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82" r:id="rId2"/>
    <p:sldId id="283" r:id="rId3"/>
    <p:sldId id="285" r:id="rId4"/>
    <p:sldId id="275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B599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3354" autoAdjust="0"/>
    <p:restoredTop sz="86451" autoAdjust="0"/>
  </p:normalViewPr>
  <p:slideViewPr>
    <p:cSldViewPr snapToGrid="0">
      <p:cViewPr varScale="1">
        <p:scale>
          <a:sx n="64" d="100"/>
          <a:sy n="64" d="100"/>
        </p:scale>
        <p:origin x="456" y="60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  <a:noFill/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914A9-3380-41CD-A6E9-30D98D5F8B17}" type="datetimeFigureOut">
              <a:rPr lang="en-US" smtClean="0"/>
              <a:t>4/4/2013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5423997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914A9-3380-41CD-A6E9-30D98D5F8B17}" type="datetimeFigureOut">
              <a:rPr lang="en-US" smtClean="0"/>
              <a:t>4/4/2013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667179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914A9-3380-41CD-A6E9-30D98D5F8B17}" type="datetimeFigureOut">
              <a:rPr lang="en-US" smtClean="0"/>
              <a:t>4/4/2013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848480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170163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617543"/>
            <a:ext cx="7886700" cy="4412152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  <p:sp>
        <p:nvSpPr>
          <p:cNvPr id="7" name="TextBox 6"/>
          <p:cNvSpPr txBox="1"/>
          <p:nvPr userDrawn="1"/>
        </p:nvSpPr>
        <p:spPr>
          <a:xfrm>
            <a:off x="859588" y="6071769"/>
            <a:ext cx="2852802" cy="649706"/>
          </a:xfrm>
          <a:prstGeom prst="rect">
            <a:avLst/>
          </a:prstGeom>
          <a:solidFill>
            <a:srgbClr val="3B5998"/>
          </a:solidFill>
          <a:ln w="25400">
            <a:solidFill>
              <a:schemeClr val="bg1"/>
            </a:solidFill>
            <a:miter lim="800000"/>
          </a:ln>
        </p:spPr>
        <p:txBody>
          <a:bodyPr wrap="square" rtlCol="0" anchor="b" anchorCtr="0">
            <a:noAutofit/>
          </a:bodyPr>
          <a:lstStyle/>
          <a:p>
            <a:r>
              <a:rPr lang="en-US" sz="1350" dirty="0" smtClean="0">
                <a:solidFill>
                  <a:schemeClr val="bg1"/>
                </a:solidFill>
              </a:rPr>
              <a:t>Oracle 11g</a:t>
            </a:r>
            <a:endParaRPr lang="en-US" sz="1350" dirty="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 userDrawn="1"/>
        </p:nvSpPr>
        <p:spPr>
          <a:xfrm>
            <a:off x="3794641" y="6071769"/>
            <a:ext cx="5207385" cy="649705"/>
          </a:xfrm>
          <a:prstGeom prst="rect">
            <a:avLst/>
          </a:prstGeom>
          <a:solidFill>
            <a:srgbClr val="3B5998"/>
          </a:solidFill>
          <a:ln w="25400">
            <a:solidFill>
              <a:schemeClr val="bg1"/>
            </a:solidFill>
            <a:miter lim="800000"/>
          </a:ln>
        </p:spPr>
        <p:txBody>
          <a:bodyPr wrap="square" rtlCol="0" anchor="b" anchorCtr="0">
            <a:noAutofit/>
          </a:bodyPr>
          <a:lstStyle/>
          <a:p>
            <a:pPr algn="r"/>
            <a:r>
              <a:rPr lang="en-US" sz="1350" dirty="0" smtClean="0">
                <a:solidFill>
                  <a:schemeClr val="bg1"/>
                </a:solidFill>
              </a:rPr>
              <a:t>PL/SQL Fundamentals I</a:t>
            </a:r>
            <a:endParaRPr lang="en-US" sz="1350" dirty="0">
              <a:solidFill>
                <a:schemeClr val="bg1"/>
              </a:solidFill>
            </a:endParaRPr>
          </a:p>
        </p:txBody>
      </p:sp>
      <p:grpSp>
        <p:nvGrpSpPr>
          <p:cNvPr id="9" name="Group 8"/>
          <p:cNvGrpSpPr/>
          <p:nvPr userDrawn="1"/>
        </p:nvGrpSpPr>
        <p:grpSpPr>
          <a:xfrm>
            <a:off x="141372" y="6071770"/>
            <a:ext cx="649224" cy="649705"/>
            <a:chOff x="188495" y="5947443"/>
            <a:chExt cx="774032" cy="774032"/>
          </a:xfrm>
        </p:grpSpPr>
        <p:sp>
          <p:nvSpPr>
            <p:cNvPr id="10" name="Rectangle 9"/>
            <p:cNvSpPr/>
            <p:nvPr/>
          </p:nvSpPr>
          <p:spPr>
            <a:xfrm>
              <a:off x="188495" y="5947443"/>
              <a:ext cx="774032" cy="774032"/>
            </a:xfrm>
            <a:prstGeom prst="rect">
              <a:avLst/>
            </a:prstGeom>
            <a:solidFill>
              <a:srgbClr val="3B5998"/>
            </a:solidFill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 dirty="0"/>
            </a:p>
          </p:txBody>
        </p:sp>
        <p:pic>
          <p:nvPicPr>
            <p:cNvPr id="11" name="Picture 10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0749" y="6029697"/>
              <a:ext cx="609524" cy="60952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73754523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914A9-3380-41CD-A6E9-30D98D5F8B17}" type="datetimeFigureOut">
              <a:rPr lang="en-US" smtClean="0"/>
              <a:t>4/4/2013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395312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914A9-3380-41CD-A6E9-30D98D5F8B17}" type="datetimeFigureOut">
              <a:rPr lang="en-US" smtClean="0"/>
              <a:t>4/4/2013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868569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914A9-3380-41CD-A6E9-30D98D5F8B17}" type="datetimeFigureOut">
              <a:rPr lang="en-US" smtClean="0"/>
              <a:t>4/4/2013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642112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914A9-3380-41CD-A6E9-30D98D5F8B17}" type="datetimeFigureOut">
              <a:rPr lang="en-US" smtClean="0"/>
              <a:t>4/4/2013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63611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914A9-3380-41CD-A6E9-30D98D5F8B17}" type="datetimeFigureOut">
              <a:rPr lang="en-US" smtClean="0"/>
              <a:t>4/4/2013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147530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914A9-3380-41CD-A6E9-30D98D5F8B17}" type="datetimeFigureOut">
              <a:rPr lang="en-US" smtClean="0"/>
              <a:t>4/4/2013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928014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914A9-3380-41CD-A6E9-30D98D5F8B17}" type="datetimeFigureOut">
              <a:rPr lang="en-US" smtClean="0"/>
              <a:t>4/4/2013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040973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0914A9-3380-41CD-A6E9-30D98D5F8B17}" type="datetimeFigureOut">
              <a:rPr lang="en-US" smtClean="0"/>
              <a:t>4/4/2013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078501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What is an Implicit Cursor?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  <a:tabLst>
                <a:tab pos="461963" algn="l"/>
              </a:tabLst>
            </a:pPr>
            <a:r>
              <a:rPr lang="en-US" dirty="0" smtClean="0"/>
              <a:t>Each time a SQL DML statement is executed within PL/SQL, Oracle automatically creates an internal work area known as a </a:t>
            </a:r>
            <a:r>
              <a:rPr lang="en-US" b="1" dirty="0" smtClean="0">
                <a:solidFill>
                  <a:schemeClr val="bg1"/>
                </a:solidFill>
              </a:rPr>
              <a:t>SQL</a:t>
            </a:r>
            <a:r>
              <a:rPr lang="en-US" dirty="0" smtClean="0"/>
              <a:t> cursor.</a:t>
            </a:r>
          </a:p>
          <a:p>
            <a:pPr marL="0" indent="0">
              <a:buNone/>
              <a:tabLst>
                <a:tab pos="461963" algn="l"/>
              </a:tabLst>
            </a:pPr>
            <a:r>
              <a:rPr lang="en-US" b="1" dirty="0">
                <a:solidFill>
                  <a:schemeClr val="bg1"/>
                </a:solidFill>
              </a:rPr>
              <a:t>SQL</a:t>
            </a:r>
            <a:r>
              <a:rPr lang="en-US" dirty="0" smtClean="0"/>
              <a:t> cursor object details</a:t>
            </a:r>
          </a:p>
          <a:p>
            <a:pPr>
              <a:tabLst>
                <a:tab pos="461963" algn="l"/>
              </a:tabLst>
            </a:pPr>
            <a:r>
              <a:rPr lang="en-US" dirty="0" smtClean="0"/>
              <a:t>We can access attributes within this cursor to determine the action results.</a:t>
            </a:r>
          </a:p>
          <a:p>
            <a:pPr>
              <a:tabLst>
                <a:tab pos="461963" algn="l"/>
              </a:tabLst>
            </a:pPr>
            <a:r>
              <a:rPr lang="en-US" dirty="0" smtClean="0"/>
              <a:t>The cursor and attributes are available regardless of a successful or failed </a:t>
            </a:r>
            <a:r>
              <a:rPr lang="en-US" b="1" dirty="0">
                <a:solidFill>
                  <a:schemeClr val="bg1"/>
                </a:solidFill>
              </a:rPr>
              <a:t>DML</a:t>
            </a:r>
            <a:r>
              <a:rPr lang="en-US" dirty="0" smtClean="0"/>
              <a:t> operation.</a:t>
            </a:r>
          </a:p>
        </p:txBody>
      </p:sp>
    </p:spTree>
    <p:extLst>
      <p:ext uri="{BB962C8B-B14F-4D97-AF65-F5344CB8AC3E}">
        <p14:creationId xmlns:p14="http://schemas.microsoft.com/office/powerpoint/2010/main" val="20563364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Implicit Cursor Attributes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  <a:tabLst>
                <a:tab pos="461963" algn="l"/>
              </a:tabLst>
            </a:pPr>
            <a:r>
              <a:rPr lang="en-US" dirty="0" smtClean="0"/>
              <a:t>The following list outlines the different </a:t>
            </a:r>
            <a:r>
              <a:rPr lang="en-US" b="1" dirty="0">
                <a:solidFill>
                  <a:schemeClr val="bg1"/>
                </a:solidFill>
              </a:rPr>
              <a:t>SQL</a:t>
            </a:r>
            <a:r>
              <a:rPr lang="en-US" dirty="0" smtClean="0"/>
              <a:t> Cursor Attributes:</a:t>
            </a:r>
          </a:p>
          <a:p>
            <a:pPr marL="0" indent="0">
              <a:buNone/>
              <a:tabLst>
                <a:tab pos="461963" algn="l"/>
              </a:tabLst>
            </a:pPr>
            <a:endParaRPr lang="en-US" dirty="0" smtClean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11591871"/>
              </p:ext>
            </p:extLst>
          </p:nvPr>
        </p:nvGraphicFramePr>
        <p:xfrm>
          <a:off x="768931" y="2566401"/>
          <a:ext cx="7607318" cy="292664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63648"/>
                <a:gridCol w="733182"/>
                <a:gridCol w="4710488"/>
              </a:tblGrid>
              <a:tr h="366329">
                <a:tc>
                  <a:txBody>
                    <a:bodyPr/>
                    <a:lstStyle/>
                    <a:p>
                      <a:r>
                        <a:rPr lang="en-US" b="0" dirty="0" smtClean="0"/>
                        <a:t>Attribute</a:t>
                      </a:r>
                      <a:endParaRPr lang="en-US" b="0" dirty="0"/>
                    </a:p>
                  </a:txBody>
                  <a:tcPr>
                    <a:solidFill>
                      <a:srgbClr val="3B599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0" dirty="0" smtClean="0"/>
                        <a:t>Type</a:t>
                      </a:r>
                      <a:endParaRPr lang="en-US" b="0" dirty="0"/>
                    </a:p>
                  </a:txBody>
                  <a:tcPr>
                    <a:solidFill>
                      <a:srgbClr val="3B599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b="0" dirty="0" smtClean="0"/>
                        <a:t>Explanation</a:t>
                      </a:r>
                      <a:endParaRPr lang="en-US" b="0" dirty="0"/>
                    </a:p>
                  </a:txBody>
                  <a:tcPr>
                    <a:solidFill>
                      <a:srgbClr val="3B5998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SQL%FOUND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T/F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Determines whether the DML statement affected any rows.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SQL%NOTFOUND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T/F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Logical opposite of the SQL%FOUND attribute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SQL%ROWCOUNT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err="1" smtClean="0"/>
                        <a:t>Int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Equals</a:t>
                      </a:r>
                      <a:r>
                        <a:rPr lang="en-US" baseline="0" dirty="0" smtClean="0"/>
                        <a:t> the number of rows affected by the DML statement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SQL%ISOPEN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T/F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Indicates whether or not the cursor is currently open.</a:t>
                      </a: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Rectangular Callout 5"/>
          <p:cNvSpPr/>
          <p:nvPr/>
        </p:nvSpPr>
        <p:spPr>
          <a:xfrm>
            <a:off x="1759789" y="3884001"/>
            <a:ext cx="2812211" cy="843272"/>
          </a:xfrm>
          <a:prstGeom prst="wedgeRectCallout">
            <a:avLst>
              <a:gd name="adj1" fmla="val -36477"/>
              <a:gd name="adj2" fmla="val 67226"/>
            </a:avLst>
          </a:prstGeom>
          <a:solidFill>
            <a:srgbClr val="3B5998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More meaningful when using </a:t>
            </a:r>
            <a:r>
              <a:rPr lang="en-US" b="1" dirty="0"/>
              <a:t>explicit</a:t>
            </a:r>
            <a:r>
              <a:rPr lang="en-US" dirty="0"/>
              <a:t> </a:t>
            </a:r>
            <a:r>
              <a:rPr lang="en-US" dirty="0" smtClean="0"/>
              <a:t>cursors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02977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SQL%ROWCOUNT &amp; SELECT..INTO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  <a:tabLst>
                <a:tab pos="461963" algn="l"/>
              </a:tabLst>
            </a:pPr>
            <a:r>
              <a:rPr lang="en-US" dirty="0" smtClean="0"/>
              <a:t>For single-row </a:t>
            </a:r>
            <a:r>
              <a:rPr lang="en-US" dirty="0" smtClean="0">
                <a:solidFill>
                  <a:schemeClr val="bg1"/>
                </a:solidFill>
              </a:rPr>
              <a:t>SELECT…INTO</a:t>
            </a:r>
            <a:r>
              <a:rPr lang="en-US" dirty="0" smtClean="0"/>
              <a:t> statements, the attribute values differ somewhat from DML update statements.</a:t>
            </a:r>
          </a:p>
          <a:p>
            <a:pPr>
              <a:tabLst>
                <a:tab pos="461963" algn="l"/>
              </a:tabLst>
            </a:pPr>
            <a:r>
              <a:rPr lang="en-US" dirty="0" smtClean="0"/>
              <a:t>Equal to 0 – When no rows were fetched and the </a:t>
            </a:r>
            <a:r>
              <a:rPr lang="en-US" dirty="0" smtClean="0">
                <a:solidFill>
                  <a:schemeClr val="bg1"/>
                </a:solidFill>
              </a:rPr>
              <a:t>NO_DATA_FOUND</a:t>
            </a:r>
            <a:r>
              <a:rPr lang="en-US" dirty="0" smtClean="0"/>
              <a:t> exception was raised.</a:t>
            </a:r>
          </a:p>
          <a:p>
            <a:pPr>
              <a:tabLst>
                <a:tab pos="461963" algn="l"/>
              </a:tabLst>
            </a:pPr>
            <a:r>
              <a:rPr lang="en-US" dirty="0" smtClean="0"/>
              <a:t>Equal to 1 – When the statement returned one and only one row.  No exceptions generated.</a:t>
            </a:r>
          </a:p>
          <a:p>
            <a:pPr>
              <a:tabLst>
                <a:tab pos="461963" algn="l"/>
              </a:tabLst>
            </a:pPr>
            <a:r>
              <a:rPr lang="en-US" dirty="0" smtClean="0"/>
              <a:t>Equal to 1 – When the statement returned too many rows and the </a:t>
            </a:r>
            <a:r>
              <a:rPr lang="en-US" dirty="0" smtClean="0">
                <a:solidFill>
                  <a:schemeClr val="bg1"/>
                </a:solidFill>
              </a:rPr>
              <a:t>TOO_MANY_ROWS</a:t>
            </a:r>
            <a:r>
              <a:rPr lang="en-US" dirty="0" smtClean="0"/>
              <a:t> exception was raised.</a:t>
            </a:r>
          </a:p>
        </p:txBody>
      </p:sp>
    </p:spTree>
    <p:extLst>
      <p:ext uri="{BB962C8B-B14F-4D97-AF65-F5344CB8AC3E}">
        <p14:creationId xmlns:p14="http://schemas.microsoft.com/office/powerpoint/2010/main" val="2174070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en-US" smtClean="0"/>
              <a:t>See it in Action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7238" y="662130"/>
            <a:ext cx="609524" cy="6095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3971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Segoe UI">
      <a:majorFont>
        <a:latin typeface="Segoe UI Light"/>
        <a:ea typeface=""/>
        <a:cs typeface=""/>
      </a:majorFont>
      <a:minorFont>
        <a:latin typeface="Segoe UI Semilight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795</TotalTime>
  <Words>203</Words>
  <Application>Microsoft Office PowerPoint</Application>
  <PresentationFormat>On-screen Show (4:3)</PresentationFormat>
  <Paragraphs>29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Arial</vt:lpstr>
      <vt:lpstr>Segoe UI Light</vt:lpstr>
      <vt:lpstr>Segoe UI Semilight</vt:lpstr>
      <vt:lpstr>Office Theme</vt:lpstr>
      <vt:lpstr>What is an Implicit Cursor?</vt:lpstr>
      <vt:lpstr>Implicit Cursor Attributes</vt:lpstr>
      <vt:lpstr>SQL%ROWCOUNT &amp; SELECT..INTO</vt:lpstr>
      <vt:lpstr>See it in Action</vt:lpstr>
    </vt:vector>
  </TitlesOfParts>
  <Company>eXponent Consulting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Oracle 11g PL/SQL Fundamentals I</dc:title>
  <dc:creator>Timothy Miles</dc:creator>
  <cp:lastModifiedBy>Timothy Miles</cp:lastModifiedBy>
  <cp:revision>88</cp:revision>
  <dcterms:created xsi:type="dcterms:W3CDTF">2013-02-09T16:35:40Z</dcterms:created>
  <dcterms:modified xsi:type="dcterms:W3CDTF">2013-04-05T00:12:41Z</dcterms:modified>
</cp:coreProperties>
</file>