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6" r:id="rId2"/>
    <p:sldId id="281" r:id="rId3"/>
    <p:sldId id="275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59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354" autoAdjust="0"/>
    <p:restoredTop sz="86451" autoAdjust="0"/>
  </p:normalViewPr>
  <p:slideViewPr>
    <p:cSldViewPr snapToGrid="0">
      <p:cViewPr varScale="1">
        <p:scale>
          <a:sx n="111" d="100"/>
          <a:sy n="111" d="100"/>
        </p:scale>
        <p:origin x="1206" y="10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  <a:noFill/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42399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67179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48480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1701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17543"/>
            <a:ext cx="7886700" cy="441215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859588" y="6071769"/>
            <a:ext cx="2852802" cy="649706"/>
          </a:xfrm>
          <a:prstGeom prst="rect">
            <a:avLst/>
          </a:prstGeom>
          <a:solidFill>
            <a:srgbClr val="3B5998"/>
          </a:solidFill>
          <a:ln w="25400">
            <a:solidFill>
              <a:schemeClr val="bg1"/>
            </a:solidFill>
            <a:miter lim="800000"/>
          </a:ln>
        </p:spPr>
        <p:txBody>
          <a:bodyPr wrap="square" rtlCol="0" anchor="b" anchorCtr="0">
            <a:noAutofit/>
          </a:bodyPr>
          <a:lstStyle/>
          <a:p>
            <a:r>
              <a:rPr lang="en-US" sz="1350" dirty="0" smtClean="0">
                <a:solidFill>
                  <a:schemeClr val="bg1"/>
                </a:solidFill>
              </a:rPr>
              <a:t>Oracle 11g</a:t>
            </a:r>
            <a:endParaRPr lang="en-US" sz="135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3794641" y="6071769"/>
            <a:ext cx="5207385" cy="649705"/>
          </a:xfrm>
          <a:prstGeom prst="rect">
            <a:avLst/>
          </a:prstGeom>
          <a:solidFill>
            <a:srgbClr val="3B5998"/>
          </a:solidFill>
          <a:ln w="25400">
            <a:solidFill>
              <a:schemeClr val="bg1"/>
            </a:solidFill>
            <a:miter lim="800000"/>
          </a:ln>
        </p:spPr>
        <p:txBody>
          <a:bodyPr wrap="square" rtlCol="0" anchor="b" anchorCtr="0">
            <a:noAutofit/>
          </a:bodyPr>
          <a:lstStyle/>
          <a:p>
            <a:pPr algn="r"/>
            <a:r>
              <a:rPr lang="en-US" sz="1350" dirty="0" smtClean="0">
                <a:solidFill>
                  <a:schemeClr val="bg1"/>
                </a:solidFill>
              </a:rPr>
              <a:t>PL/SQL Fundamentals I</a:t>
            </a:r>
            <a:endParaRPr lang="en-US" sz="1350" dirty="0">
              <a:solidFill>
                <a:schemeClr val="bg1"/>
              </a:solidFill>
            </a:endParaRPr>
          </a:p>
        </p:txBody>
      </p:sp>
      <p:grpSp>
        <p:nvGrpSpPr>
          <p:cNvPr id="9" name="Group 8"/>
          <p:cNvGrpSpPr/>
          <p:nvPr userDrawn="1"/>
        </p:nvGrpSpPr>
        <p:grpSpPr>
          <a:xfrm>
            <a:off x="141372" y="6071770"/>
            <a:ext cx="649224" cy="649705"/>
            <a:chOff x="188495" y="5947443"/>
            <a:chExt cx="774032" cy="774032"/>
          </a:xfrm>
        </p:grpSpPr>
        <p:sp>
          <p:nvSpPr>
            <p:cNvPr id="10" name="Rectangle 9"/>
            <p:cNvSpPr/>
            <p:nvPr/>
          </p:nvSpPr>
          <p:spPr>
            <a:xfrm>
              <a:off x="188495" y="5947443"/>
              <a:ext cx="774032" cy="774032"/>
            </a:xfrm>
            <a:prstGeom prst="rect">
              <a:avLst/>
            </a:prstGeom>
            <a:solidFill>
              <a:srgbClr val="3B5998"/>
            </a:solidFill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pic>
          <p:nvPicPr>
            <p:cNvPr id="11" name="Picture 10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0749" y="6029697"/>
              <a:ext cx="609524" cy="6095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375452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95312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3/25/2013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68569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3/25/2013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42112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3/25/2013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611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3/25/2013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4753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3/25/2013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28014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3/25/2013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4097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0914A9-3380-41CD-A6E9-30D98D5F8B17}" type="datetimeFigureOut">
              <a:rPr lang="en-US" smtClean="0"/>
              <a:t>3/25/2013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850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Trapping Exceptions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  <a:tabLst>
                <a:tab pos="461963" algn="l"/>
              </a:tabLst>
            </a:pPr>
            <a:r>
              <a:rPr 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Exception handlers are declared using the </a:t>
            </a:r>
            <a:r>
              <a:rPr lang="en-US" sz="2400" b="1" dirty="0">
                <a:solidFill>
                  <a:schemeClr val="bg1"/>
                </a:solidFill>
              </a:rPr>
              <a:t>WHEN</a:t>
            </a:r>
            <a:r>
              <a:rPr 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statement.  </a:t>
            </a:r>
          </a:p>
          <a:p>
            <a:pPr marL="0" indent="0">
              <a:buNone/>
              <a:tabLst>
                <a:tab pos="461963" algn="l"/>
              </a:tabLst>
            </a:pPr>
            <a:r>
              <a:rPr 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There are a few different options for routine exceptions into their respective exception logic.</a:t>
            </a:r>
            <a:endParaRPr lang="en-US" sz="2400" baseline="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indent="0">
              <a:buNone/>
              <a:tabLst>
                <a:tab pos="461963" algn="l"/>
              </a:tabLst>
            </a:pPr>
            <a:r>
              <a:rPr lang="en-US" sz="2400" baseline="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There are several techniques we will consider:</a:t>
            </a:r>
            <a:endParaRPr lang="en-US" sz="24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lvl="1"/>
            <a:endParaRPr lang="en-US" sz="2000" baseline="0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3337235"/>
              </p:ext>
            </p:extLst>
          </p:nvPr>
        </p:nvGraphicFramePr>
        <p:xfrm>
          <a:off x="768931" y="3679204"/>
          <a:ext cx="7317636" cy="20173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8994"/>
                <a:gridCol w="5498642"/>
              </a:tblGrid>
              <a:tr h="366329">
                <a:tc>
                  <a:txBody>
                    <a:bodyPr/>
                    <a:lstStyle/>
                    <a:p>
                      <a:r>
                        <a:rPr lang="en-US" b="0" dirty="0" smtClean="0"/>
                        <a:t>Exception</a:t>
                      </a:r>
                      <a:endParaRPr lang="en-US" b="0" dirty="0"/>
                    </a:p>
                  </a:txBody>
                  <a:tcPr>
                    <a:solidFill>
                      <a:srgbClr val="3B599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 smtClean="0"/>
                        <a:t>Description</a:t>
                      </a:r>
                      <a:endParaRPr lang="en-US" b="0" dirty="0"/>
                    </a:p>
                  </a:txBody>
                  <a:tcPr>
                    <a:solidFill>
                      <a:srgbClr val="3B5998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Single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This is a program</a:t>
                      </a:r>
                      <a:r>
                        <a:rPr lang="en-US" baseline="0" dirty="0" smtClean="0"/>
                        <a:t> which should execute only when the particular exception is fired.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Set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Using</a:t>
                      </a:r>
                      <a:r>
                        <a:rPr lang="en-US" baseline="0" dirty="0" smtClean="0"/>
                        <a:t> PL/SQL conditional logic you can handle several exceptions with the same logic.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Global Handler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This is where you use the WHEN OTHERS test.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6870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Trapping Exceptions (</a:t>
            </a:r>
            <a:r>
              <a:rPr lang="en-US" dirty="0" err="1" smtClean="0"/>
              <a:t>cont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endParaRPr lang="en-US" sz="2000" baseline="0" dirty="0" smtClean="0"/>
          </a:p>
        </p:txBody>
      </p:sp>
      <p:sp>
        <p:nvSpPr>
          <p:cNvPr id="5" name="Folded Corner 4"/>
          <p:cNvSpPr/>
          <p:nvPr/>
        </p:nvSpPr>
        <p:spPr>
          <a:xfrm>
            <a:off x="1000431" y="1613149"/>
            <a:ext cx="6961238" cy="3707035"/>
          </a:xfrm>
          <a:prstGeom prst="foldedCorner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sz="14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EXCEPTION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--Test for a single condition</a:t>
            </a:r>
          </a:p>
          <a:p>
            <a:r>
              <a:rPr lang="en-US" sz="14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WHEN </a:t>
            </a:r>
            <a:r>
              <a:rPr lang="en-US" sz="1400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zero_divide</a:t>
            </a:r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THEN</a:t>
            </a:r>
          </a:p>
          <a:p>
            <a:r>
              <a:rPr lang="en-US" sz="14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 </a:t>
            </a:r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…</a:t>
            </a:r>
          </a:p>
          <a:p>
            <a:endParaRPr lang="en-US" sz="1400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--Test for a set of exception conditions</a:t>
            </a:r>
          </a:p>
          <a:p>
            <a:r>
              <a:rPr lang="en-US" sz="14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WHEN </a:t>
            </a:r>
            <a:r>
              <a:rPr lang="en-US" sz="1400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no_data_found</a:t>
            </a:r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OR</a:t>
            </a:r>
          </a:p>
          <a:p>
            <a:r>
              <a:rPr lang="en-US" sz="14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</a:t>
            </a:r>
            <a:r>
              <a:rPr lang="en-US" sz="1400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too_many_rows</a:t>
            </a:r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THEN</a:t>
            </a:r>
          </a:p>
          <a:p>
            <a:r>
              <a:rPr lang="en-US" sz="14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…</a:t>
            </a:r>
          </a:p>
          <a:p>
            <a:endParaRPr lang="en-US" sz="1400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--Test for all others</a:t>
            </a:r>
          </a:p>
          <a:p>
            <a:r>
              <a:rPr lang="en-US" sz="14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WHEN OTHERS THEN</a:t>
            </a:r>
          </a:p>
          <a:p>
            <a:r>
              <a:rPr lang="en-US" sz="14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…</a:t>
            </a:r>
          </a:p>
        </p:txBody>
      </p:sp>
    </p:spTree>
    <p:extLst>
      <p:ext uri="{BB962C8B-B14F-4D97-AF65-F5344CB8AC3E}">
        <p14:creationId xmlns:p14="http://schemas.microsoft.com/office/powerpoint/2010/main" val="3078491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End </a:t>
            </a:r>
            <a:r>
              <a:rPr lang="en-US" smtClean="0"/>
              <a:t>of Section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38" y="662130"/>
            <a:ext cx="609524" cy="6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971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egoe UI">
      <a:majorFont>
        <a:latin typeface="Segoe UI Light"/>
        <a:ea typeface=""/>
        <a:cs typeface=""/>
      </a:majorFont>
      <a:minorFont>
        <a:latin typeface="Segoe UI Semi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635</TotalTime>
  <Words>88</Words>
  <Application>Microsoft Office PowerPoint</Application>
  <PresentationFormat>On-screen Show (4:3)</PresentationFormat>
  <Paragraphs>28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Courier New</vt:lpstr>
      <vt:lpstr>Segoe UI Light</vt:lpstr>
      <vt:lpstr>Segoe UI Semilight</vt:lpstr>
      <vt:lpstr>Office Theme</vt:lpstr>
      <vt:lpstr>Trapping Exceptions</vt:lpstr>
      <vt:lpstr>Trapping Exceptions (cont)</vt:lpstr>
      <vt:lpstr>End of Section</vt:lpstr>
    </vt:vector>
  </TitlesOfParts>
  <Company>eXponent Consulting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Oracle 11g PL/SQL Fundamentals I</dc:title>
  <dc:creator>Timothy Miles</dc:creator>
  <cp:lastModifiedBy>Timothy Miles</cp:lastModifiedBy>
  <cp:revision>72</cp:revision>
  <dcterms:created xsi:type="dcterms:W3CDTF">2013-02-09T16:35:40Z</dcterms:created>
  <dcterms:modified xsi:type="dcterms:W3CDTF">2013-03-25T17:02:55Z</dcterms:modified>
</cp:coreProperties>
</file>