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57" r:id="rId3"/>
    <p:sldId id="279" r:id="rId4"/>
    <p:sldId id="280" r:id="rId5"/>
    <p:sldId id="281" r:id="rId6"/>
    <p:sldId id="282" r:id="rId7"/>
    <p:sldId id="27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93" autoAdjust="0"/>
    <p:restoredTop sz="86470" autoAdjust="0"/>
  </p:normalViewPr>
  <p:slideViewPr>
    <p:cSldViewPr snapToGrid="0">
      <p:cViewPr varScale="1">
        <p:scale>
          <a:sx n="111" d="100"/>
          <a:sy n="111" d="100"/>
        </p:scale>
        <p:origin x="1710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2/25/2013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2/25/2013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2/25/2013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2/25/2013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2/25/2013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Structure of PL/SQL Block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PL/SQL instructions are contained within units known as </a:t>
            </a:r>
            <a:r>
              <a:rPr lang="en-US" sz="2400" b="1" dirty="0" smtClean="0">
                <a:solidFill>
                  <a:schemeClr val="bg1"/>
                </a:solidFill>
              </a:rPr>
              <a:t>blocks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 lvl="0"/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Some </a:t>
            </a:r>
            <a:r>
              <a:rPr lang="en-US" sz="2400" b="1" dirty="0" smtClean="0">
                <a:solidFill>
                  <a:schemeClr val="bg1"/>
                </a:solidFill>
              </a:rPr>
              <a:t>blocks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are optional.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en-US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en-US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en-US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90626"/>
              </p:ext>
            </p:extLst>
          </p:nvPr>
        </p:nvGraphicFramePr>
        <p:xfrm>
          <a:off x="941462" y="2987504"/>
          <a:ext cx="7261076" cy="2759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3551"/>
                <a:gridCol w="1076770"/>
                <a:gridCol w="4510755"/>
              </a:tblGrid>
              <a:tr h="366329">
                <a:tc>
                  <a:txBody>
                    <a:bodyPr/>
                    <a:lstStyle/>
                    <a:p>
                      <a:r>
                        <a:rPr lang="en-US" b="0" dirty="0" smtClean="0"/>
                        <a:t>Section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Required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Description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DECLARE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Declares internal program objects, such as variables.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BEGIN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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Marks the beginning</a:t>
                      </a:r>
                      <a:r>
                        <a:rPr lang="en-US" baseline="0" dirty="0" smtClean="0"/>
                        <a:t> of the program logic.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Program Logic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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This is the actual PL/SQL and SQL statements.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EXCEPTION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Marks</a:t>
                      </a:r>
                      <a:r>
                        <a:rPr lang="en-US" baseline="0" dirty="0" smtClean="0"/>
                        <a:t> the beginning of exception logic.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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Marks the end of the program logic.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151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Language Syntax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Commenting Code</a:t>
            </a:r>
          </a:p>
          <a:p>
            <a:pPr lvl="1"/>
            <a:r>
              <a:rPr lang="en-US" dirty="0" smtClean="0"/>
              <a:t>Like any programming language, you need to be able to comment your code.	</a:t>
            </a:r>
          </a:p>
          <a:p>
            <a:r>
              <a:rPr lang="en-US" b="1" dirty="0" smtClean="0"/>
              <a:t>In Line</a:t>
            </a:r>
            <a:r>
              <a:rPr lang="en-US" dirty="0" smtClean="0"/>
              <a:t> comment markers ‘- -’</a:t>
            </a:r>
          </a:p>
          <a:p>
            <a:endParaRPr lang="en-US" dirty="0" smtClean="0"/>
          </a:p>
        </p:txBody>
      </p:sp>
      <p:sp>
        <p:nvSpPr>
          <p:cNvPr id="5" name="Folded Corner 4"/>
          <p:cNvSpPr/>
          <p:nvPr/>
        </p:nvSpPr>
        <p:spPr>
          <a:xfrm>
            <a:off x="1170040" y="3490454"/>
            <a:ext cx="6961238" cy="2300748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 Populate a table with 100 rows of test data.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FOR I IN 1..1000 LOOP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 Include SQL DML statement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INSERT INTO employee (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ssn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name)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VALUES (900000000 + I, ‘John Doe’);</a:t>
            </a:r>
          </a:p>
          <a:p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89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Language Syntax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Multi Line</a:t>
            </a:r>
            <a:r>
              <a:rPr lang="en-US" dirty="0" smtClean="0"/>
              <a:t> comment markers consist of</a:t>
            </a:r>
          </a:p>
          <a:p>
            <a:pPr lvl="1"/>
            <a:r>
              <a:rPr lang="en-US" dirty="0" smtClean="0"/>
              <a:t>beginning marker (/*)</a:t>
            </a:r>
          </a:p>
          <a:p>
            <a:pPr lvl="1"/>
            <a:r>
              <a:rPr lang="en-US" dirty="0" smtClean="0"/>
              <a:t>end marker (*/)</a:t>
            </a:r>
          </a:p>
        </p:txBody>
      </p:sp>
      <p:sp>
        <p:nvSpPr>
          <p:cNvPr id="5" name="Folded Corner 4"/>
          <p:cNvSpPr/>
          <p:nvPr/>
        </p:nvSpPr>
        <p:spPr>
          <a:xfrm>
            <a:off x="1170040" y="3008671"/>
            <a:ext cx="6961238" cy="2880852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/*</a:t>
            </a:r>
          </a:p>
          <a:p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Block comment outlined by the begin and end marks</a:t>
            </a:r>
          </a:p>
          <a:p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*/</a:t>
            </a:r>
          </a:p>
          <a:p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 Populate a table with 100 rows of test data.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FOR I IN 1..1000 LOOP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INSERT INTO employee (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ssn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name)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VALUES (900000000 + I, ‘John Doe’);</a:t>
            </a:r>
          </a:p>
        </p:txBody>
      </p:sp>
    </p:spTree>
    <p:extLst>
      <p:ext uri="{BB962C8B-B14F-4D97-AF65-F5344CB8AC3E}">
        <p14:creationId xmlns:p14="http://schemas.microsoft.com/office/powerpoint/2010/main" val="294414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Language Syntax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writing PL/SQL code, remember the following:</a:t>
            </a:r>
          </a:p>
          <a:p>
            <a:pPr lvl="1"/>
            <a:r>
              <a:rPr lang="en-US" dirty="0" smtClean="0"/>
              <a:t>Only one PL/SQL statement per line</a:t>
            </a:r>
          </a:p>
          <a:p>
            <a:pPr lvl="1"/>
            <a:r>
              <a:rPr lang="en-US" dirty="0" smtClean="0"/>
              <a:t>All </a:t>
            </a:r>
            <a:r>
              <a:rPr lang="en-US" b="1" dirty="0" smtClean="0"/>
              <a:t>execution</a:t>
            </a:r>
            <a:r>
              <a:rPr lang="en-US" dirty="0" smtClean="0"/>
              <a:t> statement must be terminated with a semi-colon (;)</a:t>
            </a:r>
          </a:p>
        </p:txBody>
      </p:sp>
      <p:sp>
        <p:nvSpPr>
          <p:cNvPr id="5" name="Folded Corner 4"/>
          <p:cNvSpPr/>
          <p:nvPr/>
        </p:nvSpPr>
        <p:spPr>
          <a:xfrm>
            <a:off x="1170040" y="3716595"/>
            <a:ext cx="6961238" cy="2113935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FOR I IN 1..1000 LOOP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INSERT INTO employee (</a:t>
            </a:r>
            <a:r>
              <a:rPr lang="en-US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ssn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name)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VALUES (900000000 + I, ‘John Doe’);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END LOOP;</a:t>
            </a:r>
          </a:p>
          <a:p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29634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Language Syntax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Statements that simply label a portion of PL/SQL code are </a:t>
            </a:r>
            <a:r>
              <a:rPr lang="en-US" b="1" dirty="0" smtClean="0"/>
              <a:t>not</a:t>
            </a:r>
            <a:r>
              <a:rPr lang="en-US" dirty="0" smtClean="0"/>
              <a:t> terminated with the semi-colon.</a:t>
            </a:r>
          </a:p>
        </p:txBody>
      </p:sp>
      <p:sp>
        <p:nvSpPr>
          <p:cNvPr id="5" name="Folded Corner 4"/>
          <p:cNvSpPr/>
          <p:nvPr/>
        </p:nvSpPr>
        <p:spPr>
          <a:xfrm>
            <a:off x="1170040" y="2674375"/>
            <a:ext cx="6961238" cy="2113935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FOR I IN 1..1000 LOOP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INSERT INTO employee (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ssn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name)</a:t>
            </a:r>
          </a:p>
          <a:p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	VALUES (900000000 + I, ‘John Doe’);</a:t>
            </a:r>
          </a:p>
          <a:p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END LOOP;</a:t>
            </a:r>
          </a:p>
          <a:p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31819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dirty="0" smtClean="0"/>
              <a:t>Language Syntax Rules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US" dirty="0" smtClean="0"/>
          </a:p>
        </p:txBody>
      </p:sp>
      <p:sp>
        <p:nvSpPr>
          <p:cNvPr id="5" name="Folded Corner 4"/>
          <p:cNvSpPr/>
          <p:nvPr/>
        </p:nvSpPr>
        <p:spPr>
          <a:xfrm>
            <a:off x="1170040" y="1740314"/>
            <a:ext cx="6961238" cy="4130648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6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endParaRPr lang="en-US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FOR I IN 1..1000 LOOP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INSERT INTO employee (</a:t>
            </a:r>
            <a:r>
              <a:rPr lang="en-US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ssn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name)</a:t>
            </a:r>
          </a:p>
          <a:p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	VALUES (900000000 + I, ‘John Doe’);</a:t>
            </a:r>
          </a:p>
          <a:p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END LOOP;</a:t>
            </a:r>
          </a:p>
          <a:p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COMMIT;</a:t>
            </a:r>
          </a:p>
          <a:p>
            <a:endParaRPr lang="en-US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EXCEPTION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WHEN OTHERS THEN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ROLLBACK;</a:t>
            </a:r>
          </a:p>
          <a:p>
            <a:endParaRPr lang="en-US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endParaRPr lang="en-US" sz="1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Rectangular Callout 3"/>
          <p:cNvSpPr/>
          <p:nvPr/>
        </p:nvSpPr>
        <p:spPr>
          <a:xfrm>
            <a:off x="2408904" y="1687555"/>
            <a:ext cx="2241754" cy="1002890"/>
          </a:xfrm>
          <a:prstGeom prst="wedgeRectCallout">
            <a:avLst>
              <a:gd name="adj1" fmla="val -60706"/>
              <a:gd name="adj2" fmla="val -208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This is optional, but kept for completeness</a:t>
            </a:r>
            <a:endParaRPr lang="en-US" dirty="0"/>
          </a:p>
        </p:txBody>
      </p:sp>
      <p:sp>
        <p:nvSpPr>
          <p:cNvPr id="6" name="Rectangular Callout 5"/>
          <p:cNvSpPr/>
          <p:nvPr/>
        </p:nvSpPr>
        <p:spPr>
          <a:xfrm>
            <a:off x="628650" y="2690445"/>
            <a:ext cx="2241754" cy="1002890"/>
          </a:xfrm>
          <a:prstGeom prst="wedgeRectCallout">
            <a:avLst>
              <a:gd name="adj1" fmla="val 57276"/>
              <a:gd name="adj2" fmla="val -227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This is a standard SQL statement within PL/SQL Loop</a:t>
            </a:r>
            <a:endParaRPr lang="en-US" dirty="0"/>
          </a:p>
        </p:txBody>
      </p:sp>
      <p:sp>
        <p:nvSpPr>
          <p:cNvPr id="7" name="Rectangular Callout 6"/>
          <p:cNvSpPr/>
          <p:nvPr/>
        </p:nvSpPr>
        <p:spPr>
          <a:xfrm>
            <a:off x="3357717" y="3432784"/>
            <a:ext cx="2241754" cy="1002890"/>
          </a:xfrm>
          <a:prstGeom prst="wedgeRectCallout">
            <a:avLst>
              <a:gd name="adj1" fmla="val -60706"/>
              <a:gd name="adj2" fmla="val -208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The COMMIT statement executes after the loop</a:t>
            </a:r>
            <a:endParaRPr lang="en-US" dirty="0"/>
          </a:p>
        </p:txBody>
      </p:sp>
      <p:sp>
        <p:nvSpPr>
          <p:cNvPr id="8" name="Rectangular Callout 7"/>
          <p:cNvSpPr/>
          <p:nvPr/>
        </p:nvSpPr>
        <p:spPr>
          <a:xfrm>
            <a:off x="4483513" y="4391432"/>
            <a:ext cx="2556384" cy="1002890"/>
          </a:xfrm>
          <a:prstGeom prst="wedgeRectCallout">
            <a:avLst>
              <a:gd name="adj1" fmla="val -60706"/>
              <a:gd name="adj2" fmla="val -208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 the event of an error, all prior execution is rolled 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441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482</TotalTime>
  <Words>238</Words>
  <Application>Microsoft Office PowerPoint</Application>
  <PresentationFormat>On-screen Show (4:3)</PresentationFormat>
  <Paragraphs>86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Courier New</vt:lpstr>
      <vt:lpstr>Segoe UI Light</vt:lpstr>
      <vt:lpstr>Segoe UI Semilight</vt:lpstr>
      <vt:lpstr>Wingdings</vt:lpstr>
      <vt:lpstr>Office Theme</vt:lpstr>
      <vt:lpstr>Structure of PL/SQL Block</vt:lpstr>
      <vt:lpstr>Language Syntax Rules</vt:lpstr>
      <vt:lpstr>Language Syntax Rules</vt:lpstr>
      <vt:lpstr>Language Syntax Rules</vt:lpstr>
      <vt:lpstr>Language Syntax Rules</vt:lpstr>
      <vt:lpstr>Language Syntax Rules Overview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52</cp:revision>
  <dcterms:created xsi:type="dcterms:W3CDTF">2013-02-09T16:35:40Z</dcterms:created>
  <dcterms:modified xsi:type="dcterms:W3CDTF">2013-02-26T00:35:19Z</dcterms:modified>
</cp:coreProperties>
</file>