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65" r:id="rId3"/>
    <p:sldId id="281" r:id="rId4"/>
    <p:sldId id="283" r:id="rId5"/>
    <p:sldId id="284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998"/>
    <a:srgbClr val="2F55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337" autoAdjust="0"/>
    <p:restoredTop sz="86451" autoAdjust="0"/>
  </p:normalViewPr>
  <p:slideViewPr>
    <p:cSldViewPr snapToGrid="0">
      <p:cViewPr varScale="1">
        <p:scale>
          <a:sx n="60" d="100"/>
          <a:sy n="60" d="100"/>
        </p:scale>
        <p:origin x="72" y="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noFill/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4/10/2013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239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4/10/2013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717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4/10/2013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48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701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17543"/>
            <a:ext cx="7886700" cy="44121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59588" y="6071769"/>
            <a:ext cx="2852802" cy="649706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r>
              <a:rPr lang="en-US" sz="1350" dirty="0" smtClean="0">
                <a:solidFill>
                  <a:schemeClr val="bg1"/>
                </a:solidFill>
              </a:rPr>
              <a:t>Oracle 11g</a:t>
            </a:r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794641" y="6071769"/>
            <a:ext cx="5207385" cy="649705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pPr algn="r"/>
            <a:r>
              <a:rPr lang="en-US" sz="1350" dirty="0" smtClean="0">
                <a:solidFill>
                  <a:schemeClr val="bg1"/>
                </a:solidFill>
              </a:rPr>
              <a:t>PL/SQL Fundamentals I</a:t>
            </a:r>
            <a:endParaRPr lang="en-US" sz="1350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141372" y="6071770"/>
            <a:ext cx="649224" cy="649705"/>
            <a:chOff x="188495" y="5947443"/>
            <a:chExt cx="774032" cy="774032"/>
          </a:xfrm>
        </p:grpSpPr>
        <p:sp>
          <p:nvSpPr>
            <p:cNvPr id="10" name="Rectangle 9"/>
            <p:cNvSpPr/>
            <p:nvPr/>
          </p:nvSpPr>
          <p:spPr>
            <a:xfrm>
              <a:off x="188495" y="5947443"/>
              <a:ext cx="774032" cy="774032"/>
            </a:xfrm>
            <a:prstGeom prst="rect">
              <a:avLst/>
            </a:prstGeom>
            <a:solidFill>
              <a:srgbClr val="3B5998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749" y="6029697"/>
              <a:ext cx="609524" cy="609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7545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4/10/2013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531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4/10/2013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856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4/10/2013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211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4/10/2013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61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4/10/2013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753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4/10/2013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801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4/10/2013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097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914A9-3380-41CD-A6E9-30D98D5F8B17}" type="datetimeFigureOut">
              <a:rPr lang="en-US" smtClean="0"/>
              <a:t>4/10/2013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85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Nested Blocks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are Nested Blocks?</a:t>
            </a:r>
          </a:p>
          <a:p>
            <a:r>
              <a:rPr lang="en-US" dirty="0" smtClean="0"/>
              <a:t>Why Use Nested Blocks?</a:t>
            </a:r>
          </a:p>
          <a:p>
            <a:r>
              <a:rPr lang="en-US" dirty="0" smtClean="0"/>
              <a:t>Rules for Nested Blocks</a:t>
            </a:r>
          </a:p>
          <a:p>
            <a:r>
              <a:rPr lang="en-US" dirty="0" smtClean="0"/>
              <a:t>Global vs. Local Objects</a:t>
            </a:r>
          </a:p>
          <a:p>
            <a:r>
              <a:rPr lang="en-US" dirty="0" smtClean="0"/>
              <a:t>Global vs. Local Exceptions</a:t>
            </a:r>
          </a:p>
        </p:txBody>
      </p:sp>
    </p:spTree>
    <p:extLst>
      <p:ext uri="{BB962C8B-B14F-4D97-AF65-F5344CB8AC3E}">
        <p14:creationId xmlns:p14="http://schemas.microsoft.com/office/powerpoint/2010/main" val="280395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Nested Blocks?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As the size and complexity of your programs increase, a more advanced way of organizing the code becomes essential.</a:t>
            </a:r>
            <a:endParaRPr lang="en-US" baseline="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baseline="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 </a:t>
            </a:r>
            <a:r>
              <a:rPr lang="en-US" b="1" baseline="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Nested Block</a:t>
            </a:r>
            <a:r>
              <a:rPr lang="en-US" baseline="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is a complete PL/SQL program block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enclosed within the BEGIN section of another block.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2403886" y="4019911"/>
            <a:ext cx="5256361" cy="1947253"/>
            <a:chOff x="644103" y="3985403"/>
            <a:chExt cx="5256361" cy="1947253"/>
          </a:xfrm>
        </p:grpSpPr>
        <p:grpSp>
          <p:nvGrpSpPr>
            <p:cNvPr id="12" name="Group 11"/>
            <p:cNvGrpSpPr/>
            <p:nvPr/>
          </p:nvGrpSpPr>
          <p:grpSpPr>
            <a:xfrm>
              <a:off x="1828563" y="3985403"/>
              <a:ext cx="4071901" cy="1947253"/>
              <a:chOff x="983179" y="3769741"/>
              <a:chExt cx="4071901" cy="2162916"/>
            </a:xfrm>
          </p:grpSpPr>
          <p:sp>
            <p:nvSpPr>
              <p:cNvPr id="17" name="Folded Corner 16"/>
              <p:cNvSpPr/>
              <p:nvPr/>
            </p:nvSpPr>
            <p:spPr>
              <a:xfrm>
                <a:off x="983179" y="3769741"/>
                <a:ext cx="4071901" cy="2162916"/>
              </a:xfrm>
              <a:prstGeom prst="foldedCorner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endParaRPr lang="en-US" sz="1400" dirty="0" smtClean="0">
                  <a:latin typeface="Courier New" panose="02070309020205020404" pitchFamily="49" charset="0"/>
                  <a:cs typeface="Courier New" panose="02070309020205020404" pitchFamily="49" charset="0"/>
                </a:endParaRPr>
              </a:p>
              <a:p>
                <a:r>
                  <a:rPr lang="en-US" sz="1400" dirty="0" smtClean="0">
                    <a:latin typeface="Courier New" panose="02070309020205020404" pitchFamily="49" charset="0"/>
                    <a:cs typeface="Courier New" panose="02070309020205020404" pitchFamily="49" charset="0"/>
                  </a:rPr>
                  <a:t>BEGIN</a:t>
                </a:r>
              </a:p>
              <a:p>
                <a:endParaRPr lang="en-US" sz="1400" dirty="0">
                  <a:latin typeface="Courier New" panose="02070309020205020404" pitchFamily="49" charset="0"/>
                  <a:cs typeface="Courier New" panose="02070309020205020404" pitchFamily="49" charset="0"/>
                </a:endParaRPr>
              </a:p>
              <a:p>
                <a:endParaRPr lang="en-US" sz="1400" dirty="0" smtClean="0">
                  <a:latin typeface="Courier New" panose="02070309020205020404" pitchFamily="49" charset="0"/>
                  <a:cs typeface="Courier New" panose="02070309020205020404" pitchFamily="49" charset="0"/>
                </a:endParaRPr>
              </a:p>
              <a:p>
                <a:endParaRPr lang="en-US" sz="1400" dirty="0">
                  <a:latin typeface="Courier New" panose="02070309020205020404" pitchFamily="49" charset="0"/>
                  <a:cs typeface="Courier New" panose="02070309020205020404" pitchFamily="49" charset="0"/>
                </a:endParaRPr>
              </a:p>
              <a:p>
                <a:endParaRPr lang="en-US" sz="1400" dirty="0" smtClean="0">
                  <a:latin typeface="Courier New" panose="02070309020205020404" pitchFamily="49" charset="0"/>
                  <a:cs typeface="Courier New" panose="02070309020205020404" pitchFamily="49" charset="0"/>
                </a:endParaRPr>
              </a:p>
              <a:p>
                <a:endParaRPr lang="en-US" sz="1400" dirty="0">
                  <a:latin typeface="Courier New" panose="02070309020205020404" pitchFamily="49" charset="0"/>
                  <a:cs typeface="Courier New" panose="02070309020205020404" pitchFamily="49" charset="0"/>
                </a:endParaRPr>
              </a:p>
              <a:p>
                <a:endParaRPr lang="en-US" sz="1400" dirty="0" smtClean="0">
                  <a:latin typeface="Courier New" panose="02070309020205020404" pitchFamily="49" charset="0"/>
                  <a:cs typeface="Courier New" panose="02070309020205020404" pitchFamily="49" charset="0"/>
                </a:endParaRPr>
              </a:p>
              <a:p>
                <a:r>
                  <a:rPr lang="en-US" sz="1400" dirty="0" smtClean="0">
                    <a:latin typeface="Courier New" panose="02070309020205020404" pitchFamily="49" charset="0"/>
                    <a:cs typeface="Courier New" panose="02070309020205020404" pitchFamily="49" charset="0"/>
                  </a:rPr>
                  <a:t>END;</a:t>
                </a:r>
                <a:endParaRPr lang="en-US" sz="1400" dirty="0">
                  <a:latin typeface="Courier New" panose="02070309020205020404" pitchFamily="49" charset="0"/>
                  <a:cs typeface="Courier New" panose="02070309020205020404" pitchFamily="49" charset="0"/>
                </a:endParaRPr>
              </a:p>
            </p:txBody>
          </p:sp>
          <p:sp>
            <p:nvSpPr>
              <p:cNvPr id="18" name="Folded Corner 17"/>
              <p:cNvSpPr/>
              <p:nvPr/>
            </p:nvSpPr>
            <p:spPr>
              <a:xfrm>
                <a:off x="1773933" y="4345632"/>
                <a:ext cx="1633501" cy="1090363"/>
              </a:xfrm>
              <a:prstGeom prst="foldedCorner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endParaRPr lang="en-US" sz="1400" dirty="0" smtClean="0">
                  <a:latin typeface="Courier New" panose="02070309020205020404" pitchFamily="49" charset="0"/>
                  <a:cs typeface="Courier New" panose="02070309020205020404" pitchFamily="49" charset="0"/>
                </a:endParaRPr>
              </a:p>
              <a:p>
                <a:r>
                  <a:rPr lang="en-US" sz="1400" dirty="0" smtClean="0">
                    <a:latin typeface="Courier New" panose="02070309020205020404" pitchFamily="49" charset="0"/>
                    <a:cs typeface="Courier New" panose="02070309020205020404" pitchFamily="49" charset="0"/>
                  </a:rPr>
                  <a:t>BEGIN</a:t>
                </a:r>
              </a:p>
              <a:p>
                <a:r>
                  <a:rPr lang="en-US" sz="1400" dirty="0" smtClean="0">
                    <a:latin typeface="Courier New" panose="02070309020205020404" pitchFamily="49" charset="0"/>
                    <a:cs typeface="Courier New" panose="02070309020205020404" pitchFamily="49" charset="0"/>
                  </a:rPr>
                  <a:t>  …</a:t>
                </a:r>
                <a:endParaRPr lang="en-US" sz="1400" dirty="0">
                  <a:latin typeface="Courier New" panose="02070309020205020404" pitchFamily="49" charset="0"/>
                  <a:cs typeface="Courier New" panose="02070309020205020404" pitchFamily="49" charset="0"/>
                </a:endParaRPr>
              </a:p>
              <a:p>
                <a:r>
                  <a:rPr lang="en-US" sz="1400" dirty="0" smtClean="0">
                    <a:latin typeface="Courier New" panose="02070309020205020404" pitchFamily="49" charset="0"/>
                    <a:cs typeface="Courier New" panose="02070309020205020404" pitchFamily="49" charset="0"/>
                  </a:rPr>
                  <a:t>END;</a:t>
                </a:r>
                <a:endParaRPr lang="en-US" sz="1400" dirty="0">
                  <a:latin typeface="Courier New" panose="02070309020205020404" pitchFamily="49" charset="0"/>
                  <a:cs typeface="Courier New" panose="02070309020205020404" pitchFamily="49" charset="0"/>
                </a:endParaRPr>
              </a:p>
            </p:txBody>
          </p:sp>
        </p:grpSp>
        <p:sp>
          <p:nvSpPr>
            <p:cNvPr id="13" name="Left Brace 12"/>
            <p:cNvSpPr/>
            <p:nvPr/>
          </p:nvSpPr>
          <p:spPr>
            <a:xfrm>
              <a:off x="1483740" y="4157931"/>
              <a:ext cx="267419" cy="1518249"/>
            </a:xfrm>
            <a:prstGeom prst="leftBrace">
              <a:avLst>
                <a:gd name="adj1" fmla="val 8333"/>
                <a:gd name="adj2" fmla="val 50578"/>
              </a:avLst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4103" y="4593889"/>
              <a:ext cx="8885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Outer Block</a:t>
              </a:r>
              <a:endParaRPr lang="en-US" dirty="0"/>
            </a:p>
          </p:txBody>
        </p:sp>
        <p:sp>
          <p:nvSpPr>
            <p:cNvPr id="15" name="Right Brace 14"/>
            <p:cNvSpPr/>
            <p:nvPr/>
          </p:nvSpPr>
          <p:spPr>
            <a:xfrm>
              <a:off x="4347718" y="4511615"/>
              <a:ext cx="198407" cy="923027"/>
            </a:xfrm>
            <a:prstGeom prst="rightBrace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646657" y="4635863"/>
              <a:ext cx="8885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Inner Block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250698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Use Nested Blocks?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Nested Blocks are helpful in enclosing </a:t>
            </a:r>
            <a:r>
              <a:rPr lang="en-US" dirty="0" smtClean="0">
                <a:solidFill>
                  <a:schemeClr val="bg1"/>
                </a:solidFill>
              </a:rPr>
              <a:t>SELECT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or other statements that may generate an exception.</a:t>
            </a:r>
          </a:p>
          <a:p>
            <a:pPr lvl="1"/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If an Exception occurs, it is handled by the Inner Block.</a:t>
            </a:r>
          </a:p>
          <a:p>
            <a:pPr lvl="1"/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Processing may continue in the Outer Block</a:t>
            </a:r>
          </a:p>
          <a:p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If a Nested Block were not used in this example, the entire program would exit by passing control to the </a:t>
            </a:r>
            <a:r>
              <a:rPr lang="en-US" dirty="0" smtClean="0">
                <a:solidFill>
                  <a:schemeClr val="bg1"/>
                </a:solidFill>
              </a:rPr>
              <a:t>EXCEPTION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Clause.</a:t>
            </a:r>
          </a:p>
        </p:txBody>
      </p:sp>
    </p:spTree>
    <p:extLst>
      <p:ext uri="{BB962C8B-B14F-4D97-AF65-F5344CB8AC3E}">
        <p14:creationId xmlns:p14="http://schemas.microsoft.com/office/powerpoint/2010/main" val="3248710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70163"/>
          </a:xfrm>
        </p:spPr>
        <p:txBody>
          <a:bodyPr/>
          <a:lstStyle/>
          <a:p>
            <a:r>
              <a:rPr lang="en-US" dirty="0" smtClean="0"/>
              <a:t>Rules for Nested Blocks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There are specific rules associated to Nested Blocks:</a:t>
            </a:r>
          </a:p>
          <a:p>
            <a:pPr lvl="1"/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The boundaries of inner and outer blocks are identified using labels and the END statement.</a:t>
            </a:r>
          </a:p>
          <a:p>
            <a:pPr lvl="1"/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 maximum of 200 Nested Blocks may be created.</a:t>
            </a:r>
          </a:p>
          <a:p>
            <a:pPr lvl="1"/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Nested Blocks may NOT begin within the </a:t>
            </a:r>
            <a:r>
              <a:rPr lang="en-US" dirty="0" smtClean="0">
                <a:solidFill>
                  <a:schemeClr val="bg1"/>
                </a:solidFill>
              </a:rPr>
              <a:t>DECLARE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clause of the enclosing block.</a:t>
            </a:r>
          </a:p>
          <a:p>
            <a:pPr lvl="1"/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 Nested Block may only begin within the </a:t>
            </a:r>
            <a:r>
              <a:rPr lang="en-US" dirty="0" smtClean="0">
                <a:solidFill>
                  <a:schemeClr val="bg1"/>
                </a:solidFill>
              </a:rPr>
              <a:t>BEGIN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or </a:t>
            </a:r>
            <a:r>
              <a:rPr lang="en-US" dirty="0" smtClean="0">
                <a:solidFill>
                  <a:schemeClr val="bg1"/>
                </a:solidFill>
              </a:rPr>
              <a:t>EXCEPTION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clause of the enclosing block.</a:t>
            </a:r>
          </a:p>
        </p:txBody>
      </p:sp>
    </p:spTree>
    <p:extLst>
      <p:ext uri="{BB962C8B-B14F-4D97-AF65-F5344CB8AC3E}">
        <p14:creationId xmlns:p14="http://schemas.microsoft.com/office/powerpoint/2010/main" val="3522922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See it in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38" y="662130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60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874</TotalTime>
  <Words>221</Words>
  <Application>Microsoft Office PowerPoint</Application>
  <PresentationFormat>On-screen Show (4:3)</PresentationFormat>
  <Paragraphs>36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Courier New</vt:lpstr>
      <vt:lpstr>Segoe UI Light</vt:lpstr>
      <vt:lpstr>Segoe UI Semilight</vt:lpstr>
      <vt:lpstr>Office Theme</vt:lpstr>
      <vt:lpstr>Nested Blocks</vt:lpstr>
      <vt:lpstr>What are Nested Blocks?</vt:lpstr>
      <vt:lpstr>Why Use Nested Blocks?</vt:lpstr>
      <vt:lpstr>Rules for Nested Blocks</vt:lpstr>
      <vt:lpstr>See it in Action</vt:lpstr>
    </vt:vector>
  </TitlesOfParts>
  <Company>eXponent Consulting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Oracle 11g PL/SQL Fundamentals I</dc:title>
  <dc:creator>Timothy Miles</dc:creator>
  <cp:lastModifiedBy>Timothy Miles</cp:lastModifiedBy>
  <cp:revision>91</cp:revision>
  <dcterms:created xsi:type="dcterms:W3CDTF">2013-02-09T16:35:40Z</dcterms:created>
  <dcterms:modified xsi:type="dcterms:W3CDTF">2013-04-10T17:06:44Z</dcterms:modified>
</cp:coreProperties>
</file>