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65" r:id="rId3"/>
    <p:sldId id="272" r:id="rId4"/>
    <p:sldId id="273" r:id="rId5"/>
    <p:sldId id="257" r:id="rId6"/>
    <p:sldId id="275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9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93" autoAdjust="0"/>
    <p:restoredTop sz="86470" autoAdjust="0"/>
  </p:normalViewPr>
  <p:slideViewPr>
    <p:cSldViewPr snapToGrid="0">
      <p:cViewPr varScale="1">
        <p:scale>
          <a:sx n="64" d="100"/>
          <a:sy n="64" d="100"/>
        </p:scale>
        <p:origin x="804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noFill/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2/16/2013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239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2/16/2013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717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2/16/2013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848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701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17543"/>
            <a:ext cx="7886700" cy="44121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59588" y="6071769"/>
            <a:ext cx="2852802" cy="649706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r>
              <a:rPr lang="en-US" sz="1350" dirty="0" smtClean="0">
                <a:solidFill>
                  <a:schemeClr val="bg1"/>
                </a:solidFill>
              </a:rPr>
              <a:t>Oracle 11g</a:t>
            </a:r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794641" y="6071769"/>
            <a:ext cx="5207385" cy="649705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pPr algn="r"/>
            <a:r>
              <a:rPr lang="en-US" sz="1350" dirty="0" smtClean="0">
                <a:solidFill>
                  <a:schemeClr val="bg1"/>
                </a:solidFill>
              </a:rPr>
              <a:t>PL/SQL Fundamentals I</a:t>
            </a:r>
            <a:endParaRPr lang="en-US" sz="1350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141372" y="6071770"/>
            <a:ext cx="649224" cy="649705"/>
            <a:chOff x="188495" y="5947443"/>
            <a:chExt cx="774032" cy="774032"/>
          </a:xfrm>
        </p:grpSpPr>
        <p:sp>
          <p:nvSpPr>
            <p:cNvPr id="10" name="Rectangle 9"/>
            <p:cNvSpPr/>
            <p:nvPr/>
          </p:nvSpPr>
          <p:spPr>
            <a:xfrm>
              <a:off x="188495" y="5947443"/>
              <a:ext cx="774032" cy="774032"/>
            </a:xfrm>
            <a:prstGeom prst="rect">
              <a:avLst/>
            </a:prstGeom>
            <a:solidFill>
              <a:srgbClr val="3B5998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749" y="6029697"/>
              <a:ext cx="609524" cy="609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7545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2/16/2013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531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2/16/2013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856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2/16/2013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211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2/16/2013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61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2/16/2013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753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2/16/2013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801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2/16/2013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097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914A9-3380-41CD-A6E9-30D98D5F8B17}" type="datetimeFigureOut">
              <a:rPr lang="en-US" smtClean="0"/>
              <a:t>2/16/2013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85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Using the Database Interface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Selecting the Appropriate Tool</a:t>
            </a:r>
          </a:p>
          <a:p>
            <a:r>
              <a:rPr lang="en-US" dirty="0" smtClean="0"/>
              <a:t>Database Connections</a:t>
            </a:r>
          </a:p>
          <a:p>
            <a:r>
              <a:rPr lang="en-US" dirty="0" smtClean="0"/>
              <a:t>Bind Variables</a:t>
            </a:r>
          </a:p>
          <a:p>
            <a:r>
              <a:rPr lang="en-US" dirty="0"/>
              <a:t>Using SQL Plus</a:t>
            </a:r>
          </a:p>
          <a:p>
            <a:r>
              <a:rPr lang="en-US" dirty="0" smtClean="0"/>
              <a:t>Using SQL Developer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80395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Selecting the Appropriate Tool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Oracle SQL Developer </a:t>
            </a:r>
            <a:r>
              <a:rPr lang="en-US" sz="2400" dirty="0" smtClean="0"/>
              <a:t>– Used by database developers [replaces SQL Plus]</a:t>
            </a:r>
          </a:p>
          <a:p>
            <a:pPr lvl="0"/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Oracle Enterprise Manager</a:t>
            </a:r>
            <a:r>
              <a:rPr lang="en-US" sz="2400" b="1" baseline="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SQL Worksheet </a:t>
            </a:r>
            <a:r>
              <a:rPr lang="en-US" sz="2400" baseline="0" dirty="0" smtClean="0"/>
              <a:t>– Used by database administrators, application server administrators, and web server administrators</a:t>
            </a:r>
          </a:p>
          <a:p>
            <a:pPr lvl="0"/>
            <a:r>
              <a:rPr lang="en-US" sz="2400" b="1" baseline="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Oracle SQL Plus </a:t>
            </a:r>
            <a:r>
              <a:rPr lang="en-US" sz="2400" baseline="0" dirty="0" smtClean="0"/>
              <a:t>– Occasionally used by database administrators</a:t>
            </a:r>
          </a:p>
          <a:p>
            <a:pPr lvl="0"/>
            <a:r>
              <a:rPr lang="en-US" sz="2400" b="1" baseline="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Oracle Application Express </a:t>
            </a:r>
            <a:r>
              <a:rPr lang="en-US" sz="2400" baseline="0" dirty="0" smtClean="0"/>
              <a:t>– Used by database developers for web-based applications</a:t>
            </a:r>
          </a:p>
          <a:p>
            <a:pPr lvl="0"/>
            <a:r>
              <a:rPr lang="en-US" sz="2400" b="1" baseline="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Oracle </a:t>
            </a:r>
            <a:r>
              <a:rPr lang="en-US" sz="2400" b="1" baseline="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JDeveloper</a:t>
            </a:r>
            <a:r>
              <a:rPr lang="en-US" sz="2400" b="1" baseline="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Studio </a:t>
            </a:r>
            <a:r>
              <a:rPr lang="en-US" sz="2400" baseline="0" dirty="0" smtClean="0"/>
              <a:t>– Used by Java database developers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956" y="1583395"/>
            <a:ext cx="342857" cy="34285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956" y="2379637"/>
            <a:ext cx="342857" cy="34285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956" y="3469613"/>
            <a:ext cx="342857" cy="34285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995" y="4265933"/>
            <a:ext cx="342857" cy="34285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019" y="5069286"/>
            <a:ext cx="342857" cy="3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698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Authentication Elements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User Authentication </a:t>
            </a:r>
            <a:r>
              <a:rPr lang="en-US" sz="2400" dirty="0" smtClean="0"/>
              <a:t>– User credentials are authenticated to ensure access is authorized.</a:t>
            </a:r>
          </a:p>
          <a:p>
            <a:pPr lvl="0"/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Database Authentication Elements</a:t>
            </a:r>
          </a:p>
          <a:p>
            <a:pPr lvl="0"/>
            <a:endParaRPr lang="en-US" sz="2400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352" y="1424224"/>
            <a:ext cx="609524" cy="609524"/>
          </a:xfrm>
          <a:prstGeom prst="rect">
            <a:avLst/>
          </a:prstGeom>
        </p:spPr>
      </p:pic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2729350"/>
              </p:ext>
            </p:extLst>
          </p:nvPr>
        </p:nvGraphicFramePr>
        <p:xfrm>
          <a:off x="977070" y="2918151"/>
          <a:ext cx="7261076" cy="2839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3939"/>
                <a:gridCol w="5717137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Element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Description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User</a:t>
                      </a:r>
                      <a:r>
                        <a:rPr lang="en-US" baseline="0" dirty="0" smtClean="0"/>
                        <a:t> name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This is the name of the database </a:t>
                      </a:r>
                      <a:r>
                        <a:rPr lang="en-US" b="1" dirty="0" smtClean="0"/>
                        <a:t>account</a:t>
                      </a:r>
                      <a:r>
                        <a:rPr lang="en-US" dirty="0" smtClean="0"/>
                        <a:t>.  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It is created by the database administrator.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Password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This is the security password</a:t>
                      </a:r>
                      <a:r>
                        <a:rPr lang="en-US" baseline="0" dirty="0" smtClean="0"/>
                        <a:t> associated to the database account.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Role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Some Oracle tools require a connection role or privilege desired for the connection.</a:t>
                      </a:r>
                    </a:p>
                    <a:p>
                      <a:r>
                        <a:rPr lang="en-US" dirty="0" smtClean="0"/>
                        <a:t>DBA’s sometimes connect using SYSOPER, SYSDBA, or SYSASM.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0937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Oracle Database Connections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Users are authenticated against a database instance.  The instance identification is based upon a </a:t>
            </a:r>
            <a:r>
              <a:rPr lang="en-US" sz="2400" b="1" dirty="0" smtClean="0">
                <a:solidFill>
                  <a:schemeClr val="bg1"/>
                </a:solidFill>
              </a:rPr>
              <a:t>database connection</a:t>
            </a: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definition.</a:t>
            </a:r>
          </a:p>
          <a:p>
            <a:pPr lvl="0"/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0"/>
            <a:endParaRPr lang="en-US" sz="2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0"/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0"/>
            <a:endParaRPr lang="en-US" sz="2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0"/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0"/>
            <a:endParaRPr lang="en-US" sz="2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0"/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This detail is often stored in the </a:t>
            </a:r>
            <a:r>
              <a:rPr lang="en-US" sz="2400" b="1" dirty="0" err="1" smtClean="0">
                <a:solidFill>
                  <a:schemeClr val="bg1"/>
                </a:solidFill>
              </a:rPr>
              <a:t>TNSnames.ora</a:t>
            </a: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file.</a:t>
            </a:r>
            <a:endParaRPr lang="en-US" sz="2400" dirty="0" smtClean="0"/>
          </a:p>
          <a:p>
            <a:pPr lvl="0"/>
            <a:endParaRPr lang="en-US" sz="2400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2968593"/>
              </p:ext>
            </p:extLst>
          </p:nvPr>
        </p:nvGraphicFramePr>
        <p:xfrm>
          <a:off x="941462" y="2781032"/>
          <a:ext cx="7261076" cy="22865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3939"/>
                <a:gridCol w="5717137"/>
              </a:tblGrid>
              <a:tr h="366329">
                <a:tc>
                  <a:txBody>
                    <a:bodyPr/>
                    <a:lstStyle/>
                    <a:p>
                      <a:r>
                        <a:rPr lang="en-US" dirty="0" smtClean="0"/>
                        <a:t>Element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Description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Host </a:t>
                      </a:r>
                      <a:r>
                        <a:rPr lang="en-US" baseline="0" dirty="0" smtClean="0"/>
                        <a:t>name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This is the host name or the IP address of the database server.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Port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This is the port number of the database listener API running on the host system.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SID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This identifies the </a:t>
                      </a:r>
                      <a:r>
                        <a:rPr lang="en-US" b="1" dirty="0" smtClean="0"/>
                        <a:t>System</a:t>
                      </a:r>
                      <a:r>
                        <a:rPr lang="en-US" b="1" baseline="0" dirty="0" smtClean="0"/>
                        <a:t> Identifier</a:t>
                      </a:r>
                      <a:r>
                        <a:rPr lang="en-US" b="0" baseline="0" dirty="0" smtClean="0"/>
                        <a:t>, which is the unique name for the database server.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352" y="1424224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51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Bind Variables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Bind Variables are a method to make PL/SQL and SQL code dynamic.</a:t>
            </a:r>
          </a:p>
          <a:p>
            <a:endParaRPr lang="en-US" dirty="0" smtClean="0"/>
          </a:p>
        </p:txBody>
      </p:sp>
      <p:sp>
        <p:nvSpPr>
          <p:cNvPr id="4" name="Rectangle 3"/>
          <p:cNvSpPr/>
          <p:nvPr/>
        </p:nvSpPr>
        <p:spPr>
          <a:xfrm>
            <a:off x="1128045" y="2700471"/>
            <a:ext cx="6913548" cy="30081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DECLARE</a:t>
            </a:r>
          </a:p>
          <a:p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x_salary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employee.salary%TYPE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BEGIN</a:t>
            </a:r>
          </a:p>
          <a:p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SELECT salary</a:t>
            </a:r>
          </a:p>
          <a:p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INTO 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x_salary</a:t>
            </a:r>
            <a:endParaRPr lang="en-US" sz="16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FROM employee</a:t>
            </a:r>
          </a:p>
          <a:p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WHERE 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ssn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  <a:r>
              <a:rPr lang="en-US" sz="1600" b="1" dirty="0" err="1" smtClean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ssnValue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END;</a:t>
            </a:r>
          </a:p>
          <a:p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1004899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Oracle Tools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Oracle SQL Developer</a:t>
            </a:r>
            <a:r>
              <a:rPr lang="en-US" dirty="0" smtClean="0"/>
              <a:t> - Most of our work will be performed using this tool.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Oracle SQL*Plus </a:t>
            </a:r>
            <a:r>
              <a:rPr lang="en-US" dirty="0" smtClean="0"/>
              <a:t>– This is a command line tool to interface with your database.</a:t>
            </a:r>
          </a:p>
          <a:p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3518857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97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204</TotalTime>
  <Words>284</Words>
  <Application>Microsoft Office PowerPoint</Application>
  <PresentationFormat>On-screen Show (4:3)</PresentationFormat>
  <Paragraphs>57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Courier New</vt:lpstr>
      <vt:lpstr>Segoe UI Light</vt:lpstr>
      <vt:lpstr>Segoe UI Semilight</vt:lpstr>
      <vt:lpstr>Office Theme</vt:lpstr>
      <vt:lpstr>Using the Database Interface</vt:lpstr>
      <vt:lpstr>Selecting the Appropriate Tool</vt:lpstr>
      <vt:lpstr>Authentication Elements</vt:lpstr>
      <vt:lpstr>Oracle Database Connections</vt:lpstr>
      <vt:lpstr>Bind Variables</vt:lpstr>
      <vt:lpstr>Oracle Tools</vt:lpstr>
    </vt:vector>
  </TitlesOfParts>
  <Company>eXponent Consulting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Oracle 11g PL/SQL Fundamentals I</dc:title>
  <dc:creator>Timothy Miles</dc:creator>
  <cp:lastModifiedBy>Timothy Miles</cp:lastModifiedBy>
  <cp:revision>23</cp:revision>
  <dcterms:created xsi:type="dcterms:W3CDTF">2013-02-09T16:35:40Z</dcterms:created>
  <dcterms:modified xsi:type="dcterms:W3CDTF">2013-02-16T19:08:51Z</dcterms:modified>
</cp:coreProperties>
</file>