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1" r:id="rId2"/>
    <p:sldId id="265" r:id="rId3"/>
    <p:sldId id="281" r:id="rId4"/>
    <p:sldId id="285" r:id="rId5"/>
    <p:sldId id="286" r:id="rId6"/>
    <p:sldId id="284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5998"/>
    <a:srgbClr val="2F55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337" autoAdjust="0"/>
    <p:restoredTop sz="86451" autoAdjust="0"/>
  </p:normalViewPr>
  <p:slideViewPr>
    <p:cSldViewPr snapToGrid="0">
      <p:cViewPr varScale="1">
        <p:scale>
          <a:sx n="64" d="100"/>
          <a:sy n="64" d="100"/>
        </p:scale>
        <p:origin x="456" y="6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  <a:noFill/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4/10/2013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42399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4/10/2013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67179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4/10/2013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48480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1701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17543"/>
            <a:ext cx="7886700" cy="441215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859588" y="6071769"/>
            <a:ext cx="2852802" cy="649706"/>
          </a:xfrm>
          <a:prstGeom prst="rect">
            <a:avLst/>
          </a:prstGeom>
          <a:solidFill>
            <a:srgbClr val="3B5998"/>
          </a:solidFill>
          <a:ln w="25400">
            <a:solidFill>
              <a:schemeClr val="bg1"/>
            </a:solidFill>
            <a:miter lim="800000"/>
          </a:ln>
        </p:spPr>
        <p:txBody>
          <a:bodyPr wrap="square" rtlCol="0" anchor="b" anchorCtr="0">
            <a:noAutofit/>
          </a:bodyPr>
          <a:lstStyle/>
          <a:p>
            <a:r>
              <a:rPr lang="en-US" sz="1350" dirty="0" smtClean="0">
                <a:solidFill>
                  <a:schemeClr val="bg1"/>
                </a:solidFill>
              </a:rPr>
              <a:t>Oracle 11g</a:t>
            </a:r>
            <a:endParaRPr lang="en-US" sz="135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3794641" y="6071769"/>
            <a:ext cx="5207385" cy="649705"/>
          </a:xfrm>
          <a:prstGeom prst="rect">
            <a:avLst/>
          </a:prstGeom>
          <a:solidFill>
            <a:srgbClr val="3B5998"/>
          </a:solidFill>
          <a:ln w="25400">
            <a:solidFill>
              <a:schemeClr val="bg1"/>
            </a:solidFill>
            <a:miter lim="800000"/>
          </a:ln>
        </p:spPr>
        <p:txBody>
          <a:bodyPr wrap="square" rtlCol="0" anchor="b" anchorCtr="0">
            <a:noAutofit/>
          </a:bodyPr>
          <a:lstStyle/>
          <a:p>
            <a:pPr algn="r"/>
            <a:r>
              <a:rPr lang="en-US" sz="1350" dirty="0" smtClean="0">
                <a:solidFill>
                  <a:schemeClr val="bg1"/>
                </a:solidFill>
              </a:rPr>
              <a:t>PL/SQL Fundamentals I</a:t>
            </a:r>
            <a:endParaRPr lang="en-US" sz="1350" dirty="0">
              <a:solidFill>
                <a:schemeClr val="bg1"/>
              </a:solidFill>
            </a:endParaRPr>
          </a:p>
        </p:txBody>
      </p:sp>
      <p:grpSp>
        <p:nvGrpSpPr>
          <p:cNvPr id="9" name="Group 8"/>
          <p:cNvGrpSpPr/>
          <p:nvPr userDrawn="1"/>
        </p:nvGrpSpPr>
        <p:grpSpPr>
          <a:xfrm>
            <a:off x="141372" y="6071770"/>
            <a:ext cx="649224" cy="649705"/>
            <a:chOff x="188495" y="5947443"/>
            <a:chExt cx="774032" cy="774032"/>
          </a:xfrm>
        </p:grpSpPr>
        <p:sp>
          <p:nvSpPr>
            <p:cNvPr id="10" name="Rectangle 9"/>
            <p:cNvSpPr/>
            <p:nvPr/>
          </p:nvSpPr>
          <p:spPr>
            <a:xfrm>
              <a:off x="188495" y="5947443"/>
              <a:ext cx="774032" cy="774032"/>
            </a:xfrm>
            <a:prstGeom prst="rect">
              <a:avLst/>
            </a:prstGeom>
            <a:solidFill>
              <a:srgbClr val="3B5998"/>
            </a:solidFill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pic>
          <p:nvPicPr>
            <p:cNvPr id="11" name="Picture 10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0749" y="6029697"/>
              <a:ext cx="609524" cy="6095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375452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4/10/2013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95312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4/10/2013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68569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4/10/2013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42112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4/10/2013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611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4/10/2013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4753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4/10/2013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28014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4/10/2013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4097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0914A9-3380-41CD-A6E9-30D98D5F8B17}" type="datetimeFigureOut">
              <a:rPr lang="en-US" smtClean="0"/>
              <a:t>4/10/2013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850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Declared Subprograms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are Subprograms?</a:t>
            </a:r>
          </a:p>
          <a:p>
            <a:r>
              <a:rPr lang="en-US" dirty="0" smtClean="0"/>
              <a:t>Distinction with Nested Blocks</a:t>
            </a:r>
          </a:p>
          <a:p>
            <a:r>
              <a:rPr lang="en-US" dirty="0" smtClean="0"/>
              <a:t>Distinction with Stored Program Units</a:t>
            </a:r>
          </a:p>
          <a:p>
            <a:r>
              <a:rPr lang="en-US" dirty="0" smtClean="0"/>
              <a:t>Syntax Requirements</a:t>
            </a:r>
          </a:p>
        </p:txBody>
      </p:sp>
    </p:spTree>
    <p:extLst>
      <p:ext uri="{BB962C8B-B14F-4D97-AF65-F5344CB8AC3E}">
        <p14:creationId xmlns:p14="http://schemas.microsoft.com/office/powerpoint/2010/main" val="2803955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are Subprograms?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The concept of a the Subprogram is common with any programming environment.</a:t>
            </a:r>
          </a:p>
          <a:p>
            <a:r>
              <a:rPr lang="en-US" baseline="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It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’s the method of making your programs </a:t>
            </a:r>
            <a:r>
              <a:rPr lang="en-US" b="1" dirty="0" smtClean="0">
                <a:solidFill>
                  <a:schemeClr val="bg1"/>
                </a:solidFill>
              </a:rPr>
              <a:t>modular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</a:p>
          <a:p>
            <a:r>
              <a:rPr lang="en-US" baseline="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Subprograms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may be either a </a:t>
            </a:r>
            <a:r>
              <a:rPr lang="en-US" b="1" dirty="0">
                <a:solidFill>
                  <a:schemeClr val="bg1"/>
                </a:solidFill>
              </a:rPr>
              <a:t>Procedure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or </a:t>
            </a:r>
            <a:r>
              <a:rPr lang="en-US" b="1" dirty="0">
                <a:solidFill>
                  <a:schemeClr val="bg1"/>
                </a:solidFill>
              </a:rPr>
              <a:t>Function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  <a:endParaRPr lang="en-US" baseline="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6688377"/>
              </p:ext>
            </p:extLst>
          </p:nvPr>
        </p:nvGraphicFramePr>
        <p:xfrm>
          <a:off x="768931" y="4386559"/>
          <a:ext cx="7317636" cy="13772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4926"/>
                <a:gridCol w="5912710"/>
              </a:tblGrid>
              <a:tr h="366329">
                <a:tc>
                  <a:txBody>
                    <a:bodyPr/>
                    <a:lstStyle/>
                    <a:p>
                      <a:r>
                        <a:rPr lang="en-US" b="0" dirty="0" smtClean="0"/>
                        <a:t>Type</a:t>
                      </a:r>
                      <a:endParaRPr lang="en-US" b="0" dirty="0"/>
                    </a:p>
                  </a:txBody>
                  <a:tcPr>
                    <a:solidFill>
                      <a:srgbClr val="3B599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 smtClean="0"/>
                        <a:t>Description</a:t>
                      </a:r>
                      <a:endParaRPr lang="en-US" b="0" dirty="0"/>
                    </a:p>
                  </a:txBody>
                  <a:tcPr>
                    <a:solidFill>
                      <a:srgbClr val="3B5998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Procedure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Performs an action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Function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May perform an action, but its</a:t>
                      </a:r>
                      <a:r>
                        <a:rPr lang="en-US" baseline="0" dirty="0" smtClean="0"/>
                        <a:t> primary purpose is to return a value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50698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Distinction with Nested Blocks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Subprograms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are similar to </a:t>
            </a:r>
            <a:r>
              <a:rPr lang="en-US" dirty="0" smtClean="0">
                <a:solidFill>
                  <a:schemeClr val="bg1"/>
                </a:solidFill>
              </a:rPr>
              <a:t>Nested Blocks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, but the differences are important to understand.</a:t>
            </a:r>
          </a:p>
          <a:p>
            <a:pPr marL="233363" indent="0">
              <a:buNone/>
            </a:pP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Similarities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Subprograms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are defined within an existing PL/SQL program.</a:t>
            </a:r>
          </a:p>
          <a:p>
            <a:pPr marL="233363" indent="0">
              <a:buNone/>
            </a:pP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Differences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Subprograms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are defined in the </a:t>
            </a:r>
            <a:r>
              <a:rPr lang="en-US" dirty="0">
                <a:solidFill>
                  <a:schemeClr val="bg1"/>
                </a:solidFill>
              </a:rPr>
              <a:t>DECLARE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clause whereas Nested Blocks are defined in the </a:t>
            </a:r>
            <a:r>
              <a:rPr lang="en-US" dirty="0">
                <a:solidFill>
                  <a:schemeClr val="bg1"/>
                </a:solidFill>
              </a:rPr>
              <a:t>BEGIN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or </a:t>
            </a:r>
            <a:r>
              <a:rPr lang="en-US" dirty="0">
                <a:solidFill>
                  <a:schemeClr val="bg1"/>
                </a:solidFill>
              </a:rPr>
              <a:t>EXCEPTION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clause.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Subprograms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execute when they are called within the execution portion of the outer program.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94" y="2510315"/>
            <a:ext cx="457143" cy="45714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94" y="3739790"/>
            <a:ext cx="457143" cy="4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8710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Distinction with Stored Program Units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>
                <a:solidFill>
                  <a:schemeClr val="bg1"/>
                </a:solidFill>
              </a:rPr>
              <a:t>Subprograms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are more similar to </a:t>
            </a:r>
            <a:r>
              <a:rPr lang="en-US" dirty="0">
                <a:solidFill>
                  <a:schemeClr val="bg1"/>
                </a:solidFill>
              </a:rPr>
              <a:t>Stored Program Units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than </a:t>
            </a:r>
            <a:r>
              <a:rPr lang="en-US" dirty="0" smtClean="0">
                <a:solidFill>
                  <a:schemeClr val="bg1"/>
                </a:solidFill>
              </a:rPr>
              <a:t>Nested Blocks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, but there is one important difference.</a:t>
            </a:r>
          </a:p>
          <a:p>
            <a:pPr marL="233363" indent="0">
              <a:buNone/>
            </a:pP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Similarities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Subprogram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syntax, declaration rules, and other details are practically identical.</a:t>
            </a:r>
          </a:p>
          <a:p>
            <a:pPr marL="233363" indent="0">
              <a:buNone/>
            </a:pP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Differences</a:t>
            </a:r>
          </a:p>
          <a:p>
            <a:pPr lvl="1"/>
            <a:r>
              <a:rPr lang="en-US" b="1" dirty="0" smtClean="0">
                <a:solidFill>
                  <a:schemeClr val="bg1"/>
                </a:solidFill>
              </a:rPr>
              <a:t>Stored Program Units</a:t>
            </a: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are independent programs physically stored on the database server.</a:t>
            </a:r>
          </a:p>
          <a:p>
            <a:pPr lvl="1"/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Since the </a:t>
            </a:r>
            <a:r>
              <a:rPr lang="en-US" b="1" dirty="0">
                <a:solidFill>
                  <a:schemeClr val="bg1"/>
                </a:solidFill>
              </a:rPr>
              <a:t>Stored Program Unit 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is stored on the database server, performance is greatly improved.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94" y="2725971"/>
            <a:ext cx="457143" cy="45714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94" y="3834682"/>
            <a:ext cx="457143" cy="4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8718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Subprogram Syntax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The following rules must be followed when creating </a:t>
            </a:r>
            <a:r>
              <a:rPr lang="en-US" dirty="0" smtClean="0">
                <a:solidFill>
                  <a:schemeClr val="bg1"/>
                </a:solidFill>
              </a:rPr>
              <a:t>Subprograms</a:t>
            </a:r>
            <a:r>
              <a:rPr lang="en-US" dirty="0"/>
              <a:t>:</a:t>
            </a:r>
            <a:endParaRPr lang="en-US" dirty="0" smtClean="0"/>
          </a:p>
          <a:p>
            <a:pPr marL="690563" indent="-457200"/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When declaring a Subprogram, you use the following format</a:t>
            </a:r>
          </a:p>
          <a:p>
            <a:pPr marL="233363" indent="0" algn="ctr">
              <a:buNone/>
            </a:pPr>
            <a:r>
              <a:rPr lang="en-US" dirty="0">
                <a:solidFill>
                  <a:schemeClr val="bg1"/>
                </a:solidFill>
              </a:rPr>
              <a:t>PROCEDURE name (parameter type)</a:t>
            </a:r>
          </a:p>
          <a:p>
            <a:pPr lvl="1"/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Parameter types must be unconstrained (no size).</a:t>
            </a:r>
          </a:p>
          <a:p>
            <a:pPr lvl="1"/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There is no explicit </a:t>
            </a:r>
            <a:r>
              <a:rPr lang="en-US" dirty="0">
                <a:solidFill>
                  <a:schemeClr val="bg1"/>
                </a:solidFill>
              </a:rPr>
              <a:t>DECLARE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clause.  Declarations are made immediately following the </a:t>
            </a:r>
            <a:r>
              <a:rPr lang="en-US" dirty="0">
                <a:solidFill>
                  <a:schemeClr val="bg1"/>
                </a:solidFill>
              </a:rPr>
              <a:t>IS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clause.</a:t>
            </a:r>
          </a:p>
          <a:p>
            <a:pPr lvl="1"/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The </a:t>
            </a:r>
            <a:r>
              <a:rPr lang="en-US" dirty="0">
                <a:solidFill>
                  <a:schemeClr val="bg1"/>
                </a:solidFill>
              </a:rPr>
              <a:t>END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statement must reference the Subprogram name.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1643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See it in Action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38" y="662130"/>
            <a:ext cx="609524" cy="6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608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egoe UI">
      <a:majorFont>
        <a:latin typeface="Segoe UI Light"/>
        <a:ea typeface=""/>
        <a:cs typeface=""/>
      </a:majorFont>
      <a:minorFont>
        <a:latin typeface="Segoe UI Semi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966</TotalTime>
  <Words>272</Words>
  <Application>Microsoft Office PowerPoint</Application>
  <PresentationFormat>On-screen Show (4:3)</PresentationFormat>
  <Paragraphs>37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Segoe UI Light</vt:lpstr>
      <vt:lpstr>Segoe UI Semilight</vt:lpstr>
      <vt:lpstr>Office Theme</vt:lpstr>
      <vt:lpstr>Declared Subprograms</vt:lpstr>
      <vt:lpstr>What are Subprograms?</vt:lpstr>
      <vt:lpstr>Distinction with Nested Blocks</vt:lpstr>
      <vt:lpstr>Distinction with Stored Program Units</vt:lpstr>
      <vt:lpstr>Subprogram Syntax</vt:lpstr>
      <vt:lpstr>See it in Action</vt:lpstr>
    </vt:vector>
  </TitlesOfParts>
  <Company>eXponent Consulting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Oracle 11g PL/SQL Fundamentals I</dc:title>
  <dc:creator>Timothy Miles</dc:creator>
  <cp:lastModifiedBy>Timothy Miles</cp:lastModifiedBy>
  <cp:revision>95</cp:revision>
  <dcterms:created xsi:type="dcterms:W3CDTF">2013-02-09T16:35:40Z</dcterms:created>
  <dcterms:modified xsi:type="dcterms:W3CDTF">2013-04-10T19:41:41Z</dcterms:modified>
</cp:coreProperties>
</file>