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65" r:id="rId3"/>
    <p:sldId id="279" r:id="rId4"/>
    <p:sldId id="276" r:id="rId5"/>
    <p:sldId id="27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95" autoAdjust="0"/>
    <p:restoredTop sz="86470" autoAdjust="0"/>
  </p:normalViewPr>
  <p:slideViewPr>
    <p:cSldViewPr snapToGrid="0">
      <p:cViewPr varScale="1">
        <p:scale>
          <a:sx n="112" d="100"/>
          <a:sy n="112" d="100"/>
        </p:scale>
        <p:origin x="29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Declare Complex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PL/SQL is tightly integrated with the Oracle database.</a:t>
            </a:r>
          </a:p>
          <a:p>
            <a:pPr lvl="1"/>
            <a:r>
              <a:rPr lang="en-US" dirty="0" smtClean="0"/>
              <a:t>%TYPE</a:t>
            </a:r>
          </a:p>
          <a:p>
            <a:pPr lvl="1"/>
            <a:r>
              <a:rPr lang="en-US" dirty="0" smtClean="0"/>
              <a:t>%ROWTYPE</a:t>
            </a:r>
          </a:p>
          <a:p>
            <a:r>
              <a:rPr lang="en-US" dirty="0" smtClean="0"/>
              <a:t>PL/SQL also supports advanced and object-oriented programming structures.</a:t>
            </a:r>
          </a:p>
          <a:p>
            <a:pPr lvl="1"/>
            <a:r>
              <a:rPr lang="en-US" dirty="0" smtClean="0"/>
              <a:t>TYPE…TABLE</a:t>
            </a:r>
          </a:p>
          <a:p>
            <a:pPr lvl="1"/>
            <a:r>
              <a:rPr lang="en-US" dirty="0" smtClean="0"/>
              <a:t>TYPE…RECORD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039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%TYPE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Variable data types may be dynamically and automatically matched to any column within the Oracle table.</a:t>
            </a:r>
          </a:p>
          <a:p>
            <a:pPr marL="0" lvl="0" indent="0">
              <a:buNone/>
            </a:pPr>
            <a:endParaRPr lang="en-US" baseline="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801022"/>
              </p:ext>
            </p:extLst>
          </p:nvPr>
        </p:nvGraphicFramePr>
        <p:xfrm>
          <a:off x="4307080" y="4341265"/>
          <a:ext cx="4537819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8625"/>
                <a:gridCol w="279948"/>
                <a:gridCol w="824969"/>
                <a:gridCol w="1222049"/>
                <a:gridCol w="1162228"/>
              </a:tblGrid>
              <a:tr h="415256">
                <a:tc>
                  <a:txBody>
                    <a:bodyPr/>
                    <a:lstStyle/>
                    <a:p>
                      <a:r>
                        <a:rPr lang="en-US" sz="1200" b="0" dirty="0" smtClean="0"/>
                        <a:t>SSN</a:t>
                      </a:r>
                    </a:p>
                    <a:p>
                      <a:r>
                        <a:rPr lang="en-US" sz="1200" b="0" dirty="0" smtClean="0"/>
                        <a:t>CHAR(9)</a:t>
                      </a:r>
                      <a:endParaRPr lang="en-US" sz="1200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 smtClean="0"/>
                        <a:t>…</a:t>
                      </a:r>
                      <a:endParaRPr lang="en-US" sz="1200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Sex</a:t>
                      </a:r>
                    </a:p>
                    <a:p>
                      <a:pPr algn="ctr"/>
                      <a:r>
                        <a:rPr lang="en-US" sz="1200" b="0" dirty="0" smtClean="0"/>
                        <a:t>CHAR(1)</a:t>
                      </a:r>
                      <a:endParaRPr lang="en-US" sz="1200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Salary</a:t>
                      </a:r>
                    </a:p>
                    <a:p>
                      <a:pPr algn="ctr"/>
                      <a:r>
                        <a:rPr lang="en-US" sz="1200" b="0" dirty="0" smtClean="0"/>
                        <a:t>NUMBER(6)</a:t>
                      </a:r>
                      <a:endParaRPr lang="en-US" sz="1200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DNO</a:t>
                      </a:r>
                    </a:p>
                    <a:p>
                      <a:pPr algn="ctr"/>
                      <a:r>
                        <a:rPr lang="en-US" sz="1200" b="0" dirty="0" smtClean="0"/>
                        <a:t>NUMBER(2)</a:t>
                      </a:r>
                      <a:endParaRPr lang="en-US" sz="1200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</a:tr>
              <a:tr h="25358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123456789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30000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</a:t>
                      </a:r>
                      <a:endParaRPr lang="en-US" sz="1200" dirty="0"/>
                    </a:p>
                  </a:txBody>
                  <a:tcPr/>
                </a:tc>
              </a:tr>
              <a:tr h="24915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345345345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25000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</a:t>
                      </a:r>
                      <a:endParaRPr lang="en-US" sz="1200" dirty="0"/>
                    </a:p>
                  </a:txBody>
                  <a:tcPr/>
                </a:tc>
              </a:tr>
              <a:tr h="24915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888665555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55000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</a:tr>
              <a:tr h="33220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Folded Corner 3"/>
          <p:cNvSpPr/>
          <p:nvPr/>
        </p:nvSpPr>
        <p:spPr>
          <a:xfrm>
            <a:off x="478564" y="3008121"/>
            <a:ext cx="3828516" cy="1333144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x_salary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employee.salary%TYPE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….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07080" y="3971933"/>
            <a:ext cx="2025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Employee table</a:t>
            </a:r>
            <a:endParaRPr lang="en-US" dirty="0"/>
          </a:p>
        </p:txBody>
      </p:sp>
      <p:sp>
        <p:nvSpPr>
          <p:cNvPr id="9" name="Bent Arrow 8"/>
          <p:cNvSpPr/>
          <p:nvPr/>
        </p:nvSpPr>
        <p:spPr>
          <a:xfrm rot="5400000">
            <a:off x="5303868" y="2402043"/>
            <a:ext cx="998517" cy="2760290"/>
          </a:xfrm>
          <a:prstGeom prst="bentArrow">
            <a:avLst>
              <a:gd name="adj1" fmla="val 13874"/>
              <a:gd name="adj2" fmla="val 13446"/>
              <a:gd name="adj3" fmla="val 25000"/>
              <a:gd name="adj4" fmla="val 43750"/>
            </a:avLst>
          </a:prstGeom>
          <a:solidFill>
            <a:srgbClr val="3B599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7837" y="2953122"/>
            <a:ext cx="1982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Number(6)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69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%TYPE Referencing a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You may wish to base a data type on an object from a different schema.</a:t>
            </a:r>
          </a:p>
        </p:txBody>
      </p:sp>
      <p:sp>
        <p:nvSpPr>
          <p:cNvPr id="6" name="Folded Corner 5"/>
          <p:cNvSpPr/>
          <p:nvPr/>
        </p:nvSpPr>
        <p:spPr>
          <a:xfrm>
            <a:off x="940611" y="2670786"/>
            <a:ext cx="6961238" cy="2305665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--Define variables</a:t>
            </a:r>
          </a:p>
          <a:p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x_Lname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	</a:t>
            </a:r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smith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.employee.lname%TYPE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x_Salary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 </a:t>
            </a:r>
            <a:r>
              <a:rPr lang="en-US" sz="14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smith</a:t>
            </a:r>
            <a:r>
              <a:rPr lang="en-US" sz="14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.employee.salary%TYPE</a:t>
            </a:r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US" sz="14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267594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Maintain Internal Consistency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461963" algn="l"/>
              </a:tabLst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Another means of keeping declarations consistent and adaptable, you can tie data types to another variable.</a:t>
            </a:r>
          </a:p>
          <a:p>
            <a:pPr lvl="1"/>
            <a:endParaRPr lang="en-US" sz="2000" baseline="0" dirty="0" smtClean="0"/>
          </a:p>
        </p:txBody>
      </p:sp>
      <p:sp>
        <p:nvSpPr>
          <p:cNvPr id="5" name="Folded Corner 4"/>
          <p:cNvSpPr/>
          <p:nvPr/>
        </p:nvSpPr>
        <p:spPr>
          <a:xfrm>
            <a:off x="940611" y="2670786"/>
            <a:ext cx="6961238" cy="2305665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--Define variables</a:t>
            </a:r>
          </a:p>
          <a:p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x_MinSalary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employee.salary%TYPE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x_AvgSalary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x_MinSalary%TYPE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x_MaxSalary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x_MinSalary%TYPE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endParaRPr lang="en-US" sz="14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171687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564</TotalTime>
  <Words>130</Words>
  <Application>Microsoft Office PowerPoint</Application>
  <PresentationFormat>On-screen Show (4:3)</PresentationFormat>
  <Paragraphs>63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Courier New</vt:lpstr>
      <vt:lpstr>Segoe UI Light</vt:lpstr>
      <vt:lpstr>Segoe UI Semilight</vt:lpstr>
      <vt:lpstr>Office Theme</vt:lpstr>
      <vt:lpstr>Declare Complex Types</vt:lpstr>
      <vt:lpstr>%TYPE</vt:lpstr>
      <vt:lpstr>%TYPE Referencing a Schema</vt:lpstr>
      <vt:lpstr>Maintain Internal Consistency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64</cp:revision>
  <dcterms:created xsi:type="dcterms:W3CDTF">2013-02-09T16:35:40Z</dcterms:created>
  <dcterms:modified xsi:type="dcterms:W3CDTF">2013-03-17T13:25:08Z</dcterms:modified>
</cp:coreProperties>
</file>