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6" r:id="rId1"/>
  </p:sldMasterIdLst>
  <p:notesMasterIdLst>
    <p:notesMasterId r:id="rId6"/>
  </p:notesMasterIdLst>
  <p:handoutMasterIdLst>
    <p:handoutMasterId r:id="rId7"/>
  </p:handoutMasterIdLst>
  <p:sldIdLst>
    <p:sldId id="260" r:id="rId2"/>
    <p:sldId id="272" r:id="rId3"/>
    <p:sldId id="266" r:id="rId4"/>
    <p:sldId id="273" r:id="rId5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Black" panose="020B0803030403020204" pitchFamily="34" charset="0"/>
      <p:bold r:id="rId18"/>
      <p:boldItalic r:id="rId19"/>
    </p:embeddedFont>
    <p:embeddedFont>
      <p:font typeface="Source Sans Pro Light" panose="020B0403030403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pos="396">
          <p15:clr>
            <a:srgbClr val="A4A3A4"/>
          </p15:clr>
        </p15:guide>
        <p15:guide id="6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30" autoAdjust="0"/>
  </p:normalViewPr>
  <p:slideViewPr>
    <p:cSldViewPr snapToGrid="0">
      <p:cViewPr varScale="1">
        <p:scale>
          <a:sx n="97" d="100"/>
          <a:sy n="97" d="100"/>
        </p:scale>
        <p:origin x="1536" y="68"/>
      </p:cViewPr>
      <p:guideLst>
        <p:guide orient="horz" pos="2160"/>
        <p:guide pos="2880"/>
        <p:guide orient="horz" pos="3892"/>
        <p:guide orient="horz" pos="1152"/>
        <p:guide pos="396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9B35-DF64-2643-960B-8F9D16447516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63283-B859-814A-9299-0B25FD665D4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EBE3-E202-446F-9B07-E99DE00131EC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120B-6C98-4B45-B011-21BDB336371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ngle Fr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88" y="6161001"/>
            <a:ext cx="1950046" cy="29765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3482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8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2015 Management Innovation Services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2015 Management Innovation Services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2015 Management Innovation Services GmbH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2015 Management Innovation Services GmbH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392" y="6356355"/>
            <a:ext cx="57898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Organizational Structure Kit | © 2015 Management Innovation Services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61D96101-7AE2-40D8-94E9-16A7815E436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95" userDrawn="1">
          <p15:clr>
            <a:srgbClr val="F26B43"/>
          </p15:clr>
        </p15:guide>
        <p15:guide id="1" orient="horz" pos="1146" userDrawn="1">
          <p15:clr>
            <a:srgbClr val="F26B43"/>
          </p15:clr>
        </p15:guide>
        <p15:guide id="2" pos="53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Organizational Structure</a:t>
            </a:r>
            <a:br>
              <a:rPr lang="en-US" dirty="0">
                <a:latin typeface="Source Sans Pro Light" panose="020B0403030403020204" pitchFamily="34" charset="0"/>
              </a:rPr>
            </a:br>
            <a:r>
              <a:rPr lang="en-US" dirty="0"/>
              <a:t>Agenda Initiate</a:t>
            </a:r>
            <a:endParaRPr lang="en-US" dirty="0">
              <a:latin typeface="Source Sans Pro Light" panose="020B04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76" y="6285136"/>
            <a:ext cx="5499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2018 </a:t>
            </a:r>
            <a:r>
              <a:rPr lang="en-US" sz="800" dirty="0">
                <a:solidFill>
                  <a:schemeClr val="bg1"/>
                </a:solidFill>
              </a:rPr>
              <a:t>Management Innovation Services GmbH. Copying or posting is an infringement of copyright</a:t>
            </a:r>
          </a:p>
        </p:txBody>
      </p:sp>
    </p:spTree>
    <p:extLst>
      <p:ext uri="{BB962C8B-B14F-4D97-AF65-F5344CB8AC3E}">
        <p14:creationId xmlns:p14="http://schemas.microsoft.com/office/powerpoint/2010/main" val="86392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578235"/>
            <a:ext cx="7886700" cy="1125613"/>
          </a:xfrm>
        </p:spPr>
        <p:txBody>
          <a:bodyPr/>
          <a:lstStyle/>
          <a:p>
            <a:r>
              <a:rPr lang="en-US" dirty="0">
                <a:latin typeface="+mn-lt"/>
              </a:rPr>
              <a:t>Six example agendas to support the work process</a:t>
            </a:r>
          </a:p>
        </p:txBody>
      </p:sp>
      <p:sp>
        <p:nvSpPr>
          <p:cNvPr id="5" name="Pentagon 2"/>
          <p:cNvSpPr/>
          <p:nvPr/>
        </p:nvSpPr>
        <p:spPr>
          <a:xfrm>
            <a:off x="724519" y="1829871"/>
            <a:ext cx="2526009" cy="683867"/>
          </a:xfrm>
          <a:prstGeom prst="homePlate">
            <a:avLst>
              <a:gd name="adj" fmla="val 2457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Initiate</a:t>
            </a:r>
          </a:p>
        </p:txBody>
      </p:sp>
      <p:sp>
        <p:nvSpPr>
          <p:cNvPr id="6" name="Chevron 13"/>
          <p:cNvSpPr/>
          <p:nvPr/>
        </p:nvSpPr>
        <p:spPr>
          <a:xfrm>
            <a:off x="3256265" y="1838014"/>
            <a:ext cx="2605011" cy="675724"/>
          </a:xfrm>
          <a:prstGeom prst="chevron">
            <a:avLst>
              <a:gd name="adj" fmla="val 242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AFAFA"/>
                </a:solidFill>
              </a:rPr>
              <a:t>Design</a:t>
            </a:r>
          </a:p>
        </p:txBody>
      </p:sp>
      <p:sp>
        <p:nvSpPr>
          <p:cNvPr id="7" name="Chevron 21"/>
          <p:cNvSpPr/>
          <p:nvPr/>
        </p:nvSpPr>
        <p:spPr>
          <a:xfrm>
            <a:off x="5858510" y="1835730"/>
            <a:ext cx="2540967" cy="675724"/>
          </a:xfrm>
          <a:prstGeom prst="chevron">
            <a:avLst>
              <a:gd name="adj" fmla="val 253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AFAFA"/>
                </a:solidFill>
              </a:rPr>
              <a:t>Test</a:t>
            </a:r>
          </a:p>
        </p:txBody>
      </p:sp>
      <p:sp>
        <p:nvSpPr>
          <p:cNvPr id="8" name="Rectangle 17"/>
          <p:cNvSpPr/>
          <p:nvPr/>
        </p:nvSpPr>
        <p:spPr>
          <a:xfrm>
            <a:off x="751886" y="274287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1</a:t>
            </a:r>
            <a:br>
              <a:rPr lang="en-US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Initiate</a:t>
            </a:r>
          </a:p>
        </p:txBody>
      </p:sp>
      <p:sp>
        <p:nvSpPr>
          <p:cNvPr id="9" name="Rectangle 23"/>
          <p:cNvSpPr/>
          <p:nvPr/>
        </p:nvSpPr>
        <p:spPr>
          <a:xfrm>
            <a:off x="3381320" y="2742877"/>
            <a:ext cx="228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2</a:t>
            </a:r>
            <a:br>
              <a:rPr lang="en-US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Activities</a:t>
            </a:r>
          </a:p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3</a:t>
            </a:r>
            <a:br>
              <a:rPr lang="en-US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Units</a:t>
            </a:r>
          </a:p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4</a:t>
            </a:r>
            <a:br>
              <a:rPr lang="en-US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Links</a:t>
            </a:r>
          </a:p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5</a:t>
            </a:r>
            <a:br>
              <a:rPr lang="en-US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Shape</a:t>
            </a:r>
          </a:p>
        </p:txBody>
      </p:sp>
      <p:sp>
        <p:nvSpPr>
          <p:cNvPr id="10" name="Rectangle 24"/>
          <p:cNvSpPr/>
          <p:nvPr/>
        </p:nvSpPr>
        <p:spPr>
          <a:xfrm>
            <a:off x="5936386" y="274287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750"/>
              </a:spcBef>
              <a:buClr>
                <a:srgbClr val="3DBBFF"/>
              </a:buClr>
              <a:buSzPct val="100000"/>
              <a:buFont typeface="Source Sans Pro" panose="020B0503030403020204" pitchFamily="34" charset="0"/>
              <a:buChar char="→"/>
            </a:pPr>
            <a:r>
              <a:rPr lang="en-US" b="1" dirty="0">
                <a:solidFill>
                  <a:srgbClr val="454545"/>
                </a:solidFill>
              </a:rPr>
              <a:t>Agenda 6</a:t>
            </a:r>
            <a:br>
              <a:rPr lang="en-US" b="1" dirty="0">
                <a:solidFill>
                  <a:srgbClr val="454545"/>
                </a:solidFill>
              </a:rPr>
            </a:br>
            <a:r>
              <a:rPr lang="en-US" dirty="0">
                <a:solidFill>
                  <a:srgbClr val="454545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08989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Kick-off and define the work process</a:t>
            </a:r>
          </a:p>
          <a:p>
            <a:pPr lvl="1"/>
            <a:r>
              <a:rPr lang="en-US" dirty="0"/>
              <a:t>Define goals and limits </a:t>
            </a:r>
          </a:p>
          <a:p>
            <a:r>
              <a:rPr lang="en-US" dirty="0"/>
              <a:t>Pre-Work: </a:t>
            </a:r>
          </a:p>
          <a:p>
            <a:pPr lvl="1"/>
            <a:r>
              <a:rPr lang="en-US" dirty="0"/>
              <a:t>Assemble a working team and ensure sponsorship</a:t>
            </a:r>
          </a:p>
          <a:p>
            <a:pPr lvl="1"/>
            <a:r>
              <a:rPr lang="en-US" dirty="0"/>
              <a:t>Familiarize facilitators with the framework and the Kit Board</a:t>
            </a:r>
          </a:p>
          <a:p>
            <a:pPr lvl="1"/>
            <a:r>
              <a:rPr lang="en-US" dirty="0"/>
              <a:t>Prepare to facilitate work with Tools 1 (principles), Tool 2 (implications of “structure follows strategy”) and Tool 3 (defining scope and boundaries)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2018 Management Innovation Services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1</a:t>
            </a:r>
            <a:br>
              <a:rPr lang="en-US" dirty="0"/>
            </a:br>
            <a:r>
              <a:rPr lang="en-US" dirty="0">
                <a:latin typeface="Source Sans Pro Light" panose="020B0403030403020204" pitchFamily="34" charset="0"/>
              </a:rPr>
              <a:t>Initiate</a:t>
            </a:r>
          </a:p>
        </p:txBody>
      </p:sp>
    </p:spTree>
    <p:extLst>
      <p:ext uri="{BB962C8B-B14F-4D97-AF65-F5344CB8AC3E}">
        <p14:creationId xmlns:p14="http://schemas.microsoft.com/office/powerpoint/2010/main" val="388401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Organizational Structure Kit | © 2018 Management Innovation Services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1</a:t>
            </a:r>
            <a:br>
              <a:rPr lang="en-US" dirty="0"/>
            </a:br>
            <a:r>
              <a:rPr lang="en-US" dirty="0">
                <a:latin typeface="Source Sans Pro Light" panose="020B0403030403020204" pitchFamily="34" charset="0"/>
              </a:rPr>
              <a:t>Initiate</a:t>
            </a:r>
          </a:p>
        </p:txBody>
      </p:sp>
      <p:graphicFrame>
        <p:nvGraphicFramePr>
          <p:cNvPr id="3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57564"/>
              </p:ext>
            </p:extLst>
          </p:nvPr>
        </p:nvGraphicFramePr>
        <p:xfrm>
          <a:off x="627063" y="1819275"/>
          <a:ext cx="7877959" cy="3662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5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0" spc="10" dirty="0">
                          <a:solidFill>
                            <a:srgbClr val="333333"/>
                          </a:solidFill>
                          <a:latin typeface="+mn-lt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0" spc="10" dirty="0">
                          <a:solidFill>
                            <a:srgbClr val="333333"/>
                          </a:solidFill>
                          <a:latin typeface="+mn-lt"/>
                        </a:rPr>
                        <a:t>Topic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0" spc="10" dirty="0">
                          <a:solidFill>
                            <a:srgbClr val="333333"/>
                          </a:solidFill>
                          <a:latin typeface="+mn-lt"/>
                        </a:rPr>
                        <a:t>Objective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0" spc="10" dirty="0">
                          <a:solidFill>
                            <a:srgbClr val="333333"/>
                          </a:solidFill>
                          <a:latin typeface="+mn-lt"/>
                        </a:rPr>
                        <a:t>Approach/Tools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0’00 – 0’15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Goals of the meeting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>
                          <a:latin typeface="+mn-lt"/>
                          <a:cs typeface="Franklin Gothic Book"/>
                        </a:rPr>
                        <a:t>Align on goals and approach</a:t>
                      </a:r>
                      <a:endParaRPr lang="en-US" sz="1200" kern="0" spc="10" dirty="0">
                        <a:latin typeface="+mn-lt"/>
                        <a:cs typeface="Franklin Gothic Book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Presentation and discussion of starting point and goals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0’15 – 0’45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Introduction of framework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All participants understand the organizational structure framework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Presentation and discussion of organizational structure</a:t>
                      </a:r>
                    </a:p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Framework</a:t>
                      </a:r>
                      <a:endParaRPr lang="en-US" sz="1200" kern="0" spc="10" dirty="0">
                        <a:solidFill>
                          <a:schemeClr val="accent1"/>
                        </a:solidFill>
                        <a:latin typeface="+mn-lt"/>
                        <a:cs typeface="Franklin Gothic Book"/>
                      </a:endParaRPr>
                    </a:p>
                    <a:p>
                      <a:r>
                        <a:rPr lang="en-US" sz="1200" kern="0" spc="10" dirty="0">
                          <a:solidFill>
                            <a:schemeClr val="accent1"/>
                          </a:solidFill>
                          <a:latin typeface="+mn-lt"/>
                          <a:cs typeface="Franklin Gothic Book"/>
                        </a:rPr>
                        <a:t>Kit</a:t>
                      </a:r>
                      <a:r>
                        <a:rPr lang="en-US" sz="1200" kern="0" spc="10" baseline="0" dirty="0">
                          <a:solidFill>
                            <a:schemeClr val="accent1"/>
                          </a:solidFill>
                          <a:latin typeface="+mn-lt"/>
                          <a:cs typeface="Franklin Gothic Book"/>
                        </a:rPr>
                        <a:t> Board</a:t>
                      </a:r>
                      <a:endParaRPr lang="en-US" sz="1200" kern="0" spc="10" dirty="0">
                        <a:solidFill>
                          <a:schemeClr val="accent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0’45 – 1’30</a:t>
                      </a:r>
                      <a:endParaRPr lang="en-US" sz="1200" b="0" i="0" u="none" strike="noStrike" kern="0" spc="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Principles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Define a focused set of principles to guide your work on</a:t>
                      </a:r>
                      <a:r>
                        <a:rPr lang="en-US" sz="1200" kern="0" spc="10" baseline="0" dirty="0">
                          <a:latin typeface="+mn-lt"/>
                          <a:cs typeface="Franklin Gothic Book"/>
                        </a:rPr>
                        <a:t> o</a:t>
                      </a:r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rganizational structure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noProof="0" dirty="0">
                          <a:solidFill>
                            <a:schemeClr val="accent1"/>
                          </a:solidFill>
                          <a:latin typeface="+mn-lt"/>
                          <a:cs typeface="Franklin Gothic Book"/>
                        </a:rPr>
                        <a:t>Tool 1 </a:t>
                      </a:r>
                      <a:r>
                        <a:rPr lang="en-US" sz="1200" i="1" kern="0" spc="10" noProof="0" dirty="0">
                          <a:solidFill>
                            <a:schemeClr val="tx1"/>
                          </a:solidFill>
                          <a:latin typeface="+mn-lt"/>
                          <a:cs typeface="Franklin Gothic Book"/>
                        </a:rPr>
                        <a:t>Developing principles</a:t>
                      </a:r>
                      <a:endParaRPr lang="en-US" sz="1200" i="1" kern="0" spc="10" dirty="0">
                        <a:solidFill>
                          <a:schemeClr val="tx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1’30 – 2’15</a:t>
                      </a:r>
                      <a:endParaRPr lang="en-US" sz="1200" b="0" i="0" u="none" strike="noStrike" kern="0" spc="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Strategic imperatives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Define implications of your strategy for your organizational structure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solidFill>
                            <a:srgbClr val="3DBBFF"/>
                          </a:solidFill>
                          <a:latin typeface="+mn-lt"/>
                          <a:cs typeface="Franklin Gothic Book"/>
                        </a:rPr>
                        <a:t>Tool 2 </a:t>
                      </a:r>
                      <a:r>
                        <a:rPr lang="en-US" sz="1200" i="1" kern="0" spc="10" dirty="0">
                          <a:solidFill>
                            <a:schemeClr val="tx1"/>
                          </a:solidFill>
                          <a:latin typeface="+mn-lt"/>
                          <a:cs typeface="Franklin Gothic Book"/>
                        </a:rPr>
                        <a:t>Defining implications of “structure follows strategy”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2’15 – 3’00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Constraints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Formulate potential constraints to your organizational design work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solidFill>
                            <a:srgbClr val="3DBBFF"/>
                          </a:solidFill>
                          <a:latin typeface="+mn-lt"/>
                          <a:cs typeface="Franklin Gothic Book"/>
                        </a:rPr>
                        <a:t>Tool 3 </a:t>
                      </a:r>
                      <a:r>
                        <a:rPr lang="en-US" sz="1200" i="1" kern="0" spc="10" dirty="0">
                          <a:solidFill>
                            <a:schemeClr val="tx1"/>
                          </a:solidFill>
                          <a:latin typeface="+mn-lt"/>
                          <a:cs typeface="Franklin Gothic Book"/>
                        </a:rPr>
                        <a:t>Defining scope and boundaries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0" spc="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ranklin Gothic Book"/>
                        </a:rPr>
                        <a:t>3’00 – 3’15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Defining a work plan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Define the work process</a:t>
                      </a:r>
                    </a:p>
                  </a:txBody>
                  <a:tcP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spc="10" dirty="0">
                          <a:latin typeface="+mn-lt"/>
                          <a:cs typeface="Franklin Gothic Book"/>
                        </a:rPr>
                        <a:t>Define next steps and tasks Schedule meetings for design workshop(s)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22" y="228608"/>
            <a:ext cx="952500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3074"/>
      </p:ext>
    </p:extLst>
  </p:cSld>
  <p:clrMapOvr>
    <a:masterClrMapping/>
  </p:clrMapOvr>
</p:sld>
</file>

<file path=ppt/theme/theme1.xml><?xml version="1.0" encoding="utf-8"?>
<a:theme xmlns:a="http://schemas.openxmlformats.org/drawingml/2006/main" name="managamentkits">
  <a:themeElements>
    <a:clrScheme name="managementkits">
      <a:dk1>
        <a:srgbClr val="454545"/>
      </a:dk1>
      <a:lt1>
        <a:srgbClr val="FAFAFA"/>
      </a:lt1>
      <a:dk2>
        <a:srgbClr val="454545"/>
      </a:dk2>
      <a:lt2>
        <a:srgbClr val="E7E6E6"/>
      </a:lt2>
      <a:accent1>
        <a:srgbClr val="3DBBFF"/>
      </a:accent1>
      <a:accent2>
        <a:srgbClr val="FFF44D"/>
      </a:accent2>
      <a:accent3>
        <a:srgbClr val="77FF4D"/>
      </a:accent3>
      <a:accent4>
        <a:srgbClr val="FF724D"/>
      </a:accent4>
      <a:accent5>
        <a:srgbClr val="FF4DAF"/>
      </a:accent5>
      <a:accent6>
        <a:srgbClr val="FFBD4D"/>
      </a:accent6>
      <a:hlink>
        <a:srgbClr val="0563C1"/>
      </a:hlink>
      <a:folHlink>
        <a:srgbClr val="954F72"/>
      </a:folHlink>
    </a:clrScheme>
    <a:fontScheme name="managementkits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agamentkits" id="{76C999F4-26CF-48BC-A164-5AC8F09BC098}" vid="{E5724000-0D31-4272-A05D-CC5F92861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0010 ppt Framework and Key Design Elements 03</Template>
  <TotalTime>0</TotalTime>
  <Words>254</Words>
  <Application>Microsoft Office PowerPoint</Application>
  <PresentationFormat>Bildschirmpräsentation (4:3)</PresentationFormat>
  <Paragraphs>55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Source Sans Pro Light</vt:lpstr>
      <vt:lpstr>Arial</vt:lpstr>
      <vt:lpstr>Franklin Gothic Book</vt:lpstr>
      <vt:lpstr>Calibri</vt:lpstr>
      <vt:lpstr>Source Sans Pro</vt:lpstr>
      <vt:lpstr>Source Sans Pro Black</vt:lpstr>
      <vt:lpstr>managamentkits</vt:lpstr>
      <vt:lpstr>Organizational Structure Agenda Initiate</vt:lpstr>
      <vt:lpstr>Six example agendas to support the work process</vt:lpstr>
      <vt:lpstr>Agenda 1 Initiate</vt:lpstr>
      <vt:lpstr>Agenda 1 Initiate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Olaf Bach</dc:creator>
  <cp:lastModifiedBy>obach</cp:lastModifiedBy>
  <cp:revision>79</cp:revision>
  <cp:lastPrinted>2015-03-27T22:57:46Z</cp:lastPrinted>
  <dcterms:created xsi:type="dcterms:W3CDTF">2015-03-22T11:57:37Z</dcterms:created>
  <dcterms:modified xsi:type="dcterms:W3CDTF">2018-09-26T20:27:03Z</dcterms:modified>
</cp:coreProperties>
</file>