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661" r:id="rId2"/>
    <p:sldMasterId id="2147483745" r:id="rId3"/>
  </p:sldMasterIdLst>
  <p:notesMasterIdLst>
    <p:notesMasterId r:id="rId39"/>
  </p:notesMasterIdLst>
  <p:sldIdLst>
    <p:sldId id="256" r:id="rId4"/>
    <p:sldId id="312" r:id="rId5"/>
    <p:sldId id="330" r:id="rId6"/>
    <p:sldId id="314" r:id="rId7"/>
    <p:sldId id="326" r:id="rId8"/>
    <p:sldId id="320" r:id="rId9"/>
    <p:sldId id="324" r:id="rId10"/>
    <p:sldId id="323" r:id="rId11"/>
    <p:sldId id="329" r:id="rId12"/>
    <p:sldId id="319" r:id="rId13"/>
    <p:sldId id="333" r:id="rId14"/>
    <p:sldId id="334" r:id="rId15"/>
    <p:sldId id="321" r:id="rId16"/>
    <p:sldId id="322" r:id="rId17"/>
    <p:sldId id="288" r:id="rId18"/>
    <p:sldId id="336" r:id="rId19"/>
    <p:sldId id="304" r:id="rId20"/>
    <p:sldId id="297" r:id="rId21"/>
    <p:sldId id="295" r:id="rId22"/>
    <p:sldId id="298" r:id="rId23"/>
    <p:sldId id="299" r:id="rId24"/>
    <p:sldId id="287" r:id="rId25"/>
    <p:sldId id="306" r:id="rId26"/>
    <p:sldId id="290" r:id="rId27"/>
    <p:sldId id="291" r:id="rId28"/>
    <p:sldId id="293" r:id="rId29"/>
    <p:sldId id="300" r:id="rId30"/>
    <p:sldId id="302" r:id="rId31"/>
    <p:sldId id="311" r:id="rId32"/>
    <p:sldId id="331" r:id="rId33"/>
    <p:sldId id="316" r:id="rId34"/>
    <p:sldId id="317" r:id="rId35"/>
    <p:sldId id="318" r:id="rId36"/>
    <p:sldId id="325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642C13-C1B4-4C51-9DA0-1C7DE311436B}">
          <p14:sldIdLst>
            <p14:sldId id="256"/>
            <p14:sldId id="312"/>
            <p14:sldId id="330"/>
            <p14:sldId id="314"/>
            <p14:sldId id="326"/>
            <p14:sldId id="320"/>
            <p14:sldId id="324"/>
            <p14:sldId id="323"/>
            <p14:sldId id="329"/>
            <p14:sldId id="319"/>
            <p14:sldId id="333"/>
            <p14:sldId id="334"/>
            <p14:sldId id="321"/>
            <p14:sldId id="322"/>
            <p14:sldId id="288"/>
            <p14:sldId id="336"/>
            <p14:sldId id="304"/>
            <p14:sldId id="297"/>
            <p14:sldId id="295"/>
          </p14:sldIdLst>
        </p14:section>
        <p14:section name="Untitled Section" id="{6F2AE961-63CF-4B84-B0AC-CE2F6930E1BB}">
          <p14:sldIdLst>
            <p14:sldId id="298"/>
            <p14:sldId id="299"/>
            <p14:sldId id="287"/>
            <p14:sldId id="306"/>
            <p14:sldId id="290"/>
            <p14:sldId id="291"/>
            <p14:sldId id="293"/>
            <p14:sldId id="300"/>
            <p14:sldId id="302"/>
            <p14:sldId id="311"/>
            <p14:sldId id="331"/>
          </p14:sldIdLst>
        </p14:section>
        <p14:section name="Untitled Section" id="{29D8F9E4-BBA6-4740-B5C7-F874340F3B81}">
          <p14:sldIdLst>
            <p14:sldId id="316"/>
            <p14:sldId id="317"/>
            <p14:sldId id="318"/>
            <p14:sldId id="32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2CF"/>
    <a:srgbClr val="718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78481" autoAdjust="0"/>
  </p:normalViewPr>
  <p:slideViewPr>
    <p:cSldViewPr>
      <p:cViewPr varScale="1">
        <p:scale>
          <a:sx n="101" d="100"/>
          <a:sy n="101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F71D-FAD5-4FDD-8D8E-D957969580A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045A1-3DF8-4B8E-A94F-C1B448EC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44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talk about this</a:t>
            </a:r>
            <a:r>
              <a:rPr lang="en-US" baseline="0" dirty="0"/>
              <a:t> first.</a:t>
            </a:r>
          </a:p>
          <a:p>
            <a:endParaRPr lang="en-US" baseline="0" dirty="0"/>
          </a:p>
          <a:p>
            <a:r>
              <a:rPr lang="en-US" baseline="0" dirty="0"/>
              <a:t>What is the one thing you would say to folks who want to start being one of the many that share in </a:t>
            </a:r>
            <a:r>
              <a:rPr lang="en-US" baseline="0"/>
              <a:t>Affiliate Rewards?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045A1-3DF8-4B8E-A94F-C1B448EC27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SzPct val="1000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SzPct val="1000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72A3-51BA-4D27-B68B-33263F88036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71A1-676D-4244-8D9C-27F6C8F5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dgcredi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057400" y="2895600"/>
            <a:ext cx="4961073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Dana </a:t>
            </a:r>
            <a:r>
              <a:rPr lang="en-US" sz="4000" b="1" dirty="0" err="1"/>
              <a:t>LaRue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dirty="0"/>
              <a:t>VP of </a:t>
            </a:r>
            <a:r>
              <a:rPr lang="en-US" sz="4000" dirty="0" err="1"/>
              <a:t>NLSuite</a:t>
            </a:r>
            <a:endParaRPr lang="en-US" sz="4000" dirty="0"/>
          </a:p>
          <a:p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4" y="1356519"/>
            <a:ext cx="914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81950" cy="144779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We aren’t attorney’s, so don’t take this as legal advice...   </a:t>
            </a:r>
            <a:br>
              <a:rPr lang="en-US" sz="2000" b="1" i="1" dirty="0">
                <a:solidFill>
                  <a:srgbClr val="0070C0"/>
                </a:solidFill>
              </a:rPr>
            </a:br>
            <a:r>
              <a:rPr lang="en-US" sz="2400" b="1" i="1" dirty="0">
                <a:solidFill>
                  <a:srgbClr val="0070C0"/>
                </a:solidFill>
              </a:rPr>
              <a:t>We have abbreviated the FCRA , an over 1600 page document, to 3 bullet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6934200" cy="42519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Whatever is on your credit report, must be 100% accurate, regardless if the debt is owed.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Under Federal law any person who knowingly and willfully obtains information from a CRA under false pretenses (</a:t>
            </a:r>
            <a:r>
              <a:rPr lang="en-US" dirty="0" err="1"/>
              <a:t>ie</a:t>
            </a:r>
            <a:r>
              <a:rPr lang="en-US" dirty="0"/>
              <a:t>: getting a credit report on an individual without his or her permission) shall be fined under title 18 United States Code, or imprisoned for not more than 2 years or both.  </a:t>
            </a:r>
            <a:r>
              <a:rPr lang="en-US" i="1" dirty="0"/>
              <a:t>(Permissible purpose)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is against the law to knowingly dispute accurate information on a credit report.</a:t>
            </a:r>
          </a:p>
        </p:txBody>
      </p:sp>
    </p:spTree>
    <p:extLst>
      <p:ext uri="{BB962C8B-B14F-4D97-AF65-F5344CB8AC3E}">
        <p14:creationId xmlns:p14="http://schemas.microsoft.com/office/powerpoint/2010/main" val="15762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AdobeStock_110925362_clipped_rev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1959" y="876344"/>
            <a:ext cx="2150967" cy="572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34963" y="1858963"/>
            <a:ext cx="3070071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Catastrophe Struck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313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Job Loss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Reduction in Income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Divorce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Medical Issues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423790" y="2622233"/>
            <a:ext cx="3567113" cy="3576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After 180 days of no payments creditors must stop charging you </a:t>
            </a:r>
            <a:r>
              <a:rPr lang="en-US" sz="2400" b="1" u="sng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r>
              <a:rPr lang="en-US" sz="2400" b="1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u="sng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penalties</a:t>
            </a:r>
            <a:r>
              <a:rPr lang="en-US" sz="2400" b="1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u="sng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late fees      </a:t>
            </a:r>
            <a:r>
              <a:rPr lang="en-US" sz="2400" b="1" dirty="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rPr>
              <a:t>BY LAW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88925" y="352425"/>
            <a:ext cx="8651875" cy="693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rgbClr val="60C1C9"/>
              </a:buClr>
              <a:buSzPct val="100000"/>
              <a:buFont typeface="Calibri"/>
              <a:buNone/>
            </a:pPr>
            <a:r>
              <a:rPr lang="en-US" sz="4400" b="1" i="1" u="none" strike="noStrike" cap="none">
                <a:solidFill>
                  <a:srgbClr val="60C1C9"/>
                </a:solidFill>
                <a:latin typeface="Calibri"/>
                <a:ea typeface="Calibri"/>
                <a:cs typeface="Calibri"/>
                <a:sym typeface="Calibri"/>
              </a:rPr>
              <a:t>Bad Debt Happens to Good People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6708984" y="6226024"/>
            <a:ext cx="2370772" cy="622758"/>
            <a:chOff x="180975" y="1244138"/>
            <a:chExt cx="9065133" cy="2326633"/>
          </a:xfrm>
        </p:grpSpPr>
        <p:sp>
          <p:nvSpPr>
            <p:cNvPr id="143" name="Shape 143"/>
            <p:cNvSpPr/>
            <p:nvPr/>
          </p:nvSpPr>
          <p:spPr>
            <a:xfrm>
              <a:off x="1534160" y="2092960"/>
              <a:ext cx="1005840" cy="11480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467360" y="2092960"/>
              <a:ext cx="1005840" cy="11480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rot="10800000" flipH="1">
              <a:off x="650240" y="1473200"/>
              <a:ext cx="1676400" cy="1849120"/>
            </a:xfrm>
            <a:prstGeom prst="trapezoid">
              <a:avLst>
                <a:gd name="adj" fmla="val 1643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46" name="Shape 146" descr="The Credit Cops 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0975" y="1244138"/>
              <a:ext cx="9065133" cy="23266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039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Algerian" panose="04020705040A02060702" pitchFamily="82" charset="0"/>
              </a:rPr>
              <a:t>Debt can go 3 ways: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1) Legal – take you to court and typically get a judgement</a:t>
            </a:r>
          </a:p>
          <a:p>
            <a:r>
              <a:rPr lang="en-US" sz="2800" dirty="0">
                <a:latin typeface="Algerian" panose="04020705040A02060702" pitchFamily="82" charset="0"/>
              </a:rPr>
              <a:t>2) Creditor can hold on to their full color file and farm out collection attempts</a:t>
            </a:r>
          </a:p>
          <a:p>
            <a:r>
              <a:rPr lang="en-US" sz="2800" dirty="0">
                <a:latin typeface="Algerian" panose="04020705040A02060702" pitchFamily="82" charset="0"/>
              </a:rPr>
              <a:t>3) Creditor can charge off the debt –because they get a tax break and make a “black and white” copy of their “full color” file and sell the file.</a:t>
            </a:r>
          </a:p>
        </p:txBody>
      </p:sp>
    </p:spTree>
    <p:extLst>
      <p:ext uri="{BB962C8B-B14F-4D97-AF65-F5344CB8AC3E}">
        <p14:creationId xmlns:p14="http://schemas.microsoft.com/office/powerpoint/2010/main" val="36931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1" y="3848774"/>
            <a:ext cx="3086100" cy="3162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 HERMANN" panose="02000000000000000000" pitchFamily="2" charset="0"/>
              </a:rPr>
              <a:t>     Zombie Debt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1752600"/>
            <a:ext cx="3566160" cy="4556760"/>
          </a:xfrm>
        </p:spPr>
        <p:txBody>
          <a:bodyPr/>
          <a:lstStyle/>
          <a:p>
            <a:r>
              <a:rPr lang="en-US" dirty="0"/>
              <a:t>Debt that is old but keeps reappearing as new on a credit report.   </a:t>
            </a:r>
          </a:p>
          <a:p>
            <a:r>
              <a:rPr lang="en-US" dirty="0"/>
              <a:t>The newer a collection appears the more “weight” it has on a credit report.   And  the higher likely hood of payment. </a:t>
            </a:r>
          </a:p>
          <a:p>
            <a:r>
              <a:rPr lang="en-US" dirty="0"/>
              <a:t>Junk debt buyers tend to change the date on old collections to make them appear as new – artificially lowering a credit score – this is the most common violation….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2161440"/>
            <a:ext cx="3105150" cy="4023360"/>
          </a:xfrm>
        </p:spPr>
        <p:txBody>
          <a:bodyPr/>
          <a:lstStyle/>
          <a:p>
            <a:r>
              <a:rPr lang="en-US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55569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486400"/>
            <a:ext cx="1447800" cy="1314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1" y="1388187"/>
            <a:ext cx="3086100" cy="316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1060"/>
            <a:ext cx="2327330" cy="2384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4" y="1880615"/>
            <a:ext cx="1609725" cy="1919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5536"/>
            <a:ext cx="1447800" cy="13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en-US" sz="3200" b="1" dirty="0"/>
              <a:t>We don’t have to assume your identity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66442" y="4724400"/>
            <a:ext cx="7591758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Our system works with myFICO – No hard pull or inquiry – Using their pull, we run the credit file through our system which detects the violations and inaccurate remarks.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43"/>
            <a:ext cx="9144000" cy="51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381000"/>
            <a:ext cx="5653088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2672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We work NATIONWIDE </a:t>
            </a:r>
          </a:p>
          <a:p>
            <a:r>
              <a:rPr lang="en-US" dirty="0"/>
              <a:t>We aren’t considered “Credit Repair” – we offer education, information, use of a proprietary computer system written for attorney’s working with Federal Statutes holding creditors accountable to the law.  We been IAPDA certified and can guide clients through settlement services if needed.   </a:t>
            </a:r>
          </a:p>
        </p:txBody>
      </p:sp>
    </p:spTree>
    <p:extLst>
      <p:ext uri="{BB962C8B-B14F-4D97-AF65-F5344CB8AC3E}">
        <p14:creationId xmlns:p14="http://schemas.microsoft.com/office/powerpoint/2010/main" val="24725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399"/>
            <a:ext cx="7696200" cy="11430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4400" b="1">
                <a:solidFill>
                  <a:srgbClr val="43C2CF"/>
                </a:solidFill>
              </a:rPr>
            </a:br>
            <a:r>
              <a:rPr lang="en-US" sz="4400" b="1">
                <a:solidFill>
                  <a:srgbClr val="43C2CF"/>
                </a:solidFill>
              </a:rPr>
              <a:t>Real </a:t>
            </a:r>
            <a:r>
              <a:rPr lang="en-US" sz="4400" b="1" dirty="0">
                <a:solidFill>
                  <a:srgbClr val="43C2CF"/>
                </a:solidFill>
              </a:rPr>
              <a:t>Clients / Real Results</a:t>
            </a:r>
            <a:br>
              <a:rPr lang="en-US" sz="4400" b="1" dirty="0">
                <a:solidFill>
                  <a:srgbClr val="43C2CF"/>
                </a:solidFill>
              </a:rPr>
            </a:br>
            <a:r>
              <a:rPr lang="en-US" sz="4400" b="1" dirty="0">
                <a:solidFill>
                  <a:srgbClr val="43C2CF"/>
                </a:solidFill>
              </a:rPr>
              <a:t>Individual Results Will Vary</a:t>
            </a:r>
            <a:br>
              <a:rPr lang="en-US" sz="4400" b="1" dirty="0">
                <a:solidFill>
                  <a:srgbClr val="43C2CF"/>
                </a:solidFill>
              </a:rPr>
            </a:br>
            <a:endParaRPr lang="en-US" sz="4400" b="1" dirty="0">
              <a:solidFill>
                <a:srgbClr val="43C2C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08950"/>
              </p:ext>
            </p:extLst>
          </p:nvPr>
        </p:nvGraphicFramePr>
        <p:xfrm>
          <a:off x="228600" y="1600200"/>
          <a:ext cx="7772400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r>
                        <a:rPr lang="en-US" sz="2000" dirty="0"/>
                        <a:t>Report Details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Pull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After 90 day process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636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697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680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Items Deleted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6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1"/>
            <a:ext cx="7239000" cy="1219199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43C2CF"/>
                </a:solidFill>
              </a:rPr>
              <a:t> </a:t>
            </a:r>
            <a:r>
              <a:rPr lang="en-US" sz="4000" b="1" dirty="0">
                <a:solidFill>
                  <a:srgbClr val="43C2CF"/>
                </a:solidFill>
              </a:rPr>
              <a:t>Real Clients / Real Results</a:t>
            </a:r>
            <a:br>
              <a:rPr lang="en-US" sz="4000" b="1" dirty="0">
                <a:solidFill>
                  <a:srgbClr val="43C2CF"/>
                </a:solidFill>
              </a:rPr>
            </a:br>
            <a:r>
              <a:rPr lang="en-US" sz="4000" b="1" dirty="0">
                <a:solidFill>
                  <a:srgbClr val="43C2CF"/>
                </a:solidFill>
              </a:rPr>
              <a:t>Individual Results Will Vary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28981"/>
              </p:ext>
            </p:extLst>
          </p:nvPr>
        </p:nvGraphicFramePr>
        <p:xfrm>
          <a:off x="228600" y="1752600"/>
          <a:ext cx="7848600" cy="33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r>
                        <a:rPr lang="en-US" sz="2000" dirty="0"/>
                        <a:t>Report Details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Pull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After 90 day process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n-US" sz="2000" b="1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710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685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660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n-US" sz="2000" b="1" dirty="0"/>
                        <a:t>Items Deleted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12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5216"/>
            <a:ext cx="7524750" cy="1167384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History of FICO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off as a business opportunity between William Fair and Earl </a:t>
            </a:r>
            <a:r>
              <a:rPr lang="en-US" dirty="0" err="1"/>
              <a:t>Issaac</a:t>
            </a:r>
            <a:r>
              <a:rPr lang="en-US" dirty="0"/>
              <a:t>.   One a mathematician, the other an engineer.    They built the scoring system and began to market it to banks and other lending institutions  in the 1950’s </a:t>
            </a:r>
          </a:p>
          <a:p>
            <a:endParaRPr lang="en-US" dirty="0"/>
          </a:p>
          <a:p>
            <a:r>
              <a:rPr lang="en-US" dirty="0"/>
              <a:t>This scoring formula has become widely accepted by lenders as a reliable means of credit evaluation.   Prior to that, banks and lending institutions tended to be locally based and decisions were likely to be made on a personal basis.  Unfortunately, this lead to discrimination based on age, sex, marital status and ethnicity.  </a:t>
            </a:r>
          </a:p>
          <a:p>
            <a:r>
              <a:rPr lang="en-US" dirty="0"/>
              <a:t>Making credit unavailable to many.</a:t>
            </a:r>
          </a:p>
        </p:txBody>
      </p:sp>
    </p:spTree>
    <p:extLst>
      <p:ext uri="{BB962C8B-B14F-4D97-AF65-F5344CB8AC3E}">
        <p14:creationId xmlns:p14="http://schemas.microsoft.com/office/powerpoint/2010/main" val="42699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43C2CF"/>
                </a:solidFill>
              </a:rPr>
              <a:t>Real Clients / Real Results</a:t>
            </a:r>
            <a:br>
              <a:rPr lang="en-US" sz="4400" b="1" dirty="0">
                <a:solidFill>
                  <a:srgbClr val="43C2CF"/>
                </a:solidFill>
              </a:rPr>
            </a:br>
            <a:r>
              <a:rPr lang="en-US" sz="4400" b="1" dirty="0">
                <a:solidFill>
                  <a:srgbClr val="43C2CF"/>
                </a:solidFill>
              </a:rPr>
              <a:t>Individual Results Will Vary</a:t>
            </a:r>
            <a:br>
              <a:rPr lang="en-US" sz="4400" b="1" dirty="0">
                <a:solidFill>
                  <a:srgbClr val="43C2CF"/>
                </a:solidFill>
              </a:rPr>
            </a:br>
            <a:endParaRPr lang="en-US" sz="4400" b="1" dirty="0">
              <a:solidFill>
                <a:srgbClr val="43C2C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85643"/>
              </p:ext>
            </p:extLst>
          </p:nvPr>
        </p:nvGraphicFramePr>
        <p:xfrm>
          <a:off x="228600" y="1600200"/>
          <a:ext cx="7620000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r>
                        <a:rPr lang="en-US" sz="2000" dirty="0"/>
                        <a:t>Report Details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Pull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After 90 day process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664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663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652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Items Deleted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12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1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43C2CF"/>
                </a:solidFill>
              </a:rPr>
              <a:t>Real Clients / Real Results</a:t>
            </a:r>
            <a:br>
              <a:rPr lang="en-US" sz="4400" b="1" dirty="0">
                <a:solidFill>
                  <a:srgbClr val="43C2CF"/>
                </a:solidFill>
              </a:rPr>
            </a:br>
            <a:r>
              <a:rPr lang="en-US" sz="4400" b="1" dirty="0">
                <a:solidFill>
                  <a:srgbClr val="43C2CF"/>
                </a:solidFill>
              </a:rPr>
              <a:t>Individual Results Will Vary</a:t>
            </a:r>
            <a:br>
              <a:rPr lang="en-US" sz="4400" b="1" dirty="0">
                <a:solidFill>
                  <a:srgbClr val="43C2CF"/>
                </a:solidFill>
              </a:rPr>
            </a:br>
            <a:endParaRPr lang="en-US" sz="4400" b="1" dirty="0">
              <a:solidFill>
                <a:srgbClr val="43C2C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95203"/>
              </p:ext>
            </p:extLst>
          </p:nvPr>
        </p:nvGraphicFramePr>
        <p:xfrm>
          <a:off x="685799" y="1600200"/>
          <a:ext cx="7239002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r>
                        <a:rPr lang="en-US" sz="2000" dirty="0"/>
                        <a:t>Report Details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Pull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After</a:t>
                      </a:r>
                      <a:r>
                        <a:rPr lang="en-US" sz="2000" baseline="0" dirty="0"/>
                        <a:t> 90 day process</a:t>
                      </a:r>
                      <a:endParaRPr 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602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659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650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Items Deleted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10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0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886700" cy="1600200"/>
          </a:xfrm>
        </p:spPr>
        <p:txBody>
          <a:bodyPr/>
          <a:lstStyle/>
          <a:p>
            <a:r>
              <a:rPr lang="en-US" b="1" dirty="0"/>
              <a:t>What our clients are saying….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2438400"/>
            <a:ext cx="8281988" cy="3276600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43C2CF"/>
                </a:solidFill>
                <a:latin typeface="Agency FB" panose="020B0503020202020204" pitchFamily="34" charset="0"/>
              </a:rPr>
              <a:t>…”We’d been with a credit repair company before and we were extremely skeptical when our lender told us about  D&amp;G.      However after visiting the website, we could see this was something different! …. </a:t>
            </a:r>
          </a:p>
          <a:p>
            <a:r>
              <a:rPr lang="en-US" sz="3600" i="1" dirty="0">
                <a:solidFill>
                  <a:srgbClr val="43C2CF"/>
                </a:solidFill>
                <a:latin typeface="Agency FB" panose="020B0503020202020204" pitchFamily="34" charset="0"/>
              </a:rPr>
              <a:t>…The action plan alone was worth the price!  No one ever gave us this much information!   Thank you!”</a:t>
            </a:r>
          </a:p>
        </p:txBody>
      </p:sp>
    </p:spTree>
    <p:extLst>
      <p:ext uri="{BB962C8B-B14F-4D97-AF65-F5344CB8AC3E}">
        <p14:creationId xmlns:p14="http://schemas.microsoft.com/office/powerpoint/2010/main" val="18364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The “OTHER GUYS”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1-Require a copy of your clients Drivers License</a:t>
            </a:r>
          </a:p>
          <a:p>
            <a:pPr marL="0" indent="0">
              <a:buNone/>
            </a:pPr>
            <a:r>
              <a:rPr lang="en-US" sz="2400" b="1" dirty="0"/>
              <a:t>2-Require a copy of your clients Social Security Card</a:t>
            </a:r>
          </a:p>
          <a:p>
            <a:pPr marL="0" indent="0">
              <a:buNone/>
            </a:pPr>
            <a:r>
              <a:rPr lang="en-US" sz="2400" b="1" dirty="0"/>
              <a:t>3-Require a copy of your clients utility bills</a:t>
            </a:r>
          </a:p>
          <a:p>
            <a:pPr marL="0" indent="0">
              <a:buNone/>
            </a:pPr>
            <a:r>
              <a:rPr lang="en-US" sz="2400" b="1" dirty="0"/>
              <a:t>4-Sometimes require a copy of your clients Bank statements</a:t>
            </a:r>
          </a:p>
          <a:p>
            <a:pPr marL="0" indent="0">
              <a:buNone/>
            </a:pPr>
            <a:r>
              <a:rPr lang="en-US" sz="2400" b="1" dirty="0"/>
              <a:t>5- Require your client to mail documents from their creditors</a:t>
            </a:r>
          </a:p>
          <a:p>
            <a:pPr marL="0" indent="0">
              <a:buNone/>
            </a:pPr>
            <a:r>
              <a:rPr lang="en-US" sz="2400" b="1" dirty="0"/>
              <a:t>6-Typically charge a monthly maintenance fee</a:t>
            </a:r>
          </a:p>
          <a:p>
            <a:pPr marL="0" indent="0">
              <a:buNone/>
            </a:pPr>
            <a:r>
              <a:rPr lang="en-US" sz="2400" b="1" dirty="0"/>
              <a:t>7-Some programs can last a year or more.</a:t>
            </a:r>
          </a:p>
          <a:p>
            <a:pPr marL="0" indent="0">
              <a:buNone/>
            </a:pPr>
            <a:r>
              <a:rPr lang="en-US" sz="2400" b="1" dirty="0"/>
              <a:t>8-Require a limited power of attorney</a:t>
            </a:r>
          </a:p>
          <a:p>
            <a:pPr marL="0" indent="0">
              <a:buNone/>
            </a:pPr>
            <a:r>
              <a:rPr lang="en-US" sz="2400" b="1" dirty="0"/>
              <a:t>9-Pretending to be your client to the creditors and credit bureau.</a:t>
            </a:r>
          </a:p>
          <a:p>
            <a:pPr marL="0" indent="0">
              <a:buNone/>
            </a:pPr>
            <a:r>
              <a:rPr lang="en-US" sz="2400" b="1" dirty="0"/>
              <a:t>10- Write hundreds of letters to the bureaus disputing accounts.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AR JULIAN" panose="02000000000000000000" pitchFamily="2" charset="0"/>
              </a:rPr>
              <a:t>FAST </a:t>
            </a:r>
            <a:r>
              <a:rPr lang="en-US" sz="3600" b="1" i="1" dirty="0">
                <a:solidFill>
                  <a:srgbClr val="FF0000"/>
                </a:solidFill>
                <a:latin typeface="AR JULIAN" panose="02000000000000000000" pitchFamily="2" charset="0"/>
              </a:rPr>
              <a:t>– </a:t>
            </a:r>
            <a:r>
              <a:rPr lang="en-US" sz="3600" b="1" dirty="0">
                <a:solidFill>
                  <a:srgbClr val="43C2CF"/>
                </a:solidFill>
              </a:rPr>
              <a:t>First 45 days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828800"/>
            <a:ext cx="2506916" cy="3192462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/>
              <a:t>Our computer communicates DIRECTLY into the bureaus computer - Basically asking them to PROVE the debt to the letter of the law.</a:t>
            </a:r>
          </a:p>
          <a:p>
            <a:r>
              <a:rPr lang="en-US" sz="2300" dirty="0"/>
              <a:t>We do get quite a few deletions this first round –</a:t>
            </a:r>
          </a:p>
          <a:p>
            <a:r>
              <a:rPr lang="en-US" sz="2300" dirty="0"/>
              <a:t> but what  our system is really doing is laying the groundwork to pursue the violations found in our initial pull and run thru.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NO HUMAN HANDS TOUCH THE FILE</a:t>
            </a:r>
          </a:p>
        </p:txBody>
      </p:sp>
    </p:spTree>
    <p:extLst>
      <p:ext uri="{BB962C8B-B14F-4D97-AF65-F5344CB8AC3E}">
        <p14:creationId xmlns:p14="http://schemas.microsoft.com/office/powerpoint/2010/main" val="417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Second </a:t>
            </a:r>
            <a:br>
              <a:rPr lang="en-US" sz="4000" dirty="0"/>
            </a:br>
            <a:r>
              <a:rPr lang="en-US" sz="4000" dirty="0"/>
              <a:t>45 day cycle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514600"/>
            <a:ext cx="3565525" cy="3565525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 </a:t>
            </a:r>
            <a:r>
              <a:rPr lang="en-US" sz="2000" b="1" dirty="0">
                <a:solidFill>
                  <a:srgbClr val="43C2CF"/>
                </a:solidFill>
              </a:rPr>
              <a:t>…when our guns come out!</a:t>
            </a:r>
          </a:p>
          <a:p>
            <a:r>
              <a:rPr lang="en-US" sz="1800" b="1" dirty="0"/>
              <a:t>First you have to  give the creditors a chance to correct their errors.   </a:t>
            </a:r>
          </a:p>
          <a:p>
            <a:r>
              <a:rPr lang="en-US" sz="1800" b="1" dirty="0"/>
              <a:t>Then you can show the section and paragraph of the FCRA or FDCPA violation they have committed with PROOF of the date , time and paragraph of the act violated.   </a:t>
            </a:r>
          </a:p>
          <a:p>
            <a:endParaRPr lang="en-US" sz="2000" b="1" dirty="0">
              <a:solidFill>
                <a:srgbClr val="43C2CF"/>
              </a:solidFill>
            </a:endParaRPr>
          </a:p>
          <a:p>
            <a:r>
              <a:rPr lang="en-US" sz="2000" b="1" dirty="0">
                <a:solidFill>
                  <a:srgbClr val="43C2CF"/>
                </a:solidFill>
              </a:rPr>
              <a:t>NOT credit repair…..</a:t>
            </a:r>
          </a:p>
          <a:p>
            <a:r>
              <a:rPr lang="en-US" sz="2000" b="1" dirty="0">
                <a:solidFill>
                  <a:srgbClr val="43C2CF"/>
                </a:solidFill>
              </a:rPr>
              <a:t>                      CREDIT JUSTICE!  </a:t>
            </a:r>
          </a:p>
        </p:txBody>
      </p:sp>
    </p:spTree>
    <p:extLst>
      <p:ext uri="{BB962C8B-B14F-4D97-AF65-F5344CB8AC3E}">
        <p14:creationId xmlns:p14="http://schemas.microsoft.com/office/powerpoint/2010/main" val="8166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838200"/>
            <a:ext cx="7962900" cy="54102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sz="4400" b="1" dirty="0"/>
            </a:br>
            <a:r>
              <a:rPr lang="en-US" sz="4400" b="1" dirty="0"/>
              <a:t> </a:t>
            </a:r>
            <a:r>
              <a:rPr lang="en-US" sz="2000" b="1" dirty="0"/>
              <a:t>Remaining Collection Accounts are legitimate debt…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200" b="1" dirty="0"/>
              <a:t>I.A.P.D.A. Settlement Guidance</a:t>
            </a:r>
            <a:br>
              <a:rPr lang="en-US" sz="2200" b="1" dirty="0"/>
            </a:br>
            <a:r>
              <a:rPr lang="en-US" sz="2200" b="1" dirty="0"/>
              <a:t> is included with our flat fee.  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We also offer an Attorney Settlement service over 20K – </a:t>
            </a:r>
            <a:br>
              <a:rPr lang="en-US" sz="2200" b="1" dirty="0"/>
            </a:br>
            <a:r>
              <a:rPr lang="en-US" sz="2200" b="1" dirty="0"/>
              <a:t>for an additional charge.</a:t>
            </a:r>
            <a:br>
              <a:rPr lang="en-US" sz="2200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0175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82880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6000" b="1" dirty="0">
                <a:solidFill>
                  <a:srgbClr val="43C2CF"/>
                </a:solidFill>
              </a:rPr>
              <a:t>Is it worth the price?</a:t>
            </a:r>
            <a:r>
              <a:rPr lang="en-US" sz="6000" b="1" dirty="0"/>
              <a:t>  </a:t>
            </a:r>
            <a:br>
              <a:rPr lang="en-US" dirty="0"/>
            </a:br>
            <a:r>
              <a:rPr lang="en-US" sz="3200" b="1" i="1" dirty="0"/>
              <a:t>How much does credit really cost?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8305800" cy="3048000"/>
          </a:xfrm>
        </p:spPr>
        <p:txBody>
          <a:bodyPr>
            <a:normAutofit/>
          </a:bodyPr>
          <a:lstStyle/>
          <a:p>
            <a:r>
              <a:rPr lang="en-US" dirty="0"/>
              <a:t>The example you are about to see is a REAL CLIENT – this is for a FAKE LOAN – we got our information from CBSnews.com – it came from their show.  </a:t>
            </a:r>
          </a:p>
          <a:p>
            <a:r>
              <a:rPr lang="en-US" sz="2800" b="1" dirty="0"/>
              <a:t>We are not lenders – </a:t>
            </a:r>
            <a:r>
              <a:rPr lang="en-US" sz="2800" b="1" u="sng" dirty="0"/>
              <a:t>ILLUSTRATIVE purposes only</a:t>
            </a:r>
            <a:r>
              <a:rPr lang="en-US" sz="2800" b="1" dirty="0"/>
              <a:t>.  </a:t>
            </a:r>
          </a:p>
          <a:p>
            <a:r>
              <a:rPr lang="en-US" sz="2800" dirty="0"/>
              <a:t>Example used</a:t>
            </a:r>
          </a:p>
          <a:p>
            <a:r>
              <a:rPr lang="en-US" sz="2800" b="1" dirty="0">
                <a:solidFill>
                  <a:srgbClr val="43C2CF"/>
                </a:solidFill>
              </a:rPr>
              <a:t>$250,000 LOAN – 37 yr. old male – 30 </a:t>
            </a:r>
            <a:r>
              <a:rPr lang="en-US" sz="2800" b="1" dirty="0" err="1">
                <a:solidFill>
                  <a:srgbClr val="43C2CF"/>
                </a:solidFill>
              </a:rPr>
              <a:t>yr</a:t>
            </a:r>
            <a:r>
              <a:rPr lang="en-US" sz="2800" b="1" dirty="0">
                <a:solidFill>
                  <a:srgbClr val="43C2CF"/>
                </a:solidFill>
              </a:rPr>
              <a:t> fixed rate.</a:t>
            </a:r>
          </a:p>
        </p:txBody>
      </p:sp>
    </p:spTree>
    <p:extLst>
      <p:ext uri="{BB962C8B-B14F-4D97-AF65-F5344CB8AC3E}">
        <p14:creationId xmlns:p14="http://schemas.microsoft.com/office/powerpoint/2010/main" val="23666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39100" cy="12954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4400" b="1" dirty="0">
                <a:solidFill>
                  <a:srgbClr val="43C2CF"/>
                </a:solidFill>
              </a:rPr>
            </a:br>
            <a:r>
              <a:rPr lang="en-US" sz="4400" b="1" dirty="0">
                <a:solidFill>
                  <a:srgbClr val="43C2CF"/>
                </a:solidFill>
              </a:rPr>
              <a:t>Real Clients / Real Results</a:t>
            </a:r>
            <a:br>
              <a:rPr lang="en-US" sz="4400" b="1" dirty="0">
                <a:solidFill>
                  <a:srgbClr val="43C2CF"/>
                </a:solidFill>
              </a:rPr>
            </a:br>
            <a:r>
              <a:rPr lang="en-US" sz="4400" b="1" dirty="0">
                <a:solidFill>
                  <a:srgbClr val="43C2CF"/>
                </a:solidFill>
              </a:rPr>
              <a:t>Individual Results Will Vary</a:t>
            </a:r>
            <a:br>
              <a:rPr lang="en-US" sz="4400" b="1" dirty="0">
                <a:solidFill>
                  <a:srgbClr val="43C2CF"/>
                </a:solidFill>
              </a:rPr>
            </a:br>
            <a:endParaRPr lang="en-US" sz="4400" b="1" dirty="0">
              <a:solidFill>
                <a:srgbClr val="43C2C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67949"/>
              </p:ext>
            </p:extLst>
          </p:nvPr>
        </p:nvGraphicFramePr>
        <p:xfrm>
          <a:off x="228600" y="1600200"/>
          <a:ext cx="8610600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Pull –</a:t>
                      </a:r>
                    </a:p>
                    <a:p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POOR ( 550-619)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lt1"/>
                          </a:solidFill>
                        </a:rPr>
                        <a:t>Round 1 -      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FAIR (620-679)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Round 2-</a:t>
                      </a:r>
                    </a:p>
                    <a:p>
                      <a:r>
                        <a:rPr lang="en-US" sz="2000" dirty="0"/>
                        <a:t>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GOOD (680-739)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Experian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652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683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592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689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Equifax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693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694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(+1)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INTEREST</a:t>
                      </a:r>
                      <a:r>
                        <a:rPr lang="en-US" sz="2000" b="1" baseline="0" dirty="0"/>
                        <a:t> PAID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$253,976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FF00"/>
                          </a:solidFill>
                        </a:rPr>
                        <a:t>$206,018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B050"/>
                          </a:solidFill>
                        </a:rPr>
                        <a:t>$179,674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8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143000" y="26670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Dana LaRue  972-971-3175</a:t>
            </a:r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www.DandGcredit.com</a:t>
            </a:r>
            <a:endParaRPr lang="en-US" sz="4000" dirty="0"/>
          </a:p>
          <a:p>
            <a:pPr marL="0" indent="0" algn="ctr">
              <a:buNone/>
            </a:pPr>
            <a:r>
              <a:rPr lang="en-US" sz="3000" dirty="0"/>
              <a:t>Home Buyers Seminar Special </a:t>
            </a:r>
          </a:p>
          <a:p>
            <a:pPr marL="0" indent="0" algn="ctr">
              <a:buNone/>
            </a:pPr>
            <a:r>
              <a:rPr lang="en-US" sz="3500" b="1" i="1" dirty="0"/>
              <a:t>HALF PRICE FOR THOSE IN ATTENDANCE </a:t>
            </a:r>
          </a:p>
          <a:p>
            <a:pPr marL="0" indent="0" algn="ctr">
              <a:buNone/>
            </a:pPr>
            <a:r>
              <a:rPr lang="en-US" sz="7100" b="1" dirty="0">
                <a:solidFill>
                  <a:srgbClr val="00B0F0"/>
                </a:solidFill>
              </a:rPr>
              <a:t>MUST PUT: HBS </a:t>
            </a:r>
          </a:p>
          <a:p>
            <a:pPr marL="0" indent="0" algn="ctr">
              <a:buNone/>
            </a:pPr>
            <a:r>
              <a:rPr lang="en-US" sz="3900" b="1" dirty="0"/>
              <a:t>in referred by box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dirty="0"/>
          </a:p>
          <a:p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4" y="-228599"/>
            <a:ext cx="91440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2A3A-3FE8-4A0C-AB5A-697A3D25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7391400" cy="11430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credit score can COST </a:t>
            </a:r>
            <a:br>
              <a:rPr lang="en-US" dirty="0"/>
            </a:br>
            <a:r>
              <a:rPr lang="en-US" dirty="0"/>
              <a:t>(or SAVE) you Money!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6C1FB-CC6D-489E-AFDA-857875EB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2" y="1828800"/>
            <a:ext cx="6620968" cy="4953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Where you live in a rental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Purchase a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Purchase a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Security Clearance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3C602-3D27-4B17-9A51-7B6927A5E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81000"/>
            <a:ext cx="5715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81000"/>
            <a:ext cx="9791700" cy="5492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Types of Credit: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30274"/>
            <a:ext cx="7886700" cy="5546725"/>
          </a:xfrm>
        </p:spPr>
        <p:txBody>
          <a:bodyPr/>
          <a:lstStyle/>
          <a:p>
            <a:r>
              <a:rPr lang="en-US" b="1" dirty="0"/>
              <a:t>Long Term </a:t>
            </a:r>
            <a:r>
              <a:rPr lang="en-US" dirty="0"/>
              <a:t>– Mortgage, Auto loans or other installment loans which are typically repaid over months or years</a:t>
            </a:r>
          </a:p>
          <a:p>
            <a:endParaRPr lang="en-US" dirty="0"/>
          </a:p>
          <a:p>
            <a:r>
              <a:rPr lang="en-US" b="1" dirty="0"/>
              <a:t>Short Term </a:t>
            </a:r>
            <a:r>
              <a:rPr lang="en-US" dirty="0"/>
              <a:t>– by definition a shorter period of time usually used to purchase items or services that are to be paid in a single payment within a given period of time, usually with no interest (utility bills)</a:t>
            </a:r>
          </a:p>
          <a:p>
            <a:endParaRPr lang="en-US" dirty="0"/>
          </a:p>
          <a:p>
            <a:r>
              <a:rPr lang="en-US" b="1" dirty="0"/>
              <a:t>Secured </a:t>
            </a:r>
            <a:r>
              <a:rPr lang="en-US" dirty="0"/>
              <a:t>– requires something of value pledged to the lender if the debt is to be repaid.  Also known as, </a:t>
            </a:r>
            <a:r>
              <a:rPr lang="en-US" b="1" i="1" dirty="0"/>
              <a:t>closed end credit</a:t>
            </a:r>
            <a:r>
              <a:rPr lang="en-US" dirty="0"/>
              <a:t>. Interest rate could be fixed or variable.  (Mortgage or Auto loans)</a:t>
            </a:r>
          </a:p>
          <a:p>
            <a:endParaRPr lang="en-US" dirty="0"/>
          </a:p>
          <a:p>
            <a:r>
              <a:rPr lang="en-US" b="1" dirty="0"/>
              <a:t>Unsecured</a:t>
            </a:r>
            <a:r>
              <a:rPr lang="en-US" dirty="0"/>
              <a:t> – based solely on the trustworthiness of the borrower.   In other words, there is nothing of value pledged as collateral.  Usually the lenders risk is greater, therefor it carries a higher interest rate (credit cards)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Reporting Time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3184"/>
            <a:ext cx="7886700" cy="5387616"/>
          </a:xfrm>
        </p:spPr>
        <p:txBody>
          <a:bodyPr/>
          <a:lstStyle/>
          <a:p>
            <a:r>
              <a:rPr lang="en-US" b="1" dirty="0"/>
              <a:t>Delinquencies</a:t>
            </a:r>
            <a:r>
              <a:rPr lang="en-US" dirty="0"/>
              <a:t>  ( Accounts 30-180 days late) can remain 7 years plus 180 days from the date of the initial missed payment.</a:t>
            </a:r>
          </a:p>
          <a:p>
            <a:r>
              <a:rPr lang="en-US" b="1" dirty="0"/>
              <a:t>Charged off </a:t>
            </a:r>
            <a:r>
              <a:rPr lang="en-US" dirty="0"/>
              <a:t>accounts remain 7 years plus 180 days from the date of the initial missed payment that lead to the charge off. </a:t>
            </a:r>
            <a:r>
              <a:rPr lang="en-US" sz="1100" dirty="0"/>
              <a:t>(original delinquency date) </a:t>
            </a:r>
            <a:r>
              <a:rPr lang="en-US" dirty="0"/>
              <a:t>even if payments are later made on the charged off account.</a:t>
            </a:r>
          </a:p>
          <a:p>
            <a:r>
              <a:rPr lang="en-US" b="1" dirty="0"/>
              <a:t>Collection</a:t>
            </a:r>
            <a:r>
              <a:rPr lang="en-US" dirty="0"/>
              <a:t> accounts remain 7 years plus 180 days from the date of the initial missed payment that lead to the collection. </a:t>
            </a:r>
            <a:r>
              <a:rPr lang="en-US" sz="1100" dirty="0"/>
              <a:t>(original delinquency date). </a:t>
            </a:r>
            <a:r>
              <a:rPr lang="en-US" dirty="0"/>
              <a:t>When a collection account is paid in full, it should be marked Paid in Full on the credit report.</a:t>
            </a:r>
          </a:p>
          <a:p>
            <a:r>
              <a:rPr lang="en-US" b="1" dirty="0"/>
              <a:t>Closed</a:t>
            </a:r>
            <a:r>
              <a:rPr lang="en-US" dirty="0"/>
              <a:t> accounts are no longer available for use,  if they have delinquencies, they will stay 7 years and 180 days from the date they are reported closed.  </a:t>
            </a:r>
          </a:p>
          <a:p>
            <a:r>
              <a:rPr lang="en-US" b="1" dirty="0"/>
              <a:t>Positive</a:t>
            </a:r>
            <a:r>
              <a:rPr lang="en-US" dirty="0"/>
              <a:t> open credit remains indefinitely and paid positive accounts </a:t>
            </a:r>
            <a:r>
              <a:rPr lang="en-US" b="1" i="1" dirty="0"/>
              <a:t>remain 10 years </a:t>
            </a:r>
            <a:r>
              <a:rPr lang="en-US" dirty="0"/>
              <a:t>and 180 days.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Reporting Time Frames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96" y="1066800"/>
            <a:ext cx="7886700" cy="5486400"/>
          </a:xfrm>
        </p:spPr>
        <p:txBody>
          <a:bodyPr/>
          <a:lstStyle/>
          <a:p>
            <a:r>
              <a:rPr lang="en-US" b="1" dirty="0"/>
              <a:t>Bankruptcy </a:t>
            </a:r>
            <a:r>
              <a:rPr lang="en-US" dirty="0"/>
              <a:t> Chapters 7,11 &amp; 12 remain 10 years from the filing date.</a:t>
            </a:r>
          </a:p>
          <a:p>
            <a:r>
              <a:rPr lang="en-US" b="1" dirty="0"/>
              <a:t>Bankruptcy </a:t>
            </a:r>
            <a:r>
              <a:rPr lang="en-US" dirty="0"/>
              <a:t>Chapter 13 remain 7 years from the filing date</a:t>
            </a:r>
          </a:p>
          <a:p>
            <a:r>
              <a:rPr lang="en-US" b="1" dirty="0"/>
              <a:t>Child Support Judgments: </a:t>
            </a:r>
            <a:r>
              <a:rPr lang="en-US" dirty="0"/>
              <a:t>7 years from the date the judgment is filed.</a:t>
            </a:r>
          </a:p>
          <a:p>
            <a:r>
              <a:rPr lang="en-US" b="1" dirty="0"/>
              <a:t>Civil and Small Claim Judgments: </a:t>
            </a:r>
            <a:r>
              <a:rPr lang="en-US" dirty="0"/>
              <a:t>7 years from the date the judgment is filed.</a:t>
            </a:r>
          </a:p>
          <a:p>
            <a:r>
              <a:rPr lang="en-US" b="1" dirty="0"/>
              <a:t>City, County, State and Federal Tax Liens</a:t>
            </a:r>
            <a:r>
              <a:rPr lang="en-US" dirty="0"/>
              <a:t>:  Unpaid tax liens remain 15 years from the filing date. </a:t>
            </a:r>
          </a:p>
          <a:p>
            <a:r>
              <a:rPr lang="en-US" b="1" dirty="0"/>
              <a:t>Paid Tax Liens </a:t>
            </a:r>
            <a:r>
              <a:rPr lang="en-US" dirty="0"/>
              <a:t>: remain 7 years from the paid date.</a:t>
            </a:r>
          </a:p>
          <a:p>
            <a:r>
              <a:rPr lang="en-US" b="1" dirty="0"/>
              <a:t>Lost Credit Card</a:t>
            </a:r>
            <a:r>
              <a:rPr lang="en-US" dirty="0"/>
              <a:t>: continue to report for2 years from the date the card was lost.  </a:t>
            </a:r>
            <a:r>
              <a:rPr lang="en-US" i="1" dirty="0"/>
              <a:t>Delinquent payments will report for 7 years plus 180 days</a:t>
            </a:r>
            <a:r>
              <a:rPr lang="en-US" dirty="0"/>
              <a:t>.</a:t>
            </a:r>
          </a:p>
          <a:p>
            <a:r>
              <a:rPr lang="en-US" b="1" dirty="0"/>
              <a:t>Inquiries: </a:t>
            </a:r>
            <a:r>
              <a:rPr lang="en-US" dirty="0"/>
              <a:t>will remain for a minimum of 12 months from the date the inquiry was made – and a maximum of 24 months. 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43"/>
            <a:ext cx="9144000" cy="51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9144000" cy="33099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458200" cy="3962400"/>
          </a:xfrm>
        </p:spPr>
        <p:txBody>
          <a:bodyPr>
            <a:normAutofit/>
          </a:bodyPr>
          <a:lstStyle/>
          <a:p>
            <a:r>
              <a:rPr lang="en-US" sz="2400" b="1" dirty="0"/>
              <a:t>1-Using myFICO we get the lender algorithm</a:t>
            </a:r>
            <a:br>
              <a:rPr lang="en-US" sz="2400" b="1" dirty="0"/>
            </a:br>
            <a:r>
              <a:rPr lang="en-US" sz="2400" b="1" dirty="0"/>
              <a:t>2-No hard pull or inquiry on a credit report</a:t>
            </a:r>
            <a:br>
              <a:rPr lang="en-US" sz="2400" b="1" dirty="0"/>
            </a:br>
            <a:r>
              <a:rPr lang="en-US" sz="2400" b="1" dirty="0"/>
              <a:t>3-Just follow the tailor made Action Plan </a:t>
            </a:r>
            <a:br>
              <a:rPr lang="en-US" sz="2400" b="1" dirty="0"/>
            </a:br>
            <a:r>
              <a:rPr lang="en-US" sz="2400" b="1" dirty="0"/>
              <a:t>4-No mailing of correspondence required</a:t>
            </a:r>
            <a:br>
              <a:rPr lang="en-US" sz="2400" b="1" dirty="0"/>
            </a:br>
            <a:r>
              <a:rPr lang="en-US" sz="2400" b="1" dirty="0"/>
              <a:t>5-Secure portal with access to a Credit Expert</a:t>
            </a:r>
            <a:br>
              <a:rPr lang="en-US" sz="2400" b="1" dirty="0"/>
            </a:br>
            <a:r>
              <a:rPr lang="en-US" sz="2400" b="1" dirty="0"/>
              <a:t>6-Flat Fee – no monthly fee.</a:t>
            </a:r>
            <a:br>
              <a:rPr lang="en-US" sz="2400" b="1" dirty="0"/>
            </a:br>
            <a:r>
              <a:rPr lang="en-US" sz="2400" b="1" dirty="0"/>
              <a:t>7- Programs are typically 90 days</a:t>
            </a:r>
            <a:br>
              <a:rPr lang="en-US" sz="2400" b="1" dirty="0"/>
            </a:br>
            <a:r>
              <a:rPr lang="en-US" sz="2400" b="1" dirty="0"/>
              <a:t>8-Our computer communicates directly to E-Oscar</a:t>
            </a:r>
            <a:br>
              <a:rPr lang="en-US" sz="2400" b="1" dirty="0"/>
            </a:br>
            <a:r>
              <a:rPr lang="en-US" sz="2400" b="1" dirty="0"/>
              <a:t>9-We offer a Public Service Discount</a:t>
            </a:r>
            <a:br>
              <a:rPr lang="en-US" sz="2400" b="1" dirty="0"/>
            </a:br>
            <a:r>
              <a:rPr lang="en-US" sz="2400" b="1" dirty="0"/>
              <a:t>10-We offer a Satisfaction Guarantee</a:t>
            </a:r>
          </a:p>
        </p:txBody>
      </p:sp>
    </p:spTree>
    <p:extLst>
      <p:ext uri="{BB962C8B-B14F-4D97-AF65-F5344CB8AC3E}">
        <p14:creationId xmlns:p14="http://schemas.microsoft.com/office/powerpoint/2010/main" val="39271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24751" cy="1134140"/>
          </a:xfrm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i="1" dirty="0">
                <a:solidFill>
                  <a:srgbClr val="00B0F0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Why ARE credit Scores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                 so confusing ....</a:t>
            </a:r>
            <a:br>
              <a:rPr lang="en-US" b="1" i="1" dirty="0">
                <a:solidFill>
                  <a:srgbClr val="00B0F0"/>
                </a:solidFill>
              </a:rPr>
            </a:b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96640"/>
              </p:ext>
            </p:extLst>
          </p:nvPr>
        </p:nvGraphicFramePr>
        <p:xfrm>
          <a:off x="1524000" y="160020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76497"/>
              </p:ext>
            </p:extLst>
          </p:nvPr>
        </p:nvGraphicFramePr>
        <p:xfrm>
          <a:off x="1524000" y="1600200"/>
          <a:ext cx="6096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 Score</a:t>
                      </a:r>
                      <a:r>
                        <a:rPr lang="en-US" baseline="0" dirty="0"/>
                        <a:t> 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/>
                        <a:t>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300-850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/>
                        <a:t>Equifax</a:t>
                      </a:r>
                      <a:r>
                        <a:rPr lang="en-US" baseline="0" dirty="0"/>
                        <a:t> (Beacon)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300-850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/>
                        <a:t>Experian (Plus)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330-830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/>
                        <a:t>Transunion (</a:t>
                      </a:r>
                      <a:r>
                        <a:rPr lang="en-US" dirty="0" err="1"/>
                        <a:t>Empirica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150-934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/>
                        <a:t>Vantage Score – ALL CRAS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500-990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4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C620-FC80-4073-91BA-02395B8D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85216"/>
            <a:ext cx="7524750" cy="1243584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STZhongsong" panose="020B0503020204020204" pitchFamily="2" charset="-122"/>
                <a:ea typeface="STZhongsong" panose="020B0503020204020204" pitchFamily="2" charset="-122"/>
              </a:rPr>
              <a:t>WHY IS MY SCORE SO MUCH LOWER when                             I apply for a HOME loan??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771D2-73A0-4267-BD70-D37B8BC44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credit score you pull on YOURSELF, is called a “Consumer Pull”, it is a soft pull (meaning it does not count against you) and the score is meant for educational purposes.  </a:t>
            </a:r>
          </a:p>
          <a:p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26ED7-75AA-4F7C-9822-9606E5369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3159013" cy="31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2286000"/>
            <a:ext cx="6610350" cy="411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E-OSCAR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24750" cy="1475232"/>
          </a:xfrm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/>
              <a:t>    If a creditor reports to the bureaus, all data is entered in:</a:t>
            </a:r>
          </a:p>
        </p:txBody>
      </p:sp>
    </p:spTree>
    <p:extLst>
      <p:ext uri="{BB962C8B-B14F-4D97-AF65-F5344CB8AC3E}">
        <p14:creationId xmlns:p14="http://schemas.microsoft.com/office/powerpoint/2010/main" val="3262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43"/>
            <a:ext cx="9144000" cy="51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5216"/>
            <a:ext cx="7524750" cy="1014984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Did you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556760"/>
          </a:xfrm>
        </p:spPr>
        <p:txBody>
          <a:bodyPr>
            <a:normAutofit fontScale="77500" lnSpcReduction="20000"/>
          </a:bodyPr>
          <a:lstStyle/>
          <a:p>
            <a:endParaRPr lang="en-US" sz="2600" dirty="0"/>
          </a:p>
          <a:p>
            <a:r>
              <a:rPr lang="en-US" sz="2600" dirty="0"/>
              <a:t>Lender Algorithm requires a minimum of 3 Active Positive trade lines that report to all 3 bureaus IN YOUR NAME – 1 installment and 2 revolving accounts is a great mix</a:t>
            </a:r>
          </a:p>
          <a:p>
            <a:endParaRPr lang="en-US" sz="2200" dirty="0"/>
          </a:p>
          <a:p>
            <a:r>
              <a:rPr lang="en-US" sz="2600" dirty="0"/>
              <a:t>Of the 850 points available, 255 come from credit utilization.  Credit utilization is how the client balances their finances.  For maximum points get and keep the balance to 20% of the card limit and never have a ‘0’ balance.</a:t>
            </a:r>
          </a:p>
          <a:p>
            <a:endParaRPr lang="en-US" sz="2200" dirty="0"/>
          </a:p>
          <a:p>
            <a:r>
              <a:rPr lang="en-US" sz="2800" dirty="0"/>
              <a:t>All things being equal on 2 credit files – The file with the ‘0’ balance reporting will have a lower score than the same account with a $10 balance.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72169A-E9D6-467F-B6CB-FB328ACE43C8}"/>
              </a:ext>
            </a:extLst>
          </p:cNvPr>
          <p:cNvSpPr txBox="1">
            <a:spLocks/>
          </p:cNvSpPr>
          <p:nvPr/>
        </p:nvSpPr>
        <p:spPr>
          <a:xfrm>
            <a:off x="533400" y="585216"/>
            <a:ext cx="7870698" cy="116738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2C61-F083-43E5-8B49-20C5DF69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6954010" cy="129540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How can I help my score increase?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ABFC0-F9CF-4A8E-A11E-30A819CC3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981200"/>
            <a:ext cx="6573010" cy="4038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Lender Algorithm needs </a:t>
            </a:r>
            <a:r>
              <a:rPr lang="en-US" b="1" i="1" dirty="0"/>
              <a:t>AT MINIMUM </a:t>
            </a:r>
            <a:r>
              <a:rPr lang="en-US" dirty="0"/>
              <a:t>– </a:t>
            </a:r>
            <a:r>
              <a:rPr lang="en-US" b="1" dirty="0"/>
              <a:t>3 OPEN , ACTIVE, POSITIVE tradelines that report to ALL 3 bureaus IN YOUR NAME.  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Best mix is 2 revolving accounts and 1 installment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close ANY credit cards.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all revolving debt to 20% of the cards limit and never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Authorized User – SLIPPERY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owe more on your student loans than you borrowed…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Optoutprescreen.com – Pick 5 years, it’s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22519</TotalTime>
  <Words>2117</Words>
  <Application>Microsoft Office PowerPoint</Application>
  <PresentationFormat>On-screen Show (4:3)</PresentationFormat>
  <Paragraphs>246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STZhongsong</vt:lpstr>
      <vt:lpstr>Agency FB</vt:lpstr>
      <vt:lpstr>Algerian</vt:lpstr>
      <vt:lpstr>AR HERMANN</vt:lpstr>
      <vt:lpstr>AR JULIAN</vt:lpstr>
      <vt:lpstr>Arial</vt:lpstr>
      <vt:lpstr>Calibri</vt:lpstr>
      <vt:lpstr>Calibri Light</vt:lpstr>
      <vt:lpstr>Noto Sans Symbols</vt:lpstr>
      <vt:lpstr>Source Sans Pro</vt:lpstr>
      <vt:lpstr>Trebuchet MS</vt:lpstr>
      <vt:lpstr>Tw Cen MT</vt:lpstr>
      <vt:lpstr>Tw Cen MT Condensed</vt:lpstr>
      <vt:lpstr>Wingdings</vt:lpstr>
      <vt:lpstr>Wingdings 3</vt:lpstr>
      <vt:lpstr>Integral</vt:lpstr>
      <vt:lpstr>Breeze</vt:lpstr>
      <vt:lpstr>Office Theme</vt:lpstr>
      <vt:lpstr>PowerPoint Presentation</vt:lpstr>
      <vt:lpstr>History of FICO</vt:lpstr>
      <vt:lpstr>Your credit score can COST  (or SAVE) you Money!</vt:lpstr>
      <vt:lpstr> Why ARE credit Scores                   so confusing .... </vt:lpstr>
      <vt:lpstr>WHY IS MY SCORE SO MUCH LOWER when                             I apply for a HOME loan??</vt:lpstr>
      <vt:lpstr>    If a creditor reports to the bureaus, all data is entered in:</vt:lpstr>
      <vt:lpstr>PowerPoint Presentation</vt:lpstr>
      <vt:lpstr>Did you know? </vt:lpstr>
      <vt:lpstr>How can I help my score increase?</vt:lpstr>
      <vt:lpstr>We aren’t attorney’s, so don’t take this as legal advice...    We have abbreviated the FCRA , an over 1600 page document, to 3 bullet points</vt:lpstr>
      <vt:lpstr>Bad Debt Happens to Good People</vt:lpstr>
      <vt:lpstr>Debt can go 3 ways:</vt:lpstr>
      <vt:lpstr>PowerPoint Presentation</vt:lpstr>
      <vt:lpstr>     Zombie Debt </vt:lpstr>
      <vt:lpstr> We don’t have to assume your identity </vt:lpstr>
      <vt:lpstr>PowerPoint Presentation</vt:lpstr>
      <vt:lpstr>PowerPoint Presentation</vt:lpstr>
      <vt:lpstr> Real Clients / Real Results Individual Results Will Vary </vt:lpstr>
      <vt:lpstr> Real Clients / Real Results Individual Results Will Vary</vt:lpstr>
      <vt:lpstr>Real Clients / Real Results Individual Results Will Vary </vt:lpstr>
      <vt:lpstr>Real Clients / Real Results Individual Results Will Vary </vt:lpstr>
      <vt:lpstr>What our clients are saying….</vt:lpstr>
      <vt:lpstr>The “OTHER GUYS” </vt:lpstr>
      <vt:lpstr>FAST – First 45 days</vt:lpstr>
      <vt:lpstr>Second  45 day cycle</vt:lpstr>
      <vt:lpstr>  Remaining Collection Accounts are legitimate debt…        I.A.P.D.A. Settlement Guidance  is included with our flat fee.    We also offer an Attorney Settlement service over 20K –  for an additional charge.  </vt:lpstr>
      <vt:lpstr>Is it worth the price?   How much does credit really cost?</vt:lpstr>
      <vt:lpstr> Real Clients / Real Results Individual Results Will Vary </vt:lpstr>
      <vt:lpstr>PowerPoint Presentation</vt:lpstr>
      <vt:lpstr>PowerPoint Presentation</vt:lpstr>
      <vt:lpstr>Types of Credit: </vt:lpstr>
      <vt:lpstr>Reporting Time Frames</vt:lpstr>
      <vt:lpstr>Reporting Time Frames</vt:lpstr>
      <vt:lpstr>PowerPoint Presentation</vt:lpstr>
      <vt:lpstr>1-Using myFICO we get the lender algorithm 2-No hard pull or inquiry on a credit report 3-Just follow the tailor made Action Plan  4-No mailing of correspondence required 5-Secure portal with access to a Credit Expert 6-Flat Fee – no monthly fee. 7- Programs are typically 90 days 8-Our computer communicates directly to E-Oscar 9-We offer a Public Service Discount 10-We offer a Satisfaction Guarantee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Focus:  First 100 Days</dc:title>
  <dc:creator>Sara</dc:creator>
  <cp:lastModifiedBy>Dana LaRue</cp:lastModifiedBy>
  <cp:revision>194</cp:revision>
  <cp:lastPrinted>2015-07-29T19:17:35Z</cp:lastPrinted>
  <dcterms:created xsi:type="dcterms:W3CDTF">2013-02-25T17:11:38Z</dcterms:created>
  <dcterms:modified xsi:type="dcterms:W3CDTF">2021-05-25T23:48:07Z</dcterms:modified>
</cp:coreProperties>
</file>