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7102475" cy="9037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3" d="100"/>
          <a:sy n="63" d="100"/>
        </p:scale>
        <p:origin x="315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534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534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420BC-AC92-4700-886D-D11A597136A5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17650" y="1130300"/>
            <a:ext cx="4067175" cy="3049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349363"/>
            <a:ext cx="5681980" cy="35585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84188"/>
            <a:ext cx="3077739" cy="4534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584188"/>
            <a:ext cx="3077739" cy="4534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4766E-A433-448D-BAB9-5BD6CD584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293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sycnet.apa.org/record/2021-01234-001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publication/342580034_Camouflaging_Autistic_Traits_and_Mental_Health_in_Autistic_Adults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ubmed.ncbi.nlm.nih.gov/23659696/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mc/articles/PMC5636128/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psycnet.apa.org/record/2021-01234-001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a.org/ethics/code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sycnet.apa.org/record/2021-01234-001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ubmed.ncbi.nlm.nih.gov/31976487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mc/articles/PMC6123068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publication/281886656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mc/articles/PMC6168594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ubmed.ncbi.nlm.nih.gov/31976487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Module 3 – Clinical Assessment Tools</a:t>
            </a:r>
          </a:p>
          <a:p>
            <a:r>
              <a:rPr lang="en-US" dirty="0"/>
              <a:t>Welcome to </a:t>
            </a:r>
            <a:r>
              <a:rPr lang="en-US" b="1" dirty="0"/>
              <a:t>Module 3: Clinical Assessment Tools</a:t>
            </a:r>
            <a:r>
              <a:rPr lang="en-US" dirty="0"/>
              <a:t>. In this module, we will explore the various assessment tools and strategies used in Empowerment-Based Integrated Treatment (EBiT). Assessments are not just diagnostic tools—they are essential for tailoring individualized intervention plans and fostering better therapeutic outcomes.</a:t>
            </a:r>
          </a:p>
          <a:p>
            <a:r>
              <a:rPr lang="en-US" b="1" dirty="0"/>
              <a:t>Engagement Tip:</a:t>
            </a:r>
            <a:r>
              <a:rPr lang="en-US" dirty="0"/>
              <a:t> Begin with an open question: </a:t>
            </a:r>
            <a:r>
              <a:rPr lang="en-US" i="1" dirty="0"/>
              <a:t>“What has been your most useful assessment tool in your practice, and why?”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74766E-A433-448D-BAB9-5BD6CD5847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162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Creyos Testing</a:t>
            </a:r>
          </a:p>
          <a:p>
            <a:r>
              <a:rPr lang="en-US" b="1" dirty="0"/>
              <a:t>Creyos Testing</a:t>
            </a:r>
            <a:r>
              <a:rPr lang="en-US" dirty="0"/>
              <a:t> offers cognitive assessments designed to measure: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Executive functioning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Memory and attention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Cognitive flexibility</a:t>
            </a:r>
          </a:p>
          <a:p>
            <a:r>
              <a:rPr lang="en-US" dirty="0"/>
              <a:t>These assessments are often used to identify specific strengths and areas for growth.</a:t>
            </a:r>
          </a:p>
          <a:p>
            <a:r>
              <a:rPr lang="en-US" b="1" dirty="0"/>
              <a:t>Evidence:</a:t>
            </a:r>
            <a:br>
              <a:rPr lang="en-US" dirty="0"/>
            </a:br>
            <a:r>
              <a:rPr lang="en-US" dirty="0"/>
              <a:t>Cognitive assessments are crucial for identifying executive functioning deficits and informing tailored intervention plans (</a:t>
            </a:r>
            <a:r>
              <a:rPr lang="en-US" dirty="0">
                <a:hlinkClick r:id="rId3"/>
              </a:rPr>
              <a:t>APA </a:t>
            </a:r>
            <a:r>
              <a:rPr lang="en-US" dirty="0" err="1">
                <a:hlinkClick r:id="rId3"/>
              </a:rPr>
              <a:t>PsycNet</a:t>
            </a:r>
            <a:r>
              <a:rPr lang="en-US" dirty="0"/>
              <a:t>).</a:t>
            </a:r>
          </a:p>
          <a:p>
            <a:r>
              <a:rPr lang="en-US" b="1" dirty="0"/>
              <a:t>Engagement Tip:</a:t>
            </a:r>
            <a:r>
              <a:rPr lang="en-US" dirty="0"/>
              <a:t> Ask participants if they’ve encountered any challenges when interpreting cognitive assessment results.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74766E-A433-448D-BAB9-5BD6CD58477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19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RAADS (</a:t>
            </a:r>
            <a:r>
              <a:rPr lang="en-US" b="1" dirty="0" err="1"/>
              <a:t>Ritvo</a:t>
            </a:r>
            <a:r>
              <a:rPr lang="en-US" b="1" dirty="0"/>
              <a:t> Autism Asperger Diagnostic Scale)</a:t>
            </a:r>
          </a:p>
          <a:p>
            <a:r>
              <a:rPr lang="en-US" dirty="0"/>
              <a:t>The </a:t>
            </a:r>
            <a:r>
              <a:rPr lang="en-US" b="1" dirty="0"/>
              <a:t>RAADS (</a:t>
            </a:r>
            <a:r>
              <a:rPr lang="en-US" b="1" dirty="0" err="1"/>
              <a:t>Ritvo</a:t>
            </a:r>
            <a:r>
              <a:rPr lang="en-US" b="1" dirty="0"/>
              <a:t> Autism Asperger Diagnostic Scale)</a:t>
            </a:r>
            <a:r>
              <a:rPr lang="en-US" dirty="0"/>
              <a:t> is a self-report tool used primarily with adults to assess traits associated with Autism Spectrum Disorder (ASD). It evaluates four key domains: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Social relatedness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Language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Sensory-motor functioning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Circumscribed interests</a:t>
            </a:r>
            <a:endParaRPr lang="en-US" dirty="0"/>
          </a:p>
          <a:p>
            <a:r>
              <a:rPr lang="en-US" dirty="0"/>
              <a:t>This tool is especially valuable for identifying autism traits in adults who may have been missed in childhood.</a:t>
            </a:r>
          </a:p>
          <a:p>
            <a:r>
              <a:rPr lang="en-US" b="1" dirty="0"/>
              <a:t>Evidence:</a:t>
            </a:r>
            <a:br>
              <a:rPr lang="en-US" dirty="0"/>
            </a:br>
            <a:r>
              <a:rPr lang="en-US" dirty="0"/>
              <a:t>Studies confirm the RAADS-R as a reliable screening tool for identifying autism in adults, particularly those who mask traits effectively (Frontiers in Psychology).</a:t>
            </a:r>
          </a:p>
          <a:p>
            <a:r>
              <a:rPr lang="en-US" b="1" dirty="0"/>
              <a:t>Engagement Tip:</a:t>
            </a:r>
            <a:r>
              <a:rPr lang="en-US" dirty="0"/>
              <a:t> Ask participants if they’ve worked with clients who used RAADS and whether they noticed any patterns in responses.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74766E-A433-448D-BAB9-5BD6CD58477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2359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CAT-Q (Camouflaging Autistic Traits Questionnaire)</a:t>
            </a:r>
          </a:p>
          <a:p>
            <a:r>
              <a:rPr lang="en-US" dirty="0"/>
              <a:t>The </a:t>
            </a:r>
            <a:r>
              <a:rPr lang="en-US" b="1" dirty="0"/>
              <a:t>CAT-Q</a:t>
            </a:r>
            <a:r>
              <a:rPr lang="en-US" dirty="0"/>
              <a:t> is designed to measure the extent of social camouflaging in autistic individuals. Camouflaging refers to consciously or unconsciously masking autistic traits to fit into social situations.</a:t>
            </a:r>
          </a:p>
          <a:p>
            <a:r>
              <a:rPr lang="en-US" dirty="0"/>
              <a:t>The CAT-Q assesses three domains: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Compensation:</a:t>
            </a:r>
            <a:r>
              <a:rPr lang="en-US" dirty="0"/>
              <a:t> Strategies used to hide traits.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Masking:</a:t>
            </a:r>
            <a:r>
              <a:rPr lang="en-US" dirty="0"/>
              <a:t> Suppressing natural behaviors.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Assimilation:</a:t>
            </a:r>
            <a:r>
              <a:rPr lang="en-US" dirty="0"/>
              <a:t> Blending into social norms.</a:t>
            </a:r>
          </a:p>
          <a:p>
            <a:r>
              <a:rPr lang="en-US" b="1" dirty="0"/>
              <a:t>Evidence:</a:t>
            </a:r>
            <a:br>
              <a:rPr lang="en-US" dirty="0"/>
            </a:br>
            <a:r>
              <a:rPr lang="en-US" dirty="0"/>
              <a:t>Research indicates that social camouflaging is linked to increased anxiety, depression, and burnout in autistic individuals (</a:t>
            </a:r>
            <a:r>
              <a:rPr lang="en-US" dirty="0">
                <a:hlinkClick r:id="rId3"/>
              </a:rPr>
              <a:t>ResearchGate</a:t>
            </a:r>
            <a:r>
              <a:rPr lang="en-US" dirty="0"/>
              <a:t>).</a:t>
            </a:r>
          </a:p>
          <a:p>
            <a:r>
              <a:rPr lang="en-US" b="1" dirty="0"/>
              <a:t>Engagement Tip:</a:t>
            </a:r>
            <a:r>
              <a:rPr lang="en-US" dirty="0"/>
              <a:t> Ask participants to discuss the potential emotional toll of camouflaging and how they might address it in therapy.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74766E-A433-448D-BAB9-5BD6CD58477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3583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EQ (Empathy Quotient)</a:t>
            </a:r>
          </a:p>
          <a:p>
            <a:r>
              <a:rPr lang="en-US" dirty="0"/>
              <a:t>The </a:t>
            </a:r>
            <a:r>
              <a:rPr lang="en-US" b="1" dirty="0"/>
              <a:t>Empathy Quotient (EQ)</a:t>
            </a:r>
            <a:r>
              <a:rPr lang="en-US" dirty="0"/>
              <a:t> is a self-report questionnaire designed to measure emotional and cognitive empathy. It evaluates: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Emotional empathy:</a:t>
            </a:r>
            <a:r>
              <a:rPr lang="en-US" dirty="0"/>
              <a:t> Ability to emotionally resonate with others.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Cognitive empathy:</a:t>
            </a:r>
            <a:r>
              <a:rPr lang="en-US" dirty="0"/>
              <a:t> Ability to understand another’s perspective.</a:t>
            </a:r>
          </a:p>
          <a:p>
            <a:r>
              <a:rPr lang="en-US" dirty="0"/>
              <a:t>This tool is particularly useful in assessing empathy-related traits in neurodivergent clients.</a:t>
            </a:r>
          </a:p>
          <a:p>
            <a:r>
              <a:rPr lang="en-US" b="1" dirty="0"/>
              <a:t>Evidence:</a:t>
            </a:r>
            <a:br>
              <a:rPr lang="en-US" dirty="0"/>
            </a:br>
            <a:r>
              <a:rPr lang="en-US" dirty="0"/>
              <a:t>Studies have shown that autistic individuals often display varying levels of cognitive and emotional empathy, challenging stereotypes about a lack of empathy (</a:t>
            </a:r>
            <a:r>
              <a:rPr lang="en-US" dirty="0">
                <a:hlinkClick r:id="rId3"/>
              </a:rPr>
              <a:t>PubMed</a:t>
            </a:r>
            <a:r>
              <a:rPr lang="en-US" dirty="0"/>
              <a:t>).</a:t>
            </a:r>
          </a:p>
          <a:p>
            <a:r>
              <a:rPr lang="en-US" b="1" dirty="0"/>
              <a:t>Engagement Tip:</a:t>
            </a:r>
            <a:r>
              <a:rPr lang="en-US" dirty="0"/>
              <a:t> Ask participants how they might use EQ results to tailor interventions for neurodivergent clients.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74766E-A433-448D-BAB9-5BD6CD58477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613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TAS-20 (Toronto Alexithymia Scale)</a:t>
            </a:r>
          </a:p>
          <a:p>
            <a:r>
              <a:rPr lang="en-US" dirty="0"/>
              <a:t>The </a:t>
            </a:r>
            <a:r>
              <a:rPr lang="en-US" b="1" dirty="0"/>
              <a:t>TAS-20</a:t>
            </a:r>
            <a:r>
              <a:rPr lang="en-US" dirty="0"/>
              <a:t> is used to assess alexithymia, a trait characterized by difficulty in identifying and describing emotions. It evaluates three domains: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Difficulty identifying feelings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Difficulty describing feelings to others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Externally oriented thinking</a:t>
            </a:r>
            <a:endParaRPr lang="en-US" dirty="0"/>
          </a:p>
          <a:p>
            <a:r>
              <a:rPr lang="en-US" dirty="0"/>
              <a:t>This tool helps clinicians understand emotional processing difficulties in clients.</a:t>
            </a:r>
          </a:p>
          <a:p>
            <a:r>
              <a:rPr lang="en-US" b="1" dirty="0"/>
              <a:t>Evidence:</a:t>
            </a:r>
            <a:br>
              <a:rPr lang="en-US" dirty="0"/>
            </a:br>
            <a:r>
              <a:rPr lang="en-US" dirty="0"/>
              <a:t>Alexithymia is significantly more common in neurodivergent populations and often coexists with anxiety and depression (</a:t>
            </a:r>
            <a:r>
              <a:rPr lang="en-US" dirty="0">
                <a:hlinkClick r:id="rId3"/>
              </a:rPr>
              <a:t>NCBI</a:t>
            </a:r>
            <a:r>
              <a:rPr lang="en-US" dirty="0"/>
              <a:t>).</a:t>
            </a:r>
          </a:p>
          <a:p>
            <a:r>
              <a:rPr lang="en-US" b="1" dirty="0"/>
              <a:t>Engagement Tip:</a:t>
            </a:r>
            <a:r>
              <a:rPr lang="en-US" dirty="0"/>
              <a:t> Ask participants if they’ve worked with clients showing signs of alexithymia and how they adapted their therapeutic approach.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74766E-A433-448D-BAB9-5BD6CD58477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479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Observational Strategies in EBiT Sessions</a:t>
            </a:r>
          </a:p>
          <a:p>
            <a:r>
              <a:rPr lang="en-US" dirty="0"/>
              <a:t>Observational strategies involve watching, documenting, and interpreting client behavior during sessions. Key elements include: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Non-verbal cues:</a:t>
            </a:r>
            <a:r>
              <a:rPr lang="en-US" dirty="0"/>
              <a:t> Body language, eye contact, and physical gestures.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Behavioral patterns:</a:t>
            </a:r>
            <a:r>
              <a:rPr lang="en-US" dirty="0"/>
              <a:t> Repeated actions or responses to stimuli.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Emotional cues:</a:t>
            </a:r>
            <a:r>
              <a:rPr lang="en-US" dirty="0"/>
              <a:t> Changes in tone, facial expression, or physical tension.</a:t>
            </a:r>
          </a:p>
          <a:p>
            <a:r>
              <a:rPr lang="en-US" b="1" dirty="0"/>
              <a:t>Evidence:</a:t>
            </a:r>
            <a:br>
              <a:rPr lang="en-US" dirty="0"/>
            </a:br>
            <a:r>
              <a:rPr lang="en-US" dirty="0"/>
              <a:t>Behavioral observations are critical for identifying traits that standardized assessments might miss (SAGE Journals).</a:t>
            </a:r>
          </a:p>
          <a:p>
            <a:r>
              <a:rPr lang="en-US" b="1" dirty="0"/>
              <a:t>Engagement Tip:</a:t>
            </a:r>
            <a:r>
              <a:rPr lang="en-US" dirty="0"/>
              <a:t> Ask participants to share a time when an observational cue provided insight beyond an assessment result.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74766E-A433-448D-BAB9-5BD6CD58477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1059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Individualized Assessment Planning</a:t>
            </a:r>
          </a:p>
          <a:p>
            <a:r>
              <a:rPr lang="en-US" dirty="0"/>
              <a:t>Assessment planning should always be tailored to the individual. This means considering: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Client goals and preferences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Specific neurotype considerations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Environmental and sensory factors</a:t>
            </a:r>
            <a:endParaRPr lang="en-US" dirty="0"/>
          </a:p>
          <a:p>
            <a:r>
              <a:rPr lang="en-US" dirty="0"/>
              <a:t>Individualized planning ensures that assessments are relevant, non-intrusive, and aligned with therapeutic goals.</a:t>
            </a:r>
          </a:p>
          <a:p>
            <a:r>
              <a:rPr lang="en-US" b="1" dirty="0"/>
              <a:t>Evidence:</a:t>
            </a:r>
            <a:br>
              <a:rPr lang="en-US" dirty="0"/>
            </a:br>
            <a:r>
              <a:rPr lang="en-US" dirty="0"/>
              <a:t>Individualized assessment approaches improve accuracy, reduce client stress, and lead to better intervention plans (</a:t>
            </a:r>
            <a:r>
              <a:rPr lang="en-US" dirty="0">
                <a:hlinkClick r:id="rId3"/>
              </a:rPr>
              <a:t>APA </a:t>
            </a:r>
            <a:r>
              <a:rPr lang="en-US" dirty="0" err="1">
                <a:hlinkClick r:id="rId3"/>
              </a:rPr>
              <a:t>PsycNet</a:t>
            </a:r>
            <a:r>
              <a:rPr lang="en-US" dirty="0"/>
              <a:t>).</a:t>
            </a:r>
          </a:p>
          <a:p>
            <a:r>
              <a:rPr lang="en-US" b="1" dirty="0"/>
              <a:t>Engagement Tip:</a:t>
            </a:r>
            <a:r>
              <a:rPr lang="en-US" dirty="0"/>
              <a:t> Invite participants to outline a hypothetical individualized assessment plan for a new client.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74766E-A433-448D-BAB9-5BD6CD58477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9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Ethical Considerations in Assessment</a:t>
            </a:r>
          </a:p>
          <a:p>
            <a:r>
              <a:rPr lang="en-US" dirty="0"/>
              <a:t>Ethics are essential in every step of the assessment process. Core principles include: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Informed consent:</a:t>
            </a:r>
            <a:r>
              <a:rPr lang="en-US" dirty="0"/>
              <a:t> Ensuring clients understand the purpose of assessments.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Transparency:</a:t>
            </a:r>
            <a:r>
              <a:rPr lang="en-US" dirty="0"/>
              <a:t> Clear communication about results and limitations.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Confidentiality:</a:t>
            </a:r>
            <a:r>
              <a:rPr lang="en-US" dirty="0"/>
              <a:t> Protecting sensitive client data.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Avoiding bias:</a:t>
            </a:r>
            <a:r>
              <a:rPr lang="en-US" dirty="0"/>
              <a:t> Ensuring assessments are free from cultural or systemic biases.</a:t>
            </a:r>
          </a:p>
          <a:p>
            <a:r>
              <a:rPr lang="en-US" b="1" dirty="0"/>
              <a:t>Evidence:</a:t>
            </a:r>
            <a:br>
              <a:rPr lang="en-US" dirty="0"/>
            </a:br>
            <a:r>
              <a:rPr lang="en-US" dirty="0"/>
              <a:t>Ethical breaches in assessment processes can lead to client mistrust and inaccurate results (</a:t>
            </a:r>
            <a:r>
              <a:rPr lang="en-US" dirty="0">
                <a:hlinkClick r:id="rId3"/>
              </a:rPr>
              <a:t>APA Ethics Code</a:t>
            </a:r>
            <a:r>
              <a:rPr lang="en-US" dirty="0"/>
              <a:t>).</a:t>
            </a:r>
          </a:p>
          <a:p>
            <a:r>
              <a:rPr lang="en-US" b="1" dirty="0"/>
              <a:t>Engagement Tip:</a:t>
            </a:r>
            <a:r>
              <a:rPr lang="en-US" dirty="0"/>
              <a:t> Present a brief ethical dilemma scenario and ask participants to suggest solutions.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74766E-A433-448D-BAB9-5BD6CD58477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510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Interpreting Assessment Results</a:t>
            </a:r>
          </a:p>
          <a:p>
            <a:r>
              <a:rPr lang="en-US" dirty="0"/>
              <a:t>Interpreting results is as important as conducting assessments. Key considerations include: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Contextualizing results:</a:t>
            </a:r>
            <a:r>
              <a:rPr lang="en-US" dirty="0"/>
              <a:t> Understanding data within the client’s lived experience.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Clear communication:</a:t>
            </a:r>
            <a:r>
              <a:rPr lang="en-US" dirty="0"/>
              <a:t> Explaining results in client-friendly language.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Goal alignment:</a:t>
            </a:r>
            <a:r>
              <a:rPr lang="en-US" dirty="0"/>
              <a:t> Linking results to therapeutic objectives.</a:t>
            </a:r>
          </a:p>
          <a:p>
            <a:r>
              <a:rPr lang="en-US" b="1" dirty="0"/>
              <a:t>Evidence:</a:t>
            </a:r>
            <a:br>
              <a:rPr lang="en-US" dirty="0"/>
            </a:br>
            <a:r>
              <a:rPr lang="en-US" dirty="0"/>
              <a:t>Research highlights the importance of collaborative interpretation, where clients are included in discussing results (Frontiers in Psychology).</a:t>
            </a:r>
          </a:p>
          <a:p>
            <a:r>
              <a:rPr lang="en-US" b="1" dirty="0"/>
              <a:t>Engagement Tip:</a:t>
            </a:r>
            <a:r>
              <a:rPr lang="en-US" dirty="0"/>
              <a:t> Ask participants to share how they communicate assessment results to clients and families.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74766E-A433-448D-BAB9-5BD6CD58477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157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Goldie 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74766E-A433-448D-BAB9-5BD6CD58477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91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Learning Objectives</a:t>
            </a:r>
          </a:p>
          <a:p>
            <a:r>
              <a:rPr lang="en-US" dirty="0"/>
              <a:t>By the end of this module, participants will:</a:t>
            </a:r>
          </a:p>
          <a:p>
            <a:pPr>
              <a:buFont typeface="+mj-lt"/>
              <a:buAutoNum type="arabicPeriod"/>
            </a:pPr>
            <a:r>
              <a:rPr lang="en-US" dirty="0"/>
              <a:t>Demonstrate competency in interpreting assessment results.</a:t>
            </a:r>
          </a:p>
          <a:p>
            <a:pPr>
              <a:buFont typeface="+mj-lt"/>
              <a:buAutoNum type="arabicPeriod"/>
            </a:pPr>
            <a:r>
              <a:rPr lang="en-US" dirty="0"/>
              <a:t>Develop individualized intervention plans based on assessments.</a:t>
            </a:r>
          </a:p>
          <a:p>
            <a:r>
              <a:rPr lang="en-US" dirty="0"/>
              <a:t>These objectives will guide our exploration of the tools and their application in therapeutic contexts.</a:t>
            </a:r>
          </a:p>
          <a:p>
            <a:r>
              <a:rPr lang="en-US" b="1" dirty="0"/>
              <a:t>Engagement Tip:</a:t>
            </a:r>
            <a:r>
              <a:rPr lang="en-US" dirty="0"/>
              <a:t> Ask participants to share one specific challenge they’ve faced in using assessment tools.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74766E-A433-448D-BAB9-5BD6CD5847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10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Reflection Activity</a:t>
            </a:r>
          </a:p>
          <a:p>
            <a:r>
              <a:rPr lang="en-US" dirty="0"/>
              <a:t>Take a moment to reflect on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Which assessment tool are you most confident using?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Which tool do you feel you need to learn more about?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do you ensure ethical standards are maintained during assessments?</a:t>
            </a:r>
          </a:p>
          <a:p>
            <a:r>
              <a:rPr lang="en-US" b="1" dirty="0"/>
              <a:t>Engagement Tip:</a:t>
            </a:r>
            <a:r>
              <a:rPr lang="en-US" dirty="0"/>
              <a:t> Encourage participants to share one actionable step they will take to improve their assessment practices.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74766E-A433-448D-BAB9-5BD6CD58477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303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74766E-A433-448D-BAB9-5BD6CD58477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88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Introduction to Clinical Assessments</a:t>
            </a:r>
          </a:p>
          <a:p>
            <a:r>
              <a:rPr lang="en-US" dirty="0"/>
              <a:t>Assessments serve as the foundation for creating </a:t>
            </a:r>
            <a:r>
              <a:rPr lang="en-US" b="1" dirty="0"/>
              <a:t>individualized intervention plans</a:t>
            </a:r>
            <a:r>
              <a:rPr lang="en-US" dirty="0"/>
              <a:t>. They help us: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Understand the client’s strengths and areas of need.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Identify sensory, cognitive, and emotional challenges.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Measure baseline functioning and track progress over time.</a:t>
            </a:r>
          </a:p>
          <a:p>
            <a:r>
              <a:rPr lang="en-US" dirty="0"/>
              <a:t>In the EBiT model, assessments are not just about diagnosis; they are tools for empowerment, helping clients and families understand their unique neurodivergent profile.</a:t>
            </a:r>
          </a:p>
          <a:p>
            <a:r>
              <a:rPr lang="en-US" b="1" dirty="0"/>
              <a:t>Evidence:</a:t>
            </a:r>
            <a:br>
              <a:rPr lang="en-US" dirty="0"/>
            </a:br>
            <a:r>
              <a:rPr lang="en-US" dirty="0"/>
              <a:t>Research emphasizes that individualized assessment plans improve intervention outcomes and client satisfaction (</a:t>
            </a:r>
            <a:r>
              <a:rPr lang="en-US" dirty="0">
                <a:hlinkClick r:id="rId3"/>
              </a:rPr>
              <a:t>APA </a:t>
            </a:r>
            <a:r>
              <a:rPr lang="en-US" dirty="0" err="1">
                <a:hlinkClick r:id="rId3"/>
              </a:rPr>
              <a:t>PsycNet</a:t>
            </a:r>
            <a:r>
              <a:rPr lang="en-US" dirty="0"/>
              <a:t>).</a:t>
            </a:r>
          </a:p>
          <a:p>
            <a:r>
              <a:rPr lang="en-US" b="1" dirty="0"/>
              <a:t>Engagement Tip:</a:t>
            </a:r>
            <a:r>
              <a:rPr lang="en-US" dirty="0"/>
              <a:t> Ask participants, </a:t>
            </a:r>
            <a:r>
              <a:rPr lang="en-US" i="1" dirty="0"/>
              <a:t>“How do you ensure your assessments align with therapeutic goals?”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74766E-A433-448D-BAB9-5BD6CD58477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03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Key Assessment Tools Overview</a:t>
            </a:r>
          </a:p>
          <a:p>
            <a:r>
              <a:rPr lang="en-US" dirty="0"/>
              <a:t>This module will introduce key tools used in neurodivergent care, including: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Autism-focused tools (e.g., ADOS, ADI-R)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ADHD tools (e.g., VADRS, ASRS)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Emotional and cognitive assessment tools (e.g., EQ, TAS-20)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Sensory assessment profiles</a:t>
            </a:r>
          </a:p>
          <a:p>
            <a:r>
              <a:rPr lang="en-US" dirty="0"/>
              <a:t>Each tool serves a unique purpose, offering valuable insights into different aspects of a client’s experience.</a:t>
            </a:r>
          </a:p>
          <a:p>
            <a:r>
              <a:rPr lang="en-US" b="1" dirty="0"/>
              <a:t>Evidence:</a:t>
            </a:r>
            <a:br>
              <a:rPr lang="en-US" dirty="0"/>
            </a:br>
            <a:r>
              <a:rPr lang="en-US" dirty="0"/>
              <a:t>Standardized assessment tools are essential for reducing bias and ensuring consistent results across diverse populations (</a:t>
            </a:r>
            <a:r>
              <a:rPr lang="en-US" dirty="0">
                <a:hlinkClick r:id="rId3"/>
              </a:rPr>
              <a:t>PubMed</a:t>
            </a:r>
            <a:r>
              <a:rPr lang="en-US" dirty="0"/>
              <a:t>).</a:t>
            </a:r>
          </a:p>
          <a:p>
            <a:r>
              <a:rPr lang="en-US" b="1" dirty="0"/>
              <a:t>Engagement Tip:</a:t>
            </a:r>
            <a:r>
              <a:rPr lang="en-US" dirty="0"/>
              <a:t> Encourage participants to write down one tool they are unfamiliar with and commit to learning more about it during this session.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74766E-A433-448D-BAB9-5BD6CD58477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231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ADOS (Autism Diagnostic Observation Schedule)</a:t>
            </a:r>
          </a:p>
          <a:p>
            <a:r>
              <a:rPr lang="en-US" dirty="0"/>
              <a:t>The </a:t>
            </a:r>
            <a:r>
              <a:rPr lang="en-US" b="1" dirty="0"/>
              <a:t>ADOS</a:t>
            </a:r>
            <a:r>
              <a:rPr lang="en-US" dirty="0"/>
              <a:t> is a standardized assessment tool used to evaluate: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Communication abilities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Social interaction patterns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Play and imaginative skills</a:t>
            </a:r>
          </a:p>
          <a:p>
            <a:r>
              <a:rPr lang="en-US" dirty="0"/>
              <a:t>It is widely regarded as one of the gold standards for diagnosing Autism Spectrum Disorder (ASD).</a:t>
            </a:r>
          </a:p>
          <a:p>
            <a:r>
              <a:rPr lang="en-US" b="1" dirty="0"/>
              <a:t>Evidence:</a:t>
            </a:r>
            <a:br>
              <a:rPr lang="en-US" dirty="0"/>
            </a:br>
            <a:r>
              <a:rPr lang="en-US" dirty="0"/>
              <a:t>ADOS assessments have been validated as reliable tools for identifying autism traits in both children and adults (</a:t>
            </a:r>
            <a:r>
              <a:rPr lang="en-US" dirty="0">
                <a:hlinkClick r:id="rId3"/>
              </a:rPr>
              <a:t>NCBI</a:t>
            </a:r>
            <a:r>
              <a:rPr lang="en-US" dirty="0"/>
              <a:t>).</a:t>
            </a:r>
          </a:p>
          <a:p>
            <a:r>
              <a:rPr lang="en-US" b="1" dirty="0"/>
              <a:t>Engagement Tip:</a:t>
            </a:r>
            <a:r>
              <a:rPr lang="en-US" dirty="0"/>
              <a:t> Ask participants if they’ve used ADOS in their practice and to share a key insight they gained from using it.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74766E-A433-448D-BAB9-5BD6CD58477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0045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ADI-R (Autism Diagnostic Interview-Revised)</a:t>
            </a:r>
          </a:p>
          <a:p>
            <a:r>
              <a:rPr lang="en-US" dirty="0"/>
              <a:t>The </a:t>
            </a:r>
            <a:r>
              <a:rPr lang="en-US" b="1" dirty="0"/>
              <a:t>ADI-R</a:t>
            </a:r>
            <a:r>
              <a:rPr lang="en-US" dirty="0"/>
              <a:t> is a structured caregiver interview designed to: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Identify autism-related behaviors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Gather developmental history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Understand social, communication, and behavioral patterns</a:t>
            </a:r>
          </a:p>
          <a:p>
            <a:r>
              <a:rPr lang="en-US" dirty="0"/>
              <a:t>The ADI-R complements the ADOS by providing insights from caregivers’ perspectives.</a:t>
            </a:r>
          </a:p>
          <a:p>
            <a:r>
              <a:rPr lang="en-US" b="1" dirty="0"/>
              <a:t>Evidence:</a:t>
            </a:r>
            <a:br>
              <a:rPr lang="en-US" dirty="0"/>
            </a:br>
            <a:r>
              <a:rPr lang="en-US" dirty="0"/>
              <a:t>ADI-R is a crucial component of a comprehensive autism assessment, particularly for individuals with limited verbal skills (</a:t>
            </a:r>
            <a:r>
              <a:rPr lang="en-US" dirty="0">
                <a:hlinkClick r:id="rId3"/>
              </a:rPr>
              <a:t>ResearchGate</a:t>
            </a:r>
            <a:r>
              <a:rPr lang="en-US" dirty="0"/>
              <a:t>).</a:t>
            </a:r>
          </a:p>
          <a:p>
            <a:r>
              <a:rPr lang="en-US" b="1" dirty="0"/>
              <a:t>Engagement Tip:</a:t>
            </a:r>
            <a:r>
              <a:rPr lang="en-US" dirty="0"/>
              <a:t> Ask participants how they balance caregiver insights with direct observation when using tools like ADI-R.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74766E-A433-448D-BAB9-5BD6CD58477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9766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Sensory Profiles</a:t>
            </a:r>
          </a:p>
          <a:p>
            <a:r>
              <a:rPr lang="en-US" b="1" dirty="0"/>
              <a:t>Sensory Profiles</a:t>
            </a:r>
            <a:r>
              <a:rPr lang="en-US" dirty="0"/>
              <a:t> are used to understand how individuals perceive, process, and respond to sensory stimuli. These tools help identify: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Sensory preferences and aversions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Sensory processing challenges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Impact of sensory input on behavior and emotional regulation</a:t>
            </a:r>
          </a:p>
          <a:p>
            <a:r>
              <a:rPr lang="en-US" b="1" dirty="0"/>
              <a:t>Evidence:</a:t>
            </a:r>
            <a:br>
              <a:rPr lang="en-US" dirty="0"/>
            </a:br>
            <a:r>
              <a:rPr lang="en-US" dirty="0"/>
              <a:t>Research shows that sensory processing interventions can significantly improve emotional regulation in neurodivergent individuals (Frontiers in Psychology).</a:t>
            </a:r>
          </a:p>
          <a:p>
            <a:r>
              <a:rPr lang="en-US" b="1" dirty="0"/>
              <a:t>Engagement Tip:</a:t>
            </a:r>
            <a:r>
              <a:rPr lang="en-US" dirty="0"/>
              <a:t> Ask participants to share a sensory-based intervention strategy they’ve successfully implemented.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74766E-A433-448D-BAB9-5BD6CD58477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683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VADRS (Vanderbilt ADHD Diagnostic Rating Scale)</a:t>
            </a:r>
          </a:p>
          <a:p>
            <a:r>
              <a:rPr lang="en-US" dirty="0"/>
              <a:t>The </a:t>
            </a:r>
            <a:r>
              <a:rPr lang="en-US" b="1" dirty="0"/>
              <a:t>VADRS</a:t>
            </a:r>
            <a:r>
              <a:rPr lang="en-US" dirty="0"/>
              <a:t> is a widely used tool for evaluating ADHD symptoms in children and adolescents. It assesses: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Hyperactivity and impulsivity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Inattention patterns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Academic and social functioning</a:t>
            </a:r>
          </a:p>
          <a:p>
            <a:r>
              <a:rPr lang="en-US" dirty="0"/>
              <a:t>This scale often involves input from parents, teachers, and clinicians for a comprehensive view.</a:t>
            </a:r>
          </a:p>
          <a:p>
            <a:r>
              <a:rPr lang="en-US" b="1" dirty="0"/>
              <a:t>Evidence:</a:t>
            </a:r>
            <a:br>
              <a:rPr lang="en-US" dirty="0"/>
            </a:br>
            <a:r>
              <a:rPr lang="en-US" dirty="0"/>
              <a:t>The Vanderbilt scale is recognized for its reliability in identifying ADHD symptoms in diverse settings (</a:t>
            </a:r>
            <a:r>
              <a:rPr lang="en-US" dirty="0">
                <a:hlinkClick r:id="rId3"/>
              </a:rPr>
              <a:t>NCBI</a:t>
            </a:r>
            <a:r>
              <a:rPr lang="en-US" dirty="0"/>
              <a:t>).</a:t>
            </a:r>
          </a:p>
          <a:p>
            <a:r>
              <a:rPr lang="en-US" b="1" dirty="0"/>
              <a:t>Engagement Tip:</a:t>
            </a:r>
            <a:r>
              <a:rPr lang="en-US" dirty="0"/>
              <a:t> Ask participants how they ensure multiple informants (parents, teachers) provide accurate and unbiased input.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74766E-A433-448D-BAB9-5BD6CD58477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38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ASRS (Adult ADHD Self-Report Scale)</a:t>
            </a:r>
          </a:p>
          <a:p>
            <a:r>
              <a:rPr lang="en-US" dirty="0"/>
              <a:t>The </a:t>
            </a:r>
            <a:r>
              <a:rPr lang="en-US" b="1" dirty="0"/>
              <a:t>ASRS</a:t>
            </a:r>
            <a:r>
              <a:rPr lang="en-US" dirty="0"/>
              <a:t> is a self-assessment tool designed to identify ADHD symptoms in adults. It evaluates: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Attention span and focus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Impulse control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Emotional regulation</a:t>
            </a:r>
          </a:p>
          <a:p>
            <a:r>
              <a:rPr lang="en-US" dirty="0"/>
              <a:t>The ASRS is often used alongside clinical interviews to provide a fuller picture.</a:t>
            </a:r>
          </a:p>
          <a:p>
            <a:r>
              <a:rPr lang="en-US" b="1" dirty="0"/>
              <a:t>Evidence:</a:t>
            </a:r>
            <a:br>
              <a:rPr lang="en-US" dirty="0"/>
            </a:br>
            <a:r>
              <a:rPr lang="en-US" dirty="0"/>
              <a:t>Studies validate the ASRS as a reliable tool for ADHD screening in adults (</a:t>
            </a:r>
            <a:r>
              <a:rPr lang="en-US" dirty="0">
                <a:hlinkClick r:id="rId3"/>
              </a:rPr>
              <a:t>PubMed</a:t>
            </a:r>
            <a:r>
              <a:rPr lang="en-US" dirty="0"/>
              <a:t>).</a:t>
            </a:r>
          </a:p>
          <a:p>
            <a:r>
              <a:rPr lang="en-US" b="1" dirty="0"/>
              <a:t>Engagement Tip:</a:t>
            </a:r>
            <a:r>
              <a:rPr lang="en-US" dirty="0"/>
              <a:t> Ask participants how they handle discrepancies between self-reported ASRS results and clinical observations.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74766E-A433-448D-BAB9-5BD6CD58477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806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7551" y="3985"/>
            <a:ext cx="7329573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796" y="1764407"/>
            <a:ext cx="4320635" cy="2310312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defRPr sz="2400" b="1"/>
            </a:pPr>
            <a:r>
              <a:rPr lang="en-US" sz="42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Module 3: Clinical Assessment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96" y="4165152"/>
            <a:ext cx="4320635" cy="6820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  <a:defRPr sz="1400"/>
            </a:pPr>
            <a:r>
              <a:rPr lang="en-US" sz="20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Exploring Assessment Tools and Strategies in EBiT Practice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3672" y="-8167"/>
            <a:ext cx="3625552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943" y="991261"/>
            <a:ext cx="4316022" cy="1837349"/>
          </a:xfrm>
        </p:spPr>
        <p:txBody>
          <a:bodyPr>
            <a:normAutofit/>
          </a:bodyPr>
          <a:lstStyle/>
          <a:p>
            <a:pPr>
              <a:defRPr sz="2400" b="1"/>
            </a:pPr>
            <a:r>
              <a:rPr lang="en-US" sz="3100">
                <a:solidFill>
                  <a:schemeClr val="tx2"/>
                </a:solidFill>
              </a:rPr>
              <a:t>Creyos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7809" y="2979336"/>
            <a:ext cx="4282290" cy="2430864"/>
          </a:xfrm>
        </p:spPr>
        <p:txBody>
          <a:bodyPr anchor="t">
            <a:normAutofit/>
          </a:bodyPr>
          <a:lstStyle/>
          <a:p>
            <a:pPr>
              <a:defRPr sz="1400"/>
            </a:pPr>
            <a:r>
              <a:rPr lang="en-US" sz="1700">
                <a:solidFill>
                  <a:schemeClr val="tx2"/>
                </a:solidFill>
              </a:rPr>
              <a:t>Cognitive assessment tools for understanding executive functioning.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6793706" y="4146310"/>
            <a:ext cx="23568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8323" y="3985"/>
            <a:ext cx="7329573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5099" y="991261"/>
            <a:ext cx="4316022" cy="1837349"/>
          </a:xfrm>
        </p:spPr>
        <p:txBody>
          <a:bodyPr anchor="ctr">
            <a:normAutofit/>
          </a:bodyPr>
          <a:lstStyle/>
          <a:p>
            <a:pPr>
              <a:defRPr sz="2400" b="1"/>
            </a:pPr>
            <a:r>
              <a:rPr lang="it-IT" sz="3100">
                <a:solidFill>
                  <a:schemeClr val="tx2"/>
                </a:solidFill>
              </a:rPr>
              <a:t>RAADS (Ritvo Autism Asperger Diagnostic Scale)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1965" y="2979336"/>
            <a:ext cx="4282291" cy="2430864"/>
          </a:xfrm>
        </p:spPr>
        <p:txBody>
          <a:bodyPr anchor="t">
            <a:normAutofit/>
          </a:bodyPr>
          <a:lstStyle/>
          <a:p>
            <a:pPr>
              <a:defRPr sz="1400"/>
            </a:pPr>
            <a:r>
              <a:rPr lang="en-US" sz="1700">
                <a:solidFill>
                  <a:schemeClr val="tx2"/>
                </a:solidFill>
              </a:rPr>
              <a:t>Identifying autism traits in adults.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2700" y="3984"/>
            <a:ext cx="7032474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7550" y="3985"/>
            <a:ext cx="7329573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048" y="1542402"/>
            <a:ext cx="3890131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defRPr sz="2400" b="1"/>
            </a:pPr>
            <a:r>
              <a:rPr lang="en-US" sz="38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CAT-Q (Camouflaging Autistic Traits Questionnaire)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6601" y="4001587"/>
            <a:ext cx="3891025" cy="6820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  <a:defRPr sz="1400"/>
            </a:pPr>
            <a:r>
              <a:rPr lang="en-US" sz="20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Measuring social camouflaging behaviors in autistic individuals.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28" y="-4155"/>
            <a:ext cx="1886210" cy="2174333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7264295" y="4683666"/>
            <a:ext cx="1886211" cy="2174333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2700" y="3984"/>
            <a:ext cx="7032474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7550" y="3985"/>
            <a:ext cx="7329573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048" y="1542402"/>
            <a:ext cx="3890131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defRPr sz="2400" b="1"/>
            </a:pPr>
            <a:r>
              <a:rPr lang="en-US" sz="45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EQ (Empathy Quotient)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6601" y="4001587"/>
            <a:ext cx="3891025" cy="6820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  <a:defRPr sz="1400"/>
            </a:pPr>
            <a:r>
              <a:rPr lang="en-US" sz="20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Assessing empathy and social responsiveness.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28" y="-4155"/>
            <a:ext cx="1886210" cy="2174333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7264295" y="4683666"/>
            <a:ext cx="1886211" cy="2174333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8840" y="1741337"/>
            <a:ext cx="4086547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defRPr sz="2400" b="1"/>
            </a:pPr>
            <a:r>
              <a:rPr lang="en-US" sz="45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TAS-20 (Toronto Alexithymia Scale)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8370" y="4200522"/>
            <a:ext cx="4087487" cy="6820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  <a:defRPr sz="1400"/>
            </a:pPr>
            <a:r>
              <a:rPr lang="en-US" sz="20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Measuring difficulties in identifying and expressing emotions.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3672" y="-43336"/>
            <a:ext cx="3872284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6793706" y="4146310"/>
            <a:ext cx="23568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8840" y="1741337"/>
            <a:ext cx="4086547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defRPr sz="2400" b="1"/>
            </a:pPr>
            <a:r>
              <a:rPr lang="en-US" sz="45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Observational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8370" y="4200522"/>
            <a:ext cx="4087487" cy="6820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  <a:defRPr sz="1400"/>
            </a:pPr>
            <a:r>
              <a:rPr lang="en-US" sz="20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Techniques for gathering qualitative data during client interactions.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3672" y="-43336"/>
            <a:ext cx="3872284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6793706" y="4146310"/>
            <a:ext cx="23568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3672" y="-8167"/>
            <a:ext cx="3625552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943" y="991261"/>
            <a:ext cx="4316022" cy="1837349"/>
          </a:xfrm>
        </p:spPr>
        <p:txBody>
          <a:bodyPr>
            <a:normAutofit/>
          </a:bodyPr>
          <a:lstStyle/>
          <a:p>
            <a:pPr>
              <a:defRPr sz="2400" b="1"/>
            </a:pPr>
            <a:r>
              <a:rPr lang="en-US" sz="3100">
                <a:solidFill>
                  <a:schemeClr val="tx2"/>
                </a:solidFill>
              </a:rPr>
              <a:t>Individualized Assessment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7809" y="2979336"/>
            <a:ext cx="4282290" cy="2430864"/>
          </a:xfrm>
        </p:spPr>
        <p:txBody>
          <a:bodyPr anchor="t">
            <a:normAutofit/>
          </a:bodyPr>
          <a:lstStyle/>
          <a:p>
            <a:pPr>
              <a:defRPr sz="1400"/>
            </a:pPr>
            <a:r>
              <a:rPr lang="en-US" sz="1700">
                <a:solidFill>
                  <a:schemeClr val="tx2"/>
                </a:solidFill>
              </a:rPr>
              <a:t>Tailoring assessment tools to match each client's needs and goals.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6793706" y="4146310"/>
            <a:ext cx="23568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BCB02B1-1B82-403C-B7D2-E2CED1882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2700" y="3984"/>
            <a:ext cx="7032474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CDE13A7-6382-4A67-BEBE-4FF1F37C7F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7550" y="3985"/>
            <a:ext cx="7329573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9978FC9-2E40-4257-8D97-FAB20CA4BF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40ABB98-77BA-4C40-8121-34D196E58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1AA752E-66C1-4835-8A3C-556475159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E9555AB-2295-4939-AEC9-B2CBFCB4CC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7499201-5A2C-48B3-9B02-5519B88294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3FC2AE7-C60C-4C48-BCAE-410BB6C3DF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0EA1593-6BC9-441E-8F3C-46DD50F810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8840" y="1741337"/>
            <a:ext cx="4086547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defRPr sz="2400" b="1"/>
            </a:pPr>
            <a:r>
              <a:rPr lang="en-US" sz="45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Ethical Considerations in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8370" y="4200522"/>
            <a:ext cx="4087487" cy="6820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  <a:defRPr sz="1400"/>
            </a:pPr>
            <a:r>
              <a:rPr lang="en-US" sz="20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Ensuring transparency, informed consent, and confidentiality.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7147D5D-F01F-4164-BD81-D10DC6F23E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56" y="2854"/>
            <a:ext cx="2087566" cy="2406445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24C7412-3E2D-4708-8DC3-425A457A1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71483A6A-CB0B-4469-B09D-C9451F9B07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9A935E9D-EB55-46F3-BCCB-9CB918E870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8EDC5655-C7D7-4936-91EA-E188A96DC6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D0E248E-80AB-4B35-BA8D-F940FCB443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7062939" y="4456669"/>
            <a:ext cx="2087566" cy="2406445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9E91B0A-66E8-4298-BAC6-004DBE4919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0A629C66-36BD-487E-B1CD-ED026D7789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A6BC2D2C-3D7D-4224-81BC-22C094C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3BDF903-22C5-4312-8776-C2ABC3EDC0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7551" y="3985"/>
            <a:ext cx="7329573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796" y="1764407"/>
            <a:ext cx="4320635" cy="2310312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defRPr sz="2400" b="1"/>
            </a:pPr>
            <a:r>
              <a:rPr lang="en-US" sz="45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Interpreting Assessment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96" y="4165152"/>
            <a:ext cx="4320635" cy="6820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  <a:defRPr sz="1400"/>
            </a:pPr>
            <a:r>
              <a:rPr lang="en-US" sz="20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Analyzing data to create meaningful intervention plans.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7551" y="3985"/>
            <a:ext cx="7329573" cy="6858000"/>
            <a:chOff x="1303402" y="3985"/>
            <a:chExt cx="9772765" cy="685800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796" y="1764407"/>
            <a:ext cx="4320635" cy="2310312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defRPr sz="2400" b="1"/>
            </a:pPr>
            <a:r>
              <a:rPr lang="en-US" sz="45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Case Study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96" y="4165152"/>
            <a:ext cx="4320635" cy="6820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  <a:defRPr sz="1400"/>
            </a:pPr>
            <a:r>
              <a:rPr lang="en-US" sz="20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Practical application of multiple assessment tools in a client scenario.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3672" y="-8167"/>
            <a:ext cx="3625552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943" y="991261"/>
            <a:ext cx="4316022" cy="1837349"/>
          </a:xfrm>
        </p:spPr>
        <p:txBody>
          <a:bodyPr>
            <a:normAutofit/>
          </a:bodyPr>
          <a:lstStyle/>
          <a:p>
            <a:pPr>
              <a:defRPr sz="2400" b="1"/>
            </a:pPr>
            <a:r>
              <a:rPr lang="en-US" sz="3100">
                <a:solidFill>
                  <a:schemeClr val="tx2"/>
                </a:solidFill>
              </a:rPr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7809" y="2979336"/>
            <a:ext cx="4282290" cy="2430864"/>
          </a:xfrm>
        </p:spPr>
        <p:txBody>
          <a:bodyPr anchor="t">
            <a:normAutofit/>
          </a:bodyPr>
          <a:lstStyle/>
          <a:p>
            <a:pPr>
              <a:defRPr sz="1400"/>
            </a:pPr>
            <a:r>
              <a:rPr lang="en-US" sz="1700">
                <a:solidFill>
                  <a:schemeClr val="tx2"/>
                </a:solidFill>
              </a:rPr>
              <a:t>1. Demonstrate competency in interpreting assessment results.</a:t>
            </a:r>
          </a:p>
          <a:p>
            <a:pPr>
              <a:defRPr sz="1400"/>
            </a:pPr>
            <a:r>
              <a:rPr lang="en-US" sz="1700">
                <a:solidFill>
                  <a:schemeClr val="tx2"/>
                </a:solidFill>
              </a:rPr>
              <a:t>2. Develop individualized intervention plans based on assessments.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6793706" y="4146310"/>
            <a:ext cx="23568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7551" y="3985"/>
            <a:ext cx="7329573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796" y="1764407"/>
            <a:ext cx="4320635" cy="2310312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defRPr sz="2400" b="1"/>
            </a:pPr>
            <a:r>
              <a:rPr lang="en-US" sz="45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Reflection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96" y="4165152"/>
            <a:ext cx="4320635" cy="6820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  <a:defRPr sz="1400"/>
            </a:pPr>
            <a:r>
              <a:rPr lang="en-US" sz="17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Consider a past assessment experience. What worked well, and what could be improved?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3672" y="-8167"/>
            <a:ext cx="3625552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943" y="991261"/>
            <a:ext cx="4316022" cy="1837349"/>
          </a:xfrm>
        </p:spPr>
        <p:txBody>
          <a:bodyPr>
            <a:normAutofit/>
          </a:bodyPr>
          <a:lstStyle/>
          <a:p>
            <a:pPr>
              <a:defRPr sz="2400" b="1"/>
            </a:pPr>
            <a:r>
              <a:rPr lang="en-US" sz="3100">
                <a:solidFill>
                  <a:schemeClr val="tx2"/>
                </a:solidFill>
              </a:rPr>
              <a:t>Key Takeaways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7809" y="2979336"/>
            <a:ext cx="4282290" cy="2430864"/>
          </a:xfrm>
        </p:spPr>
        <p:txBody>
          <a:bodyPr anchor="t">
            <a:normAutofit/>
          </a:bodyPr>
          <a:lstStyle/>
          <a:p>
            <a:pPr>
              <a:defRPr sz="1400"/>
            </a:pPr>
            <a:r>
              <a:rPr lang="en-US" sz="1700">
                <a:solidFill>
                  <a:schemeClr val="tx2"/>
                </a:solidFill>
              </a:rPr>
              <a:t>1. Assessments guide individualized care.</a:t>
            </a:r>
          </a:p>
          <a:p>
            <a:pPr>
              <a:defRPr sz="1400"/>
            </a:pPr>
            <a:r>
              <a:rPr lang="en-US" sz="1700">
                <a:solidFill>
                  <a:schemeClr val="tx2"/>
                </a:solidFill>
              </a:rPr>
              <a:t>2. Ethical considerations are essential in every assessment phase.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6793706" y="4146310"/>
            <a:ext cx="23568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3672" y="-8167"/>
            <a:ext cx="3625552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943" y="991261"/>
            <a:ext cx="4316022" cy="1837349"/>
          </a:xfrm>
        </p:spPr>
        <p:txBody>
          <a:bodyPr>
            <a:normAutofit/>
          </a:bodyPr>
          <a:lstStyle/>
          <a:p>
            <a:pPr>
              <a:defRPr sz="2400" b="1"/>
            </a:pPr>
            <a:r>
              <a:rPr lang="en-US" sz="3100">
                <a:solidFill>
                  <a:schemeClr val="tx2"/>
                </a:solidFill>
              </a:rPr>
              <a:t>Introduction to Clinical Assessments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7809" y="2979336"/>
            <a:ext cx="4282290" cy="2430864"/>
          </a:xfrm>
        </p:spPr>
        <p:txBody>
          <a:bodyPr anchor="t">
            <a:normAutofit/>
          </a:bodyPr>
          <a:lstStyle/>
          <a:p>
            <a:pPr>
              <a:defRPr sz="1400"/>
            </a:pPr>
            <a:r>
              <a:rPr lang="en-US" sz="1700">
                <a:solidFill>
                  <a:schemeClr val="tx2"/>
                </a:solidFill>
              </a:rPr>
              <a:t>Understanding the role of assessments in the EBiT model for effective intervention planning.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6793706" y="4146310"/>
            <a:ext cx="23568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7551" y="3985"/>
            <a:ext cx="7329573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796" y="1764407"/>
            <a:ext cx="4320635" cy="2310312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defRPr sz="2400" b="1"/>
            </a:pPr>
            <a:r>
              <a:rPr lang="en-US" sz="45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Key Assessment Tools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96" y="4165152"/>
            <a:ext cx="4320635" cy="6820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  <a:defRPr sz="1400"/>
            </a:pPr>
            <a:r>
              <a:rPr lang="en-US" sz="20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Essential tools used in neurodivergent care within the EBiT model.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BCB02B1-1B82-403C-B7D2-E2CED1882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2700" y="3984"/>
            <a:ext cx="7032474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CDE13A7-6382-4A67-BEBE-4FF1F37C7F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7550" y="3985"/>
            <a:ext cx="7329573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9978FC9-2E40-4257-8D97-FAB20CA4BF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40ABB98-77BA-4C40-8121-34D196E58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1AA752E-66C1-4835-8A3C-556475159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E9555AB-2295-4939-AEC9-B2CBFCB4CC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7499201-5A2C-48B3-9B02-5519B88294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3FC2AE7-C60C-4C48-BCAE-410BB6C3DF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0EA1593-6BC9-441E-8F3C-46DD50F810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8840" y="1741337"/>
            <a:ext cx="4086547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defRPr sz="2400" b="1"/>
            </a:pPr>
            <a:r>
              <a:rPr lang="en-US" sz="38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ADOS (Autism Diagnostic Observation Schedule)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8370" y="4200522"/>
            <a:ext cx="4087487" cy="6820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  <a:defRPr sz="1400"/>
            </a:pPr>
            <a:r>
              <a:rPr lang="en-US" sz="17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Assessing communication, social interaction, and play in autism spectrum disorders.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7147D5D-F01F-4164-BD81-D10DC6F23E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56" y="2854"/>
            <a:ext cx="2087566" cy="2406445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24C7412-3E2D-4708-8DC3-425A457A1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71483A6A-CB0B-4469-B09D-C9451F9B07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9A935E9D-EB55-46F3-BCCB-9CB918E870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8EDC5655-C7D7-4936-91EA-E188A96DC6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D0E248E-80AB-4B35-BA8D-F940FCB443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7062939" y="4456669"/>
            <a:ext cx="2087566" cy="2406445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9E91B0A-66E8-4298-BAC6-004DBE4919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0A629C66-36BD-487E-B1CD-ED026D7789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A6BC2D2C-3D7D-4224-81BC-22C094C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3BDF903-22C5-4312-8776-C2ABC3EDC0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3672" y="-8167"/>
            <a:ext cx="3625552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943" y="991261"/>
            <a:ext cx="4316022" cy="1837349"/>
          </a:xfrm>
        </p:spPr>
        <p:txBody>
          <a:bodyPr>
            <a:normAutofit/>
          </a:bodyPr>
          <a:lstStyle/>
          <a:p>
            <a:pPr>
              <a:defRPr sz="2400" b="1"/>
            </a:pPr>
            <a:r>
              <a:rPr lang="en-US" sz="3100">
                <a:solidFill>
                  <a:schemeClr val="tx2"/>
                </a:solidFill>
              </a:rPr>
              <a:t>ADI-R (Autism Diagnostic Interview-Revised)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7809" y="2979336"/>
            <a:ext cx="4282290" cy="2430864"/>
          </a:xfrm>
        </p:spPr>
        <p:txBody>
          <a:bodyPr anchor="t">
            <a:normAutofit/>
          </a:bodyPr>
          <a:lstStyle/>
          <a:p>
            <a:pPr>
              <a:defRPr sz="1400"/>
            </a:pPr>
            <a:r>
              <a:rPr lang="en-US" sz="1700">
                <a:solidFill>
                  <a:schemeClr val="tx2"/>
                </a:solidFill>
              </a:rPr>
              <a:t>Structured interviews for caregivers to identify autism-related behaviors.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6793706" y="4146310"/>
            <a:ext cx="23568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3672" y="-8167"/>
            <a:ext cx="3625552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943" y="991261"/>
            <a:ext cx="4316022" cy="1837349"/>
          </a:xfrm>
        </p:spPr>
        <p:txBody>
          <a:bodyPr>
            <a:normAutofit/>
          </a:bodyPr>
          <a:lstStyle/>
          <a:p>
            <a:pPr>
              <a:defRPr sz="2400" b="1"/>
            </a:pPr>
            <a:r>
              <a:rPr lang="en-US" sz="3100">
                <a:solidFill>
                  <a:schemeClr val="tx2"/>
                </a:solidFill>
              </a:rPr>
              <a:t>Sensory Profiles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7809" y="2979336"/>
            <a:ext cx="4282290" cy="2430864"/>
          </a:xfrm>
        </p:spPr>
        <p:txBody>
          <a:bodyPr anchor="t">
            <a:normAutofit/>
          </a:bodyPr>
          <a:lstStyle/>
          <a:p>
            <a:pPr>
              <a:defRPr sz="1400"/>
            </a:pPr>
            <a:r>
              <a:rPr lang="en-US" sz="1700">
                <a:solidFill>
                  <a:schemeClr val="tx2"/>
                </a:solidFill>
              </a:rPr>
              <a:t>Understanding sensory processing preferences and challenges.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6793706" y="4146310"/>
            <a:ext cx="23568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EADCAF8-8823-4E89-8612-21029831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CA07B2-0819-4B62-9425-7A52BBDD70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02BEE4-A5D4-40AF-882D-49D34B086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7550" y="3985"/>
            <a:ext cx="7329573" cy="6858000"/>
            <a:chOff x="1303402" y="36937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F5843EB-154F-4459-8954-BB1DF64BB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5905135-55D9-431B-8D5A-4C5C92B1F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B732812-A0BB-4324-B390-DFEF26C109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1FEC055-6F76-4E20-BC93-76C2F58EA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74CD21D-122E-4F3D-82AF-F4A37C278A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A7FF51F-3820-41BE-8690-7E758ECFA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gradFill>
              <a:gsLst>
                <a:gs pos="813">
                  <a:schemeClr val="bg1">
                    <a:alpha val="41000"/>
                  </a:schemeClr>
                </a:gs>
                <a:gs pos="20000">
                  <a:schemeClr val="accent5">
                    <a:lumMod val="85000"/>
                    <a:alpha val="56000"/>
                  </a:schemeClr>
                </a:gs>
                <a:gs pos="44000">
                  <a:schemeClr val="accent6">
                    <a:lumMod val="40000"/>
                    <a:lumOff val="60000"/>
                    <a:alpha val="57000"/>
                  </a:schemeClr>
                </a:gs>
                <a:gs pos="100000">
                  <a:schemeClr val="bg1">
                    <a:alpha val="59000"/>
                  </a:schemeClr>
                </a:gs>
                <a:gs pos="74000">
                  <a:schemeClr val="accent1">
                    <a:lumMod val="91000"/>
                    <a:lumOff val="9000"/>
                    <a:alpha val="34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5EAD889-EA4D-485F-BA9C-F6473A432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4026" y="2043663"/>
            <a:ext cx="4578895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defRPr sz="2400" b="1"/>
            </a:pPr>
            <a:r>
              <a:rPr lang="en-US" sz="42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VADRS (Vanderbilt ADHD Diagnostic Rating Scale)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4026" y="4160126"/>
            <a:ext cx="4578895" cy="6820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  <a:defRPr sz="1400"/>
            </a:pPr>
            <a:r>
              <a:rPr lang="en-US" sz="20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Evaluating ADHD symptoms and their impact on daily functioning.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3672" y="-8167"/>
            <a:ext cx="3625552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943" y="991261"/>
            <a:ext cx="4316022" cy="1837349"/>
          </a:xfrm>
        </p:spPr>
        <p:txBody>
          <a:bodyPr>
            <a:normAutofit/>
          </a:bodyPr>
          <a:lstStyle/>
          <a:p>
            <a:pPr>
              <a:defRPr sz="2400" b="1"/>
            </a:pPr>
            <a:r>
              <a:rPr lang="en-US" sz="3100">
                <a:solidFill>
                  <a:schemeClr val="tx2"/>
                </a:solidFill>
              </a:rPr>
              <a:t>ASRS (Adult ADHD Self-Report Scale)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7809" y="2979336"/>
            <a:ext cx="4282290" cy="2430864"/>
          </a:xfrm>
        </p:spPr>
        <p:txBody>
          <a:bodyPr anchor="t">
            <a:normAutofit/>
          </a:bodyPr>
          <a:lstStyle/>
          <a:p>
            <a:pPr>
              <a:defRPr sz="1400"/>
            </a:pPr>
            <a:r>
              <a:rPr lang="en-US" sz="1700">
                <a:solidFill>
                  <a:schemeClr val="tx2"/>
                </a:solidFill>
              </a:rPr>
              <a:t>Self-assessment tool for ADHD symptoms in adults.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6793706" y="4146310"/>
            <a:ext cx="23568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2063</Words>
  <Application>Microsoft Office PowerPoint</Application>
  <PresentationFormat>On-screen Show (4:3)</PresentationFormat>
  <Paragraphs>207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Aptos</vt:lpstr>
      <vt:lpstr>Arial</vt:lpstr>
      <vt:lpstr>Calibri</vt:lpstr>
      <vt:lpstr>Office Theme</vt:lpstr>
      <vt:lpstr>Module 3: Clinical Assessment Tools</vt:lpstr>
      <vt:lpstr>Learning Objectives</vt:lpstr>
      <vt:lpstr>Introduction to Clinical Assessments</vt:lpstr>
      <vt:lpstr>Key Assessment Tools Overview</vt:lpstr>
      <vt:lpstr>ADOS (Autism Diagnostic Observation Schedule)</vt:lpstr>
      <vt:lpstr>ADI-R (Autism Diagnostic Interview-Revised)</vt:lpstr>
      <vt:lpstr>Sensory Profiles</vt:lpstr>
      <vt:lpstr>VADRS (Vanderbilt ADHD Diagnostic Rating Scale)</vt:lpstr>
      <vt:lpstr>ASRS (Adult ADHD Self-Report Scale)</vt:lpstr>
      <vt:lpstr>Creyos Testing</vt:lpstr>
      <vt:lpstr>RAADS (Ritvo Autism Asperger Diagnostic Scale)</vt:lpstr>
      <vt:lpstr>CAT-Q (Camouflaging Autistic Traits Questionnaire)</vt:lpstr>
      <vt:lpstr>EQ (Empathy Quotient)</vt:lpstr>
      <vt:lpstr>TAS-20 (Toronto Alexithymia Scale)</vt:lpstr>
      <vt:lpstr>Observational Strategies</vt:lpstr>
      <vt:lpstr>Individualized Assessment Planning</vt:lpstr>
      <vt:lpstr>Ethical Considerations in Assessment</vt:lpstr>
      <vt:lpstr>Interpreting Assessment Results</vt:lpstr>
      <vt:lpstr>Case Study Example</vt:lpstr>
      <vt:lpstr>Reflection Activity</vt:lpstr>
      <vt:lpstr>Key Takeaways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Angela Fisher</dc:creator>
  <cp:keywords/>
  <dc:description>generated using python-pptx</dc:description>
  <cp:lastModifiedBy>Angela Fisher</cp:lastModifiedBy>
  <cp:revision>4</cp:revision>
  <cp:lastPrinted>2025-01-05T01:55:05Z</cp:lastPrinted>
  <dcterms:created xsi:type="dcterms:W3CDTF">2013-01-27T09:14:16Z</dcterms:created>
  <dcterms:modified xsi:type="dcterms:W3CDTF">2025-01-05T02:02:25Z</dcterms:modified>
  <cp:category/>
</cp:coreProperties>
</file>