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7102475" cy="9037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3" d="100"/>
          <a:sy n="63" d="100"/>
        </p:scale>
        <p:origin x="31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420BC-AC92-4700-886D-D11A597136A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7650" y="1130300"/>
            <a:ext cx="4067175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766E-A433-448D-BAB9-5BD6CD584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9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42580034_Camouflaging_Autistic_Traits_and_Mental_Health_in_Autistic_Adult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23659696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5636128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ethics/code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1976487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123068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81886656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168594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1976487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Module 3 – Clinical Assessment Tools</a:t>
            </a:r>
          </a:p>
          <a:p>
            <a:r>
              <a:rPr lang="en-US" dirty="0"/>
              <a:t>Welcome to </a:t>
            </a:r>
            <a:r>
              <a:rPr lang="en-US" b="1" dirty="0"/>
              <a:t>Module 3: Clinical Assessment Tools</a:t>
            </a:r>
            <a:r>
              <a:rPr lang="en-US" dirty="0"/>
              <a:t>. In this module, we will explore the various assessment tools and strategies used in Empowerment-Based Integrated Treatment (EBiT). Assessments are not just diagnostic tools—they are essential for tailoring individualized intervention plans and fostering better therapeutic outcomes.</a:t>
            </a:r>
          </a:p>
          <a:p>
            <a:r>
              <a:rPr lang="en-US" b="1" dirty="0"/>
              <a:t>Engagement Tip:</a:t>
            </a:r>
            <a:r>
              <a:rPr lang="en-US" dirty="0"/>
              <a:t> Begin with an open question: </a:t>
            </a:r>
            <a:r>
              <a:rPr lang="en-US" i="1" dirty="0"/>
              <a:t>“What has been your most useful assessment tool in your practice, and why?”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16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Creyos Testing</a:t>
            </a:r>
          </a:p>
          <a:p>
            <a:r>
              <a:rPr lang="en-US" b="1" dirty="0"/>
              <a:t>Creyos Testing</a:t>
            </a:r>
            <a:r>
              <a:rPr lang="en-US" dirty="0"/>
              <a:t> offers cognitive assessments designed to measure: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Executive functioning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Memory and attention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Cognitive flexibility</a:t>
            </a:r>
          </a:p>
          <a:p>
            <a:r>
              <a:rPr lang="en-US" dirty="0"/>
              <a:t>These assessments are often used to identify specific strengths and areas for growth.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Cognitive assessments are crucial for identifying executive functioning deficits and informing tailored intervention plans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if they’ve encountered any challenges when interpreting cognitive assessment results.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19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RAADS (</a:t>
            </a:r>
            <a:r>
              <a:rPr lang="en-US" b="1" dirty="0" err="1"/>
              <a:t>Ritvo</a:t>
            </a:r>
            <a:r>
              <a:rPr lang="en-US" b="1" dirty="0"/>
              <a:t> Autism Asperger Diagnostic Scale)</a:t>
            </a:r>
          </a:p>
          <a:p>
            <a:r>
              <a:rPr lang="en-US" dirty="0"/>
              <a:t>The </a:t>
            </a:r>
            <a:r>
              <a:rPr lang="en-US" b="1" dirty="0"/>
              <a:t>RAADS (</a:t>
            </a:r>
            <a:r>
              <a:rPr lang="en-US" b="1" dirty="0" err="1"/>
              <a:t>Ritvo</a:t>
            </a:r>
            <a:r>
              <a:rPr lang="en-US" b="1" dirty="0"/>
              <a:t> Autism Asperger Diagnostic Scale)</a:t>
            </a:r>
            <a:r>
              <a:rPr lang="en-US" dirty="0"/>
              <a:t> is a self-report tool used primarily with adults to assess traits associated with Autism Spectrum Disorder (ASD). It evaluates four key domains: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Social relatedness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Language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Sensory-motor functioning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Circumscribed interests</a:t>
            </a:r>
            <a:endParaRPr lang="en-US" dirty="0"/>
          </a:p>
          <a:p>
            <a:r>
              <a:rPr lang="en-US" dirty="0"/>
              <a:t>This tool is especially valuable for identifying autism traits in adults who may have been missed in childhood.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confirm the RAADS-R as a reliable screening tool for identifying autism in adults, particularly those who mask traits effectively (Frontiers in Psychology).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if they’ve worked with clients who used RAADS and whether they noticed any patterns in responses.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35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CAT-Q (Camouflaging Autistic Traits Questionnaire)</a:t>
            </a:r>
          </a:p>
          <a:p>
            <a:r>
              <a:rPr lang="en-US" dirty="0"/>
              <a:t>The </a:t>
            </a:r>
            <a:r>
              <a:rPr lang="en-US" b="1" dirty="0"/>
              <a:t>CAT-Q</a:t>
            </a:r>
            <a:r>
              <a:rPr lang="en-US" dirty="0"/>
              <a:t> is designed to measure the extent of social camouflaging in autistic individuals. Camouflaging refers to consciously or unconsciously masking autistic traits to fit into social situations.</a:t>
            </a:r>
          </a:p>
          <a:p>
            <a:r>
              <a:rPr lang="en-US" dirty="0"/>
              <a:t>The CAT-Q assesses three domains: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Compensation:</a:t>
            </a:r>
            <a:r>
              <a:rPr lang="en-US" dirty="0"/>
              <a:t> Strategies used to hide traits.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Masking:</a:t>
            </a:r>
            <a:r>
              <a:rPr lang="en-US" dirty="0"/>
              <a:t> Suppressing natural behaviors.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Assimilation:</a:t>
            </a:r>
            <a:r>
              <a:rPr lang="en-US" dirty="0"/>
              <a:t> Blending into social norms.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indicates that social camouflaging is linked to increased anxiety, depression, and burnout in autistic individuals (</a:t>
            </a:r>
            <a:r>
              <a:rPr lang="en-US" dirty="0">
                <a:hlinkClick r:id="rId3"/>
              </a:rPr>
              <a:t>ResearchGate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discuss the potential emotional toll of camouflaging and how they might address it in therapy.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58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EQ (Empathy Quotient)</a:t>
            </a:r>
          </a:p>
          <a:p>
            <a:r>
              <a:rPr lang="en-US" dirty="0"/>
              <a:t>The </a:t>
            </a:r>
            <a:r>
              <a:rPr lang="en-US" b="1" dirty="0"/>
              <a:t>Empathy Quotient (EQ)</a:t>
            </a:r>
            <a:r>
              <a:rPr lang="en-US" dirty="0"/>
              <a:t> is a self-report questionnaire designed to measure emotional and cognitive empathy. It evaluates: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Emotional empathy:</a:t>
            </a:r>
            <a:r>
              <a:rPr lang="en-US" dirty="0"/>
              <a:t> Ability to emotionally resonate with others.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Cognitive empathy:</a:t>
            </a:r>
            <a:r>
              <a:rPr lang="en-US" dirty="0"/>
              <a:t> Ability to understand another’s perspective.</a:t>
            </a:r>
          </a:p>
          <a:p>
            <a:r>
              <a:rPr lang="en-US" dirty="0"/>
              <a:t>This tool is particularly useful in assessing empathy-related traits in neurodivergent clients.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have shown that autistic individuals often display varying levels of cognitive and emotional empathy, challenging stereotypes about a lack of empathy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how they might use EQ results to tailor interventions for neurodivergent clients.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61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TAS-20 (Toronto Alexithymia Scale)</a:t>
            </a:r>
          </a:p>
          <a:p>
            <a:r>
              <a:rPr lang="en-US" dirty="0"/>
              <a:t>The </a:t>
            </a:r>
            <a:r>
              <a:rPr lang="en-US" b="1" dirty="0"/>
              <a:t>TAS-20</a:t>
            </a:r>
            <a:r>
              <a:rPr lang="en-US" dirty="0"/>
              <a:t> is used to assess alexithymia, a trait characterized by difficulty in identifying and describing emotions. It evaluates three domains: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Difficulty identifying feelings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Difficulty describing feelings to others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Externally oriented thinking</a:t>
            </a:r>
            <a:endParaRPr lang="en-US" dirty="0"/>
          </a:p>
          <a:p>
            <a:r>
              <a:rPr lang="en-US" dirty="0"/>
              <a:t>This tool helps clinicians understand emotional processing difficulties in clients.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Alexithymia is significantly more common in neurodivergent populations and often coexists with anxiety and depression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if they’ve worked with clients showing signs of alexithymia and how they adapted their therapeutic approach.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7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Observational Strategies in EBiT Sessions</a:t>
            </a:r>
          </a:p>
          <a:p>
            <a:r>
              <a:rPr lang="en-US" dirty="0"/>
              <a:t>Observational strategies involve watching, documenting, and interpreting client behavior during sessions. Key elements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Non-verbal cues:</a:t>
            </a:r>
            <a:r>
              <a:rPr lang="en-US" dirty="0"/>
              <a:t> Body language, eye contact, and physical gestures.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Behavioral patterns:</a:t>
            </a:r>
            <a:r>
              <a:rPr lang="en-US" dirty="0"/>
              <a:t> Repeated actions or responses to stimuli.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Emotional cues:</a:t>
            </a:r>
            <a:r>
              <a:rPr lang="en-US" dirty="0"/>
              <a:t> Changes in tone, facial expression, or physical tension.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Behavioral observations are critical for identifying traits that standardized assessments might miss (SAGE Journals).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a time when an observational cue provided insight beyond an assessment result.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05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Individualized Assessment Planning</a:t>
            </a:r>
          </a:p>
          <a:p>
            <a:r>
              <a:rPr lang="en-US" dirty="0"/>
              <a:t>Assessment planning should always be tailored to the individual. This means considering: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Client goals and preferences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Specific neurotype considerations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Environmental and sensory factors</a:t>
            </a:r>
            <a:endParaRPr lang="en-US" dirty="0"/>
          </a:p>
          <a:p>
            <a:r>
              <a:rPr lang="en-US" dirty="0"/>
              <a:t>Individualized planning ensures that assessments are relevant, non-intrusive, and aligned with therapeutic goals.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Individualized assessment approaches improve accuracy, reduce client stress, and lead to better intervention plans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Invite participants to outline a hypothetical individualized assessment plan for a new client.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Ethical Considerations in Assessment</a:t>
            </a:r>
          </a:p>
          <a:p>
            <a:r>
              <a:rPr lang="en-US" dirty="0"/>
              <a:t>Ethics are essential in every step of the assessment process. Core principles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Informed consent:</a:t>
            </a:r>
            <a:r>
              <a:rPr lang="en-US" dirty="0"/>
              <a:t> Ensuring clients understand the purpose of assessments.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Transparency:</a:t>
            </a:r>
            <a:r>
              <a:rPr lang="en-US" dirty="0"/>
              <a:t> Clear communication about results and limitations.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Confidentiality:</a:t>
            </a:r>
            <a:r>
              <a:rPr lang="en-US" dirty="0"/>
              <a:t> Protecting sensitive client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Avoiding bias:</a:t>
            </a:r>
            <a:r>
              <a:rPr lang="en-US" dirty="0"/>
              <a:t> Ensuring assessments are free from cultural or systemic biases.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Ethical breaches in assessment processes can lead to client mistrust and inaccurate results (</a:t>
            </a:r>
            <a:r>
              <a:rPr lang="en-US" dirty="0">
                <a:hlinkClick r:id="rId3"/>
              </a:rPr>
              <a:t>APA Ethics Code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Present a brief ethical dilemma scenario and ask participants to suggest solutions.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51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Interpreting Assessment Results</a:t>
            </a:r>
          </a:p>
          <a:p>
            <a:r>
              <a:rPr lang="en-US" dirty="0"/>
              <a:t>Interpreting results is as important as conducting assessments. Key considerations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Contextualizing results:</a:t>
            </a:r>
            <a:r>
              <a:rPr lang="en-US" dirty="0"/>
              <a:t> Understanding data within the client’s lived experience.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Clear communication:</a:t>
            </a:r>
            <a:r>
              <a:rPr lang="en-US" dirty="0"/>
              <a:t> Explaining results in client-friendly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Goal alignment:</a:t>
            </a:r>
            <a:r>
              <a:rPr lang="en-US" dirty="0"/>
              <a:t> Linking results to therapeutic objectives.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highlights the importance of collaborative interpretation, where clients are included in discussing results (Frontiers in Psychology).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how they communicate assessment results to clients and families.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15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Goldie 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1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  <a:p>
            <a:r>
              <a:rPr lang="en-US" dirty="0"/>
              <a:t>By the end of this module, participants will:</a:t>
            </a:r>
          </a:p>
          <a:p>
            <a:pPr>
              <a:buFont typeface="+mj-lt"/>
              <a:buAutoNum type="arabicPeriod"/>
            </a:pPr>
            <a:r>
              <a:rPr lang="en-US" dirty="0"/>
              <a:t>Demonstrate competency in interpreting assessment results.</a:t>
            </a:r>
          </a:p>
          <a:p>
            <a:pPr>
              <a:buFont typeface="+mj-lt"/>
              <a:buAutoNum type="arabicPeriod"/>
            </a:pPr>
            <a:r>
              <a:rPr lang="en-US" dirty="0"/>
              <a:t>Develop individualized intervention plans based on assessments.</a:t>
            </a:r>
          </a:p>
          <a:p>
            <a:r>
              <a:rPr lang="en-US" dirty="0"/>
              <a:t>These objectives will guide our exploration of the tools and their application in therapeutic contexts.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one specific challenge they’ve faced in using assessment tools.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1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Reflection Activity</a:t>
            </a:r>
          </a:p>
          <a:p>
            <a:r>
              <a:rPr lang="en-US" dirty="0"/>
              <a:t>Take a moment to reflect on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assessment tool are you most confident using?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tool do you feel you need to learn more about?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 you ensure ethical standards are maintained during assessments?</a:t>
            </a:r>
          </a:p>
          <a:p>
            <a:r>
              <a:rPr lang="en-US" b="1" dirty="0"/>
              <a:t>Engagement Tip:</a:t>
            </a:r>
            <a:r>
              <a:rPr lang="en-US" dirty="0"/>
              <a:t> Encourage participants to share one actionable step they will take to improve their assessment practices.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30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88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Introduction to Clinical Assessments</a:t>
            </a:r>
          </a:p>
          <a:p>
            <a:r>
              <a:rPr lang="en-US" dirty="0"/>
              <a:t>Assessments serve as the foundation for creating </a:t>
            </a:r>
            <a:r>
              <a:rPr lang="en-US" b="1" dirty="0"/>
              <a:t>individualized intervention plans</a:t>
            </a:r>
            <a:r>
              <a:rPr lang="en-US" dirty="0"/>
              <a:t>. They help us: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Understand the client’s strengths and areas of need.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 sensory, cognitive, and emotional challenges.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 baseline functioning and track progress over time.</a:t>
            </a:r>
          </a:p>
          <a:p>
            <a:r>
              <a:rPr lang="en-US" dirty="0"/>
              <a:t>In the EBiT model, assessments are not just about diagnosis; they are tools for empowerment, helping clients and families understand their unique neurodivergent profile.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emphasizes that individualized assessment plans improve intervention outcomes and client satisfaction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participants, </a:t>
            </a:r>
            <a:r>
              <a:rPr lang="en-US" i="1" dirty="0"/>
              <a:t>“How do you ensure your assessments align with therapeutic goals?”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03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Key Assessment Tools Overview</a:t>
            </a:r>
          </a:p>
          <a:p>
            <a:r>
              <a:rPr lang="en-US" dirty="0"/>
              <a:t>This module will introduce key tools used in neurodivergent care, including: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Autism-focused tools (e.g., ADOS, ADI-R)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ADHD tools (e.g., VADRS, ASRS)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Emotional and cognitive assessment tools (e.g., EQ, TAS-20)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Sensory assessment profiles</a:t>
            </a:r>
          </a:p>
          <a:p>
            <a:r>
              <a:rPr lang="en-US" dirty="0"/>
              <a:t>Each tool serves a unique purpose, offering valuable insights into different aspects of a client’s experience.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Standardized assessment tools are essential for reducing bias and ensuring consistent results across diverse populations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Encourage participants to write down one tool they are unfamiliar with and commit to learning more about it during this session.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3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ADOS (Autism Diagnostic Observation Schedule)</a:t>
            </a:r>
          </a:p>
          <a:p>
            <a:r>
              <a:rPr lang="en-US" dirty="0"/>
              <a:t>The </a:t>
            </a:r>
            <a:r>
              <a:rPr lang="en-US" b="1" dirty="0"/>
              <a:t>ADOS</a:t>
            </a:r>
            <a:r>
              <a:rPr lang="en-US" dirty="0"/>
              <a:t> is a standardized assessment tool used to evaluate: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Communication abilities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Social interaction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Play and imaginative skills</a:t>
            </a:r>
          </a:p>
          <a:p>
            <a:r>
              <a:rPr lang="en-US" dirty="0"/>
              <a:t>It is widely regarded as one of the gold standards for diagnosing Autism Spectrum Disorder (ASD).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ADOS assessments have been validated as reliable tools for identifying autism traits in both children and adults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if they’ve used ADOS in their practice and to share a key insight they gained from using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04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ADI-R (Autism Diagnostic Interview-Revised)</a:t>
            </a:r>
          </a:p>
          <a:p>
            <a:r>
              <a:rPr lang="en-US" dirty="0"/>
              <a:t>The </a:t>
            </a:r>
            <a:r>
              <a:rPr lang="en-US" b="1" dirty="0"/>
              <a:t>ADI-R</a:t>
            </a:r>
            <a:r>
              <a:rPr lang="en-US" dirty="0"/>
              <a:t> is a structured caregiver interview designed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 autism-related behaviors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Gather developmental history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Understand social, communication, and behavioral patterns</a:t>
            </a:r>
          </a:p>
          <a:p>
            <a:r>
              <a:rPr lang="en-US" dirty="0"/>
              <a:t>The ADI-R complements the ADOS by providing insights from caregivers’ perspectives.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ADI-R is a crucial component of a comprehensive autism assessment, particularly for individuals with limited verbal skills (</a:t>
            </a:r>
            <a:r>
              <a:rPr lang="en-US" dirty="0">
                <a:hlinkClick r:id="rId3"/>
              </a:rPr>
              <a:t>ResearchGate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how they balance caregiver insights with direct observation when using tools like ADI-R.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76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Sensory Profiles</a:t>
            </a:r>
          </a:p>
          <a:p>
            <a:r>
              <a:rPr lang="en-US" b="1" dirty="0"/>
              <a:t>Sensory Profiles</a:t>
            </a:r>
            <a:r>
              <a:rPr lang="en-US" dirty="0"/>
              <a:t> are used to understand how individuals perceive, process, and respond to sensory stimuli. These tools help identify: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Sensory preferences and aversions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Sensory processing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Impact of sensory input on behavior and emotional regulation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shows that sensory processing interventions can significantly improve emotional regulation in neurodivergent individuals (Frontiers in Psychology).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share a sensory-based intervention strategy they’ve successfully implemented.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68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VADRS (Vanderbilt ADHD Diagnostic Rating Scale)</a:t>
            </a:r>
          </a:p>
          <a:p>
            <a:r>
              <a:rPr lang="en-US" dirty="0"/>
              <a:t>The </a:t>
            </a:r>
            <a:r>
              <a:rPr lang="en-US" b="1" dirty="0"/>
              <a:t>VADRS</a:t>
            </a:r>
            <a:r>
              <a:rPr lang="en-US" dirty="0"/>
              <a:t> is a widely used tool for evaluating ADHD symptoms in children and adolescents. It assesses: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Hyperactivity and impulsivity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Inattention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Academic and social functioning</a:t>
            </a:r>
          </a:p>
          <a:p>
            <a:r>
              <a:rPr lang="en-US" dirty="0"/>
              <a:t>This scale often involves input from parents, teachers, and clinicians for a comprehensive view.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The Vanderbilt scale is recognized for its reliability in identifying ADHD symptoms in diverse settings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how they ensure multiple informants (parents, teachers) provide accurate and unbiased input.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3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ASRS (Adult ADHD Self-Report Scale)</a:t>
            </a:r>
          </a:p>
          <a:p>
            <a:r>
              <a:rPr lang="en-US" dirty="0"/>
              <a:t>The </a:t>
            </a:r>
            <a:r>
              <a:rPr lang="en-US" b="1" dirty="0"/>
              <a:t>ASRS</a:t>
            </a:r>
            <a:r>
              <a:rPr lang="en-US" dirty="0"/>
              <a:t> is a self-assessment tool designed to identify ADHD symptoms in adults. It evaluates: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Attention span and focus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Impulse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Emotional regulation</a:t>
            </a:r>
          </a:p>
          <a:p>
            <a:r>
              <a:rPr lang="en-US" dirty="0"/>
              <a:t>The ASRS is often used alongside clinical interviews to provide a fuller picture.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Studies validate the ASRS as a reliable tool for ADHD screening in adults (</a:t>
            </a:r>
            <a:r>
              <a:rPr lang="en-US" dirty="0">
                <a:hlinkClick r:id="rId3"/>
              </a:rPr>
              <a:t>PubMed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how they handle discrepancies between self-reported ASRS results and clinical observations.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74766E-A433-448D-BAB9-5BD6CD5847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Module 3: Clinical Assessment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Exploring Assessment Tools and Strategies in EBiT Practice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Creyos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Cognitive assessment tools for understanding executive functioning.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8323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099" y="991261"/>
            <a:ext cx="4316022" cy="1837349"/>
          </a:xfrm>
        </p:spPr>
        <p:txBody>
          <a:bodyPr anchor="ctr">
            <a:normAutofit/>
          </a:bodyPr>
          <a:lstStyle/>
          <a:p>
            <a:pPr>
              <a:defRPr sz="2400" b="1"/>
            </a:pPr>
            <a:r>
              <a:rPr lang="it-IT" sz="3100">
                <a:solidFill>
                  <a:schemeClr val="tx2"/>
                </a:solidFill>
              </a:rPr>
              <a:t>RAADS (Ritvo Autism Asperger Diagnostic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1965" y="2979336"/>
            <a:ext cx="4282291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Identifying autism traits in adults.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CAT-Q (Camouflaging Autistic Traits Questionnaire)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Measuring social camouflaging behaviors in autistic individuals.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EQ (Empathy Quotient)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Assessing empathy and social responsiveness.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TAS-20 (Toronto Alexithymia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Measuring difficulties in identifying and expressing emotions.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43336"/>
            <a:ext cx="3872284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Observational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Techniques for gathering qualitative data during client interactions.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43336"/>
            <a:ext cx="3872284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Individualized Assessment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Tailoring assessment tools to match each client's needs and goals.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Ethical Considerations in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Ensuring transparency, informed consent, and confidentiality.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Interpreting Assessment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Analyzing data to create meaningful intervention plans.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Study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Practical application of multiple assessment tools in a client scenario.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1. Demonstrate competency in interpreting assessment results.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2. Develop individualized intervention plans based on assessments.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Reflection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7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Consider a past assessment experience. What worked well, and what could be improved?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1. Assessments guide individualized care.</a:t>
            </a:r>
          </a:p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2. Ethical considerations are essential in every assessment phase.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Introduction to Clinical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Understanding the role of assessments in the EBiT model for effective intervention planning.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Key Assessment Tools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Essential tools used in neurodivergent care within the EBiT model.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ADOS (Autism Diagnostic Observation Schedule)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7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Assessing communication, social interaction, and play in autism spectrum disorders.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ADI-R (Autism Diagnostic Interview-Revised)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Structured interviews for caregivers to identify autism-related behaviors.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Sensory Profiles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Understanding sensory processing preferences and challenges.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4026" y="2043663"/>
            <a:ext cx="45788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VADRS (Vanderbilt ADHD Diagnostic Rating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4026" y="4160126"/>
            <a:ext cx="457889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Evaluating ADHD symptoms and their impact on daily functioning.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3672" y="-8167"/>
            <a:ext cx="3625552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43" y="991261"/>
            <a:ext cx="4316022" cy="1837349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ASRS (Adult ADHD Self-Report Scale)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7809" y="2979336"/>
            <a:ext cx="4282290" cy="2430864"/>
          </a:xfrm>
        </p:spPr>
        <p:txBody>
          <a:bodyPr anchor="t">
            <a:normAutofit/>
          </a:bodyPr>
          <a:lstStyle/>
          <a:p>
            <a:pPr>
              <a:defRPr sz="1400"/>
            </a:pPr>
            <a:r>
              <a:rPr lang="en-US" sz="1700">
                <a:solidFill>
                  <a:schemeClr val="tx2"/>
                </a:solidFill>
              </a:rPr>
              <a:t>Self-assessment tool for ADHD symptoms in adults.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6793706" y="4146310"/>
            <a:ext cx="23568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2063</Words>
  <Application>Microsoft Office PowerPoint</Application>
  <PresentationFormat>On-screen Show (4:3)</PresentationFormat>
  <Paragraphs>207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Aptos</vt:lpstr>
      <vt:lpstr>Arial</vt:lpstr>
      <vt:lpstr>Calibri</vt:lpstr>
      <vt:lpstr>Office Theme</vt:lpstr>
      <vt:lpstr>Module 3: Clinical Assessment Tools</vt:lpstr>
      <vt:lpstr>Learning Objectives</vt:lpstr>
      <vt:lpstr>Introduction to Clinical Assessments</vt:lpstr>
      <vt:lpstr>Key Assessment Tools Overview</vt:lpstr>
      <vt:lpstr>ADOS (Autism Diagnostic Observation Schedule)</vt:lpstr>
      <vt:lpstr>ADI-R (Autism Diagnostic Interview-Revised)</vt:lpstr>
      <vt:lpstr>Sensory Profiles</vt:lpstr>
      <vt:lpstr>VADRS (Vanderbilt ADHD Diagnostic Rating Scale)</vt:lpstr>
      <vt:lpstr>ASRS (Adult ADHD Self-Report Scale)</vt:lpstr>
      <vt:lpstr>Creyos Testing</vt:lpstr>
      <vt:lpstr>RAADS (Ritvo Autism Asperger Diagnostic Scale)</vt:lpstr>
      <vt:lpstr>CAT-Q (Camouflaging Autistic Traits Questionnaire)</vt:lpstr>
      <vt:lpstr>EQ (Empathy Quotient)</vt:lpstr>
      <vt:lpstr>TAS-20 (Toronto Alexithymia Scale)</vt:lpstr>
      <vt:lpstr>Observational Strategies</vt:lpstr>
      <vt:lpstr>Individualized Assessment Planning</vt:lpstr>
      <vt:lpstr>Ethical Considerations in Assessment</vt:lpstr>
      <vt:lpstr>Interpreting Assessment Results</vt:lpstr>
      <vt:lpstr>Case Study Example</vt:lpstr>
      <vt:lpstr>Reflection Activity</vt:lpstr>
      <vt:lpstr>Key Takeaways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Angela Fisher</dc:creator>
  <cp:keywords/>
  <dc:description>generated using python-pptx</dc:description>
  <cp:lastModifiedBy>Angela Fisher</cp:lastModifiedBy>
  <cp:revision>4</cp:revision>
  <cp:lastPrinted>2025-01-05T01:55:05Z</cp:lastPrinted>
  <dcterms:created xsi:type="dcterms:W3CDTF">2013-01-27T09:14:16Z</dcterms:created>
  <dcterms:modified xsi:type="dcterms:W3CDTF">2025-01-05T02:02:25Z</dcterms:modified>
  <cp:category/>
</cp:coreProperties>
</file>