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3" r:id="rId2"/>
    <p:sldId id="272" r:id="rId3"/>
    <p:sldId id="257" r:id="rId4"/>
    <p:sldId id="258" r:id="rId5"/>
    <p:sldId id="261" r:id="rId6"/>
    <p:sldId id="259" r:id="rId7"/>
    <p:sldId id="260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704" autoAdjust="0"/>
  </p:normalViewPr>
  <p:slideViewPr>
    <p:cSldViewPr snapToGrid="0" snapToObjects="1">
      <p:cViewPr varScale="1">
        <p:scale>
          <a:sx n="93" d="100"/>
          <a:sy n="93" d="100"/>
        </p:scale>
        <p:origin x="-1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16D34-E629-45ED-9354-AFEF72C42C22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03EB-37ED-4C47-8292-DF9507E6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03EB-37ED-4C47-8292-DF9507E6B3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    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3D87AA-6A10-5D46-90F7-6E671DDCC57E}" type="datetimeFigureOut">
              <a:rPr lang="en-US" smtClean="0"/>
              <a:pPr/>
              <a:t>1/4/19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C28EC8-0B1E-5247-9FDD-F6CE9E629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333500"/>
            <a:ext cx="7143750" cy="161925"/>
          </a:xfrm>
        </p:spPr>
        <p:txBody>
          <a:bodyPr>
            <a:normAutofit fontScale="90000"/>
          </a:bodyPr>
          <a:lstStyle/>
          <a:p>
            <a:pPr algn="ctr"/>
            <a:endParaRPr lang="en-US" sz="3800" dirty="0">
              <a:solidFill>
                <a:schemeClr val="accent6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167319" y="5085903"/>
            <a:ext cx="6366956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400" dirty="0" smtClean="0">
              <a:solidFill>
                <a:srgbClr val="002060"/>
              </a:solidFill>
              <a:latin typeface="Cooper Blac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6543" t="4220" r="26463" b="11600"/>
          <a:stretch>
            <a:fillRect/>
          </a:stretch>
        </p:blipFill>
        <p:spPr bwMode="auto">
          <a:xfrm>
            <a:off x="0" y="0"/>
            <a:ext cx="9143999" cy="68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5311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37" t="18310" r="27507" b="8243"/>
          <a:stretch>
            <a:fillRect/>
          </a:stretch>
        </p:blipFill>
        <p:spPr bwMode="auto">
          <a:xfrm>
            <a:off x="1691562" y="0"/>
            <a:ext cx="5654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SHERYL RIVERS\My Documents\Downloads\logo- fiverr - w. word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5824" y="5407466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699" t="8203" r="25851" b="8775"/>
          <a:stretch>
            <a:fillRect/>
          </a:stretch>
        </p:blipFill>
        <p:spPr bwMode="auto">
          <a:xfrm>
            <a:off x="2723610" y="0"/>
            <a:ext cx="49077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30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Baskerville Old Face" pitchFamily="18" charset="0"/>
              </a:rPr>
              <a:t>Feedback: </a:t>
            </a:r>
          </a:p>
          <a:p>
            <a:pPr>
              <a:buNone/>
            </a:pPr>
            <a:endParaRPr lang="en-US" sz="3200" dirty="0" smtClean="0">
              <a:latin typeface="Baskerville Old Face" pitchFamily="18" charset="0"/>
            </a:endParaRPr>
          </a:p>
          <a:p>
            <a:r>
              <a:rPr lang="en-US" sz="3200" dirty="0" smtClean="0">
                <a:latin typeface="Baskerville Old Face" pitchFamily="18" charset="0"/>
              </a:rPr>
              <a:t>Descriptive vs. Evaluative</a:t>
            </a:r>
          </a:p>
          <a:p>
            <a:r>
              <a:rPr lang="en-US" sz="3200" dirty="0" smtClean="0">
                <a:latin typeface="Baskerville Old Face" pitchFamily="18" charset="0"/>
              </a:rPr>
              <a:t>Specific vs. General</a:t>
            </a:r>
          </a:p>
          <a:p>
            <a:r>
              <a:rPr lang="en-US" sz="3200" dirty="0" smtClean="0">
                <a:latin typeface="Baskerville Old Face" pitchFamily="18" charset="0"/>
              </a:rPr>
              <a:t>Behavior under persons control</a:t>
            </a:r>
          </a:p>
          <a:p>
            <a:r>
              <a:rPr lang="en-US" sz="3200" dirty="0" smtClean="0">
                <a:latin typeface="Baskerville Old Face" pitchFamily="18" charset="0"/>
              </a:rPr>
              <a:t>Solicited vs. Imposed</a:t>
            </a:r>
          </a:p>
          <a:p>
            <a:r>
              <a:rPr lang="en-US" sz="3200" dirty="0" smtClean="0">
                <a:latin typeface="Baskerville Old Face" pitchFamily="18" charset="0"/>
              </a:rPr>
              <a:t>Well-timed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  <a:t>     </a:t>
            </a:r>
            <a:b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  <a:t>          Communication Skills        </a:t>
            </a: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8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356" t="11574" r="13475" b="50995"/>
          <a:stretch>
            <a:fillRect/>
          </a:stretch>
        </p:blipFill>
        <p:spPr bwMode="auto">
          <a:xfrm>
            <a:off x="0" y="142874"/>
            <a:ext cx="9144000" cy="59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SHERYL RIVERS\My Documents\Downloads\logo- fiverr - w. word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5849" y="6010274"/>
            <a:ext cx="87135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41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492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477" t="23038" r="19065" b="35354"/>
          <a:stretch>
            <a:fillRect/>
          </a:stretch>
        </p:blipFill>
        <p:spPr bwMode="auto">
          <a:xfrm>
            <a:off x="1" y="123825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SHERYL RIVERS\My Documents\Downloads\logo- fiverr - w. word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2999" y="6057900"/>
            <a:ext cx="88165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57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66" t="3472" r="26261" b="12136"/>
          <a:stretch>
            <a:fillRect/>
          </a:stretch>
        </p:blipFill>
        <p:spPr bwMode="auto">
          <a:xfrm>
            <a:off x="0" y="-219075"/>
            <a:ext cx="9324976" cy="720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Biz Class Cover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60" r="-67660"/>
          <a:stretch/>
        </p:blipFill>
        <p:spPr>
          <a:xfrm>
            <a:off x="-389435" y="559795"/>
            <a:ext cx="10426700" cy="5734050"/>
          </a:xfrm>
        </p:spPr>
      </p:pic>
    </p:spTree>
    <p:extLst>
      <p:ext uri="{BB962C8B-B14F-4D97-AF65-F5344CB8AC3E}">
        <p14:creationId xmlns:p14="http://schemas.microsoft.com/office/powerpoint/2010/main" val="12544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751" y="4489259"/>
            <a:ext cx="6991350" cy="7590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Cooper Black" pitchFamily="18" charset="0"/>
              </a:rPr>
              <a:t>How to get support, feedback and accountability for success in achieving your goals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695450"/>
            <a:ext cx="8382000" cy="15716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A Swift Kick in the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Can’ts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 </a:t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</a:br>
            <a:r>
              <a:rPr lang="mr-IN" sz="44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–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 The New Peer Mentoring Model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95" y="1770063"/>
            <a:ext cx="8229600" cy="5087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askerville Old Face" pitchFamily="18" charset="0"/>
              </a:rPr>
              <a:t>A Peer Mentor is just like a mentor, except  he/ she may be at the same level as you,   but more accomplished skilled in particular expertise.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  <a:t>        </a:t>
            </a:r>
            <a:b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  <a:t>                                                     What is a “Peer Mentor”?</a:t>
            </a:r>
            <a:endParaRPr lang="en-US" sz="6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Picture 4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91" y="5334000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64826" y="293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400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Teacher</a:t>
            </a:r>
          </a:p>
          <a:p>
            <a:r>
              <a:rPr lang="en-US" sz="2800" dirty="0" smtClean="0">
                <a:latin typeface="Baskerville Old Face" pitchFamily="18" charset="0"/>
              </a:rPr>
              <a:t>Sponsor</a:t>
            </a:r>
          </a:p>
          <a:p>
            <a:r>
              <a:rPr lang="en-US" sz="2800" dirty="0" smtClean="0">
                <a:latin typeface="Baskerville Old Face" pitchFamily="18" charset="0"/>
              </a:rPr>
              <a:t>Guide</a:t>
            </a:r>
          </a:p>
          <a:p>
            <a:r>
              <a:rPr lang="en-US" sz="2800" dirty="0" smtClean="0">
                <a:latin typeface="Baskerville Old Face" pitchFamily="18" charset="0"/>
              </a:rPr>
              <a:t>Exemplar </a:t>
            </a:r>
            <a:r>
              <a:rPr lang="mr-IN" sz="2800" dirty="0" smtClean="0">
                <a:latin typeface="Baskerville Old Face" pitchFamily="18" charset="0"/>
              </a:rPr>
              <a:t>–</a:t>
            </a:r>
            <a:r>
              <a:rPr lang="en-US" sz="2800" dirty="0" smtClean="0">
                <a:latin typeface="Baskerville Old Face" pitchFamily="18" charset="0"/>
              </a:rPr>
              <a:t> Role Model</a:t>
            </a:r>
          </a:p>
          <a:p>
            <a:r>
              <a:rPr lang="en-US" sz="2800" dirty="0" smtClean="0">
                <a:latin typeface="Baskerville Old Face" pitchFamily="18" charset="0"/>
              </a:rPr>
              <a:t>Counselor </a:t>
            </a:r>
            <a:r>
              <a:rPr lang="mr-IN" sz="2800" dirty="0" smtClean="0">
                <a:latin typeface="Baskerville Old Face" pitchFamily="18" charset="0"/>
              </a:rPr>
              <a:t>–</a:t>
            </a:r>
            <a:r>
              <a:rPr lang="en-US" sz="2800" dirty="0" smtClean="0">
                <a:latin typeface="Baskerville Old Face" pitchFamily="18" charset="0"/>
              </a:rPr>
              <a:t> Advisor</a:t>
            </a:r>
          </a:p>
          <a:p>
            <a:r>
              <a:rPr lang="en-US" sz="2800" dirty="0" smtClean="0">
                <a:latin typeface="Baskerville Old Face" pitchFamily="18" charset="0"/>
              </a:rPr>
              <a:t>True Believer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latin typeface="Baskerville Old Face" pitchFamily="18" charset="0"/>
              </a:rPr>
              <a:t>                                                     </a:t>
            </a:r>
            <a:endParaRPr lang="en-US" sz="54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8213" y="350197"/>
            <a:ext cx="7587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Baskerville Old Face" pitchFamily="18" charset="0"/>
              </a:rPr>
              <a:t>What are the Qualities and </a:t>
            </a:r>
            <a:br>
              <a:rPr lang="en-US" sz="4800" b="1" dirty="0" smtClean="0">
                <a:latin typeface="Baskerville Old Face" pitchFamily="18" charset="0"/>
              </a:rPr>
            </a:br>
            <a:r>
              <a:rPr lang="en-US" sz="4800" b="1" dirty="0" smtClean="0">
                <a:latin typeface="Baskerville Old Face" pitchFamily="18" charset="0"/>
              </a:rPr>
              <a:t>Functions  of a  Peer Mentor?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15635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30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 smtClean="0">
              <a:latin typeface="Baskerville Old Face" pitchFamily="18" charset="0"/>
            </a:endParaRPr>
          </a:p>
          <a:p>
            <a:pPr lvl="1"/>
            <a:endParaRPr lang="en-US" dirty="0" smtClean="0">
              <a:latin typeface="Baskerville Old Face" pitchFamily="18" charset="0"/>
            </a:endParaRPr>
          </a:p>
          <a:p>
            <a:pPr lvl="1"/>
            <a:endParaRPr lang="en-US" sz="3200" dirty="0" smtClean="0">
              <a:latin typeface="Baskerville Old Face" pitchFamily="18" charset="0"/>
            </a:endParaRPr>
          </a:p>
          <a:p>
            <a:pPr lvl="1"/>
            <a:r>
              <a:rPr lang="en-US" sz="3200" dirty="0" smtClean="0">
                <a:latin typeface="Baskerville Old Face" pitchFamily="18" charset="0"/>
              </a:rPr>
              <a:t>WHAT </a:t>
            </a:r>
            <a:r>
              <a:rPr lang="en-US" sz="3200" dirty="0" smtClean="0">
                <a:latin typeface="Baskerville Old Face" pitchFamily="18" charset="0"/>
              </a:rPr>
              <a:t>do I want to achieve?</a:t>
            </a:r>
          </a:p>
          <a:p>
            <a:pPr lvl="1"/>
            <a:endParaRPr lang="en-US" sz="3200" dirty="0">
              <a:latin typeface="Baskerville Old Face" pitchFamily="18" charset="0"/>
            </a:endParaRPr>
          </a:p>
          <a:p>
            <a:pPr lvl="1"/>
            <a:r>
              <a:rPr lang="en-US" sz="3200" dirty="0" smtClean="0">
                <a:latin typeface="Baskerville Old Face" pitchFamily="18" charset="0"/>
              </a:rPr>
              <a:t>WHEN will I complete it?</a:t>
            </a:r>
          </a:p>
          <a:p>
            <a:pPr lvl="1"/>
            <a:endParaRPr lang="en-US" sz="3200" dirty="0">
              <a:latin typeface="Baskerville Old Face" pitchFamily="18" charset="0"/>
            </a:endParaRPr>
          </a:p>
          <a:p>
            <a:pPr lvl="1"/>
            <a:r>
              <a:rPr lang="en-US" sz="3200" dirty="0" smtClean="0">
                <a:latin typeface="Baskerville Old Face" pitchFamily="18" charset="0"/>
              </a:rPr>
              <a:t>HOW will I know when I’m there?</a:t>
            </a:r>
          </a:p>
          <a:p>
            <a:pPr lvl="1"/>
            <a:endParaRPr lang="en-US" sz="3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                                              </a:t>
            </a:r>
            <a:br>
              <a:rPr lang="en-US" sz="6000" dirty="0" smtClean="0">
                <a:latin typeface="Baskerville Old Face" pitchFamily="18" charset="0"/>
              </a:rPr>
            </a:br>
            <a:r>
              <a:rPr lang="en-US" sz="6000" dirty="0" smtClean="0">
                <a:latin typeface="Baskerville Old Face" pitchFamily="18" charset="0"/>
              </a:rPr>
              <a:t>                                                     Start With a Goal</a:t>
            </a:r>
            <a:endParaRPr lang="en-US" sz="60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1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093026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600" dirty="0" smtClean="0">
                <a:latin typeface="Baskerville Old Face" pitchFamily="18" charset="0"/>
              </a:rPr>
              <a:t>Customer Service people oriented</a:t>
            </a:r>
            <a:endParaRPr lang="en-US" sz="8600" dirty="0">
              <a:latin typeface="Baskerville Old Face" pitchFamily="18" charset="0"/>
            </a:endParaRPr>
          </a:p>
          <a:p>
            <a:pPr lvl="0"/>
            <a:r>
              <a:rPr lang="en-US" sz="8600" dirty="0">
                <a:latin typeface="Baskerville Old Face" pitchFamily="18" charset="0"/>
              </a:rPr>
              <a:t>Supervise others</a:t>
            </a:r>
          </a:p>
          <a:p>
            <a:pPr lvl="0"/>
            <a:r>
              <a:rPr lang="en-US" sz="8600" dirty="0" smtClean="0">
                <a:latin typeface="Baskerville Old Face" pitchFamily="18" charset="0"/>
              </a:rPr>
              <a:t>Instruct </a:t>
            </a:r>
            <a:r>
              <a:rPr lang="en-US" sz="8600" dirty="0">
                <a:latin typeface="Baskerville Old Face" pitchFamily="18" charset="0"/>
              </a:rPr>
              <a:t>others</a:t>
            </a:r>
          </a:p>
          <a:p>
            <a:pPr lvl="0"/>
            <a:r>
              <a:rPr lang="en-US" sz="8600" dirty="0" smtClean="0">
                <a:latin typeface="Baskerville Old Face" pitchFamily="18" charset="0"/>
              </a:rPr>
              <a:t>Good </a:t>
            </a:r>
            <a:r>
              <a:rPr lang="en-US" sz="8600" dirty="0">
                <a:latin typeface="Baskerville Old Face" pitchFamily="18" charset="0"/>
              </a:rPr>
              <a:t>time management</a:t>
            </a:r>
          </a:p>
          <a:p>
            <a:pPr lvl="0"/>
            <a:r>
              <a:rPr lang="en-US" sz="8600" dirty="0" smtClean="0">
                <a:latin typeface="Baskerville Old Face" pitchFamily="18" charset="0"/>
              </a:rPr>
              <a:t>Manage </a:t>
            </a:r>
            <a:r>
              <a:rPr lang="en-US" sz="8600" dirty="0">
                <a:latin typeface="Baskerville Old Face" pitchFamily="18" charset="0"/>
              </a:rPr>
              <a:t>money/budgets</a:t>
            </a:r>
          </a:p>
          <a:p>
            <a:pPr lvl="0"/>
            <a:r>
              <a:rPr lang="en-US" sz="8600" dirty="0">
                <a:latin typeface="Baskerville Old Face" pitchFamily="18" charset="0"/>
              </a:rPr>
              <a:t>Manage people</a:t>
            </a:r>
          </a:p>
          <a:p>
            <a:pPr lvl="0"/>
            <a:r>
              <a:rPr lang="en-US" sz="8600" dirty="0" smtClean="0">
                <a:latin typeface="Baskerville Old Face" pitchFamily="18" charset="0"/>
              </a:rPr>
              <a:t>Organize </a:t>
            </a:r>
            <a:r>
              <a:rPr lang="en-US" sz="8600" dirty="0">
                <a:latin typeface="Baskerville Old Face" pitchFamily="18" charset="0"/>
              </a:rPr>
              <a:t>people</a:t>
            </a:r>
          </a:p>
          <a:p>
            <a:pPr lvl="0"/>
            <a:r>
              <a:rPr lang="en-US" sz="8600" dirty="0" smtClean="0">
                <a:latin typeface="Baskerville Old Face" pitchFamily="18" charset="0"/>
              </a:rPr>
              <a:t>Team </a:t>
            </a:r>
            <a:r>
              <a:rPr lang="en-US" sz="8600" dirty="0">
                <a:latin typeface="Baskerville Old Face" pitchFamily="18" charset="0"/>
              </a:rPr>
              <a:t>player</a:t>
            </a:r>
          </a:p>
          <a:p>
            <a:pPr lvl="0"/>
            <a:r>
              <a:rPr lang="en-US" sz="8600" dirty="0">
                <a:latin typeface="Baskerville Old Face" pitchFamily="18" charset="0"/>
              </a:rPr>
              <a:t>Written communications</a:t>
            </a:r>
          </a:p>
          <a:p>
            <a:pPr lvl="0"/>
            <a:r>
              <a:rPr lang="en-US" sz="8600" dirty="0">
                <a:latin typeface="Baskerville Old Face" pitchFamily="18" charset="0"/>
              </a:rPr>
              <a:t>Computer </a:t>
            </a:r>
            <a:r>
              <a:rPr lang="en-US" sz="8600" dirty="0" smtClean="0">
                <a:latin typeface="Baskerville Old Face" pitchFamily="18" charset="0"/>
              </a:rPr>
              <a:t>skills/Technical Expertise</a:t>
            </a:r>
          </a:p>
          <a:p>
            <a:pPr lvl="0">
              <a:buNone/>
            </a:pPr>
            <a:endParaRPr lang="en-US" sz="4900" dirty="0" smtClean="0"/>
          </a:p>
          <a:p>
            <a:pPr lvl="0">
              <a:buNone/>
            </a:pPr>
            <a:r>
              <a:rPr lang="en-US" sz="4900" dirty="0" smtClean="0"/>
              <a:t>                                                                                                                 </a:t>
            </a:r>
          </a:p>
          <a:p>
            <a:pPr lvl="0"/>
            <a:endParaRPr lang="en-US" sz="49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                                                           General Skills</a:t>
            </a:r>
            <a:endParaRPr lang="en-US" sz="60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04537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7925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Dealing with things</a:t>
            </a:r>
          </a:p>
          <a:p>
            <a:r>
              <a:rPr lang="en-US" sz="3200" dirty="0" smtClean="0">
                <a:latin typeface="Baskerville Old Face" pitchFamily="18" charset="0"/>
              </a:rPr>
              <a:t>Working with data</a:t>
            </a:r>
          </a:p>
          <a:p>
            <a:r>
              <a:rPr lang="en-US" sz="3200" dirty="0" smtClean="0">
                <a:latin typeface="Baskerville Old Face" pitchFamily="18" charset="0"/>
              </a:rPr>
              <a:t>Working  with people</a:t>
            </a:r>
          </a:p>
          <a:p>
            <a:r>
              <a:rPr lang="en-US" sz="3200" dirty="0" smtClean="0">
                <a:latin typeface="Baskerville Old Face" pitchFamily="18" charset="0"/>
              </a:rPr>
              <a:t>Creativity, generating ideas</a:t>
            </a:r>
          </a:p>
          <a:p>
            <a:r>
              <a:rPr lang="en-US" sz="3200" dirty="0" smtClean="0">
                <a:latin typeface="Baskerville Old Face" pitchFamily="18" charset="0"/>
              </a:rPr>
              <a:t>Leadership</a:t>
            </a:r>
          </a:p>
          <a:p>
            <a:r>
              <a:rPr lang="en-US" sz="3200" dirty="0" smtClean="0">
                <a:latin typeface="Baskerville Old Face" pitchFamily="18" charset="0"/>
              </a:rPr>
              <a:t>Influence skills/communication skills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                                                       Other Skills/Expertise</a:t>
            </a:r>
            <a:endParaRPr lang="en-US" sz="60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342856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625"/>
            <a:ext cx="8515350" cy="436791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 smtClean="0">
                <a:latin typeface="Baskerville Old Face" pitchFamily="18" charset="0"/>
              </a:rPr>
              <a:t>Make </a:t>
            </a:r>
            <a:r>
              <a:rPr lang="en-US" sz="3000" dirty="0">
                <a:latin typeface="Baskerville Old Face" pitchFamily="18" charset="0"/>
              </a:rPr>
              <a:t>copies of the contract so you leave the original blank</a:t>
            </a:r>
            <a:r>
              <a:rPr lang="en-US" sz="3000" dirty="0" smtClean="0">
                <a:latin typeface="Baskerville Old Face" pitchFamily="18" charset="0"/>
              </a:rPr>
              <a:t>.</a:t>
            </a:r>
            <a:endParaRPr lang="en-US" sz="3000" dirty="0">
              <a:latin typeface="Baskerville Old Fac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3000" dirty="0" smtClean="0">
              <a:latin typeface="Baskerville Old Fac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>
                <a:latin typeface="Baskerville Old Face" pitchFamily="18" charset="0"/>
              </a:rPr>
              <a:t>Identify </a:t>
            </a:r>
            <a:r>
              <a:rPr lang="en-US" sz="3000" dirty="0">
                <a:latin typeface="Baskerville Old Face" pitchFamily="18" charset="0"/>
              </a:rPr>
              <a:t>your three main goals (on the left)</a:t>
            </a:r>
          </a:p>
          <a:p>
            <a:pPr marL="514350" lvl="0" indent="-514350">
              <a:buFont typeface="+mj-lt"/>
              <a:buAutoNum type="arabicPeriod"/>
            </a:pPr>
            <a:endParaRPr lang="en-US" sz="3000" dirty="0" smtClean="0">
              <a:latin typeface="Baskerville Old Fac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>
                <a:latin typeface="Baskerville Old Face" pitchFamily="18" charset="0"/>
              </a:rPr>
              <a:t>Write </a:t>
            </a:r>
            <a:r>
              <a:rPr lang="en-US" sz="3000" dirty="0">
                <a:latin typeface="Baskerville Old Face" pitchFamily="18" charset="0"/>
              </a:rPr>
              <a:t>(on the right side) the indicators or measures which will tell you when you have reached your goal.</a:t>
            </a:r>
          </a:p>
          <a:p>
            <a:pPr marL="514350" lvl="0" indent="-514350">
              <a:buFont typeface="+mj-lt"/>
              <a:buAutoNum type="arabicPeriod"/>
            </a:pPr>
            <a:endParaRPr lang="en-US" sz="3000" dirty="0" smtClean="0">
              <a:latin typeface="Baskerville Old Face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>
                <a:latin typeface="Baskerville Old Face" pitchFamily="18" charset="0"/>
              </a:rPr>
              <a:t>Indicate </a:t>
            </a:r>
            <a:r>
              <a:rPr lang="en-US" sz="3000" dirty="0">
                <a:latin typeface="Baskerville Old Face" pitchFamily="18" charset="0"/>
              </a:rPr>
              <a:t>the resources required in order to achieve the goals you want</a:t>
            </a:r>
            <a:r>
              <a:rPr lang="en-US" sz="3000" dirty="0" smtClean="0">
                <a:latin typeface="Baskerville Old Face" pitchFamily="18" charset="0"/>
              </a:rPr>
              <a:t>.</a:t>
            </a:r>
          </a:p>
          <a:p>
            <a:pPr marL="514350" lvl="0" indent="-514350">
              <a:buNone/>
            </a:pPr>
            <a:r>
              <a:rPr lang="en-US" sz="3000" dirty="0" smtClean="0">
                <a:latin typeface="Baskerville Old Face" pitchFamily="18" charset="0"/>
              </a:rPr>
              <a:t>                                   </a:t>
            </a:r>
            <a:r>
              <a:rPr lang="en-US" dirty="0" smtClean="0">
                <a:latin typeface="Baskerville Old Face" pitchFamily="18" charset="0"/>
              </a:rPr>
              <a:t>                   </a:t>
            </a:r>
            <a:endParaRPr lang="en-US" dirty="0">
              <a:latin typeface="Baskerville Old Face" pitchFamily="18" charset="0"/>
            </a:endParaRPr>
          </a:p>
          <a:p>
            <a:pPr marL="514350" indent="-514350">
              <a:buNone/>
            </a:pPr>
            <a:r>
              <a:rPr lang="en-US" dirty="0" smtClean="0"/>
              <a:t>                                                            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5" y="274638"/>
            <a:ext cx="8715375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Baskerville Old Face" pitchFamily="18" charset="0"/>
              </a:rPr>
              <a:t>Instructions for PM  Contract</a:t>
            </a:r>
            <a:endParaRPr lang="en-US" sz="56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21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sz="2800" dirty="0" smtClean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5</a:t>
            </a:r>
            <a:r>
              <a:rPr lang="en-US" sz="2800" dirty="0" smtClean="0">
                <a:latin typeface="Baskerville Old Face" pitchFamily="18" charset="0"/>
              </a:rPr>
              <a:t>. On </a:t>
            </a:r>
            <a:r>
              <a:rPr lang="en-US" sz="2800" dirty="0">
                <a:latin typeface="Baskerville Old Face" pitchFamily="18" charset="0"/>
              </a:rPr>
              <a:t>the left side of the Contract, under “I will” indicate first </a:t>
            </a:r>
            <a:r>
              <a:rPr lang="en-US" sz="2800" dirty="0" smtClean="0">
                <a:latin typeface="Baskerville Old Face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    what </a:t>
            </a:r>
            <a:r>
              <a:rPr lang="en-US" sz="2800" dirty="0">
                <a:latin typeface="Baskerville Old Face" pitchFamily="18" charset="0"/>
              </a:rPr>
              <a:t>you will do for yourself in order to achieve your goals, </a:t>
            </a:r>
            <a:endParaRPr lang="en-US" sz="2800" dirty="0" smtClean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    and </a:t>
            </a:r>
            <a:r>
              <a:rPr lang="en-US" sz="2800" dirty="0">
                <a:latin typeface="Baskerville Old Face" pitchFamily="18" charset="0"/>
              </a:rPr>
              <a:t>then on the right side </a:t>
            </a:r>
            <a:r>
              <a:rPr lang="en-US" sz="2800" dirty="0" smtClean="0">
                <a:latin typeface="Baskerville Old Face" pitchFamily="18" charset="0"/>
              </a:rPr>
              <a:t>“You </a:t>
            </a:r>
            <a:r>
              <a:rPr lang="en-US" sz="2800" dirty="0">
                <a:latin typeface="Baskerville Old Face" pitchFamily="18" charset="0"/>
              </a:rPr>
              <a:t>will” – what  your Peer </a:t>
            </a:r>
            <a:endParaRPr lang="en-US" sz="2800" dirty="0" smtClean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    Mentor </a:t>
            </a:r>
            <a:r>
              <a:rPr lang="en-US" sz="2800" dirty="0">
                <a:latin typeface="Baskerville Old Face" pitchFamily="18" charset="0"/>
              </a:rPr>
              <a:t>will do to support you (listening, advising, etc</a:t>
            </a:r>
            <a:r>
              <a:rPr lang="en-US" sz="2800" dirty="0" smtClean="0">
                <a:latin typeface="Baskerville Old Face" pitchFamily="18" charset="0"/>
              </a:rPr>
              <a:t>.)</a:t>
            </a: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 </a:t>
            </a:r>
            <a:endParaRPr lang="en-US" sz="2800" dirty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6. Copy </a:t>
            </a:r>
            <a:r>
              <a:rPr lang="en-US" sz="2800" dirty="0">
                <a:latin typeface="Baskerville Old Face" pitchFamily="18" charset="0"/>
              </a:rPr>
              <a:t>the page and give a copy to your Peer Mentor</a:t>
            </a:r>
            <a:r>
              <a:rPr lang="en-US" sz="2800" dirty="0" smtClean="0">
                <a:latin typeface="Baskerville Old Face" pitchFamily="18" charset="0"/>
              </a:rPr>
              <a:t>.</a:t>
            </a:r>
          </a:p>
          <a:p>
            <a:pPr marL="0" lvl="0" indent="0">
              <a:buNone/>
            </a:pPr>
            <a:endParaRPr lang="en-US" sz="2800" dirty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7. Sign </a:t>
            </a:r>
            <a:r>
              <a:rPr lang="en-US" sz="2800" dirty="0">
                <a:latin typeface="Baskerville Old Face" pitchFamily="18" charset="0"/>
              </a:rPr>
              <a:t>each contract</a:t>
            </a:r>
            <a:r>
              <a:rPr lang="en-US" sz="2800" dirty="0" smtClean="0">
                <a:latin typeface="Baskerville Old Face" pitchFamily="18" charset="0"/>
              </a:rPr>
              <a:t>.</a:t>
            </a:r>
          </a:p>
          <a:p>
            <a:pPr marL="0" lvl="0" indent="0">
              <a:buNone/>
            </a:pPr>
            <a:endParaRPr lang="en-US" sz="2800" dirty="0" smtClean="0">
              <a:effectLst/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8. Agree </a:t>
            </a:r>
            <a:r>
              <a:rPr lang="en-US" sz="2800" dirty="0">
                <a:latin typeface="Baskerville Old Face" pitchFamily="18" charset="0"/>
              </a:rPr>
              <a:t>on specific times to review and renew your contract </a:t>
            </a:r>
            <a:endParaRPr lang="en-US" sz="2800" dirty="0" smtClean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    with </a:t>
            </a:r>
            <a:r>
              <a:rPr lang="en-US" sz="2800" dirty="0">
                <a:latin typeface="Baskerville Old Face" pitchFamily="18" charset="0"/>
              </a:rPr>
              <a:t>your Peer </a:t>
            </a:r>
            <a:r>
              <a:rPr lang="en-US" sz="2800" dirty="0" smtClean="0">
                <a:latin typeface="Baskerville Old Face" pitchFamily="18" charset="0"/>
              </a:rPr>
              <a:t>Mentor</a:t>
            </a:r>
          </a:p>
          <a:p>
            <a:pPr marL="0" lvl="0" indent="0">
              <a:buNone/>
            </a:pPr>
            <a:r>
              <a:rPr lang="en-US" dirty="0" smtClean="0">
                <a:latin typeface="Baskerville Old Face" pitchFamily="18" charset="0"/>
              </a:rPr>
              <a:t>                                                                                         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                                                      Instructions (Cont.)</a:t>
            </a:r>
            <a:endParaRPr lang="en-US" sz="6000" dirty="0">
              <a:latin typeface="Baskerville Old Face" pitchFamily="18" charset="0"/>
            </a:endParaRPr>
          </a:p>
        </p:txBody>
      </p:sp>
      <p:pic>
        <p:nvPicPr>
          <p:cNvPr id="4" name="Picture 3" descr="C:\Documents and Settings\SHERYL RIVERS\My Documents\Downloads\logo- fiverr - w. word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1148" y="5633337"/>
            <a:ext cx="985652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6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781</TotalTime>
  <Words>343</Words>
  <Application>Microsoft Macintosh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A Swift Kick in the Can’ts  – The New Peer Mentoring Model</vt:lpstr>
      <vt:lpstr>                                                              What is a “Peer Mentor”?</vt:lpstr>
      <vt:lpstr>                                                     </vt:lpstr>
      <vt:lpstr>                                                                                                    Start With a Goal</vt:lpstr>
      <vt:lpstr>                                                           General Skills</vt:lpstr>
      <vt:lpstr>                                                       Other Skills/Expertise</vt:lpstr>
      <vt:lpstr>Instructions for PM  Contract</vt:lpstr>
      <vt:lpstr>                                                      Instructions (Cont.)</vt:lpstr>
      <vt:lpstr>PowerPoint Presentation</vt:lpstr>
      <vt:lpstr>PowerPoint Presentation</vt:lpstr>
      <vt:lpstr>                Communication Skills   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Elaina Zuker</dc:creator>
  <cp:lastModifiedBy>Elaina Zuker</cp:lastModifiedBy>
  <cp:revision>95</cp:revision>
  <dcterms:created xsi:type="dcterms:W3CDTF">2018-12-29T17:20:29Z</dcterms:created>
  <dcterms:modified xsi:type="dcterms:W3CDTF">2019-01-04T15:48:36Z</dcterms:modified>
</cp:coreProperties>
</file>