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65" r:id="rId3"/>
    <p:sldId id="364" r:id="rId4"/>
    <p:sldId id="335" r:id="rId5"/>
    <p:sldId id="336" r:id="rId6"/>
    <p:sldId id="337" r:id="rId7"/>
    <p:sldId id="338" r:id="rId8"/>
    <p:sldId id="261" r:id="rId9"/>
    <p:sldId id="310" r:id="rId10"/>
    <p:sldId id="339" r:id="rId11"/>
    <p:sldId id="311" r:id="rId12"/>
    <p:sldId id="312" r:id="rId13"/>
    <p:sldId id="313" r:id="rId14"/>
    <p:sldId id="354" r:id="rId15"/>
    <p:sldId id="325" r:id="rId16"/>
    <p:sldId id="262" r:id="rId17"/>
    <p:sldId id="270" r:id="rId18"/>
    <p:sldId id="315" r:id="rId19"/>
    <p:sldId id="340" r:id="rId20"/>
    <p:sldId id="316" r:id="rId21"/>
    <p:sldId id="271" r:id="rId22"/>
    <p:sldId id="272" r:id="rId23"/>
    <p:sldId id="274" r:id="rId24"/>
    <p:sldId id="275" r:id="rId25"/>
    <p:sldId id="355" r:id="rId26"/>
    <p:sldId id="345" r:id="rId27"/>
    <p:sldId id="356" r:id="rId28"/>
    <p:sldId id="357" r:id="rId29"/>
    <p:sldId id="318" r:id="rId30"/>
    <p:sldId id="320" r:id="rId31"/>
    <p:sldId id="347" r:id="rId32"/>
    <p:sldId id="358" r:id="rId33"/>
    <p:sldId id="319" r:id="rId34"/>
    <p:sldId id="359" r:id="rId35"/>
    <p:sldId id="321" r:id="rId36"/>
    <p:sldId id="322" r:id="rId37"/>
    <p:sldId id="323" r:id="rId38"/>
    <p:sldId id="350" r:id="rId39"/>
    <p:sldId id="352" r:id="rId40"/>
    <p:sldId id="360" r:id="rId41"/>
    <p:sldId id="361" r:id="rId42"/>
    <p:sldId id="304" r:id="rId43"/>
    <p:sldId id="305" r:id="rId44"/>
    <p:sldId id="362" r:id="rId45"/>
    <p:sldId id="363" r:id="rId46"/>
    <p:sldId id="366" r:id="rId47"/>
    <p:sldId id="367" r:id="rId48"/>
    <p:sldId id="344" r:id="rId49"/>
    <p:sldId id="368" r:id="rId50"/>
    <p:sldId id="369" r:id="rId51"/>
    <p:sldId id="370" r:id="rId5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1ADAF-2F0C-4884-BD5E-4571A9E10B69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B173B-6450-43EE-A978-E7E279FA26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1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>
            <a:extLst>
              <a:ext uri="{FF2B5EF4-FFF2-40B4-BE49-F238E27FC236}">
                <a16:creationId xmlns:a16="http://schemas.microsoft.com/office/drawing/2014/main" id="{1035F147-D53A-4C57-ABB2-0E36F3FA40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C9E5E9-CAB5-49C6-9204-97EFE59200E4}" type="slidenum">
              <a:rPr lang="sv-SE" altLang="sv-SE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sv-SE" altLang="sv-SE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6E82C1B2-8E9D-4E0F-B790-E5642DC14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AFB81FF6-AD2B-429D-8835-A115E53C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F1E1444-8579-488C-BEA2-2E995A911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E37A7F-DC48-4DE6-9D88-A7BE1442DE58}" type="slidenum">
              <a:rPr lang="sv-SE" altLang="sv-SE" smtClean="0"/>
              <a:pPr/>
              <a:t>4</a:t>
            </a:fld>
            <a:endParaRPr lang="sv-SE" altLang="sv-SE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5F27861-1D5B-4F0A-876E-FD396655C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5271AB4-39DD-4A12-8F8F-A1E882CBD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Manus:</a:t>
            </a:r>
          </a:p>
          <a:p>
            <a:pPr eaLnBrk="1" hangingPunct="1">
              <a:spcBef>
                <a:spcPct val="0"/>
              </a:spcBef>
            </a:pPr>
            <a:endParaRPr lang="sv-SE" altLang="sv-SE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Bilden visar hur mycket information som kan behövas läsas och analyseras vid användning av fundamental analys.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Gå igenom de olika beslutsunderlagen först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Förklara till sist risk (vilken risk vill kunden ta) och likviditet (hur mycket kapital har kunden)</a:t>
            </a:r>
            <a:endParaRPr lang="en-US" alt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022E853-B6C7-4A9D-A1E6-C4D7A6F1C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FCE946-4DDB-4AA3-AAF7-35A74168002D}" type="slidenum">
              <a:rPr lang="sv-SE" altLang="sv-SE" smtClean="0"/>
              <a:pPr/>
              <a:t>5</a:t>
            </a:fld>
            <a:endParaRPr lang="sv-SE" altLang="sv-SE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CB0D9D2-F2D7-4197-A60C-6E202FABC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CBFAE14-04C9-450E-9BED-C4D2EDAB7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Manus:</a:t>
            </a:r>
          </a:p>
          <a:p>
            <a:pPr eaLnBrk="1" hangingPunct="1">
              <a:spcBef>
                <a:spcPct val="0"/>
              </a:spcBef>
            </a:pPr>
            <a:endParaRPr lang="sv-SE" altLang="sv-SE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Om man använder TA i sin mest extrema form, dvs utan en fundamental vy eller externa influenser, kommer man att bara ta hänsyn till risk och likviditet.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sv-SE" altLang="sv-SE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Övrig analys och information antas synas i priset på aktien.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sv-SE" altLang="sv-SE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Det är trendbrott, stöd och motstånd samt formationer som avgör om man skall köpa eller sälja.</a:t>
            </a:r>
            <a:endParaRPr lang="en-US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174C8C-D28A-4141-B3EA-E78805A98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2600AD-EEBE-4D7A-A58E-F93E23AB4386}" type="slidenum">
              <a:rPr lang="sv-SE" altLang="sv-SE" smtClean="0"/>
              <a:pPr/>
              <a:t>6</a:t>
            </a:fld>
            <a:endParaRPr lang="sv-SE" altLang="sv-S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5B3F082-684A-4EBA-B30D-D01073E8F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77DA703-834F-43E5-888B-0131229A5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Manus:</a:t>
            </a:r>
          </a:p>
          <a:p>
            <a:pPr eaLnBrk="1" hangingPunct="1">
              <a:spcBef>
                <a:spcPct val="0"/>
              </a:spcBef>
            </a:pPr>
            <a:endParaRPr lang="sv-SE" altLang="sv-SE"/>
          </a:p>
          <a:p>
            <a:pPr eaLnBrk="1" hangingPunct="1">
              <a:spcBef>
                <a:spcPct val="0"/>
              </a:spcBef>
            </a:pPr>
            <a:r>
              <a:rPr lang="sv-SE" altLang="sv-SE"/>
              <a:t>Dessa tre faktorer bestämmer marknadens riktning. </a:t>
            </a:r>
          </a:p>
          <a:p>
            <a:pPr eaLnBrk="1" hangingPunct="1">
              <a:spcBef>
                <a:spcPct val="0"/>
              </a:spcBef>
            </a:pPr>
            <a:endParaRPr lang="sv-SE" altLang="sv-SE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Fundamental analys – dominerande och grunden för analys i  allmänhet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sv-SE" altLang="sv-SE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Teknisk analys – Många stora aktörer använder TA och kan därmed påverka marknaden väsentligt. Speciellt bland traders på banker och försäkringsbolag.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sv-SE" altLang="sv-SE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/>
              <a:t>Psykologi – Finns alltid i bakgrunden och svår att bedöma. Varför skall alla in genom samma dörr ibland och varför skall alla ut genom samma dörr ibland?</a:t>
            </a:r>
            <a:endParaRPr lang="en-US" alt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CFA6A3A-C943-442C-AB42-256902DDC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03E273-7DC2-4419-A20D-13337F95C970}" type="slidenum">
              <a:rPr lang="sv-SE" altLang="sv-SE" smtClean="0"/>
              <a:pPr/>
              <a:t>7</a:t>
            </a:fld>
            <a:endParaRPr lang="sv-SE" altLang="sv-S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BBA3F4D-C91D-4606-AA18-B751F46E1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DEAD670-1AF0-42ED-B418-1215F4A96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F891EA0-6B9F-4346-8B8E-DD59D1FDC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518AE4-7AC2-4638-8429-6A8138A86FAB}" type="slidenum">
              <a:rPr lang="sv-SE" altLang="sv-SE" smtClean="0"/>
              <a:pPr/>
              <a:t>19</a:t>
            </a:fld>
            <a:endParaRPr lang="sv-SE" altLang="sv-S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C0B9C4C-CFB3-4447-945B-927E0646B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6BC8445-9636-422C-BCC2-EF1C1E070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 altLang="sv-SE"/>
              <a:t>Manus:</a:t>
            </a:r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Förklara hur trendkanaler byggs upp.</a:t>
            </a:r>
            <a:endParaRPr lang="en-US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C5CAFB9-37F1-4F17-9298-1EABE7319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BD1E5C-4CF3-4408-90E2-C78E641ABED8}" type="slidenum">
              <a:rPr lang="sv-SE" altLang="sv-SE" smtClean="0"/>
              <a:pPr/>
              <a:t>26</a:t>
            </a:fld>
            <a:endParaRPr lang="sv-SE" altLang="sv-S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9AC3196-E1C6-4478-B20C-843FAEC84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72FB78B-3211-4EF4-B68C-B1976A2B0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CB9A78A-8EF4-434F-B001-439AFAB1D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ADD54-9BAC-4D32-8013-84C56340DC8D}" type="slidenum">
              <a:rPr lang="sv-SE" altLang="sv-SE" smtClean="0"/>
              <a:pPr/>
              <a:t>38</a:t>
            </a:fld>
            <a:endParaRPr lang="sv-SE" altLang="sv-SE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4674FDB-A46B-49CA-AD3A-DFEEAF6D3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7FE11CE-9360-42DE-97AD-B6272A3D0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E75409D-AD2B-4889-B77E-4EE9F1D063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2A017-5FEA-4EF7-948D-E122542124F4}" type="slidenum">
              <a:rPr lang="sv-SE" altLang="sv-SE" smtClean="0"/>
              <a:pPr/>
              <a:t>46</a:t>
            </a:fld>
            <a:endParaRPr lang="sv-SE" altLang="sv-SE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482921C-808D-45A5-81E7-F6A60B783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697904D-E47D-42DA-841C-A9F834E75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0C229A-5309-4FC2-AB8F-714F6787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2B5E4D-88D6-4EB0-A502-EA3343A29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42A0F2-ACCC-4EE1-9041-57F8201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9124B2-E641-4DEC-8B1A-0580435F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E7A957-B594-4AF0-9053-1B5013AE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3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22E475-5E61-4F4A-8924-9E70358C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836BD5A-7C9B-485C-A68D-C8A969521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51C2D7-EC91-452D-97EE-637A8AA5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C9DDCD-4A3A-48E1-A9CD-24109F8D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109CC8-45F2-4357-BF53-22CC1EF1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6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B7CEF88-D086-4457-AB21-FCDFACEB8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F42586B-A3CC-42EE-9BD2-670942B91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2C5E8B-FA87-495F-9BE6-0C18BE20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A3A58A-7DA8-4CE9-8598-07269EDA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C904BF-AFB5-4E08-8D66-FD0A7F83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90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Rubrik och diagram eller organisations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801690"/>
            <a:ext cx="10972800" cy="72707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205288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9990FA-B08E-42CE-80BD-742FC2250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0ABB-F180-4219-AEBA-6ECCA77A944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05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980397-F3CB-47EB-BAEF-B1CA48D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9263F9-C364-4A0D-BF30-2DC8D6184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2F254A-804B-45D4-87A3-53773170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DF0ABE-C6C3-41D3-83DF-90FD281C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96DA1E-CA67-4E84-9DA8-9EC35FCE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46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A5B52B-3A06-4170-A925-7D70DB60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F46F11-55B5-41CF-B77E-D3FC6C1B0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A49BAB-60CB-4E2E-8F31-284A2108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2208C-7728-46E2-98DB-4487CAE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42C877-4EA3-4647-B1EA-1BCE1D94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06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176C4-994C-493D-9659-1CF1D05C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D26C9A-5DD8-451F-ADBD-B65BB159E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7A5B21-A09B-47F5-BA47-273DE7C42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929DD-9B5E-48D0-A58E-0B6BBD9D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0F9A75-C170-4BC7-A04C-25D16979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1C8F16-01DE-4A67-9D08-7CE12D4D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39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BCF981-1762-4A67-B3AC-1E9B9C49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7B0873-CC37-438D-98F4-DE393A31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0C5D60-4C54-47CE-B847-1F0C41545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E4E46B-9601-47A3-9771-90386D669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615F4E-AF53-42F5-9AA1-25761DA20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60B347F-D9B2-48FD-9323-02CA557A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7FD1F8F-F4B5-40DF-9096-01E8E64C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5A1B1C-2477-48F4-BB3A-CC9069C9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14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307940-8579-4A96-85E2-6D59CB47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ED20CD-F97E-4D5D-84BB-FE8FC54A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054A39-9A28-41E5-9CD9-D21C25B2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F152FFD-4BB6-4FE8-BCFE-1F115DF6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92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01BDAD0-AF88-4542-99A6-2732E6A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65004E-6F33-4F86-AD5F-72E992F2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EFC8FF5-9343-4744-A000-2EA5069E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20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286319-8E75-4A4B-91EA-2EADC19A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0A93C7-59E1-4365-9097-6DCC8B6E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467D1B-C699-4DEF-A0FE-517EC48CF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252469-8E78-4ED7-B863-43E186EC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6152C4-1A30-4DED-8140-4809AC84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5A9253-971B-460F-94E8-4DD1A871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1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0249BA-AEEA-45EB-A0CF-68A4C279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5C80DAC-49E3-4B68-B10C-EBC5F52B7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FEFB42-FE34-4FD6-ACAC-25FB65A57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0699A1-22BD-4AC3-8EEB-200E054D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D8505B-0E98-4759-918F-96DC6D85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23E9A1-F995-470A-A96D-FC3569B2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07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63933DC-7C9C-4D81-88E8-C2B0B55E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F9BC63-9F4A-436A-A86D-4449296E8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BC10C-F693-4A3A-AB89-BED891AF0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1F9C-C13D-4EA7-A634-238D5CF5891D}" type="datetimeFigureOut">
              <a:rPr lang="sv-SE" smtClean="0"/>
              <a:t>2020-02-18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B11CEF-DCD9-4958-960E-FB33ED433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763040-E665-4401-93C0-903839871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6CB9-D853-4A4F-BAA9-26A2C94AC4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7242FCE7-C583-43EE-B8C8-480ED4B87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r="1" b="1761"/>
          <a:stretch/>
        </p:blipFill>
        <p:spPr>
          <a:xfrm>
            <a:off x="3640667" y="1786711"/>
            <a:ext cx="4910666" cy="250871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722C475-032F-46DD-AA02-60F21200C71B}"/>
              </a:ext>
            </a:extLst>
          </p:cNvPr>
          <p:cNvSpPr txBox="1"/>
          <p:nvPr/>
        </p:nvSpPr>
        <p:spPr>
          <a:xfrm>
            <a:off x="4850402" y="4611757"/>
            <a:ext cx="249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Teknisk Analys - Grunder</a:t>
            </a:r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A47EA667-C7D2-488C-95A1-B465E642D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19876864-1F6C-431D-9E4B-598D5BA12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Teknisk Analys</a:t>
            </a:r>
          </a:p>
        </p:txBody>
      </p:sp>
      <p:pic>
        <p:nvPicPr>
          <p:cNvPr id="23555" name="Platshållare för innehåll 5">
            <a:extLst>
              <a:ext uri="{FF2B5EF4-FFF2-40B4-BE49-F238E27FC236}">
                <a16:creationId xmlns:a16="http://schemas.microsoft.com/office/drawing/2014/main" id="{225F67E7-BFB1-445E-9748-1C6421712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83" y="1825625"/>
            <a:ext cx="9197034" cy="4351338"/>
          </a:xfrm>
        </p:spPr>
      </p:pic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08E4B722-EA40-4BBA-A70A-CCBE72A31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944" y="6229350"/>
            <a:ext cx="1022056" cy="5546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6F50ADD-8C94-4E72-9FD8-6C49498CC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Olika diagramtyper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C41DF82-C0AA-476C-9A65-34E15C422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/>
              <a:t>Linjediagram</a:t>
            </a:r>
          </a:p>
          <a:p>
            <a:pPr>
              <a:lnSpc>
                <a:spcPct val="90000"/>
              </a:lnSpc>
            </a:pPr>
            <a:endParaRPr lang="sv-SE" altLang="sv-SE"/>
          </a:p>
          <a:p>
            <a:pPr>
              <a:lnSpc>
                <a:spcPct val="90000"/>
              </a:lnSpc>
            </a:pPr>
            <a:r>
              <a:rPr lang="sv-SE" altLang="sv-SE"/>
              <a:t>Stapeldiagram</a:t>
            </a:r>
          </a:p>
          <a:p>
            <a:pPr>
              <a:lnSpc>
                <a:spcPct val="90000"/>
              </a:lnSpc>
            </a:pPr>
            <a:endParaRPr lang="sv-SE" altLang="sv-SE"/>
          </a:p>
          <a:p>
            <a:pPr>
              <a:lnSpc>
                <a:spcPct val="90000"/>
              </a:lnSpc>
            </a:pPr>
            <a:r>
              <a:rPr lang="sv-SE" altLang="sv-SE"/>
              <a:t>Candlestick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EC1281D-6B5E-4630-A298-4B589BB20F7D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944769-43AF-43E1-90EB-6BCFE1A1E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Linjediagram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6152828-2BC2-4216-ACEF-0317F85B9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v-SE" altLang="sv-SE"/>
          </a:p>
          <a:p>
            <a:pPr>
              <a:lnSpc>
                <a:spcPct val="90000"/>
              </a:lnSpc>
            </a:pPr>
            <a:endParaRPr lang="sv-SE" altLang="sv-SE"/>
          </a:p>
        </p:txBody>
      </p:sp>
      <p:pic>
        <p:nvPicPr>
          <p:cNvPr id="26628" name="Bildobjekt 2">
            <a:extLst>
              <a:ext uri="{FF2B5EF4-FFF2-40B4-BE49-F238E27FC236}">
                <a16:creationId xmlns:a16="http://schemas.microsoft.com/office/drawing/2014/main" id="{D3536D95-5289-45CE-ADD7-6556C398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6510"/>
            <a:ext cx="9144000" cy="49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D401ACA-23C6-44E5-BD6C-EF781EC3711E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2FFF377-BDA6-40B7-8C98-8B3601410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Stapeldiagram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2FCE1188-20EA-4781-AA48-A9109E3B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v-SE" altLang="sv-SE"/>
          </a:p>
          <a:p>
            <a:pPr>
              <a:lnSpc>
                <a:spcPct val="90000"/>
              </a:lnSpc>
            </a:pPr>
            <a:endParaRPr lang="sv-SE" altLang="sv-SE"/>
          </a:p>
        </p:txBody>
      </p:sp>
      <p:pic>
        <p:nvPicPr>
          <p:cNvPr id="27652" name="Bildobjekt 2">
            <a:extLst>
              <a:ext uri="{FF2B5EF4-FFF2-40B4-BE49-F238E27FC236}">
                <a16:creationId xmlns:a16="http://schemas.microsoft.com/office/drawing/2014/main" id="{21B5A821-7509-4538-9894-082A19781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7831"/>
            <a:ext cx="9144000" cy="490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7ED3A98-794A-4F71-B720-57255F810A79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5FDF609-7186-4094-AE96-F44852D22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Candlestick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FDF702E-195B-4DF2-B44B-32128A30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v-SE" altLang="sv-SE"/>
          </a:p>
          <a:p>
            <a:pPr>
              <a:lnSpc>
                <a:spcPct val="90000"/>
              </a:lnSpc>
            </a:pPr>
            <a:endParaRPr lang="sv-SE" altLang="sv-SE"/>
          </a:p>
        </p:txBody>
      </p:sp>
      <p:pic>
        <p:nvPicPr>
          <p:cNvPr id="28676" name="Bildobjekt 3">
            <a:extLst>
              <a:ext uri="{FF2B5EF4-FFF2-40B4-BE49-F238E27FC236}">
                <a16:creationId xmlns:a16="http://schemas.microsoft.com/office/drawing/2014/main" id="{E3F5E871-FAAB-447C-8105-DF4D4432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0683"/>
            <a:ext cx="9144000" cy="491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1C3927F-E34F-42ED-AF6B-98388BAD0836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3AB8141-695F-4065-999B-DD00B40B9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Grunder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3156BE30-37D4-4304-B480-401FDE96D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dirty="0"/>
              <a:t>Trender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/>
              <a:t>Identifiera trenden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/>
              <a:t>Stöd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/>
              <a:t>Motstånd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/>
              <a:t>Trendbrott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/>
              <a:t>Pulsmätare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9B227BA-90BE-4635-9E69-1D179B1E9F2E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619CFB-D501-44B2-8A8B-ABC3F6CF3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Trender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2625BDB3-CC8B-4F2F-8D99-2E12C52C2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/>
          </a:p>
          <a:p>
            <a:endParaRPr lang="sv-SE" altLang="sv-SE" dirty="0">
              <a:solidFill>
                <a:schemeClr val="tx2"/>
              </a:solidFill>
            </a:endParaRPr>
          </a:p>
          <a:p>
            <a:r>
              <a:rPr lang="sv-SE" altLang="sv-SE" dirty="0">
                <a:solidFill>
                  <a:srgbClr val="CC3300"/>
                </a:solidFill>
              </a:rPr>
              <a:t>Negativ trend = Lägre bottnar + lägre toppar</a:t>
            </a:r>
          </a:p>
          <a:p>
            <a:endParaRPr lang="sv-SE" altLang="sv-SE" dirty="0">
              <a:solidFill>
                <a:srgbClr val="CC3300"/>
              </a:solidFill>
            </a:endParaRPr>
          </a:p>
          <a:p>
            <a:r>
              <a:rPr lang="sv-SE" altLang="sv-SE" dirty="0">
                <a:solidFill>
                  <a:schemeClr val="tx2"/>
                </a:solidFill>
              </a:rPr>
              <a:t>Positiv trend = högre bottnar + högre toppar</a:t>
            </a:r>
          </a:p>
          <a:p>
            <a:endParaRPr lang="sv-SE" alt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8538C6-29E2-4154-87C1-AB1E50B2E049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Bildobjekt 7">
            <a:extLst>
              <a:ext uri="{FF2B5EF4-FFF2-40B4-BE49-F238E27FC236}">
                <a16:creationId xmlns:a16="http://schemas.microsoft.com/office/drawing/2014/main" id="{1DB2B228-E775-460B-8598-A96F1E44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33" y="1325217"/>
            <a:ext cx="9144000" cy="490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C71DBD5-3AA9-4609-9075-ABB3C89E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Negativ trend = </a:t>
            </a:r>
            <a:r>
              <a:rPr lang="sv-SE" sz="3600" dirty="0">
                <a:solidFill>
                  <a:srgbClr val="FF0000"/>
                </a:solidFill>
              </a:rPr>
              <a:t>lägre toppar + lägre bottnar</a:t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097F9C4-9082-493C-BB62-8DB1219645CD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27FB10D5-9B55-47F1-8868-DA3A8D31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8650"/>
            <a:ext cx="964594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v-SE" altLang="sv-SE" sz="4400" dirty="0">
                <a:latin typeface="+mj-lt"/>
              </a:rPr>
              <a:t>Positiv trend = </a:t>
            </a:r>
            <a:r>
              <a:rPr lang="sv-SE" altLang="sv-SE" sz="3600" dirty="0">
                <a:solidFill>
                  <a:schemeClr val="accent5"/>
                </a:solidFill>
                <a:latin typeface="+mj-lt"/>
              </a:rPr>
              <a:t>Högre toppar + Högre bottnar</a:t>
            </a:r>
          </a:p>
          <a:p>
            <a:endParaRPr lang="sv-SE" altLang="sv-SE" dirty="0">
              <a:latin typeface="Times New Roman" panose="02020603050405020304" pitchFamily="18" charset="0"/>
            </a:endParaRPr>
          </a:p>
        </p:txBody>
      </p:sp>
      <p:pic>
        <p:nvPicPr>
          <p:cNvPr id="31747" name="Bildobjekt 5">
            <a:extLst>
              <a:ext uri="{FF2B5EF4-FFF2-40B4-BE49-F238E27FC236}">
                <a16:creationId xmlns:a16="http://schemas.microsoft.com/office/drawing/2014/main" id="{AB013BC8-8A89-4214-B29B-15F1B524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0939"/>
            <a:ext cx="9144000" cy="46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32D469B-8551-40D8-A91E-DBF75F76EBB0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>
            <a:extLst>
              <a:ext uri="{FF2B5EF4-FFF2-40B4-BE49-F238E27FC236}">
                <a16:creationId xmlns:a16="http://schemas.microsoft.com/office/drawing/2014/main" id="{2A05ECE6-B9AC-47FD-9D11-05C569D8B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Kanaler och trender</a:t>
            </a:r>
            <a:br>
              <a:rPr lang="en-US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96BCAC1-698B-48D3-A512-FC01EDE5B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sv-SE" dirty="0"/>
              <a:t>Parallell till trendlinjer skapar kanalen</a:t>
            </a:r>
            <a:br>
              <a:rPr lang="sv-SE" altLang="sv-SE" dirty="0"/>
            </a:br>
            <a:endParaRPr lang="sv-SE" altLang="sv-SE" dirty="0"/>
          </a:p>
          <a:p>
            <a:r>
              <a:rPr lang="sv-SE" altLang="sv-SE" dirty="0"/>
              <a:t>Vi behöver tre punkter för att dra trendlinjen </a:t>
            </a:r>
            <a:br>
              <a:rPr lang="sv-SE" altLang="sv-SE" dirty="0"/>
            </a:br>
            <a:endParaRPr lang="sv-SE" altLang="sv-SE" dirty="0"/>
          </a:p>
          <a:p>
            <a:r>
              <a:rPr lang="sv-SE" altLang="sv-SE" dirty="0"/>
              <a:t>Nedåtriktad trendkanal</a:t>
            </a:r>
          </a:p>
          <a:p>
            <a:endParaRPr lang="sv-SE" altLang="sv-SE" dirty="0"/>
          </a:p>
          <a:p>
            <a:r>
              <a:rPr lang="sv-SE" altLang="sv-SE" dirty="0"/>
              <a:t>Uppåtriktad trendkanal</a:t>
            </a:r>
            <a:br>
              <a:rPr lang="sv-SE" altLang="sv-SE" dirty="0"/>
            </a:br>
            <a:endParaRPr lang="en-GB" altLang="sv-SE" dirty="0"/>
          </a:p>
        </p:txBody>
      </p:sp>
      <p:sp>
        <p:nvSpPr>
          <p:cNvPr id="32770" name="Platshållare för bildnummer 3">
            <a:extLst>
              <a:ext uri="{FF2B5EF4-FFF2-40B4-BE49-F238E27FC236}">
                <a16:creationId xmlns:a16="http://schemas.microsoft.com/office/drawing/2014/main" id="{E0C556C8-C853-4084-8D14-5548BE1EB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A18C877-05C7-4D06-9709-D5A020941B21}" type="slidenum">
              <a:rPr lang="sv-SE" altLang="sv-SE" smtClean="0"/>
              <a:pPr algn="l"/>
              <a:t>19</a:t>
            </a:fld>
            <a:endParaRPr lang="sv-SE" alt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C45483A-D353-46C6-A696-EF6488A7FF50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9C6EDA7-6DF0-4576-AD13-964EABF79C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3050"/>
            <a:ext cx="8229600" cy="1144588"/>
          </a:xfrm>
          <a:ln w="9360" cap="flat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sv-SE" sz="3200" b="1">
                <a:solidFill>
                  <a:srgbClr val="464646"/>
                </a:solidFill>
                <a:cs typeface="Arial" panose="020B0604020202020204" pitchFamily="34" charset="0"/>
              </a:rPr>
              <a:t>Definition</a:t>
            </a:r>
            <a:r>
              <a:rPr lang="sv-SE" altLang="sv-SE" sz="3200" b="1">
                <a:solidFill>
                  <a:srgbClr val="464646"/>
                </a:solidFill>
              </a:rPr>
              <a:t> av analysverktyg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E10A2D1-4477-4BDE-B602-D79A1FD4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1" y="2009775"/>
            <a:ext cx="7777163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v-SE" altLang="sv-SE" sz="2400" b="1">
                <a:latin typeface="Lucida Sans Unicode" panose="020B0602030504020204" pitchFamily="34" charset="0"/>
              </a:rPr>
              <a:t>Fundamental analys:  </a:t>
            </a:r>
            <a:br>
              <a:rPr lang="sv-SE" altLang="sv-SE" sz="2400" b="1">
                <a:latin typeface="Lucida Sans Unicode" panose="020B0602030504020204" pitchFamily="34" charset="0"/>
              </a:rPr>
            </a:br>
            <a:r>
              <a:rPr lang="sv-SE" altLang="sv-SE" sz="2400">
                <a:latin typeface="Lucida Sans Unicode" panose="020B0602030504020204" pitchFamily="34" charset="0"/>
              </a:rPr>
              <a:t>Baseras på ekonomisk statistik och ekonomiska fakta. Grunden för konjunkturbedömning och företagsvärdering.  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v-SE" altLang="sv-SE" sz="2400">
                <a:latin typeface="Lucida Sans Unicode" panose="020B0602030504020204" pitchFamily="34" charset="0"/>
              </a:rPr>
              <a:t>                           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v-SE" altLang="sv-SE" sz="2400" b="1">
                <a:latin typeface="Lucida Sans Unicode" panose="020B0602030504020204" pitchFamily="34" charset="0"/>
              </a:rPr>
              <a:t>Tekniska analys: </a:t>
            </a:r>
            <a:br>
              <a:rPr lang="sv-SE" altLang="sv-SE" sz="2400" b="1">
                <a:latin typeface="Lucida Sans Unicode" panose="020B0602030504020204" pitchFamily="34" charset="0"/>
              </a:rPr>
            </a:br>
            <a:r>
              <a:rPr lang="sv-SE" altLang="sv-SE" sz="2400">
                <a:latin typeface="Lucida Sans Unicode" panose="020B0602030504020204" pitchFamily="34" charset="0"/>
              </a:rPr>
              <a:t>Baseras på historiska kursrörelser för att definiera trender och formationer. Dessa trender och formationer används sedan för att bedöma framtida rörelser.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F568C02-6628-49B4-AD03-61E31790E2FC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Bildobjekt 3">
            <a:extLst>
              <a:ext uri="{FF2B5EF4-FFF2-40B4-BE49-F238E27FC236}">
                <a16:creationId xmlns:a16="http://schemas.microsoft.com/office/drawing/2014/main" id="{1E4DE72C-51B4-4DA5-B8FF-3A876955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977"/>
            <a:ext cx="9144000" cy="47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C5E82E4-8A66-4678-B40E-3935E994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866"/>
            <a:ext cx="10515600" cy="1153112"/>
          </a:xfrm>
        </p:spPr>
        <p:txBody>
          <a:bodyPr>
            <a:noAutofit/>
          </a:bodyPr>
          <a:lstStyle/>
          <a:p>
            <a:r>
              <a:rPr lang="sv-SE" altLang="sv-SE" dirty="0"/>
              <a:t>Trendkanaler</a:t>
            </a:r>
            <a:br>
              <a:rPr lang="sv-SE" altLang="sv-SE" dirty="0"/>
            </a:b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77F86B8-9DC9-43DC-B0DA-67A9F55AF04E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315B700-D7E8-428E-AB20-9436D4237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Stöd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0A4101DA-B0D6-497A-B4C6-F536DE67E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/>
          </a:p>
          <a:p>
            <a:r>
              <a:rPr lang="sv-SE" altLang="sv-SE" dirty="0"/>
              <a:t>Horisontell linje</a:t>
            </a:r>
          </a:p>
          <a:p>
            <a:endParaRPr lang="sv-SE" altLang="sv-SE" dirty="0"/>
          </a:p>
          <a:p>
            <a:r>
              <a:rPr lang="sv-SE" altLang="sv-SE" dirty="0"/>
              <a:t>Binder ihop flera bottnar på samma nivå</a:t>
            </a:r>
          </a:p>
          <a:p>
            <a:endParaRPr lang="sv-SE" altLang="sv-SE" dirty="0"/>
          </a:p>
          <a:p>
            <a:r>
              <a:rPr lang="sv-SE" altLang="sv-SE" dirty="0"/>
              <a:t>Skall brytas uppifrån och nedåt </a:t>
            </a:r>
          </a:p>
          <a:p>
            <a:endParaRPr lang="sv-SE" altLang="sv-SE" dirty="0"/>
          </a:p>
          <a:p>
            <a:r>
              <a:rPr lang="sv-SE" altLang="sv-SE" dirty="0">
                <a:solidFill>
                  <a:srgbClr val="FF0000"/>
                </a:solidFill>
              </a:rPr>
              <a:t>” Studsmatta 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48A619B-1854-4507-AC90-77C83BB1DBEB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Bildobjekt 2">
            <a:extLst>
              <a:ext uri="{FF2B5EF4-FFF2-40B4-BE49-F238E27FC236}">
                <a16:creationId xmlns:a16="http://schemas.microsoft.com/office/drawing/2014/main" id="{070D2890-57D2-468A-981C-A52CE468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8014"/>
            <a:ext cx="9144000" cy="488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DA608D26-307C-4144-98EC-D9CF536B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351"/>
            <a:ext cx="10515600" cy="1325563"/>
          </a:xfrm>
        </p:spPr>
        <p:txBody>
          <a:bodyPr/>
          <a:lstStyle/>
          <a:p>
            <a:r>
              <a:rPr lang="sv-SE" dirty="0"/>
              <a:t>Stödlinje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F0352AD-5EFF-45BF-80F8-8C1A6B80CD9A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FDE7095-9E67-4173-8962-A2D3EF91F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Motstånd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4B4A695-E4A4-4FEA-9F26-7CC68CC7E7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Horisontell linje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Binder ihop flera bottnar eller toppar på samma nivå och flera</a:t>
            </a:r>
          </a:p>
          <a:p>
            <a:pPr marL="109537" indent="0">
              <a:buNone/>
              <a:defRPr/>
            </a:pPr>
            <a:r>
              <a:rPr lang="sv-SE" dirty="0"/>
              <a:t>    rekyltoppar i en trend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Skall brytas underifrån och uppåt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>
                <a:solidFill>
                  <a:srgbClr val="FF0000"/>
                </a:solidFill>
              </a:rPr>
              <a:t>” Tak ”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A78702-DF13-42EE-B7E9-F44E76602B53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Bildobjekt 2">
            <a:extLst>
              <a:ext uri="{FF2B5EF4-FFF2-40B4-BE49-F238E27FC236}">
                <a16:creationId xmlns:a16="http://schemas.microsoft.com/office/drawing/2014/main" id="{15C423F4-0688-4593-AB1B-5A3F29AF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2400"/>
            <a:ext cx="9144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2AAC34E-2450-4043-A3F3-24D3C3D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07"/>
            <a:ext cx="10515600" cy="1325563"/>
          </a:xfrm>
        </p:spPr>
        <p:txBody>
          <a:bodyPr/>
          <a:lstStyle/>
          <a:p>
            <a:r>
              <a:rPr lang="sv-SE" dirty="0"/>
              <a:t>Motståndslinje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5B7721B-86CB-430C-9945-AB8E8BFCD0C1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Bildobjekt 3">
            <a:extLst>
              <a:ext uri="{FF2B5EF4-FFF2-40B4-BE49-F238E27FC236}">
                <a16:creationId xmlns:a16="http://schemas.microsoft.com/office/drawing/2014/main" id="{5F645F8D-6D0E-42C1-B8E1-37DDA936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1428"/>
            <a:ext cx="9144000" cy="47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3E2D5C0-69A2-4D99-A31D-9215820A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Motståndslinje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FD72775-1DF3-4ECF-8FBA-192ECE780013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>
            <a:extLst>
              <a:ext uri="{FF2B5EF4-FFF2-40B4-BE49-F238E27FC236}">
                <a16:creationId xmlns:a16="http://schemas.microsoft.com/office/drawing/2014/main" id="{B2535C35-B168-43B9-B56A-F89CAFC25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Motstånd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sv-SE" dirty="0"/>
              <a:t>stöd</a:t>
            </a:r>
            <a:endParaRPr lang="en-GB" dirty="0"/>
          </a:p>
        </p:txBody>
      </p:sp>
      <p:sp>
        <p:nvSpPr>
          <p:cNvPr id="37893" name="Rectangle 4">
            <a:extLst>
              <a:ext uri="{FF2B5EF4-FFF2-40B4-BE49-F238E27FC236}">
                <a16:creationId xmlns:a16="http://schemas.microsoft.com/office/drawing/2014/main" id="{5DDFCF8D-E856-4DFE-AD7C-856EA65BF9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 sz="1800" dirty="0"/>
          </a:p>
          <a:p>
            <a:pPr>
              <a:defRPr/>
            </a:pPr>
            <a:r>
              <a:rPr lang="sv-SE" dirty="0"/>
              <a:t>När vi bryter en motståndslinje förvandlas denna till en stödlinje </a:t>
            </a:r>
          </a:p>
          <a:p>
            <a:pPr marL="109537" indent="0">
              <a:buNone/>
              <a:defRPr/>
            </a:pPr>
            <a:br>
              <a:rPr lang="sv-SE" dirty="0"/>
            </a:br>
            <a:endParaRPr lang="sv-SE" dirty="0"/>
          </a:p>
          <a:p>
            <a:pPr>
              <a:defRPr/>
            </a:pPr>
            <a:r>
              <a:rPr lang="sv-SE" dirty="0"/>
              <a:t>”Tak” förvandlas till ” studsmatta ”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0962" name="Platshållare för bildnummer 3">
            <a:extLst>
              <a:ext uri="{FF2B5EF4-FFF2-40B4-BE49-F238E27FC236}">
                <a16:creationId xmlns:a16="http://schemas.microsoft.com/office/drawing/2014/main" id="{C9F4F8DB-C828-48B4-9C1A-D123C1E6F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3C8804C-E2D7-4A72-85CA-0A89FD457809}" type="slidenum">
              <a:rPr lang="sv-SE" altLang="sv-SE" smtClean="0"/>
              <a:pPr algn="l"/>
              <a:t>26</a:t>
            </a:fld>
            <a:endParaRPr lang="sv-SE" alt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7612A2A-5890-48EA-93FC-80F7E4023249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Bildobjekt 2">
            <a:extLst>
              <a:ext uri="{FF2B5EF4-FFF2-40B4-BE49-F238E27FC236}">
                <a16:creationId xmlns:a16="http://schemas.microsoft.com/office/drawing/2014/main" id="{A24A74B3-D11F-4B72-806D-4F127BFE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612"/>
            <a:ext cx="9144000" cy="48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0CAD2BC-5A90-4580-8BB0-F733500A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Motståndslinje blir Stödlinje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4B70451-DDF9-4C1A-A12A-7BF39604FAE7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Bildobjekt 3">
            <a:extLst>
              <a:ext uri="{FF2B5EF4-FFF2-40B4-BE49-F238E27FC236}">
                <a16:creationId xmlns:a16="http://schemas.microsoft.com/office/drawing/2014/main" id="{DCCA0CA2-3E25-4B2B-AE15-410524D4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4" y="1443665"/>
            <a:ext cx="9144000" cy="47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780CB65-EEB8-4287-AE4A-A274B7AC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Motståndslinje blir Stödlinje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CEF6ED7-3152-439D-A913-AAF4AFEB6080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9C2F0F-8047-4220-AE59-95E2F0EFE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Köp och Säljsignaler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391ECDC0-B76C-4393-AFD5-DDF19F65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/>
          </a:p>
          <a:p>
            <a:r>
              <a:rPr lang="sv-SE" altLang="sv-SE" dirty="0"/>
              <a:t>Utbrott vid trendlinje</a:t>
            </a:r>
          </a:p>
          <a:p>
            <a:r>
              <a:rPr lang="sv-SE" altLang="sv-SE" dirty="0"/>
              <a:t>Utbrott vid stöd</a:t>
            </a:r>
          </a:p>
          <a:p>
            <a:r>
              <a:rPr lang="sv-SE" altLang="sv-SE" dirty="0"/>
              <a:t>Utbrott vid motstånd</a:t>
            </a:r>
          </a:p>
          <a:p>
            <a:r>
              <a:rPr lang="sv-SE" altLang="sv-SE" dirty="0"/>
              <a:t>Utbrott vid formationer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C69223D-8E9E-4FA3-9C38-38FD1F0E0D4B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FDE6B3-27B0-47E3-8F6F-13F75856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Teknisk 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8150B7-A0A3-4730-9A60-422E36ABF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Analyserar aktiekursens rörelser</a:t>
            </a:r>
          </a:p>
          <a:p>
            <a:r>
              <a:rPr lang="sv-SE" dirty="0"/>
              <a:t>Trender</a:t>
            </a:r>
          </a:p>
          <a:p>
            <a:r>
              <a:rPr lang="sv-SE" dirty="0"/>
              <a:t>Stödnivåer</a:t>
            </a:r>
          </a:p>
          <a:p>
            <a:r>
              <a:rPr lang="sv-SE" dirty="0"/>
              <a:t>Motståndsnivåer</a:t>
            </a:r>
          </a:p>
          <a:p>
            <a:r>
              <a:rPr lang="sv-SE" dirty="0"/>
              <a:t>Formationer</a:t>
            </a:r>
          </a:p>
          <a:p>
            <a:endParaRPr lang="sv-SE" dirty="0"/>
          </a:p>
          <a:p>
            <a:r>
              <a:rPr lang="sv-SE" dirty="0"/>
              <a:t>Studerar historiska mönster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EC1A68F-F2D3-41E4-81E7-F4AF732C5092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  <p:extLst>
      <p:ext uri="{BB962C8B-B14F-4D97-AF65-F5344CB8AC3E}">
        <p14:creationId xmlns:p14="http://schemas.microsoft.com/office/powerpoint/2010/main" val="3242476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extLst>
              <a:ext uri="{FF2B5EF4-FFF2-40B4-BE49-F238E27FC236}">
                <a16:creationId xmlns:a16="http://schemas.microsoft.com/office/drawing/2014/main" id="{BBB2B025-B35C-47AC-A7DC-154BC276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0142"/>
            <a:ext cx="1051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v-SE" altLang="sv-SE" sz="4400" dirty="0" err="1">
                <a:latin typeface="+mj-lt"/>
              </a:rPr>
              <a:t>Köpsignal</a:t>
            </a:r>
            <a:r>
              <a:rPr lang="sv-SE" altLang="sv-SE" sz="4400" dirty="0">
                <a:latin typeface="+mj-lt"/>
              </a:rPr>
              <a:t> vid trendlinjen</a:t>
            </a:r>
          </a:p>
        </p:txBody>
      </p:sp>
      <p:pic>
        <p:nvPicPr>
          <p:cNvPr id="46083" name="Bildobjekt 2">
            <a:extLst>
              <a:ext uri="{FF2B5EF4-FFF2-40B4-BE49-F238E27FC236}">
                <a16:creationId xmlns:a16="http://schemas.microsoft.com/office/drawing/2014/main" id="{568FFD06-F596-450E-B186-51C5A2D1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2" y="1537252"/>
            <a:ext cx="9144000" cy="469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10A8BBF-52FA-4C7B-9322-8572C344AC24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Bildobjekt 5">
            <a:extLst>
              <a:ext uri="{FF2B5EF4-FFF2-40B4-BE49-F238E27FC236}">
                <a16:creationId xmlns:a16="http://schemas.microsoft.com/office/drawing/2014/main" id="{1B587E27-BD89-4C22-86CF-968C5AAF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9719"/>
            <a:ext cx="9498496" cy="46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C5F0E60-A045-42A3-B09F-8D14A8AE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Köpsignal</a:t>
            </a:r>
            <a:r>
              <a:rPr lang="sv-SE" dirty="0"/>
              <a:t> vid trendlinjen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CFE3E75-061A-47AA-8A78-706B6AA698DF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Bildobjekt 2">
            <a:extLst>
              <a:ext uri="{FF2B5EF4-FFF2-40B4-BE49-F238E27FC236}">
                <a16:creationId xmlns:a16="http://schemas.microsoft.com/office/drawing/2014/main" id="{BB0FBAEF-332B-42B5-A549-C059486B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4" y="1478716"/>
            <a:ext cx="9144000" cy="475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6FD65DE-C45D-4568-AD73-DC188888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Köpsignal</a:t>
            </a:r>
            <a:r>
              <a:rPr lang="sv-SE" dirty="0"/>
              <a:t> vid trendlinjen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96A4B75-A32C-4606-AFBA-A7F7EBB8B7C4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Bildobjekt 7">
            <a:extLst>
              <a:ext uri="{FF2B5EF4-FFF2-40B4-BE49-F238E27FC236}">
                <a16:creationId xmlns:a16="http://schemas.microsoft.com/office/drawing/2014/main" id="{D7976C03-0C04-477F-87DE-9AD1F2C0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3023"/>
            <a:ext cx="9803296" cy="47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56DE587-6C7C-4E6E-95A7-836355F8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Köpsignal</a:t>
            </a:r>
            <a:r>
              <a:rPr lang="sv-SE" dirty="0"/>
              <a:t> vid stödlinjen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4E02CDC-214A-44D7-A9D8-C1553491D096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Bildobjekt 4">
            <a:extLst>
              <a:ext uri="{FF2B5EF4-FFF2-40B4-BE49-F238E27FC236}">
                <a16:creationId xmlns:a16="http://schemas.microsoft.com/office/drawing/2014/main" id="{7F72FC47-49E0-41B1-B531-B9C0F9E8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2" y="1690688"/>
            <a:ext cx="9935818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5423DD5-8814-485B-9552-B3A322DB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Säljsignal vid stödlinjen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56993A5-258E-4A6E-8194-707F0CAEED94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Bildobjekt 2">
            <a:extLst>
              <a:ext uri="{FF2B5EF4-FFF2-40B4-BE49-F238E27FC236}">
                <a16:creationId xmlns:a16="http://schemas.microsoft.com/office/drawing/2014/main" id="{8C402CCE-A8D9-4FE2-9358-5F7F2372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3986"/>
            <a:ext cx="9697278" cy="47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8B9100D-C7D1-4B68-B323-C0A0455D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Köpsignal</a:t>
            </a:r>
            <a:r>
              <a:rPr lang="sv-SE" dirty="0"/>
              <a:t> vid motståndslinjen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E0B046A-CF0F-4544-9CD6-CB9EBB83E978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827B586-3274-45EB-B5A5-53F0C7825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Formationer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73BBE123-C350-4C12-BA14-18CAA3E1C4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537" indent="0">
              <a:buNone/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Triangel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Rektangel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Flagga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Vimpel    (Kil)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>
                <a:solidFill>
                  <a:srgbClr val="CC3300"/>
                </a:solidFill>
              </a:rPr>
              <a:t>Bryter i trendens riktning   = här uppstår köp eller säljsignaler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19C7AB-50DB-4357-A7A0-89F06155C3DE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Bildobjekt 3">
            <a:extLst>
              <a:ext uri="{FF2B5EF4-FFF2-40B4-BE49-F238E27FC236}">
                <a16:creationId xmlns:a16="http://schemas.microsoft.com/office/drawing/2014/main" id="{DC44405D-3121-46ED-B8A9-E4362600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00149"/>
            <a:ext cx="10081591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77DCAA4-1AD0-4D54-930F-67FED0E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altLang="sv-SE" sz="4900" dirty="0"/>
              <a:t>Formationer - </a:t>
            </a:r>
            <a:r>
              <a:rPr lang="sv-SE" altLang="sv-SE" sz="4000" dirty="0"/>
              <a:t>skall bryta i trendens riktning</a:t>
            </a:r>
            <a:br>
              <a:rPr lang="sv-SE" altLang="sv-SE" sz="4000" dirty="0">
                <a:latin typeface="Times New Roman" panose="02020603050405020304" pitchFamily="18" charset="0"/>
              </a:rPr>
            </a:br>
            <a:endParaRPr lang="sv-SE" sz="4000" dirty="0"/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13D3B9D4-324F-4928-B2CA-9C47ABD6B3B8}"/>
              </a:ext>
            </a:extLst>
          </p:cNvPr>
          <p:cNvCxnSpPr/>
          <p:nvPr/>
        </p:nvCxnSpPr>
        <p:spPr>
          <a:xfrm>
            <a:off x="1860255" y="1444487"/>
            <a:ext cx="4050215" cy="3021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41FAD1D-B7BC-462C-AC0A-CDD7C069B1AA}"/>
              </a:ext>
            </a:extLst>
          </p:cNvPr>
          <p:cNvCxnSpPr/>
          <p:nvPr/>
        </p:nvCxnSpPr>
        <p:spPr>
          <a:xfrm flipV="1">
            <a:off x="6612835" y="2133600"/>
            <a:ext cx="3127513" cy="233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3B303983-85D8-43BE-9509-9B8D6ECE07B6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3">
            <a:extLst>
              <a:ext uri="{FF2B5EF4-FFF2-40B4-BE49-F238E27FC236}">
                <a16:creationId xmlns:a16="http://schemas.microsoft.com/office/drawing/2014/main" id="{8D2F4BF5-8ABF-464F-9AD1-E536F278A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err="1"/>
              <a:t>Hur</a:t>
            </a:r>
            <a:r>
              <a:rPr lang="en-GB" dirty="0"/>
              <a:t> </a:t>
            </a:r>
            <a:r>
              <a:rPr lang="en-GB" dirty="0" err="1"/>
              <a:t>stor</a:t>
            </a:r>
            <a:r>
              <a:rPr lang="en-GB" dirty="0"/>
              <a:t>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rörelsen</a:t>
            </a:r>
            <a:r>
              <a:rPr lang="en-GB" dirty="0"/>
              <a:t>?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AD27A346-67F0-4D54-98FE-1DBFE9ED0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sv-SE" sz="2000" dirty="0" err="1"/>
              <a:t>Rektangel</a:t>
            </a:r>
            <a:r>
              <a:rPr lang="en-GB" altLang="sv-SE" sz="2000" dirty="0"/>
              <a:t>     - 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altLang="sv-SE" sz="2000" dirty="0" err="1"/>
              <a:t>Mät</a:t>
            </a:r>
            <a:r>
              <a:rPr lang="en-GB" altLang="sv-SE" sz="2000" dirty="0"/>
              <a:t> </a:t>
            </a:r>
            <a:r>
              <a:rPr lang="en-GB" altLang="sv-SE" sz="2000" dirty="0" err="1"/>
              <a:t>höjden</a:t>
            </a:r>
            <a:r>
              <a:rPr lang="en-GB" altLang="sv-SE" sz="2000" dirty="0"/>
              <a:t> </a:t>
            </a:r>
            <a:r>
              <a:rPr lang="en-GB" altLang="sv-SE" sz="2000" dirty="0" err="1"/>
              <a:t>på</a:t>
            </a:r>
            <a:r>
              <a:rPr lang="en-GB" altLang="sv-SE" sz="2000" dirty="0"/>
              <a:t> </a:t>
            </a:r>
            <a:r>
              <a:rPr lang="en-GB" altLang="sv-SE" sz="2000" dirty="0" err="1"/>
              <a:t>rektangeln</a:t>
            </a:r>
            <a:endParaRPr lang="en-GB" altLang="sv-SE" sz="20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altLang="sv-SE" sz="2000" dirty="0" err="1"/>
              <a:t>Från</a:t>
            </a:r>
            <a:r>
              <a:rPr lang="en-GB" altLang="sv-SE" sz="2000" dirty="0"/>
              <a:t> </a:t>
            </a:r>
            <a:r>
              <a:rPr lang="en-GB" altLang="sv-SE" sz="2000" dirty="0" err="1"/>
              <a:t>utbrottsnivån</a:t>
            </a:r>
            <a:r>
              <a:rPr lang="en-GB" altLang="sv-SE" sz="2000" dirty="0"/>
              <a:t> </a:t>
            </a:r>
            <a:r>
              <a:rPr lang="en-GB" altLang="sv-SE" sz="2000" dirty="0" err="1"/>
              <a:t>blir</a:t>
            </a:r>
            <a:r>
              <a:rPr lang="en-GB" altLang="sv-SE" sz="2000" dirty="0"/>
              <a:t> </a:t>
            </a:r>
            <a:r>
              <a:rPr lang="en-GB" altLang="sv-SE" sz="2000" dirty="0" err="1"/>
              <a:t>rörelsenlika</a:t>
            </a:r>
            <a:r>
              <a:rPr lang="en-GB" altLang="sv-SE" sz="2000" dirty="0"/>
              <a:t> </a:t>
            </a:r>
            <a:r>
              <a:rPr lang="en-GB" altLang="sv-SE" sz="2000" dirty="0" err="1"/>
              <a:t>stor</a:t>
            </a:r>
            <a:r>
              <a:rPr lang="en-GB" altLang="sv-SE" sz="2000" dirty="0"/>
              <a:t> </a:t>
            </a:r>
            <a:r>
              <a:rPr lang="en-GB" altLang="sv-SE" sz="2000" dirty="0" err="1"/>
              <a:t>som</a:t>
            </a:r>
            <a:r>
              <a:rPr lang="en-GB" altLang="sv-SE" sz="2000" dirty="0"/>
              <a:t> </a:t>
            </a:r>
            <a:r>
              <a:rPr lang="en-GB" altLang="sv-SE" sz="2000" dirty="0" err="1"/>
              <a:t>rektangeln</a:t>
            </a:r>
            <a:r>
              <a:rPr lang="en-GB" altLang="sv-SE" sz="2000" dirty="0"/>
              <a:t> </a:t>
            </a:r>
            <a:r>
              <a:rPr lang="en-GB" altLang="sv-SE" sz="2000" dirty="0" err="1"/>
              <a:t>är</a:t>
            </a:r>
            <a:r>
              <a:rPr lang="en-GB" altLang="sv-SE" sz="2000" dirty="0"/>
              <a:t> </a:t>
            </a:r>
            <a:r>
              <a:rPr lang="en-GB" altLang="sv-SE" sz="2000" dirty="0" err="1"/>
              <a:t>hög</a:t>
            </a:r>
            <a:endParaRPr lang="en-GB" altLang="sv-SE" sz="2000" dirty="0"/>
          </a:p>
          <a:p>
            <a:pPr>
              <a:lnSpc>
                <a:spcPct val="90000"/>
              </a:lnSpc>
            </a:pPr>
            <a:endParaRPr lang="en-GB" altLang="sv-SE" sz="2000" dirty="0"/>
          </a:p>
          <a:p>
            <a:pPr>
              <a:lnSpc>
                <a:spcPct val="90000"/>
              </a:lnSpc>
            </a:pPr>
            <a:r>
              <a:rPr lang="en-GB" altLang="sv-SE" sz="2000" dirty="0" err="1"/>
              <a:t>Triangel</a:t>
            </a:r>
            <a:r>
              <a:rPr lang="en-GB" altLang="sv-SE" sz="2000" dirty="0"/>
              <a:t>        - 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altLang="sv-SE" sz="2000" dirty="0" err="1"/>
              <a:t>Mät</a:t>
            </a:r>
            <a:r>
              <a:rPr lang="en-GB" altLang="sv-SE" sz="2000" dirty="0"/>
              <a:t> </a:t>
            </a:r>
            <a:r>
              <a:rPr lang="en-GB" altLang="sv-SE" sz="2000" dirty="0" err="1"/>
              <a:t>höjden</a:t>
            </a:r>
            <a:r>
              <a:rPr lang="en-GB" altLang="sv-SE" sz="2000" dirty="0"/>
              <a:t> </a:t>
            </a:r>
            <a:r>
              <a:rPr lang="en-GB" altLang="sv-SE" sz="2000" dirty="0" err="1"/>
              <a:t>på</a:t>
            </a:r>
            <a:r>
              <a:rPr lang="en-GB" altLang="sv-SE" sz="2000" dirty="0"/>
              <a:t> </a:t>
            </a:r>
            <a:r>
              <a:rPr lang="en-GB" altLang="sv-SE" sz="2000" dirty="0" err="1"/>
              <a:t>triangeln</a:t>
            </a:r>
            <a:endParaRPr lang="en-GB" altLang="sv-SE" sz="20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altLang="sv-SE" sz="2000" dirty="0" err="1"/>
              <a:t>Från</a:t>
            </a:r>
            <a:r>
              <a:rPr lang="en-GB" altLang="sv-SE" sz="2000" dirty="0"/>
              <a:t> </a:t>
            </a:r>
            <a:r>
              <a:rPr lang="en-GB" altLang="sv-SE" sz="2000" dirty="0" err="1"/>
              <a:t>utbrott</a:t>
            </a:r>
            <a:r>
              <a:rPr lang="en-GB" altLang="sv-SE" sz="2000" dirty="0"/>
              <a:t> </a:t>
            </a:r>
            <a:r>
              <a:rPr lang="en-GB" altLang="sv-SE" sz="2000" dirty="0" err="1"/>
              <a:t>blir</a:t>
            </a:r>
            <a:r>
              <a:rPr lang="en-GB" altLang="sv-SE" sz="2000" dirty="0"/>
              <a:t> </a:t>
            </a:r>
            <a:r>
              <a:rPr lang="en-GB" altLang="sv-SE" sz="2000" dirty="0" err="1"/>
              <a:t>rörelsen</a:t>
            </a:r>
            <a:r>
              <a:rPr lang="en-GB" altLang="sv-SE" sz="2000" dirty="0"/>
              <a:t> </a:t>
            </a:r>
            <a:r>
              <a:rPr lang="en-GB" altLang="sv-SE" sz="2000" dirty="0" err="1"/>
              <a:t>lika</a:t>
            </a:r>
            <a:r>
              <a:rPr lang="en-GB" altLang="sv-SE" sz="2000" dirty="0"/>
              <a:t> </a:t>
            </a:r>
            <a:r>
              <a:rPr lang="en-GB" altLang="sv-SE" sz="2000" dirty="0" err="1"/>
              <a:t>stor</a:t>
            </a:r>
            <a:r>
              <a:rPr lang="en-GB" altLang="sv-SE" sz="2000" dirty="0"/>
              <a:t> </a:t>
            </a:r>
            <a:r>
              <a:rPr lang="en-GB" altLang="sv-SE" sz="2000" dirty="0" err="1"/>
              <a:t>som</a:t>
            </a:r>
            <a:r>
              <a:rPr lang="en-GB" altLang="sv-SE" sz="2000" dirty="0"/>
              <a:t> </a:t>
            </a:r>
            <a:r>
              <a:rPr lang="en-GB" altLang="sv-SE" sz="2000" dirty="0" err="1"/>
              <a:t>triangeln</a:t>
            </a:r>
            <a:r>
              <a:rPr lang="en-GB" altLang="sv-SE" sz="2000" dirty="0"/>
              <a:t> </a:t>
            </a:r>
            <a:r>
              <a:rPr lang="en-GB" altLang="sv-SE" sz="2000" dirty="0" err="1"/>
              <a:t>är</a:t>
            </a:r>
            <a:r>
              <a:rPr lang="en-GB" altLang="sv-SE" sz="2000" dirty="0"/>
              <a:t> </a:t>
            </a:r>
            <a:r>
              <a:rPr lang="en-GB" altLang="sv-SE" sz="2000" dirty="0" err="1"/>
              <a:t>hög</a:t>
            </a:r>
            <a:endParaRPr lang="en-GB" altLang="sv-SE" sz="2000" dirty="0"/>
          </a:p>
          <a:p>
            <a:pPr>
              <a:lnSpc>
                <a:spcPct val="90000"/>
              </a:lnSpc>
            </a:pPr>
            <a:endParaRPr lang="en-GB" altLang="sv-SE" dirty="0"/>
          </a:p>
          <a:p>
            <a:pPr>
              <a:lnSpc>
                <a:spcPct val="90000"/>
              </a:lnSpc>
            </a:pPr>
            <a:endParaRPr lang="en-GB" altLang="sv-SE" dirty="0"/>
          </a:p>
          <a:p>
            <a:pPr>
              <a:lnSpc>
                <a:spcPct val="90000"/>
              </a:lnSpc>
            </a:pPr>
            <a:endParaRPr lang="en-GB" altLang="sv-SE" dirty="0"/>
          </a:p>
          <a:p>
            <a:pPr>
              <a:lnSpc>
                <a:spcPct val="90000"/>
              </a:lnSpc>
            </a:pPr>
            <a:endParaRPr lang="en-GB" altLang="sv-SE" dirty="0">
              <a:solidFill>
                <a:schemeClr val="accent1"/>
              </a:solidFill>
            </a:endParaRPr>
          </a:p>
        </p:txBody>
      </p:sp>
      <p:sp>
        <p:nvSpPr>
          <p:cNvPr id="54274" name="Platshållare för bildnummer 3">
            <a:extLst>
              <a:ext uri="{FF2B5EF4-FFF2-40B4-BE49-F238E27FC236}">
                <a16:creationId xmlns:a16="http://schemas.microsoft.com/office/drawing/2014/main" id="{F9026A7E-9928-432F-B1F4-2FD62CC7E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2FEB4B2A-9A3F-46E2-A14E-41796A662F6B}" type="slidenum">
              <a:rPr lang="sv-SE" altLang="sv-SE" smtClean="0"/>
              <a:pPr algn="l"/>
              <a:t>38</a:t>
            </a:fld>
            <a:endParaRPr lang="sv-SE" alt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78DB4F1-DAF9-42E3-B2DE-A832B2797CE5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Bildobjekt 2">
            <a:extLst>
              <a:ext uri="{FF2B5EF4-FFF2-40B4-BE49-F238E27FC236}">
                <a16:creationId xmlns:a16="http://schemas.microsoft.com/office/drawing/2014/main" id="{3FB0BDCA-ADEE-4C07-9C5A-F9A5140A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6436"/>
            <a:ext cx="10331744" cy="51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0743B0E-E2D5-45C9-9F65-ADA23797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sv-SE" dirty="0"/>
              <a:t>Prisobjektiv = </a:t>
            </a:r>
            <a:r>
              <a:rPr lang="sv-SE" sz="3600" dirty="0"/>
              <a:t>hur stor blir rörelsen?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5FD0106-268F-4705-AF57-EC2E32BA2630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FED799D2-9B4C-4A32-8B57-FA5C4D96B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/>
              <a:t>”Normal” Beslutsprocess</a:t>
            </a:r>
          </a:p>
        </p:txBody>
      </p:sp>
      <p:sp>
        <p:nvSpPr>
          <p:cNvPr id="13314" name="Platshållare för bildnummer 3">
            <a:extLst>
              <a:ext uri="{FF2B5EF4-FFF2-40B4-BE49-F238E27FC236}">
                <a16:creationId xmlns:a16="http://schemas.microsoft.com/office/drawing/2014/main" id="{F951A082-150F-4DAE-96E3-C26D560A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23A1D5-B390-4A6E-A15E-612877337195}" type="slidenum">
              <a:rPr lang="sv-SE" altLang="sv-SE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sv-SE" altLang="sv-SE" sz="1000">
              <a:latin typeface="Arial" panose="020B0604020202020204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8976DB4-0A51-491B-B061-3FE1FCB5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05200"/>
            <a:ext cx="1905000" cy="1143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sv-SE" sz="2400" dirty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Handlare</a:t>
            </a: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E4195C83-7131-4810-859D-B4266614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971800"/>
            <a:ext cx="1676400" cy="381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Dagspress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127D6423-1CFF-4BDF-9E8D-90ECFA30F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657600"/>
            <a:ext cx="1752600" cy="304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Television</a:t>
            </a:r>
          </a:p>
        </p:txBody>
      </p:sp>
      <p:sp>
        <p:nvSpPr>
          <p:cNvPr id="13319" name="Line 6">
            <a:extLst>
              <a:ext uri="{FF2B5EF4-FFF2-40B4-BE49-F238E27FC236}">
                <a16:creationId xmlns:a16="http://schemas.microsoft.com/office/drawing/2014/main" id="{6B3B65F4-EDDA-432D-8B19-39E6EF2335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200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id="{EB15063E-6CF4-4F8D-92EF-515725AAEE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810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6DA9C531-03D2-4F7B-84B1-1BD1EF2C1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267200"/>
            <a:ext cx="1752600" cy="304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Fackpress</a:t>
            </a:r>
          </a:p>
        </p:txBody>
      </p:sp>
      <p:sp>
        <p:nvSpPr>
          <p:cNvPr id="13322" name="Line 9">
            <a:extLst>
              <a:ext uri="{FF2B5EF4-FFF2-40B4-BE49-F238E27FC236}">
                <a16:creationId xmlns:a16="http://schemas.microsoft.com/office/drawing/2014/main" id="{F18DD4B7-DF35-4365-B3F7-6E17072E86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47" name="Rectangle 10">
            <a:extLst>
              <a:ext uri="{FF2B5EF4-FFF2-40B4-BE49-F238E27FC236}">
                <a16:creationId xmlns:a16="http://schemas.microsoft.com/office/drawing/2014/main" id="{1B25E269-46AF-46BB-B278-A9227BBB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86000"/>
            <a:ext cx="1752600" cy="533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Beslut</a:t>
            </a:r>
          </a:p>
        </p:txBody>
      </p:sp>
      <p:sp>
        <p:nvSpPr>
          <p:cNvPr id="13324" name="Line 11">
            <a:extLst>
              <a:ext uri="{FF2B5EF4-FFF2-40B4-BE49-F238E27FC236}">
                <a16:creationId xmlns:a16="http://schemas.microsoft.com/office/drawing/2014/main" id="{0CBA8040-351B-487E-B404-C19DA73B0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2971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E50F4E0E-246C-4AD5-9969-56D953D0D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770" y="3581400"/>
            <a:ext cx="1371600" cy="304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Mäklare</a:t>
            </a:r>
          </a:p>
        </p:txBody>
      </p:sp>
      <p:sp>
        <p:nvSpPr>
          <p:cNvPr id="13326" name="Line 13">
            <a:extLst>
              <a:ext uri="{FF2B5EF4-FFF2-40B4-BE49-F238E27FC236}">
                <a16:creationId xmlns:a16="http://schemas.microsoft.com/office/drawing/2014/main" id="{3E3E6516-8383-41A5-81A1-D8CB43CF8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51" name="Rectangle 14">
            <a:extLst>
              <a:ext uri="{FF2B5EF4-FFF2-40B4-BE49-F238E27FC236}">
                <a16:creationId xmlns:a16="http://schemas.microsoft.com/office/drawing/2014/main" id="{9BE2E450-E752-403A-96D7-56D6ACD47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2" y="2509837"/>
            <a:ext cx="1684338" cy="6937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Externa</a:t>
            </a:r>
          </a:p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analyser</a:t>
            </a:r>
          </a:p>
        </p:txBody>
      </p:sp>
      <p:sp>
        <p:nvSpPr>
          <p:cNvPr id="13328" name="Line 15">
            <a:extLst>
              <a:ext uri="{FF2B5EF4-FFF2-40B4-BE49-F238E27FC236}">
                <a16:creationId xmlns:a16="http://schemas.microsoft.com/office/drawing/2014/main" id="{AE312C36-DAD0-4898-BF6F-B69856963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124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53" name="Rectangle 16">
            <a:extLst>
              <a:ext uri="{FF2B5EF4-FFF2-40B4-BE49-F238E27FC236}">
                <a16:creationId xmlns:a16="http://schemas.microsoft.com/office/drawing/2014/main" id="{B557D126-3E9A-4C38-95AD-29427507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76800"/>
            <a:ext cx="2209800" cy="381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Teknisk analys</a:t>
            </a:r>
          </a:p>
        </p:txBody>
      </p:sp>
      <p:sp>
        <p:nvSpPr>
          <p:cNvPr id="13330" name="Line 17">
            <a:extLst>
              <a:ext uri="{FF2B5EF4-FFF2-40B4-BE49-F238E27FC236}">
                <a16:creationId xmlns:a16="http://schemas.microsoft.com/office/drawing/2014/main" id="{B1D465E2-11C8-4D1D-B187-892EA9D9EF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724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55" name="Rectangle 18">
            <a:extLst>
              <a:ext uri="{FF2B5EF4-FFF2-40B4-BE49-F238E27FC236}">
                <a16:creationId xmlns:a16="http://schemas.microsoft.com/office/drawing/2014/main" id="{CDDA635A-28F0-4EDA-8FAE-573F9F0A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4953000"/>
            <a:ext cx="1981200" cy="381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Omvärld</a:t>
            </a:r>
          </a:p>
        </p:txBody>
      </p:sp>
      <p:sp>
        <p:nvSpPr>
          <p:cNvPr id="13332" name="Line 19">
            <a:extLst>
              <a:ext uri="{FF2B5EF4-FFF2-40B4-BE49-F238E27FC236}">
                <a16:creationId xmlns:a16="http://schemas.microsoft.com/office/drawing/2014/main" id="{20D45F06-AB89-4C3F-A5EC-0B3D9839C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4800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57" name="Rectangle 20">
            <a:extLst>
              <a:ext uri="{FF2B5EF4-FFF2-40B4-BE49-F238E27FC236}">
                <a16:creationId xmlns:a16="http://schemas.microsoft.com/office/drawing/2014/main" id="{75E25671-3DBD-44E6-AF05-8BCCD3C4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1447800" cy="381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Risk</a:t>
            </a:r>
          </a:p>
        </p:txBody>
      </p:sp>
      <p:sp>
        <p:nvSpPr>
          <p:cNvPr id="13334" name="Line 21">
            <a:extLst>
              <a:ext uri="{FF2B5EF4-FFF2-40B4-BE49-F238E27FC236}">
                <a16:creationId xmlns:a16="http://schemas.microsoft.com/office/drawing/2014/main" id="{2CF303B9-A8D6-467B-8584-AB57236379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4800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59" name="Rectangle 22">
            <a:extLst>
              <a:ext uri="{FF2B5EF4-FFF2-40B4-BE49-F238E27FC236}">
                <a16:creationId xmlns:a16="http://schemas.microsoft.com/office/drawing/2014/main" id="{488E15DB-B9C9-4B22-989F-8E011A41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334000"/>
            <a:ext cx="1676400" cy="381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Likviditet</a:t>
            </a:r>
          </a:p>
        </p:txBody>
      </p:sp>
      <p:sp>
        <p:nvSpPr>
          <p:cNvPr id="13336" name="Line 23">
            <a:extLst>
              <a:ext uri="{FF2B5EF4-FFF2-40B4-BE49-F238E27FC236}">
                <a16:creationId xmlns:a16="http://schemas.microsoft.com/office/drawing/2014/main" id="{B8D7141E-96EF-4DD6-94F3-82953152E6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4724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361" name="Rectangle 24">
            <a:extLst>
              <a:ext uri="{FF2B5EF4-FFF2-40B4-BE49-F238E27FC236}">
                <a16:creationId xmlns:a16="http://schemas.microsoft.com/office/drawing/2014/main" id="{5E033C67-5453-47C9-8A44-EE12C6B0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770" y="4191000"/>
            <a:ext cx="1905000" cy="381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Rapporter</a:t>
            </a:r>
          </a:p>
        </p:txBody>
      </p:sp>
      <p:sp>
        <p:nvSpPr>
          <p:cNvPr id="13338" name="Line 25">
            <a:extLst>
              <a:ext uri="{FF2B5EF4-FFF2-40B4-BE49-F238E27FC236}">
                <a16:creationId xmlns:a16="http://schemas.microsoft.com/office/drawing/2014/main" id="{7A7E592C-F59F-4523-B779-7A6736E2A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4267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634018B-698F-4667-B05B-D448093F0582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Bildobjekt 3">
            <a:extLst>
              <a:ext uri="{FF2B5EF4-FFF2-40B4-BE49-F238E27FC236}">
                <a16:creationId xmlns:a16="http://schemas.microsoft.com/office/drawing/2014/main" id="{D873E4D3-D234-4FF8-AF8A-5F4B45B7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06271"/>
            <a:ext cx="10174357" cy="49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85AD6A-6E77-4046-8F00-1036E52B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sv-SE" dirty="0"/>
              <a:t>Prisobjektiv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4C24C4D-1222-4940-B34D-97BC8337573E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Bildobjekt 2">
            <a:extLst>
              <a:ext uri="{FF2B5EF4-FFF2-40B4-BE49-F238E27FC236}">
                <a16:creationId xmlns:a16="http://schemas.microsoft.com/office/drawing/2014/main" id="{223D211D-822B-48C4-8F96-BE7690F2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1192696"/>
            <a:ext cx="10123022" cy="50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639EBEF-3213-4731-A38C-0F7B22E9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r>
              <a:rPr lang="sv-SE" dirty="0"/>
              <a:t>Prisobjektiv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6FE3AD-182F-4F79-9FB9-D2786168007C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B4D8B78-955B-4648-B3F7-0E9968EE0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Trendföljande indikatorer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4309D568-575C-4F8C-AF84-40FF1C222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altLang="sv-SE" dirty="0">
                <a:solidFill>
                  <a:srgbClr val="CC3300"/>
                </a:solidFill>
              </a:rPr>
              <a:t>Glidande medelvärde – viktad </a:t>
            </a:r>
            <a:r>
              <a:rPr lang="sv-SE" altLang="sv-SE" sz="2000" dirty="0">
                <a:solidFill>
                  <a:srgbClr val="CC3300"/>
                </a:solidFill>
              </a:rPr>
              <a:t>eller</a:t>
            </a:r>
            <a:r>
              <a:rPr lang="sv-SE" altLang="sv-SE" dirty="0">
                <a:solidFill>
                  <a:srgbClr val="CC3300"/>
                </a:solidFill>
              </a:rPr>
              <a:t> enkelt</a:t>
            </a:r>
            <a:endParaRPr lang="sv-SE" altLang="sv-SE" dirty="0"/>
          </a:p>
          <a:p>
            <a:r>
              <a:rPr lang="sv-SE" altLang="sv-SE" dirty="0"/>
              <a:t>Enkelt = 7 </a:t>
            </a:r>
            <a:r>
              <a:rPr lang="sv-SE" altLang="sv-SE" dirty="0" err="1"/>
              <a:t>dgrs</a:t>
            </a:r>
            <a:r>
              <a:rPr lang="sv-SE" altLang="sv-SE" dirty="0"/>
              <a:t> glidande medelvärde = summan av de 7 senaste periodernas värde dividerat med 7 </a:t>
            </a:r>
          </a:p>
          <a:p>
            <a:endParaRPr lang="sv-SE" altLang="sv-SE" dirty="0"/>
          </a:p>
          <a:p>
            <a:r>
              <a:rPr lang="sv-SE" altLang="sv-SE" dirty="0"/>
              <a:t>Två glidande medeltal med olika längd ger bra köp och säljsignaler</a:t>
            </a:r>
          </a:p>
          <a:p>
            <a:r>
              <a:rPr lang="sv-SE" altLang="sv-SE" dirty="0"/>
              <a:t>Kort trend  =    7/14</a:t>
            </a:r>
          </a:p>
          <a:p>
            <a:r>
              <a:rPr lang="sv-SE" altLang="sv-SE" dirty="0"/>
              <a:t>Medel        =  14/50</a:t>
            </a:r>
          </a:p>
          <a:p>
            <a:r>
              <a:rPr lang="sv-SE" altLang="sv-SE" dirty="0"/>
              <a:t>Lång trend = 50/200</a:t>
            </a:r>
          </a:p>
          <a:p>
            <a:pPr marL="0" indent="0">
              <a:buNone/>
            </a:pPr>
            <a:r>
              <a:rPr lang="sv-SE" altLang="sv-SE" dirty="0"/>
              <a:t>          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53A9234-C182-4014-B9D4-61B77BEF3EA5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Bildobjekt 2">
            <a:extLst>
              <a:ext uri="{FF2B5EF4-FFF2-40B4-BE49-F238E27FC236}">
                <a16:creationId xmlns:a16="http://schemas.microsoft.com/office/drawing/2014/main" id="{FE1C240A-E161-4398-8A88-E7275AE3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3609"/>
            <a:ext cx="10331744" cy="49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4A8858-A2EB-4CD8-BA7A-F286C899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sv-SE" altLang="sv-SE" dirty="0"/>
              <a:t>Glidande medelvärde – </a:t>
            </a:r>
            <a:r>
              <a:rPr lang="sv-SE" altLang="sv-SE" dirty="0" err="1"/>
              <a:t>Moving</a:t>
            </a:r>
            <a:r>
              <a:rPr lang="sv-SE" altLang="sv-SE" dirty="0"/>
              <a:t> </a:t>
            </a:r>
            <a:r>
              <a:rPr lang="sv-SE" altLang="sv-SE" dirty="0" err="1"/>
              <a:t>Average</a:t>
            </a:r>
            <a:br>
              <a:rPr lang="sv-SE" altLang="sv-SE" dirty="0"/>
            </a:br>
            <a:r>
              <a:rPr lang="sv-SE" altLang="sv-SE" sz="3200" dirty="0"/>
              <a:t>Lång trend = MA 50/200</a:t>
            </a:r>
            <a:br>
              <a:rPr lang="sv-SE" altLang="sv-SE" dirty="0"/>
            </a:b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172F2C1-60A7-4F0F-A504-C637457FCC7C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Bildobjekt 3">
            <a:extLst>
              <a:ext uri="{FF2B5EF4-FFF2-40B4-BE49-F238E27FC236}">
                <a16:creationId xmlns:a16="http://schemas.microsoft.com/office/drawing/2014/main" id="{CB9A36A4-620D-42D5-9360-2EF139E5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6701"/>
            <a:ext cx="10331744" cy="46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D3716B2-5497-41BD-B82B-389671C0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Glidande medelvärde</a:t>
            </a:r>
            <a:br>
              <a:rPr lang="sv-SE" dirty="0"/>
            </a:br>
            <a:r>
              <a:rPr lang="sv-SE" sz="3200" dirty="0"/>
              <a:t>Medellång trend = MA 14/50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9A3661B-A093-46E4-98EC-E46C674619A0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Bildobjekt 2">
            <a:extLst>
              <a:ext uri="{FF2B5EF4-FFF2-40B4-BE49-F238E27FC236}">
                <a16:creationId xmlns:a16="http://schemas.microsoft.com/office/drawing/2014/main" id="{95BF83DF-C5F7-4797-931D-9B715141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4" y="1690688"/>
            <a:ext cx="10229039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D6041E-097B-441B-897C-81DF387C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Glidande medelvärde</a:t>
            </a:r>
            <a:br>
              <a:rPr lang="sv-SE" dirty="0"/>
            </a:br>
            <a:r>
              <a:rPr lang="sv-SE" sz="3200" dirty="0"/>
              <a:t>Kort trend = MA 7/14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0890936-0074-434B-BE4D-F4976ADDAC82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3">
            <a:extLst>
              <a:ext uri="{FF2B5EF4-FFF2-40B4-BE49-F238E27FC236}">
                <a16:creationId xmlns:a16="http://schemas.microsoft.com/office/drawing/2014/main" id="{C823D250-0769-4839-ADCC-5BC1DCA03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sv-SE" dirty="0" err="1"/>
              <a:t>Momentum</a:t>
            </a:r>
            <a:r>
              <a:rPr lang="sv-SE" dirty="0"/>
              <a:t> indikatorer - oscillatorer</a:t>
            </a:r>
            <a:endParaRPr lang="en-GB" dirty="0"/>
          </a:p>
        </p:txBody>
      </p:sp>
      <p:sp>
        <p:nvSpPr>
          <p:cNvPr id="58373" name="Rectangle 4">
            <a:extLst>
              <a:ext uri="{FF2B5EF4-FFF2-40B4-BE49-F238E27FC236}">
                <a16:creationId xmlns:a16="http://schemas.microsoft.com/office/drawing/2014/main" id="{27793748-3D15-41EC-A762-D2789987D1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/>
              <a:t>Stochastics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RSI - Relative Strength Index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dirty="0"/>
          </a:p>
          <a:p>
            <a:pPr>
              <a:lnSpc>
                <a:spcPct val="90000"/>
              </a:lnSpc>
              <a:defRPr/>
            </a:pPr>
            <a:r>
              <a:rPr lang="en-GB" dirty="0"/>
              <a:t>Dessa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beskrivas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pulsmätare</a:t>
            </a:r>
            <a:r>
              <a:rPr lang="en-GB" dirty="0"/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GB" dirty="0" err="1"/>
              <a:t>Hög</a:t>
            </a:r>
            <a:r>
              <a:rPr lang="en-GB" dirty="0"/>
              <a:t> </a:t>
            </a:r>
            <a:r>
              <a:rPr lang="en-GB" dirty="0" err="1"/>
              <a:t>puls</a:t>
            </a:r>
            <a:r>
              <a:rPr lang="en-GB" dirty="0"/>
              <a:t> = </a:t>
            </a:r>
            <a:r>
              <a:rPr lang="en-GB" dirty="0" err="1"/>
              <a:t>Överköpt</a:t>
            </a:r>
            <a:r>
              <a:rPr lang="en-GB" dirty="0"/>
              <a:t>  = </a:t>
            </a:r>
            <a:r>
              <a:rPr lang="en-GB" dirty="0" err="1">
                <a:solidFill>
                  <a:schemeClr val="accent2"/>
                </a:solidFill>
              </a:rPr>
              <a:t>Sälj</a:t>
            </a:r>
            <a:r>
              <a:rPr lang="en-GB" dirty="0">
                <a:solidFill>
                  <a:schemeClr val="accent2"/>
                </a:solidFill>
              </a:rPr>
              <a:t>         </a:t>
            </a:r>
            <a:endParaRPr lang="en-GB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dirty="0" err="1"/>
              <a:t>Låg</a:t>
            </a:r>
            <a:r>
              <a:rPr lang="en-GB" dirty="0"/>
              <a:t> </a:t>
            </a:r>
            <a:r>
              <a:rPr lang="en-GB" dirty="0" err="1"/>
              <a:t>puls</a:t>
            </a:r>
            <a:r>
              <a:rPr lang="en-GB" dirty="0"/>
              <a:t> = </a:t>
            </a:r>
            <a:r>
              <a:rPr lang="en-GB" dirty="0" err="1"/>
              <a:t>Översåld</a:t>
            </a:r>
            <a:r>
              <a:rPr lang="en-GB" dirty="0"/>
              <a:t> =  </a:t>
            </a:r>
            <a:r>
              <a:rPr lang="en-GB" dirty="0" err="1">
                <a:solidFill>
                  <a:schemeClr val="accent4"/>
                </a:solidFill>
              </a:rPr>
              <a:t>Köp</a:t>
            </a:r>
            <a:r>
              <a:rPr lang="en-GB" dirty="0"/>
              <a:t> </a:t>
            </a:r>
          </a:p>
        </p:txBody>
      </p:sp>
      <p:sp>
        <p:nvSpPr>
          <p:cNvPr id="64514" name="Platshållare för bildnummer 3">
            <a:extLst>
              <a:ext uri="{FF2B5EF4-FFF2-40B4-BE49-F238E27FC236}">
                <a16:creationId xmlns:a16="http://schemas.microsoft.com/office/drawing/2014/main" id="{198294A5-C9A1-47C9-8B9D-039F502C3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C1BDFD09-F90A-48B5-A4BF-DB2F2A345B5B}" type="slidenum">
              <a:rPr lang="sv-SE" altLang="sv-SE" smtClean="0"/>
              <a:pPr algn="l"/>
              <a:t>46</a:t>
            </a:fld>
            <a:endParaRPr lang="sv-SE" alt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B85A1C0-6660-4C49-91F7-D39C8479710F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071A4F9-42A9-4E6D-8A3E-8B055A362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Stochastic</a:t>
            </a:r>
            <a:endParaRPr lang="sv-SE" dirty="0"/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36ECA72-5FB4-439D-B473-A3F48E94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altLang="sv-SE" sz="2200" dirty="0"/>
              <a:t>Två linjer - %K och %D</a:t>
            </a:r>
          </a:p>
          <a:p>
            <a:endParaRPr lang="sv-SE" altLang="sv-SE" sz="2200" dirty="0"/>
          </a:p>
          <a:p>
            <a:r>
              <a:rPr lang="sv-SE" altLang="sv-SE" sz="2200" dirty="0"/>
              <a:t>Skala 0-100</a:t>
            </a:r>
          </a:p>
          <a:p>
            <a:endParaRPr lang="sv-SE" altLang="sv-SE" sz="2200" dirty="0"/>
          </a:p>
          <a:p>
            <a:r>
              <a:rPr lang="sv-SE" altLang="sv-SE" sz="2200" dirty="0"/>
              <a:t>Senaste betalkurs i relation till högsta </a:t>
            </a:r>
            <a:r>
              <a:rPr lang="sv-SE" altLang="sv-SE" sz="2200" dirty="0" err="1"/>
              <a:t>resp</a:t>
            </a:r>
            <a:r>
              <a:rPr lang="sv-SE" altLang="sv-SE" sz="2200" dirty="0"/>
              <a:t> lägsta kursen för den period vi valt att studera</a:t>
            </a:r>
          </a:p>
          <a:p>
            <a:endParaRPr lang="sv-SE" altLang="sv-SE" sz="2200" dirty="0"/>
          </a:p>
          <a:p>
            <a:r>
              <a:rPr lang="sv-SE" altLang="sv-SE" sz="2200" dirty="0"/>
              <a:t>Stigande trend - senaste betalkursen stänger närmare högsta än lägsta kurs för perioden</a:t>
            </a:r>
          </a:p>
          <a:p>
            <a:endParaRPr lang="sv-SE" altLang="sv-SE" sz="2200" dirty="0"/>
          </a:p>
          <a:p>
            <a:r>
              <a:rPr lang="sv-SE" altLang="sv-SE" sz="2200" dirty="0"/>
              <a:t>Vikande trend - senaste betalkurs stänger närmare periodens lägsta kurs</a:t>
            </a:r>
          </a:p>
          <a:p>
            <a:endParaRPr lang="sv-SE" altLang="sv-SE" sz="2200" dirty="0"/>
          </a:p>
          <a:p>
            <a:r>
              <a:rPr lang="sv-SE" altLang="sv-SE" sz="2200" dirty="0"/>
              <a:t>Två linjer i skalan visar pulsen i aktien</a:t>
            </a:r>
          </a:p>
          <a:p>
            <a:endParaRPr lang="sv-SE" altLang="sv-SE" sz="2200" dirty="0"/>
          </a:p>
          <a:p>
            <a:endParaRPr lang="sv-SE" altLang="sv-SE" dirty="0"/>
          </a:p>
          <a:p>
            <a:endParaRPr lang="sv-SE" altLang="sv-S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sv-SE" altLang="sv-SE" sz="2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A30C980-A8AF-4953-8151-43D54ECC915F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071A4F9-42A9-4E6D-8A3E-8B055A362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Stochastic</a:t>
            </a:r>
            <a:r>
              <a:rPr lang="sv-SE" dirty="0"/>
              <a:t> – </a:t>
            </a:r>
            <a:r>
              <a:rPr lang="sv-SE" sz="3200" dirty="0"/>
              <a:t>praktisk användning</a:t>
            </a:r>
            <a:endParaRPr lang="sv-SE" dirty="0"/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36ECA72-5FB4-439D-B473-A3F48E94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altLang="sv-SE" dirty="0"/>
          </a:p>
          <a:p>
            <a:r>
              <a:rPr lang="sv-SE" altLang="sv-SE" dirty="0"/>
              <a:t>Skala 0-100</a:t>
            </a:r>
          </a:p>
          <a:p>
            <a:r>
              <a:rPr lang="sv-SE" altLang="sv-SE" dirty="0"/>
              <a:t>Två linjer som kallas %K samt %D visar mer i detalj köp o säljsignaler</a:t>
            </a:r>
          </a:p>
          <a:p>
            <a:pPr marL="0" indent="0">
              <a:buNone/>
            </a:pPr>
            <a:endParaRPr lang="sv-SE" altLang="sv-SE" dirty="0"/>
          </a:p>
          <a:p>
            <a:r>
              <a:rPr lang="sv-SE" altLang="sv-SE" dirty="0"/>
              <a:t>Använd skalan så här:</a:t>
            </a:r>
          </a:p>
          <a:p>
            <a:r>
              <a:rPr lang="sv-SE" altLang="sv-SE" dirty="0"/>
              <a:t>Om värdet på </a:t>
            </a:r>
            <a:r>
              <a:rPr lang="sv-SE" altLang="sv-SE" dirty="0" err="1"/>
              <a:t>Stochastic</a:t>
            </a:r>
            <a:r>
              <a:rPr lang="sv-SE" altLang="sv-SE" dirty="0"/>
              <a:t> är mindre än 20 = </a:t>
            </a:r>
            <a:r>
              <a:rPr lang="sv-SE" altLang="sv-SE" dirty="0">
                <a:solidFill>
                  <a:srgbClr val="FF0000"/>
                </a:solidFill>
              </a:rPr>
              <a:t>väckarklocka för att köpa</a:t>
            </a:r>
          </a:p>
          <a:p>
            <a:r>
              <a:rPr lang="sv-SE" altLang="sv-SE" dirty="0"/>
              <a:t>Om värdet på </a:t>
            </a:r>
            <a:r>
              <a:rPr lang="sv-SE" altLang="sv-SE" dirty="0" err="1"/>
              <a:t>Stochastic</a:t>
            </a:r>
            <a:r>
              <a:rPr lang="sv-SE" altLang="sv-SE" dirty="0"/>
              <a:t> är större än 80 = </a:t>
            </a:r>
            <a:r>
              <a:rPr lang="sv-SE" altLang="sv-SE" dirty="0">
                <a:solidFill>
                  <a:srgbClr val="FF0000"/>
                </a:solidFill>
              </a:rPr>
              <a:t>väckarklocka för att sälja</a:t>
            </a:r>
          </a:p>
          <a:p>
            <a:endParaRPr lang="sv-SE" altLang="sv-SE" dirty="0"/>
          </a:p>
          <a:p>
            <a:r>
              <a:rPr lang="sv-SE" altLang="sv-SE" dirty="0"/>
              <a:t>Använd linjerna så här:</a:t>
            </a:r>
          </a:p>
          <a:p>
            <a:r>
              <a:rPr lang="sv-SE" altLang="sv-SE" dirty="0">
                <a:solidFill>
                  <a:srgbClr val="FF0000"/>
                </a:solidFill>
              </a:rPr>
              <a:t>Signal när linjerna bryter varandra</a:t>
            </a:r>
          </a:p>
          <a:p>
            <a:endParaRPr lang="sv-SE" altLang="sv-S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sv-SE" altLang="sv-SE" sz="2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2A25B5D-B0AE-4451-836D-8785A0311853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  <p:extLst>
      <p:ext uri="{BB962C8B-B14F-4D97-AF65-F5344CB8AC3E}">
        <p14:creationId xmlns:p14="http://schemas.microsoft.com/office/powerpoint/2010/main" val="3079905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Bildobjekt 2">
            <a:extLst>
              <a:ext uri="{FF2B5EF4-FFF2-40B4-BE49-F238E27FC236}">
                <a16:creationId xmlns:a16="http://schemas.microsoft.com/office/drawing/2014/main" id="{655156A5-2A38-47C8-9EEF-BA69E8C9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3022"/>
            <a:ext cx="10331744" cy="472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22A03C2-7EB4-48F3-832D-171F0EC8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Stochastic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17ED9AF-410F-4037-BB0B-FCD851FE7DEC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>
            <a:extLst>
              <a:ext uri="{FF2B5EF4-FFF2-40B4-BE49-F238E27FC236}">
                <a16:creationId xmlns:a16="http://schemas.microsoft.com/office/drawing/2014/main" id="{56682DE4-B7BB-448A-AC85-8319F800F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3159"/>
            <a:ext cx="10515600" cy="890968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/>
              <a:t>Ny beslutsprocess</a:t>
            </a:r>
          </a:p>
        </p:txBody>
      </p:sp>
      <p:sp>
        <p:nvSpPr>
          <p:cNvPr id="15362" name="Platshållare för bildnummer 2">
            <a:extLst>
              <a:ext uri="{FF2B5EF4-FFF2-40B4-BE49-F238E27FC236}">
                <a16:creationId xmlns:a16="http://schemas.microsoft.com/office/drawing/2014/main" id="{D65A2615-3FEA-42B3-AD22-2B828445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5250875F-B91A-4ADE-AC8F-D1905A4EEACD}" type="slidenum">
              <a:rPr lang="sv-SE" altLang="sv-SE" sz="10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sv-SE" altLang="sv-SE" sz="1000">
              <a:latin typeface="Arial" panose="020B06040202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592DDBA-4CFF-49B1-A4EE-BEAA357E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852738"/>
            <a:ext cx="3048000" cy="1371600"/>
          </a:xfrm>
          <a:prstGeom prst="rect">
            <a:avLst/>
          </a:prstGeom>
          <a:ln>
            <a:solidFill>
              <a:schemeClr val="accent4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Handlare</a:t>
            </a:r>
            <a:endParaRPr lang="sv-SE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CB90F42A-7555-4246-9284-A1A4952FB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2997200"/>
            <a:ext cx="1295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Risk</a:t>
            </a: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D378E814-5ECD-459E-8CB8-86180B8F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3644900"/>
            <a:ext cx="18288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Likviditet</a:t>
            </a:r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id="{3E034B9D-1FD8-4582-AB89-0F4225C2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229225"/>
            <a:ext cx="2438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Teknisk analys</a:t>
            </a: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966177B2-FCDD-4BD4-A887-1F7E18324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1549470"/>
            <a:ext cx="2286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r>
              <a:rPr lang="sv-SE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Beslut</a:t>
            </a:r>
          </a:p>
        </p:txBody>
      </p:sp>
      <p:sp>
        <p:nvSpPr>
          <p:cNvPr id="15369" name="Line 8">
            <a:extLst>
              <a:ext uri="{FF2B5EF4-FFF2-40B4-BE49-F238E27FC236}">
                <a16:creationId xmlns:a16="http://schemas.microsoft.com/office/drawing/2014/main" id="{67547588-EBDC-4A4E-8D98-E4A0CC3B73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9275" y="2133600"/>
            <a:ext cx="0" cy="5334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sv-SE">
              <a:latin typeface="Arial" charset="0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3F3DFEF1-80F8-440D-956F-DFEA33E22E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7538" y="4437063"/>
            <a:ext cx="0" cy="6096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sv-SE">
              <a:latin typeface="Arial" charset="0"/>
            </a:endParaRPr>
          </a:p>
        </p:txBody>
      </p:sp>
      <p:sp>
        <p:nvSpPr>
          <p:cNvPr id="15371" name="Line 10">
            <a:extLst>
              <a:ext uri="{FF2B5EF4-FFF2-40B4-BE49-F238E27FC236}">
                <a16:creationId xmlns:a16="http://schemas.microsoft.com/office/drawing/2014/main" id="{C59860FB-2795-4C1F-A4F0-A590731012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4763" y="3213100"/>
            <a:ext cx="762000" cy="0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sv-S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72" name="Line 11">
            <a:extLst>
              <a:ext uri="{FF2B5EF4-FFF2-40B4-BE49-F238E27FC236}">
                <a16:creationId xmlns:a16="http://schemas.microsoft.com/office/drawing/2014/main" id="{04393185-FA66-40B7-ACEB-BCFBF01CDC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1438" y="39338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7D37CE7-50EE-46C5-BA2D-C4096CB05DE4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32EEC1C-FAF5-4BE0-BDE6-50535F5FC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RSI fort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1B2E7D9C-4BD4-4C36-85C7-283697812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altLang="sv-SE" sz="2200" dirty="0"/>
              <a:t>Skala 0 – 100</a:t>
            </a:r>
          </a:p>
          <a:p>
            <a:endParaRPr lang="sv-SE" altLang="sv-SE" sz="2200" dirty="0"/>
          </a:p>
          <a:p>
            <a:r>
              <a:rPr lang="sv-SE" altLang="sv-SE" sz="2200" dirty="0"/>
              <a:t>Om värdet är 100 har aktien stängt upp de senaste 14 perioderna = </a:t>
            </a:r>
            <a:r>
              <a:rPr lang="sv-SE" altLang="sv-SE" sz="2200" dirty="0" err="1">
                <a:solidFill>
                  <a:srgbClr val="CC3300"/>
                </a:solidFill>
              </a:rPr>
              <a:t>Överköpt</a:t>
            </a:r>
            <a:endParaRPr lang="sv-SE" altLang="sv-SE" sz="2200" dirty="0"/>
          </a:p>
          <a:p>
            <a:r>
              <a:rPr lang="sv-SE" altLang="sv-SE" sz="2200" dirty="0"/>
              <a:t>Om värdet är 0 har aktien stängt ned de senaste 14 perioderna = </a:t>
            </a:r>
            <a:r>
              <a:rPr lang="sv-SE" altLang="sv-SE" sz="2200" dirty="0" err="1">
                <a:solidFill>
                  <a:schemeClr val="tx2"/>
                </a:solidFill>
              </a:rPr>
              <a:t>Översåld</a:t>
            </a:r>
            <a:endParaRPr lang="sv-SE" altLang="sv-SE" sz="2200" dirty="0">
              <a:solidFill>
                <a:schemeClr val="tx2"/>
              </a:solidFill>
            </a:endParaRPr>
          </a:p>
          <a:p>
            <a:endParaRPr lang="sv-SE" altLang="sv-SE" sz="2200" dirty="0">
              <a:solidFill>
                <a:schemeClr val="tx2"/>
              </a:solidFill>
            </a:endParaRPr>
          </a:p>
          <a:p>
            <a:r>
              <a:rPr lang="sv-SE" altLang="sv-SE" sz="2400" dirty="0"/>
              <a:t>Använd skalan så här:</a:t>
            </a:r>
          </a:p>
          <a:p>
            <a:r>
              <a:rPr lang="sv-SE" altLang="sv-SE" sz="2400" dirty="0"/>
              <a:t>Om värdet på RSI är mindre än 30 = </a:t>
            </a:r>
            <a:r>
              <a:rPr lang="sv-SE" altLang="sv-SE" sz="2400" dirty="0">
                <a:solidFill>
                  <a:srgbClr val="FF0000"/>
                </a:solidFill>
              </a:rPr>
              <a:t>väckarklocka för att köpa</a:t>
            </a:r>
          </a:p>
          <a:p>
            <a:r>
              <a:rPr lang="sv-SE" altLang="sv-SE" sz="2400" dirty="0"/>
              <a:t>Om värdet på </a:t>
            </a:r>
            <a:r>
              <a:rPr lang="sv-SE" altLang="sv-SE" sz="2400" dirty="0" err="1"/>
              <a:t>Stochastic</a:t>
            </a:r>
            <a:r>
              <a:rPr lang="sv-SE" altLang="sv-SE" sz="2400" dirty="0"/>
              <a:t> är större än 70 = </a:t>
            </a:r>
            <a:r>
              <a:rPr lang="sv-SE" altLang="sv-SE" sz="2400" dirty="0">
                <a:solidFill>
                  <a:srgbClr val="FF0000"/>
                </a:solidFill>
              </a:rPr>
              <a:t>väckarklocka för att sälja</a:t>
            </a:r>
          </a:p>
          <a:p>
            <a:endParaRPr lang="sv-SE" altLang="sv-SE" sz="2200" dirty="0">
              <a:solidFill>
                <a:schemeClr val="tx2"/>
              </a:solidFill>
            </a:endParaRPr>
          </a:p>
          <a:p>
            <a:r>
              <a:rPr lang="sv-SE" altLang="sv-SE" sz="2200" dirty="0">
                <a:solidFill>
                  <a:srgbClr val="CC3300"/>
                </a:solidFill>
              </a:rPr>
              <a:t>Nivåer : &gt; 70  = </a:t>
            </a:r>
            <a:r>
              <a:rPr lang="sv-SE" altLang="sv-SE" sz="2200" dirty="0" err="1">
                <a:solidFill>
                  <a:srgbClr val="CC3300"/>
                </a:solidFill>
              </a:rPr>
              <a:t>överköpt</a:t>
            </a:r>
            <a:r>
              <a:rPr lang="sv-SE" altLang="sv-SE" sz="2200" dirty="0">
                <a:solidFill>
                  <a:srgbClr val="CC3300"/>
                </a:solidFill>
              </a:rPr>
              <a:t> = sälj</a:t>
            </a:r>
          </a:p>
          <a:p>
            <a:r>
              <a:rPr lang="sv-SE" altLang="sv-SE" sz="2200" dirty="0">
                <a:solidFill>
                  <a:srgbClr val="CC3300"/>
                </a:solidFill>
              </a:rPr>
              <a:t>               &lt; 30  = </a:t>
            </a:r>
            <a:r>
              <a:rPr lang="sv-SE" altLang="sv-SE" sz="2200" dirty="0" err="1">
                <a:solidFill>
                  <a:srgbClr val="CC3300"/>
                </a:solidFill>
              </a:rPr>
              <a:t>översåld</a:t>
            </a:r>
            <a:r>
              <a:rPr lang="sv-SE" altLang="sv-SE" sz="2200" dirty="0">
                <a:solidFill>
                  <a:srgbClr val="CC3300"/>
                </a:solidFill>
              </a:rPr>
              <a:t> = </a:t>
            </a:r>
            <a:r>
              <a:rPr lang="sv-SE" altLang="sv-SE" sz="2200" dirty="0">
                <a:solidFill>
                  <a:schemeClr val="tx2"/>
                </a:solidFill>
              </a:rPr>
              <a:t>köp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5903071-A40A-4340-998A-279142C9D013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Bildobjekt 2">
            <a:extLst>
              <a:ext uri="{FF2B5EF4-FFF2-40B4-BE49-F238E27FC236}">
                <a16:creationId xmlns:a16="http://schemas.microsoft.com/office/drawing/2014/main" id="{25F28EEC-FAD0-46D7-A7DB-405EE896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8241"/>
            <a:ext cx="10331744" cy="475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BC4886E-C91D-4AD4-B98C-2B74FE0D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RSI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8702A52-E756-4178-9F9F-194A9FA266D2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Rectangle 5">
            <a:extLst>
              <a:ext uri="{FF2B5EF4-FFF2-40B4-BE49-F238E27FC236}">
                <a16:creationId xmlns:a16="http://schemas.microsoft.com/office/drawing/2014/main" id="{757D657A-87FA-4603-8A42-1DCEC9C33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>
                <a:solidFill>
                  <a:schemeClr val="tx1"/>
                </a:solidFill>
              </a:rPr>
              <a:t>Teknisk Analys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CA542809-0A11-42F8-909D-8E8E1A81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SE" altLang="sv-SE" b="1"/>
              <a:t>Vad bestämmer marknadens riktning ?</a:t>
            </a:r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Fundamental Analys</a:t>
            </a:r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Teknisk Analys</a:t>
            </a:r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Psykologi</a:t>
            </a:r>
          </a:p>
          <a:p>
            <a:pPr eaLnBrk="1" hangingPunct="1"/>
            <a:endParaRPr lang="sv-SE" altLang="sv-SE"/>
          </a:p>
        </p:txBody>
      </p:sp>
      <p:sp>
        <p:nvSpPr>
          <p:cNvPr id="17410" name="Platshållare för bildnummer 3">
            <a:extLst>
              <a:ext uri="{FF2B5EF4-FFF2-40B4-BE49-F238E27FC236}">
                <a16:creationId xmlns:a16="http://schemas.microsoft.com/office/drawing/2014/main" id="{94D7D870-7E7C-4C35-A19A-4C9319CB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11B6BBE8-7C98-4314-9F57-833CCCB4D0FB}" type="slidenum">
              <a:rPr lang="sv-SE" altLang="sv-SE" sz="10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sv-SE" altLang="sv-SE" sz="1000">
              <a:latin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36905A1-82ED-4299-8CEC-053BAD144722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>
            <a:extLst>
              <a:ext uri="{FF2B5EF4-FFF2-40B4-BE49-F238E27FC236}">
                <a16:creationId xmlns:a16="http://schemas.microsoft.com/office/drawing/2014/main" id="{4DB4B5DF-B855-404A-AA8C-F7F3B4DD3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/>
              <a:t>Teknisk Analys</a:t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C4F72057-4C58-4781-A36B-2A1D97DFB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SE" altLang="sv-SE" sz="2400" dirty="0"/>
              <a:t>Vilka använder TA ?</a:t>
            </a:r>
            <a:br>
              <a:rPr lang="sv-SE" altLang="sv-SE" sz="2400" dirty="0"/>
            </a:br>
            <a:endParaRPr lang="sv-SE" altLang="sv-SE" sz="2400" dirty="0"/>
          </a:p>
          <a:p>
            <a:pPr eaLnBrk="1" hangingPunct="1"/>
            <a:r>
              <a:rPr lang="sv-SE" altLang="sv-SE" sz="2400" dirty="0"/>
              <a:t>Fonder</a:t>
            </a:r>
          </a:p>
          <a:p>
            <a:pPr eaLnBrk="1" hangingPunct="1"/>
            <a:endParaRPr lang="sv-SE" altLang="sv-SE" sz="2400" dirty="0"/>
          </a:p>
          <a:p>
            <a:pPr eaLnBrk="1" hangingPunct="1"/>
            <a:r>
              <a:rPr lang="sv-SE" altLang="sv-SE" sz="2400" dirty="0"/>
              <a:t>Försäkringsbolag</a:t>
            </a:r>
          </a:p>
          <a:p>
            <a:pPr eaLnBrk="1" hangingPunct="1"/>
            <a:endParaRPr lang="sv-SE" altLang="sv-SE" sz="2400" dirty="0"/>
          </a:p>
          <a:p>
            <a:pPr eaLnBrk="1" hangingPunct="1"/>
            <a:r>
              <a:rPr lang="sv-SE" altLang="sv-SE" sz="2400" dirty="0"/>
              <a:t>Banker, svenska som utländska</a:t>
            </a:r>
          </a:p>
          <a:p>
            <a:pPr eaLnBrk="1" hangingPunct="1"/>
            <a:endParaRPr lang="sv-SE" altLang="sv-SE" sz="2400" dirty="0"/>
          </a:p>
          <a:p>
            <a:pPr eaLnBrk="1" hangingPunct="1"/>
            <a:r>
              <a:rPr lang="sv-SE" altLang="sv-SE" sz="2400" dirty="0"/>
              <a:t>Tradingavdelningar i företag</a:t>
            </a:r>
          </a:p>
          <a:p>
            <a:pPr eaLnBrk="1" hangingPunct="1"/>
            <a:endParaRPr lang="en-GB" altLang="sv-SE" dirty="0"/>
          </a:p>
        </p:txBody>
      </p:sp>
      <p:sp>
        <p:nvSpPr>
          <p:cNvPr id="19458" name="Platshållare för bildnummer 3">
            <a:extLst>
              <a:ext uri="{FF2B5EF4-FFF2-40B4-BE49-F238E27FC236}">
                <a16:creationId xmlns:a16="http://schemas.microsoft.com/office/drawing/2014/main" id="{854E42DA-17EF-48E3-BB92-C880DF9D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636D0F68-E33A-45AE-9E30-8D1D33488658}" type="slidenum">
              <a:rPr lang="sv-SE" altLang="sv-SE" sz="10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sv-SE" altLang="sv-SE" sz="1000">
              <a:latin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CDAD53C-FD28-437A-A9D9-5D830290A90E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C78EB276-2CC8-44D3-817C-21B5EEA38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Seglar du utan sjökort?</a:t>
            </a:r>
          </a:p>
        </p:txBody>
      </p:sp>
      <p:pic>
        <p:nvPicPr>
          <p:cNvPr id="21507" name="Platshållare för innehåll 8">
            <a:extLst>
              <a:ext uri="{FF2B5EF4-FFF2-40B4-BE49-F238E27FC236}">
                <a16:creationId xmlns:a16="http://schemas.microsoft.com/office/drawing/2014/main" id="{1E3751E1-B535-4997-96F0-29406A5A06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83" y="1825625"/>
            <a:ext cx="9197034" cy="4351338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7D765E3-AC4D-482E-9651-1F38DAE7D27A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19876864-1F6C-431D-9E4B-598D5BA12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Teknisk Analys</a:t>
            </a:r>
          </a:p>
        </p:txBody>
      </p:sp>
      <p:pic>
        <p:nvPicPr>
          <p:cNvPr id="22531" name="Platshållare för innehåll 4">
            <a:extLst>
              <a:ext uri="{FF2B5EF4-FFF2-40B4-BE49-F238E27FC236}">
                <a16:creationId xmlns:a16="http://schemas.microsoft.com/office/drawing/2014/main" id="{DBC9AFF7-F97F-4CFE-B1EA-4971EA813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83" y="1825625"/>
            <a:ext cx="9197034" cy="4351338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437977E-1867-4E91-818F-FE503B8E04A0}"/>
              </a:ext>
            </a:extLst>
          </p:cNvPr>
          <p:cNvSpPr txBox="1"/>
          <p:nvPr/>
        </p:nvSpPr>
        <p:spPr>
          <a:xfrm>
            <a:off x="10306782" y="6515032"/>
            <a:ext cx="17472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AktieAkademi.se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1044</Words>
  <Application>Microsoft Office PowerPoint</Application>
  <PresentationFormat>Bredbild</PresentationFormat>
  <Paragraphs>298</Paragraphs>
  <Slides>51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Lucida Sans Unicode</vt:lpstr>
      <vt:lpstr>Times New Roman</vt:lpstr>
      <vt:lpstr>Office-tema</vt:lpstr>
      <vt:lpstr>PowerPoint-presentation</vt:lpstr>
      <vt:lpstr>Definition av analysverktyg</vt:lpstr>
      <vt:lpstr>Teknisk Analys</vt:lpstr>
      <vt:lpstr>”Normal” Beslutsprocess</vt:lpstr>
      <vt:lpstr>Ny beslutsprocess</vt:lpstr>
      <vt:lpstr>Teknisk Analys</vt:lpstr>
      <vt:lpstr>Teknisk Analys </vt:lpstr>
      <vt:lpstr>Seglar du utan sjökort?</vt:lpstr>
      <vt:lpstr>Teknisk Analys</vt:lpstr>
      <vt:lpstr>Teknisk Analys</vt:lpstr>
      <vt:lpstr>Olika diagramtyper</vt:lpstr>
      <vt:lpstr>Linjediagram</vt:lpstr>
      <vt:lpstr>Stapeldiagram</vt:lpstr>
      <vt:lpstr>Candlestick</vt:lpstr>
      <vt:lpstr>Grunder</vt:lpstr>
      <vt:lpstr>Trender</vt:lpstr>
      <vt:lpstr>Negativ trend = lägre toppar + lägre bottnar </vt:lpstr>
      <vt:lpstr>PowerPoint-presentation</vt:lpstr>
      <vt:lpstr>Kanaler och trender </vt:lpstr>
      <vt:lpstr>Trendkanaler </vt:lpstr>
      <vt:lpstr>Stöd</vt:lpstr>
      <vt:lpstr>Stödlinje</vt:lpstr>
      <vt:lpstr>Motstånd</vt:lpstr>
      <vt:lpstr>Motståndslinje</vt:lpstr>
      <vt:lpstr>Motståndslinje</vt:lpstr>
      <vt:lpstr>Motstånd blir stöd</vt:lpstr>
      <vt:lpstr>Motståndslinje blir Stödlinje</vt:lpstr>
      <vt:lpstr>Motståndslinje blir Stödlinje</vt:lpstr>
      <vt:lpstr>Köp och Säljsignaler</vt:lpstr>
      <vt:lpstr>PowerPoint-presentation</vt:lpstr>
      <vt:lpstr>Köpsignal vid trendlinjen</vt:lpstr>
      <vt:lpstr>Köpsignal vid trendlinjen</vt:lpstr>
      <vt:lpstr>Köpsignal vid stödlinjen</vt:lpstr>
      <vt:lpstr>Säljsignal vid stödlinjen</vt:lpstr>
      <vt:lpstr>Köpsignal vid motståndslinjen</vt:lpstr>
      <vt:lpstr>Formationer</vt:lpstr>
      <vt:lpstr>Formationer - skall bryta i trendens riktning </vt:lpstr>
      <vt:lpstr>Hur stor blir rörelsen?</vt:lpstr>
      <vt:lpstr>Prisobjektiv = hur stor blir rörelsen?</vt:lpstr>
      <vt:lpstr>Prisobjektiv</vt:lpstr>
      <vt:lpstr>Prisobjektiv</vt:lpstr>
      <vt:lpstr>Trendföljande indikatorer</vt:lpstr>
      <vt:lpstr>Glidande medelvärde – Moving Average Lång trend = MA 50/200 </vt:lpstr>
      <vt:lpstr>Glidande medelvärde Medellång trend = MA 14/50</vt:lpstr>
      <vt:lpstr>Glidande medelvärde Kort trend = MA 7/14</vt:lpstr>
      <vt:lpstr>Momentum indikatorer - oscillatorer</vt:lpstr>
      <vt:lpstr>Stochastic</vt:lpstr>
      <vt:lpstr>Stochastic – praktisk användning</vt:lpstr>
      <vt:lpstr>Stochastic</vt:lpstr>
      <vt:lpstr>RSI fort</vt:lpstr>
      <vt:lpstr>RSI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Hultqvist</dc:creator>
  <cp:lastModifiedBy>Peter Hultqvist</cp:lastModifiedBy>
  <cp:revision>32</cp:revision>
  <dcterms:created xsi:type="dcterms:W3CDTF">2019-07-02T09:47:34Z</dcterms:created>
  <dcterms:modified xsi:type="dcterms:W3CDTF">2020-02-18T11:44:05Z</dcterms:modified>
</cp:coreProperties>
</file>