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Libre Franklin"/>
      <p:regular r:id="rId19"/>
      <p:bold r:id="rId20"/>
      <p:italic r:id="rId21"/>
      <p:boldItalic r:id="rId22"/>
    </p:embeddedFont>
    <p:embeddedFont>
      <p:font typeface="PT Sans Narrow"/>
      <p:regular r:id="rId23"/>
      <p:bold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9" roundtripDataSignature="AMtx7mjxuAHb1R3aoApbUTMwdGc5qYNf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.fntdata"/><Relationship Id="rId22" Type="http://schemas.openxmlformats.org/officeDocument/2006/relationships/font" Target="fonts/LibreFranklin-boldItalic.fntdata"/><Relationship Id="rId21" Type="http://schemas.openxmlformats.org/officeDocument/2006/relationships/font" Target="fonts/LibreFranklin-italic.fntdata"/><Relationship Id="rId24" Type="http://schemas.openxmlformats.org/officeDocument/2006/relationships/font" Target="fonts/PTSansNarrow-bold.fntdata"/><Relationship Id="rId23" Type="http://schemas.openxmlformats.org/officeDocument/2006/relationships/font" Target="fonts/PTSansNarrow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ibreFranklin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24ea8d9a3_0_1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e24ea8d9a3_0_14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24ea8d9a3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e24ea8d9a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24ea8d9a3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24ea8d9a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24ea8d9a3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24ea8d9a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24ea8d9a3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24ea8d9a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g2e24ea8d9a3_0_1328"/>
          <p:cNvCxnSpPr/>
          <p:nvPr/>
        </p:nvCxnSpPr>
        <p:spPr>
          <a:xfrm>
            <a:off x="7007735" y="4235850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g2e24ea8d9a3_0_1328"/>
          <p:cNvCxnSpPr/>
          <p:nvPr/>
        </p:nvCxnSpPr>
        <p:spPr>
          <a:xfrm>
            <a:off x="1575035" y="421100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g2e24ea8d9a3_0_1328"/>
          <p:cNvGrpSpPr/>
          <p:nvPr/>
        </p:nvGrpSpPr>
        <p:grpSpPr>
          <a:xfrm>
            <a:off x="1004144" y="1362666"/>
            <a:ext cx="7136668" cy="203195"/>
            <a:chOff x="1346429" y="1011300"/>
            <a:chExt cx="6452100" cy="152400"/>
          </a:xfrm>
        </p:grpSpPr>
        <p:cxnSp>
          <p:nvCxnSpPr>
            <p:cNvPr id="13" name="Google Shape;13;g2e24ea8d9a3_0_1328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g2e24ea8d9a3_0_1328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g2e24ea8d9a3_0_1328"/>
          <p:cNvGrpSpPr/>
          <p:nvPr/>
        </p:nvGrpSpPr>
        <p:grpSpPr>
          <a:xfrm>
            <a:off x="1004151" y="5292001"/>
            <a:ext cx="7136668" cy="203195"/>
            <a:chOff x="1346435" y="3969088"/>
            <a:chExt cx="6452100" cy="152400"/>
          </a:xfrm>
        </p:grpSpPr>
        <p:cxnSp>
          <p:nvCxnSpPr>
            <p:cNvPr id="16" name="Google Shape;16;g2e24ea8d9a3_0_1328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g2e24ea8d9a3_0_1328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g2e24ea8d9a3_0_1328"/>
          <p:cNvSpPr txBox="1"/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g2e24ea8d9a3_0_1328"/>
          <p:cNvSpPr txBox="1"/>
          <p:nvPr>
            <p:ph idx="1" type="subTitle"/>
          </p:nvPr>
        </p:nvSpPr>
        <p:spPr>
          <a:xfrm>
            <a:off x="2137225" y="3800052"/>
            <a:ext cx="48705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g2e24ea8d9a3_0_13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24ea8d9a3_0_1374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2e24ea8d9a3_0_1374"/>
          <p:cNvSpPr txBox="1"/>
          <p:nvPr>
            <p:ph hasCustomPrompt="1" type="title"/>
          </p:nvPr>
        </p:nvSpPr>
        <p:spPr>
          <a:xfrm>
            <a:off x="311700" y="1739800"/>
            <a:ext cx="8520600" cy="205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g2e24ea8d9a3_0_1374"/>
          <p:cNvSpPr txBox="1"/>
          <p:nvPr>
            <p:ph idx="1" type="body"/>
          </p:nvPr>
        </p:nvSpPr>
        <p:spPr>
          <a:xfrm>
            <a:off x="311700" y="3994200"/>
            <a:ext cx="8520600" cy="14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g2e24ea8d9a3_0_137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24ea8d9a3_0_137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24ea8d9a3_0_1381"/>
          <p:cNvSpPr txBox="1"/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2e24ea8d9a3_0_1381"/>
          <p:cNvSpPr txBox="1"/>
          <p:nvPr>
            <p:ph idx="1" type="body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5" name="Google Shape;65;g2e24ea8d9a3_0_1381"/>
          <p:cNvSpPr txBox="1"/>
          <p:nvPr>
            <p:ph idx="10" type="dt"/>
          </p:nvPr>
        </p:nvSpPr>
        <p:spPr>
          <a:xfrm rot="-2459877">
            <a:off x="201205" y="5870469"/>
            <a:ext cx="2176266" cy="201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e24ea8d9a3_0_1381"/>
          <p:cNvSpPr txBox="1"/>
          <p:nvPr>
            <p:ph idx="11" type="ftr"/>
          </p:nvPr>
        </p:nvSpPr>
        <p:spPr>
          <a:xfrm>
            <a:off x="3517514" y="6285122"/>
            <a:ext cx="472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e24ea8d9a3_0_1381"/>
          <p:cNvSpPr/>
          <p:nvPr>
            <p:ph idx="12" type="sldNum"/>
          </p:nvPr>
        </p:nvSpPr>
        <p:spPr>
          <a:xfrm>
            <a:off x="8401038" y="6170822"/>
            <a:ext cx="502800" cy="5028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24ea8d9a3_0_1387"/>
          <p:cNvSpPr txBox="1"/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2e24ea8d9a3_0_1387"/>
          <p:cNvSpPr txBox="1"/>
          <p:nvPr>
            <p:ph idx="1" type="body"/>
          </p:nvPr>
        </p:nvSpPr>
        <p:spPr>
          <a:xfrm>
            <a:off x="822960" y="1097280"/>
            <a:ext cx="32004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g2e24ea8d9a3_0_1387"/>
          <p:cNvSpPr txBox="1"/>
          <p:nvPr>
            <p:ph idx="2" type="body"/>
          </p:nvPr>
        </p:nvSpPr>
        <p:spPr>
          <a:xfrm>
            <a:off x="819150" y="1701848"/>
            <a:ext cx="32004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72" name="Google Shape;72;g2e24ea8d9a3_0_1387"/>
          <p:cNvSpPr txBox="1"/>
          <p:nvPr>
            <p:ph idx="3" type="body"/>
          </p:nvPr>
        </p:nvSpPr>
        <p:spPr>
          <a:xfrm>
            <a:off x="4700016" y="1097280"/>
            <a:ext cx="32004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g2e24ea8d9a3_0_1387"/>
          <p:cNvSpPr txBox="1"/>
          <p:nvPr>
            <p:ph idx="4" type="body"/>
          </p:nvPr>
        </p:nvSpPr>
        <p:spPr>
          <a:xfrm>
            <a:off x="4700016" y="1701848"/>
            <a:ext cx="32004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74" name="Google Shape;74;g2e24ea8d9a3_0_1387"/>
          <p:cNvSpPr txBox="1"/>
          <p:nvPr>
            <p:ph idx="10" type="dt"/>
          </p:nvPr>
        </p:nvSpPr>
        <p:spPr>
          <a:xfrm rot="-2459877">
            <a:off x="201205" y="5870469"/>
            <a:ext cx="2176266" cy="201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2e24ea8d9a3_0_1387"/>
          <p:cNvSpPr txBox="1"/>
          <p:nvPr>
            <p:ph idx="11" type="ftr"/>
          </p:nvPr>
        </p:nvSpPr>
        <p:spPr>
          <a:xfrm>
            <a:off x="3517514" y="6285122"/>
            <a:ext cx="472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2e24ea8d9a3_0_1387"/>
          <p:cNvSpPr/>
          <p:nvPr>
            <p:ph idx="12" type="sldNum"/>
          </p:nvPr>
        </p:nvSpPr>
        <p:spPr>
          <a:xfrm>
            <a:off x="8401038" y="6170822"/>
            <a:ext cx="502800" cy="5028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24ea8d9a3_0_1494"/>
          <p:cNvSpPr txBox="1"/>
          <p:nvPr>
            <p:ph idx="1" type="body"/>
          </p:nvPr>
        </p:nvSpPr>
        <p:spPr>
          <a:xfrm>
            <a:off x="822960" y="1097280"/>
            <a:ext cx="3200400" cy="3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indent="-381000" lvl="1" marL="914400" rtl="0" algn="l">
              <a:spcBef>
                <a:spcPts val="1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55600" lvl="2" marL="1371600" rtl="0" algn="l">
              <a:spcBef>
                <a:spcPts val="12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9" name="Google Shape;79;g2e24ea8d9a3_0_1494"/>
          <p:cNvSpPr txBox="1"/>
          <p:nvPr>
            <p:ph idx="2" type="body"/>
          </p:nvPr>
        </p:nvSpPr>
        <p:spPr>
          <a:xfrm>
            <a:off x="4700016" y="1097280"/>
            <a:ext cx="3200400" cy="3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indent="-381000" lvl="1" marL="914400" rtl="0" algn="l">
              <a:spcBef>
                <a:spcPts val="1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55600" lvl="2" marL="1371600" rtl="0" algn="l">
              <a:spcBef>
                <a:spcPts val="12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0" name="Google Shape;80;g2e24ea8d9a3_0_1494"/>
          <p:cNvSpPr txBox="1"/>
          <p:nvPr>
            <p:ph idx="10" type="dt"/>
          </p:nvPr>
        </p:nvSpPr>
        <p:spPr>
          <a:xfrm rot="-2459877">
            <a:off x="201205" y="5870469"/>
            <a:ext cx="2176266" cy="201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g2e24ea8d9a3_0_1494"/>
          <p:cNvSpPr txBox="1"/>
          <p:nvPr>
            <p:ph idx="11" type="ftr"/>
          </p:nvPr>
        </p:nvSpPr>
        <p:spPr>
          <a:xfrm>
            <a:off x="3517514" y="6285122"/>
            <a:ext cx="472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2e24ea8d9a3_0_1494"/>
          <p:cNvSpPr/>
          <p:nvPr>
            <p:ph idx="12" type="sldNum"/>
          </p:nvPr>
        </p:nvSpPr>
        <p:spPr>
          <a:xfrm>
            <a:off x="8401038" y="6170822"/>
            <a:ext cx="502800" cy="5028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g2e24ea8d9a3_0_1494"/>
          <p:cNvSpPr txBox="1"/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e24ea8d9a3_0_1340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g2e24ea8d9a3_0_1340"/>
          <p:cNvSpPr txBox="1"/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g2e24ea8d9a3_0_13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e24ea8d9a3_0_1344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g2e24ea8d9a3_0_1344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g2e24ea8d9a3_0_1344"/>
          <p:cNvSpPr txBox="1"/>
          <p:nvPr>
            <p:ph idx="1" type="body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g2e24ea8d9a3_0_13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e24ea8d9a3_0_1349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g2e24ea8d9a3_0_1349"/>
          <p:cNvSpPr txBox="1"/>
          <p:nvPr>
            <p:ph idx="1" type="body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g2e24ea8d9a3_0_1349"/>
          <p:cNvSpPr txBox="1"/>
          <p:nvPr>
            <p:ph idx="2" type="body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g2e24ea8d9a3_0_13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e24ea8d9a3_0_1354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g2e24ea8d9a3_0_135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e24ea8d9a3_0_135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g2e24ea8d9a3_0_135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g2e24ea8d9a3_0_135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e24ea8d9a3_0_1361"/>
          <p:cNvSpPr txBox="1"/>
          <p:nvPr>
            <p:ph type="title"/>
          </p:nvPr>
        </p:nvSpPr>
        <p:spPr>
          <a:xfrm>
            <a:off x="490250" y="701800"/>
            <a:ext cx="56136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g2e24ea8d9a3_0_136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e24ea8d9a3_0_136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g2e24ea8d9a3_0_1364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g2e24ea8d9a3_0_1364"/>
          <p:cNvSpPr txBox="1"/>
          <p:nvPr>
            <p:ph type="title"/>
          </p:nvPr>
        </p:nvSpPr>
        <p:spPr>
          <a:xfrm>
            <a:off x="265500" y="1386233"/>
            <a:ext cx="4045200" cy="22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g2e24ea8d9a3_0_1364"/>
          <p:cNvSpPr txBox="1"/>
          <p:nvPr>
            <p:ph idx="1" type="subTitle"/>
          </p:nvPr>
        </p:nvSpPr>
        <p:spPr>
          <a:xfrm>
            <a:off x="265500" y="36358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g2e24ea8d9a3_0_1364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g2e24ea8d9a3_0_136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e24ea8d9a3_0_1371"/>
          <p:cNvSpPr txBox="1"/>
          <p:nvPr>
            <p:ph idx="1" type="body"/>
          </p:nvPr>
        </p:nvSpPr>
        <p:spPr>
          <a:xfrm>
            <a:off x="311700" y="56409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g2e24ea8d9a3_0_137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e24ea8d9a3_0_1324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g2e24ea8d9a3_0_1324"/>
          <p:cNvSpPr txBox="1"/>
          <p:nvPr>
            <p:ph idx="1" type="body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g2e24ea8d9a3_0_13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happybackyoga.com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.co/d/7VwGsGt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s://a.co/d/9HgrooX" TargetMode="External"/><Relationship Id="rId6" Type="http://schemas.openxmlformats.org/officeDocument/2006/relationships/image" Target="../media/image12.jpg"/><Relationship Id="rId7" Type="http://schemas.openxmlformats.org/officeDocument/2006/relationships/hyperlink" Target="mailto:rkrentzman@gmail.com" TargetMode="External"/><Relationship Id="rId8" Type="http://schemas.openxmlformats.org/officeDocument/2006/relationships/hyperlink" Target="http://happybackyoga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 rot="132">
            <a:off x="629450" y="1556350"/>
            <a:ext cx="7797300" cy="128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</a:pPr>
            <a:r>
              <a:rPr lang="en-US"/>
              <a:t>CERVICAL SPINE MASTERY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2137225" y="3998925"/>
            <a:ext cx="48705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2100"/>
              <a:t>BY RACHEL KRENTZMAN PT, C-IAYT</a:t>
            </a:r>
            <a:endParaRPr sz="2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2100" u="sng">
                <a:solidFill>
                  <a:schemeClr val="hlink"/>
                </a:solidFill>
                <a:hlinkClick r:id="rId3"/>
              </a:rPr>
              <a:t>happybackyoga.com</a:t>
            </a:r>
            <a:endParaRPr sz="2100"/>
          </a:p>
        </p:txBody>
      </p:sp>
      <p:sp>
        <p:nvSpPr>
          <p:cNvPr id="90" name="Google Shape;90;p1"/>
          <p:cNvSpPr txBox="1"/>
          <p:nvPr/>
        </p:nvSpPr>
        <p:spPr>
          <a:xfrm>
            <a:off x="2570975" y="2843400"/>
            <a:ext cx="3820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PART 1:  Anatomy </a:t>
            </a:r>
            <a:endParaRPr b="1" sz="2700"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1888" y="0"/>
            <a:ext cx="1832422" cy="1832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n-US"/>
              <a:t>TWO MAIN NECK POSTURES</a:t>
            </a:r>
            <a:endParaRPr/>
          </a:p>
        </p:txBody>
      </p:sp>
      <p:sp>
        <p:nvSpPr>
          <p:cNvPr id="160" name="Google Shape;160;p6"/>
          <p:cNvSpPr txBox="1"/>
          <p:nvPr>
            <p:ph idx="1" type="body"/>
          </p:nvPr>
        </p:nvSpPr>
        <p:spPr>
          <a:xfrm>
            <a:off x="822960" y="1097280"/>
            <a:ext cx="3200400" cy="548640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>
                <a:solidFill>
                  <a:srgbClr val="674EA7"/>
                </a:solidFill>
              </a:rPr>
              <a:t>FORWARD HEAD POSTURE</a:t>
            </a:r>
            <a:endParaRPr b="1">
              <a:solidFill>
                <a:srgbClr val="674EA7"/>
              </a:solidFill>
            </a:endParaRPr>
          </a:p>
        </p:txBody>
      </p:sp>
      <p:pic>
        <p:nvPicPr>
          <p:cNvPr descr="scan0003.jpg" id="161" name="Google Shape;161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5630" l="0" r="0" t="15630"/>
          <a:stretch/>
        </p:blipFill>
        <p:spPr>
          <a:xfrm>
            <a:off x="819150" y="1701850"/>
            <a:ext cx="3630600" cy="3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>
            <p:ph idx="3" type="body"/>
          </p:nvPr>
        </p:nvSpPr>
        <p:spPr>
          <a:xfrm>
            <a:off x="4700016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-US">
                <a:solidFill>
                  <a:srgbClr val="674EA7"/>
                </a:solidFill>
              </a:rPr>
              <a:t>REVERSED CERVICAL CURVE</a:t>
            </a:r>
            <a:endParaRPr b="1">
              <a:solidFill>
                <a:srgbClr val="674EA7"/>
              </a:solidFill>
            </a:endParaRPr>
          </a:p>
        </p:txBody>
      </p:sp>
      <p:pic>
        <p:nvPicPr>
          <p:cNvPr descr="scan0005.jpg" id="163" name="Google Shape;163;p6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35992" l="0" r="0" t="1131"/>
          <a:stretch/>
        </p:blipFill>
        <p:spPr>
          <a:xfrm>
            <a:off x="4700025" y="1701850"/>
            <a:ext cx="3643800" cy="37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n-US"/>
              <a:t>PHILOSOPHY OF TREATMENT – FORWARD HEAD POSTURE</a:t>
            </a:r>
            <a:endParaRPr/>
          </a:p>
        </p:txBody>
      </p:sp>
      <p:sp>
        <p:nvSpPr>
          <p:cNvPr id="169" name="Google Shape;169;p7"/>
          <p:cNvSpPr txBox="1"/>
          <p:nvPr>
            <p:ph idx="1" type="body"/>
          </p:nvPr>
        </p:nvSpPr>
        <p:spPr>
          <a:xfrm>
            <a:off x="822950" y="1548150"/>
            <a:ext cx="7521000" cy="43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338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Libre Franklin Medium"/>
              <a:buAutoNum type="arabicParenR"/>
            </a:pPr>
            <a:r>
              <a:rPr lang="en-US" sz="2265"/>
              <a:t>Chest Opening- anterior chest and shoulder musculature</a:t>
            </a:r>
            <a:endParaRPr sz="2265"/>
          </a:p>
          <a:p>
            <a:pPr indent="-37338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Libre Franklin Medium"/>
              <a:buAutoNum type="arabicParenR"/>
            </a:pPr>
            <a:r>
              <a:rPr lang="en-US" sz="2265"/>
              <a:t>Upper Back Strengthening – lower Trapezius, serratus Anterior</a:t>
            </a:r>
            <a:endParaRPr sz="2265"/>
          </a:p>
          <a:p>
            <a:pPr indent="-37338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Libre Franklin Medium"/>
              <a:buAutoNum type="arabicParenR"/>
            </a:pPr>
            <a:r>
              <a:rPr lang="en-US" sz="2265"/>
              <a:t>Mobilization of the Upper Thoracic Spine – T4-T6, mindful twists, moving the vertebrae into the body</a:t>
            </a:r>
            <a:endParaRPr sz="2265"/>
          </a:p>
          <a:p>
            <a:pPr indent="-37338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Libre Franklin Medium"/>
              <a:buAutoNum type="arabicParenR"/>
            </a:pPr>
            <a:r>
              <a:rPr lang="en-US" sz="2265"/>
              <a:t>Normalizing the Cervical Curve – maintaining lordosis </a:t>
            </a:r>
            <a:endParaRPr sz="2265"/>
          </a:p>
          <a:p>
            <a:pPr indent="-37338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Libre Franklin Medium"/>
              <a:buAutoNum type="arabicParenR"/>
            </a:pPr>
            <a:r>
              <a:rPr lang="en-US" sz="2265"/>
              <a:t>Correct Breathing Pattern – using the diaphragm instead of accessory muscles </a:t>
            </a:r>
            <a:endParaRPr sz="2265"/>
          </a:p>
          <a:p>
            <a:pPr indent="-37338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Libre Franklin Medium"/>
              <a:buAutoNum type="arabicParenR"/>
            </a:pPr>
            <a:r>
              <a:rPr lang="en-US" sz="2265"/>
              <a:t>Work on Core Beliefs  – carrying the weight of the world, lack of trust, need for control, feeling emotionally unsupported (Vijnanamyakosha)</a:t>
            </a:r>
            <a:endParaRPr sz="2265"/>
          </a:p>
          <a:p>
            <a:pPr indent="-34290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t/>
            </a:r>
            <a:endParaRPr sz="2265"/>
          </a:p>
          <a:p>
            <a:pPr indent="-34290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t/>
            </a:r>
            <a:endParaRPr sz="2265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n-US"/>
              <a:t>PHILOSOPHY OF TREATMENT- REVERSED CERVICAL CURVE</a:t>
            </a:r>
            <a:endParaRPr/>
          </a:p>
        </p:txBody>
      </p:sp>
      <p:sp>
        <p:nvSpPr>
          <p:cNvPr id="175" name="Google Shape;175;p9"/>
          <p:cNvSpPr txBox="1"/>
          <p:nvPr>
            <p:ph idx="1" type="body"/>
          </p:nvPr>
        </p:nvSpPr>
        <p:spPr>
          <a:xfrm>
            <a:off x="822960" y="1282078"/>
            <a:ext cx="7735366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ibre Franklin Medium"/>
              <a:buAutoNum type="arabicParenR"/>
            </a:pPr>
            <a:r>
              <a:rPr lang="en-US" sz="2100"/>
              <a:t>Increase Cervical Lordosis - supported positions, back bends</a:t>
            </a:r>
            <a:endParaRPr sz="2100"/>
          </a:p>
          <a:p>
            <a:pPr indent="-3619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ibre Franklin Medium"/>
              <a:buAutoNum type="arabicParenR"/>
            </a:pPr>
            <a:r>
              <a:rPr lang="en-US" sz="2100"/>
              <a:t>Maintain curve in Set Bandha Sarvangasana (Bridge), Sarvangasana (Shoulder Stand) and Halasana (Plough) – MUST USE BLANKETS!!</a:t>
            </a:r>
            <a:endParaRPr sz="2100"/>
          </a:p>
          <a:p>
            <a:pPr indent="-3619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ibre Franklin Medium"/>
              <a:buAutoNum type="arabicParenR"/>
            </a:pPr>
            <a:r>
              <a:rPr lang="en-US" sz="2100"/>
              <a:t>Soften Thoracic Kyphosis – Garudasana, supported forward folds </a:t>
            </a:r>
            <a:endParaRPr sz="2100"/>
          </a:p>
          <a:p>
            <a:pPr indent="-3619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ibre Franklin Medium"/>
              <a:buAutoNum type="arabicParenR"/>
            </a:pPr>
            <a:r>
              <a:rPr lang="en-US" sz="2100"/>
              <a:t>Serratus Anterior Strengthening – avoid “squeezing shoulder blades together”</a:t>
            </a:r>
            <a:endParaRPr sz="2100"/>
          </a:p>
          <a:p>
            <a:pPr indent="-3619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ibre Franklin Medium"/>
              <a:buAutoNum type="arabicParenR"/>
            </a:pPr>
            <a:r>
              <a:rPr lang="en-US" sz="2100"/>
              <a:t>Normalize Breathing Pattern – focus on exhalation, breathing into the upper back, sense of surrender in asana and pranayama</a:t>
            </a:r>
            <a:endParaRPr sz="2100"/>
          </a:p>
          <a:p>
            <a:pPr indent="-3619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ibre Franklin Medium"/>
              <a:buAutoNum type="arabicParenR"/>
            </a:pPr>
            <a:r>
              <a:rPr lang="en-US" sz="2100"/>
              <a:t>Focus on Core Beliefs – Need to stay in control, rigidity, difficulty trusting, hard to open heart, holding back love</a:t>
            </a:r>
            <a:endParaRPr sz="2100"/>
          </a:p>
          <a:p>
            <a:pPr indent="-2413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 Medium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-Yoga for a Happy Back.jpg" id="180" name="Google Shape;180;g2e24ea8d9a3_0_1403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9357" l="0" r="0" t="406"/>
          <a:stretch/>
        </p:blipFill>
        <p:spPr>
          <a:xfrm>
            <a:off x="822960" y="688760"/>
            <a:ext cx="3200400" cy="412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- Scoliosis.jpg" id="181" name="Google Shape;181;g2e24ea8d9a3_0_1403">
            <a:hlinkClick r:id="rId5"/>
          </p:cNvPr>
          <p:cNvPicPr preferRelativeResize="0"/>
          <p:nvPr>
            <p:ph idx="2" type="body"/>
          </p:nvPr>
        </p:nvPicPr>
        <p:blipFill rotWithShape="1">
          <a:blip r:embed="rId6">
            <a:alphaModFix/>
          </a:blip>
          <a:srcRect b="11526" l="0" r="0" t="11062"/>
          <a:stretch/>
        </p:blipFill>
        <p:spPr>
          <a:xfrm>
            <a:off x="4700016" y="688760"/>
            <a:ext cx="3200400" cy="41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e24ea8d9a3_0_1403"/>
          <p:cNvSpPr txBox="1"/>
          <p:nvPr>
            <p:ph type="title"/>
          </p:nvPr>
        </p:nvSpPr>
        <p:spPr>
          <a:xfrm>
            <a:off x="822960" y="150666"/>
            <a:ext cx="75210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Libre Franklin Medium"/>
              <a:buNone/>
            </a:pPr>
            <a:r>
              <a:rPr lang="en-US"/>
              <a:t>BOOKS:</a:t>
            </a:r>
            <a:endParaRPr/>
          </a:p>
        </p:txBody>
      </p:sp>
      <p:sp>
        <p:nvSpPr>
          <p:cNvPr id="183" name="Google Shape;183;g2e24ea8d9a3_0_1403"/>
          <p:cNvSpPr txBox="1"/>
          <p:nvPr/>
        </p:nvSpPr>
        <p:spPr>
          <a:xfrm>
            <a:off x="1490600" y="5392450"/>
            <a:ext cx="5589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Email:  </a:t>
            </a:r>
            <a:r>
              <a:rPr lang="en-US" sz="2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rkrentzman@gmail.com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Web:  </a:t>
            </a:r>
            <a:r>
              <a:rPr lang="en-US" sz="2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happybackyoga.com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n-US"/>
              <a:t>NEED I SAY MORE?</a:t>
            </a:r>
            <a:endParaRPr/>
          </a:p>
        </p:txBody>
      </p:sp>
      <p:pic>
        <p:nvPicPr>
          <p:cNvPr descr="scan0036.jpg" id="97" name="Google Shape;97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6376" l="0" r="0" t="16376"/>
          <a:stretch/>
        </p:blipFill>
        <p:spPr>
          <a:xfrm>
            <a:off x="822950" y="1242714"/>
            <a:ext cx="7521000" cy="44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n-US"/>
              <a:t>WHO GETS NECK PAIN?</a:t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822950" y="1587675"/>
            <a:ext cx="41124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Noto Sans Symbols"/>
              <a:buChar char="⮚"/>
            </a:pPr>
            <a:r>
              <a:rPr lang="en-US" sz="2080">
                <a:solidFill>
                  <a:srgbClr val="000000"/>
                </a:solidFill>
              </a:rPr>
              <a:t>Women, ages 35-49 (risk declines after 49)</a:t>
            </a:r>
            <a:endParaRPr sz="2200">
              <a:solidFill>
                <a:srgbClr val="000000"/>
              </a:solidFill>
            </a:endParaRPr>
          </a:p>
          <a:p>
            <a:pPr indent="-381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Noto Sans Symbols"/>
              <a:buChar char="⮚"/>
            </a:pPr>
            <a:r>
              <a:rPr lang="en-US" sz="2080">
                <a:solidFill>
                  <a:srgbClr val="000000"/>
                </a:solidFill>
              </a:rPr>
              <a:t>Higher income areas</a:t>
            </a:r>
            <a:endParaRPr sz="2200">
              <a:solidFill>
                <a:srgbClr val="000000"/>
              </a:solidFill>
            </a:endParaRPr>
          </a:p>
          <a:p>
            <a:pPr indent="-381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Noto Sans Symbols"/>
              <a:buChar char="⮚"/>
            </a:pPr>
            <a:r>
              <a:rPr lang="en-US" sz="2080">
                <a:solidFill>
                  <a:srgbClr val="000000"/>
                </a:solidFill>
              </a:rPr>
              <a:t>Urban vs. rural areas</a:t>
            </a:r>
            <a:endParaRPr sz="2200">
              <a:solidFill>
                <a:srgbClr val="000000"/>
              </a:solidFill>
            </a:endParaRPr>
          </a:p>
          <a:p>
            <a:pPr indent="-381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Noto Sans Symbols"/>
              <a:buChar char="⮚"/>
            </a:pPr>
            <a:r>
              <a:rPr lang="en-US" sz="2080">
                <a:solidFill>
                  <a:srgbClr val="000000"/>
                </a:solidFill>
              </a:rPr>
              <a:t>Office and computer workers</a:t>
            </a:r>
            <a:endParaRPr sz="1710">
              <a:solidFill>
                <a:srgbClr val="000000"/>
              </a:solidFill>
            </a:endParaRPr>
          </a:p>
          <a:p>
            <a:pPr indent="-323850" lvl="0" marL="2857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Noto Sans Symbols"/>
              <a:buChar char="⮚"/>
            </a:pPr>
            <a:r>
              <a:rPr lang="en-US" sz="2080">
                <a:solidFill>
                  <a:srgbClr val="000000"/>
                </a:solidFill>
              </a:rPr>
              <a:t>Women are more likely than men to experience persistent neck problems, and less likely to experience resolution</a:t>
            </a:r>
            <a:endParaRPr sz="2200">
              <a:solidFill>
                <a:srgbClr val="000000"/>
              </a:solidFill>
            </a:endParaRPr>
          </a:p>
          <a:p>
            <a:pPr indent="-215265" lvl="0" marL="2857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10"/>
              <a:buFont typeface="Noto Sans Symbols"/>
              <a:buNone/>
            </a:pPr>
            <a:r>
              <a:t/>
            </a:r>
            <a:endParaRPr sz="1710">
              <a:solidFill>
                <a:srgbClr val="000000"/>
              </a:solidFill>
            </a:endParaRPr>
          </a:p>
        </p:txBody>
      </p:sp>
      <p:pic>
        <p:nvPicPr>
          <p:cNvPr id="104" name="Google Shape;104;p3" title="Woman experiencing pain in the cervical spine, healthcare …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975" y="505125"/>
            <a:ext cx="3419701" cy="563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24ea8d9a3_0_1"/>
          <p:cNvSpPr txBox="1"/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Anatomy</a:t>
            </a:r>
            <a:r>
              <a:rPr lang="en-US"/>
              <a:t> of the Cervical Spine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importance of the curve</a:t>
            </a:r>
            <a:endParaRPr/>
          </a:p>
        </p:txBody>
      </p:sp>
      <p:pic>
        <p:nvPicPr>
          <p:cNvPr id="110" name="Google Shape;110;g2e24ea8d9a3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800" y="1418000"/>
            <a:ext cx="5448825" cy="471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24ea8d9a3_0_7"/>
          <p:cNvSpPr txBox="1"/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Vertebrae, Discs &amp; Facet Joints</a:t>
            </a:r>
            <a:endParaRPr/>
          </a:p>
        </p:txBody>
      </p:sp>
      <p:pic>
        <p:nvPicPr>
          <p:cNvPr id="116" name="Google Shape;116;g2e24ea8d9a3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25" y="1136450"/>
            <a:ext cx="3745823" cy="47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e24ea8d9a3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8450" y="1136450"/>
            <a:ext cx="3903949" cy="48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24ea8d9a3_0_14"/>
          <p:cNvSpPr txBox="1"/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Spinal Nerves</a:t>
            </a:r>
            <a:endParaRPr/>
          </a:p>
        </p:txBody>
      </p:sp>
      <p:pic>
        <p:nvPicPr>
          <p:cNvPr id="123" name="Google Shape;123;g2e24ea8d9a3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53526"/>
            <a:ext cx="4366100" cy="364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e24ea8d9a3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900" y="1453525"/>
            <a:ext cx="4366101" cy="364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24ea8d9a3_0_21"/>
          <p:cNvSpPr txBox="1"/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Cervical  Spine Musculature</a:t>
            </a:r>
            <a:endParaRPr/>
          </a:p>
        </p:txBody>
      </p:sp>
      <p:pic>
        <p:nvPicPr>
          <p:cNvPr id="130" name="Google Shape;130;g2e24ea8d9a3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475" y="1100625"/>
            <a:ext cx="7124176" cy="556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n-US"/>
              <a:t>The Stress Cycle</a:t>
            </a:r>
            <a:endParaRPr/>
          </a:p>
        </p:txBody>
      </p:sp>
      <p:grpSp>
        <p:nvGrpSpPr>
          <p:cNvPr id="136" name="Google Shape;136;p10"/>
          <p:cNvGrpSpPr/>
          <p:nvPr/>
        </p:nvGrpSpPr>
        <p:grpSpPr>
          <a:xfrm>
            <a:off x="1991641" y="1679100"/>
            <a:ext cx="5135915" cy="4386659"/>
            <a:chOff x="1969704" y="-841"/>
            <a:chExt cx="3581531" cy="3581531"/>
          </a:xfrm>
        </p:grpSpPr>
        <p:sp>
          <p:nvSpPr>
            <p:cNvPr id="137" name="Google Shape;137;p10"/>
            <p:cNvSpPr/>
            <p:nvPr/>
          </p:nvSpPr>
          <p:spPr>
            <a:xfrm>
              <a:off x="4204001" y="79437"/>
              <a:ext cx="1266955" cy="1266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 txBox="1"/>
            <p:nvPr/>
          </p:nvSpPr>
          <p:spPr>
            <a:xfrm>
              <a:off x="4204001" y="79437"/>
              <a:ext cx="1266955" cy="1266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accent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Stress</a:t>
              </a:r>
              <a:endParaRPr b="1" i="0" sz="1400" u="none" cap="none" strike="noStrike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1969704" y="-841"/>
              <a:ext cx="3581531" cy="3581531"/>
            </a:xfrm>
            <a:custGeom>
              <a:rect b="b" l="l" r="r" t="t"/>
              <a:pathLst>
                <a:path extrusionOk="0" h="120000" w="120000">
                  <a:moveTo>
                    <a:pt x="112120" y="44135"/>
                  </a:moveTo>
                  <a:lnTo>
                    <a:pt x="112120" y="44135"/>
                  </a:lnTo>
                  <a:cubicBezTo>
                    <a:pt x="114596" y="52268"/>
                    <a:pt x="115134" y="60868"/>
                    <a:pt x="113691" y="69246"/>
                  </a:cubicBezTo>
                  <a:lnTo>
                    <a:pt x="118937" y="70843"/>
                  </a:lnTo>
                  <a:lnTo>
                    <a:pt x="108161" y="74660"/>
                  </a:lnTo>
                  <a:lnTo>
                    <a:pt x="100459" y="65218"/>
                  </a:lnTo>
                  <a:lnTo>
                    <a:pt x="105698" y="66813"/>
                  </a:lnTo>
                  <a:lnTo>
                    <a:pt x="105698" y="66813"/>
                  </a:lnTo>
                  <a:cubicBezTo>
                    <a:pt x="106710" y="60030"/>
                    <a:pt x="106198" y="53107"/>
                    <a:pt x="104201" y="46546"/>
                  </a:cubicBezTo>
                  <a:close/>
                </a:path>
              </a:pathLst>
            </a:custGeom>
            <a:gradFill>
              <a:gsLst>
                <a:gs pos="0">
                  <a:srgbClr val="58595C"/>
                </a:gs>
                <a:gs pos="80000">
                  <a:srgbClr val="747779"/>
                </a:gs>
                <a:gs pos="100000">
                  <a:srgbClr val="74767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>
              <a:off x="4204001" y="2233456"/>
              <a:ext cx="1266955" cy="1266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0"/>
            <p:cNvSpPr txBox="1"/>
            <p:nvPr/>
          </p:nvSpPr>
          <p:spPr>
            <a:xfrm>
              <a:off x="4204001" y="2233456"/>
              <a:ext cx="1266955" cy="1266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accent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Activation of Sympathetic NS</a:t>
              </a:r>
              <a:endParaRPr b="1" i="0" sz="1400" u="none" cap="none" strike="noStrike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1969704" y="-841"/>
              <a:ext cx="3581531" cy="3581531"/>
            </a:xfrm>
            <a:custGeom>
              <a:rect b="b" l="l" r="r" t="t"/>
              <a:pathLst>
                <a:path extrusionOk="0" h="120000" w="120000">
                  <a:moveTo>
                    <a:pt x="75865" y="112120"/>
                  </a:moveTo>
                  <a:lnTo>
                    <a:pt x="75865" y="112120"/>
                  </a:lnTo>
                  <a:cubicBezTo>
                    <a:pt x="67732" y="114596"/>
                    <a:pt x="59132" y="115134"/>
                    <a:pt x="50754" y="113691"/>
                  </a:cubicBezTo>
                  <a:lnTo>
                    <a:pt x="49157" y="118937"/>
                  </a:lnTo>
                  <a:lnTo>
                    <a:pt x="45340" y="108161"/>
                  </a:lnTo>
                  <a:lnTo>
                    <a:pt x="54782" y="100459"/>
                  </a:lnTo>
                  <a:lnTo>
                    <a:pt x="53187" y="105698"/>
                  </a:lnTo>
                  <a:cubicBezTo>
                    <a:pt x="59970" y="106710"/>
                    <a:pt x="66893" y="106198"/>
                    <a:pt x="73454" y="104201"/>
                  </a:cubicBezTo>
                  <a:close/>
                </a:path>
              </a:pathLst>
            </a:custGeom>
            <a:gradFill>
              <a:gsLst>
                <a:gs pos="0">
                  <a:srgbClr val="58595C"/>
                </a:gs>
                <a:gs pos="80000">
                  <a:srgbClr val="747779"/>
                </a:gs>
                <a:gs pos="100000">
                  <a:srgbClr val="74767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2049982" y="2233456"/>
              <a:ext cx="1266955" cy="1266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0"/>
            <p:cNvSpPr txBox="1"/>
            <p:nvPr/>
          </p:nvSpPr>
          <p:spPr>
            <a:xfrm>
              <a:off x="2049982" y="2233456"/>
              <a:ext cx="1266955" cy="1266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accent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Increase tightness in Scalenes, SCM, anterior chest musculature</a:t>
              </a:r>
              <a:endParaRPr b="1" i="0" sz="1400" u="none" cap="none" strike="noStrike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1969704" y="-841"/>
              <a:ext cx="3581531" cy="3581531"/>
            </a:xfrm>
            <a:custGeom>
              <a:rect b="b" l="l" r="r" t="t"/>
              <a:pathLst>
                <a:path extrusionOk="0" h="120000" w="120000">
                  <a:moveTo>
                    <a:pt x="7880" y="75865"/>
                  </a:moveTo>
                  <a:lnTo>
                    <a:pt x="7880" y="75865"/>
                  </a:lnTo>
                  <a:cubicBezTo>
                    <a:pt x="5404" y="67732"/>
                    <a:pt x="4866" y="59132"/>
                    <a:pt x="6309" y="50754"/>
                  </a:cubicBezTo>
                  <a:lnTo>
                    <a:pt x="1063" y="49157"/>
                  </a:lnTo>
                  <a:lnTo>
                    <a:pt x="11839" y="45340"/>
                  </a:lnTo>
                  <a:lnTo>
                    <a:pt x="19541" y="54782"/>
                  </a:lnTo>
                  <a:lnTo>
                    <a:pt x="14302" y="53187"/>
                  </a:lnTo>
                  <a:cubicBezTo>
                    <a:pt x="13290" y="59970"/>
                    <a:pt x="13802" y="66893"/>
                    <a:pt x="15799" y="73454"/>
                  </a:cubicBezTo>
                  <a:close/>
                </a:path>
              </a:pathLst>
            </a:custGeom>
            <a:gradFill>
              <a:gsLst>
                <a:gs pos="0">
                  <a:srgbClr val="58595C"/>
                </a:gs>
                <a:gs pos="80000">
                  <a:srgbClr val="747779"/>
                </a:gs>
                <a:gs pos="100000">
                  <a:srgbClr val="74767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2049982" y="79437"/>
              <a:ext cx="1266955" cy="1266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0"/>
            <p:cNvSpPr txBox="1"/>
            <p:nvPr/>
          </p:nvSpPr>
          <p:spPr>
            <a:xfrm>
              <a:off x="2049982" y="79437"/>
              <a:ext cx="1266955" cy="1266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accent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Increased Respiratory Rate</a:t>
              </a:r>
              <a:endParaRPr b="1" i="0" sz="1400" u="none" cap="none" strike="noStrike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969704" y="-841"/>
              <a:ext cx="3581400" cy="3581400"/>
            </a:xfrm>
            <a:custGeom>
              <a:rect b="b" l="l" r="r" t="t"/>
              <a:pathLst>
                <a:path extrusionOk="0" h="120000" w="120000">
                  <a:moveTo>
                    <a:pt x="44135" y="7880"/>
                  </a:moveTo>
                  <a:lnTo>
                    <a:pt x="44135" y="7880"/>
                  </a:lnTo>
                  <a:cubicBezTo>
                    <a:pt x="52268" y="5404"/>
                    <a:pt x="60868" y="4866"/>
                    <a:pt x="69246" y="6309"/>
                  </a:cubicBezTo>
                  <a:lnTo>
                    <a:pt x="70843" y="1063"/>
                  </a:lnTo>
                  <a:lnTo>
                    <a:pt x="74660" y="11839"/>
                  </a:lnTo>
                  <a:lnTo>
                    <a:pt x="65218" y="19541"/>
                  </a:lnTo>
                  <a:lnTo>
                    <a:pt x="66813" y="14302"/>
                  </a:lnTo>
                  <a:lnTo>
                    <a:pt x="66813" y="14302"/>
                  </a:lnTo>
                  <a:cubicBezTo>
                    <a:pt x="60030" y="13290"/>
                    <a:pt x="53107" y="13802"/>
                    <a:pt x="46546" y="15799"/>
                  </a:cubicBezTo>
                  <a:close/>
                </a:path>
              </a:pathLst>
            </a:custGeom>
            <a:gradFill>
              <a:gsLst>
                <a:gs pos="0">
                  <a:srgbClr val="58595C"/>
                </a:gs>
                <a:gs pos="80000">
                  <a:srgbClr val="747779"/>
                </a:gs>
                <a:gs pos="100000">
                  <a:srgbClr val="74767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en-US"/>
              <a:t>DIFFERENTIAL DIAGNOSIS:</a:t>
            </a:r>
            <a:br>
              <a:rPr lang="en-US"/>
            </a:br>
            <a:r>
              <a:rPr lang="en-US"/>
              <a:t>WHAT CAN GO WRONG?</a:t>
            </a:r>
            <a:endParaRPr/>
          </a:p>
        </p:txBody>
      </p:sp>
      <p:sp>
        <p:nvSpPr>
          <p:cNvPr id="154" name="Google Shape;154;p5"/>
          <p:cNvSpPr txBox="1"/>
          <p:nvPr>
            <p:ph idx="1" type="body"/>
          </p:nvPr>
        </p:nvSpPr>
        <p:spPr>
          <a:xfrm>
            <a:off x="822950" y="1681625"/>
            <a:ext cx="7521000" cy="46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Noto Sans Symbols"/>
              <a:buChar char="⮚"/>
            </a:pPr>
            <a:r>
              <a:rPr lang="en-US" sz="2000">
                <a:solidFill>
                  <a:srgbClr val="20124D"/>
                </a:solidFill>
              </a:rPr>
              <a:t>osteoarthritis</a:t>
            </a:r>
            <a:endParaRPr sz="2000">
              <a:solidFill>
                <a:srgbClr val="20124D"/>
              </a:solidFill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Noto Sans Symbols"/>
              <a:buChar char="⮚"/>
            </a:pPr>
            <a:r>
              <a:rPr lang="en-US" sz="2000">
                <a:solidFill>
                  <a:srgbClr val="20124D"/>
                </a:solidFill>
              </a:rPr>
              <a:t>facet joint syndrome</a:t>
            </a:r>
            <a:endParaRPr sz="2000">
              <a:solidFill>
                <a:srgbClr val="20124D"/>
              </a:solidFill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Noto Sans Symbols"/>
              <a:buChar char="⮚"/>
            </a:pPr>
            <a:r>
              <a:rPr lang="en-US" sz="2000">
                <a:solidFill>
                  <a:srgbClr val="20124D"/>
                </a:solidFill>
              </a:rPr>
              <a:t>cervical strain</a:t>
            </a:r>
            <a:endParaRPr sz="2000">
              <a:solidFill>
                <a:srgbClr val="20124D"/>
              </a:solidFill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Noto Sans Symbols"/>
              <a:buChar char="⮚"/>
            </a:pPr>
            <a:r>
              <a:rPr lang="en-US" sz="2000">
                <a:solidFill>
                  <a:srgbClr val="20124D"/>
                </a:solidFill>
              </a:rPr>
              <a:t>disc bulge, herniation, radiculopathy</a:t>
            </a:r>
            <a:endParaRPr sz="2000">
              <a:solidFill>
                <a:srgbClr val="20124D"/>
              </a:solidFill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Noto Sans Symbols"/>
              <a:buChar char="⮚"/>
            </a:pPr>
            <a:r>
              <a:rPr lang="en-US" sz="2000">
                <a:solidFill>
                  <a:srgbClr val="20124D"/>
                </a:solidFill>
              </a:rPr>
              <a:t>shoulder impingement</a:t>
            </a:r>
            <a:endParaRPr sz="2000">
              <a:solidFill>
                <a:srgbClr val="20124D"/>
              </a:solidFill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Noto Sans Symbols"/>
              <a:buChar char="⮚"/>
            </a:pPr>
            <a:r>
              <a:rPr lang="en-US" sz="2000">
                <a:solidFill>
                  <a:srgbClr val="20124D"/>
                </a:solidFill>
              </a:rPr>
              <a:t>rotator cuff tear/tendonitis</a:t>
            </a:r>
            <a:endParaRPr sz="2000">
              <a:solidFill>
                <a:srgbClr val="20124D"/>
              </a:solidFill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Noto Sans Symbols"/>
              <a:buChar char="⮚"/>
            </a:pPr>
            <a:r>
              <a:rPr lang="en-US" sz="2000">
                <a:solidFill>
                  <a:srgbClr val="20124D"/>
                </a:solidFill>
              </a:rPr>
              <a:t>thoracic outlet syndrome</a:t>
            </a:r>
            <a:endParaRPr sz="2000">
              <a:solidFill>
                <a:srgbClr val="20124D"/>
              </a:solidFill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Noto Sans Symbols"/>
              <a:buChar char="⮚"/>
            </a:pPr>
            <a:r>
              <a:rPr lang="en-US" sz="2000">
                <a:solidFill>
                  <a:srgbClr val="20124D"/>
                </a:solidFill>
              </a:rPr>
              <a:t>tennis elbow</a:t>
            </a:r>
            <a:endParaRPr sz="2000">
              <a:solidFill>
                <a:srgbClr val="20124D"/>
              </a:solidFill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Noto Sans Symbols"/>
              <a:buChar char="⮚"/>
            </a:pPr>
            <a:r>
              <a:rPr lang="en-US" sz="2000">
                <a:solidFill>
                  <a:srgbClr val="20124D"/>
                </a:solidFill>
              </a:rPr>
              <a:t>carpal tunnel syndrome</a:t>
            </a:r>
            <a:endParaRPr sz="2000">
              <a:solidFill>
                <a:srgbClr val="20124D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000">
                <a:solidFill>
                  <a:srgbClr val="20124D"/>
                </a:solidFill>
              </a:rPr>
              <a:t> …but they all respond to one of two courses of treatment.</a:t>
            </a:r>
            <a:endParaRPr sz="2000">
              <a:solidFill>
                <a:srgbClr val="20124D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2000">
              <a:solidFill>
                <a:srgbClr val="20124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2016-05-26T10:49:24Z</dcterms:created>
  <dc:creator>Rachel Krentzman</dc:creator>
</cp:coreProperties>
</file>