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6" r:id="rId4"/>
    <p:sldId id="265" r:id="rId5"/>
    <p:sldId id="264" r:id="rId6"/>
    <p:sldId id="267" r:id="rId7"/>
    <p:sldId id="269" r:id="rId8"/>
    <p:sldId id="271" r:id="rId9"/>
    <p:sldId id="274" r:id="rId10"/>
    <p:sldId id="275" r:id="rId11"/>
    <p:sldId id="276" r:id="rId12"/>
    <p:sldId id="277" r:id="rId13"/>
    <p:sldId id="278" r:id="rId14"/>
    <p:sldId id="279" r:id="rId15"/>
    <p:sldId id="280" r:id="rId16"/>
    <p:sldId id="281" r:id="rId17"/>
    <p:sldId id="282" r:id="rId18"/>
    <p:sldId id="283" r:id="rId19"/>
    <p:sldId id="284" r:id="rId20"/>
    <p:sldId id="27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14" d="100"/>
          <a:sy n="114" d="100"/>
        </p:scale>
        <p:origin x="352" y="3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89D9DA-443C-BD4E-BD52-86408EFC6174}" type="datetimeFigureOut">
              <a:rPr lang="en-US" smtClean="0"/>
              <a:t>8/9/17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62A51-8DA5-A845-826A-9B31AA274647}" type="slidenum">
              <a:rPr lang="en-US" smtClean="0"/>
              <a:t>‹#›</a:t>
            </a:fld>
            <a:endParaRPr lang="en-US"/>
          </a:p>
        </p:txBody>
      </p:sp>
    </p:spTree>
    <p:extLst>
      <p:ext uri="{BB962C8B-B14F-4D97-AF65-F5344CB8AC3E}">
        <p14:creationId xmlns:p14="http://schemas.microsoft.com/office/powerpoint/2010/main" val="1560992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89D9DA-443C-BD4E-BD52-86408EFC6174}" type="datetimeFigureOut">
              <a:rPr lang="en-US" smtClean="0"/>
              <a:t>8/9/17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62A51-8DA5-A845-826A-9B31AA274647}" type="slidenum">
              <a:rPr lang="en-US" smtClean="0"/>
              <a:t>‹#›</a:t>
            </a:fld>
            <a:endParaRPr lang="en-US"/>
          </a:p>
        </p:txBody>
      </p:sp>
    </p:spTree>
    <p:extLst>
      <p:ext uri="{BB962C8B-B14F-4D97-AF65-F5344CB8AC3E}">
        <p14:creationId xmlns:p14="http://schemas.microsoft.com/office/powerpoint/2010/main" val="2484581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89D9DA-443C-BD4E-BD52-86408EFC6174}" type="datetimeFigureOut">
              <a:rPr lang="en-US" smtClean="0"/>
              <a:t>8/9/17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62A51-8DA5-A845-826A-9B31AA274647}" type="slidenum">
              <a:rPr lang="en-US" smtClean="0"/>
              <a:t>‹#›</a:t>
            </a:fld>
            <a:endParaRPr lang="en-US"/>
          </a:p>
        </p:txBody>
      </p:sp>
    </p:spTree>
    <p:extLst>
      <p:ext uri="{BB962C8B-B14F-4D97-AF65-F5344CB8AC3E}">
        <p14:creationId xmlns:p14="http://schemas.microsoft.com/office/powerpoint/2010/main" val="1266337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89D9DA-443C-BD4E-BD52-86408EFC6174}" type="datetimeFigureOut">
              <a:rPr lang="en-US" smtClean="0"/>
              <a:t>8/9/17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62A51-8DA5-A845-826A-9B31AA274647}" type="slidenum">
              <a:rPr lang="en-US" smtClean="0"/>
              <a:t>‹#›</a:t>
            </a:fld>
            <a:endParaRPr lang="en-US"/>
          </a:p>
        </p:txBody>
      </p:sp>
    </p:spTree>
    <p:extLst>
      <p:ext uri="{BB962C8B-B14F-4D97-AF65-F5344CB8AC3E}">
        <p14:creationId xmlns:p14="http://schemas.microsoft.com/office/powerpoint/2010/main" val="3816496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89D9DA-443C-BD4E-BD52-86408EFC6174}" type="datetimeFigureOut">
              <a:rPr lang="en-US" smtClean="0"/>
              <a:t>8/9/17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62A51-8DA5-A845-826A-9B31AA274647}" type="slidenum">
              <a:rPr lang="en-US" smtClean="0"/>
              <a:t>‹#›</a:t>
            </a:fld>
            <a:endParaRPr lang="en-US"/>
          </a:p>
        </p:txBody>
      </p:sp>
    </p:spTree>
    <p:extLst>
      <p:ext uri="{BB962C8B-B14F-4D97-AF65-F5344CB8AC3E}">
        <p14:creationId xmlns:p14="http://schemas.microsoft.com/office/powerpoint/2010/main" val="1237900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89D9DA-443C-BD4E-BD52-86408EFC6174}" type="datetimeFigureOut">
              <a:rPr lang="en-US" smtClean="0"/>
              <a:t>8/9/17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62A51-8DA5-A845-826A-9B31AA274647}" type="slidenum">
              <a:rPr lang="en-US" smtClean="0"/>
              <a:t>‹#›</a:t>
            </a:fld>
            <a:endParaRPr lang="en-US"/>
          </a:p>
        </p:txBody>
      </p:sp>
    </p:spTree>
    <p:extLst>
      <p:ext uri="{BB962C8B-B14F-4D97-AF65-F5344CB8AC3E}">
        <p14:creationId xmlns:p14="http://schemas.microsoft.com/office/powerpoint/2010/main" val="1538926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89D9DA-443C-BD4E-BD52-86408EFC6174}" type="datetimeFigureOut">
              <a:rPr lang="en-US" smtClean="0"/>
              <a:t>8/9/17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962A51-8DA5-A845-826A-9B31AA274647}" type="slidenum">
              <a:rPr lang="en-US" smtClean="0"/>
              <a:t>‹#›</a:t>
            </a:fld>
            <a:endParaRPr lang="en-US"/>
          </a:p>
        </p:txBody>
      </p:sp>
    </p:spTree>
    <p:extLst>
      <p:ext uri="{BB962C8B-B14F-4D97-AF65-F5344CB8AC3E}">
        <p14:creationId xmlns:p14="http://schemas.microsoft.com/office/powerpoint/2010/main" val="189836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89D9DA-443C-BD4E-BD52-86408EFC6174}" type="datetimeFigureOut">
              <a:rPr lang="en-US" smtClean="0"/>
              <a:t>8/9/17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962A51-8DA5-A845-826A-9B31AA274647}" type="slidenum">
              <a:rPr lang="en-US" smtClean="0"/>
              <a:t>‹#›</a:t>
            </a:fld>
            <a:endParaRPr lang="en-US"/>
          </a:p>
        </p:txBody>
      </p:sp>
    </p:spTree>
    <p:extLst>
      <p:ext uri="{BB962C8B-B14F-4D97-AF65-F5344CB8AC3E}">
        <p14:creationId xmlns:p14="http://schemas.microsoft.com/office/powerpoint/2010/main" val="1569421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9D9DA-443C-BD4E-BD52-86408EFC6174}" type="datetimeFigureOut">
              <a:rPr lang="en-US" smtClean="0"/>
              <a:t>8/9/17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962A51-8DA5-A845-826A-9B31AA274647}" type="slidenum">
              <a:rPr lang="en-US" smtClean="0"/>
              <a:t>‹#›</a:t>
            </a:fld>
            <a:endParaRPr lang="en-US"/>
          </a:p>
        </p:txBody>
      </p:sp>
    </p:spTree>
    <p:extLst>
      <p:ext uri="{BB962C8B-B14F-4D97-AF65-F5344CB8AC3E}">
        <p14:creationId xmlns:p14="http://schemas.microsoft.com/office/powerpoint/2010/main" val="3290368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89D9DA-443C-BD4E-BD52-86408EFC6174}" type="datetimeFigureOut">
              <a:rPr lang="en-US" smtClean="0"/>
              <a:t>8/9/17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62A51-8DA5-A845-826A-9B31AA274647}" type="slidenum">
              <a:rPr lang="en-US" smtClean="0"/>
              <a:t>‹#›</a:t>
            </a:fld>
            <a:endParaRPr lang="en-US"/>
          </a:p>
        </p:txBody>
      </p:sp>
    </p:spTree>
    <p:extLst>
      <p:ext uri="{BB962C8B-B14F-4D97-AF65-F5344CB8AC3E}">
        <p14:creationId xmlns:p14="http://schemas.microsoft.com/office/powerpoint/2010/main" val="33631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89D9DA-443C-BD4E-BD52-86408EFC6174}" type="datetimeFigureOut">
              <a:rPr lang="en-US" smtClean="0"/>
              <a:t>8/9/17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62A51-8DA5-A845-826A-9B31AA274647}" type="slidenum">
              <a:rPr lang="en-US" smtClean="0"/>
              <a:t>‹#›</a:t>
            </a:fld>
            <a:endParaRPr lang="en-US"/>
          </a:p>
        </p:txBody>
      </p:sp>
    </p:spTree>
    <p:extLst>
      <p:ext uri="{BB962C8B-B14F-4D97-AF65-F5344CB8AC3E}">
        <p14:creationId xmlns:p14="http://schemas.microsoft.com/office/powerpoint/2010/main" val="33985953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9D9DA-443C-BD4E-BD52-86408EFC6174}" type="datetimeFigureOut">
              <a:rPr lang="en-US" smtClean="0"/>
              <a:t>8/9/17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62A51-8DA5-A845-826A-9B31AA274647}" type="slidenum">
              <a:rPr lang="en-US" smtClean="0"/>
              <a:t>‹#›</a:t>
            </a:fld>
            <a:endParaRPr lang="en-US"/>
          </a:p>
        </p:txBody>
      </p:sp>
    </p:spTree>
    <p:extLst>
      <p:ext uri="{BB962C8B-B14F-4D97-AF65-F5344CB8AC3E}">
        <p14:creationId xmlns:p14="http://schemas.microsoft.com/office/powerpoint/2010/main" val="1584425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emf"/><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hyperlink" Target="http://truethevote.org/resources%23in-your-state" TargetMode="External"/><Relationship Id="rId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5"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logo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pic>
        <p:nvPicPr>
          <p:cNvPr id="7" name="Picture 6" descr="trueTheVote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3504" y="1350845"/>
            <a:ext cx="3329628" cy="402483"/>
          </a:xfrm>
          <a:prstGeom prst="rect">
            <a:avLst/>
          </a:prstGeom>
        </p:spPr>
      </p:pic>
      <p:pic>
        <p:nvPicPr>
          <p:cNvPr id="10" name="Picture 9"/>
          <p:cNvPicPr>
            <a:picLocks noChangeAspect="1"/>
          </p:cNvPicPr>
          <p:nvPr/>
        </p:nvPicPr>
        <p:blipFill>
          <a:blip r:embed="rId5"/>
          <a:stretch>
            <a:fillRect/>
          </a:stretch>
        </p:blipFill>
        <p:spPr>
          <a:xfrm>
            <a:off x="0" y="5115620"/>
            <a:ext cx="9144000" cy="1307556"/>
          </a:xfrm>
          <a:prstGeom prst="rect">
            <a:avLst/>
          </a:prstGeom>
        </p:spPr>
      </p:pic>
      <p:sp>
        <p:nvSpPr>
          <p:cNvPr id="11" name="TextBox 10"/>
          <p:cNvSpPr txBox="1"/>
          <p:nvPr/>
        </p:nvSpPr>
        <p:spPr>
          <a:xfrm>
            <a:off x="469366" y="3244357"/>
            <a:ext cx="8310531" cy="1384995"/>
          </a:xfrm>
          <a:prstGeom prst="rect">
            <a:avLst/>
          </a:prstGeom>
          <a:noFill/>
        </p:spPr>
        <p:txBody>
          <a:bodyPr wrap="square" rtlCol="0">
            <a:spAutoFit/>
          </a:bodyPr>
          <a:lstStyle/>
          <a:p>
            <a:pPr algn="ctr"/>
            <a:r>
              <a:rPr lang="en-US" sz="4200" b="1" i="1" dirty="0" smtClean="0">
                <a:solidFill>
                  <a:schemeClr val="accent6">
                    <a:lumMod val="75000"/>
                  </a:schemeClr>
                </a:solidFill>
                <a:latin typeface="Book Antiqua"/>
                <a:cs typeface="Book Antiqua"/>
              </a:rPr>
              <a:t>Watching Your State’s Mail Ballot Process</a:t>
            </a:r>
          </a:p>
        </p:txBody>
      </p:sp>
    </p:spTree>
    <p:extLst>
      <p:ext uri="{BB962C8B-B14F-4D97-AF65-F5344CB8AC3E}">
        <p14:creationId xmlns:p14="http://schemas.microsoft.com/office/powerpoint/2010/main" val="310221623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5047536"/>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KNOW YOUR COUNTY’S PROCEDURES cont</a:t>
            </a:r>
            <a:r>
              <a:rPr lang="en-US" sz="1400" b="1" dirty="0">
                <a:solidFill>
                  <a:schemeClr val="tx1">
                    <a:lumMod val="65000"/>
                    <a:lumOff val="35000"/>
                  </a:schemeClr>
                </a:solidFill>
                <a:latin typeface="Book Antiqua"/>
                <a:cs typeface="Book Antiqua"/>
              </a:rPr>
              <a:t>.</a:t>
            </a:r>
            <a:endParaRPr lang="en-US" sz="1400" b="1" dirty="0" smtClean="0">
              <a:solidFill>
                <a:schemeClr val="tx1">
                  <a:lumMod val="65000"/>
                  <a:lumOff val="35000"/>
                </a:schemeClr>
              </a:solidFill>
              <a:latin typeface="Book Antiqua"/>
              <a:cs typeface="Book Antiqua"/>
            </a:endParaRPr>
          </a:p>
          <a:p>
            <a:pPr algn="ct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b="1" dirty="0">
                <a:solidFill>
                  <a:schemeClr val="tx1">
                    <a:lumMod val="65000"/>
                    <a:lumOff val="35000"/>
                  </a:schemeClr>
                </a:solidFill>
                <a:latin typeface="Book Antiqua"/>
                <a:cs typeface="Book Antiqua"/>
              </a:rPr>
              <a:t>During your tour of the counting center...</a:t>
            </a:r>
          </a:p>
          <a:p>
            <a:pPr lvl="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marL="171450" indent="-171450" eaLnBrk="0" fontAlgn="base" hangingPunct="0">
              <a:spcBef>
                <a:spcPct val="0"/>
              </a:spcBef>
              <a:spcAft>
                <a:spcPct val="0"/>
              </a:spcAft>
              <a:buFont typeface="Wingdings" panose="05000000000000000000" pitchFamily="2" charset="2"/>
              <a:buChar char="ü"/>
            </a:pPr>
            <a:r>
              <a:rPr lang="en-US" sz="1200" b="1" dirty="0">
                <a:solidFill>
                  <a:schemeClr val="tx1">
                    <a:lumMod val="65000"/>
                    <a:lumOff val="35000"/>
                  </a:schemeClr>
                </a:solidFill>
                <a:latin typeface="Book Antiqua"/>
                <a:cs typeface="Book Antiqua"/>
              </a:rPr>
              <a:t>Secure a copy of the county’s training document for provisional ballot processing. </a:t>
            </a:r>
            <a:r>
              <a:rPr lang="en-US" sz="1200" dirty="0">
                <a:solidFill>
                  <a:schemeClr val="tx1">
                    <a:lumMod val="65000"/>
                    <a:lumOff val="35000"/>
                  </a:schemeClr>
                </a:solidFill>
                <a:latin typeface="Book Antiqua"/>
                <a:cs typeface="Book Antiqua"/>
              </a:rPr>
              <a:t>This will give you a framework against which to compare your observations. Note whether any elements of training appear inconsistent with state law.</a:t>
            </a:r>
          </a:p>
          <a:p>
            <a:pPr marL="171450" indent="-17145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171450" lvl="0" indent="-171450" eaLnBrk="0" fontAlgn="base" hangingPunct="0">
              <a:spcBef>
                <a:spcPct val="0"/>
              </a:spcBef>
              <a:spcAft>
                <a:spcPct val="0"/>
              </a:spcAft>
              <a:buFont typeface="Wingdings" panose="05000000000000000000" pitchFamily="2" charset="2"/>
              <a:buChar char="ü"/>
            </a:pPr>
            <a:r>
              <a:rPr lang="en-US" sz="1200" b="1" dirty="0">
                <a:solidFill>
                  <a:schemeClr val="tx1">
                    <a:lumMod val="65000"/>
                    <a:lumOff val="35000"/>
                  </a:schemeClr>
                </a:solidFill>
                <a:latin typeface="Book Antiqua"/>
                <a:cs typeface="Book Antiqua"/>
              </a:rPr>
              <a:t>Secure a copy of both sides of the provisional ballot envelope. </a:t>
            </a:r>
            <a:r>
              <a:rPr lang="en-US" sz="1200" dirty="0">
                <a:solidFill>
                  <a:schemeClr val="tx1">
                    <a:lumMod val="65000"/>
                    <a:lumOff val="35000"/>
                  </a:schemeClr>
                </a:solidFill>
                <a:latin typeface="Book Antiqua"/>
                <a:cs typeface="Book Antiqua"/>
              </a:rPr>
              <a:t>Note whether the information written on the outside of the county’s envelope appears inconsistent with state  or federal law.</a:t>
            </a:r>
          </a:p>
          <a:p>
            <a:pPr marL="171450" lvl="0" indent="-1714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171450" lvl="0" indent="-171450" defTabSz="914400" eaLnBrk="0" fontAlgn="base" hangingPunct="0">
              <a:spcBef>
                <a:spcPct val="0"/>
              </a:spcBef>
              <a:spcAft>
                <a:spcPct val="0"/>
              </a:spcAft>
              <a:buFont typeface="Wingdings" panose="05000000000000000000" pitchFamily="2" charset="2"/>
              <a:buChar char="ü"/>
            </a:pPr>
            <a:r>
              <a:rPr lang="en-US" sz="1200" b="1" dirty="0">
                <a:solidFill>
                  <a:schemeClr val="tx1">
                    <a:lumMod val="65000"/>
                    <a:lumOff val="35000"/>
                  </a:schemeClr>
                </a:solidFill>
                <a:latin typeface="Book Antiqua"/>
                <a:cs typeface="Book Antiqua"/>
              </a:rPr>
              <a:t>Secure a copy of the county’s training document for signature verification. </a:t>
            </a:r>
            <a:r>
              <a:rPr lang="en-US" sz="1200" dirty="0">
                <a:solidFill>
                  <a:schemeClr val="tx1">
                    <a:lumMod val="65000"/>
                    <a:lumOff val="35000"/>
                  </a:schemeClr>
                </a:solidFill>
                <a:latin typeface="Book Antiqua"/>
                <a:cs typeface="Book Antiqua"/>
              </a:rPr>
              <a:t>This will give you a framework against which to compare your observations. Note whether any elements of training appear inconsistent with state law.</a:t>
            </a:r>
          </a:p>
          <a:p>
            <a:pPr marL="171450" lvl="0" indent="-1714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171450" lvl="0" indent="-171450" defTabSz="914400" eaLnBrk="0" fontAlgn="base" hangingPunct="0">
              <a:spcBef>
                <a:spcPct val="0"/>
              </a:spcBef>
              <a:spcAft>
                <a:spcPct val="0"/>
              </a:spcAft>
              <a:buFont typeface="Wingdings" panose="05000000000000000000" pitchFamily="2" charset="2"/>
              <a:buChar char="ü"/>
            </a:pPr>
            <a:r>
              <a:rPr lang="en-US" sz="1200" b="1" dirty="0">
                <a:solidFill>
                  <a:schemeClr val="tx1">
                    <a:lumMod val="65000"/>
                    <a:lumOff val="35000"/>
                  </a:schemeClr>
                </a:solidFill>
                <a:latin typeface="Book Antiqua"/>
                <a:cs typeface="Book Antiqua"/>
              </a:rPr>
              <a:t>Secure a copy of both sides of the mail ballot return envelope. </a:t>
            </a:r>
            <a:r>
              <a:rPr lang="en-US" sz="1200" dirty="0">
                <a:solidFill>
                  <a:schemeClr val="tx1">
                    <a:lumMod val="65000"/>
                    <a:lumOff val="35000"/>
                  </a:schemeClr>
                </a:solidFill>
                <a:latin typeface="Book Antiqua"/>
                <a:cs typeface="Book Antiqua"/>
              </a:rPr>
              <a:t>Note whether the information written on the outside of the county’s envelope appears inconsistent with state law.</a:t>
            </a:r>
          </a:p>
          <a:p>
            <a:pPr marL="171450" lvl="0" indent="-1714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171450" lvl="0" indent="-1714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Request to </a:t>
            </a:r>
            <a:r>
              <a:rPr lang="en-US" sz="1200" b="1" dirty="0">
                <a:solidFill>
                  <a:schemeClr val="tx1">
                    <a:lumMod val="65000"/>
                    <a:lumOff val="35000"/>
                  </a:schemeClr>
                </a:solidFill>
                <a:latin typeface="Book Antiqua"/>
                <a:cs typeface="Book Antiqua"/>
              </a:rPr>
              <a:t>attend the county’s Logic and Accuracy Test </a:t>
            </a:r>
            <a:r>
              <a:rPr lang="en-US" sz="1200" dirty="0">
                <a:solidFill>
                  <a:schemeClr val="tx1">
                    <a:lumMod val="65000"/>
                    <a:lumOff val="35000"/>
                  </a:schemeClr>
                </a:solidFill>
                <a:latin typeface="Book Antiqua"/>
                <a:cs typeface="Book Antiqua"/>
              </a:rPr>
              <a:t>(if they conduct one), during which the procedures and machines are tested and publically certified. </a:t>
            </a:r>
          </a:p>
          <a:p>
            <a:pPr lvl="1" defTabSz="914400" eaLnBrk="0" fontAlgn="base" hangingPunct="0">
              <a:spcBef>
                <a:spcPct val="0"/>
              </a:spcBef>
              <a:spcAft>
                <a:spcPct val="0"/>
              </a:spcAft>
            </a:pPr>
            <a:r>
              <a:rPr lang="en-US" sz="1200" dirty="0">
                <a:solidFill>
                  <a:schemeClr val="tx1">
                    <a:lumMod val="65000"/>
                    <a:lumOff val="35000"/>
                  </a:schemeClr>
                </a:solidFill>
                <a:latin typeface="Book Antiqua"/>
                <a:cs typeface="Book Antiqua"/>
              </a:rPr>
              <a:t>→</a:t>
            </a:r>
            <a:r>
              <a:rPr lang="en-US" sz="1200" b="1" dirty="0">
                <a:solidFill>
                  <a:schemeClr val="tx1">
                    <a:lumMod val="65000"/>
                    <a:lumOff val="35000"/>
                  </a:schemeClr>
                </a:solidFill>
                <a:latin typeface="Book Antiqua"/>
                <a:cs typeface="Book Antiqua"/>
              </a:rPr>
              <a:t>Do NOT sign the certification </a:t>
            </a:r>
            <a:r>
              <a:rPr lang="en-US" sz="1200" dirty="0">
                <a:solidFill>
                  <a:schemeClr val="tx1">
                    <a:lumMod val="65000"/>
                    <a:lumOff val="35000"/>
                  </a:schemeClr>
                </a:solidFill>
                <a:latin typeface="Book Antiqua"/>
                <a:cs typeface="Book Antiqua"/>
              </a:rPr>
              <a:t>in case you later need to challenge a procedure that fails in practice (politely decline if offered, stating that you are “too new” at observing). </a:t>
            </a:r>
          </a:p>
          <a:p>
            <a:pPr lvl="0" defTabSz="914400" eaLnBrk="0" fontAlgn="base" hangingPunct="0">
              <a:spcBef>
                <a:spcPct val="0"/>
              </a:spcBef>
              <a:spcAft>
                <a:spcPct val="0"/>
              </a:spcAft>
            </a:pPr>
            <a:endParaRPr lang="en-US" sz="1200" dirty="0">
              <a:solidFill>
                <a:schemeClr val="tx1">
                  <a:lumMod val="65000"/>
                  <a:lumOff val="35000"/>
                </a:schemeClr>
              </a:solidFill>
              <a:latin typeface="Book Antiqua"/>
              <a:cs typeface="Book Antiqua"/>
            </a:endParaRPr>
          </a:p>
          <a:p>
            <a:pPr marL="171450" lvl="0" indent="-171450" defTabSz="914400" eaLnBrk="0" fontAlgn="base" hangingPunct="0">
              <a:spcBef>
                <a:spcPct val="0"/>
              </a:spcBef>
              <a:spcAft>
                <a:spcPct val="0"/>
              </a:spcAft>
              <a:buFont typeface="Wingdings" panose="05000000000000000000" pitchFamily="2" charset="2"/>
              <a:buChar char="ü"/>
            </a:pPr>
            <a:r>
              <a:rPr lang="en-US" sz="1200" b="1" dirty="0" smtClean="0">
                <a:solidFill>
                  <a:schemeClr val="tx1">
                    <a:lumMod val="65000"/>
                    <a:lumOff val="35000"/>
                  </a:schemeClr>
                </a:solidFill>
                <a:latin typeface="Book Antiqua"/>
                <a:cs typeface="Book Antiqua"/>
              </a:rPr>
              <a:t>Contact </a:t>
            </a:r>
            <a:r>
              <a:rPr lang="en-US" sz="1200" b="1" dirty="0">
                <a:solidFill>
                  <a:schemeClr val="tx1">
                    <a:lumMod val="65000"/>
                    <a:lumOff val="35000"/>
                  </a:schemeClr>
                </a:solidFill>
                <a:latin typeface="Book Antiqua"/>
                <a:cs typeface="Book Antiqua"/>
              </a:rPr>
              <a:t>your point person immediately if county procedures and/or materials appear to be inconsistent with election law. </a:t>
            </a:r>
            <a:r>
              <a:rPr lang="en-US" sz="1200" dirty="0">
                <a:solidFill>
                  <a:schemeClr val="tx1">
                    <a:lumMod val="65000"/>
                    <a:lumOff val="35000"/>
                  </a:schemeClr>
                </a:solidFill>
                <a:latin typeface="Book Antiqua"/>
                <a:cs typeface="Book Antiqua"/>
              </a:rPr>
              <a:t>Document any unresolved inconsistencies on Incident Report forms.</a:t>
            </a: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7577072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2000548"/>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LET’S GO!</a:t>
            </a:r>
          </a:p>
          <a:p>
            <a:pPr algn="ct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dirty="0">
                <a:ea typeface="Calibri" pitchFamily="34" charset="0"/>
                <a:cs typeface="Times New Roman" pitchFamily="18" charset="0"/>
              </a:rPr>
              <a:t>On the following slides, you will learn the “Rules of Conduct” and all about the four areas of mail ballot processing. </a:t>
            </a:r>
          </a:p>
          <a:p>
            <a:pPr lvl="0" defTabSz="914400" eaLnBrk="0" fontAlgn="base" hangingPunct="0">
              <a:spcBef>
                <a:spcPct val="0"/>
              </a:spcBef>
              <a:spcAft>
                <a:spcPct val="0"/>
              </a:spcAft>
            </a:pPr>
            <a:endParaRPr lang="en-US" sz="1400" dirty="0">
              <a:cs typeface="Arial" pitchFamily="34" charset="0"/>
            </a:endParaRPr>
          </a:p>
          <a:p>
            <a:pPr lvl="0" defTabSz="914400" eaLnBrk="0" fontAlgn="base" hangingPunct="0">
              <a:spcBef>
                <a:spcPct val="0"/>
              </a:spcBef>
              <a:spcAft>
                <a:spcPct val="0"/>
              </a:spcAft>
            </a:pPr>
            <a:r>
              <a:rPr lang="en-US" sz="1400" dirty="0">
                <a:ea typeface="Calibri" pitchFamily="34" charset="0"/>
                <a:cs typeface="Times New Roman" pitchFamily="18" charset="0"/>
              </a:rPr>
              <a:t>At the end of this training module, there is a very important section called “Creating Election Watcher Incident Reports”. There you will find a printable Election Watcher Incident Report form, learn how to recognize and document incidents and how to submit them to your state and county election officials.</a:t>
            </a:r>
            <a:endParaRPr lang="en-US" sz="1400" dirty="0">
              <a:cs typeface="Arial" pitchFamily="34" charset="0"/>
            </a:endParaRPr>
          </a:p>
          <a:p>
            <a:endParaRPr lang="en-US" sz="12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57771776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4832092"/>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RULES OF CONDUCT</a:t>
            </a:r>
          </a:p>
          <a:p>
            <a:pPr algn="ctr"/>
            <a:endParaRPr lang="en-US" sz="1400" dirty="0">
              <a:solidFill>
                <a:schemeClr val="tx1">
                  <a:lumMod val="65000"/>
                  <a:lumOff val="35000"/>
                </a:schemeClr>
              </a:solidFill>
              <a:latin typeface="Book Antiqua"/>
              <a:cs typeface="Book Antiqua"/>
            </a:endParaRPr>
          </a:p>
          <a:p>
            <a:pPr lvl="0" defTabSz="914400" fontAlgn="base">
              <a:spcBef>
                <a:spcPct val="0"/>
              </a:spcBef>
              <a:spcAft>
                <a:spcPct val="0"/>
              </a:spcAft>
            </a:pPr>
            <a:r>
              <a:rPr lang="en-US" sz="1400" b="1" dirty="0">
                <a:solidFill>
                  <a:schemeClr val="tx1">
                    <a:lumMod val="65000"/>
                    <a:lumOff val="35000"/>
                  </a:schemeClr>
                </a:solidFill>
                <a:latin typeface="Book Antiqua"/>
                <a:cs typeface="Book Antiqua"/>
              </a:rPr>
              <a:t>Please follow these rules during your time as an Election Watcher:</a:t>
            </a:r>
          </a:p>
          <a:p>
            <a:pPr lvl="0" defTabSz="914400" fontAlgn="base">
              <a:spcBef>
                <a:spcPct val="0"/>
              </a:spcBef>
              <a:spcAft>
                <a:spcPct val="0"/>
              </a:spcAft>
            </a:pPr>
            <a:endParaRPr lang="en-US" sz="1400" b="1"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Wear comfortable but “professional” clothing. Bring a jacket or sweater as needed.</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Do not wear political clothing or accessories.</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Wear comfortable shoes since you may be standing most of the time.</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Do not wear perfume or cologne.</a:t>
            </a:r>
          </a:p>
          <a:p>
            <a:pPr lvl="0" defTabSz="914400" eaLnBrk="0" fontAlgn="base" hangingPunct="0">
              <a:spcBef>
                <a:spcPct val="0"/>
              </a:spcBef>
              <a:spcAft>
                <a:spcPct val="0"/>
              </a:spcAft>
            </a:pPr>
            <a:endParaRPr lang="en-US" sz="12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Sign in at the front desk under the “appointer” for whom you are observing, NOT under True the Vote.</a:t>
            </a:r>
          </a:p>
          <a:p>
            <a:pPr lvl="0" defTabSz="914400" eaLnBrk="0" fontAlgn="base" hangingPunct="0">
              <a:spcBef>
                <a:spcPct val="0"/>
              </a:spcBef>
              <a:spcAft>
                <a:spcPct val="0"/>
              </a:spcAft>
            </a:pPr>
            <a:endParaRPr lang="en-US" sz="12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Bring your certification papers, a copy of this training document, Incident Report forms, a clipboard, pencil, blue ballpoint pen and note paper.</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Turn off your cell phone. Calls, photos or recording are not allowed in the counting center.</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Take a snack and drink but do not eat or drink inside the ballot processing areas.</a:t>
            </a:r>
          </a:p>
          <a:p>
            <a:pPr lvl="0" defTabSz="914400" eaLnBrk="0" fontAlgn="base" hangingPunct="0">
              <a:spcBef>
                <a:spcPct val="0"/>
              </a:spcBef>
              <a:spcAft>
                <a:spcPct val="0"/>
              </a:spcAft>
            </a:pPr>
            <a:endParaRPr lang="en-US" sz="12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Come fully rested and attentive! This is detailed and repetitive activity to observe. It requires your full attention.</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If you are working with others in shifts, arrive 10 minutes early so the Watcher you are relieving can brief you.</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Speak only to the Watcher Contact and not the Election Judges or others processing ballots.</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Do not engage with campaign workers or other Watchers and do not take breaks or meals with them.</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Never touch materials, machines or personnel.</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Never interfere with the orderly conduct of any aspect of the election process.</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Never record or disclose confidential voter information.</a:t>
            </a:r>
          </a:p>
          <a:p>
            <a:pPr lvl="0" defTabSz="914400"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Never disclose any election results before they are officially reported.</a:t>
            </a:r>
          </a:p>
          <a:p>
            <a:endParaRPr lang="en-US" sz="12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27388923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5232202"/>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1 . SIGNATURE VERIFICATION</a:t>
            </a:r>
          </a:p>
          <a:p>
            <a:pPr algn="ct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050" dirty="0">
                <a:solidFill>
                  <a:schemeClr val="tx1">
                    <a:lumMod val="65000"/>
                    <a:lumOff val="35000"/>
                  </a:schemeClr>
                </a:solidFill>
                <a:latin typeface="Book Antiqua"/>
                <a:cs typeface="Book Antiqua"/>
              </a:rPr>
              <a:t>The majority of your time will be spent observing signature verification. This involves an election worker (“clerk”) comparing the signature on a ballot return or provisional envelope to the voter’s signature on his/her voter registration card. </a:t>
            </a:r>
          </a:p>
          <a:p>
            <a:pPr lvl="0" defTabSz="914400"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050" b="1" dirty="0">
                <a:solidFill>
                  <a:schemeClr val="tx1">
                    <a:lumMod val="65000"/>
                    <a:lumOff val="35000"/>
                  </a:schemeClr>
                </a:solidFill>
                <a:latin typeface="Book Antiqua"/>
                <a:cs typeface="Book Antiqua"/>
              </a:rPr>
              <a:t>Research your state’s law regarding signature verification, including: </a:t>
            </a:r>
          </a:p>
          <a:p>
            <a:pPr lvl="0" defTabSz="914400"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marL="171450" lvl="0" indent="-171450" eaLnBrk="0" fontAlgn="base" hangingPunct="0">
              <a:spcBef>
                <a:spcPct val="0"/>
              </a:spcBef>
              <a:spcAft>
                <a:spcPct val="0"/>
              </a:spcAft>
              <a:buFont typeface="Wingdings" panose="05000000000000000000" pitchFamily="2" charset="2"/>
              <a:buChar char="ü"/>
            </a:pPr>
            <a:r>
              <a:rPr lang="en-US" sz="1050" dirty="0">
                <a:solidFill>
                  <a:schemeClr val="tx1">
                    <a:lumMod val="65000"/>
                    <a:lumOff val="35000"/>
                  </a:schemeClr>
                </a:solidFill>
                <a:latin typeface="Book Antiqua"/>
                <a:cs typeface="Book Antiqua"/>
              </a:rPr>
              <a:t>Does your county election official provide training to clerks on signature comparison techniques? If so, obtain a copy of the training document at your pre-meeting and walk through the procedures. The training may include elements such as these for the clerk to consider when comparing signatures:</a:t>
            </a:r>
          </a:p>
          <a:p>
            <a:pPr marL="628650" lvl="1" indent="-171450" eaLnBrk="0" fontAlgn="base" hangingPunct="0">
              <a:spcBef>
                <a:spcPct val="0"/>
              </a:spcBef>
              <a:spcAft>
                <a:spcPct val="0"/>
              </a:spcAft>
              <a:buFont typeface="Courier New" panose="02070309020205020404" pitchFamily="49" charset="0"/>
              <a:buChar char="o"/>
            </a:pPr>
            <a:r>
              <a:rPr lang="en-US" sz="1050" dirty="0">
                <a:solidFill>
                  <a:schemeClr val="tx1">
                    <a:lumMod val="65000"/>
                    <a:lumOff val="35000"/>
                  </a:schemeClr>
                </a:solidFill>
                <a:latin typeface="Book Antiqua"/>
                <a:cs typeface="Book Antiqua"/>
              </a:rPr>
              <a:t>An obvious change in the signature slant.</a:t>
            </a:r>
          </a:p>
          <a:p>
            <a:pPr marL="628650" lvl="1" indent="-171450" eaLnBrk="0" fontAlgn="base" hangingPunct="0">
              <a:spcBef>
                <a:spcPct val="0"/>
              </a:spcBef>
              <a:spcAft>
                <a:spcPct val="0"/>
              </a:spcAft>
              <a:buFont typeface="Courier New" panose="02070309020205020404" pitchFamily="49" charset="0"/>
              <a:buChar char="o"/>
            </a:pPr>
            <a:r>
              <a:rPr lang="en-US" sz="1050" dirty="0">
                <a:solidFill>
                  <a:schemeClr val="tx1">
                    <a:lumMod val="65000"/>
                    <a:lumOff val="35000"/>
                  </a:schemeClr>
                </a:solidFill>
                <a:latin typeface="Book Antiqua"/>
                <a:cs typeface="Book Antiqua"/>
              </a:rPr>
              <a:t>A printed signature on one document and a cursive signature on the other document.</a:t>
            </a:r>
          </a:p>
          <a:p>
            <a:pPr marL="628650" lvl="1" indent="-171450" eaLnBrk="0" fontAlgn="base" hangingPunct="0">
              <a:spcBef>
                <a:spcPct val="0"/>
              </a:spcBef>
              <a:spcAft>
                <a:spcPct val="0"/>
              </a:spcAft>
              <a:buFont typeface="Courier New" panose="02070309020205020404" pitchFamily="49" charset="0"/>
              <a:buChar char="o"/>
            </a:pPr>
            <a:r>
              <a:rPr lang="en-US" sz="1050" dirty="0">
                <a:solidFill>
                  <a:schemeClr val="tx1">
                    <a:lumMod val="65000"/>
                    <a:lumOff val="35000"/>
                  </a:schemeClr>
                </a:solidFill>
                <a:latin typeface="Book Antiqua"/>
                <a:cs typeface="Book Antiqua"/>
              </a:rPr>
              <a:t>A difference in the signatures’ size and scale.</a:t>
            </a:r>
          </a:p>
          <a:p>
            <a:pPr marL="628650" lvl="1" indent="-171450" eaLnBrk="0" fontAlgn="base" hangingPunct="0">
              <a:spcBef>
                <a:spcPct val="0"/>
              </a:spcBef>
              <a:spcAft>
                <a:spcPct val="0"/>
              </a:spcAft>
              <a:buFont typeface="Courier New" panose="02070309020205020404" pitchFamily="49" charset="0"/>
              <a:buChar char="o"/>
            </a:pPr>
            <a:r>
              <a:rPr lang="en-US" sz="1050" dirty="0">
                <a:solidFill>
                  <a:schemeClr val="tx1">
                    <a:lumMod val="65000"/>
                    <a:lumOff val="35000"/>
                  </a:schemeClr>
                </a:solidFill>
                <a:latin typeface="Book Antiqua"/>
                <a:cs typeface="Book Antiqua"/>
              </a:rPr>
              <a:t>A difference in the signatures’ individual characteristics, such as how the “t’s” are crossed, the “i’s” are dotted or loops made on “y’s” or “j’s”.</a:t>
            </a:r>
          </a:p>
          <a:p>
            <a:pPr marL="628650" lvl="1" indent="-171450" eaLnBrk="0" fontAlgn="base" hangingPunct="0">
              <a:spcBef>
                <a:spcPct val="0"/>
              </a:spcBef>
              <a:spcAft>
                <a:spcPct val="0"/>
              </a:spcAft>
              <a:buFont typeface="Courier New" panose="02070309020205020404" pitchFamily="49" charset="0"/>
              <a:buChar char="o"/>
            </a:pPr>
            <a:r>
              <a:rPr lang="en-US" sz="1050" dirty="0">
                <a:solidFill>
                  <a:schemeClr val="tx1">
                    <a:lumMod val="65000"/>
                    <a:lumOff val="35000"/>
                  </a:schemeClr>
                </a:solidFill>
                <a:latin typeface="Book Antiqua"/>
                <a:cs typeface="Book Antiqua"/>
              </a:rPr>
              <a:t>A difference is the elector’s signature style, such as how letters are connected at the top and bottom.</a:t>
            </a:r>
          </a:p>
          <a:p>
            <a:pPr marL="628650" lvl="1" indent="-171450" eaLnBrk="0" fontAlgn="base" hangingPunct="0">
              <a:spcBef>
                <a:spcPct val="0"/>
              </a:spcBef>
              <a:spcAft>
                <a:spcPct val="0"/>
              </a:spcAft>
              <a:buFont typeface="Courier New" panose="02070309020205020404" pitchFamily="49" charset="0"/>
              <a:buChar char="o"/>
            </a:pPr>
            <a:r>
              <a:rPr lang="en-US" sz="1050" dirty="0">
                <a:solidFill>
                  <a:schemeClr val="tx1">
                    <a:lumMod val="65000"/>
                    <a:lumOff val="35000"/>
                  </a:schemeClr>
                </a:solidFill>
                <a:latin typeface="Book Antiqua"/>
                <a:cs typeface="Book Antiqua"/>
              </a:rPr>
              <a:t>Evidence that ballots or envelopes from the same household have been switched.</a:t>
            </a:r>
          </a:p>
          <a:p>
            <a:pPr marL="628650" lvl="1" indent="-171450" eaLnBrk="0" fontAlgn="base" hangingPunct="0">
              <a:spcBef>
                <a:spcPct val="0"/>
              </a:spcBef>
              <a:spcAft>
                <a:spcPct val="0"/>
              </a:spcAft>
              <a:buFont typeface="Courier New" panose="02070309020205020404" pitchFamily="49" charset="0"/>
              <a:buChar char="o"/>
            </a:pPr>
            <a:r>
              <a:rPr lang="en-US" sz="1050" dirty="0">
                <a:solidFill>
                  <a:schemeClr val="tx1">
                    <a:lumMod val="65000"/>
                    <a:lumOff val="35000"/>
                  </a:schemeClr>
                </a:solidFill>
                <a:latin typeface="Book Antiqua"/>
                <a:cs typeface="Book Antiqua"/>
              </a:rPr>
              <a:t>Any other noticeable discrepancy such as misspelled names.</a:t>
            </a:r>
          </a:p>
          <a:p>
            <a:pPr lvl="1"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marL="171450" lvl="0" indent="-171450" eaLnBrk="0" fontAlgn="base" hangingPunct="0">
              <a:spcBef>
                <a:spcPct val="0"/>
              </a:spcBef>
              <a:spcAft>
                <a:spcPct val="0"/>
              </a:spcAft>
              <a:buFont typeface="Wingdings" panose="05000000000000000000" pitchFamily="2" charset="2"/>
              <a:buChar char="ü"/>
            </a:pPr>
            <a:r>
              <a:rPr lang="en-US" sz="1050" dirty="0">
                <a:solidFill>
                  <a:schemeClr val="tx1">
                    <a:lumMod val="65000"/>
                    <a:lumOff val="35000"/>
                  </a:schemeClr>
                </a:solidFill>
                <a:latin typeface="Book Antiqua"/>
                <a:cs typeface="Book Antiqua"/>
              </a:rPr>
              <a:t>What are the laws if a signature verification machine is used and is unable to determine whether a signature matches?</a:t>
            </a:r>
          </a:p>
          <a:p>
            <a:pPr marL="171450" lvl="0" indent="-171450" defTabSz="914400" eaLnBrk="0" fontAlgn="base" hangingPunct="0">
              <a:spcBef>
                <a:spcPct val="0"/>
              </a:spcBef>
              <a:spcAft>
                <a:spcPct val="0"/>
              </a:spcAft>
              <a:buFont typeface="Wingdings" panose="05000000000000000000" pitchFamily="2" charset="2"/>
              <a:buChar char="ü"/>
            </a:pPr>
            <a:endParaRPr lang="en-US" sz="1050" dirty="0">
              <a:solidFill>
                <a:schemeClr val="tx1">
                  <a:lumMod val="65000"/>
                  <a:lumOff val="35000"/>
                </a:schemeClr>
              </a:solidFill>
              <a:latin typeface="Book Antiqua"/>
              <a:cs typeface="Book Antiqua"/>
            </a:endParaRPr>
          </a:p>
          <a:p>
            <a:pPr marL="171450" lvl="0" indent="-171450" eaLnBrk="0" fontAlgn="base" hangingPunct="0">
              <a:spcBef>
                <a:spcPct val="0"/>
              </a:spcBef>
              <a:spcAft>
                <a:spcPct val="0"/>
              </a:spcAft>
              <a:buFont typeface="Wingdings" panose="05000000000000000000" pitchFamily="2" charset="2"/>
              <a:buChar char="ü"/>
            </a:pPr>
            <a:r>
              <a:rPr lang="en-US" sz="1050" dirty="0">
                <a:solidFill>
                  <a:schemeClr val="tx1">
                    <a:lumMod val="65000"/>
                    <a:lumOff val="35000"/>
                  </a:schemeClr>
                </a:solidFill>
                <a:latin typeface="Book Antiqua"/>
                <a:cs typeface="Book Antiqua"/>
              </a:rPr>
              <a:t>Who makes the final decision about discrepant signatures and how?</a:t>
            </a:r>
          </a:p>
          <a:p>
            <a:pPr marL="171450" lvl="0" indent="-171450" defTabSz="914400" eaLnBrk="0" fontAlgn="base" hangingPunct="0">
              <a:spcBef>
                <a:spcPct val="0"/>
              </a:spcBef>
              <a:spcAft>
                <a:spcPct val="0"/>
              </a:spcAft>
              <a:buFont typeface="Wingdings" panose="05000000000000000000" pitchFamily="2" charset="2"/>
              <a:buChar char="ü"/>
            </a:pPr>
            <a:endParaRPr lang="en-US" sz="1050" dirty="0">
              <a:solidFill>
                <a:schemeClr val="tx1">
                  <a:lumMod val="65000"/>
                  <a:lumOff val="35000"/>
                </a:schemeClr>
              </a:solidFill>
              <a:latin typeface="Book Antiqua"/>
              <a:cs typeface="Book Antiqua"/>
            </a:endParaRPr>
          </a:p>
          <a:p>
            <a:pPr marL="171450" lvl="0" indent="-171450" eaLnBrk="0" fontAlgn="base" hangingPunct="0">
              <a:spcBef>
                <a:spcPct val="0"/>
              </a:spcBef>
              <a:spcAft>
                <a:spcPct val="0"/>
              </a:spcAft>
              <a:buFont typeface="Wingdings" panose="05000000000000000000" pitchFamily="2" charset="2"/>
              <a:buChar char="ü"/>
            </a:pPr>
            <a:r>
              <a:rPr lang="en-US" sz="1050" dirty="0">
                <a:solidFill>
                  <a:schemeClr val="tx1">
                    <a:lumMod val="65000"/>
                    <a:lumOff val="35000"/>
                  </a:schemeClr>
                </a:solidFill>
                <a:latin typeface="Book Antiqua"/>
                <a:cs typeface="Book Antiqua"/>
              </a:rPr>
              <a:t>Is the voter contacted if a signature is discrepant or missing?</a:t>
            </a:r>
          </a:p>
          <a:p>
            <a:pPr marL="171450" lvl="0" indent="-171450" defTabSz="914400" eaLnBrk="0" fontAlgn="base" hangingPunct="0">
              <a:spcBef>
                <a:spcPct val="0"/>
              </a:spcBef>
              <a:spcAft>
                <a:spcPct val="0"/>
              </a:spcAft>
              <a:buFont typeface="Wingdings" panose="05000000000000000000" pitchFamily="2" charset="2"/>
              <a:buChar char="ü"/>
            </a:pPr>
            <a:endParaRPr lang="en-US" sz="1050" dirty="0">
              <a:solidFill>
                <a:schemeClr val="tx1">
                  <a:lumMod val="65000"/>
                  <a:lumOff val="35000"/>
                </a:schemeClr>
              </a:solidFill>
              <a:latin typeface="Book Antiqua"/>
              <a:cs typeface="Book Antiqua"/>
            </a:endParaRPr>
          </a:p>
          <a:p>
            <a:pPr marL="171450" lvl="0" indent="-171450" eaLnBrk="0" fontAlgn="base" hangingPunct="0">
              <a:spcBef>
                <a:spcPct val="0"/>
              </a:spcBef>
              <a:spcAft>
                <a:spcPct val="0"/>
              </a:spcAft>
              <a:buFont typeface="Wingdings" panose="05000000000000000000" pitchFamily="2" charset="2"/>
              <a:buChar char="ü"/>
            </a:pPr>
            <a:r>
              <a:rPr lang="en-US" sz="1050" dirty="0">
                <a:solidFill>
                  <a:schemeClr val="tx1">
                    <a:lumMod val="65000"/>
                    <a:lumOff val="35000"/>
                  </a:schemeClr>
                </a:solidFill>
                <a:latin typeface="Book Antiqua"/>
                <a:cs typeface="Book Antiqua"/>
              </a:rPr>
              <a:t>What happens if there is disagreement among the clerks concerning a signature match?</a:t>
            </a:r>
          </a:p>
          <a:p>
            <a:pPr marL="171450" lvl="0" indent="-171450" eaLnBrk="0" fontAlgn="base" hangingPunct="0">
              <a:spcBef>
                <a:spcPct val="0"/>
              </a:spcBef>
              <a:spcAft>
                <a:spcPct val="0"/>
              </a:spcAft>
              <a:buFont typeface="Wingdings" panose="05000000000000000000" pitchFamily="2" charset="2"/>
              <a:buChar char="ü"/>
            </a:pPr>
            <a:endParaRPr lang="en-US" sz="1050" dirty="0">
              <a:solidFill>
                <a:schemeClr val="tx1">
                  <a:lumMod val="65000"/>
                  <a:lumOff val="35000"/>
                </a:schemeClr>
              </a:solidFill>
              <a:latin typeface="Book Antiqua"/>
              <a:cs typeface="Book Antiqua"/>
            </a:endParaRPr>
          </a:p>
          <a:p>
            <a:pPr marL="171450" indent="-171450" eaLnBrk="0" fontAlgn="base" hangingPunct="0">
              <a:spcBef>
                <a:spcPct val="0"/>
              </a:spcBef>
              <a:spcAft>
                <a:spcPct val="0"/>
              </a:spcAft>
              <a:buFont typeface="Wingdings" panose="05000000000000000000" pitchFamily="2" charset="2"/>
              <a:buChar char="ü"/>
            </a:pPr>
            <a:r>
              <a:rPr lang="en-US" sz="1050" dirty="0">
                <a:solidFill>
                  <a:schemeClr val="tx1">
                    <a:lumMod val="65000"/>
                    <a:lumOff val="35000"/>
                  </a:schemeClr>
                </a:solidFill>
                <a:latin typeface="Book Antiqua"/>
                <a:cs typeface="Book Antiqua"/>
              </a:rPr>
              <a:t>What happens with signatures suspected to be fraudulent?</a:t>
            </a:r>
          </a:p>
          <a:p>
            <a:pPr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marL="171450" indent="-171450" eaLnBrk="0" fontAlgn="base" hangingPunct="0">
              <a:spcBef>
                <a:spcPct val="0"/>
              </a:spcBef>
              <a:spcAft>
                <a:spcPct val="0"/>
              </a:spcAft>
              <a:buFont typeface="Wingdings" panose="05000000000000000000" pitchFamily="2" charset="2"/>
              <a:buChar char="ü"/>
            </a:pPr>
            <a:r>
              <a:rPr lang="en-US" sz="1050" dirty="0">
                <a:solidFill>
                  <a:schemeClr val="tx1">
                    <a:lumMod val="65000"/>
                    <a:lumOff val="35000"/>
                  </a:schemeClr>
                </a:solidFill>
                <a:latin typeface="Book Antiqua"/>
                <a:cs typeface="Book Antiqua"/>
              </a:rPr>
              <a:t>What happens if a mail or provisional voter also voted in person?</a:t>
            </a:r>
          </a:p>
          <a:p>
            <a:endParaRPr lang="en-US" sz="12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24778463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3939540"/>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1 . SIGNATURE VERIFICATION cont.</a:t>
            </a:r>
          </a:p>
          <a:p>
            <a:pPr algn="ct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dirty="0">
                <a:solidFill>
                  <a:schemeClr val="tx1">
                    <a:lumMod val="65000"/>
                    <a:lumOff val="35000"/>
                  </a:schemeClr>
                </a:solidFill>
                <a:latin typeface="Book Antiqua"/>
                <a:cs typeface="Book Antiqua"/>
              </a:rPr>
              <a:t>When observing the clerks verifying signatures, </a:t>
            </a:r>
            <a:r>
              <a:rPr lang="en-US" sz="1400" b="1" dirty="0">
                <a:solidFill>
                  <a:schemeClr val="tx1">
                    <a:lumMod val="65000"/>
                    <a:lumOff val="35000"/>
                  </a:schemeClr>
                </a:solidFill>
                <a:latin typeface="Book Antiqua"/>
                <a:cs typeface="Book Antiqua"/>
              </a:rPr>
              <a:t>note and tally as necessary...</a:t>
            </a:r>
          </a:p>
          <a:p>
            <a:pPr lvl="2"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the name of the clerk you are observing</a:t>
            </a:r>
          </a:p>
          <a:p>
            <a:pPr lvl="2"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envelopes with no signature being accepted by the clerk</a:t>
            </a:r>
          </a:p>
          <a:p>
            <a:pPr lvl="2"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envelopes with what you believe to be a discrepant signature being accepted by the clerk</a:t>
            </a:r>
          </a:p>
          <a:p>
            <a:pPr lvl="2"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envelopes with what you consider a matching signature being challenged by the clerk.</a:t>
            </a:r>
          </a:p>
          <a:p>
            <a:pPr lvl="1"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dirty="0">
                <a:solidFill>
                  <a:schemeClr val="tx1">
                    <a:lumMod val="65000"/>
                    <a:lumOff val="35000"/>
                  </a:schemeClr>
                </a:solidFill>
                <a:latin typeface="Book Antiqua"/>
                <a:cs typeface="Book Antiqua"/>
              </a:rPr>
              <a:t>If envelopes with no signatures OR discrepant signatures are accepted by the clerk and </a:t>
            </a:r>
            <a:r>
              <a:rPr lang="en-US" sz="1400" u="sng" dirty="0">
                <a:solidFill>
                  <a:schemeClr val="tx1">
                    <a:lumMod val="65000"/>
                    <a:lumOff val="35000"/>
                  </a:schemeClr>
                </a:solidFill>
                <a:latin typeface="Book Antiqua"/>
                <a:cs typeface="Book Antiqua"/>
              </a:rPr>
              <a:t>if you have the right </a:t>
            </a:r>
            <a:r>
              <a:rPr lang="en-US" sz="1400" u="sng" dirty="0" smtClean="0">
                <a:solidFill>
                  <a:schemeClr val="tx1">
                    <a:lumMod val="65000"/>
                    <a:lumOff val="35000"/>
                  </a:schemeClr>
                </a:solidFill>
                <a:latin typeface="Book Antiqua"/>
                <a:cs typeface="Book Antiqua"/>
              </a:rPr>
              <a:t>to challenge </a:t>
            </a:r>
            <a:r>
              <a:rPr lang="en-US" sz="1400" u="sng" dirty="0">
                <a:solidFill>
                  <a:schemeClr val="tx1">
                    <a:lumMod val="65000"/>
                    <a:lumOff val="35000"/>
                  </a:schemeClr>
                </a:solidFill>
                <a:latin typeface="Book Antiqua"/>
                <a:cs typeface="Book Antiqua"/>
              </a:rPr>
              <a:t>the signature</a:t>
            </a:r>
            <a:r>
              <a:rPr lang="en-US" sz="1400" dirty="0">
                <a:solidFill>
                  <a:schemeClr val="tx1">
                    <a:lumMod val="65000"/>
                    <a:lumOff val="35000"/>
                  </a:schemeClr>
                </a:solidFill>
                <a:latin typeface="Book Antiqua"/>
                <a:cs typeface="Book Antiqua"/>
              </a:rPr>
              <a:t>, quietly, but immediately, </a:t>
            </a:r>
            <a:r>
              <a:rPr lang="en-US" sz="1400" b="1" dirty="0">
                <a:solidFill>
                  <a:schemeClr val="tx1">
                    <a:lumMod val="65000"/>
                    <a:lumOff val="35000"/>
                  </a:schemeClr>
                </a:solidFill>
                <a:latin typeface="Book Antiqua"/>
                <a:cs typeface="Book Antiqua"/>
              </a:rPr>
              <a:t>address challenges to your point person.</a:t>
            </a:r>
          </a:p>
          <a:p>
            <a:pPr lvl="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b="1" dirty="0">
                <a:solidFill>
                  <a:schemeClr val="tx1">
                    <a:lumMod val="65000"/>
                    <a:lumOff val="35000"/>
                  </a:schemeClr>
                </a:solidFill>
                <a:latin typeface="Book Antiqua"/>
                <a:cs typeface="Book Antiqua"/>
              </a:rPr>
              <a:t>Observe long enough to assess the work of the signature verification clerk and, if necessary...</a:t>
            </a:r>
          </a:p>
          <a:p>
            <a:pPr lvl="2"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quietly address any additional problems with your point person;</a:t>
            </a:r>
          </a:p>
          <a:p>
            <a:pPr lvl="2"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document unresolved incidents on Incident Report forms.</a:t>
            </a:r>
          </a:p>
          <a:p>
            <a:endParaRPr lang="en-US" sz="12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10888616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4985980"/>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2 . BALLOT RESOLUTION AND DUPLICATION</a:t>
            </a:r>
          </a:p>
          <a:p>
            <a:pPr algn="ct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200" dirty="0">
                <a:solidFill>
                  <a:schemeClr val="tx1">
                    <a:lumMod val="65000"/>
                    <a:lumOff val="35000"/>
                  </a:schemeClr>
                </a:solidFill>
                <a:latin typeface="Book Antiqua"/>
                <a:cs typeface="Book Antiqua"/>
              </a:rPr>
              <a:t>Once the signature on a ballot return envelope is verified, it can be opened and the ballot removed. In some cases, a ballot is damaged or otherwise unreadable and cannot be run through the ballot scanner. </a:t>
            </a:r>
            <a:r>
              <a:rPr lang="en-US" sz="1200" dirty="0" smtClean="0">
                <a:solidFill>
                  <a:schemeClr val="tx1">
                    <a:lumMod val="65000"/>
                    <a:lumOff val="35000"/>
                  </a:schemeClr>
                </a:solidFill>
                <a:latin typeface="Book Antiqua"/>
                <a:cs typeface="Book Antiqua"/>
              </a:rPr>
              <a:t>UOCAVA </a:t>
            </a:r>
            <a:r>
              <a:rPr lang="en-US" sz="1200" dirty="0">
                <a:solidFill>
                  <a:schemeClr val="tx1">
                    <a:lumMod val="65000"/>
                    <a:lumOff val="35000"/>
                  </a:schemeClr>
                </a:solidFill>
                <a:latin typeface="Book Antiqua"/>
                <a:cs typeface="Book Antiqua"/>
              </a:rPr>
              <a:t>ballots are sometimes faxed in and may be unreadable by the scanner. There may also be over-votes and ambiguous markings. In these cases, the ballots may need to be resolved and duplicated. This is done by people appointed and trained for this activity.</a:t>
            </a:r>
          </a:p>
          <a:p>
            <a:pPr lvl="0" defTabSz="914400" eaLnBrk="0" fontAlgn="base" hangingPunct="0">
              <a:spcBef>
                <a:spcPct val="0"/>
              </a:spcBef>
              <a:spcAft>
                <a:spcPct val="0"/>
              </a:spcAft>
            </a:pPr>
            <a:endParaRPr lang="en-US" sz="12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200" b="1" dirty="0">
                <a:solidFill>
                  <a:schemeClr val="tx1">
                    <a:lumMod val="65000"/>
                    <a:lumOff val="35000"/>
                  </a:schemeClr>
                </a:solidFill>
                <a:latin typeface="Book Antiqua"/>
                <a:cs typeface="Book Antiqua"/>
              </a:rPr>
              <a:t>Research your state’s laws</a:t>
            </a:r>
            <a:r>
              <a:rPr lang="en-US" sz="1200" dirty="0">
                <a:solidFill>
                  <a:schemeClr val="tx1">
                    <a:lumMod val="65000"/>
                    <a:lumOff val="35000"/>
                  </a:schemeClr>
                </a:solidFill>
                <a:latin typeface="Book Antiqua"/>
                <a:cs typeface="Book Antiqua"/>
              </a:rPr>
              <a:t>, including:</a:t>
            </a:r>
          </a:p>
          <a:p>
            <a:pPr lvl="0" defTabSz="914400" eaLnBrk="0" fontAlgn="base" hangingPunct="0">
              <a:spcBef>
                <a:spcPct val="0"/>
              </a:spcBef>
              <a:spcAft>
                <a:spcPct val="0"/>
              </a:spcAft>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How are damaged and otherwise unreadable ballots identified and handled?</a:t>
            </a:r>
          </a:p>
          <a:p>
            <a:pPr marL="285750" lvl="0" indent="-2857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What are the requirements to be a worker who resolves and duplicates ballots?</a:t>
            </a:r>
          </a:p>
          <a:p>
            <a:pPr marL="285750" lvl="0" indent="-2857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What are the laws and procedures for ballot duplication?</a:t>
            </a:r>
          </a:p>
          <a:p>
            <a:pPr marL="285750" lvl="0" indent="-2857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During duplication of ambiguously-marked ballots, how is voter intent determined?</a:t>
            </a:r>
          </a:p>
          <a:p>
            <a:pPr marL="285750" lvl="0" indent="-2857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How are blank ballots inspected and handled?</a:t>
            </a:r>
          </a:p>
          <a:p>
            <a:pPr marL="285750" lvl="0" indent="-2857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How are duplicated ballots required to be documented and stored?</a:t>
            </a:r>
          </a:p>
          <a:p>
            <a:pPr lvl="0" defTabSz="914400" eaLnBrk="0" fontAlgn="base" hangingPunct="0">
              <a:spcBef>
                <a:spcPct val="0"/>
              </a:spcBef>
              <a:spcAft>
                <a:spcPct val="0"/>
              </a:spcAft>
            </a:pPr>
            <a:endParaRPr lang="en-US" sz="12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200" b="1" dirty="0">
                <a:solidFill>
                  <a:schemeClr val="tx1">
                    <a:lumMod val="65000"/>
                    <a:lumOff val="35000"/>
                  </a:schemeClr>
                </a:solidFill>
                <a:latin typeface="Book Antiqua"/>
                <a:cs typeface="Book Antiqua"/>
              </a:rPr>
              <a:t>Observe the ballot resolution and duplication activities and, if necessary...</a:t>
            </a:r>
          </a:p>
          <a:p>
            <a:pPr lvl="2"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quietly address any problems with your point person</a:t>
            </a:r>
          </a:p>
          <a:p>
            <a:pPr lvl="2"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document unresolved incidents on Incident Report forms.</a:t>
            </a:r>
          </a:p>
          <a:p>
            <a:endParaRPr lang="en-US" sz="1400" b="1"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78668579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5016758"/>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3 . BALLOT COUNTING</a:t>
            </a:r>
          </a:p>
          <a:p>
            <a:pPr algn="ct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dirty="0">
                <a:solidFill>
                  <a:schemeClr val="tx1">
                    <a:lumMod val="65000"/>
                    <a:lumOff val="35000"/>
                  </a:schemeClr>
                </a:solidFill>
                <a:latin typeface="Book Antiqua"/>
                <a:cs typeface="Book Antiqua"/>
              </a:rPr>
              <a:t>Once the signature on a ballot return or provisional envelope is verified, it can be opened and the ballot removed. During the opening of ballots, there should be some means of obscuring how voters actually voted. The ballots will then be grouped together and counted by vote tabulating equipment. </a:t>
            </a:r>
          </a:p>
          <a:p>
            <a:pPr lvl="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b="1" dirty="0">
                <a:solidFill>
                  <a:schemeClr val="tx1">
                    <a:lumMod val="65000"/>
                    <a:lumOff val="35000"/>
                  </a:schemeClr>
                </a:solidFill>
                <a:latin typeface="Book Antiqua"/>
                <a:cs typeface="Book Antiqua"/>
              </a:rPr>
              <a:t>Research your state’s laws, </a:t>
            </a:r>
            <a:r>
              <a:rPr lang="en-US" sz="1400" dirty="0">
                <a:solidFill>
                  <a:schemeClr val="tx1">
                    <a:lumMod val="65000"/>
                    <a:lumOff val="35000"/>
                  </a:schemeClr>
                </a:solidFill>
                <a:latin typeface="Book Antiqua"/>
                <a:cs typeface="Book Antiqua"/>
              </a:rPr>
              <a:t>including:</a:t>
            </a:r>
          </a:p>
          <a:p>
            <a:pPr lvl="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marL="285750" indent="-2857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What are the requirements for persons who process and count the ballots? </a:t>
            </a:r>
          </a:p>
          <a:p>
            <a:pPr marL="285750" indent="-285750" eaLnBrk="0" fontAlgn="base" hangingPunct="0">
              <a:spcBef>
                <a:spcPct val="0"/>
              </a:spcBef>
              <a:spcAft>
                <a:spcPct val="0"/>
              </a:spcAft>
              <a:buFont typeface="Wingdings" panose="05000000000000000000" pitchFamily="2" charset="2"/>
              <a:buChar char="ü"/>
            </a:pPr>
            <a:endParaRPr lang="en-US" sz="1400" dirty="0">
              <a:solidFill>
                <a:schemeClr val="tx1">
                  <a:lumMod val="65000"/>
                  <a:lumOff val="35000"/>
                </a:schemeClr>
              </a:solidFill>
              <a:latin typeface="Book Antiqua"/>
              <a:cs typeface="Book Antiqua"/>
            </a:endParaRPr>
          </a:p>
          <a:p>
            <a:pPr marL="285750" indent="-2857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Who is allowed access to ballot counting equipment?</a:t>
            </a:r>
          </a:p>
          <a:p>
            <a:pPr marL="285750" lvl="0" indent="-285750" defTabSz="914400" eaLnBrk="0" fontAlgn="base" hangingPunct="0">
              <a:spcBef>
                <a:spcPct val="0"/>
              </a:spcBef>
              <a:spcAft>
                <a:spcPct val="0"/>
              </a:spcAft>
              <a:buFont typeface="Wingdings" panose="05000000000000000000" pitchFamily="2" charset="2"/>
              <a:buChar char="ü"/>
            </a:pPr>
            <a:endParaRPr lang="en-US" sz="1400" dirty="0">
              <a:solidFill>
                <a:schemeClr val="tx1">
                  <a:lumMod val="65000"/>
                  <a:lumOff val="35000"/>
                </a:schemeClr>
              </a:solidFill>
              <a:latin typeface="Book Antiqua"/>
              <a:cs typeface="Book Antiqua"/>
            </a:endParaRPr>
          </a:p>
          <a:p>
            <a:pPr marL="285750" lvl="0" indent="-2857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How soon may ballot processing and counting begin?</a:t>
            </a:r>
          </a:p>
          <a:p>
            <a:pPr marL="285750" lvl="0" indent="-285750" eaLnBrk="0" fontAlgn="base" hangingPunct="0">
              <a:spcBef>
                <a:spcPct val="0"/>
              </a:spcBef>
              <a:spcAft>
                <a:spcPct val="0"/>
              </a:spcAft>
              <a:buFont typeface="Wingdings" panose="05000000000000000000" pitchFamily="2" charset="2"/>
              <a:buChar char="ü"/>
            </a:pPr>
            <a:endParaRPr lang="en-US" sz="1400" dirty="0">
              <a:solidFill>
                <a:schemeClr val="tx1">
                  <a:lumMod val="65000"/>
                  <a:lumOff val="35000"/>
                </a:schemeClr>
              </a:solidFill>
              <a:latin typeface="Book Antiqua"/>
              <a:cs typeface="Book Antiqua"/>
            </a:endParaRPr>
          </a:p>
          <a:p>
            <a:pPr marL="285750" lvl="0" indent="-2857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After what date and time can counting results be released?</a:t>
            </a:r>
          </a:p>
          <a:p>
            <a:pPr marL="285750" lvl="0" indent="-285750" eaLnBrk="0" fontAlgn="base" hangingPunct="0">
              <a:spcBef>
                <a:spcPct val="0"/>
              </a:spcBef>
              <a:spcAft>
                <a:spcPct val="0"/>
              </a:spcAft>
              <a:buFont typeface="Wingdings" panose="05000000000000000000" pitchFamily="2" charset="2"/>
              <a:buChar char="ü"/>
            </a:pPr>
            <a:endParaRPr lang="en-US" sz="1400" dirty="0">
              <a:solidFill>
                <a:schemeClr val="tx1">
                  <a:lumMod val="65000"/>
                  <a:lumOff val="35000"/>
                </a:schemeClr>
              </a:solidFill>
              <a:latin typeface="Book Antiqua"/>
              <a:cs typeface="Book Antiqua"/>
            </a:endParaRPr>
          </a:p>
          <a:p>
            <a:pPr marL="285750" lvl="0" indent="-2857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How are results kept secret before that time?</a:t>
            </a:r>
          </a:p>
          <a:p>
            <a:pPr marL="285750" lvl="0" indent="-285750" defTabSz="914400" eaLnBrk="0" fontAlgn="base" hangingPunct="0">
              <a:spcBef>
                <a:spcPct val="0"/>
              </a:spcBef>
              <a:spcAft>
                <a:spcPct val="0"/>
              </a:spcAft>
              <a:buFont typeface="Wingdings" panose="05000000000000000000" pitchFamily="2" charset="2"/>
              <a:buChar char="ü"/>
            </a:pP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b="1" dirty="0">
                <a:solidFill>
                  <a:schemeClr val="tx1">
                    <a:lumMod val="65000"/>
                    <a:lumOff val="35000"/>
                  </a:schemeClr>
                </a:solidFill>
                <a:latin typeface="Book Antiqua"/>
                <a:cs typeface="Book Antiqua"/>
              </a:rPr>
              <a:t>Observe the opening of ballot envelopes, privacy and counting practices and, if necessary...</a:t>
            </a:r>
          </a:p>
          <a:p>
            <a:pPr lvl="2"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quietly address any problems with your point person</a:t>
            </a:r>
          </a:p>
          <a:p>
            <a:pPr lvl="2"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document unresolved incidents on Incident Report forms.</a:t>
            </a:r>
          </a:p>
          <a:p>
            <a:endParaRPr lang="en-US" sz="12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8585933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5139869"/>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4 . BALLOT SECURITY</a:t>
            </a:r>
          </a:p>
          <a:p>
            <a:pPr algn="ct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200" dirty="0">
                <a:solidFill>
                  <a:schemeClr val="tx1">
                    <a:lumMod val="65000"/>
                    <a:lumOff val="35000"/>
                  </a:schemeClr>
                </a:solidFill>
                <a:latin typeface="Book Antiqua"/>
                <a:cs typeface="Book Antiqua"/>
              </a:rPr>
              <a:t>When you meet with your local or county election official, he or she should walk you through procedures for securing ballots and vote counting equipment. </a:t>
            </a:r>
          </a:p>
          <a:p>
            <a:pPr lvl="0" defTabSz="914400" eaLnBrk="0" fontAlgn="base" hangingPunct="0">
              <a:spcBef>
                <a:spcPct val="0"/>
              </a:spcBef>
              <a:spcAft>
                <a:spcPct val="0"/>
              </a:spcAft>
            </a:pPr>
            <a:endParaRPr lang="en-US" sz="12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200" b="1" dirty="0">
                <a:solidFill>
                  <a:schemeClr val="tx1">
                    <a:lumMod val="65000"/>
                    <a:lumOff val="35000"/>
                  </a:schemeClr>
                </a:solidFill>
                <a:latin typeface="Book Antiqua"/>
                <a:cs typeface="Book Antiqua"/>
              </a:rPr>
              <a:t>Research your state’s  ballot security laws</a:t>
            </a:r>
            <a:r>
              <a:rPr lang="en-US" sz="1200" dirty="0">
                <a:solidFill>
                  <a:schemeClr val="tx1">
                    <a:lumMod val="65000"/>
                    <a:lumOff val="35000"/>
                  </a:schemeClr>
                </a:solidFill>
                <a:latin typeface="Book Antiqua"/>
                <a:cs typeface="Book Antiqua"/>
              </a:rPr>
              <a:t>, including:</a:t>
            </a:r>
          </a:p>
          <a:p>
            <a:pPr lvl="0" defTabSz="914400" eaLnBrk="0" fontAlgn="base" hangingPunct="0">
              <a:spcBef>
                <a:spcPct val="0"/>
              </a:spcBef>
              <a:spcAft>
                <a:spcPct val="0"/>
              </a:spcAft>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How and where are processed and unprocessed ballots required to be logged, sealed and stored?</a:t>
            </a:r>
          </a:p>
          <a:p>
            <a:pPr marL="285750" lvl="0" indent="-2857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285750" lvl="0" indent="-28575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What are the requirements for persons engaged in processing and counting of ballots?</a:t>
            </a:r>
          </a:p>
          <a:p>
            <a:pPr marL="285750" lvl="0" indent="-28575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What are the laws for supervising outsiders such as Election Watchers, campaign workers, vendors, etc.</a:t>
            </a:r>
          </a:p>
          <a:p>
            <a:pPr marL="285750" lvl="0" indent="-2857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What kind of identification is required to visually differentiate authorized persons from unauthorized?</a:t>
            </a:r>
          </a:p>
          <a:p>
            <a:pPr marL="285750" lvl="0" indent="-2857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What are the laws regarding use of passwords or identification to access sensitive areas?</a:t>
            </a:r>
          </a:p>
          <a:p>
            <a:pPr marL="285750" lvl="0" indent="-2857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What are the laws concerning connection of the vote counting equipment to the Internet or allowing wireless capability?</a:t>
            </a:r>
          </a:p>
          <a:p>
            <a:pPr marL="285750" lvl="0" indent="-285750" defTabSz="914400" eaLnBrk="0" fontAlgn="base" hangingPunct="0">
              <a:spcBef>
                <a:spcPct val="0"/>
              </a:spcBef>
              <a:spcAft>
                <a:spcPct val="0"/>
              </a:spcAft>
              <a:buFont typeface="Wingdings" panose="05000000000000000000" pitchFamily="2" charset="2"/>
              <a:buChar char="ü"/>
            </a:pPr>
            <a:endParaRPr lang="en-US" sz="1200" dirty="0">
              <a:solidFill>
                <a:schemeClr val="tx1">
                  <a:lumMod val="65000"/>
                  <a:lumOff val="35000"/>
                </a:schemeClr>
              </a:solidFill>
              <a:latin typeface="Book Antiqua"/>
              <a:cs typeface="Book Antiqua"/>
            </a:endParaRPr>
          </a:p>
          <a:p>
            <a:pPr marL="285750" lvl="0" indent="-285750" defTabSz="914400" eaLnBrk="0" fontAlgn="base" hangingPunct="0">
              <a:spcBef>
                <a:spcPct val="0"/>
              </a:spcBef>
              <a:spcAft>
                <a:spcPct val="0"/>
              </a:spcAft>
              <a:buFont typeface="Wingdings" panose="05000000000000000000" pitchFamily="2" charset="2"/>
              <a:buChar char="ü"/>
            </a:pPr>
            <a:r>
              <a:rPr lang="en-US" sz="1200" dirty="0">
                <a:solidFill>
                  <a:schemeClr val="tx1">
                    <a:lumMod val="65000"/>
                    <a:lumOff val="35000"/>
                  </a:schemeClr>
                </a:solidFill>
                <a:latin typeface="Book Antiqua"/>
                <a:cs typeface="Book Antiqua"/>
              </a:rPr>
              <a:t>Are video security surveillance recordings required and in what areas?</a:t>
            </a:r>
          </a:p>
          <a:p>
            <a:pPr lvl="0" defTabSz="914400" eaLnBrk="0" fontAlgn="base" hangingPunct="0">
              <a:spcBef>
                <a:spcPct val="0"/>
              </a:spcBef>
              <a:spcAft>
                <a:spcPct val="0"/>
              </a:spcAft>
              <a:buFontTx/>
              <a:buChar char="•"/>
            </a:pPr>
            <a:endParaRPr lang="en-US" sz="12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200" b="1" dirty="0">
                <a:solidFill>
                  <a:schemeClr val="tx1">
                    <a:lumMod val="65000"/>
                    <a:lumOff val="35000"/>
                  </a:schemeClr>
                </a:solidFill>
                <a:latin typeface="Book Antiqua"/>
                <a:cs typeface="Book Antiqua"/>
              </a:rPr>
              <a:t>Observe the handling and storage of processed and unprocessed ballots and use of equipment and if necessary...</a:t>
            </a:r>
          </a:p>
          <a:p>
            <a:pPr lvl="2"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quietly address any problems with your point person</a:t>
            </a:r>
          </a:p>
          <a:p>
            <a:pPr lvl="2" eaLnBrk="0" fontAlgn="base" hangingPunct="0">
              <a:spcBef>
                <a:spcPct val="0"/>
              </a:spcBef>
              <a:spcAft>
                <a:spcPct val="0"/>
              </a:spcAft>
              <a:buFont typeface="Wingdings" pitchFamily="2" charset="2"/>
              <a:buChar char="ü"/>
            </a:pPr>
            <a:r>
              <a:rPr lang="en-US" sz="1200" dirty="0">
                <a:solidFill>
                  <a:schemeClr val="tx1">
                    <a:lumMod val="65000"/>
                    <a:lumOff val="35000"/>
                  </a:schemeClr>
                </a:solidFill>
                <a:latin typeface="Book Antiqua"/>
                <a:cs typeface="Book Antiqua"/>
              </a:rPr>
              <a:t>document unresolved incidents on Incident Report forms.</a:t>
            </a:r>
          </a:p>
          <a:p>
            <a:endParaRPr lang="en-US" sz="12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236304687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5209118"/>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CREATING ELECTION WATCHER INCIDENT REPORTS</a:t>
            </a:r>
          </a:p>
          <a:p>
            <a:pPr algn="ct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050" b="1" dirty="0">
                <a:solidFill>
                  <a:schemeClr val="tx1">
                    <a:lumMod val="65000"/>
                    <a:lumOff val="35000"/>
                  </a:schemeClr>
                </a:solidFill>
                <a:latin typeface="Book Antiqua"/>
                <a:cs typeface="Book Antiqua"/>
              </a:rPr>
              <a:t>Completing Incident Reports</a:t>
            </a:r>
          </a:p>
          <a:p>
            <a:pPr lvl="0" defTabSz="914400"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050" dirty="0">
                <a:solidFill>
                  <a:schemeClr val="tx1">
                    <a:lumMod val="65000"/>
                    <a:lumOff val="35000"/>
                  </a:schemeClr>
                </a:solidFill>
                <a:latin typeface="Book Antiqua"/>
                <a:cs typeface="Book Antiqua"/>
              </a:rPr>
              <a:t>Only report incidents that are “actionable”:</a:t>
            </a:r>
          </a:p>
          <a:p>
            <a:pPr lvl="2" eaLnBrk="0" fontAlgn="base" hangingPunct="0">
              <a:spcBef>
                <a:spcPct val="0"/>
              </a:spcBef>
              <a:spcAft>
                <a:spcPct val="0"/>
              </a:spcAft>
              <a:buFont typeface="Courier New" pitchFamily="49" charset="0"/>
              <a:buChar char="o"/>
            </a:pPr>
            <a:r>
              <a:rPr lang="en-US" sz="1050" dirty="0">
                <a:solidFill>
                  <a:schemeClr val="tx1">
                    <a:lumMod val="65000"/>
                    <a:lumOff val="35000"/>
                  </a:schemeClr>
                </a:solidFill>
                <a:latin typeface="Book Antiqua"/>
                <a:cs typeface="Book Antiqua"/>
              </a:rPr>
              <a:t>They appear to you to be possibly non-compliant with state laws or procedures AND</a:t>
            </a:r>
          </a:p>
          <a:p>
            <a:pPr lvl="2" eaLnBrk="0" fontAlgn="base" hangingPunct="0">
              <a:spcBef>
                <a:spcPct val="0"/>
              </a:spcBef>
              <a:spcAft>
                <a:spcPct val="0"/>
              </a:spcAft>
              <a:buFont typeface="Courier New" pitchFamily="49" charset="0"/>
              <a:buChar char="o"/>
            </a:pPr>
            <a:r>
              <a:rPr lang="en-US" sz="1050" dirty="0">
                <a:solidFill>
                  <a:schemeClr val="tx1">
                    <a:lumMod val="65000"/>
                    <a:lumOff val="35000"/>
                  </a:schemeClr>
                </a:solidFill>
                <a:latin typeface="Book Antiqua"/>
                <a:cs typeface="Book Antiqua"/>
              </a:rPr>
              <a:t>They have been brought to the attention of your point person or appropriate official AND</a:t>
            </a:r>
          </a:p>
          <a:p>
            <a:pPr lvl="2" eaLnBrk="0" fontAlgn="base" hangingPunct="0">
              <a:spcBef>
                <a:spcPct val="0"/>
              </a:spcBef>
              <a:spcAft>
                <a:spcPct val="0"/>
              </a:spcAft>
              <a:buFont typeface="Courier New" pitchFamily="49" charset="0"/>
              <a:buChar char="o"/>
            </a:pPr>
            <a:r>
              <a:rPr lang="en-US" sz="1050" dirty="0">
                <a:solidFill>
                  <a:schemeClr val="tx1">
                    <a:lumMod val="65000"/>
                    <a:lumOff val="35000"/>
                  </a:schemeClr>
                </a:solidFill>
                <a:latin typeface="Book Antiqua"/>
                <a:cs typeface="Book Antiqua"/>
              </a:rPr>
              <a:t>They remain unresolved.</a:t>
            </a:r>
          </a:p>
          <a:p>
            <a:pPr lvl="1" defTabSz="914400"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050" dirty="0">
                <a:solidFill>
                  <a:schemeClr val="tx1">
                    <a:lumMod val="65000"/>
                    <a:lumOff val="35000"/>
                  </a:schemeClr>
                </a:solidFill>
                <a:latin typeface="Book Antiqua"/>
                <a:cs typeface="Book Antiqua"/>
              </a:rPr>
              <a:t>IRs are not designed to be a “diary” of activity you observe; only report apparent unresolved irregularities/exceptions to the law.</a:t>
            </a:r>
          </a:p>
          <a:p>
            <a:pPr lvl="0" defTabSz="914400"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050" dirty="0">
                <a:solidFill>
                  <a:schemeClr val="tx1">
                    <a:lumMod val="65000"/>
                    <a:lumOff val="35000"/>
                  </a:schemeClr>
                </a:solidFill>
                <a:latin typeface="Book Antiqua"/>
                <a:cs typeface="Book Antiqua"/>
              </a:rPr>
              <a:t>Focus on the </a:t>
            </a:r>
            <a:r>
              <a:rPr lang="en-US" sz="1050" u="sng" dirty="0">
                <a:solidFill>
                  <a:schemeClr val="tx1">
                    <a:lumMod val="65000"/>
                    <a:lumOff val="35000"/>
                  </a:schemeClr>
                </a:solidFill>
                <a:latin typeface="Book Antiqua"/>
                <a:cs typeface="Book Antiqua"/>
              </a:rPr>
              <a:t>facts</a:t>
            </a:r>
            <a:r>
              <a:rPr lang="en-US" sz="1050" dirty="0">
                <a:solidFill>
                  <a:schemeClr val="tx1">
                    <a:lumMod val="65000"/>
                    <a:lumOff val="35000"/>
                  </a:schemeClr>
                </a:solidFill>
                <a:latin typeface="Book Antiqua"/>
                <a:cs typeface="Book Antiqua"/>
              </a:rPr>
              <a:t> of the incident and do not be emotional or judgmental. Report:</a:t>
            </a:r>
          </a:p>
          <a:p>
            <a:pPr lvl="2" eaLnBrk="0" fontAlgn="base" hangingPunct="0">
              <a:spcBef>
                <a:spcPct val="0"/>
              </a:spcBef>
              <a:spcAft>
                <a:spcPct val="0"/>
              </a:spcAft>
              <a:buFont typeface="Courier New" pitchFamily="49" charset="0"/>
              <a:buChar char="o"/>
            </a:pPr>
            <a:r>
              <a:rPr lang="en-US" sz="1050" dirty="0">
                <a:solidFill>
                  <a:schemeClr val="tx1">
                    <a:lumMod val="65000"/>
                    <a:lumOff val="35000"/>
                  </a:schemeClr>
                </a:solidFill>
                <a:latin typeface="Book Antiqua"/>
                <a:cs typeface="Book Antiqua"/>
              </a:rPr>
              <a:t>When (full month/day/year and time of day)</a:t>
            </a:r>
          </a:p>
          <a:p>
            <a:pPr lvl="2" eaLnBrk="0" fontAlgn="base" hangingPunct="0">
              <a:spcBef>
                <a:spcPct val="0"/>
              </a:spcBef>
              <a:spcAft>
                <a:spcPct val="0"/>
              </a:spcAft>
              <a:buFont typeface="Courier New" pitchFamily="49" charset="0"/>
              <a:buChar char="o"/>
            </a:pPr>
            <a:r>
              <a:rPr lang="en-US" sz="1050" dirty="0">
                <a:solidFill>
                  <a:schemeClr val="tx1">
                    <a:lumMod val="65000"/>
                    <a:lumOff val="35000"/>
                  </a:schemeClr>
                </a:solidFill>
                <a:latin typeface="Book Antiqua"/>
                <a:cs typeface="Book Antiqua"/>
              </a:rPr>
              <a:t>Where (name of location and full location address)</a:t>
            </a:r>
          </a:p>
          <a:p>
            <a:pPr lvl="2" eaLnBrk="0" fontAlgn="base" hangingPunct="0">
              <a:spcBef>
                <a:spcPct val="0"/>
              </a:spcBef>
              <a:spcAft>
                <a:spcPct val="0"/>
              </a:spcAft>
              <a:buFont typeface="Courier New" pitchFamily="49" charset="0"/>
              <a:buChar char="o"/>
            </a:pPr>
            <a:r>
              <a:rPr lang="en-US" sz="1050" dirty="0">
                <a:solidFill>
                  <a:schemeClr val="tx1">
                    <a:lumMod val="65000"/>
                    <a:lumOff val="35000"/>
                  </a:schemeClr>
                </a:solidFill>
                <a:latin typeface="Book Antiqua"/>
                <a:cs typeface="Book Antiqua"/>
              </a:rPr>
              <a:t>Who (names and titles of each person involved)</a:t>
            </a:r>
          </a:p>
          <a:p>
            <a:pPr lvl="2" eaLnBrk="0" fontAlgn="base" hangingPunct="0">
              <a:spcBef>
                <a:spcPct val="0"/>
              </a:spcBef>
              <a:spcAft>
                <a:spcPct val="0"/>
              </a:spcAft>
              <a:buFont typeface="Courier New" pitchFamily="49" charset="0"/>
              <a:buChar char="o"/>
            </a:pPr>
            <a:r>
              <a:rPr lang="en-US" sz="1050" dirty="0">
                <a:solidFill>
                  <a:schemeClr val="tx1">
                    <a:lumMod val="65000"/>
                    <a:lumOff val="35000"/>
                  </a:schemeClr>
                </a:solidFill>
                <a:latin typeface="Book Antiqua"/>
                <a:cs typeface="Book Antiqua"/>
              </a:rPr>
              <a:t>What (apparent inconsistency, specific actions, words and/or documents observed).</a:t>
            </a:r>
          </a:p>
          <a:p>
            <a:pPr lvl="1" defTabSz="914400"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050" dirty="0">
                <a:solidFill>
                  <a:schemeClr val="tx1">
                    <a:lumMod val="65000"/>
                    <a:lumOff val="35000"/>
                  </a:schemeClr>
                </a:solidFill>
                <a:latin typeface="Book Antiqua"/>
                <a:cs typeface="Book Antiqua"/>
              </a:rPr>
              <a:t>You may not be allowed or able to take detailed notes in the counting center. When that occurs, </a:t>
            </a:r>
            <a:r>
              <a:rPr lang="en-US" sz="1050" u="sng" dirty="0">
                <a:solidFill>
                  <a:schemeClr val="tx1">
                    <a:lumMod val="65000"/>
                    <a:lumOff val="35000"/>
                  </a:schemeClr>
                </a:solidFill>
                <a:latin typeface="Book Antiqua"/>
                <a:cs typeface="Book Antiqua"/>
              </a:rPr>
              <a:t>complete your IRs as soon as you leave the facility</a:t>
            </a:r>
            <a:r>
              <a:rPr lang="en-US" sz="1050" dirty="0">
                <a:solidFill>
                  <a:schemeClr val="tx1">
                    <a:lumMod val="65000"/>
                    <a:lumOff val="35000"/>
                  </a:schemeClr>
                </a:solidFill>
                <a:latin typeface="Book Antiqua"/>
                <a:cs typeface="Book Antiqua"/>
              </a:rPr>
              <a:t>, when your recall is best.</a:t>
            </a:r>
          </a:p>
          <a:p>
            <a:pPr lvl="0" defTabSz="914400"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050" dirty="0">
                <a:solidFill>
                  <a:schemeClr val="tx1">
                    <a:lumMod val="65000"/>
                    <a:lumOff val="35000"/>
                  </a:schemeClr>
                </a:solidFill>
                <a:latin typeface="Book Antiqua"/>
                <a:cs typeface="Book Antiqua"/>
              </a:rPr>
              <a:t>Avoid citing specific laws on your IR. It’s best to </a:t>
            </a:r>
            <a:r>
              <a:rPr lang="en-US" sz="1050" u="sng" dirty="0">
                <a:solidFill>
                  <a:schemeClr val="tx1">
                    <a:lumMod val="65000"/>
                    <a:lumOff val="35000"/>
                  </a:schemeClr>
                </a:solidFill>
                <a:latin typeface="Book Antiqua"/>
                <a:cs typeface="Book Antiqua"/>
              </a:rPr>
              <a:t>state the facts of the incident</a:t>
            </a:r>
            <a:r>
              <a:rPr lang="en-US" sz="1050" dirty="0">
                <a:solidFill>
                  <a:schemeClr val="tx1">
                    <a:lumMod val="65000"/>
                    <a:lumOff val="35000"/>
                  </a:schemeClr>
                </a:solidFill>
                <a:latin typeface="Book Antiqua"/>
                <a:cs typeface="Book Antiqua"/>
              </a:rPr>
              <a:t> and that “it [the reported conduct] may be inconsistent with election law”. Leave quoting the exact laws to election lawyers.</a:t>
            </a:r>
          </a:p>
          <a:p>
            <a:pPr lvl="0" defTabSz="914400"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050" dirty="0">
                <a:solidFill>
                  <a:schemeClr val="tx1">
                    <a:lumMod val="65000"/>
                    <a:lumOff val="35000"/>
                  </a:schemeClr>
                </a:solidFill>
                <a:latin typeface="Book Antiqua"/>
                <a:cs typeface="Book Antiqua"/>
              </a:rPr>
              <a:t>Complete IRs in blue ballpoint pen.</a:t>
            </a:r>
          </a:p>
          <a:p>
            <a:pPr lvl="0" defTabSz="914400"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050" dirty="0">
                <a:solidFill>
                  <a:schemeClr val="tx1">
                    <a:lumMod val="65000"/>
                    <a:lumOff val="35000"/>
                  </a:schemeClr>
                </a:solidFill>
                <a:latin typeface="Book Antiqua"/>
                <a:cs typeface="Book Antiqua"/>
              </a:rPr>
              <a:t>Sign and date the bottom of each IR where specified.</a:t>
            </a:r>
          </a:p>
          <a:p>
            <a:pPr lvl="0" defTabSz="914400" eaLnBrk="0" fontAlgn="base" hangingPunct="0">
              <a:spcBef>
                <a:spcPct val="0"/>
              </a:spcBef>
              <a:spcAft>
                <a:spcPct val="0"/>
              </a:spcAft>
            </a:pPr>
            <a:endParaRPr lang="en-US" sz="105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050" dirty="0">
                <a:solidFill>
                  <a:schemeClr val="tx1">
                    <a:lumMod val="65000"/>
                    <a:lumOff val="35000"/>
                  </a:schemeClr>
                </a:solidFill>
                <a:latin typeface="Book Antiqua"/>
                <a:cs typeface="Book Antiqua"/>
              </a:rPr>
              <a:t>Attach additional papers if needed and identify the attachment by name, date and number of pages above your signature on the IR.</a:t>
            </a:r>
          </a:p>
          <a:p>
            <a:endParaRPr lang="en-US" sz="105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231805291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4324261"/>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CREATING ELECTION WATCHER INCIDENT REPORTS cont.</a:t>
            </a:r>
          </a:p>
          <a:p>
            <a:pPr algn="ct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b="1" u="sng" dirty="0">
                <a:solidFill>
                  <a:schemeClr val="tx1">
                    <a:lumMod val="65000"/>
                    <a:lumOff val="35000"/>
                  </a:schemeClr>
                </a:solidFill>
                <a:latin typeface="Book Antiqua"/>
                <a:cs typeface="Book Antiqua"/>
              </a:rPr>
              <a:t>Submitting Incident Reports</a:t>
            </a:r>
          </a:p>
          <a:p>
            <a:pPr lvl="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dirty="0">
                <a:solidFill>
                  <a:schemeClr val="tx1">
                    <a:lumMod val="65000"/>
                    <a:lumOff val="35000"/>
                  </a:schemeClr>
                </a:solidFill>
                <a:latin typeface="Book Antiqua"/>
                <a:cs typeface="Book Antiqua"/>
              </a:rPr>
              <a:t>Once you (and others if working as a team) have completed your IRs, you will submit them to the appropriate election officials. </a:t>
            </a:r>
          </a:p>
          <a:p>
            <a:pPr lvl="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Make a copy of each IR and its attachments, if any. Submit the copies and keep the originals.</a:t>
            </a:r>
          </a:p>
          <a:p>
            <a:pPr lvl="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Write a cover </a:t>
            </a:r>
            <a:r>
              <a:rPr lang="en-US" sz="1400" dirty="0" smtClean="0">
                <a:solidFill>
                  <a:schemeClr val="tx1">
                    <a:lumMod val="65000"/>
                    <a:lumOff val="35000"/>
                  </a:schemeClr>
                </a:solidFill>
                <a:latin typeface="Book Antiqua"/>
                <a:cs typeface="Book Antiqua"/>
              </a:rPr>
              <a:t>letter </a:t>
            </a:r>
            <a:r>
              <a:rPr lang="en-US" sz="1400" dirty="0">
                <a:solidFill>
                  <a:schemeClr val="tx1">
                    <a:lumMod val="65000"/>
                    <a:lumOff val="35000"/>
                  </a:schemeClr>
                </a:solidFill>
                <a:latin typeface="Book Antiqua"/>
                <a:cs typeface="Book Antiqua"/>
              </a:rPr>
              <a:t>summarizing the incidents and attach the IR copies. When significant, point out good work you observed in the course of detailing the incidents of unresolved apparent non-compliance. Do not be accusatory. Rather, state that the incidents appear to be inconsistent with election law, hence, non-compliant.</a:t>
            </a:r>
          </a:p>
          <a:p>
            <a:pPr lvl="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Sign the letter as a watcher for your appointing party, NOT True the Vote.</a:t>
            </a:r>
          </a:p>
          <a:p>
            <a:pPr lvl="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Recipients of the cover letter with IR attachments should include your appointing party, the </a:t>
            </a:r>
            <a:r>
              <a:rPr lang="en-US" sz="1400" dirty="0" smtClean="0">
                <a:solidFill>
                  <a:schemeClr val="tx1">
                    <a:lumMod val="65000"/>
                    <a:lumOff val="35000"/>
                  </a:schemeClr>
                </a:solidFill>
                <a:latin typeface="Book Antiqua"/>
                <a:cs typeface="Book Antiqua"/>
              </a:rPr>
              <a:t>county election official, </a:t>
            </a:r>
            <a:r>
              <a:rPr lang="en-US" sz="1400" dirty="0">
                <a:solidFill>
                  <a:schemeClr val="tx1">
                    <a:lumMod val="65000"/>
                    <a:lumOff val="35000"/>
                  </a:schemeClr>
                </a:solidFill>
                <a:latin typeface="Book Antiqua"/>
                <a:cs typeface="Book Antiqua"/>
              </a:rPr>
              <a:t>Watcher Contact and the </a:t>
            </a:r>
            <a:r>
              <a:rPr lang="en-US" sz="1400" dirty="0" smtClean="0">
                <a:solidFill>
                  <a:schemeClr val="tx1">
                    <a:lumMod val="65000"/>
                    <a:lumOff val="35000"/>
                  </a:schemeClr>
                </a:solidFill>
                <a:latin typeface="Book Antiqua"/>
                <a:cs typeface="Book Antiqua"/>
              </a:rPr>
              <a:t>state elections office.</a:t>
            </a:r>
            <a:endParaRPr lang="en-US" sz="1400" dirty="0">
              <a:solidFill>
                <a:schemeClr val="tx1">
                  <a:lumMod val="65000"/>
                  <a:lumOff val="35000"/>
                </a:schemeClr>
              </a:solidFill>
              <a:latin typeface="Book Antiqua"/>
              <a:cs typeface="Book Antiqua"/>
            </a:endParaRPr>
          </a:p>
          <a:p>
            <a:endParaRPr lang="en-US" sz="9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331428508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5139869"/>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BEFORE WE BEGIN…</a:t>
            </a:r>
          </a:p>
          <a:p>
            <a:pPr algn="ct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300" dirty="0">
                <a:solidFill>
                  <a:schemeClr val="tx1">
                    <a:lumMod val="65000"/>
                    <a:lumOff val="35000"/>
                  </a:schemeClr>
                </a:solidFill>
                <a:latin typeface="Book Antiqua"/>
                <a:cs typeface="Book Antiqua"/>
              </a:rPr>
              <a:t>This training provides general guidelines for watching the processing of “mail ballots” in your state. For this training, the term “mail ballot” refers to a ballot that is delivered for processing in a signed envelope, where processing involves verifying the voter’s signature prior to opening and counting the ballot. “Mail ballots” include absentee ballots, Uniformed and Overseas Citizens Absentee Voting Act (UOCAVA) ballots and provisional ballots. Note that your state may call Election Watchers “observers” or other terms. </a:t>
            </a:r>
          </a:p>
          <a:p>
            <a:pPr eaLnBrk="0" fontAlgn="base" hangingPunct="0">
              <a:spcBef>
                <a:spcPct val="0"/>
              </a:spcBef>
              <a:spcAft>
                <a:spcPct val="0"/>
              </a:spcAft>
            </a:pPr>
            <a:endParaRPr lang="en-US" sz="1300" dirty="0">
              <a:solidFill>
                <a:schemeClr val="tx1">
                  <a:lumMod val="65000"/>
                  <a:lumOff val="35000"/>
                </a:schemeClr>
              </a:solidFill>
              <a:latin typeface="Book Antiqua"/>
              <a:cs typeface="Book Antiqua"/>
            </a:endParaRPr>
          </a:p>
          <a:p>
            <a:pPr eaLnBrk="0" fontAlgn="base" hangingPunct="0">
              <a:spcBef>
                <a:spcPct val="0"/>
              </a:spcBef>
              <a:spcAft>
                <a:spcPct val="0"/>
              </a:spcAft>
            </a:pPr>
            <a:r>
              <a:rPr lang="en-US" sz="1300" dirty="0">
                <a:solidFill>
                  <a:schemeClr val="tx1">
                    <a:lumMod val="65000"/>
                    <a:lumOff val="35000"/>
                  </a:schemeClr>
                </a:solidFill>
                <a:latin typeface="Book Antiqua"/>
                <a:cs typeface="Book Antiqua"/>
              </a:rPr>
              <a:t>You will need to </a:t>
            </a:r>
            <a:r>
              <a:rPr lang="en-US" sz="1300" b="1" dirty="0">
                <a:solidFill>
                  <a:schemeClr val="tx1">
                    <a:lumMod val="65000"/>
                    <a:lumOff val="35000"/>
                  </a:schemeClr>
                </a:solidFill>
                <a:latin typeface="Book Antiqua"/>
                <a:cs typeface="Book Antiqua"/>
              </a:rPr>
              <a:t>do your own research to determine </a:t>
            </a:r>
            <a:r>
              <a:rPr lang="en-US" sz="1300" b="1" dirty="0">
                <a:solidFill>
                  <a:schemeClr val="tx1">
                    <a:lumMod val="65000"/>
                    <a:lumOff val="35000"/>
                  </a:schemeClr>
                </a:solidFill>
                <a:latin typeface="Book Antiqua"/>
                <a:cs typeface="Book Antiqua"/>
                <a:hlinkClick r:id="rId4"/>
              </a:rPr>
              <a:t>your state’s laws</a:t>
            </a:r>
            <a:r>
              <a:rPr lang="en-US" sz="1300" b="1" dirty="0">
                <a:solidFill>
                  <a:schemeClr val="tx1">
                    <a:lumMod val="65000"/>
                    <a:lumOff val="35000"/>
                  </a:schemeClr>
                </a:solidFill>
                <a:latin typeface="Book Antiqua"/>
                <a:cs typeface="Book Antiqua"/>
              </a:rPr>
              <a:t> </a:t>
            </a:r>
            <a:r>
              <a:rPr lang="en-US" sz="1300" dirty="0">
                <a:solidFill>
                  <a:schemeClr val="tx1">
                    <a:lumMod val="65000"/>
                    <a:lumOff val="35000"/>
                  </a:schemeClr>
                </a:solidFill>
                <a:latin typeface="Book Antiqua"/>
                <a:cs typeface="Book Antiqua"/>
              </a:rPr>
              <a:t>regarding mail voting. Some states are 100% vote by mail. Some allow “no excuse” mail voting while others require proof of illness or absence to vote by mail. Some states have more military or overseas voters than others, so they process more UOCAVA ballots. Per federal law all states require provisional voting (voting when a person’s name is accidentally omitted from the roster), yet some states have a higher percent provisional ballots than others. </a:t>
            </a:r>
          </a:p>
          <a:p>
            <a:pPr lvl="0" defTabSz="914400" eaLnBrk="0" fontAlgn="base" hangingPunct="0">
              <a:spcBef>
                <a:spcPct val="0"/>
              </a:spcBef>
              <a:spcAft>
                <a:spcPct val="0"/>
              </a:spcAft>
            </a:pPr>
            <a:endParaRPr lang="en-US" sz="13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300" b="1" dirty="0">
                <a:solidFill>
                  <a:schemeClr val="tx1">
                    <a:lumMod val="65000"/>
                    <a:lumOff val="35000"/>
                  </a:schemeClr>
                </a:solidFill>
                <a:latin typeface="Book Antiqua"/>
                <a:cs typeface="Book Antiqua"/>
              </a:rPr>
              <a:t>Check out the chart on the next page</a:t>
            </a:r>
            <a:r>
              <a:rPr lang="en-US" sz="1300" dirty="0">
                <a:solidFill>
                  <a:schemeClr val="tx1">
                    <a:lumMod val="65000"/>
                    <a:lumOff val="35000"/>
                  </a:schemeClr>
                </a:solidFill>
                <a:latin typeface="Book Antiqua"/>
                <a:cs typeface="Book Antiqua"/>
              </a:rPr>
              <a:t> to see the prevalence of mail ballots in your state. If your state has a small percentage of mail ballots but is identified as a state with high early voting, check with your local election official to see if the early votes are delivered in signed envelopes and require processing similar to mail ballots.  </a:t>
            </a:r>
          </a:p>
          <a:p>
            <a:pPr lvl="0" defTabSz="914400" eaLnBrk="0" fontAlgn="base" hangingPunct="0">
              <a:spcBef>
                <a:spcPct val="0"/>
              </a:spcBef>
              <a:spcAft>
                <a:spcPct val="0"/>
              </a:spcAft>
            </a:pPr>
            <a:endParaRPr lang="en-US" sz="13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300" dirty="0">
                <a:solidFill>
                  <a:schemeClr val="tx1">
                    <a:lumMod val="65000"/>
                    <a:lumOff val="35000"/>
                  </a:schemeClr>
                </a:solidFill>
                <a:latin typeface="Book Antiqua"/>
                <a:cs typeface="Book Antiqua"/>
              </a:rPr>
              <a:t>Before you train as an Election Watcher, </a:t>
            </a:r>
            <a:r>
              <a:rPr lang="en-US" sz="1300" b="1" dirty="0">
                <a:solidFill>
                  <a:schemeClr val="tx1">
                    <a:lumMod val="65000"/>
                    <a:lumOff val="35000"/>
                  </a:schemeClr>
                </a:solidFill>
                <a:latin typeface="Book Antiqua"/>
                <a:cs typeface="Book Antiqua"/>
              </a:rPr>
              <a:t>first check with your county to see if they need poll workers or mail ballot processing workers</a:t>
            </a:r>
            <a:r>
              <a:rPr lang="en-US" sz="1300" dirty="0">
                <a:solidFill>
                  <a:schemeClr val="tx1">
                    <a:lumMod val="65000"/>
                    <a:lumOff val="35000"/>
                  </a:schemeClr>
                </a:solidFill>
                <a:latin typeface="Book Antiqua"/>
                <a:cs typeface="Book Antiqua"/>
              </a:rPr>
              <a:t>. As a citizen committed to election integrity, you will have the biggest impact as an election worker. You may even get paid!</a:t>
            </a:r>
          </a:p>
          <a:p>
            <a:endParaRPr lang="en-US" sz="14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87818984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2683798"/>
            <a:ext cx="7916334" cy="1384995"/>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THANK YOU FOR BEING AN ELECTION WATCHER!</a:t>
            </a:r>
          </a:p>
          <a:p>
            <a:pPr algn="ctr"/>
            <a:endParaRPr lang="en-US" sz="1400" dirty="0">
              <a:solidFill>
                <a:schemeClr val="tx1">
                  <a:lumMod val="65000"/>
                  <a:lumOff val="35000"/>
                </a:schemeClr>
              </a:solidFill>
              <a:latin typeface="Book Antiqua"/>
              <a:cs typeface="Book Antiqua"/>
            </a:endParaRPr>
          </a:p>
          <a:p>
            <a:pPr lvl="0" algn="ctr" defTabSz="914400" eaLnBrk="0" fontAlgn="base" hangingPunct="0">
              <a:spcBef>
                <a:spcPct val="0"/>
              </a:spcBef>
              <a:spcAft>
                <a:spcPct val="0"/>
              </a:spcAft>
            </a:pPr>
            <a:r>
              <a:rPr lang="en-US" sz="1400" dirty="0">
                <a:solidFill>
                  <a:schemeClr val="tx1">
                    <a:lumMod val="65000"/>
                    <a:lumOff val="35000"/>
                  </a:schemeClr>
                </a:solidFill>
                <a:latin typeface="Book Antiqua"/>
                <a:cs typeface="Book Antiqua"/>
              </a:rPr>
              <a:t>Election Watchers are critical participants in our election process.</a:t>
            </a:r>
          </a:p>
          <a:p>
            <a:pPr lvl="0" algn="ctr" defTabSz="914400" eaLnBrk="0" fontAlgn="base" hangingPunct="0">
              <a:spcBef>
                <a:spcPct val="0"/>
              </a:spcBef>
              <a:spcAft>
                <a:spcPct val="0"/>
              </a:spcAft>
            </a:pPr>
            <a:r>
              <a:rPr lang="en-US" sz="1400" dirty="0">
                <a:solidFill>
                  <a:schemeClr val="tx1">
                    <a:lumMod val="65000"/>
                    <a:lumOff val="35000"/>
                  </a:schemeClr>
                </a:solidFill>
                <a:latin typeface="Book Antiqua"/>
                <a:cs typeface="Book Antiqua"/>
              </a:rPr>
              <a:t> Your time and effort will assure that the election is</a:t>
            </a:r>
          </a:p>
          <a:p>
            <a:pPr lvl="0" algn="ctr" defTabSz="914400" eaLnBrk="0" fontAlgn="base" hangingPunct="0">
              <a:spcBef>
                <a:spcPct val="0"/>
              </a:spcBef>
              <a:spcAft>
                <a:spcPct val="0"/>
              </a:spcAft>
            </a:pPr>
            <a:r>
              <a:rPr lang="en-US" sz="1400" dirty="0">
                <a:solidFill>
                  <a:schemeClr val="tx1">
                    <a:lumMod val="65000"/>
                    <a:lumOff val="35000"/>
                  </a:schemeClr>
                </a:solidFill>
                <a:latin typeface="Book Antiqua"/>
                <a:cs typeface="Book Antiqua"/>
              </a:rPr>
              <a:t> conducted with integrity and voters’ rights are protected.</a:t>
            </a:r>
          </a:p>
          <a:p>
            <a:endParaRPr lang="en-US" sz="14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28983399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738664"/>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MAIL BALLOT VOTING BY STATE</a:t>
            </a:r>
          </a:p>
          <a:p>
            <a:pPr algn="ctr"/>
            <a:endParaRPr lang="en-US" sz="1400" dirty="0">
              <a:solidFill>
                <a:schemeClr val="tx1">
                  <a:lumMod val="65000"/>
                  <a:lumOff val="35000"/>
                </a:schemeClr>
              </a:solidFill>
              <a:latin typeface="Book Antiqua"/>
              <a:cs typeface="Book Antiqua"/>
            </a:endParaRPr>
          </a:p>
          <a:p>
            <a:pPr>
              <a:buNone/>
            </a:pPr>
            <a:endParaRPr lang="en-US" sz="1400" dirty="0" smtClean="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1547" y="1328444"/>
            <a:ext cx="7020905" cy="4201111"/>
          </a:xfrm>
          <a:prstGeom prst="rect">
            <a:avLst/>
          </a:prstGeom>
        </p:spPr>
      </p:pic>
    </p:spTree>
    <p:extLst>
      <p:ext uri="{BB962C8B-B14F-4D97-AF65-F5344CB8AC3E}">
        <p14:creationId xmlns:p14="http://schemas.microsoft.com/office/powerpoint/2010/main" val="8810054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3262432"/>
          </a:xfrm>
          <a:prstGeom prst="rect">
            <a:avLst/>
          </a:prstGeom>
          <a:noFill/>
        </p:spPr>
        <p:txBody>
          <a:bodyPr wrap="square" rtlCol="0">
            <a:spAutoFit/>
          </a:bodyPr>
          <a:lstStyle/>
          <a:p>
            <a:pPr lvl="0" indent="457200" algn="ctr" defTabSz="914400" fontAlgn="base">
              <a:spcBef>
                <a:spcPct val="0"/>
              </a:spcBef>
              <a:spcAft>
                <a:spcPct val="0"/>
              </a:spcAft>
            </a:pPr>
            <a:r>
              <a:rPr lang="en-US" sz="2400" b="1" dirty="0">
                <a:solidFill>
                  <a:schemeClr val="tx1">
                    <a:lumMod val="65000"/>
                    <a:lumOff val="35000"/>
                  </a:schemeClr>
                </a:solidFill>
                <a:latin typeface="Book Antiqua"/>
                <a:cs typeface="Book Antiqua"/>
              </a:rPr>
              <a:t>“Observation changes things.”</a:t>
            </a:r>
          </a:p>
          <a:p>
            <a:pPr lvl="0" indent="228600" defTabSz="914400" eaLnBrk="0" fontAlgn="base" hangingPunct="0">
              <a:spcBef>
                <a:spcPct val="0"/>
              </a:spcBef>
              <a:spcAft>
                <a:spcPct val="0"/>
              </a:spcAft>
            </a:pPr>
            <a:r>
              <a:rPr lang="en-US" sz="1400" dirty="0">
                <a:solidFill>
                  <a:schemeClr val="tx1">
                    <a:lumMod val="65000"/>
                    <a:lumOff val="35000"/>
                  </a:schemeClr>
                </a:solidFill>
                <a:latin typeface="Book Antiqua"/>
                <a:cs typeface="Book Antiqua"/>
              </a:rPr>
              <a:t>				                     --Catherine Engelbrecht</a:t>
            </a:r>
          </a:p>
          <a:p>
            <a:pPr lvl="0" indent="228600" defTabSz="914400" eaLnBrk="0" fontAlgn="base" hangingPunct="0">
              <a:spcBef>
                <a:spcPct val="0"/>
              </a:spcBef>
              <a:spcAft>
                <a:spcPct val="0"/>
              </a:spcAft>
            </a:pPr>
            <a:r>
              <a:rPr lang="en-US" sz="1400" dirty="0">
                <a:solidFill>
                  <a:schemeClr val="tx1">
                    <a:lumMod val="65000"/>
                    <a:lumOff val="35000"/>
                  </a:schemeClr>
                </a:solidFill>
                <a:latin typeface="Book Antiqua"/>
                <a:cs typeface="Book Antiqua"/>
              </a:rPr>
              <a:t>				                       True the Vote Founder and President</a:t>
            </a:r>
          </a:p>
          <a:p>
            <a:pPr lvl="0" indent="22860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indent="22860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indent="22860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indent="228600" algn="ctr"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indent="22860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indent="22860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indent="22860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dirty="0">
                <a:solidFill>
                  <a:schemeClr val="tx1">
                    <a:lumMod val="65000"/>
                    <a:lumOff val="35000"/>
                  </a:schemeClr>
                </a:solidFill>
                <a:latin typeface="Book Antiqua"/>
                <a:cs typeface="Book Antiqua"/>
              </a:rPr>
              <a:t>Remember throughout your time as an Election Watcher, simply showing up and quietly observing the process makes a significant difference in the integrity of </a:t>
            </a:r>
            <a:r>
              <a:rPr lang="en-US" sz="1400" dirty="0" smtClean="0">
                <a:solidFill>
                  <a:schemeClr val="tx1">
                    <a:lumMod val="65000"/>
                    <a:lumOff val="35000"/>
                  </a:schemeClr>
                </a:solidFill>
                <a:latin typeface="Book Antiqua"/>
                <a:cs typeface="Book Antiqua"/>
              </a:rPr>
              <a:t>elections. Having </a:t>
            </a:r>
            <a:r>
              <a:rPr lang="en-US" sz="1400" dirty="0">
                <a:solidFill>
                  <a:schemeClr val="tx1">
                    <a:lumMod val="65000"/>
                    <a:lumOff val="35000"/>
                  </a:schemeClr>
                </a:solidFill>
                <a:latin typeface="Book Antiqua"/>
                <a:cs typeface="Book Antiqua"/>
              </a:rPr>
              <a:t>watchers present changes the mindsets of the election workers so that they are encouraged to become more diligent in following required ballot processing and security procedures.</a:t>
            </a: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8846281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3108543"/>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ELECTION WATCHER QUALIFICATIONS</a:t>
            </a:r>
          </a:p>
          <a:p>
            <a:pPr algn="ctr"/>
            <a:endParaRPr lang="en-US" sz="1400" dirty="0">
              <a:solidFill>
                <a:schemeClr val="tx1">
                  <a:lumMod val="65000"/>
                  <a:lumOff val="35000"/>
                </a:schemeClr>
              </a:solidFill>
              <a:latin typeface="Book Antiqua"/>
              <a:cs typeface="Book Antiqua"/>
            </a:endParaRPr>
          </a:p>
          <a:p>
            <a:pPr lvl="0" algn="just" defTabSz="914400" eaLnBrk="0" fontAlgn="base" hangingPunct="0">
              <a:spcBef>
                <a:spcPct val="0"/>
              </a:spcBef>
              <a:spcAft>
                <a:spcPct val="0"/>
              </a:spcAft>
            </a:pPr>
            <a:endParaRPr lang="en-US" sz="1400" dirty="0" smtClean="0">
              <a:solidFill>
                <a:schemeClr val="tx1">
                  <a:lumMod val="65000"/>
                  <a:lumOff val="35000"/>
                </a:schemeClr>
              </a:solidFill>
              <a:latin typeface="Book Antiqua"/>
              <a:cs typeface="Book Antiqua"/>
            </a:endParaRPr>
          </a:p>
          <a:p>
            <a:pPr lvl="0" algn="just"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algn="just" defTabSz="914400" eaLnBrk="0" fontAlgn="base" hangingPunct="0">
              <a:spcBef>
                <a:spcPct val="0"/>
              </a:spcBef>
              <a:spcAft>
                <a:spcPct val="0"/>
              </a:spcAft>
            </a:pPr>
            <a:endParaRPr lang="en-US" sz="1400" dirty="0" smtClean="0">
              <a:solidFill>
                <a:schemeClr val="tx1">
                  <a:lumMod val="65000"/>
                  <a:lumOff val="35000"/>
                </a:schemeClr>
              </a:solidFill>
              <a:latin typeface="Book Antiqua"/>
              <a:cs typeface="Book Antiqua"/>
            </a:endParaRPr>
          </a:p>
          <a:p>
            <a:pPr lvl="0" algn="just" defTabSz="914400" eaLnBrk="0" fontAlgn="base" hangingPunct="0">
              <a:spcBef>
                <a:spcPct val="0"/>
              </a:spcBef>
              <a:spcAft>
                <a:spcPct val="0"/>
              </a:spcAft>
            </a:pPr>
            <a:r>
              <a:rPr lang="en-US" sz="1400" dirty="0" smtClean="0">
                <a:solidFill>
                  <a:schemeClr val="tx1">
                    <a:lumMod val="65000"/>
                    <a:lumOff val="35000"/>
                  </a:schemeClr>
                </a:solidFill>
                <a:latin typeface="Book Antiqua"/>
                <a:cs typeface="Book Antiqua"/>
              </a:rPr>
              <a:t>Volunteer </a:t>
            </a:r>
            <a:r>
              <a:rPr lang="en-US" sz="1400" dirty="0">
                <a:solidFill>
                  <a:schemeClr val="tx1">
                    <a:lumMod val="65000"/>
                    <a:lumOff val="35000"/>
                  </a:schemeClr>
                </a:solidFill>
                <a:latin typeface="Book Antiqua"/>
                <a:cs typeface="Book Antiqua"/>
              </a:rPr>
              <a:t>watchers should:</a:t>
            </a:r>
          </a:p>
          <a:p>
            <a:pPr lvl="0" algn="just"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algn="just" defTabSz="914400"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Be able to stand for long periods of time.</a:t>
            </a:r>
          </a:p>
          <a:p>
            <a:pPr lvl="0" algn="just" defTabSz="914400"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Be able to see and accurately document fast-paced processing activities.</a:t>
            </a:r>
          </a:p>
          <a:p>
            <a:pPr lvl="0" algn="just" defTabSz="914400"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Be professional at all times, follow the rules of conduct, be civil and respectful.</a:t>
            </a:r>
          </a:p>
          <a:p>
            <a:pPr lvl="0" algn="just" defTabSz="914400"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Be available to work before, on and/or after Election Day.</a:t>
            </a:r>
          </a:p>
          <a:p>
            <a:pPr lvl="0" algn="just" defTabSz="914400"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Ideally have a flexible schedule as processing dates and times can change.</a:t>
            </a:r>
          </a:p>
          <a:p>
            <a:pPr lvl="0" algn="just" defTabSz="914400"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Ideally live near a ballot counting center.</a:t>
            </a:r>
          </a:p>
          <a:p>
            <a:endParaRPr lang="en-US" sz="14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44740309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3754874"/>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HOW TO BECOME AN ELECTION WATCHER IN YOUR STATE</a:t>
            </a:r>
          </a:p>
          <a:p>
            <a:pPr algn="ctr"/>
            <a:endParaRPr lang="en-US" sz="1400" dirty="0" smtClean="0">
              <a:solidFill>
                <a:schemeClr val="tx1">
                  <a:lumMod val="65000"/>
                  <a:lumOff val="35000"/>
                </a:schemeClr>
              </a:solidFill>
              <a:latin typeface="Book Antiqua"/>
              <a:cs typeface="Book Antiqua"/>
            </a:endParaRPr>
          </a:p>
          <a:p>
            <a:pPr algn="ctr"/>
            <a:endParaRPr lang="en-US" sz="1400" dirty="0">
              <a:solidFill>
                <a:schemeClr val="tx1">
                  <a:lumMod val="65000"/>
                  <a:lumOff val="35000"/>
                </a:schemeClr>
              </a:solidFill>
              <a:latin typeface="Book Antiqua"/>
              <a:cs typeface="Book Antiqua"/>
            </a:endParaRPr>
          </a:p>
          <a:p>
            <a:pPr fontAlgn="base">
              <a:spcBef>
                <a:spcPct val="0"/>
              </a:spcBef>
              <a:spcAft>
                <a:spcPct val="0"/>
              </a:spcAft>
            </a:pPr>
            <a:r>
              <a:rPr lang="en-US" sz="1400" b="1" dirty="0">
                <a:solidFill>
                  <a:schemeClr val="tx1">
                    <a:lumMod val="65000"/>
                    <a:lumOff val="35000"/>
                  </a:schemeClr>
                </a:solidFill>
                <a:latin typeface="Book Antiqua"/>
                <a:cs typeface="Book Antiqua"/>
              </a:rPr>
              <a:t>Start NOW researching your state’s laws on Election Watchers </a:t>
            </a:r>
            <a:r>
              <a:rPr lang="en-US" sz="1400" dirty="0">
                <a:solidFill>
                  <a:schemeClr val="tx1">
                    <a:lumMod val="65000"/>
                    <a:lumOff val="35000"/>
                  </a:schemeClr>
                </a:solidFill>
                <a:latin typeface="Book Antiqua"/>
                <a:cs typeface="Book Antiqua"/>
              </a:rPr>
              <a:t>so you are prepared well before Election Day.</a:t>
            </a:r>
          </a:p>
          <a:p>
            <a:pPr fontAlgn="base">
              <a:spcBef>
                <a:spcPct val="0"/>
              </a:spcBef>
              <a:spcAft>
                <a:spcPct val="0"/>
              </a:spcAft>
            </a:pP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b="1" dirty="0">
                <a:solidFill>
                  <a:schemeClr val="tx1">
                    <a:lumMod val="65000"/>
                    <a:lumOff val="35000"/>
                  </a:schemeClr>
                </a:solidFill>
                <a:latin typeface="Book Antiqua"/>
                <a:cs typeface="Book Antiqua"/>
              </a:rPr>
              <a:t>Research your state’s requirements to be an Election Watcher:</a:t>
            </a:r>
          </a:p>
          <a:p>
            <a:pPr lvl="1"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Who is eligible?</a:t>
            </a:r>
          </a:p>
          <a:p>
            <a:pPr lvl="1"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Must one be appointed by a candidate or political party or can anyone be a watcher?</a:t>
            </a:r>
          </a:p>
          <a:p>
            <a:pPr lvl="0" defTabSz="914400" eaLnBrk="0" fontAlgn="base" hangingPunct="0">
              <a:spcBef>
                <a:spcPct val="0"/>
              </a:spcBef>
              <a:spcAft>
                <a:spcPct val="0"/>
              </a:spcAft>
              <a:buFont typeface="Wingdings" pitchFamily="2" charset="2"/>
              <a:buChar char="ü"/>
            </a:pPr>
            <a:endParaRPr lang="en-US" sz="1400" dirty="0">
              <a:solidFill>
                <a:schemeClr val="tx1">
                  <a:lumMod val="65000"/>
                  <a:lumOff val="35000"/>
                </a:schemeClr>
              </a:solidFill>
              <a:latin typeface="Book Antiqua"/>
              <a:cs typeface="Book Antiqua"/>
            </a:endParaRPr>
          </a:p>
          <a:p>
            <a:pPr lvl="1" eaLnBrk="0" fontAlgn="base" hangingPunct="0">
              <a:spcBef>
                <a:spcPct val="0"/>
              </a:spcBef>
              <a:spcAft>
                <a:spcPct val="0"/>
              </a:spcAft>
              <a:buFont typeface="Wingdings" pitchFamily="2" charset="2"/>
              <a:buChar char="ü"/>
            </a:pPr>
            <a:r>
              <a:rPr lang="en-US" sz="1400" dirty="0">
                <a:solidFill>
                  <a:schemeClr val="tx1">
                    <a:lumMod val="65000"/>
                    <a:lumOff val="35000"/>
                  </a:schemeClr>
                </a:solidFill>
                <a:latin typeface="Book Antiqua"/>
                <a:cs typeface="Book Antiqua"/>
              </a:rPr>
              <a:t>Is there official training or certification that one must complete?</a:t>
            </a:r>
          </a:p>
          <a:p>
            <a:pPr lvl="1"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eaLnBrk="0" fontAlgn="base" hangingPunct="0">
              <a:spcBef>
                <a:spcPct val="0"/>
              </a:spcBef>
              <a:spcAft>
                <a:spcPct val="0"/>
              </a:spcAft>
            </a:pPr>
            <a:r>
              <a:rPr lang="en-US" sz="1400" b="1" dirty="0">
                <a:solidFill>
                  <a:schemeClr val="tx1">
                    <a:lumMod val="65000"/>
                    <a:lumOff val="35000"/>
                  </a:schemeClr>
                </a:solidFill>
                <a:latin typeface="Book Antiqua"/>
                <a:cs typeface="Book Antiqua"/>
              </a:rPr>
              <a:t>Phone your county or local elections office for quick answers about being an Election Watcher.</a:t>
            </a:r>
          </a:p>
          <a:p>
            <a:pPr fontAlgn="base">
              <a:spcBef>
                <a:spcPct val="0"/>
              </a:spcBef>
              <a:spcAft>
                <a:spcPct val="0"/>
              </a:spcAft>
            </a:pPr>
            <a:endParaRPr lang="en-US" sz="1400" dirty="0">
              <a:ea typeface="Calibri" pitchFamily="34" charset="0"/>
              <a:cs typeface="Times New Roman" pitchFamily="18" charset="0"/>
            </a:endParaRPr>
          </a:p>
          <a:p>
            <a:pPr lvl="0" defTabSz="914400" eaLnBrk="0" fontAlgn="base" hangingPunct="0">
              <a:spcBef>
                <a:spcPct val="0"/>
              </a:spcBef>
              <a:spcAft>
                <a:spcPct val="0"/>
              </a:spcAft>
            </a:pPr>
            <a:endParaRPr lang="en-US" sz="1400" dirty="0">
              <a:cs typeface="Arial" pitchFamily="34" charset="0"/>
            </a:endParaRPr>
          </a:p>
          <a:p>
            <a:endParaRPr lang="en-US" sz="14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3360536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4832092"/>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KNOW YOUR STATE’S LAWS FOR MAIL BALLOT PROCESSING</a:t>
            </a:r>
          </a:p>
          <a:p>
            <a:pPr algn="ctr"/>
            <a:endParaRPr lang="en-US" sz="1400" dirty="0">
              <a:solidFill>
                <a:schemeClr val="tx1">
                  <a:lumMod val="65000"/>
                  <a:lumOff val="35000"/>
                </a:schemeClr>
              </a:solidFill>
              <a:latin typeface="Book Antiqua"/>
              <a:cs typeface="Book Antiqua"/>
            </a:endParaRPr>
          </a:p>
          <a:p>
            <a:pPr lvl="0" eaLnBrk="0" fontAlgn="base" hangingPunct="0">
              <a:spcBef>
                <a:spcPct val="0"/>
              </a:spcBef>
              <a:spcAft>
                <a:spcPct val="0"/>
              </a:spcAft>
            </a:pPr>
            <a:r>
              <a:rPr lang="en-US" sz="1400" dirty="0">
                <a:solidFill>
                  <a:schemeClr val="tx1">
                    <a:lumMod val="65000"/>
                    <a:lumOff val="35000"/>
                  </a:schemeClr>
                </a:solidFill>
                <a:latin typeface="Book Antiqua"/>
                <a:cs typeface="Book Antiqua"/>
              </a:rPr>
              <a:t>Ballot processing usually begins as soon as mail ballots are received by election officials, so i</a:t>
            </a:r>
            <a:r>
              <a:rPr lang="en-US" sz="1400" dirty="0" smtClean="0">
                <a:solidFill>
                  <a:schemeClr val="tx1">
                    <a:lumMod val="65000"/>
                    <a:lumOff val="35000"/>
                  </a:schemeClr>
                </a:solidFill>
                <a:latin typeface="Book Antiqua"/>
                <a:cs typeface="Book Antiqua"/>
              </a:rPr>
              <a:t>t’s </a:t>
            </a:r>
            <a:r>
              <a:rPr lang="en-US" sz="1400" dirty="0">
                <a:solidFill>
                  <a:schemeClr val="tx1">
                    <a:lumMod val="65000"/>
                    <a:lumOff val="35000"/>
                  </a:schemeClr>
                </a:solidFill>
                <a:latin typeface="Book Antiqua"/>
                <a:cs typeface="Book Antiqua"/>
              </a:rPr>
              <a:t>important to familiarize yourself with your state’s election laws </a:t>
            </a:r>
            <a:r>
              <a:rPr lang="en-US" sz="1400" u="sng" dirty="0">
                <a:solidFill>
                  <a:schemeClr val="tx1">
                    <a:lumMod val="65000"/>
                    <a:lumOff val="35000"/>
                  </a:schemeClr>
                </a:solidFill>
                <a:latin typeface="Book Antiqua"/>
                <a:cs typeface="Book Antiqua"/>
              </a:rPr>
              <a:t>well in advance</a:t>
            </a:r>
            <a:r>
              <a:rPr lang="en-US" sz="1400" dirty="0">
                <a:solidFill>
                  <a:schemeClr val="tx1">
                    <a:lumMod val="65000"/>
                    <a:lumOff val="35000"/>
                  </a:schemeClr>
                </a:solidFill>
                <a:latin typeface="Book Antiqua"/>
                <a:cs typeface="Book Antiqua"/>
              </a:rPr>
              <a:t> of the election and prior to your first meeting with local officials. </a:t>
            </a:r>
          </a:p>
          <a:p>
            <a:pPr lvl="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eaLnBrk="0" fontAlgn="base" hangingPunct="0">
              <a:spcBef>
                <a:spcPct val="0"/>
              </a:spcBef>
              <a:spcAft>
                <a:spcPct val="0"/>
              </a:spcAft>
            </a:pPr>
            <a:r>
              <a:rPr lang="en-US" sz="1400" dirty="0">
                <a:solidFill>
                  <a:schemeClr val="tx1">
                    <a:lumMod val="65000"/>
                    <a:lumOff val="35000"/>
                  </a:schemeClr>
                </a:solidFill>
                <a:latin typeface="Book Antiqua"/>
                <a:cs typeface="Book Antiqua"/>
              </a:rPr>
              <a:t>Visit your Secretary of State’s website and </a:t>
            </a:r>
            <a:r>
              <a:rPr lang="en-US" sz="1400" b="1" dirty="0">
                <a:solidFill>
                  <a:schemeClr val="tx1">
                    <a:lumMod val="65000"/>
                    <a:lumOff val="35000"/>
                  </a:schemeClr>
                </a:solidFill>
                <a:latin typeface="Book Antiqua"/>
                <a:cs typeface="Book Antiqua"/>
              </a:rPr>
              <a:t>research the latest version of the election law. </a:t>
            </a:r>
            <a:r>
              <a:rPr lang="en-US" sz="1400" dirty="0">
                <a:solidFill>
                  <a:schemeClr val="tx1">
                    <a:lumMod val="65000"/>
                    <a:lumOff val="35000"/>
                  </a:schemeClr>
                </a:solidFill>
                <a:latin typeface="Book Antiqua"/>
                <a:cs typeface="Book Antiqua"/>
              </a:rPr>
              <a:t>Relevant areas of the law include:</a:t>
            </a:r>
          </a:p>
          <a:p>
            <a:pPr lvl="0" defTabSz="91440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400" b="1" u="sng" dirty="0">
                <a:solidFill>
                  <a:schemeClr val="tx1">
                    <a:lumMod val="65000"/>
                    <a:lumOff val="35000"/>
                  </a:schemeClr>
                </a:solidFill>
                <a:latin typeface="Book Antiqua"/>
                <a:cs typeface="Book Antiqua"/>
              </a:rPr>
              <a:t>Watcher Rights to View and Challenge</a:t>
            </a:r>
          </a:p>
          <a:p>
            <a:pPr marL="171450" indent="-1714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How many Watchers are allowed to observe at one time?</a:t>
            </a:r>
          </a:p>
          <a:p>
            <a:pPr marL="171450" lvl="0" indent="-171450" defTabSz="91440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Are Watchers are allowed to watch signature verification and other ballot processing activities at a close enough distance to easily see and hear the processing activities?</a:t>
            </a:r>
          </a:p>
          <a:p>
            <a:pPr marL="171450" lvl="0" indent="-1714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Are Watchers allowed to challenge decisions made by processing clerks?</a:t>
            </a:r>
          </a:p>
          <a:p>
            <a:pPr marL="171450" lvl="0" indent="-1714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If challenges are allowed, how are they to be presented and to whom?</a:t>
            </a:r>
          </a:p>
          <a:p>
            <a:pPr lvl="0" fontAlgn="base">
              <a:spcBef>
                <a:spcPct val="0"/>
              </a:spcBef>
              <a:spcAft>
                <a:spcPct val="0"/>
              </a:spcAft>
            </a:pPr>
            <a:endParaRPr lang="en-US" sz="1400" dirty="0">
              <a:solidFill>
                <a:schemeClr val="tx1">
                  <a:lumMod val="65000"/>
                  <a:lumOff val="35000"/>
                </a:schemeClr>
              </a:solidFill>
              <a:latin typeface="Book Antiqua"/>
              <a:cs typeface="Book Antiqua"/>
            </a:endParaRPr>
          </a:p>
          <a:p>
            <a:pPr lvl="0" eaLnBrk="0" fontAlgn="base" hangingPunct="0">
              <a:spcBef>
                <a:spcPct val="0"/>
              </a:spcBef>
              <a:spcAft>
                <a:spcPct val="0"/>
              </a:spcAft>
            </a:pPr>
            <a:r>
              <a:rPr lang="en-US" sz="1400" b="1" u="sng" dirty="0">
                <a:solidFill>
                  <a:schemeClr val="tx1">
                    <a:lumMod val="65000"/>
                    <a:lumOff val="35000"/>
                  </a:schemeClr>
                </a:solidFill>
                <a:latin typeface="Book Antiqua"/>
                <a:cs typeface="Book Antiqua"/>
              </a:rPr>
              <a:t>Publishing Requirements</a:t>
            </a:r>
          </a:p>
          <a:p>
            <a:pPr marL="171450" lvl="0" indent="-1714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Are the election officials required to publish a list of those who returned mail ballots? If so, how often?</a:t>
            </a:r>
          </a:p>
          <a:p>
            <a:pPr marL="171450" lvl="0" indent="-1714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Are the election officials required to publish a ballot processing schedule? If so, how much notice must they give to Election Watchers? </a:t>
            </a:r>
          </a:p>
          <a:p>
            <a:endParaRPr lang="en-US" sz="14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36213548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3754874"/>
          </a:xfrm>
          <a:prstGeom prst="rect">
            <a:avLst/>
          </a:prstGeom>
          <a:noFill/>
        </p:spPr>
        <p:txBody>
          <a:bodyPr wrap="square" rtlCol="0">
            <a:spAutoFit/>
          </a:bodyPr>
          <a:lstStyle/>
          <a:p>
            <a:pPr algn="ctr"/>
            <a:r>
              <a:rPr lang="en-US" sz="1400" b="1" dirty="0">
                <a:solidFill>
                  <a:schemeClr val="tx1">
                    <a:lumMod val="65000"/>
                    <a:lumOff val="35000"/>
                  </a:schemeClr>
                </a:solidFill>
                <a:latin typeface="Book Antiqua"/>
                <a:cs typeface="Book Antiqua"/>
              </a:rPr>
              <a:t>KNOW YOUR STATE’S LAWS FOR MAIL BALLOT PROCESSING</a:t>
            </a:r>
          </a:p>
          <a:p>
            <a:pPr algn="ctr"/>
            <a:r>
              <a:rPr lang="en-US" sz="1400" b="1" dirty="0" smtClean="0">
                <a:solidFill>
                  <a:schemeClr val="tx1">
                    <a:lumMod val="65000"/>
                    <a:lumOff val="35000"/>
                  </a:schemeClr>
                </a:solidFill>
                <a:latin typeface="Book Antiqua"/>
                <a:cs typeface="Book Antiqua"/>
              </a:rPr>
              <a:t> cont.</a:t>
            </a:r>
          </a:p>
          <a:p>
            <a:pPr algn="ctr"/>
            <a:endParaRPr lang="en-US" sz="1400" dirty="0">
              <a:solidFill>
                <a:schemeClr val="tx1">
                  <a:lumMod val="65000"/>
                  <a:lumOff val="35000"/>
                </a:schemeClr>
              </a:solidFill>
              <a:latin typeface="Book Antiqua"/>
              <a:cs typeface="Book Antiqua"/>
            </a:endParaRPr>
          </a:p>
          <a:p>
            <a:pPr lvl="0" eaLnBrk="0" fontAlgn="base" hangingPunct="0">
              <a:spcBef>
                <a:spcPct val="0"/>
              </a:spcBef>
              <a:spcAft>
                <a:spcPct val="0"/>
              </a:spcAft>
            </a:pPr>
            <a:r>
              <a:rPr lang="en-US" sz="1400" b="1" u="sng" dirty="0">
                <a:solidFill>
                  <a:schemeClr val="tx1">
                    <a:lumMod val="65000"/>
                    <a:lumOff val="35000"/>
                  </a:schemeClr>
                </a:solidFill>
                <a:latin typeface="Book Antiqua"/>
                <a:cs typeface="Book Antiqua"/>
              </a:rPr>
              <a:t>Return Ballot Envelope Requirements</a:t>
            </a:r>
          </a:p>
          <a:p>
            <a:pPr marL="285750" lvl="0" indent="-2857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 What are the required elements that must be printed on the exterior of the mail ballot return envelope? These might include a line for the voter to sign, the voter’s name and address, etc.</a:t>
            </a:r>
          </a:p>
          <a:p>
            <a:pPr marL="285750" indent="-2857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Must the return envelope include information about allowing a third party to deliver one’s ballot?</a:t>
            </a:r>
          </a:p>
          <a:p>
            <a:pPr marL="285750" lvl="0" indent="-2857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 What are the required elements that must be printed on the exterior of the provisional ballot envelope? Per federal law, this should include a statement for the voter to sign that the s/he is registered in the jurisdiction.</a:t>
            </a:r>
          </a:p>
          <a:p>
            <a:pPr marL="285750" indent="-2857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Must the mail ballot and/or provisional materials include a privacy envelope or sleeve?</a:t>
            </a:r>
          </a:p>
          <a:p>
            <a:pPr lvl="0" eaLnBrk="0" fontAlgn="base" hangingPunct="0">
              <a:spcBef>
                <a:spcPct val="0"/>
              </a:spcBef>
              <a:spcAft>
                <a:spcPct val="0"/>
              </a:spcAft>
            </a:pPr>
            <a:endParaRPr lang="en-US" sz="1400" dirty="0">
              <a:solidFill>
                <a:schemeClr val="tx1">
                  <a:lumMod val="65000"/>
                  <a:lumOff val="35000"/>
                </a:schemeClr>
              </a:solidFill>
              <a:latin typeface="Book Antiqua"/>
              <a:cs typeface="Book Antiqua"/>
            </a:endParaRPr>
          </a:p>
          <a:p>
            <a:pPr lvl="0" eaLnBrk="0" fontAlgn="base" hangingPunct="0">
              <a:spcBef>
                <a:spcPct val="0"/>
              </a:spcBef>
              <a:spcAft>
                <a:spcPct val="0"/>
              </a:spcAft>
            </a:pPr>
            <a:r>
              <a:rPr lang="en-US" sz="1400" dirty="0">
                <a:solidFill>
                  <a:schemeClr val="tx1">
                    <a:lumMod val="65000"/>
                    <a:lumOff val="35000"/>
                  </a:schemeClr>
                </a:solidFill>
                <a:latin typeface="Book Antiqua"/>
                <a:cs typeface="Book Antiqua"/>
              </a:rPr>
              <a:t> </a:t>
            </a:r>
            <a:r>
              <a:rPr lang="en-US" sz="1400" b="1" u="sng" dirty="0">
                <a:solidFill>
                  <a:schemeClr val="tx1">
                    <a:lumMod val="65000"/>
                    <a:lumOff val="35000"/>
                  </a:schemeClr>
                </a:solidFill>
                <a:latin typeface="Book Antiqua"/>
                <a:cs typeface="Book Antiqua"/>
              </a:rPr>
              <a:t>Receiving of Ballots</a:t>
            </a:r>
          </a:p>
          <a:p>
            <a:pPr marL="285750" lvl="0" indent="-2857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What is the last date and time a domestic mail ballot can be received to be counted?</a:t>
            </a:r>
          </a:p>
          <a:p>
            <a:pPr marL="285750" lvl="0" indent="-285750" eaLnBrk="0" fontAlgn="base" hangingPunct="0">
              <a:spcBef>
                <a:spcPct val="0"/>
              </a:spcBef>
              <a:spcAft>
                <a:spcPct val="0"/>
              </a:spcAft>
              <a:buFont typeface="Wingdings" panose="05000000000000000000" pitchFamily="2" charset="2"/>
              <a:buChar char="ü"/>
            </a:pPr>
            <a:r>
              <a:rPr lang="en-US" sz="1400" dirty="0">
                <a:solidFill>
                  <a:schemeClr val="tx1">
                    <a:lumMod val="65000"/>
                    <a:lumOff val="35000"/>
                  </a:schemeClr>
                </a:solidFill>
                <a:latin typeface="Book Antiqua"/>
                <a:cs typeface="Book Antiqua"/>
              </a:rPr>
              <a:t>What is the last date and time for military and overseas ballots to be counted?</a:t>
            </a:r>
          </a:p>
          <a:p>
            <a:endParaRPr lang="en-US" sz="14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14425348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5" name="Picture 4" descr="bare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1626" y="6206118"/>
            <a:ext cx="680748" cy="680748"/>
          </a:xfrm>
          <a:prstGeom prst="rect">
            <a:avLst/>
          </a:prstGeom>
        </p:spPr>
      </p:pic>
      <p:sp>
        <p:nvSpPr>
          <p:cNvPr id="2" name="TextBox 1"/>
          <p:cNvSpPr txBox="1"/>
          <p:nvPr/>
        </p:nvSpPr>
        <p:spPr>
          <a:xfrm>
            <a:off x="613833" y="1366726"/>
            <a:ext cx="7916334" cy="5262979"/>
          </a:xfrm>
          <a:prstGeom prst="rect">
            <a:avLst/>
          </a:prstGeom>
          <a:noFill/>
        </p:spPr>
        <p:txBody>
          <a:bodyPr wrap="square" rtlCol="0">
            <a:spAutoFit/>
          </a:bodyPr>
          <a:lstStyle/>
          <a:p>
            <a:pPr algn="ctr"/>
            <a:r>
              <a:rPr lang="en-US" sz="1400" b="1" dirty="0" smtClean="0">
                <a:solidFill>
                  <a:schemeClr val="tx1">
                    <a:lumMod val="65000"/>
                    <a:lumOff val="35000"/>
                  </a:schemeClr>
                </a:solidFill>
                <a:latin typeface="Book Antiqua"/>
                <a:cs typeface="Book Antiqua"/>
              </a:rPr>
              <a:t>KNOW YOUR COUNTY’S PROCEDURES</a:t>
            </a:r>
          </a:p>
          <a:p>
            <a:pPr algn="ctr"/>
            <a:endParaRPr lang="en-US" sz="14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100" b="1" u="sng" dirty="0">
                <a:solidFill>
                  <a:schemeClr val="tx1">
                    <a:lumMod val="65000"/>
                    <a:lumOff val="35000"/>
                  </a:schemeClr>
                </a:solidFill>
                <a:latin typeface="Book Antiqua"/>
                <a:cs typeface="Book Antiqua"/>
              </a:rPr>
              <a:t>As soon as you are certified as an Election </a:t>
            </a:r>
            <a:r>
              <a:rPr lang="en-US" sz="1100" b="1" u="sng" dirty="0" smtClean="0">
                <a:solidFill>
                  <a:schemeClr val="tx1">
                    <a:lumMod val="65000"/>
                    <a:lumOff val="35000"/>
                  </a:schemeClr>
                </a:solidFill>
                <a:latin typeface="Book Antiqua"/>
                <a:cs typeface="Book Antiqua"/>
              </a:rPr>
              <a:t>Watcher:</a:t>
            </a:r>
            <a:endParaRPr lang="en-US" sz="1100" b="1" u="sng"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endParaRPr lang="en-US" sz="11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pPr>
            <a:r>
              <a:rPr lang="en-US" sz="1100" dirty="0">
                <a:solidFill>
                  <a:schemeClr val="tx1">
                    <a:lumMod val="65000"/>
                    <a:lumOff val="35000"/>
                  </a:schemeClr>
                </a:solidFill>
                <a:latin typeface="Book Antiqua"/>
                <a:cs typeface="Book Antiqua"/>
              </a:rPr>
              <a:t>Contact your local or county elections official and </a:t>
            </a:r>
            <a:r>
              <a:rPr lang="en-US" sz="1100" b="1" dirty="0">
                <a:solidFill>
                  <a:schemeClr val="tx1">
                    <a:lumMod val="65000"/>
                    <a:lumOff val="35000"/>
                  </a:schemeClr>
                </a:solidFill>
                <a:latin typeface="Book Antiqua"/>
                <a:cs typeface="Book Antiqua"/>
              </a:rPr>
              <a:t>arrange to tour the ballot counting center</a:t>
            </a:r>
            <a:r>
              <a:rPr lang="en-US" sz="1100" dirty="0">
                <a:solidFill>
                  <a:schemeClr val="tx1">
                    <a:lumMod val="65000"/>
                    <a:lumOff val="35000"/>
                  </a:schemeClr>
                </a:solidFill>
                <a:latin typeface="Book Antiqua"/>
                <a:cs typeface="Book Antiqua"/>
              </a:rPr>
              <a:t>. Ask him or her to walk you </a:t>
            </a:r>
            <a:r>
              <a:rPr lang="en-US" sz="1100" dirty="0" smtClean="0">
                <a:solidFill>
                  <a:schemeClr val="tx1">
                    <a:lumMod val="65000"/>
                    <a:lumOff val="35000"/>
                  </a:schemeClr>
                </a:solidFill>
                <a:latin typeface="Book Antiqua"/>
                <a:cs typeface="Book Antiqua"/>
              </a:rPr>
              <a:t>through each </a:t>
            </a:r>
            <a:r>
              <a:rPr lang="en-US" sz="1100" dirty="0">
                <a:solidFill>
                  <a:schemeClr val="tx1">
                    <a:lumMod val="65000"/>
                    <a:lumOff val="35000"/>
                  </a:schemeClr>
                </a:solidFill>
                <a:latin typeface="Book Antiqua"/>
                <a:cs typeface="Book Antiqua"/>
              </a:rPr>
              <a:t>processing station and procedure so you are familiar before the election and establish a working relationship. Ask...</a:t>
            </a:r>
          </a:p>
          <a:p>
            <a:pPr lvl="0" defTabSz="914400" eaLnBrk="0" fontAlgn="base" hangingPunct="0">
              <a:spcBef>
                <a:spcPct val="0"/>
              </a:spcBef>
              <a:spcAft>
                <a:spcPct val="0"/>
              </a:spcAft>
            </a:pPr>
            <a:endParaRPr lang="en-US" sz="11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What are the procedures for entering the counting center? Do I need an appointment or can I just drop in?</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Can I be assigned a “point person” and what is his or her name and contact information?</a:t>
            </a:r>
          </a:p>
          <a:p>
            <a:pPr lvl="0" defTabSz="914400" eaLnBrk="0" fontAlgn="base" hangingPunct="0">
              <a:spcBef>
                <a:spcPct val="0"/>
              </a:spcBef>
              <a:spcAft>
                <a:spcPct val="0"/>
              </a:spcAft>
            </a:pPr>
            <a:endParaRPr lang="en-US" sz="11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How many Watchers are allowed at a time in a processing area?</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What are the rules about Watchers taking notes?</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Where are Watchers allowed to stand and watch signature verification and other activities?</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Do these locations allow the Watcher to easily view and hear the activities?</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How and to whom should the Watcher present questions or challenges? </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What is the ballot processing schedule and how/when can I receive advance notice of schedule changes?</a:t>
            </a:r>
          </a:p>
          <a:p>
            <a:pPr lvl="0" defTabSz="914400" eaLnBrk="0" fontAlgn="base" hangingPunct="0">
              <a:spcBef>
                <a:spcPct val="0"/>
              </a:spcBef>
              <a:spcAft>
                <a:spcPct val="0"/>
              </a:spcAft>
            </a:pPr>
            <a:endParaRPr lang="en-US" sz="11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How are signatures compared and what defines a match or </a:t>
            </a:r>
            <a:r>
              <a:rPr lang="en-US" sz="1100" dirty="0" err="1">
                <a:solidFill>
                  <a:schemeClr val="tx1">
                    <a:lumMod val="65000"/>
                    <a:lumOff val="35000"/>
                  </a:schemeClr>
                </a:solidFill>
                <a:latin typeface="Book Antiqua"/>
                <a:cs typeface="Book Antiqua"/>
              </a:rPr>
              <a:t>mis</a:t>
            </a:r>
            <a:r>
              <a:rPr lang="en-US" sz="1100" dirty="0">
                <a:solidFill>
                  <a:schemeClr val="tx1">
                    <a:lumMod val="65000"/>
                    <a:lumOff val="35000"/>
                  </a:schemeClr>
                </a:solidFill>
                <a:latin typeface="Book Antiqua"/>
                <a:cs typeface="Book Antiqua"/>
              </a:rPr>
              <a:t>-match?</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Are signature verification machines used to compare signatures or are all done manually?</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If a machine is used, what happens if the machine identifies a signature as discrepant?</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What happens to ballots that both the machine and clerk reject for signature discrepancies?</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May Watchers challenge a specific signature decision? By what procedure?</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What are the ballot duplication procedures (for damaged, etc. ballots)?</a:t>
            </a:r>
          </a:p>
          <a:p>
            <a:pPr lvl="0" defTabSz="914400" eaLnBrk="0" fontAlgn="base" hangingPunct="0">
              <a:spcBef>
                <a:spcPct val="0"/>
              </a:spcBef>
              <a:spcAft>
                <a:spcPct val="0"/>
              </a:spcAft>
            </a:pPr>
            <a:endParaRPr lang="en-US" sz="1100" dirty="0">
              <a:solidFill>
                <a:schemeClr val="tx1">
                  <a:lumMod val="65000"/>
                  <a:lumOff val="35000"/>
                </a:schemeClr>
              </a:solidFill>
              <a:latin typeface="Book Antiqua"/>
              <a:cs typeface="Book Antiqua"/>
            </a:endParaRP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How do you ensure that a mail or provisional voter did not also vote in person?</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What are the ballot security procedures, including delivery from the post office, storage of ballots before and after counting, movement of ballots within the center, etc.?</a:t>
            </a:r>
          </a:p>
          <a:p>
            <a:pPr lvl="0" defTabSz="914400" eaLnBrk="0" fontAlgn="base" hangingPunct="0">
              <a:spcBef>
                <a:spcPct val="0"/>
              </a:spcBef>
              <a:spcAft>
                <a:spcPct val="0"/>
              </a:spcAft>
              <a:buFont typeface="Wingdings" pitchFamily="2" charset="2"/>
              <a:buChar char="ü"/>
            </a:pPr>
            <a:r>
              <a:rPr lang="en-US" sz="1100" dirty="0">
                <a:solidFill>
                  <a:schemeClr val="tx1">
                    <a:lumMod val="65000"/>
                    <a:lumOff val="35000"/>
                  </a:schemeClr>
                </a:solidFill>
                <a:latin typeface="Book Antiqua"/>
                <a:cs typeface="Book Antiqua"/>
              </a:rPr>
              <a:t>How are electors’ votes kept private when opened?</a:t>
            </a:r>
          </a:p>
          <a:p>
            <a:endParaRPr lang="en-US" sz="1100" dirty="0">
              <a:solidFill>
                <a:schemeClr val="tx1">
                  <a:lumMod val="65000"/>
                  <a:lumOff val="35000"/>
                </a:schemeClr>
              </a:solidFill>
              <a:latin typeface="Book Antiqua"/>
              <a:cs typeface="Book Antiqua"/>
            </a:endParaRPr>
          </a:p>
        </p:txBody>
      </p:sp>
      <p:pic>
        <p:nvPicPr>
          <p:cNvPr id="7" name="Picture 6" descr="logo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6541" y="365632"/>
            <a:ext cx="930918" cy="930918"/>
          </a:xfrm>
          <a:prstGeom prst="rect">
            <a:avLst/>
          </a:prstGeom>
        </p:spPr>
      </p:pic>
    </p:spTree>
    <p:extLst>
      <p:ext uri="{BB962C8B-B14F-4D97-AF65-F5344CB8AC3E}">
        <p14:creationId xmlns:p14="http://schemas.microsoft.com/office/powerpoint/2010/main" val="21645021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12755</TotalTime>
  <Words>3231</Words>
  <Application>Microsoft Macintosh PowerPoint</Application>
  <PresentationFormat>On-screen Show (4:3)</PresentationFormat>
  <Paragraphs>293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Maigen</dc:creator>
  <cp:lastModifiedBy>Catherine Engelbrecht</cp:lastModifiedBy>
  <cp:revision>46</cp:revision>
  <dcterms:created xsi:type="dcterms:W3CDTF">2014-09-09T14:11:15Z</dcterms:created>
  <dcterms:modified xsi:type="dcterms:W3CDTF">2017-08-09T22:22:10Z</dcterms:modified>
</cp:coreProperties>
</file>