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0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64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6196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57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65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41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69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7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3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4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0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5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8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93F123A-3BBB-4F6E-A275-6FE41A35EBD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D596992-A1AD-45F2-ABEE-A6252F508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5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Switch Performance Issues</a:t>
            </a:r>
          </a:p>
        </p:txBody>
      </p:sp>
    </p:spTree>
    <p:extLst>
      <p:ext uri="{BB962C8B-B14F-4D97-AF65-F5344CB8AC3E}">
        <p14:creationId xmlns:p14="http://schemas.microsoft.com/office/powerpoint/2010/main" val="5056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16015"/>
          </a:xfrm>
        </p:spPr>
        <p:txBody>
          <a:bodyPr/>
          <a:lstStyle/>
          <a:p>
            <a:r>
              <a:rPr lang="en-US" dirty="0"/>
              <a:t>Troubleshooting Switch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0132" y="1886326"/>
            <a:ext cx="10363826" cy="3424107"/>
          </a:xfrm>
        </p:spPr>
        <p:txBody>
          <a:bodyPr>
            <a:noAutofit/>
          </a:bodyPr>
          <a:lstStyle/>
          <a:p>
            <a:r>
              <a:rPr lang="en-US" sz="2400" dirty="0"/>
              <a:t>Tricky to troubleshoot</a:t>
            </a:r>
          </a:p>
          <a:p>
            <a:pPr lvl="1"/>
            <a:r>
              <a:rPr lang="en-US" sz="2400" dirty="0"/>
              <a:t>Network is running slowly</a:t>
            </a:r>
          </a:p>
          <a:p>
            <a:pPr lvl="1"/>
            <a:r>
              <a:rPr lang="en-US" sz="2400" dirty="0"/>
              <a:t>User expectation vs actual speed of the network</a:t>
            </a:r>
          </a:p>
          <a:p>
            <a:r>
              <a:rPr lang="en-US" sz="2400" dirty="0"/>
              <a:t>Test Network Performance</a:t>
            </a:r>
          </a:p>
          <a:p>
            <a:pPr lvl="1"/>
            <a:r>
              <a:rPr lang="en-US" sz="2400" dirty="0"/>
              <a:t>To make sure that indeed the network is running slow</a:t>
            </a:r>
          </a:p>
          <a:p>
            <a:pPr lvl="1"/>
            <a:r>
              <a:rPr lang="en-US" sz="2400" dirty="0"/>
              <a:t>Based on your baseline</a:t>
            </a:r>
          </a:p>
          <a:p>
            <a:r>
              <a:rPr lang="en-US" sz="2400" dirty="0"/>
              <a:t>If indeed there is an issue with a particular switch, isolated and troubleshoot it.</a:t>
            </a:r>
          </a:p>
        </p:txBody>
      </p:sp>
    </p:spTree>
    <p:extLst>
      <p:ext uri="{BB962C8B-B14F-4D97-AF65-F5344CB8AC3E}">
        <p14:creationId xmlns:p14="http://schemas.microsoft.com/office/powerpoint/2010/main" val="397442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40601"/>
          </a:xfrm>
        </p:spPr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82630"/>
            <a:ext cx="10363826" cy="4363646"/>
          </a:xfrm>
        </p:spPr>
        <p:txBody>
          <a:bodyPr>
            <a:noAutofit/>
          </a:bodyPr>
          <a:lstStyle/>
          <a:p>
            <a:r>
              <a:rPr lang="en-US" dirty="0"/>
              <a:t>Troubleshooting switches will be platform dependent</a:t>
            </a:r>
          </a:p>
          <a:p>
            <a:pPr lvl="1"/>
            <a:r>
              <a:rPr lang="en-US" sz="2000" dirty="0"/>
              <a:t>Some similarities exist but not all are equal</a:t>
            </a:r>
          </a:p>
          <a:p>
            <a:r>
              <a:rPr lang="en-US" dirty="0"/>
              <a:t>Components to all switches:</a:t>
            </a:r>
          </a:p>
          <a:p>
            <a:pPr lvl="1"/>
            <a:r>
              <a:rPr lang="en-US" sz="2000" dirty="0"/>
              <a:t>Ports or interfaces</a:t>
            </a:r>
          </a:p>
          <a:p>
            <a:pPr lvl="1"/>
            <a:r>
              <a:rPr lang="en-US" sz="2000" dirty="0"/>
              <a:t>Forwarding logic: the hardware that makes the forwarding decisions based on different tables in the data plane</a:t>
            </a:r>
          </a:p>
          <a:p>
            <a:pPr lvl="1"/>
            <a:r>
              <a:rPr lang="en-US" sz="2000" dirty="0"/>
              <a:t>Backplane: It physically interconnects switches' ports. (Ingress and Egress)</a:t>
            </a:r>
          </a:p>
          <a:p>
            <a:pPr lvl="1"/>
            <a:r>
              <a:rPr lang="en-US" sz="2000" dirty="0"/>
              <a:t>Control Plane: CPU and Memory reside here. Responsible for running the switch’s operating system and building the needed structures used to make forwarding decisions.</a:t>
            </a:r>
          </a:p>
        </p:txBody>
      </p:sp>
    </p:spTree>
    <p:extLst>
      <p:ext uri="{BB962C8B-B14F-4D97-AF65-F5344CB8AC3E}">
        <p14:creationId xmlns:p14="http://schemas.microsoft.com/office/powerpoint/2010/main" val="152201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463" y="2139156"/>
            <a:ext cx="7868988" cy="3737769"/>
          </a:xfrm>
        </p:spPr>
      </p:pic>
    </p:spTree>
    <p:extLst>
      <p:ext uri="{BB962C8B-B14F-4D97-AF65-F5344CB8AC3E}">
        <p14:creationId xmlns:p14="http://schemas.microsoft.com/office/powerpoint/2010/main" val="301846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7661"/>
          </a:xfrm>
        </p:spPr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152" y="1426178"/>
            <a:ext cx="10363826" cy="3424107"/>
          </a:xfrm>
        </p:spPr>
        <p:txBody>
          <a:bodyPr>
            <a:noAutofit/>
          </a:bodyPr>
          <a:lstStyle/>
          <a:p>
            <a:r>
              <a:rPr lang="en-US" dirty="0"/>
              <a:t>Port Errors</a:t>
            </a:r>
          </a:p>
          <a:p>
            <a:pPr lvl="1"/>
            <a:r>
              <a:rPr lang="en-US" sz="2000" dirty="0"/>
              <a:t>Check port statistics</a:t>
            </a:r>
          </a:p>
          <a:p>
            <a:pPr lvl="2"/>
            <a:r>
              <a:rPr lang="en-US" sz="2000" dirty="0"/>
              <a:t>Excessive Frames</a:t>
            </a:r>
          </a:p>
          <a:p>
            <a:pPr lvl="2"/>
            <a:r>
              <a:rPr lang="en-US" sz="2000" dirty="0"/>
              <a:t>TCP application is running slow</a:t>
            </a:r>
          </a:p>
          <a:p>
            <a:pPr lvl="3"/>
            <a:r>
              <a:rPr lang="en-US" sz="2000" dirty="0"/>
              <a:t>TCP slow start</a:t>
            </a:r>
          </a:p>
          <a:p>
            <a:pPr lvl="3"/>
            <a:r>
              <a:rPr lang="en-US" sz="2000" dirty="0"/>
              <a:t>Window size and bandwidth to be reduced</a:t>
            </a:r>
          </a:p>
          <a:p>
            <a:pPr lvl="2"/>
            <a:r>
              <a:rPr lang="en-US" sz="2000" dirty="0"/>
              <a:t>Drop packets</a:t>
            </a:r>
          </a:p>
          <a:p>
            <a:pPr lvl="2"/>
            <a:r>
              <a:rPr lang="en-US" sz="2000" dirty="0"/>
              <a:t>Use the show interface f0/1 counters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7750" y="4931593"/>
            <a:ext cx="10096500" cy="1695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sw1#show interfaces gig 1/0/9 counters</a:t>
            </a:r>
          </a:p>
          <a:p>
            <a:r>
              <a:rPr lang="en-US" dirty="0"/>
              <a:t>Port	</a:t>
            </a:r>
            <a:r>
              <a:rPr lang="en-US" dirty="0" err="1"/>
              <a:t>InOctets</a:t>
            </a:r>
            <a:r>
              <a:rPr lang="en-US" dirty="0"/>
              <a:t>	</a:t>
            </a:r>
            <a:r>
              <a:rPr lang="en-US" dirty="0" err="1"/>
              <a:t>InUcastPkts</a:t>
            </a:r>
            <a:r>
              <a:rPr lang="en-US" dirty="0"/>
              <a:t>	</a:t>
            </a:r>
            <a:r>
              <a:rPr lang="en-US" dirty="0" err="1"/>
              <a:t>InMcastPkts</a:t>
            </a:r>
            <a:r>
              <a:rPr lang="en-US" dirty="0"/>
              <a:t>	</a:t>
            </a:r>
            <a:r>
              <a:rPr lang="en-US" dirty="0" err="1"/>
              <a:t>InBcastPkts</a:t>
            </a:r>
            <a:endParaRPr lang="en-US" dirty="0"/>
          </a:p>
          <a:p>
            <a:r>
              <a:rPr lang="en-US" dirty="0" err="1"/>
              <a:t>Gi</a:t>
            </a:r>
            <a:r>
              <a:rPr lang="en-US" dirty="0"/>
              <a:t> 1/0/9	3125148	        20003	            3179	                  1</a:t>
            </a:r>
          </a:p>
          <a:p>
            <a:endParaRPr lang="en-US" dirty="0"/>
          </a:p>
          <a:p>
            <a:r>
              <a:rPr lang="en-US" dirty="0"/>
              <a:t>Port	</a:t>
            </a:r>
            <a:r>
              <a:rPr lang="en-US" dirty="0" err="1"/>
              <a:t>OutOctets</a:t>
            </a:r>
            <a:r>
              <a:rPr lang="en-US" dirty="0"/>
              <a:t> </a:t>
            </a:r>
            <a:r>
              <a:rPr lang="en-US" dirty="0" err="1"/>
              <a:t>OutUcastPkts</a:t>
            </a:r>
            <a:r>
              <a:rPr lang="en-US" dirty="0"/>
              <a:t>	</a:t>
            </a:r>
            <a:r>
              <a:rPr lang="en-US" dirty="0" err="1"/>
              <a:t>OutMcastPkts</a:t>
            </a:r>
            <a:r>
              <a:rPr lang="en-US" dirty="0"/>
              <a:t>	</a:t>
            </a:r>
            <a:r>
              <a:rPr lang="en-US" dirty="0" err="1"/>
              <a:t>OutBcastPkts</a:t>
            </a:r>
            <a:endParaRPr lang="en-US" dirty="0"/>
          </a:p>
          <a:p>
            <a:r>
              <a:rPr lang="en-US" dirty="0" err="1"/>
              <a:t>Gi</a:t>
            </a:r>
            <a:r>
              <a:rPr lang="en-US" dirty="0"/>
              <a:t> 1/0/9	18744149              9126	                    96                                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0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80815"/>
          </a:xfrm>
        </p:spPr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26896" y="1829764"/>
            <a:ext cx="10363826" cy="743753"/>
          </a:xfrm>
        </p:spPr>
        <p:txBody>
          <a:bodyPr>
            <a:normAutofit/>
          </a:bodyPr>
          <a:lstStyle/>
          <a:p>
            <a:r>
              <a:rPr lang="en-US" sz="2400" dirty="0"/>
              <a:t>Use the show interface f0/1 counters errors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64823" y="2573517"/>
            <a:ext cx="10096500" cy="1695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sw1#show interfaces gig 1/0/9 counters errors</a:t>
            </a:r>
          </a:p>
          <a:p>
            <a:r>
              <a:rPr lang="en-US" dirty="0"/>
              <a:t>Port	Align-Err	       FCS-Err	         </a:t>
            </a:r>
            <a:r>
              <a:rPr lang="en-US" dirty="0" err="1"/>
              <a:t>Xmit</a:t>
            </a:r>
            <a:r>
              <a:rPr lang="en-US" dirty="0"/>
              <a:t>-Err	            </a:t>
            </a:r>
            <a:r>
              <a:rPr lang="en-US" dirty="0" err="1"/>
              <a:t>Rcv</a:t>
            </a:r>
            <a:r>
              <a:rPr lang="en-US" dirty="0"/>
              <a:t>-Err           </a:t>
            </a:r>
            <a:r>
              <a:rPr lang="en-US" dirty="0" err="1"/>
              <a:t>UnderSize</a:t>
            </a:r>
            <a:r>
              <a:rPr lang="en-US" dirty="0"/>
              <a:t>          </a:t>
            </a:r>
          </a:p>
          <a:p>
            <a:r>
              <a:rPr lang="en-US" dirty="0" err="1"/>
              <a:t>Gi</a:t>
            </a:r>
            <a:r>
              <a:rPr lang="en-US" dirty="0"/>
              <a:t> 1/0/9	            0	                 0	                 0	                  0                                0</a:t>
            </a:r>
          </a:p>
          <a:p>
            <a:endParaRPr lang="en-US" dirty="0"/>
          </a:p>
          <a:p>
            <a:r>
              <a:rPr lang="en-US" dirty="0"/>
              <a:t>Port	Single-Col      Multi-Col	Late-Col	Excess-Col         Carri-</a:t>
            </a:r>
            <a:r>
              <a:rPr lang="en-US" dirty="0" err="1"/>
              <a:t>sen</a:t>
            </a:r>
            <a:r>
              <a:rPr lang="en-US" dirty="0"/>
              <a:t>          Runts              Giants</a:t>
            </a:r>
          </a:p>
          <a:p>
            <a:r>
              <a:rPr lang="en-US" dirty="0" err="1"/>
              <a:t>Gi</a:t>
            </a:r>
            <a:r>
              <a:rPr lang="en-US" dirty="0"/>
              <a:t> 1/0/9	         5603                  0	     5373                   0                     0                     0                    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20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95504"/>
          </a:xfrm>
        </p:spPr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22572757"/>
              </p:ext>
            </p:extLst>
          </p:nvPr>
        </p:nvGraphicFramePr>
        <p:xfrm>
          <a:off x="913775" y="1414021"/>
          <a:ext cx="10363200" cy="512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881">
                  <a:extLst>
                    <a:ext uri="{9D8B030D-6E8A-4147-A177-3AD203B41FA5}">
                      <a16:colId xmlns:a16="http://schemas.microsoft.com/office/drawing/2014/main" val="3206320098"/>
                    </a:ext>
                  </a:extLst>
                </a:gridCol>
                <a:gridCol w="8886319">
                  <a:extLst>
                    <a:ext uri="{9D8B030D-6E8A-4147-A177-3AD203B41FA5}">
                      <a16:colId xmlns:a16="http://schemas.microsoft.com/office/drawing/2014/main" val="4194868475"/>
                    </a:ext>
                  </a:extLst>
                </a:gridCol>
              </a:tblGrid>
              <a:tr h="465949">
                <a:tc>
                  <a:txBody>
                    <a:bodyPr/>
                    <a:lstStyle/>
                    <a:p>
                      <a:r>
                        <a:rPr lang="en-US" sz="2000" dirty="0"/>
                        <a:t>Error Counter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4084370624"/>
                  </a:ext>
                </a:extLst>
              </a:tr>
              <a:tr h="804242">
                <a:tc>
                  <a:txBody>
                    <a:bodyPr/>
                    <a:lstStyle/>
                    <a:p>
                      <a:r>
                        <a:rPr lang="en-US" sz="2000" dirty="0"/>
                        <a:t>Align-Err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 alignment error occurs when frames do not end with an even number of octets, while simultaneously having a bad CRC. An alignment error normally suggest a Layer 1 issue.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297405721"/>
                  </a:ext>
                </a:extLst>
              </a:tr>
              <a:tr h="804242">
                <a:tc>
                  <a:txBody>
                    <a:bodyPr/>
                    <a:lstStyle/>
                    <a:p>
                      <a:r>
                        <a:rPr lang="en-US" sz="2000" dirty="0"/>
                        <a:t>FCS-Err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FCS error occurs when a frame has an invalid checksum, although the frame has no framing errors. This error often points to a Layer 1 issue but also it could be a duplex mismatch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3089023913"/>
                  </a:ext>
                </a:extLst>
              </a:tr>
              <a:tr h="804242">
                <a:tc>
                  <a:txBody>
                    <a:bodyPr/>
                    <a:lstStyle/>
                    <a:p>
                      <a:r>
                        <a:rPr lang="en-US" sz="2000" dirty="0" err="1"/>
                        <a:t>Xmit</a:t>
                      </a:r>
                      <a:r>
                        <a:rPr lang="en-US" sz="2000" dirty="0"/>
                        <a:t>-Err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transmit error occurs when a port’s transmit buffer overflows. A speed mismatch </a:t>
                      </a:r>
                      <a:r>
                        <a:rPr lang="en-US" sz="2000" dirty="0" err="1"/>
                        <a:t>overh</a:t>
                      </a:r>
                      <a:r>
                        <a:rPr lang="en-US" sz="2000" dirty="0"/>
                        <a:t> between Inbound and Outbound links often results in a transmit error.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1534182368"/>
                  </a:ext>
                </a:extLst>
              </a:tr>
              <a:tr h="804242">
                <a:tc>
                  <a:txBody>
                    <a:bodyPr/>
                    <a:lstStyle/>
                    <a:p>
                      <a:r>
                        <a:rPr lang="en-US" sz="2000" dirty="0" err="1"/>
                        <a:t>Rcv</a:t>
                      </a:r>
                      <a:r>
                        <a:rPr lang="en-US" sz="2000" dirty="0"/>
                        <a:t>-Err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receive error occurs when a ports receive buffer overflows. Congestion in the backplane could have caused this error. More than likely is a duplex mismatch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398381191"/>
                  </a:ext>
                </a:extLst>
              </a:tr>
              <a:tr h="804242">
                <a:tc>
                  <a:txBody>
                    <a:bodyPr/>
                    <a:lstStyle/>
                    <a:p>
                      <a:r>
                        <a:rPr lang="en-US" sz="2000" dirty="0" err="1"/>
                        <a:t>UnderSize</a:t>
                      </a:r>
                      <a:endParaRPr lang="en-US" sz="2000" dirty="0"/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 undersize frame is a frame with a  valid checksum but a size less than 64 bytes. This issue suggest that  a connected host is sourcing invalid frame sizes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749756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414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57796"/>
          </a:xfrm>
        </p:spPr>
        <p:txBody>
          <a:bodyPr/>
          <a:lstStyle/>
          <a:p>
            <a:r>
              <a:rPr lang="en-US" dirty="0"/>
              <a:t>Switch Troubleshooting Targets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9844578"/>
              </p:ext>
            </p:extLst>
          </p:nvPr>
        </p:nvGraphicFramePr>
        <p:xfrm>
          <a:off x="913775" y="1554480"/>
          <a:ext cx="103632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881">
                  <a:extLst>
                    <a:ext uri="{9D8B030D-6E8A-4147-A177-3AD203B41FA5}">
                      <a16:colId xmlns:a16="http://schemas.microsoft.com/office/drawing/2014/main" val="3206320098"/>
                    </a:ext>
                  </a:extLst>
                </a:gridCol>
                <a:gridCol w="8886319">
                  <a:extLst>
                    <a:ext uri="{9D8B030D-6E8A-4147-A177-3AD203B41FA5}">
                      <a16:colId xmlns:a16="http://schemas.microsoft.com/office/drawing/2014/main" val="4194868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Error Counter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408437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Single-Col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This error occurs when a single collision occurs before a port successfully transmits a frame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297405721"/>
                  </a:ext>
                </a:extLst>
              </a:tr>
              <a:tr h="413270">
                <a:tc>
                  <a:txBody>
                    <a:bodyPr/>
                    <a:lstStyle/>
                    <a:p>
                      <a:r>
                        <a:rPr lang="en-US" sz="2000" dirty="0"/>
                        <a:t>Multi-Col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More than one collision occurs before a port successfully transmits a frame. High bandwidth utilization on an attached link or duplex mismatch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3089023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Late-Col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This error is a collision that is not detected until well after the frame has begun to be forwarded. Cable to long or mismatched duplex conditions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153418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Excess-Col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This error occurs when a frame experiences 16 successive collisions, after which the frame is dropped.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39838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Carri-Sen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Is a counter that is incremented when a port wants to send data on a half duplex link. It is due to the CSMA/CD procedure. Full duplex does not have this problem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749756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Runts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runt is a frame that is less than 64 bytes in size and has a bad CRC. Layer 1 issue or duplex mismatch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311185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Giants</a:t>
                      </a:r>
                    </a:p>
                  </a:txBody>
                  <a:tcPr marL="90115" marR="9011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frame greater than 1518 bytes that has a bad FCS. The NIC is usually the culprit.</a:t>
                      </a:r>
                    </a:p>
                  </a:txBody>
                  <a:tcPr marL="90115" marR="90115"/>
                </a:tc>
                <a:extLst>
                  <a:ext uri="{0D108BD9-81ED-4DB2-BD59-A6C34878D82A}">
                    <a16:rowId xmlns:a16="http://schemas.microsoft.com/office/drawing/2014/main" val="2778360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55123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136</TotalTime>
  <Words>543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Switch Performance Issues</vt:lpstr>
      <vt:lpstr>Troubleshooting Switch issues</vt:lpstr>
      <vt:lpstr>Switch Troubleshooting Targets</vt:lpstr>
      <vt:lpstr>Switch Troubleshooting Targets</vt:lpstr>
      <vt:lpstr>Switch Troubleshooting Targets</vt:lpstr>
      <vt:lpstr>Switch Troubleshooting Targets</vt:lpstr>
      <vt:lpstr>Switch Troubleshooting Targets</vt:lpstr>
      <vt:lpstr>Switch Troubleshooting Targets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 Performance Issues</dc:title>
  <dc:creator>Jarhead</dc:creator>
  <cp:lastModifiedBy>Jarhead</cp:lastModifiedBy>
  <cp:revision>14</cp:revision>
  <dcterms:created xsi:type="dcterms:W3CDTF">2017-04-13T14:46:16Z</dcterms:created>
  <dcterms:modified xsi:type="dcterms:W3CDTF">2017-04-17T15:02:27Z</dcterms:modified>
</cp:coreProperties>
</file>