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ileron Heavy" panose="02020500000000000000" charset="0"/>
      <p:regular r:id="rId13"/>
    </p:embeddedFont>
    <p:embeddedFont>
      <p:font typeface="Open Sans Extra Bold" panose="02020500000000000000" charset="0"/>
      <p:regular r:id="rId14"/>
    </p:embeddedFont>
    <p:embeddedFont>
      <p:font typeface="华文行楷" panose="02020500000000000000" charset="-122"/>
      <p:regular r:id="rId15"/>
    </p:embeddedFont>
    <p:embeddedFont>
      <p:font typeface="Aileron Heavy Bold" panose="02020500000000000000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79345-76BA-4392-8677-05F6A9BA90FF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C1FFD-563B-4C12-92E8-98E6B4F5B4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37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5000"/>
          </a:blip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-61940"/>
            <a:ext cx="18917078" cy="506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73"/>
              </a:lnSpc>
              <a:spcBef>
                <a:spcPct val="0"/>
              </a:spcBef>
            </a:pPr>
            <a:r>
              <a:rPr lang="en-US" sz="29838">
                <a:solidFill>
                  <a:srgbClr val="545454"/>
                </a:solidFill>
                <a:ea typeface="华文行楷"/>
              </a:rPr>
              <a:t>中文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71944" y="5001116"/>
            <a:ext cx="16551652" cy="2116449"/>
            <a:chOff x="0" y="0"/>
            <a:chExt cx="3849281" cy="4922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9281" cy="492205"/>
            </a:xfrm>
            <a:custGeom>
              <a:avLst/>
              <a:gdLst/>
              <a:ahLst/>
              <a:cxnLst/>
              <a:rect l="l" t="t" r="r" b="b"/>
              <a:pathLst>
                <a:path w="3849281" h="492205">
                  <a:moveTo>
                    <a:pt x="0" y="0"/>
                  </a:moveTo>
                  <a:lnTo>
                    <a:pt x="3849281" y="0"/>
                  </a:lnTo>
                  <a:lnTo>
                    <a:pt x="3849281" y="492205"/>
                  </a:lnTo>
                  <a:lnTo>
                    <a:pt x="0" y="492205"/>
                  </a:lnTo>
                  <a:close/>
                </a:path>
              </a:pathLst>
            </a:custGeom>
            <a:solidFill>
              <a:srgbClr val="C7D0D8">
                <a:alpha val="63921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447800" y="4687628"/>
            <a:ext cx="15623061" cy="226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0"/>
              </a:lnSpc>
              <a:spcBef>
                <a:spcPct val="0"/>
              </a:spcBef>
            </a:pPr>
            <a:r>
              <a:rPr lang="en-US" sz="13350" dirty="0" err="1">
                <a:solidFill>
                  <a:srgbClr val="D40909"/>
                </a:solidFill>
                <a:latin typeface="Aileron Heavy"/>
              </a:rPr>
              <a:t>HanZi</a:t>
            </a:r>
            <a:r>
              <a:rPr lang="en-US" sz="13350" dirty="0">
                <a:solidFill>
                  <a:srgbClr val="D40909"/>
                </a:solidFill>
                <a:latin typeface="Aileron Heavy"/>
              </a:rPr>
              <a:t>  </a:t>
            </a:r>
            <a:r>
              <a:rPr lang="en-US" sz="13350" dirty="0" err="1">
                <a:solidFill>
                  <a:srgbClr val="D40909"/>
                </a:solidFill>
                <a:latin typeface="Aileron Heavy"/>
              </a:rPr>
              <a:t>MasterClass</a:t>
            </a:r>
            <a:endParaRPr lang="en-US" sz="13350" dirty="0">
              <a:solidFill>
                <a:srgbClr val="D40909"/>
              </a:solidFill>
              <a:latin typeface="Aileron Heav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21077" y="6363829"/>
            <a:ext cx="5053386" cy="1507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25"/>
              </a:lnSpc>
              <a:spcBef>
                <a:spcPct val="0"/>
              </a:spcBef>
            </a:pPr>
            <a:r>
              <a:rPr lang="en-US" sz="8875" dirty="0">
                <a:solidFill>
                  <a:srgbClr val="000000"/>
                </a:solidFill>
                <a:latin typeface="Aileron Heavy"/>
              </a:rPr>
              <a:t>Lesson 1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25637" y="9889562"/>
            <a:ext cx="10713276" cy="397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5"/>
              </a:lnSpc>
              <a:spcBef>
                <a:spcPct val="0"/>
              </a:spcBef>
            </a:pPr>
            <a:r>
              <a:rPr lang="en-US" sz="2346">
                <a:solidFill>
                  <a:srgbClr val="34B6A6"/>
                </a:solidFill>
                <a:latin typeface="Aileron Heavy Bold"/>
              </a:rPr>
              <a:t>SMART Mandarin </a:t>
            </a:r>
            <a:r>
              <a:rPr lang="en-US" sz="2346">
                <a:solidFill>
                  <a:srgbClr val="545454"/>
                </a:solidFill>
                <a:latin typeface="Aileron Heavy"/>
              </a:rPr>
              <a:t>- Read Chinese with Confidence &amp; Joy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srcRect t="11324" b="136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0849" y="1923719"/>
            <a:ext cx="6948012" cy="69480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>
                <a:alpha val="5764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40405" y="1923719"/>
            <a:ext cx="6948012" cy="69480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>
                <a:alpha val="57647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04231" y="2934793"/>
            <a:ext cx="3822836" cy="27094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4612" y="399330"/>
            <a:ext cx="6886677" cy="112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6"/>
              </a:lnSpc>
              <a:spcBef>
                <a:spcPct val="0"/>
              </a:spcBef>
            </a:pPr>
            <a:r>
              <a:rPr lang="en-US" sz="6590">
                <a:solidFill>
                  <a:srgbClr val="000000"/>
                </a:solidFill>
                <a:latin typeface="Aileron Heavy"/>
              </a:rPr>
              <a:t>Traditional Hanzi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9302" y="399330"/>
            <a:ext cx="7530218" cy="112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6"/>
              </a:lnSpc>
              <a:spcBef>
                <a:spcPct val="0"/>
              </a:spcBef>
            </a:pPr>
            <a:r>
              <a:rPr lang="en-US" sz="6590">
                <a:solidFill>
                  <a:srgbClr val="737373"/>
                </a:solidFill>
                <a:latin typeface="Aileron Heavy"/>
              </a:rPr>
              <a:t>Simplified Hanzi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90607" y="1600557"/>
            <a:ext cx="5139018" cy="6862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46"/>
              </a:lnSpc>
              <a:spcBef>
                <a:spcPct val="0"/>
              </a:spcBef>
            </a:pPr>
            <a:r>
              <a:rPr lang="en-US" sz="40461">
                <a:solidFill>
                  <a:srgbClr val="737373"/>
                </a:solidFill>
                <a:ea typeface="Open Sans Extra Bold"/>
              </a:rPr>
              <a:t>马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56303" y="6345419"/>
            <a:ext cx="4548950" cy="252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92"/>
              </a:lnSpc>
              <a:spcBef>
                <a:spcPct val="0"/>
              </a:spcBef>
            </a:pPr>
            <a:r>
              <a:rPr lang="en-US" sz="8709">
                <a:solidFill>
                  <a:srgbClr val="071C7D"/>
                </a:solidFill>
                <a:latin typeface="Aileron Heavy Bold"/>
              </a:rPr>
              <a:t>mǎ</a:t>
            </a:r>
          </a:p>
          <a:p>
            <a:pPr algn="ctr">
              <a:lnSpc>
                <a:spcPts val="8308"/>
              </a:lnSpc>
              <a:spcBef>
                <a:spcPct val="0"/>
              </a:spcBef>
            </a:pPr>
            <a:r>
              <a:rPr lang="en-US" sz="5934">
                <a:solidFill>
                  <a:srgbClr val="071C7D"/>
                </a:solidFill>
                <a:latin typeface="Aileron Heavy Bold"/>
              </a:rPr>
              <a:t>horse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7285" y="1600557"/>
            <a:ext cx="5139018" cy="6862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46"/>
              </a:lnSpc>
              <a:spcBef>
                <a:spcPct val="0"/>
              </a:spcBef>
            </a:pPr>
            <a:r>
              <a:rPr lang="en-US" sz="40461">
                <a:solidFill>
                  <a:srgbClr val="000000"/>
                </a:solidFill>
                <a:ea typeface="Open Sans Extra Bold"/>
              </a:rPr>
              <a:t>馬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17455" y="9386701"/>
            <a:ext cx="6853090" cy="90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4"/>
              </a:lnSpc>
              <a:spcBef>
                <a:spcPct val="0"/>
              </a:spcBef>
            </a:pPr>
            <a:r>
              <a:rPr lang="en-US" sz="5239">
                <a:solidFill>
                  <a:srgbClr val="A6A1A1"/>
                </a:solidFill>
                <a:latin typeface="Open Sans Extra Bold"/>
              </a:rPr>
              <a:t>by SMART Mandarin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srcRect t="11324" b="136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0849" y="1923719"/>
            <a:ext cx="6948012" cy="69480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>
                <a:alpha val="5764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40405" y="1923719"/>
            <a:ext cx="6948012" cy="69480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>
                <a:alpha val="57647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2513" y="2820102"/>
            <a:ext cx="3379488" cy="232339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4612" y="399330"/>
            <a:ext cx="6886677" cy="112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6"/>
              </a:lnSpc>
              <a:spcBef>
                <a:spcPct val="0"/>
              </a:spcBef>
            </a:pPr>
            <a:r>
              <a:rPr lang="en-US" sz="6590">
                <a:solidFill>
                  <a:srgbClr val="000000"/>
                </a:solidFill>
                <a:latin typeface="Aileron Heavy"/>
              </a:rPr>
              <a:t>Traditional Hanzi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9302" y="399330"/>
            <a:ext cx="7530218" cy="112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6"/>
              </a:lnSpc>
              <a:spcBef>
                <a:spcPct val="0"/>
              </a:spcBef>
            </a:pPr>
            <a:r>
              <a:rPr lang="en-US" sz="6590">
                <a:solidFill>
                  <a:srgbClr val="737373"/>
                </a:solidFill>
                <a:latin typeface="Aileron Heavy"/>
              </a:rPr>
              <a:t>Simplified Hanzi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76059" y="1629132"/>
            <a:ext cx="4891205" cy="6540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15"/>
              </a:lnSpc>
              <a:spcBef>
                <a:spcPct val="0"/>
              </a:spcBef>
            </a:pPr>
            <a:r>
              <a:rPr lang="en-US" sz="38510">
                <a:solidFill>
                  <a:srgbClr val="737373"/>
                </a:solidFill>
                <a:ea typeface="Open Sans Extra Bold"/>
              </a:rPr>
              <a:t>虫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83208" y="5834717"/>
            <a:ext cx="4198098" cy="233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2"/>
              </a:lnSpc>
              <a:spcBef>
                <a:spcPct val="0"/>
              </a:spcBef>
            </a:pPr>
            <a:r>
              <a:rPr lang="en-US" sz="8037">
                <a:solidFill>
                  <a:srgbClr val="071C7D"/>
                </a:solidFill>
                <a:latin typeface="Open Sans Extra Bold"/>
              </a:rPr>
              <a:t>Chóng</a:t>
            </a:r>
          </a:p>
          <a:p>
            <a:pPr algn="ctr">
              <a:lnSpc>
                <a:spcPts val="7667"/>
              </a:lnSpc>
              <a:spcBef>
                <a:spcPct val="0"/>
              </a:spcBef>
            </a:pPr>
            <a:r>
              <a:rPr lang="en-US" sz="5476">
                <a:solidFill>
                  <a:srgbClr val="071C7D"/>
                </a:solidFill>
                <a:latin typeface="Open Sans Extra Bold"/>
              </a:rPr>
              <a:t>bug; worm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92003" y="1629132"/>
            <a:ext cx="4891205" cy="6540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15"/>
              </a:lnSpc>
              <a:spcBef>
                <a:spcPct val="0"/>
              </a:spcBef>
            </a:pPr>
            <a:r>
              <a:rPr lang="en-US" sz="38510">
                <a:solidFill>
                  <a:srgbClr val="000000"/>
                </a:solidFill>
                <a:ea typeface="Open Sans Extra Bold"/>
              </a:rPr>
              <a:t>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17455" y="9153525"/>
            <a:ext cx="6853090" cy="90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4"/>
              </a:lnSpc>
              <a:spcBef>
                <a:spcPct val="0"/>
              </a:spcBef>
            </a:pPr>
            <a:r>
              <a:rPr lang="en-US" sz="5239">
                <a:solidFill>
                  <a:srgbClr val="A6A1A1"/>
                </a:solidFill>
                <a:latin typeface="Open Sans Extra Bold"/>
              </a:rPr>
              <a:t>by SMART Mandarin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srcRect t="11324" b="136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0849" y="1923719"/>
            <a:ext cx="6948012" cy="69480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>
                <a:alpha val="5764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40405" y="1923719"/>
            <a:ext cx="6948012" cy="69480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>
                <a:alpha val="57647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61110" y="3025396"/>
            <a:ext cx="4144142" cy="27610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4612" y="399330"/>
            <a:ext cx="6886677" cy="112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6"/>
              </a:lnSpc>
              <a:spcBef>
                <a:spcPct val="0"/>
              </a:spcBef>
            </a:pPr>
            <a:r>
              <a:rPr lang="en-US" sz="6590">
                <a:solidFill>
                  <a:srgbClr val="000000"/>
                </a:solidFill>
                <a:latin typeface="Aileron Heavy"/>
              </a:rPr>
              <a:t>Traditional Hanzi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9302" y="399330"/>
            <a:ext cx="7530218" cy="112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6"/>
              </a:lnSpc>
              <a:spcBef>
                <a:spcPct val="0"/>
              </a:spcBef>
            </a:pPr>
            <a:r>
              <a:rPr lang="en-US" sz="6590">
                <a:solidFill>
                  <a:srgbClr val="737373"/>
                </a:solidFill>
                <a:latin typeface="Aileron Heavy"/>
              </a:rPr>
              <a:t>Simplified Hanzi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90607" y="1600557"/>
            <a:ext cx="5139018" cy="6862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46"/>
              </a:lnSpc>
              <a:spcBef>
                <a:spcPct val="0"/>
              </a:spcBef>
            </a:pPr>
            <a:r>
              <a:rPr lang="en-US" sz="40461">
                <a:solidFill>
                  <a:srgbClr val="737373"/>
                </a:solidFill>
                <a:ea typeface="Open Sans Extra Bold"/>
              </a:rPr>
              <a:t>见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98783" y="6790826"/>
            <a:ext cx="5268796" cy="246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9"/>
              </a:lnSpc>
              <a:spcBef>
                <a:spcPct val="0"/>
              </a:spcBef>
            </a:pPr>
            <a:r>
              <a:rPr lang="en-US" sz="8492">
                <a:solidFill>
                  <a:srgbClr val="071C7D"/>
                </a:solidFill>
                <a:latin typeface="Aileron Heavy Bold"/>
              </a:rPr>
              <a:t>jiàn</a:t>
            </a:r>
          </a:p>
          <a:p>
            <a:pPr algn="ctr">
              <a:lnSpc>
                <a:spcPts val="8101"/>
              </a:lnSpc>
              <a:spcBef>
                <a:spcPct val="0"/>
              </a:spcBef>
            </a:pPr>
            <a:r>
              <a:rPr lang="en-US" sz="5786">
                <a:solidFill>
                  <a:srgbClr val="071C7D"/>
                </a:solidFill>
                <a:latin typeface="Aileron Heavy Bold"/>
              </a:rPr>
              <a:t>to see; to meet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7285" y="1600557"/>
            <a:ext cx="5139018" cy="6862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46"/>
              </a:lnSpc>
              <a:spcBef>
                <a:spcPct val="0"/>
              </a:spcBef>
            </a:pPr>
            <a:r>
              <a:rPr lang="en-US" sz="40461">
                <a:solidFill>
                  <a:srgbClr val="000000"/>
                </a:solidFill>
                <a:ea typeface="Open Sans Extra Bold"/>
              </a:rPr>
              <a:t>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17455" y="9386701"/>
            <a:ext cx="6853090" cy="90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4"/>
              </a:lnSpc>
              <a:spcBef>
                <a:spcPct val="0"/>
              </a:spcBef>
            </a:pPr>
            <a:r>
              <a:rPr lang="en-US" sz="5239">
                <a:solidFill>
                  <a:srgbClr val="A6A1A1"/>
                </a:solidFill>
                <a:latin typeface="Open Sans Extra Bold"/>
              </a:rPr>
              <a:t>by SMART Mandarin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srcRect t="11324" b="136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0849" y="1923719"/>
            <a:ext cx="6948012" cy="69480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>
                <a:alpha val="5764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40405" y="1923719"/>
            <a:ext cx="6948012" cy="69480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9D9D9">
                <a:alpha val="57647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07154" y="2708783"/>
            <a:ext cx="3661228" cy="243471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4612" y="399330"/>
            <a:ext cx="6886677" cy="112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6"/>
              </a:lnSpc>
              <a:spcBef>
                <a:spcPct val="0"/>
              </a:spcBef>
            </a:pPr>
            <a:r>
              <a:rPr lang="en-US" sz="6590">
                <a:solidFill>
                  <a:srgbClr val="000000"/>
                </a:solidFill>
                <a:latin typeface="Aileron Heavy"/>
              </a:rPr>
              <a:t>Traditional Hanzi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9302" y="399330"/>
            <a:ext cx="7530218" cy="112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6"/>
              </a:lnSpc>
              <a:spcBef>
                <a:spcPct val="0"/>
              </a:spcBef>
            </a:pPr>
            <a:r>
              <a:rPr lang="en-US" sz="6590">
                <a:solidFill>
                  <a:srgbClr val="737373"/>
                </a:solidFill>
                <a:latin typeface="Aileron Heavy"/>
              </a:rPr>
              <a:t>Simplified Hanzi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90607" y="1600557"/>
            <a:ext cx="5139018" cy="6862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46"/>
              </a:lnSpc>
              <a:spcBef>
                <a:spcPct val="0"/>
              </a:spcBef>
            </a:pPr>
            <a:r>
              <a:rPr lang="en-US" sz="40461">
                <a:solidFill>
                  <a:srgbClr val="737373"/>
                </a:solidFill>
                <a:ea typeface="Open Sans Extra Bold"/>
              </a:rPr>
              <a:t>书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56303" y="6118901"/>
            <a:ext cx="4548950" cy="252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92"/>
              </a:lnSpc>
              <a:spcBef>
                <a:spcPct val="0"/>
              </a:spcBef>
            </a:pPr>
            <a:r>
              <a:rPr lang="en-US" sz="8709">
                <a:solidFill>
                  <a:srgbClr val="071C7D"/>
                </a:solidFill>
                <a:latin typeface="Open Sans Extra Bold"/>
              </a:rPr>
              <a:t>Shū</a:t>
            </a:r>
          </a:p>
          <a:p>
            <a:pPr algn="ctr">
              <a:lnSpc>
                <a:spcPts val="8308"/>
              </a:lnSpc>
              <a:spcBef>
                <a:spcPct val="0"/>
              </a:spcBef>
            </a:pPr>
            <a:r>
              <a:rPr lang="en-US" sz="5934">
                <a:solidFill>
                  <a:srgbClr val="071C7D"/>
                </a:solidFill>
                <a:latin typeface="Open Sans Extra Bold"/>
              </a:rPr>
              <a:t>book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7285" y="1600557"/>
            <a:ext cx="5139018" cy="6862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46"/>
              </a:lnSpc>
              <a:spcBef>
                <a:spcPct val="0"/>
              </a:spcBef>
            </a:pPr>
            <a:r>
              <a:rPr lang="en-US" sz="40461">
                <a:solidFill>
                  <a:srgbClr val="000000"/>
                </a:solidFill>
                <a:ea typeface="Open Sans Extra Bold"/>
              </a:rPr>
              <a:t>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17455" y="9386701"/>
            <a:ext cx="6853090" cy="90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4"/>
              </a:lnSpc>
              <a:spcBef>
                <a:spcPct val="0"/>
              </a:spcBef>
            </a:pPr>
            <a:r>
              <a:rPr lang="en-US" sz="5239">
                <a:solidFill>
                  <a:srgbClr val="A6A1A1"/>
                </a:solidFill>
                <a:latin typeface="Open Sans Extra Bold"/>
              </a:rPr>
              <a:t>by SMART Mandarin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0000"/>
          </a:blip>
          <a:srcRect t="11324" b="136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63000"/>
          </a:blip>
          <a:srcRect/>
          <a:stretch>
            <a:fillRect/>
          </a:stretch>
        </p:blipFill>
        <p:spPr>
          <a:xfrm>
            <a:off x="9018620" y="0"/>
            <a:ext cx="6853714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9192" y="565187"/>
            <a:ext cx="5112913" cy="83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9"/>
              </a:lnSpc>
              <a:spcBef>
                <a:spcPct val="0"/>
              </a:spcBef>
            </a:pPr>
            <a:r>
              <a:rPr lang="en-US" sz="4892">
                <a:solidFill>
                  <a:srgbClr val="000000"/>
                </a:solidFill>
                <a:latin typeface="Aileron Heavy"/>
              </a:rPr>
              <a:t>Traditional Hanzi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9192" y="2479134"/>
            <a:ext cx="4112901" cy="228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24"/>
              </a:lnSpc>
              <a:spcBef>
                <a:spcPct val="0"/>
              </a:spcBef>
            </a:pPr>
            <a:r>
              <a:rPr lang="en-US" sz="7874">
                <a:solidFill>
                  <a:srgbClr val="071C7D"/>
                </a:solidFill>
                <a:latin typeface="Open Sans Extra Bold"/>
              </a:rPr>
              <a:t>Shū</a:t>
            </a:r>
          </a:p>
          <a:p>
            <a:pPr algn="ctr">
              <a:lnSpc>
                <a:spcPts val="7511"/>
              </a:lnSpc>
              <a:spcBef>
                <a:spcPct val="0"/>
              </a:spcBef>
            </a:pPr>
            <a:r>
              <a:rPr lang="en-US" sz="5365">
                <a:solidFill>
                  <a:srgbClr val="071C7D"/>
                </a:solidFill>
                <a:latin typeface="Open Sans Extra Bold"/>
              </a:rPr>
              <a:t>book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11970" y="-1614556"/>
            <a:ext cx="8219093" cy="11270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039"/>
              </a:lnSpc>
              <a:spcBef>
                <a:spcPct val="0"/>
              </a:spcBef>
            </a:pPr>
            <a:r>
              <a:rPr lang="en-US" sz="66456">
                <a:solidFill>
                  <a:srgbClr val="000000"/>
                </a:solidFill>
                <a:ea typeface="Open Sans Extra Bold"/>
              </a:rPr>
              <a:t>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9192" y="9153525"/>
            <a:ext cx="6853090" cy="90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4"/>
              </a:lnSpc>
              <a:spcBef>
                <a:spcPct val="0"/>
              </a:spcBef>
            </a:pPr>
            <a:r>
              <a:rPr lang="en-US" sz="5239">
                <a:solidFill>
                  <a:srgbClr val="A6A1A1"/>
                </a:solidFill>
                <a:latin typeface="Open Sans Extra Bold"/>
              </a:rPr>
              <a:t>by SMART Mandarin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72</Words>
  <Application>Microsoft Office PowerPoint</Application>
  <PresentationFormat>自訂</PresentationFormat>
  <Paragraphs>37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Calibri</vt:lpstr>
      <vt:lpstr>Aileron Heavy</vt:lpstr>
      <vt:lpstr>新細明體</vt:lpstr>
      <vt:lpstr>Open Sans Extra Bold</vt:lpstr>
      <vt:lpstr>华文行楷</vt:lpstr>
      <vt:lpstr>Arial</vt:lpstr>
      <vt:lpstr>Aileron Heavy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漢字</dc:title>
  <cp:lastModifiedBy>李慧娟 Katrina</cp:lastModifiedBy>
  <cp:revision>2</cp:revision>
  <dcterms:created xsi:type="dcterms:W3CDTF">2006-08-16T00:00:00Z</dcterms:created>
  <dcterms:modified xsi:type="dcterms:W3CDTF">2020-02-18T05:52:07Z</dcterms:modified>
  <dc:identifier>DAD0JYHdy88</dc:identifier>
</cp:coreProperties>
</file>