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8" r:id="rId5"/>
    <p:sldId id="262" r:id="rId6"/>
    <p:sldId id="260" r:id="rId7"/>
    <p:sldId id="261" r:id="rId8"/>
    <p:sldId id="263" r:id="rId9"/>
    <p:sldId id="264" r:id="rId10"/>
    <p:sldId id="265" r:id="rId11"/>
    <p:sldId id="266" r:id="rId12"/>
    <p:sldId id="269" r:id="rId13"/>
    <p:sldId id="267" r:id="rId14"/>
    <p:sldId id="270" r:id="rId15"/>
    <p:sldId id="274" r:id="rId16"/>
    <p:sldId id="283" r:id="rId17"/>
    <p:sldId id="279" r:id="rId18"/>
    <p:sldId id="280" r:id="rId19"/>
    <p:sldId id="281" r:id="rId20"/>
    <p:sldId id="282" r:id="rId21"/>
    <p:sldId id="272" r:id="rId22"/>
    <p:sldId id="273" r:id="rId23"/>
    <p:sldId id="276" r:id="rId24"/>
    <p:sldId id="278" r:id="rId25"/>
    <p:sldId id="277" r:id="rId26"/>
    <p:sldId id="27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1200" dirty="0" smtClean="0"/>
            <a:t>First – Assess your current business and risk</a:t>
          </a:r>
          <a:endParaRPr lang="en-US" sz="1200" dirty="0"/>
        </a:p>
      </dgm:t>
    </dgm:pt>
    <dgm:pt modelId="{5C6D09C2-4752-49F5-A8A5-F6CEBAB08D0A}" type="parTrans" cxnId="{2A60E7A2-D04A-4348-A654-9B128C8248F7}">
      <dgm:prSet/>
      <dgm:spPr/>
      <dgm:t>
        <a:bodyPr/>
        <a:lstStyle/>
        <a:p>
          <a:endParaRPr lang="en-US" sz="1200"/>
        </a:p>
      </dgm:t>
    </dgm:pt>
    <dgm:pt modelId="{F113D831-BA62-4956-8CFA-0A2BD3A3BF66}" type="sibTrans" cxnId="{2A60E7A2-D04A-4348-A654-9B128C8248F7}">
      <dgm:prSet/>
      <dgm:spPr/>
      <dgm:t>
        <a:bodyPr/>
        <a:lstStyle/>
        <a:p>
          <a:endParaRPr lang="en-US" sz="1200"/>
        </a:p>
      </dgm:t>
    </dgm:pt>
    <dgm:pt modelId="{027B0F8E-5D13-424F-9434-0CD6556F7B75}">
      <dgm:prSet phldrT="[Text]" custT="1"/>
      <dgm:spPr/>
      <dgm:t>
        <a:bodyPr/>
        <a:lstStyle/>
        <a:p>
          <a:r>
            <a:rPr lang="en-US" sz="1200" dirty="0" smtClean="0"/>
            <a:t>Look at your business and risks</a:t>
          </a:r>
          <a:endParaRPr lang="en-US" sz="1200" dirty="0"/>
        </a:p>
      </dgm:t>
    </dgm:pt>
    <dgm:pt modelId="{54799196-B385-4E58-A9C9-DFB6E907FC90}" type="parTrans" cxnId="{769BE923-3752-4968-87BD-994E153DE45A}">
      <dgm:prSet/>
      <dgm:spPr/>
      <dgm:t>
        <a:bodyPr/>
        <a:lstStyle/>
        <a:p>
          <a:endParaRPr lang="en-US" sz="1200"/>
        </a:p>
      </dgm:t>
    </dgm:pt>
    <dgm:pt modelId="{E48CABDE-E92E-4E2C-B139-3E7B147C66AB}" type="sibTrans" cxnId="{769BE923-3752-4968-87BD-994E153DE45A}">
      <dgm:prSet/>
      <dgm:spPr/>
      <dgm:t>
        <a:bodyPr/>
        <a:lstStyle/>
        <a:p>
          <a:endParaRPr lang="en-US" sz="1200"/>
        </a:p>
      </dgm:t>
    </dgm:pt>
    <dgm:pt modelId="{A69F101A-FFAF-4BFC-9388-6A8C9FEAF6A8}">
      <dgm:prSet phldrT="[Text]" custT="1"/>
      <dgm:spPr/>
      <dgm:t>
        <a:bodyPr/>
        <a:lstStyle/>
        <a:p>
          <a:r>
            <a:rPr lang="en-US" sz="1200" dirty="0" smtClean="0"/>
            <a:t>Look at how you manage your risks</a:t>
          </a:r>
          <a:endParaRPr lang="en-US" sz="1200" dirty="0"/>
        </a:p>
      </dgm:t>
    </dgm:pt>
    <dgm:pt modelId="{8F388722-B38A-48CD-A245-F1AB547B68FE}" type="parTrans" cxnId="{B90A883F-AA24-4FD2-9E3F-40F7A5E2ABB6}">
      <dgm:prSet/>
      <dgm:spPr/>
      <dgm:t>
        <a:bodyPr/>
        <a:lstStyle/>
        <a:p>
          <a:endParaRPr lang="en-US" sz="1200"/>
        </a:p>
      </dgm:t>
    </dgm:pt>
    <dgm:pt modelId="{798CF788-4188-4BC0-B382-DF6F0F7F0019}" type="sibTrans" cxnId="{B90A883F-AA24-4FD2-9E3F-40F7A5E2ABB6}">
      <dgm:prSet/>
      <dgm:spPr/>
      <dgm:t>
        <a:bodyPr/>
        <a:lstStyle/>
        <a:p>
          <a:endParaRPr lang="en-US" sz="1200"/>
        </a:p>
      </dgm:t>
    </dgm:pt>
    <dgm:pt modelId="{5433ED85-479C-4F5F-AEF2-593F34D73E68}">
      <dgm:prSet phldrT="[Text]" custT="1"/>
      <dgm:spPr/>
      <dgm:t>
        <a:bodyPr/>
        <a:lstStyle/>
        <a:p>
          <a:r>
            <a:rPr lang="en-US" sz="1200" dirty="0" smtClean="0"/>
            <a:t>Then – Shop Around</a:t>
          </a:r>
          <a:endParaRPr lang="en-US" sz="1200" dirty="0"/>
        </a:p>
      </dgm:t>
    </dgm:pt>
    <dgm:pt modelId="{F3823A52-0053-4275-82E6-97897F828644}" type="parTrans" cxnId="{B96AC93E-09BE-47EB-82EE-119EEA20BDBD}">
      <dgm:prSet/>
      <dgm:spPr/>
      <dgm:t>
        <a:bodyPr/>
        <a:lstStyle/>
        <a:p>
          <a:endParaRPr lang="en-US" sz="1200"/>
        </a:p>
      </dgm:t>
    </dgm:pt>
    <dgm:pt modelId="{0F44A87D-0961-4EAB-B62F-F9EB0C69E1EB}" type="sibTrans" cxnId="{B96AC93E-09BE-47EB-82EE-119EEA20BDBD}">
      <dgm:prSet/>
      <dgm:spPr/>
      <dgm:t>
        <a:bodyPr/>
        <a:lstStyle/>
        <a:p>
          <a:endParaRPr lang="en-US" sz="1200"/>
        </a:p>
      </dgm:t>
    </dgm:pt>
    <dgm:pt modelId="{C5516A92-BDAF-4A70-BF6E-0837919368FE}">
      <dgm:prSet phldrT="[Text]" custT="1"/>
      <dgm:spPr/>
      <dgm:t>
        <a:bodyPr/>
        <a:lstStyle/>
        <a:p>
          <a:r>
            <a:rPr lang="en-US" sz="1200" dirty="0" smtClean="0"/>
            <a:t>Pick a domicile</a:t>
          </a:r>
          <a:endParaRPr lang="en-US" sz="1200" dirty="0"/>
        </a:p>
      </dgm:t>
    </dgm:pt>
    <dgm:pt modelId="{53B332F8-C953-43EC-944D-5B437ABA502A}" type="parTrans" cxnId="{D4526491-21E6-4109-8F09-D14C155B8695}">
      <dgm:prSet/>
      <dgm:spPr/>
      <dgm:t>
        <a:bodyPr/>
        <a:lstStyle/>
        <a:p>
          <a:endParaRPr lang="en-US" sz="1200"/>
        </a:p>
      </dgm:t>
    </dgm:pt>
    <dgm:pt modelId="{5EFA5C9C-BE24-4C66-A9F1-6D3BC91D65C7}" type="sibTrans" cxnId="{D4526491-21E6-4109-8F09-D14C155B8695}">
      <dgm:prSet/>
      <dgm:spPr/>
      <dgm:t>
        <a:bodyPr/>
        <a:lstStyle/>
        <a:p>
          <a:endParaRPr lang="en-US" sz="1200"/>
        </a:p>
      </dgm:t>
    </dgm:pt>
    <dgm:pt modelId="{8F1D5E0D-B5D2-403C-9AB0-325F12430840}">
      <dgm:prSet phldrT="[Text]" custT="1"/>
      <dgm:spPr/>
      <dgm:t>
        <a:bodyPr/>
        <a:lstStyle/>
        <a:p>
          <a:r>
            <a:rPr lang="en-US" sz="1200" dirty="0" smtClean="0"/>
            <a:t>Pick a structure</a:t>
          </a:r>
          <a:endParaRPr lang="en-US" sz="1200" dirty="0"/>
        </a:p>
      </dgm:t>
    </dgm:pt>
    <dgm:pt modelId="{2276EAC3-9CC3-4623-84A3-CEAC1645702C}" type="parTrans" cxnId="{0B9FFE5D-7927-478E-BE77-59E324722DAE}">
      <dgm:prSet/>
      <dgm:spPr/>
      <dgm:t>
        <a:bodyPr/>
        <a:lstStyle/>
        <a:p>
          <a:endParaRPr lang="en-US" sz="1200"/>
        </a:p>
      </dgm:t>
    </dgm:pt>
    <dgm:pt modelId="{04197FDC-2458-4EC9-A666-01CAA08B2FA5}" type="sibTrans" cxnId="{0B9FFE5D-7927-478E-BE77-59E324722DAE}">
      <dgm:prSet/>
      <dgm:spPr/>
      <dgm:t>
        <a:bodyPr/>
        <a:lstStyle/>
        <a:p>
          <a:endParaRPr lang="en-US" sz="1200"/>
        </a:p>
      </dgm:t>
    </dgm:pt>
    <dgm:pt modelId="{F490A6B4-4C4A-4E9A-8AA8-83EEAC5922C2}">
      <dgm:prSet phldrT="[Text]" custT="1"/>
      <dgm:spPr/>
      <dgm:t>
        <a:bodyPr/>
        <a:lstStyle/>
        <a:p>
          <a:r>
            <a:rPr lang="en-US" sz="1200" dirty="0" smtClean="0"/>
            <a:t>Last - Implementation</a:t>
          </a:r>
          <a:endParaRPr lang="en-US" sz="1200" dirty="0"/>
        </a:p>
      </dgm:t>
    </dgm:pt>
    <dgm:pt modelId="{EF875563-879B-4B5B-8EA3-4F960E51F945}" type="parTrans" cxnId="{9AE3BF5C-64D8-4ACC-AE26-8CF7E9A88B79}">
      <dgm:prSet/>
      <dgm:spPr/>
      <dgm:t>
        <a:bodyPr/>
        <a:lstStyle/>
        <a:p>
          <a:endParaRPr lang="en-US" sz="1200"/>
        </a:p>
      </dgm:t>
    </dgm:pt>
    <dgm:pt modelId="{C85BDEF4-DD9F-442B-85A2-9128EBEFAF29}" type="sibTrans" cxnId="{9AE3BF5C-64D8-4ACC-AE26-8CF7E9A88B79}">
      <dgm:prSet/>
      <dgm:spPr/>
      <dgm:t>
        <a:bodyPr/>
        <a:lstStyle/>
        <a:p>
          <a:endParaRPr lang="en-US" sz="1200"/>
        </a:p>
      </dgm:t>
    </dgm:pt>
    <dgm:pt modelId="{0DF6E861-93D6-4258-9549-3D34463E60B5}">
      <dgm:prSet phldrT="[Text]" custT="1"/>
      <dgm:spPr/>
      <dgm:t>
        <a:bodyPr/>
        <a:lstStyle/>
        <a:p>
          <a:r>
            <a:rPr lang="en-US" sz="1200" dirty="0" smtClean="0"/>
            <a:t>Pick a manager</a:t>
          </a:r>
          <a:endParaRPr lang="en-US" sz="1200" dirty="0"/>
        </a:p>
      </dgm:t>
    </dgm:pt>
    <dgm:pt modelId="{F5CD0507-5C15-4DA6-9959-751059319E2C}" type="parTrans" cxnId="{F3C9C715-D09E-48DF-A170-C7C09B96D7CA}">
      <dgm:prSet/>
      <dgm:spPr/>
      <dgm:t>
        <a:bodyPr/>
        <a:lstStyle/>
        <a:p>
          <a:endParaRPr lang="en-US" sz="1200"/>
        </a:p>
      </dgm:t>
    </dgm:pt>
    <dgm:pt modelId="{1B29047E-3D88-436A-95C0-3CE1BEA8DA65}" type="sibTrans" cxnId="{F3C9C715-D09E-48DF-A170-C7C09B96D7CA}">
      <dgm:prSet/>
      <dgm:spPr/>
      <dgm:t>
        <a:bodyPr/>
        <a:lstStyle/>
        <a:p>
          <a:endParaRPr lang="en-US" sz="1200"/>
        </a:p>
      </dgm:t>
    </dgm:pt>
    <dgm:pt modelId="{4BD4D584-1602-478B-A3A6-CDB34B11E4AA}">
      <dgm:prSet phldrT="[Text]" custT="1"/>
      <dgm:spPr/>
      <dgm:t>
        <a:bodyPr/>
        <a:lstStyle/>
        <a:p>
          <a:r>
            <a:rPr lang="en-US" sz="1200" dirty="0" smtClean="0"/>
            <a:t>Pick an actuary</a:t>
          </a:r>
          <a:endParaRPr lang="en-US" sz="1200" dirty="0"/>
        </a:p>
      </dgm:t>
    </dgm:pt>
    <dgm:pt modelId="{9B8E1B0A-3289-49EC-A68D-6C3DE51219E8}" type="parTrans" cxnId="{A5283DDB-3C65-4BD1-B127-3F7B1DCAE8B0}">
      <dgm:prSet/>
      <dgm:spPr/>
      <dgm:t>
        <a:bodyPr/>
        <a:lstStyle/>
        <a:p>
          <a:endParaRPr lang="en-US" sz="1200"/>
        </a:p>
      </dgm:t>
    </dgm:pt>
    <dgm:pt modelId="{8C0BC921-313D-49BE-BD47-2873D2AD5EA9}" type="sibTrans" cxnId="{A5283DDB-3C65-4BD1-B127-3F7B1DCAE8B0}">
      <dgm:prSet/>
      <dgm:spPr/>
      <dgm:t>
        <a:bodyPr/>
        <a:lstStyle/>
        <a:p>
          <a:endParaRPr lang="en-US" sz="1200"/>
        </a:p>
      </dgm:t>
    </dgm:pt>
    <dgm:pt modelId="{A870500C-12F4-490C-9054-E94C7D8F1758}">
      <dgm:prSet phldrT="[Text]" custT="1"/>
      <dgm:spPr/>
      <dgm:t>
        <a:bodyPr/>
        <a:lstStyle/>
        <a:p>
          <a:r>
            <a:rPr lang="en-US" sz="1200" dirty="0" smtClean="0"/>
            <a:t>Is it more cost effective to form a captive?</a:t>
          </a:r>
          <a:endParaRPr lang="en-US" sz="1200" dirty="0"/>
        </a:p>
      </dgm:t>
    </dgm:pt>
    <dgm:pt modelId="{A13C39A0-7846-4B06-997F-7615334EB47C}" type="parTrans" cxnId="{8D02080B-DCB8-4757-A48D-BCCB40D1BAA2}">
      <dgm:prSet/>
      <dgm:spPr/>
      <dgm:t>
        <a:bodyPr/>
        <a:lstStyle/>
        <a:p>
          <a:endParaRPr lang="en-US" sz="1200"/>
        </a:p>
      </dgm:t>
    </dgm:pt>
    <dgm:pt modelId="{EF5E745F-C5E4-4B29-A04C-2F85E2B4D4B3}" type="sibTrans" cxnId="{8D02080B-DCB8-4757-A48D-BCCB40D1BAA2}">
      <dgm:prSet/>
      <dgm:spPr/>
      <dgm:t>
        <a:bodyPr/>
        <a:lstStyle/>
        <a:p>
          <a:endParaRPr lang="en-US" sz="1200"/>
        </a:p>
      </dgm:t>
    </dgm:pt>
    <dgm:pt modelId="{F0C171CC-2EF5-4820-8C36-410E7458C194}">
      <dgm:prSet phldrT="[Text]" custT="1"/>
      <dgm:spPr/>
      <dgm:t>
        <a:bodyPr/>
        <a:lstStyle/>
        <a:p>
          <a:r>
            <a:rPr lang="en-US" sz="1200" dirty="0" smtClean="0"/>
            <a:t>Tax</a:t>
          </a:r>
          <a:endParaRPr lang="en-US" sz="1200" dirty="0"/>
        </a:p>
      </dgm:t>
    </dgm:pt>
    <dgm:pt modelId="{4FA8203B-5CA7-45A2-8DC5-84F1D553C04A}" type="parTrans" cxnId="{6AEE1D31-9F98-4918-BA25-2297AC8FEA2C}">
      <dgm:prSet/>
      <dgm:spPr/>
      <dgm:t>
        <a:bodyPr/>
        <a:lstStyle/>
        <a:p>
          <a:endParaRPr lang="en-US" sz="1200"/>
        </a:p>
      </dgm:t>
    </dgm:pt>
    <dgm:pt modelId="{E0960CA4-1F3B-4A64-80C5-CC2B048C1A30}" type="sibTrans" cxnId="{6AEE1D31-9F98-4918-BA25-2297AC8FEA2C}">
      <dgm:prSet/>
      <dgm:spPr/>
      <dgm:t>
        <a:bodyPr/>
        <a:lstStyle/>
        <a:p>
          <a:endParaRPr lang="en-US" sz="1200"/>
        </a:p>
      </dgm:t>
    </dgm:pt>
    <dgm:pt modelId="{9108A1D7-2B2A-473D-84FC-F69983217318}">
      <dgm:prSet phldrT="[Text]" custT="1"/>
      <dgm:spPr/>
      <dgm:t>
        <a:bodyPr/>
        <a:lstStyle/>
        <a:p>
          <a:r>
            <a:rPr lang="en-US" sz="1200" dirty="0" smtClean="0"/>
            <a:t>Investment Policy</a:t>
          </a:r>
          <a:endParaRPr lang="en-US" sz="1200" dirty="0"/>
        </a:p>
      </dgm:t>
    </dgm:pt>
    <dgm:pt modelId="{EDF590A5-A319-4A28-A1AA-CB8A865693FF}" type="parTrans" cxnId="{1BCB4AD0-CBC3-43BF-A6E0-AC96F0B45A23}">
      <dgm:prSet/>
      <dgm:spPr/>
      <dgm:t>
        <a:bodyPr/>
        <a:lstStyle/>
        <a:p>
          <a:endParaRPr lang="en-US" sz="1200"/>
        </a:p>
      </dgm:t>
    </dgm:pt>
    <dgm:pt modelId="{0C8DDD9E-4F80-491C-BEC1-35A1A689FF6E}" type="sibTrans" cxnId="{1BCB4AD0-CBC3-43BF-A6E0-AC96F0B45A23}">
      <dgm:prSet/>
      <dgm:spPr/>
      <dgm:t>
        <a:bodyPr/>
        <a:lstStyle/>
        <a:p>
          <a:endParaRPr lang="en-US" sz="1200"/>
        </a:p>
      </dgm:t>
    </dgm:pt>
    <dgm:pt modelId="{15464471-90FB-4608-AD0C-7BB058628079}">
      <dgm:prSet phldrT="[Text]" custT="1"/>
      <dgm:spPr/>
      <dgm:t>
        <a:bodyPr/>
        <a:lstStyle/>
        <a:p>
          <a:r>
            <a:rPr lang="en-US" sz="1200" dirty="0" smtClean="0"/>
            <a:t>Capitalization</a:t>
          </a:r>
          <a:endParaRPr lang="en-US" sz="1200" dirty="0"/>
        </a:p>
      </dgm:t>
    </dgm:pt>
    <dgm:pt modelId="{EC015AE2-DE3D-4878-81D3-1A51C1715408}" type="parTrans" cxnId="{08FEFC0F-B3CE-41ED-9277-9A4265371460}">
      <dgm:prSet/>
      <dgm:spPr/>
      <dgm:t>
        <a:bodyPr/>
        <a:lstStyle/>
        <a:p>
          <a:endParaRPr lang="en-US" sz="1800"/>
        </a:p>
      </dgm:t>
    </dgm:pt>
    <dgm:pt modelId="{8789DE65-BB08-4C07-AC89-533DA9396173}" type="sibTrans" cxnId="{08FEFC0F-B3CE-41ED-9277-9A4265371460}">
      <dgm:prSet/>
      <dgm:spPr/>
      <dgm:t>
        <a:bodyPr/>
        <a:lstStyle/>
        <a:p>
          <a:endParaRPr lang="en-US" sz="1800"/>
        </a:p>
      </dgm:t>
    </dgm:pt>
    <dgm:pt modelId="{FEF5134F-2F81-43F7-BBCE-3FDEEE583EA4}">
      <dgm:prSet phldrT="[Text]" custT="1"/>
      <dgm:spPr/>
      <dgm:t>
        <a:bodyPr/>
        <a:lstStyle/>
        <a:p>
          <a:r>
            <a:rPr lang="en-US" sz="1200" dirty="0" smtClean="0"/>
            <a:t>Other Legal Stuff</a:t>
          </a:r>
          <a:endParaRPr lang="en-US" sz="1200" dirty="0"/>
        </a:p>
      </dgm:t>
    </dgm:pt>
    <dgm:pt modelId="{92485283-397C-4BE8-9C69-F5EB0BB181C5}" type="parTrans" cxnId="{065830B6-6AF2-448F-A790-BBC5FE9B4488}">
      <dgm:prSet/>
      <dgm:spPr/>
      <dgm:t>
        <a:bodyPr/>
        <a:lstStyle/>
        <a:p>
          <a:endParaRPr lang="en-US" sz="1800"/>
        </a:p>
      </dgm:t>
    </dgm:pt>
    <dgm:pt modelId="{052D4662-0975-47F1-BD05-4EFB5B7324B7}" type="sibTrans" cxnId="{065830B6-6AF2-448F-A790-BBC5FE9B4488}">
      <dgm:prSet/>
      <dgm:spPr/>
      <dgm:t>
        <a:bodyPr/>
        <a:lstStyle/>
        <a:p>
          <a:endParaRPr lang="en-US" sz="1800"/>
        </a:p>
      </dgm:t>
    </dgm:pt>
    <dgm:pt modelId="{C03C824F-D1E4-4ACD-9794-16F27AD107D9}">
      <dgm:prSet phldrT="[Text]" custT="1"/>
      <dgm:spPr/>
      <dgm:t>
        <a:bodyPr/>
        <a:lstStyle/>
        <a:p>
          <a:r>
            <a:rPr lang="en-US" sz="1200" dirty="0" smtClean="0"/>
            <a:t>Filing and Execute</a:t>
          </a:r>
          <a:endParaRPr lang="en-US" sz="1200" dirty="0"/>
        </a:p>
      </dgm:t>
    </dgm:pt>
    <dgm:pt modelId="{68410032-4C23-4604-8B43-A60459357C41}" type="parTrans" cxnId="{E7A27086-E17B-4967-ACE9-A7F460168CF2}">
      <dgm:prSet/>
      <dgm:spPr/>
      <dgm:t>
        <a:bodyPr/>
        <a:lstStyle/>
        <a:p>
          <a:endParaRPr lang="en-US" sz="1800"/>
        </a:p>
      </dgm:t>
    </dgm:pt>
    <dgm:pt modelId="{65EFB6B6-9755-4A98-8700-63CE7B6C8C97}" type="sibTrans" cxnId="{E7A27086-E17B-4967-ACE9-A7F460168CF2}">
      <dgm:prSet/>
      <dgm:spPr/>
      <dgm:t>
        <a:bodyPr/>
        <a:lstStyle/>
        <a:p>
          <a:endParaRPr lang="en-US" sz="180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261DA477-D77B-4598-BEDE-B29B3F0ED01D}" type="presOf" srcId="{461FF730-51D0-46F1-B9F3-F66587AC4D7F}" destId="{45A9D28E-F4B8-49A3-8968-BC2B18B32A3D}" srcOrd="0" destOrd="0" presId="urn:microsoft.com/office/officeart/2008/layout/CircleAccentTimeline"/>
    <dgm:cxn modelId="{6AEE1D31-9F98-4918-BA25-2297AC8FEA2C}" srcId="{5433ED85-479C-4F5F-AEF2-593F34D73E68}" destId="{F0C171CC-2EF5-4820-8C36-410E7458C194}" srcOrd="2" destOrd="0" parTransId="{4FA8203B-5CA7-45A2-8DC5-84F1D553C04A}" sibTransId="{E0960CA4-1F3B-4A64-80C5-CC2B048C1A30}"/>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800" dirty="0" smtClean="0"/>
            <a:t>First – Assess your current business and risk</a:t>
          </a:r>
          <a:endParaRPr lang="en-US" sz="800" dirty="0"/>
        </a:p>
      </dgm:t>
    </dgm:pt>
    <dgm:pt modelId="{5C6D09C2-4752-49F5-A8A5-F6CEBAB08D0A}" type="parTrans" cxnId="{2A60E7A2-D04A-4348-A654-9B128C8248F7}">
      <dgm:prSet/>
      <dgm:spPr/>
      <dgm:t>
        <a:bodyPr/>
        <a:lstStyle/>
        <a:p>
          <a:endParaRPr lang="en-US" sz="800"/>
        </a:p>
      </dgm:t>
    </dgm:pt>
    <dgm:pt modelId="{F113D831-BA62-4956-8CFA-0A2BD3A3BF66}" type="sibTrans" cxnId="{2A60E7A2-D04A-4348-A654-9B128C8248F7}">
      <dgm:prSet/>
      <dgm:spPr/>
      <dgm:t>
        <a:bodyPr/>
        <a:lstStyle/>
        <a:p>
          <a:endParaRPr lang="en-US" sz="800"/>
        </a:p>
      </dgm:t>
    </dgm:pt>
    <dgm:pt modelId="{027B0F8E-5D13-424F-9434-0CD6556F7B75}">
      <dgm:prSet phldrT="[Text]" custT="1"/>
      <dgm:spPr/>
      <dgm:t>
        <a:bodyPr/>
        <a:lstStyle/>
        <a:p>
          <a:r>
            <a:rPr lang="en-US" sz="800" dirty="0" smtClean="0"/>
            <a:t>Look at your business and risks</a:t>
          </a:r>
          <a:endParaRPr lang="en-US" sz="800" dirty="0"/>
        </a:p>
      </dgm:t>
    </dgm:pt>
    <dgm:pt modelId="{54799196-B385-4E58-A9C9-DFB6E907FC90}" type="parTrans" cxnId="{769BE923-3752-4968-87BD-994E153DE45A}">
      <dgm:prSet/>
      <dgm:spPr/>
      <dgm:t>
        <a:bodyPr/>
        <a:lstStyle/>
        <a:p>
          <a:endParaRPr lang="en-US" sz="800"/>
        </a:p>
      </dgm:t>
    </dgm:pt>
    <dgm:pt modelId="{E48CABDE-E92E-4E2C-B139-3E7B147C66AB}" type="sibTrans" cxnId="{769BE923-3752-4968-87BD-994E153DE45A}">
      <dgm:prSet/>
      <dgm:spPr/>
      <dgm:t>
        <a:bodyPr/>
        <a:lstStyle/>
        <a:p>
          <a:endParaRPr lang="en-US" sz="800"/>
        </a:p>
      </dgm:t>
    </dgm:pt>
    <dgm:pt modelId="{A69F101A-FFAF-4BFC-9388-6A8C9FEAF6A8}">
      <dgm:prSet phldrT="[Text]" custT="1"/>
      <dgm:spPr/>
      <dgm:t>
        <a:bodyPr/>
        <a:lstStyle/>
        <a:p>
          <a:r>
            <a:rPr lang="en-US" sz="800" dirty="0" smtClean="0"/>
            <a:t>Look at how you manage your risks</a:t>
          </a:r>
          <a:endParaRPr lang="en-US" sz="800" dirty="0"/>
        </a:p>
      </dgm:t>
    </dgm:pt>
    <dgm:pt modelId="{8F388722-B38A-48CD-A245-F1AB547B68FE}" type="parTrans" cxnId="{B90A883F-AA24-4FD2-9E3F-40F7A5E2ABB6}">
      <dgm:prSet/>
      <dgm:spPr/>
      <dgm:t>
        <a:bodyPr/>
        <a:lstStyle/>
        <a:p>
          <a:endParaRPr lang="en-US" sz="800"/>
        </a:p>
      </dgm:t>
    </dgm:pt>
    <dgm:pt modelId="{798CF788-4188-4BC0-B382-DF6F0F7F0019}" type="sibTrans" cxnId="{B90A883F-AA24-4FD2-9E3F-40F7A5E2ABB6}">
      <dgm:prSet/>
      <dgm:spPr/>
      <dgm:t>
        <a:bodyPr/>
        <a:lstStyle/>
        <a:p>
          <a:endParaRPr lang="en-US" sz="800"/>
        </a:p>
      </dgm:t>
    </dgm:pt>
    <dgm:pt modelId="{5433ED85-479C-4F5F-AEF2-593F34D73E68}">
      <dgm:prSet phldrT="[Text]" custT="1"/>
      <dgm:spPr/>
      <dgm:t>
        <a:bodyPr/>
        <a:lstStyle/>
        <a:p>
          <a:r>
            <a:rPr lang="en-US" sz="800" dirty="0" smtClean="0"/>
            <a:t>Then – Shop Around</a:t>
          </a:r>
          <a:endParaRPr lang="en-US" sz="800" dirty="0"/>
        </a:p>
      </dgm:t>
    </dgm:pt>
    <dgm:pt modelId="{F3823A52-0053-4275-82E6-97897F828644}" type="parTrans" cxnId="{B96AC93E-09BE-47EB-82EE-119EEA20BDBD}">
      <dgm:prSet/>
      <dgm:spPr/>
      <dgm:t>
        <a:bodyPr/>
        <a:lstStyle/>
        <a:p>
          <a:endParaRPr lang="en-US" sz="800"/>
        </a:p>
      </dgm:t>
    </dgm:pt>
    <dgm:pt modelId="{0F44A87D-0961-4EAB-B62F-F9EB0C69E1EB}" type="sibTrans" cxnId="{B96AC93E-09BE-47EB-82EE-119EEA20BDBD}">
      <dgm:prSet/>
      <dgm:spPr/>
      <dgm:t>
        <a:bodyPr/>
        <a:lstStyle/>
        <a:p>
          <a:endParaRPr lang="en-US" sz="800"/>
        </a:p>
      </dgm:t>
    </dgm:pt>
    <dgm:pt modelId="{C5516A92-BDAF-4A70-BF6E-0837919368FE}">
      <dgm:prSet phldrT="[Text]" custT="1"/>
      <dgm:spPr/>
      <dgm:t>
        <a:bodyPr/>
        <a:lstStyle/>
        <a:p>
          <a:r>
            <a:rPr lang="en-US" sz="800" dirty="0" smtClean="0"/>
            <a:t>Pick a domicile</a:t>
          </a:r>
          <a:endParaRPr lang="en-US" sz="800" dirty="0"/>
        </a:p>
      </dgm:t>
    </dgm:pt>
    <dgm:pt modelId="{53B332F8-C953-43EC-944D-5B437ABA502A}" type="parTrans" cxnId="{D4526491-21E6-4109-8F09-D14C155B8695}">
      <dgm:prSet/>
      <dgm:spPr/>
      <dgm:t>
        <a:bodyPr/>
        <a:lstStyle/>
        <a:p>
          <a:endParaRPr lang="en-US" sz="800"/>
        </a:p>
      </dgm:t>
    </dgm:pt>
    <dgm:pt modelId="{5EFA5C9C-BE24-4C66-A9F1-6D3BC91D65C7}" type="sibTrans" cxnId="{D4526491-21E6-4109-8F09-D14C155B8695}">
      <dgm:prSet/>
      <dgm:spPr/>
      <dgm:t>
        <a:bodyPr/>
        <a:lstStyle/>
        <a:p>
          <a:endParaRPr lang="en-US" sz="800"/>
        </a:p>
      </dgm:t>
    </dgm:pt>
    <dgm:pt modelId="{8F1D5E0D-B5D2-403C-9AB0-325F12430840}">
      <dgm:prSet phldrT="[Text]" custT="1"/>
      <dgm:spPr/>
      <dgm:t>
        <a:bodyPr/>
        <a:lstStyle/>
        <a:p>
          <a:r>
            <a:rPr lang="en-US" sz="800" dirty="0" smtClean="0"/>
            <a:t>Pick a structure</a:t>
          </a:r>
          <a:endParaRPr lang="en-US" sz="800" dirty="0"/>
        </a:p>
      </dgm:t>
    </dgm:pt>
    <dgm:pt modelId="{2276EAC3-9CC3-4623-84A3-CEAC1645702C}" type="parTrans" cxnId="{0B9FFE5D-7927-478E-BE77-59E324722DAE}">
      <dgm:prSet/>
      <dgm:spPr/>
      <dgm:t>
        <a:bodyPr/>
        <a:lstStyle/>
        <a:p>
          <a:endParaRPr lang="en-US" sz="800"/>
        </a:p>
      </dgm:t>
    </dgm:pt>
    <dgm:pt modelId="{04197FDC-2458-4EC9-A666-01CAA08B2FA5}" type="sibTrans" cxnId="{0B9FFE5D-7927-478E-BE77-59E324722DAE}">
      <dgm:prSet/>
      <dgm:spPr/>
      <dgm:t>
        <a:bodyPr/>
        <a:lstStyle/>
        <a:p>
          <a:endParaRPr lang="en-US" sz="800"/>
        </a:p>
      </dgm:t>
    </dgm:pt>
    <dgm:pt modelId="{F490A6B4-4C4A-4E9A-8AA8-83EEAC5922C2}">
      <dgm:prSet phldrT="[Text]" custT="1"/>
      <dgm:spPr/>
      <dgm:t>
        <a:bodyPr/>
        <a:lstStyle/>
        <a:p>
          <a:r>
            <a:rPr lang="en-US" sz="800" dirty="0" smtClean="0"/>
            <a:t>Last - Implementation</a:t>
          </a:r>
          <a:endParaRPr lang="en-US" sz="800" dirty="0"/>
        </a:p>
      </dgm:t>
    </dgm:pt>
    <dgm:pt modelId="{EF875563-879B-4B5B-8EA3-4F960E51F945}" type="parTrans" cxnId="{9AE3BF5C-64D8-4ACC-AE26-8CF7E9A88B79}">
      <dgm:prSet/>
      <dgm:spPr/>
      <dgm:t>
        <a:bodyPr/>
        <a:lstStyle/>
        <a:p>
          <a:endParaRPr lang="en-US" sz="800"/>
        </a:p>
      </dgm:t>
    </dgm:pt>
    <dgm:pt modelId="{C85BDEF4-DD9F-442B-85A2-9128EBEFAF29}" type="sibTrans" cxnId="{9AE3BF5C-64D8-4ACC-AE26-8CF7E9A88B79}">
      <dgm:prSet/>
      <dgm:spPr/>
      <dgm:t>
        <a:bodyPr/>
        <a:lstStyle/>
        <a:p>
          <a:endParaRPr lang="en-US" sz="800"/>
        </a:p>
      </dgm:t>
    </dgm:pt>
    <dgm:pt modelId="{0DF6E861-93D6-4258-9549-3D34463E60B5}">
      <dgm:prSet phldrT="[Text]" custT="1"/>
      <dgm:spPr/>
      <dgm:t>
        <a:bodyPr/>
        <a:lstStyle/>
        <a:p>
          <a:r>
            <a:rPr lang="en-US" sz="800" dirty="0" smtClean="0"/>
            <a:t>Pick a manager</a:t>
          </a:r>
          <a:endParaRPr lang="en-US" sz="800" dirty="0"/>
        </a:p>
      </dgm:t>
    </dgm:pt>
    <dgm:pt modelId="{F5CD0507-5C15-4DA6-9959-751059319E2C}" type="parTrans" cxnId="{F3C9C715-D09E-48DF-A170-C7C09B96D7CA}">
      <dgm:prSet/>
      <dgm:spPr/>
      <dgm:t>
        <a:bodyPr/>
        <a:lstStyle/>
        <a:p>
          <a:endParaRPr lang="en-US" sz="800"/>
        </a:p>
      </dgm:t>
    </dgm:pt>
    <dgm:pt modelId="{1B29047E-3D88-436A-95C0-3CE1BEA8DA65}" type="sibTrans" cxnId="{F3C9C715-D09E-48DF-A170-C7C09B96D7CA}">
      <dgm:prSet/>
      <dgm:spPr/>
      <dgm:t>
        <a:bodyPr/>
        <a:lstStyle/>
        <a:p>
          <a:endParaRPr lang="en-US" sz="800"/>
        </a:p>
      </dgm:t>
    </dgm:pt>
    <dgm:pt modelId="{4BD4D584-1602-478B-A3A6-CDB34B11E4AA}">
      <dgm:prSet phldrT="[Text]" custT="1"/>
      <dgm:spPr/>
      <dgm:t>
        <a:bodyPr/>
        <a:lstStyle/>
        <a:p>
          <a:r>
            <a:rPr lang="en-US" sz="800" dirty="0" smtClean="0"/>
            <a:t>Pick an actuary</a:t>
          </a:r>
          <a:endParaRPr lang="en-US" sz="800" dirty="0"/>
        </a:p>
      </dgm:t>
    </dgm:pt>
    <dgm:pt modelId="{9B8E1B0A-3289-49EC-A68D-6C3DE51219E8}" type="parTrans" cxnId="{A5283DDB-3C65-4BD1-B127-3F7B1DCAE8B0}">
      <dgm:prSet/>
      <dgm:spPr/>
      <dgm:t>
        <a:bodyPr/>
        <a:lstStyle/>
        <a:p>
          <a:endParaRPr lang="en-US" sz="800"/>
        </a:p>
      </dgm:t>
    </dgm:pt>
    <dgm:pt modelId="{8C0BC921-313D-49BE-BD47-2873D2AD5EA9}" type="sibTrans" cxnId="{A5283DDB-3C65-4BD1-B127-3F7B1DCAE8B0}">
      <dgm:prSet/>
      <dgm:spPr/>
      <dgm:t>
        <a:bodyPr/>
        <a:lstStyle/>
        <a:p>
          <a:endParaRPr lang="en-US" sz="800"/>
        </a:p>
      </dgm:t>
    </dgm:pt>
    <dgm:pt modelId="{A870500C-12F4-490C-9054-E94C7D8F1758}">
      <dgm:prSet phldrT="[Text]" custT="1"/>
      <dgm:spPr/>
      <dgm:t>
        <a:bodyPr/>
        <a:lstStyle/>
        <a:p>
          <a:r>
            <a:rPr lang="en-US" sz="800" dirty="0" smtClean="0"/>
            <a:t>Is it more cost effective to form a captive?</a:t>
          </a:r>
          <a:endParaRPr lang="en-US" sz="800" dirty="0"/>
        </a:p>
      </dgm:t>
    </dgm:pt>
    <dgm:pt modelId="{A13C39A0-7846-4B06-997F-7615334EB47C}" type="parTrans" cxnId="{8D02080B-DCB8-4757-A48D-BCCB40D1BAA2}">
      <dgm:prSet/>
      <dgm:spPr/>
      <dgm:t>
        <a:bodyPr/>
        <a:lstStyle/>
        <a:p>
          <a:endParaRPr lang="en-US" sz="800"/>
        </a:p>
      </dgm:t>
    </dgm:pt>
    <dgm:pt modelId="{EF5E745F-C5E4-4B29-A04C-2F85E2B4D4B3}" type="sibTrans" cxnId="{8D02080B-DCB8-4757-A48D-BCCB40D1BAA2}">
      <dgm:prSet/>
      <dgm:spPr/>
      <dgm:t>
        <a:bodyPr/>
        <a:lstStyle/>
        <a:p>
          <a:endParaRPr lang="en-US" sz="800"/>
        </a:p>
      </dgm:t>
    </dgm:pt>
    <dgm:pt modelId="{F0C171CC-2EF5-4820-8C36-410E7458C194}">
      <dgm:prSet phldrT="[Text]" custT="1"/>
      <dgm:spPr/>
      <dgm:t>
        <a:bodyPr/>
        <a:lstStyle/>
        <a:p>
          <a:r>
            <a:rPr lang="en-US" sz="800" dirty="0" smtClean="0"/>
            <a:t>Tax</a:t>
          </a:r>
          <a:endParaRPr lang="en-US" sz="800" dirty="0"/>
        </a:p>
      </dgm:t>
    </dgm:pt>
    <dgm:pt modelId="{4FA8203B-5CA7-45A2-8DC5-84F1D553C04A}" type="parTrans" cxnId="{6AEE1D31-9F98-4918-BA25-2297AC8FEA2C}">
      <dgm:prSet/>
      <dgm:spPr/>
      <dgm:t>
        <a:bodyPr/>
        <a:lstStyle/>
        <a:p>
          <a:endParaRPr lang="en-US" sz="800"/>
        </a:p>
      </dgm:t>
    </dgm:pt>
    <dgm:pt modelId="{E0960CA4-1F3B-4A64-80C5-CC2B048C1A30}" type="sibTrans" cxnId="{6AEE1D31-9F98-4918-BA25-2297AC8FEA2C}">
      <dgm:prSet/>
      <dgm:spPr/>
      <dgm:t>
        <a:bodyPr/>
        <a:lstStyle/>
        <a:p>
          <a:endParaRPr lang="en-US" sz="800"/>
        </a:p>
      </dgm:t>
    </dgm:pt>
    <dgm:pt modelId="{9108A1D7-2B2A-473D-84FC-F69983217318}">
      <dgm:prSet phldrT="[Text]" custT="1"/>
      <dgm:spPr/>
      <dgm:t>
        <a:bodyPr/>
        <a:lstStyle/>
        <a:p>
          <a:r>
            <a:rPr lang="en-US" sz="800" dirty="0" smtClean="0"/>
            <a:t>Investment Policy</a:t>
          </a:r>
          <a:endParaRPr lang="en-US" sz="800" dirty="0"/>
        </a:p>
      </dgm:t>
    </dgm:pt>
    <dgm:pt modelId="{EDF590A5-A319-4A28-A1AA-CB8A865693FF}" type="parTrans" cxnId="{1BCB4AD0-CBC3-43BF-A6E0-AC96F0B45A23}">
      <dgm:prSet/>
      <dgm:spPr/>
      <dgm:t>
        <a:bodyPr/>
        <a:lstStyle/>
        <a:p>
          <a:endParaRPr lang="en-US" sz="800"/>
        </a:p>
      </dgm:t>
    </dgm:pt>
    <dgm:pt modelId="{0C8DDD9E-4F80-491C-BEC1-35A1A689FF6E}" type="sibTrans" cxnId="{1BCB4AD0-CBC3-43BF-A6E0-AC96F0B45A23}">
      <dgm:prSet/>
      <dgm:spPr/>
      <dgm:t>
        <a:bodyPr/>
        <a:lstStyle/>
        <a:p>
          <a:endParaRPr lang="en-US" sz="800"/>
        </a:p>
      </dgm:t>
    </dgm:pt>
    <dgm:pt modelId="{15464471-90FB-4608-AD0C-7BB058628079}">
      <dgm:prSet phldrT="[Text]" custT="1"/>
      <dgm:spPr/>
      <dgm:t>
        <a:bodyPr/>
        <a:lstStyle/>
        <a:p>
          <a:r>
            <a:rPr lang="en-US" sz="800" dirty="0" smtClean="0"/>
            <a:t>Capitalization</a:t>
          </a:r>
          <a:endParaRPr lang="en-US" sz="800" dirty="0"/>
        </a:p>
      </dgm:t>
    </dgm:pt>
    <dgm:pt modelId="{EC015AE2-DE3D-4878-81D3-1A51C1715408}" type="parTrans" cxnId="{08FEFC0F-B3CE-41ED-9277-9A4265371460}">
      <dgm:prSet/>
      <dgm:spPr/>
      <dgm:t>
        <a:bodyPr/>
        <a:lstStyle/>
        <a:p>
          <a:endParaRPr lang="en-US" sz="1050"/>
        </a:p>
      </dgm:t>
    </dgm:pt>
    <dgm:pt modelId="{8789DE65-BB08-4C07-AC89-533DA9396173}" type="sibTrans" cxnId="{08FEFC0F-B3CE-41ED-9277-9A4265371460}">
      <dgm:prSet/>
      <dgm:spPr/>
      <dgm:t>
        <a:bodyPr/>
        <a:lstStyle/>
        <a:p>
          <a:endParaRPr lang="en-US" sz="1050"/>
        </a:p>
      </dgm:t>
    </dgm:pt>
    <dgm:pt modelId="{FEF5134F-2F81-43F7-BBCE-3FDEEE583EA4}">
      <dgm:prSet phldrT="[Text]" custT="1"/>
      <dgm:spPr/>
      <dgm:t>
        <a:bodyPr/>
        <a:lstStyle/>
        <a:p>
          <a:r>
            <a:rPr lang="en-US" sz="800" dirty="0" smtClean="0"/>
            <a:t>Other Legal Stuff</a:t>
          </a:r>
          <a:endParaRPr lang="en-US" sz="800" dirty="0"/>
        </a:p>
      </dgm:t>
    </dgm:pt>
    <dgm:pt modelId="{92485283-397C-4BE8-9C69-F5EB0BB181C5}" type="parTrans" cxnId="{065830B6-6AF2-448F-A790-BBC5FE9B4488}">
      <dgm:prSet/>
      <dgm:spPr/>
      <dgm:t>
        <a:bodyPr/>
        <a:lstStyle/>
        <a:p>
          <a:endParaRPr lang="en-US" sz="1050"/>
        </a:p>
      </dgm:t>
    </dgm:pt>
    <dgm:pt modelId="{052D4662-0975-47F1-BD05-4EFB5B7324B7}" type="sibTrans" cxnId="{065830B6-6AF2-448F-A790-BBC5FE9B4488}">
      <dgm:prSet/>
      <dgm:spPr/>
      <dgm:t>
        <a:bodyPr/>
        <a:lstStyle/>
        <a:p>
          <a:endParaRPr lang="en-US" sz="1050"/>
        </a:p>
      </dgm:t>
    </dgm:pt>
    <dgm:pt modelId="{C03C824F-D1E4-4ACD-9794-16F27AD107D9}">
      <dgm:prSet phldrT="[Text]" custT="1"/>
      <dgm:spPr/>
      <dgm:t>
        <a:bodyPr/>
        <a:lstStyle/>
        <a:p>
          <a:r>
            <a:rPr lang="en-US" sz="800" dirty="0" smtClean="0"/>
            <a:t>Filing and Execute</a:t>
          </a:r>
          <a:endParaRPr lang="en-US" sz="800" dirty="0"/>
        </a:p>
      </dgm:t>
    </dgm:pt>
    <dgm:pt modelId="{68410032-4C23-4604-8B43-A60459357C41}" type="parTrans" cxnId="{E7A27086-E17B-4967-ACE9-A7F460168CF2}">
      <dgm:prSet/>
      <dgm:spPr/>
      <dgm:t>
        <a:bodyPr/>
        <a:lstStyle/>
        <a:p>
          <a:endParaRPr lang="en-US" sz="1050"/>
        </a:p>
      </dgm:t>
    </dgm:pt>
    <dgm:pt modelId="{65EFB6B6-9755-4A98-8700-63CE7B6C8C97}" type="sibTrans" cxnId="{E7A27086-E17B-4967-ACE9-A7F460168CF2}">
      <dgm:prSet/>
      <dgm:spPr/>
      <dgm:t>
        <a:bodyPr/>
        <a:lstStyle/>
        <a:p>
          <a:endParaRPr lang="en-US" sz="105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6AEE1D31-9F98-4918-BA25-2297AC8FEA2C}" srcId="{5433ED85-479C-4F5F-AEF2-593F34D73E68}" destId="{F0C171CC-2EF5-4820-8C36-410E7458C194}" srcOrd="2" destOrd="0" parTransId="{4FA8203B-5CA7-45A2-8DC5-84F1D553C04A}" sibTransId="{E0960CA4-1F3B-4A64-80C5-CC2B048C1A30}"/>
    <dgm:cxn modelId="{261DA477-D77B-4598-BEDE-B29B3F0ED01D}" type="presOf" srcId="{461FF730-51D0-46F1-B9F3-F66587AC4D7F}" destId="{45A9D28E-F4B8-49A3-8968-BC2B18B32A3D}" srcOrd="0" destOrd="0" presId="urn:microsoft.com/office/officeart/2008/layout/CircleAccentTimeline"/>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800" dirty="0" smtClean="0"/>
            <a:t>First – Assess your current business and risk</a:t>
          </a:r>
          <a:endParaRPr lang="en-US" sz="800" dirty="0"/>
        </a:p>
      </dgm:t>
    </dgm:pt>
    <dgm:pt modelId="{5C6D09C2-4752-49F5-A8A5-F6CEBAB08D0A}" type="parTrans" cxnId="{2A60E7A2-D04A-4348-A654-9B128C8248F7}">
      <dgm:prSet/>
      <dgm:spPr/>
      <dgm:t>
        <a:bodyPr/>
        <a:lstStyle/>
        <a:p>
          <a:endParaRPr lang="en-US" sz="800"/>
        </a:p>
      </dgm:t>
    </dgm:pt>
    <dgm:pt modelId="{F113D831-BA62-4956-8CFA-0A2BD3A3BF66}" type="sibTrans" cxnId="{2A60E7A2-D04A-4348-A654-9B128C8248F7}">
      <dgm:prSet/>
      <dgm:spPr/>
      <dgm:t>
        <a:bodyPr/>
        <a:lstStyle/>
        <a:p>
          <a:endParaRPr lang="en-US" sz="800"/>
        </a:p>
      </dgm:t>
    </dgm:pt>
    <dgm:pt modelId="{027B0F8E-5D13-424F-9434-0CD6556F7B75}">
      <dgm:prSet phldrT="[Text]" custT="1"/>
      <dgm:spPr/>
      <dgm:t>
        <a:bodyPr/>
        <a:lstStyle/>
        <a:p>
          <a:r>
            <a:rPr lang="en-US" sz="800" dirty="0" smtClean="0"/>
            <a:t>Look at your business and risks</a:t>
          </a:r>
          <a:endParaRPr lang="en-US" sz="800" dirty="0"/>
        </a:p>
      </dgm:t>
    </dgm:pt>
    <dgm:pt modelId="{54799196-B385-4E58-A9C9-DFB6E907FC90}" type="parTrans" cxnId="{769BE923-3752-4968-87BD-994E153DE45A}">
      <dgm:prSet/>
      <dgm:spPr/>
      <dgm:t>
        <a:bodyPr/>
        <a:lstStyle/>
        <a:p>
          <a:endParaRPr lang="en-US" sz="800"/>
        </a:p>
      </dgm:t>
    </dgm:pt>
    <dgm:pt modelId="{E48CABDE-E92E-4E2C-B139-3E7B147C66AB}" type="sibTrans" cxnId="{769BE923-3752-4968-87BD-994E153DE45A}">
      <dgm:prSet/>
      <dgm:spPr/>
      <dgm:t>
        <a:bodyPr/>
        <a:lstStyle/>
        <a:p>
          <a:endParaRPr lang="en-US" sz="800"/>
        </a:p>
      </dgm:t>
    </dgm:pt>
    <dgm:pt modelId="{A69F101A-FFAF-4BFC-9388-6A8C9FEAF6A8}">
      <dgm:prSet phldrT="[Text]" custT="1"/>
      <dgm:spPr/>
      <dgm:t>
        <a:bodyPr/>
        <a:lstStyle/>
        <a:p>
          <a:r>
            <a:rPr lang="en-US" sz="800" dirty="0" smtClean="0"/>
            <a:t>Look at how you manage your risks</a:t>
          </a:r>
          <a:endParaRPr lang="en-US" sz="800" dirty="0"/>
        </a:p>
      </dgm:t>
    </dgm:pt>
    <dgm:pt modelId="{8F388722-B38A-48CD-A245-F1AB547B68FE}" type="parTrans" cxnId="{B90A883F-AA24-4FD2-9E3F-40F7A5E2ABB6}">
      <dgm:prSet/>
      <dgm:spPr/>
      <dgm:t>
        <a:bodyPr/>
        <a:lstStyle/>
        <a:p>
          <a:endParaRPr lang="en-US" sz="800"/>
        </a:p>
      </dgm:t>
    </dgm:pt>
    <dgm:pt modelId="{798CF788-4188-4BC0-B382-DF6F0F7F0019}" type="sibTrans" cxnId="{B90A883F-AA24-4FD2-9E3F-40F7A5E2ABB6}">
      <dgm:prSet/>
      <dgm:spPr/>
      <dgm:t>
        <a:bodyPr/>
        <a:lstStyle/>
        <a:p>
          <a:endParaRPr lang="en-US" sz="800"/>
        </a:p>
      </dgm:t>
    </dgm:pt>
    <dgm:pt modelId="{5433ED85-479C-4F5F-AEF2-593F34D73E68}">
      <dgm:prSet phldrT="[Text]" custT="1"/>
      <dgm:spPr/>
      <dgm:t>
        <a:bodyPr/>
        <a:lstStyle/>
        <a:p>
          <a:r>
            <a:rPr lang="en-US" sz="800" dirty="0" smtClean="0"/>
            <a:t>Then – Shop Around</a:t>
          </a:r>
          <a:endParaRPr lang="en-US" sz="800" dirty="0"/>
        </a:p>
      </dgm:t>
    </dgm:pt>
    <dgm:pt modelId="{F3823A52-0053-4275-82E6-97897F828644}" type="parTrans" cxnId="{B96AC93E-09BE-47EB-82EE-119EEA20BDBD}">
      <dgm:prSet/>
      <dgm:spPr/>
      <dgm:t>
        <a:bodyPr/>
        <a:lstStyle/>
        <a:p>
          <a:endParaRPr lang="en-US" sz="800"/>
        </a:p>
      </dgm:t>
    </dgm:pt>
    <dgm:pt modelId="{0F44A87D-0961-4EAB-B62F-F9EB0C69E1EB}" type="sibTrans" cxnId="{B96AC93E-09BE-47EB-82EE-119EEA20BDBD}">
      <dgm:prSet/>
      <dgm:spPr/>
      <dgm:t>
        <a:bodyPr/>
        <a:lstStyle/>
        <a:p>
          <a:endParaRPr lang="en-US" sz="800"/>
        </a:p>
      </dgm:t>
    </dgm:pt>
    <dgm:pt modelId="{C5516A92-BDAF-4A70-BF6E-0837919368FE}">
      <dgm:prSet phldrT="[Text]" custT="1"/>
      <dgm:spPr/>
      <dgm:t>
        <a:bodyPr/>
        <a:lstStyle/>
        <a:p>
          <a:r>
            <a:rPr lang="en-US" sz="800" dirty="0" smtClean="0"/>
            <a:t>Pick a domicile</a:t>
          </a:r>
          <a:endParaRPr lang="en-US" sz="800" dirty="0"/>
        </a:p>
      </dgm:t>
    </dgm:pt>
    <dgm:pt modelId="{53B332F8-C953-43EC-944D-5B437ABA502A}" type="parTrans" cxnId="{D4526491-21E6-4109-8F09-D14C155B8695}">
      <dgm:prSet/>
      <dgm:spPr/>
      <dgm:t>
        <a:bodyPr/>
        <a:lstStyle/>
        <a:p>
          <a:endParaRPr lang="en-US" sz="800"/>
        </a:p>
      </dgm:t>
    </dgm:pt>
    <dgm:pt modelId="{5EFA5C9C-BE24-4C66-A9F1-6D3BC91D65C7}" type="sibTrans" cxnId="{D4526491-21E6-4109-8F09-D14C155B8695}">
      <dgm:prSet/>
      <dgm:spPr/>
      <dgm:t>
        <a:bodyPr/>
        <a:lstStyle/>
        <a:p>
          <a:endParaRPr lang="en-US" sz="800"/>
        </a:p>
      </dgm:t>
    </dgm:pt>
    <dgm:pt modelId="{8F1D5E0D-B5D2-403C-9AB0-325F12430840}">
      <dgm:prSet phldrT="[Text]" custT="1"/>
      <dgm:spPr/>
      <dgm:t>
        <a:bodyPr/>
        <a:lstStyle/>
        <a:p>
          <a:r>
            <a:rPr lang="en-US" sz="800" dirty="0" smtClean="0"/>
            <a:t>Pick a structure</a:t>
          </a:r>
          <a:endParaRPr lang="en-US" sz="800" dirty="0"/>
        </a:p>
      </dgm:t>
    </dgm:pt>
    <dgm:pt modelId="{2276EAC3-9CC3-4623-84A3-CEAC1645702C}" type="parTrans" cxnId="{0B9FFE5D-7927-478E-BE77-59E324722DAE}">
      <dgm:prSet/>
      <dgm:spPr/>
      <dgm:t>
        <a:bodyPr/>
        <a:lstStyle/>
        <a:p>
          <a:endParaRPr lang="en-US" sz="800"/>
        </a:p>
      </dgm:t>
    </dgm:pt>
    <dgm:pt modelId="{04197FDC-2458-4EC9-A666-01CAA08B2FA5}" type="sibTrans" cxnId="{0B9FFE5D-7927-478E-BE77-59E324722DAE}">
      <dgm:prSet/>
      <dgm:spPr/>
      <dgm:t>
        <a:bodyPr/>
        <a:lstStyle/>
        <a:p>
          <a:endParaRPr lang="en-US" sz="800"/>
        </a:p>
      </dgm:t>
    </dgm:pt>
    <dgm:pt modelId="{F490A6B4-4C4A-4E9A-8AA8-83EEAC5922C2}">
      <dgm:prSet phldrT="[Text]" custT="1"/>
      <dgm:spPr/>
      <dgm:t>
        <a:bodyPr/>
        <a:lstStyle/>
        <a:p>
          <a:r>
            <a:rPr lang="en-US" sz="800" dirty="0" smtClean="0"/>
            <a:t>Last - Implementation</a:t>
          </a:r>
          <a:endParaRPr lang="en-US" sz="800" dirty="0"/>
        </a:p>
      </dgm:t>
    </dgm:pt>
    <dgm:pt modelId="{EF875563-879B-4B5B-8EA3-4F960E51F945}" type="parTrans" cxnId="{9AE3BF5C-64D8-4ACC-AE26-8CF7E9A88B79}">
      <dgm:prSet/>
      <dgm:spPr/>
      <dgm:t>
        <a:bodyPr/>
        <a:lstStyle/>
        <a:p>
          <a:endParaRPr lang="en-US" sz="800"/>
        </a:p>
      </dgm:t>
    </dgm:pt>
    <dgm:pt modelId="{C85BDEF4-DD9F-442B-85A2-9128EBEFAF29}" type="sibTrans" cxnId="{9AE3BF5C-64D8-4ACC-AE26-8CF7E9A88B79}">
      <dgm:prSet/>
      <dgm:spPr/>
      <dgm:t>
        <a:bodyPr/>
        <a:lstStyle/>
        <a:p>
          <a:endParaRPr lang="en-US" sz="800"/>
        </a:p>
      </dgm:t>
    </dgm:pt>
    <dgm:pt modelId="{0DF6E861-93D6-4258-9549-3D34463E60B5}">
      <dgm:prSet phldrT="[Text]" custT="1"/>
      <dgm:spPr/>
      <dgm:t>
        <a:bodyPr/>
        <a:lstStyle/>
        <a:p>
          <a:r>
            <a:rPr lang="en-US" sz="800" dirty="0" smtClean="0"/>
            <a:t>Pick a manager</a:t>
          </a:r>
          <a:endParaRPr lang="en-US" sz="800" dirty="0"/>
        </a:p>
      </dgm:t>
    </dgm:pt>
    <dgm:pt modelId="{F5CD0507-5C15-4DA6-9959-751059319E2C}" type="parTrans" cxnId="{F3C9C715-D09E-48DF-A170-C7C09B96D7CA}">
      <dgm:prSet/>
      <dgm:spPr/>
      <dgm:t>
        <a:bodyPr/>
        <a:lstStyle/>
        <a:p>
          <a:endParaRPr lang="en-US" sz="800"/>
        </a:p>
      </dgm:t>
    </dgm:pt>
    <dgm:pt modelId="{1B29047E-3D88-436A-95C0-3CE1BEA8DA65}" type="sibTrans" cxnId="{F3C9C715-D09E-48DF-A170-C7C09B96D7CA}">
      <dgm:prSet/>
      <dgm:spPr/>
      <dgm:t>
        <a:bodyPr/>
        <a:lstStyle/>
        <a:p>
          <a:endParaRPr lang="en-US" sz="800"/>
        </a:p>
      </dgm:t>
    </dgm:pt>
    <dgm:pt modelId="{4BD4D584-1602-478B-A3A6-CDB34B11E4AA}">
      <dgm:prSet phldrT="[Text]" custT="1"/>
      <dgm:spPr/>
      <dgm:t>
        <a:bodyPr/>
        <a:lstStyle/>
        <a:p>
          <a:r>
            <a:rPr lang="en-US" sz="800" dirty="0" smtClean="0"/>
            <a:t>Pick an actuary</a:t>
          </a:r>
          <a:endParaRPr lang="en-US" sz="800" dirty="0"/>
        </a:p>
      </dgm:t>
    </dgm:pt>
    <dgm:pt modelId="{9B8E1B0A-3289-49EC-A68D-6C3DE51219E8}" type="parTrans" cxnId="{A5283DDB-3C65-4BD1-B127-3F7B1DCAE8B0}">
      <dgm:prSet/>
      <dgm:spPr/>
      <dgm:t>
        <a:bodyPr/>
        <a:lstStyle/>
        <a:p>
          <a:endParaRPr lang="en-US" sz="800"/>
        </a:p>
      </dgm:t>
    </dgm:pt>
    <dgm:pt modelId="{8C0BC921-313D-49BE-BD47-2873D2AD5EA9}" type="sibTrans" cxnId="{A5283DDB-3C65-4BD1-B127-3F7B1DCAE8B0}">
      <dgm:prSet/>
      <dgm:spPr/>
      <dgm:t>
        <a:bodyPr/>
        <a:lstStyle/>
        <a:p>
          <a:endParaRPr lang="en-US" sz="800"/>
        </a:p>
      </dgm:t>
    </dgm:pt>
    <dgm:pt modelId="{A870500C-12F4-490C-9054-E94C7D8F1758}">
      <dgm:prSet phldrT="[Text]" custT="1"/>
      <dgm:spPr/>
      <dgm:t>
        <a:bodyPr/>
        <a:lstStyle/>
        <a:p>
          <a:r>
            <a:rPr lang="en-US" sz="800" dirty="0" smtClean="0"/>
            <a:t>Is it more cost effective to form a captive?</a:t>
          </a:r>
          <a:endParaRPr lang="en-US" sz="800" dirty="0"/>
        </a:p>
      </dgm:t>
    </dgm:pt>
    <dgm:pt modelId="{A13C39A0-7846-4B06-997F-7615334EB47C}" type="parTrans" cxnId="{8D02080B-DCB8-4757-A48D-BCCB40D1BAA2}">
      <dgm:prSet/>
      <dgm:spPr/>
      <dgm:t>
        <a:bodyPr/>
        <a:lstStyle/>
        <a:p>
          <a:endParaRPr lang="en-US" sz="800"/>
        </a:p>
      </dgm:t>
    </dgm:pt>
    <dgm:pt modelId="{EF5E745F-C5E4-4B29-A04C-2F85E2B4D4B3}" type="sibTrans" cxnId="{8D02080B-DCB8-4757-A48D-BCCB40D1BAA2}">
      <dgm:prSet/>
      <dgm:spPr/>
      <dgm:t>
        <a:bodyPr/>
        <a:lstStyle/>
        <a:p>
          <a:endParaRPr lang="en-US" sz="800"/>
        </a:p>
      </dgm:t>
    </dgm:pt>
    <dgm:pt modelId="{F0C171CC-2EF5-4820-8C36-410E7458C194}">
      <dgm:prSet phldrT="[Text]" custT="1"/>
      <dgm:spPr/>
      <dgm:t>
        <a:bodyPr/>
        <a:lstStyle/>
        <a:p>
          <a:r>
            <a:rPr lang="en-US" sz="800" dirty="0" smtClean="0"/>
            <a:t>Tax</a:t>
          </a:r>
          <a:endParaRPr lang="en-US" sz="800" dirty="0"/>
        </a:p>
      </dgm:t>
    </dgm:pt>
    <dgm:pt modelId="{4FA8203B-5CA7-45A2-8DC5-84F1D553C04A}" type="parTrans" cxnId="{6AEE1D31-9F98-4918-BA25-2297AC8FEA2C}">
      <dgm:prSet/>
      <dgm:spPr/>
      <dgm:t>
        <a:bodyPr/>
        <a:lstStyle/>
        <a:p>
          <a:endParaRPr lang="en-US" sz="800"/>
        </a:p>
      </dgm:t>
    </dgm:pt>
    <dgm:pt modelId="{E0960CA4-1F3B-4A64-80C5-CC2B048C1A30}" type="sibTrans" cxnId="{6AEE1D31-9F98-4918-BA25-2297AC8FEA2C}">
      <dgm:prSet/>
      <dgm:spPr/>
      <dgm:t>
        <a:bodyPr/>
        <a:lstStyle/>
        <a:p>
          <a:endParaRPr lang="en-US" sz="800"/>
        </a:p>
      </dgm:t>
    </dgm:pt>
    <dgm:pt modelId="{9108A1D7-2B2A-473D-84FC-F69983217318}">
      <dgm:prSet phldrT="[Text]" custT="1"/>
      <dgm:spPr/>
      <dgm:t>
        <a:bodyPr/>
        <a:lstStyle/>
        <a:p>
          <a:r>
            <a:rPr lang="en-US" sz="800" dirty="0" smtClean="0"/>
            <a:t>Investment Policy</a:t>
          </a:r>
          <a:endParaRPr lang="en-US" sz="800" dirty="0"/>
        </a:p>
      </dgm:t>
    </dgm:pt>
    <dgm:pt modelId="{EDF590A5-A319-4A28-A1AA-CB8A865693FF}" type="parTrans" cxnId="{1BCB4AD0-CBC3-43BF-A6E0-AC96F0B45A23}">
      <dgm:prSet/>
      <dgm:spPr/>
      <dgm:t>
        <a:bodyPr/>
        <a:lstStyle/>
        <a:p>
          <a:endParaRPr lang="en-US" sz="800"/>
        </a:p>
      </dgm:t>
    </dgm:pt>
    <dgm:pt modelId="{0C8DDD9E-4F80-491C-BEC1-35A1A689FF6E}" type="sibTrans" cxnId="{1BCB4AD0-CBC3-43BF-A6E0-AC96F0B45A23}">
      <dgm:prSet/>
      <dgm:spPr/>
      <dgm:t>
        <a:bodyPr/>
        <a:lstStyle/>
        <a:p>
          <a:endParaRPr lang="en-US" sz="800"/>
        </a:p>
      </dgm:t>
    </dgm:pt>
    <dgm:pt modelId="{15464471-90FB-4608-AD0C-7BB058628079}">
      <dgm:prSet phldrT="[Text]" custT="1"/>
      <dgm:spPr/>
      <dgm:t>
        <a:bodyPr/>
        <a:lstStyle/>
        <a:p>
          <a:r>
            <a:rPr lang="en-US" sz="800" dirty="0" smtClean="0"/>
            <a:t>Capitalization</a:t>
          </a:r>
          <a:endParaRPr lang="en-US" sz="800" dirty="0"/>
        </a:p>
      </dgm:t>
    </dgm:pt>
    <dgm:pt modelId="{EC015AE2-DE3D-4878-81D3-1A51C1715408}" type="parTrans" cxnId="{08FEFC0F-B3CE-41ED-9277-9A4265371460}">
      <dgm:prSet/>
      <dgm:spPr/>
      <dgm:t>
        <a:bodyPr/>
        <a:lstStyle/>
        <a:p>
          <a:endParaRPr lang="en-US" sz="1050"/>
        </a:p>
      </dgm:t>
    </dgm:pt>
    <dgm:pt modelId="{8789DE65-BB08-4C07-AC89-533DA9396173}" type="sibTrans" cxnId="{08FEFC0F-B3CE-41ED-9277-9A4265371460}">
      <dgm:prSet/>
      <dgm:spPr/>
      <dgm:t>
        <a:bodyPr/>
        <a:lstStyle/>
        <a:p>
          <a:endParaRPr lang="en-US" sz="1050"/>
        </a:p>
      </dgm:t>
    </dgm:pt>
    <dgm:pt modelId="{FEF5134F-2F81-43F7-BBCE-3FDEEE583EA4}">
      <dgm:prSet phldrT="[Text]" custT="1"/>
      <dgm:spPr/>
      <dgm:t>
        <a:bodyPr/>
        <a:lstStyle/>
        <a:p>
          <a:r>
            <a:rPr lang="en-US" sz="800" dirty="0" smtClean="0"/>
            <a:t>Other Legal Stuff</a:t>
          </a:r>
          <a:endParaRPr lang="en-US" sz="800" dirty="0"/>
        </a:p>
      </dgm:t>
    </dgm:pt>
    <dgm:pt modelId="{92485283-397C-4BE8-9C69-F5EB0BB181C5}" type="parTrans" cxnId="{065830B6-6AF2-448F-A790-BBC5FE9B4488}">
      <dgm:prSet/>
      <dgm:spPr/>
      <dgm:t>
        <a:bodyPr/>
        <a:lstStyle/>
        <a:p>
          <a:endParaRPr lang="en-US" sz="1050"/>
        </a:p>
      </dgm:t>
    </dgm:pt>
    <dgm:pt modelId="{052D4662-0975-47F1-BD05-4EFB5B7324B7}" type="sibTrans" cxnId="{065830B6-6AF2-448F-A790-BBC5FE9B4488}">
      <dgm:prSet/>
      <dgm:spPr/>
      <dgm:t>
        <a:bodyPr/>
        <a:lstStyle/>
        <a:p>
          <a:endParaRPr lang="en-US" sz="1050"/>
        </a:p>
      </dgm:t>
    </dgm:pt>
    <dgm:pt modelId="{C03C824F-D1E4-4ACD-9794-16F27AD107D9}">
      <dgm:prSet phldrT="[Text]" custT="1"/>
      <dgm:spPr/>
      <dgm:t>
        <a:bodyPr/>
        <a:lstStyle/>
        <a:p>
          <a:r>
            <a:rPr lang="en-US" sz="800" dirty="0" smtClean="0"/>
            <a:t>Filing and Execute</a:t>
          </a:r>
          <a:endParaRPr lang="en-US" sz="800" dirty="0"/>
        </a:p>
      </dgm:t>
    </dgm:pt>
    <dgm:pt modelId="{68410032-4C23-4604-8B43-A60459357C41}" type="parTrans" cxnId="{E7A27086-E17B-4967-ACE9-A7F460168CF2}">
      <dgm:prSet/>
      <dgm:spPr/>
      <dgm:t>
        <a:bodyPr/>
        <a:lstStyle/>
        <a:p>
          <a:endParaRPr lang="en-US" sz="1050"/>
        </a:p>
      </dgm:t>
    </dgm:pt>
    <dgm:pt modelId="{65EFB6B6-9755-4A98-8700-63CE7B6C8C97}" type="sibTrans" cxnId="{E7A27086-E17B-4967-ACE9-A7F460168CF2}">
      <dgm:prSet/>
      <dgm:spPr/>
      <dgm:t>
        <a:bodyPr/>
        <a:lstStyle/>
        <a:p>
          <a:endParaRPr lang="en-US" sz="105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6AEE1D31-9F98-4918-BA25-2297AC8FEA2C}" srcId="{5433ED85-479C-4F5F-AEF2-593F34D73E68}" destId="{F0C171CC-2EF5-4820-8C36-410E7458C194}" srcOrd="2" destOrd="0" parTransId="{4FA8203B-5CA7-45A2-8DC5-84F1D553C04A}" sibTransId="{E0960CA4-1F3B-4A64-80C5-CC2B048C1A30}"/>
    <dgm:cxn modelId="{261DA477-D77B-4598-BEDE-B29B3F0ED01D}" type="presOf" srcId="{461FF730-51D0-46F1-B9F3-F66587AC4D7F}" destId="{45A9D28E-F4B8-49A3-8968-BC2B18B32A3D}" srcOrd="0" destOrd="0" presId="urn:microsoft.com/office/officeart/2008/layout/CircleAccentTimeline"/>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1200" dirty="0" smtClean="0"/>
            <a:t>First – Assess your current business and risk</a:t>
          </a:r>
          <a:endParaRPr lang="en-US" sz="1200" dirty="0"/>
        </a:p>
      </dgm:t>
    </dgm:pt>
    <dgm:pt modelId="{5C6D09C2-4752-49F5-A8A5-F6CEBAB08D0A}" type="parTrans" cxnId="{2A60E7A2-D04A-4348-A654-9B128C8248F7}">
      <dgm:prSet/>
      <dgm:spPr/>
      <dgm:t>
        <a:bodyPr/>
        <a:lstStyle/>
        <a:p>
          <a:endParaRPr lang="en-US" sz="1200"/>
        </a:p>
      </dgm:t>
    </dgm:pt>
    <dgm:pt modelId="{F113D831-BA62-4956-8CFA-0A2BD3A3BF66}" type="sibTrans" cxnId="{2A60E7A2-D04A-4348-A654-9B128C8248F7}">
      <dgm:prSet/>
      <dgm:spPr/>
      <dgm:t>
        <a:bodyPr/>
        <a:lstStyle/>
        <a:p>
          <a:endParaRPr lang="en-US" sz="1200"/>
        </a:p>
      </dgm:t>
    </dgm:pt>
    <dgm:pt modelId="{027B0F8E-5D13-424F-9434-0CD6556F7B75}">
      <dgm:prSet phldrT="[Text]" custT="1"/>
      <dgm:spPr/>
      <dgm:t>
        <a:bodyPr/>
        <a:lstStyle/>
        <a:p>
          <a:r>
            <a:rPr lang="en-US" sz="1200" dirty="0" smtClean="0"/>
            <a:t>Look at your business and risks</a:t>
          </a:r>
          <a:endParaRPr lang="en-US" sz="1200" dirty="0"/>
        </a:p>
      </dgm:t>
    </dgm:pt>
    <dgm:pt modelId="{54799196-B385-4E58-A9C9-DFB6E907FC90}" type="parTrans" cxnId="{769BE923-3752-4968-87BD-994E153DE45A}">
      <dgm:prSet/>
      <dgm:spPr/>
      <dgm:t>
        <a:bodyPr/>
        <a:lstStyle/>
        <a:p>
          <a:endParaRPr lang="en-US" sz="1200"/>
        </a:p>
      </dgm:t>
    </dgm:pt>
    <dgm:pt modelId="{E48CABDE-E92E-4E2C-B139-3E7B147C66AB}" type="sibTrans" cxnId="{769BE923-3752-4968-87BD-994E153DE45A}">
      <dgm:prSet/>
      <dgm:spPr/>
      <dgm:t>
        <a:bodyPr/>
        <a:lstStyle/>
        <a:p>
          <a:endParaRPr lang="en-US" sz="1200"/>
        </a:p>
      </dgm:t>
    </dgm:pt>
    <dgm:pt modelId="{A69F101A-FFAF-4BFC-9388-6A8C9FEAF6A8}">
      <dgm:prSet phldrT="[Text]" custT="1"/>
      <dgm:spPr/>
      <dgm:t>
        <a:bodyPr/>
        <a:lstStyle/>
        <a:p>
          <a:r>
            <a:rPr lang="en-US" sz="1200" dirty="0" smtClean="0"/>
            <a:t>Look at how you manage your risks</a:t>
          </a:r>
          <a:endParaRPr lang="en-US" sz="1200" dirty="0"/>
        </a:p>
      </dgm:t>
    </dgm:pt>
    <dgm:pt modelId="{8F388722-B38A-48CD-A245-F1AB547B68FE}" type="parTrans" cxnId="{B90A883F-AA24-4FD2-9E3F-40F7A5E2ABB6}">
      <dgm:prSet/>
      <dgm:spPr/>
      <dgm:t>
        <a:bodyPr/>
        <a:lstStyle/>
        <a:p>
          <a:endParaRPr lang="en-US" sz="1200"/>
        </a:p>
      </dgm:t>
    </dgm:pt>
    <dgm:pt modelId="{798CF788-4188-4BC0-B382-DF6F0F7F0019}" type="sibTrans" cxnId="{B90A883F-AA24-4FD2-9E3F-40F7A5E2ABB6}">
      <dgm:prSet/>
      <dgm:spPr/>
      <dgm:t>
        <a:bodyPr/>
        <a:lstStyle/>
        <a:p>
          <a:endParaRPr lang="en-US" sz="1200"/>
        </a:p>
      </dgm:t>
    </dgm:pt>
    <dgm:pt modelId="{5433ED85-479C-4F5F-AEF2-593F34D73E68}">
      <dgm:prSet phldrT="[Text]" custT="1"/>
      <dgm:spPr/>
      <dgm:t>
        <a:bodyPr/>
        <a:lstStyle/>
        <a:p>
          <a:r>
            <a:rPr lang="en-US" sz="1200" dirty="0" smtClean="0"/>
            <a:t>Then – Shop Around</a:t>
          </a:r>
          <a:endParaRPr lang="en-US" sz="1200" dirty="0"/>
        </a:p>
      </dgm:t>
    </dgm:pt>
    <dgm:pt modelId="{F3823A52-0053-4275-82E6-97897F828644}" type="parTrans" cxnId="{B96AC93E-09BE-47EB-82EE-119EEA20BDBD}">
      <dgm:prSet/>
      <dgm:spPr/>
      <dgm:t>
        <a:bodyPr/>
        <a:lstStyle/>
        <a:p>
          <a:endParaRPr lang="en-US" sz="1200"/>
        </a:p>
      </dgm:t>
    </dgm:pt>
    <dgm:pt modelId="{0F44A87D-0961-4EAB-B62F-F9EB0C69E1EB}" type="sibTrans" cxnId="{B96AC93E-09BE-47EB-82EE-119EEA20BDBD}">
      <dgm:prSet/>
      <dgm:spPr/>
      <dgm:t>
        <a:bodyPr/>
        <a:lstStyle/>
        <a:p>
          <a:endParaRPr lang="en-US" sz="1200"/>
        </a:p>
      </dgm:t>
    </dgm:pt>
    <dgm:pt modelId="{C5516A92-BDAF-4A70-BF6E-0837919368FE}">
      <dgm:prSet phldrT="[Text]" custT="1"/>
      <dgm:spPr/>
      <dgm:t>
        <a:bodyPr/>
        <a:lstStyle/>
        <a:p>
          <a:r>
            <a:rPr lang="en-US" sz="1200" dirty="0" smtClean="0"/>
            <a:t>Pick a domicile</a:t>
          </a:r>
          <a:endParaRPr lang="en-US" sz="1200" dirty="0"/>
        </a:p>
      </dgm:t>
    </dgm:pt>
    <dgm:pt modelId="{53B332F8-C953-43EC-944D-5B437ABA502A}" type="parTrans" cxnId="{D4526491-21E6-4109-8F09-D14C155B8695}">
      <dgm:prSet/>
      <dgm:spPr/>
      <dgm:t>
        <a:bodyPr/>
        <a:lstStyle/>
        <a:p>
          <a:endParaRPr lang="en-US" sz="1200"/>
        </a:p>
      </dgm:t>
    </dgm:pt>
    <dgm:pt modelId="{5EFA5C9C-BE24-4C66-A9F1-6D3BC91D65C7}" type="sibTrans" cxnId="{D4526491-21E6-4109-8F09-D14C155B8695}">
      <dgm:prSet/>
      <dgm:spPr/>
      <dgm:t>
        <a:bodyPr/>
        <a:lstStyle/>
        <a:p>
          <a:endParaRPr lang="en-US" sz="1200"/>
        </a:p>
      </dgm:t>
    </dgm:pt>
    <dgm:pt modelId="{8F1D5E0D-B5D2-403C-9AB0-325F12430840}">
      <dgm:prSet phldrT="[Text]" custT="1"/>
      <dgm:spPr/>
      <dgm:t>
        <a:bodyPr/>
        <a:lstStyle/>
        <a:p>
          <a:r>
            <a:rPr lang="en-US" sz="1200" dirty="0" smtClean="0"/>
            <a:t>Pick a structure</a:t>
          </a:r>
          <a:endParaRPr lang="en-US" sz="1200" dirty="0"/>
        </a:p>
      </dgm:t>
    </dgm:pt>
    <dgm:pt modelId="{2276EAC3-9CC3-4623-84A3-CEAC1645702C}" type="parTrans" cxnId="{0B9FFE5D-7927-478E-BE77-59E324722DAE}">
      <dgm:prSet/>
      <dgm:spPr/>
      <dgm:t>
        <a:bodyPr/>
        <a:lstStyle/>
        <a:p>
          <a:endParaRPr lang="en-US" sz="1200"/>
        </a:p>
      </dgm:t>
    </dgm:pt>
    <dgm:pt modelId="{04197FDC-2458-4EC9-A666-01CAA08B2FA5}" type="sibTrans" cxnId="{0B9FFE5D-7927-478E-BE77-59E324722DAE}">
      <dgm:prSet/>
      <dgm:spPr/>
      <dgm:t>
        <a:bodyPr/>
        <a:lstStyle/>
        <a:p>
          <a:endParaRPr lang="en-US" sz="1200"/>
        </a:p>
      </dgm:t>
    </dgm:pt>
    <dgm:pt modelId="{F490A6B4-4C4A-4E9A-8AA8-83EEAC5922C2}">
      <dgm:prSet phldrT="[Text]" custT="1"/>
      <dgm:spPr/>
      <dgm:t>
        <a:bodyPr/>
        <a:lstStyle/>
        <a:p>
          <a:r>
            <a:rPr lang="en-US" sz="1200" dirty="0" smtClean="0"/>
            <a:t>Last - Implementation</a:t>
          </a:r>
          <a:endParaRPr lang="en-US" sz="1200" dirty="0"/>
        </a:p>
      </dgm:t>
    </dgm:pt>
    <dgm:pt modelId="{EF875563-879B-4B5B-8EA3-4F960E51F945}" type="parTrans" cxnId="{9AE3BF5C-64D8-4ACC-AE26-8CF7E9A88B79}">
      <dgm:prSet/>
      <dgm:spPr/>
      <dgm:t>
        <a:bodyPr/>
        <a:lstStyle/>
        <a:p>
          <a:endParaRPr lang="en-US" sz="1200"/>
        </a:p>
      </dgm:t>
    </dgm:pt>
    <dgm:pt modelId="{C85BDEF4-DD9F-442B-85A2-9128EBEFAF29}" type="sibTrans" cxnId="{9AE3BF5C-64D8-4ACC-AE26-8CF7E9A88B79}">
      <dgm:prSet/>
      <dgm:spPr/>
      <dgm:t>
        <a:bodyPr/>
        <a:lstStyle/>
        <a:p>
          <a:endParaRPr lang="en-US" sz="1200"/>
        </a:p>
      </dgm:t>
    </dgm:pt>
    <dgm:pt modelId="{0DF6E861-93D6-4258-9549-3D34463E60B5}">
      <dgm:prSet phldrT="[Text]" custT="1"/>
      <dgm:spPr/>
      <dgm:t>
        <a:bodyPr/>
        <a:lstStyle/>
        <a:p>
          <a:r>
            <a:rPr lang="en-US" sz="1200" dirty="0" smtClean="0"/>
            <a:t>Pick a manager</a:t>
          </a:r>
          <a:endParaRPr lang="en-US" sz="1200" dirty="0"/>
        </a:p>
      </dgm:t>
    </dgm:pt>
    <dgm:pt modelId="{F5CD0507-5C15-4DA6-9959-751059319E2C}" type="parTrans" cxnId="{F3C9C715-D09E-48DF-A170-C7C09B96D7CA}">
      <dgm:prSet/>
      <dgm:spPr/>
      <dgm:t>
        <a:bodyPr/>
        <a:lstStyle/>
        <a:p>
          <a:endParaRPr lang="en-US" sz="1200"/>
        </a:p>
      </dgm:t>
    </dgm:pt>
    <dgm:pt modelId="{1B29047E-3D88-436A-95C0-3CE1BEA8DA65}" type="sibTrans" cxnId="{F3C9C715-D09E-48DF-A170-C7C09B96D7CA}">
      <dgm:prSet/>
      <dgm:spPr/>
      <dgm:t>
        <a:bodyPr/>
        <a:lstStyle/>
        <a:p>
          <a:endParaRPr lang="en-US" sz="1200"/>
        </a:p>
      </dgm:t>
    </dgm:pt>
    <dgm:pt modelId="{4BD4D584-1602-478B-A3A6-CDB34B11E4AA}">
      <dgm:prSet phldrT="[Text]" custT="1"/>
      <dgm:spPr/>
      <dgm:t>
        <a:bodyPr/>
        <a:lstStyle/>
        <a:p>
          <a:r>
            <a:rPr lang="en-US" sz="1200" dirty="0" smtClean="0"/>
            <a:t>Pick an actuary</a:t>
          </a:r>
          <a:endParaRPr lang="en-US" sz="1200" dirty="0"/>
        </a:p>
      </dgm:t>
    </dgm:pt>
    <dgm:pt modelId="{9B8E1B0A-3289-49EC-A68D-6C3DE51219E8}" type="parTrans" cxnId="{A5283DDB-3C65-4BD1-B127-3F7B1DCAE8B0}">
      <dgm:prSet/>
      <dgm:spPr/>
      <dgm:t>
        <a:bodyPr/>
        <a:lstStyle/>
        <a:p>
          <a:endParaRPr lang="en-US" sz="1200"/>
        </a:p>
      </dgm:t>
    </dgm:pt>
    <dgm:pt modelId="{8C0BC921-313D-49BE-BD47-2873D2AD5EA9}" type="sibTrans" cxnId="{A5283DDB-3C65-4BD1-B127-3F7B1DCAE8B0}">
      <dgm:prSet/>
      <dgm:spPr/>
      <dgm:t>
        <a:bodyPr/>
        <a:lstStyle/>
        <a:p>
          <a:endParaRPr lang="en-US" sz="1200"/>
        </a:p>
      </dgm:t>
    </dgm:pt>
    <dgm:pt modelId="{A870500C-12F4-490C-9054-E94C7D8F1758}">
      <dgm:prSet phldrT="[Text]" custT="1"/>
      <dgm:spPr/>
      <dgm:t>
        <a:bodyPr/>
        <a:lstStyle/>
        <a:p>
          <a:r>
            <a:rPr lang="en-US" sz="1200" dirty="0" smtClean="0"/>
            <a:t>Is it more cost effective to form a captive?</a:t>
          </a:r>
          <a:endParaRPr lang="en-US" sz="1200" dirty="0"/>
        </a:p>
      </dgm:t>
    </dgm:pt>
    <dgm:pt modelId="{A13C39A0-7846-4B06-997F-7615334EB47C}" type="parTrans" cxnId="{8D02080B-DCB8-4757-A48D-BCCB40D1BAA2}">
      <dgm:prSet/>
      <dgm:spPr/>
      <dgm:t>
        <a:bodyPr/>
        <a:lstStyle/>
        <a:p>
          <a:endParaRPr lang="en-US" sz="1200"/>
        </a:p>
      </dgm:t>
    </dgm:pt>
    <dgm:pt modelId="{EF5E745F-C5E4-4B29-A04C-2F85E2B4D4B3}" type="sibTrans" cxnId="{8D02080B-DCB8-4757-A48D-BCCB40D1BAA2}">
      <dgm:prSet/>
      <dgm:spPr/>
      <dgm:t>
        <a:bodyPr/>
        <a:lstStyle/>
        <a:p>
          <a:endParaRPr lang="en-US" sz="1200"/>
        </a:p>
      </dgm:t>
    </dgm:pt>
    <dgm:pt modelId="{F0C171CC-2EF5-4820-8C36-410E7458C194}">
      <dgm:prSet phldrT="[Text]" custT="1"/>
      <dgm:spPr/>
      <dgm:t>
        <a:bodyPr/>
        <a:lstStyle/>
        <a:p>
          <a:r>
            <a:rPr lang="en-US" sz="1200" dirty="0" smtClean="0"/>
            <a:t>Tax</a:t>
          </a:r>
          <a:endParaRPr lang="en-US" sz="1200" dirty="0"/>
        </a:p>
      </dgm:t>
    </dgm:pt>
    <dgm:pt modelId="{4FA8203B-5CA7-45A2-8DC5-84F1D553C04A}" type="parTrans" cxnId="{6AEE1D31-9F98-4918-BA25-2297AC8FEA2C}">
      <dgm:prSet/>
      <dgm:spPr/>
      <dgm:t>
        <a:bodyPr/>
        <a:lstStyle/>
        <a:p>
          <a:endParaRPr lang="en-US" sz="1200"/>
        </a:p>
      </dgm:t>
    </dgm:pt>
    <dgm:pt modelId="{E0960CA4-1F3B-4A64-80C5-CC2B048C1A30}" type="sibTrans" cxnId="{6AEE1D31-9F98-4918-BA25-2297AC8FEA2C}">
      <dgm:prSet/>
      <dgm:spPr/>
      <dgm:t>
        <a:bodyPr/>
        <a:lstStyle/>
        <a:p>
          <a:endParaRPr lang="en-US" sz="1200"/>
        </a:p>
      </dgm:t>
    </dgm:pt>
    <dgm:pt modelId="{9108A1D7-2B2A-473D-84FC-F69983217318}">
      <dgm:prSet phldrT="[Text]" custT="1"/>
      <dgm:spPr/>
      <dgm:t>
        <a:bodyPr/>
        <a:lstStyle/>
        <a:p>
          <a:r>
            <a:rPr lang="en-US" sz="1200" dirty="0" smtClean="0"/>
            <a:t>Investment Policy</a:t>
          </a:r>
          <a:endParaRPr lang="en-US" sz="1200" dirty="0"/>
        </a:p>
      </dgm:t>
    </dgm:pt>
    <dgm:pt modelId="{EDF590A5-A319-4A28-A1AA-CB8A865693FF}" type="parTrans" cxnId="{1BCB4AD0-CBC3-43BF-A6E0-AC96F0B45A23}">
      <dgm:prSet/>
      <dgm:spPr/>
      <dgm:t>
        <a:bodyPr/>
        <a:lstStyle/>
        <a:p>
          <a:endParaRPr lang="en-US" sz="1200"/>
        </a:p>
      </dgm:t>
    </dgm:pt>
    <dgm:pt modelId="{0C8DDD9E-4F80-491C-BEC1-35A1A689FF6E}" type="sibTrans" cxnId="{1BCB4AD0-CBC3-43BF-A6E0-AC96F0B45A23}">
      <dgm:prSet/>
      <dgm:spPr/>
      <dgm:t>
        <a:bodyPr/>
        <a:lstStyle/>
        <a:p>
          <a:endParaRPr lang="en-US" sz="1200"/>
        </a:p>
      </dgm:t>
    </dgm:pt>
    <dgm:pt modelId="{15464471-90FB-4608-AD0C-7BB058628079}">
      <dgm:prSet phldrT="[Text]" custT="1"/>
      <dgm:spPr/>
      <dgm:t>
        <a:bodyPr/>
        <a:lstStyle/>
        <a:p>
          <a:r>
            <a:rPr lang="en-US" sz="1200" dirty="0" smtClean="0"/>
            <a:t>Capitalization</a:t>
          </a:r>
          <a:endParaRPr lang="en-US" sz="1200" dirty="0"/>
        </a:p>
      </dgm:t>
    </dgm:pt>
    <dgm:pt modelId="{EC015AE2-DE3D-4878-81D3-1A51C1715408}" type="parTrans" cxnId="{08FEFC0F-B3CE-41ED-9277-9A4265371460}">
      <dgm:prSet/>
      <dgm:spPr/>
      <dgm:t>
        <a:bodyPr/>
        <a:lstStyle/>
        <a:p>
          <a:endParaRPr lang="en-US" sz="1800"/>
        </a:p>
      </dgm:t>
    </dgm:pt>
    <dgm:pt modelId="{8789DE65-BB08-4C07-AC89-533DA9396173}" type="sibTrans" cxnId="{08FEFC0F-B3CE-41ED-9277-9A4265371460}">
      <dgm:prSet/>
      <dgm:spPr/>
      <dgm:t>
        <a:bodyPr/>
        <a:lstStyle/>
        <a:p>
          <a:endParaRPr lang="en-US" sz="1800"/>
        </a:p>
      </dgm:t>
    </dgm:pt>
    <dgm:pt modelId="{FEF5134F-2F81-43F7-BBCE-3FDEEE583EA4}">
      <dgm:prSet phldrT="[Text]" custT="1"/>
      <dgm:spPr/>
      <dgm:t>
        <a:bodyPr/>
        <a:lstStyle/>
        <a:p>
          <a:r>
            <a:rPr lang="en-US" sz="1200" dirty="0" smtClean="0"/>
            <a:t>Other Legal Stuff</a:t>
          </a:r>
          <a:endParaRPr lang="en-US" sz="1200" dirty="0"/>
        </a:p>
      </dgm:t>
    </dgm:pt>
    <dgm:pt modelId="{92485283-397C-4BE8-9C69-F5EB0BB181C5}" type="parTrans" cxnId="{065830B6-6AF2-448F-A790-BBC5FE9B4488}">
      <dgm:prSet/>
      <dgm:spPr/>
      <dgm:t>
        <a:bodyPr/>
        <a:lstStyle/>
        <a:p>
          <a:endParaRPr lang="en-US" sz="1800"/>
        </a:p>
      </dgm:t>
    </dgm:pt>
    <dgm:pt modelId="{052D4662-0975-47F1-BD05-4EFB5B7324B7}" type="sibTrans" cxnId="{065830B6-6AF2-448F-A790-BBC5FE9B4488}">
      <dgm:prSet/>
      <dgm:spPr/>
      <dgm:t>
        <a:bodyPr/>
        <a:lstStyle/>
        <a:p>
          <a:endParaRPr lang="en-US" sz="1800"/>
        </a:p>
      </dgm:t>
    </dgm:pt>
    <dgm:pt modelId="{C03C824F-D1E4-4ACD-9794-16F27AD107D9}">
      <dgm:prSet phldrT="[Text]" custT="1"/>
      <dgm:spPr/>
      <dgm:t>
        <a:bodyPr/>
        <a:lstStyle/>
        <a:p>
          <a:r>
            <a:rPr lang="en-US" sz="1200" dirty="0" smtClean="0"/>
            <a:t>Filing and Execute</a:t>
          </a:r>
          <a:endParaRPr lang="en-US" sz="1200" dirty="0"/>
        </a:p>
      </dgm:t>
    </dgm:pt>
    <dgm:pt modelId="{68410032-4C23-4604-8B43-A60459357C41}" type="parTrans" cxnId="{E7A27086-E17B-4967-ACE9-A7F460168CF2}">
      <dgm:prSet/>
      <dgm:spPr/>
      <dgm:t>
        <a:bodyPr/>
        <a:lstStyle/>
        <a:p>
          <a:endParaRPr lang="en-US" sz="1800"/>
        </a:p>
      </dgm:t>
    </dgm:pt>
    <dgm:pt modelId="{65EFB6B6-9755-4A98-8700-63CE7B6C8C97}" type="sibTrans" cxnId="{E7A27086-E17B-4967-ACE9-A7F460168CF2}">
      <dgm:prSet/>
      <dgm:spPr/>
      <dgm:t>
        <a:bodyPr/>
        <a:lstStyle/>
        <a:p>
          <a:endParaRPr lang="en-US" sz="180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6AEE1D31-9F98-4918-BA25-2297AC8FEA2C}" srcId="{5433ED85-479C-4F5F-AEF2-593F34D73E68}" destId="{F0C171CC-2EF5-4820-8C36-410E7458C194}" srcOrd="2" destOrd="0" parTransId="{4FA8203B-5CA7-45A2-8DC5-84F1D553C04A}" sibTransId="{E0960CA4-1F3B-4A64-80C5-CC2B048C1A30}"/>
    <dgm:cxn modelId="{261DA477-D77B-4598-BEDE-B29B3F0ED01D}" type="presOf" srcId="{461FF730-51D0-46F1-B9F3-F66587AC4D7F}" destId="{45A9D28E-F4B8-49A3-8968-BC2B18B32A3D}" srcOrd="0" destOrd="0" presId="urn:microsoft.com/office/officeart/2008/layout/CircleAccentTimeline"/>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800" dirty="0" smtClean="0"/>
            <a:t>First – Assess your current business and risk</a:t>
          </a:r>
          <a:endParaRPr lang="en-US" sz="800" dirty="0"/>
        </a:p>
      </dgm:t>
    </dgm:pt>
    <dgm:pt modelId="{5C6D09C2-4752-49F5-A8A5-F6CEBAB08D0A}" type="parTrans" cxnId="{2A60E7A2-D04A-4348-A654-9B128C8248F7}">
      <dgm:prSet/>
      <dgm:spPr/>
      <dgm:t>
        <a:bodyPr/>
        <a:lstStyle/>
        <a:p>
          <a:endParaRPr lang="en-US" sz="800"/>
        </a:p>
      </dgm:t>
    </dgm:pt>
    <dgm:pt modelId="{F113D831-BA62-4956-8CFA-0A2BD3A3BF66}" type="sibTrans" cxnId="{2A60E7A2-D04A-4348-A654-9B128C8248F7}">
      <dgm:prSet/>
      <dgm:spPr/>
      <dgm:t>
        <a:bodyPr/>
        <a:lstStyle/>
        <a:p>
          <a:endParaRPr lang="en-US" sz="800"/>
        </a:p>
      </dgm:t>
    </dgm:pt>
    <dgm:pt modelId="{027B0F8E-5D13-424F-9434-0CD6556F7B75}">
      <dgm:prSet phldrT="[Text]" custT="1"/>
      <dgm:spPr/>
      <dgm:t>
        <a:bodyPr/>
        <a:lstStyle/>
        <a:p>
          <a:r>
            <a:rPr lang="en-US" sz="800" dirty="0" smtClean="0"/>
            <a:t>Look at your business and risks</a:t>
          </a:r>
          <a:endParaRPr lang="en-US" sz="800" dirty="0"/>
        </a:p>
      </dgm:t>
    </dgm:pt>
    <dgm:pt modelId="{54799196-B385-4E58-A9C9-DFB6E907FC90}" type="parTrans" cxnId="{769BE923-3752-4968-87BD-994E153DE45A}">
      <dgm:prSet/>
      <dgm:spPr/>
      <dgm:t>
        <a:bodyPr/>
        <a:lstStyle/>
        <a:p>
          <a:endParaRPr lang="en-US" sz="800"/>
        </a:p>
      </dgm:t>
    </dgm:pt>
    <dgm:pt modelId="{E48CABDE-E92E-4E2C-B139-3E7B147C66AB}" type="sibTrans" cxnId="{769BE923-3752-4968-87BD-994E153DE45A}">
      <dgm:prSet/>
      <dgm:spPr/>
      <dgm:t>
        <a:bodyPr/>
        <a:lstStyle/>
        <a:p>
          <a:endParaRPr lang="en-US" sz="800"/>
        </a:p>
      </dgm:t>
    </dgm:pt>
    <dgm:pt modelId="{A69F101A-FFAF-4BFC-9388-6A8C9FEAF6A8}">
      <dgm:prSet phldrT="[Text]" custT="1"/>
      <dgm:spPr/>
      <dgm:t>
        <a:bodyPr/>
        <a:lstStyle/>
        <a:p>
          <a:r>
            <a:rPr lang="en-US" sz="800" dirty="0" smtClean="0"/>
            <a:t>Look at how you manage your risks</a:t>
          </a:r>
          <a:endParaRPr lang="en-US" sz="800" dirty="0"/>
        </a:p>
      </dgm:t>
    </dgm:pt>
    <dgm:pt modelId="{8F388722-B38A-48CD-A245-F1AB547B68FE}" type="parTrans" cxnId="{B90A883F-AA24-4FD2-9E3F-40F7A5E2ABB6}">
      <dgm:prSet/>
      <dgm:spPr/>
      <dgm:t>
        <a:bodyPr/>
        <a:lstStyle/>
        <a:p>
          <a:endParaRPr lang="en-US" sz="800"/>
        </a:p>
      </dgm:t>
    </dgm:pt>
    <dgm:pt modelId="{798CF788-4188-4BC0-B382-DF6F0F7F0019}" type="sibTrans" cxnId="{B90A883F-AA24-4FD2-9E3F-40F7A5E2ABB6}">
      <dgm:prSet/>
      <dgm:spPr/>
      <dgm:t>
        <a:bodyPr/>
        <a:lstStyle/>
        <a:p>
          <a:endParaRPr lang="en-US" sz="800"/>
        </a:p>
      </dgm:t>
    </dgm:pt>
    <dgm:pt modelId="{5433ED85-479C-4F5F-AEF2-593F34D73E68}">
      <dgm:prSet phldrT="[Text]" custT="1"/>
      <dgm:spPr/>
      <dgm:t>
        <a:bodyPr/>
        <a:lstStyle/>
        <a:p>
          <a:r>
            <a:rPr lang="en-US" sz="800" dirty="0" smtClean="0"/>
            <a:t>Then – Shop Around</a:t>
          </a:r>
          <a:endParaRPr lang="en-US" sz="800" dirty="0"/>
        </a:p>
      </dgm:t>
    </dgm:pt>
    <dgm:pt modelId="{F3823A52-0053-4275-82E6-97897F828644}" type="parTrans" cxnId="{B96AC93E-09BE-47EB-82EE-119EEA20BDBD}">
      <dgm:prSet/>
      <dgm:spPr/>
      <dgm:t>
        <a:bodyPr/>
        <a:lstStyle/>
        <a:p>
          <a:endParaRPr lang="en-US" sz="800"/>
        </a:p>
      </dgm:t>
    </dgm:pt>
    <dgm:pt modelId="{0F44A87D-0961-4EAB-B62F-F9EB0C69E1EB}" type="sibTrans" cxnId="{B96AC93E-09BE-47EB-82EE-119EEA20BDBD}">
      <dgm:prSet/>
      <dgm:spPr/>
      <dgm:t>
        <a:bodyPr/>
        <a:lstStyle/>
        <a:p>
          <a:endParaRPr lang="en-US" sz="800"/>
        </a:p>
      </dgm:t>
    </dgm:pt>
    <dgm:pt modelId="{C5516A92-BDAF-4A70-BF6E-0837919368FE}">
      <dgm:prSet phldrT="[Text]" custT="1"/>
      <dgm:spPr/>
      <dgm:t>
        <a:bodyPr/>
        <a:lstStyle/>
        <a:p>
          <a:r>
            <a:rPr lang="en-US" sz="800" dirty="0" smtClean="0"/>
            <a:t>Pick a domicile</a:t>
          </a:r>
          <a:endParaRPr lang="en-US" sz="800" dirty="0"/>
        </a:p>
      </dgm:t>
    </dgm:pt>
    <dgm:pt modelId="{53B332F8-C953-43EC-944D-5B437ABA502A}" type="parTrans" cxnId="{D4526491-21E6-4109-8F09-D14C155B8695}">
      <dgm:prSet/>
      <dgm:spPr/>
      <dgm:t>
        <a:bodyPr/>
        <a:lstStyle/>
        <a:p>
          <a:endParaRPr lang="en-US" sz="800"/>
        </a:p>
      </dgm:t>
    </dgm:pt>
    <dgm:pt modelId="{5EFA5C9C-BE24-4C66-A9F1-6D3BC91D65C7}" type="sibTrans" cxnId="{D4526491-21E6-4109-8F09-D14C155B8695}">
      <dgm:prSet/>
      <dgm:spPr/>
      <dgm:t>
        <a:bodyPr/>
        <a:lstStyle/>
        <a:p>
          <a:endParaRPr lang="en-US" sz="800"/>
        </a:p>
      </dgm:t>
    </dgm:pt>
    <dgm:pt modelId="{8F1D5E0D-B5D2-403C-9AB0-325F12430840}">
      <dgm:prSet phldrT="[Text]" custT="1"/>
      <dgm:spPr/>
      <dgm:t>
        <a:bodyPr/>
        <a:lstStyle/>
        <a:p>
          <a:r>
            <a:rPr lang="en-US" sz="800" dirty="0" smtClean="0"/>
            <a:t>Pick a structure</a:t>
          </a:r>
          <a:endParaRPr lang="en-US" sz="800" dirty="0"/>
        </a:p>
      </dgm:t>
    </dgm:pt>
    <dgm:pt modelId="{2276EAC3-9CC3-4623-84A3-CEAC1645702C}" type="parTrans" cxnId="{0B9FFE5D-7927-478E-BE77-59E324722DAE}">
      <dgm:prSet/>
      <dgm:spPr/>
      <dgm:t>
        <a:bodyPr/>
        <a:lstStyle/>
        <a:p>
          <a:endParaRPr lang="en-US" sz="800"/>
        </a:p>
      </dgm:t>
    </dgm:pt>
    <dgm:pt modelId="{04197FDC-2458-4EC9-A666-01CAA08B2FA5}" type="sibTrans" cxnId="{0B9FFE5D-7927-478E-BE77-59E324722DAE}">
      <dgm:prSet/>
      <dgm:spPr/>
      <dgm:t>
        <a:bodyPr/>
        <a:lstStyle/>
        <a:p>
          <a:endParaRPr lang="en-US" sz="800"/>
        </a:p>
      </dgm:t>
    </dgm:pt>
    <dgm:pt modelId="{F490A6B4-4C4A-4E9A-8AA8-83EEAC5922C2}">
      <dgm:prSet phldrT="[Text]" custT="1"/>
      <dgm:spPr/>
      <dgm:t>
        <a:bodyPr/>
        <a:lstStyle/>
        <a:p>
          <a:r>
            <a:rPr lang="en-US" sz="800" dirty="0" smtClean="0"/>
            <a:t>Last - Implementation</a:t>
          </a:r>
          <a:endParaRPr lang="en-US" sz="800" dirty="0"/>
        </a:p>
      </dgm:t>
    </dgm:pt>
    <dgm:pt modelId="{EF875563-879B-4B5B-8EA3-4F960E51F945}" type="parTrans" cxnId="{9AE3BF5C-64D8-4ACC-AE26-8CF7E9A88B79}">
      <dgm:prSet/>
      <dgm:spPr/>
      <dgm:t>
        <a:bodyPr/>
        <a:lstStyle/>
        <a:p>
          <a:endParaRPr lang="en-US" sz="800"/>
        </a:p>
      </dgm:t>
    </dgm:pt>
    <dgm:pt modelId="{C85BDEF4-DD9F-442B-85A2-9128EBEFAF29}" type="sibTrans" cxnId="{9AE3BF5C-64D8-4ACC-AE26-8CF7E9A88B79}">
      <dgm:prSet/>
      <dgm:spPr/>
      <dgm:t>
        <a:bodyPr/>
        <a:lstStyle/>
        <a:p>
          <a:endParaRPr lang="en-US" sz="800"/>
        </a:p>
      </dgm:t>
    </dgm:pt>
    <dgm:pt modelId="{0DF6E861-93D6-4258-9549-3D34463E60B5}">
      <dgm:prSet phldrT="[Text]" custT="1"/>
      <dgm:spPr/>
      <dgm:t>
        <a:bodyPr/>
        <a:lstStyle/>
        <a:p>
          <a:r>
            <a:rPr lang="en-US" sz="800" dirty="0" smtClean="0"/>
            <a:t>Pick a manager</a:t>
          </a:r>
          <a:endParaRPr lang="en-US" sz="800" dirty="0"/>
        </a:p>
      </dgm:t>
    </dgm:pt>
    <dgm:pt modelId="{F5CD0507-5C15-4DA6-9959-751059319E2C}" type="parTrans" cxnId="{F3C9C715-D09E-48DF-A170-C7C09B96D7CA}">
      <dgm:prSet/>
      <dgm:spPr/>
      <dgm:t>
        <a:bodyPr/>
        <a:lstStyle/>
        <a:p>
          <a:endParaRPr lang="en-US" sz="800"/>
        </a:p>
      </dgm:t>
    </dgm:pt>
    <dgm:pt modelId="{1B29047E-3D88-436A-95C0-3CE1BEA8DA65}" type="sibTrans" cxnId="{F3C9C715-D09E-48DF-A170-C7C09B96D7CA}">
      <dgm:prSet/>
      <dgm:spPr/>
      <dgm:t>
        <a:bodyPr/>
        <a:lstStyle/>
        <a:p>
          <a:endParaRPr lang="en-US" sz="800"/>
        </a:p>
      </dgm:t>
    </dgm:pt>
    <dgm:pt modelId="{4BD4D584-1602-478B-A3A6-CDB34B11E4AA}">
      <dgm:prSet phldrT="[Text]" custT="1"/>
      <dgm:spPr/>
      <dgm:t>
        <a:bodyPr/>
        <a:lstStyle/>
        <a:p>
          <a:r>
            <a:rPr lang="en-US" sz="800" dirty="0" smtClean="0"/>
            <a:t>Pick an actuary</a:t>
          </a:r>
          <a:endParaRPr lang="en-US" sz="800" dirty="0"/>
        </a:p>
      </dgm:t>
    </dgm:pt>
    <dgm:pt modelId="{9B8E1B0A-3289-49EC-A68D-6C3DE51219E8}" type="parTrans" cxnId="{A5283DDB-3C65-4BD1-B127-3F7B1DCAE8B0}">
      <dgm:prSet/>
      <dgm:spPr/>
      <dgm:t>
        <a:bodyPr/>
        <a:lstStyle/>
        <a:p>
          <a:endParaRPr lang="en-US" sz="800"/>
        </a:p>
      </dgm:t>
    </dgm:pt>
    <dgm:pt modelId="{8C0BC921-313D-49BE-BD47-2873D2AD5EA9}" type="sibTrans" cxnId="{A5283DDB-3C65-4BD1-B127-3F7B1DCAE8B0}">
      <dgm:prSet/>
      <dgm:spPr/>
      <dgm:t>
        <a:bodyPr/>
        <a:lstStyle/>
        <a:p>
          <a:endParaRPr lang="en-US" sz="800"/>
        </a:p>
      </dgm:t>
    </dgm:pt>
    <dgm:pt modelId="{A870500C-12F4-490C-9054-E94C7D8F1758}">
      <dgm:prSet phldrT="[Text]" custT="1"/>
      <dgm:spPr/>
      <dgm:t>
        <a:bodyPr/>
        <a:lstStyle/>
        <a:p>
          <a:r>
            <a:rPr lang="en-US" sz="800" dirty="0" smtClean="0"/>
            <a:t>Is it more cost effective to form a captive?</a:t>
          </a:r>
          <a:endParaRPr lang="en-US" sz="800" dirty="0"/>
        </a:p>
      </dgm:t>
    </dgm:pt>
    <dgm:pt modelId="{A13C39A0-7846-4B06-997F-7615334EB47C}" type="parTrans" cxnId="{8D02080B-DCB8-4757-A48D-BCCB40D1BAA2}">
      <dgm:prSet/>
      <dgm:spPr/>
      <dgm:t>
        <a:bodyPr/>
        <a:lstStyle/>
        <a:p>
          <a:endParaRPr lang="en-US" sz="800"/>
        </a:p>
      </dgm:t>
    </dgm:pt>
    <dgm:pt modelId="{EF5E745F-C5E4-4B29-A04C-2F85E2B4D4B3}" type="sibTrans" cxnId="{8D02080B-DCB8-4757-A48D-BCCB40D1BAA2}">
      <dgm:prSet/>
      <dgm:spPr/>
      <dgm:t>
        <a:bodyPr/>
        <a:lstStyle/>
        <a:p>
          <a:endParaRPr lang="en-US" sz="800"/>
        </a:p>
      </dgm:t>
    </dgm:pt>
    <dgm:pt modelId="{F0C171CC-2EF5-4820-8C36-410E7458C194}">
      <dgm:prSet phldrT="[Text]" custT="1"/>
      <dgm:spPr/>
      <dgm:t>
        <a:bodyPr/>
        <a:lstStyle/>
        <a:p>
          <a:r>
            <a:rPr lang="en-US" sz="800" dirty="0" smtClean="0"/>
            <a:t>Tax</a:t>
          </a:r>
          <a:endParaRPr lang="en-US" sz="800" dirty="0"/>
        </a:p>
      </dgm:t>
    </dgm:pt>
    <dgm:pt modelId="{4FA8203B-5CA7-45A2-8DC5-84F1D553C04A}" type="parTrans" cxnId="{6AEE1D31-9F98-4918-BA25-2297AC8FEA2C}">
      <dgm:prSet/>
      <dgm:spPr/>
      <dgm:t>
        <a:bodyPr/>
        <a:lstStyle/>
        <a:p>
          <a:endParaRPr lang="en-US" sz="800"/>
        </a:p>
      </dgm:t>
    </dgm:pt>
    <dgm:pt modelId="{E0960CA4-1F3B-4A64-80C5-CC2B048C1A30}" type="sibTrans" cxnId="{6AEE1D31-9F98-4918-BA25-2297AC8FEA2C}">
      <dgm:prSet/>
      <dgm:spPr/>
      <dgm:t>
        <a:bodyPr/>
        <a:lstStyle/>
        <a:p>
          <a:endParaRPr lang="en-US" sz="800"/>
        </a:p>
      </dgm:t>
    </dgm:pt>
    <dgm:pt modelId="{9108A1D7-2B2A-473D-84FC-F69983217318}">
      <dgm:prSet phldrT="[Text]" custT="1"/>
      <dgm:spPr/>
      <dgm:t>
        <a:bodyPr/>
        <a:lstStyle/>
        <a:p>
          <a:r>
            <a:rPr lang="en-US" sz="800" dirty="0" smtClean="0"/>
            <a:t>Investment Policy</a:t>
          </a:r>
          <a:endParaRPr lang="en-US" sz="800" dirty="0"/>
        </a:p>
      </dgm:t>
    </dgm:pt>
    <dgm:pt modelId="{EDF590A5-A319-4A28-A1AA-CB8A865693FF}" type="parTrans" cxnId="{1BCB4AD0-CBC3-43BF-A6E0-AC96F0B45A23}">
      <dgm:prSet/>
      <dgm:spPr/>
      <dgm:t>
        <a:bodyPr/>
        <a:lstStyle/>
        <a:p>
          <a:endParaRPr lang="en-US" sz="800"/>
        </a:p>
      </dgm:t>
    </dgm:pt>
    <dgm:pt modelId="{0C8DDD9E-4F80-491C-BEC1-35A1A689FF6E}" type="sibTrans" cxnId="{1BCB4AD0-CBC3-43BF-A6E0-AC96F0B45A23}">
      <dgm:prSet/>
      <dgm:spPr/>
      <dgm:t>
        <a:bodyPr/>
        <a:lstStyle/>
        <a:p>
          <a:endParaRPr lang="en-US" sz="800"/>
        </a:p>
      </dgm:t>
    </dgm:pt>
    <dgm:pt modelId="{15464471-90FB-4608-AD0C-7BB058628079}">
      <dgm:prSet phldrT="[Text]" custT="1"/>
      <dgm:spPr/>
      <dgm:t>
        <a:bodyPr/>
        <a:lstStyle/>
        <a:p>
          <a:r>
            <a:rPr lang="en-US" sz="800" dirty="0" smtClean="0"/>
            <a:t>Capitalization</a:t>
          </a:r>
          <a:endParaRPr lang="en-US" sz="800" dirty="0"/>
        </a:p>
      </dgm:t>
    </dgm:pt>
    <dgm:pt modelId="{EC015AE2-DE3D-4878-81D3-1A51C1715408}" type="parTrans" cxnId="{08FEFC0F-B3CE-41ED-9277-9A4265371460}">
      <dgm:prSet/>
      <dgm:spPr/>
      <dgm:t>
        <a:bodyPr/>
        <a:lstStyle/>
        <a:p>
          <a:endParaRPr lang="en-US" sz="1050"/>
        </a:p>
      </dgm:t>
    </dgm:pt>
    <dgm:pt modelId="{8789DE65-BB08-4C07-AC89-533DA9396173}" type="sibTrans" cxnId="{08FEFC0F-B3CE-41ED-9277-9A4265371460}">
      <dgm:prSet/>
      <dgm:spPr/>
      <dgm:t>
        <a:bodyPr/>
        <a:lstStyle/>
        <a:p>
          <a:endParaRPr lang="en-US" sz="1050"/>
        </a:p>
      </dgm:t>
    </dgm:pt>
    <dgm:pt modelId="{FEF5134F-2F81-43F7-BBCE-3FDEEE583EA4}">
      <dgm:prSet phldrT="[Text]" custT="1"/>
      <dgm:spPr/>
      <dgm:t>
        <a:bodyPr/>
        <a:lstStyle/>
        <a:p>
          <a:r>
            <a:rPr lang="en-US" sz="800" dirty="0" smtClean="0"/>
            <a:t>Other Legal Stuff</a:t>
          </a:r>
          <a:endParaRPr lang="en-US" sz="800" dirty="0"/>
        </a:p>
      </dgm:t>
    </dgm:pt>
    <dgm:pt modelId="{92485283-397C-4BE8-9C69-F5EB0BB181C5}" type="parTrans" cxnId="{065830B6-6AF2-448F-A790-BBC5FE9B4488}">
      <dgm:prSet/>
      <dgm:spPr/>
      <dgm:t>
        <a:bodyPr/>
        <a:lstStyle/>
        <a:p>
          <a:endParaRPr lang="en-US" sz="1050"/>
        </a:p>
      </dgm:t>
    </dgm:pt>
    <dgm:pt modelId="{052D4662-0975-47F1-BD05-4EFB5B7324B7}" type="sibTrans" cxnId="{065830B6-6AF2-448F-A790-BBC5FE9B4488}">
      <dgm:prSet/>
      <dgm:spPr/>
      <dgm:t>
        <a:bodyPr/>
        <a:lstStyle/>
        <a:p>
          <a:endParaRPr lang="en-US" sz="1050"/>
        </a:p>
      </dgm:t>
    </dgm:pt>
    <dgm:pt modelId="{C03C824F-D1E4-4ACD-9794-16F27AD107D9}">
      <dgm:prSet phldrT="[Text]" custT="1"/>
      <dgm:spPr/>
      <dgm:t>
        <a:bodyPr/>
        <a:lstStyle/>
        <a:p>
          <a:r>
            <a:rPr lang="en-US" sz="800" dirty="0" smtClean="0"/>
            <a:t>Filing and Execute</a:t>
          </a:r>
          <a:endParaRPr lang="en-US" sz="800" dirty="0"/>
        </a:p>
      </dgm:t>
    </dgm:pt>
    <dgm:pt modelId="{68410032-4C23-4604-8B43-A60459357C41}" type="parTrans" cxnId="{E7A27086-E17B-4967-ACE9-A7F460168CF2}">
      <dgm:prSet/>
      <dgm:spPr/>
      <dgm:t>
        <a:bodyPr/>
        <a:lstStyle/>
        <a:p>
          <a:endParaRPr lang="en-US" sz="1050"/>
        </a:p>
      </dgm:t>
    </dgm:pt>
    <dgm:pt modelId="{65EFB6B6-9755-4A98-8700-63CE7B6C8C97}" type="sibTrans" cxnId="{E7A27086-E17B-4967-ACE9-A7F460168CF2}">
      <dgm:prSet/>
      <dgm:spPr/>
      <dgm:t>
        <a:bodyPr/>
        <a:lstStyle/>
        <a:p>
          <a:endParaRPr lang="en-US" sz="105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6AEE1D31-9F98-4918-BA25-2297AC8FEA2C}" srcId="{5433ED85-479C-4F5F-AEF2-593F34D73E68}" destId="{F0C171CC-2EF5-4820-8C36-410E7458C194}" srcOrd="2" destOrd="0" parTransId="{4FA8203B-5CA7-45A2-8DC5-84F1D553C04A}" sibTransId="{E0960CA4-1F3B-4A64-80C5-CC2B048C1A30}"/>
    <dgm:cxn modelId="{261DA477-D77B-4598-BEDE-B29B3F0ED01D}" type="presOf" srcId="{461FF730-51D0-46F1-B9F3-F66587AC4D7F}" destId="{45A9D28E-F4B8-49A3-8968-BC2B18B32A3D}" srcOrd="0" destOrd="0" presId="urn:microsoft.com/office/officeart/2008/layout/CircleAccentTimeline"/>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1200" dirty="0" smtClean="0"/>
            <a:t>First – Assess your current business and risk</a:t>
          </a:r>
          <a:endParaRPr lang="en-US" sz="1200" dirty="0"/>
        </a:p>
      </dgm:t>
    </dgm:pt>
    <dgm:pt modelId="{5C6D09C2-4752-49F5-A8A5-F6CEBAB08D0A}" type="parTrans" cxnId="{2A60E7A2-D04A-4348-A654-9B128C8248F7}">
      <dgm:prSet/>
      <dgm:spPr/>
      <dgm:t>
        <a:bodyPr/>
        <a:lstStyle/>
        <a:p>
          <a:endParaRPr lang="en-US" sz="1200"/>
        </a:p>
      </dgm:t>
    </dgm:pt>
    <dgm:pt modelId="{F113D831-BA62-4956-8CFA-0A2BD3A3BF66}" type="sibTrans" cxnId="{2A60E7A2-D04A-4348-A654-9B128C8248F7}">
      <dgm:prSet/>
      <dgm:spPr/>
      <dgm:t>
        <a:bodyPr/>
        <a:lstStyle/>
        <a:p>
          <a:endParaRPr lang="en-US" sz="1200"/>
        </a:p>
      </dgm:t>
    </dgm:pt>
    <dgm:pt modelId="{027B0F8E-5D13-424F-9434-0CD6556F7B75}">
      <dgm:prSet phldrT="[Text]" custT="1"/>
      <dgm:spPr/>
      <dgm:t>
        <a:bodyPr/>
        <a:lstStyle/>
        <a:p>
          <a:r>
            <a:rPr lang="en-US" sz="1200" dirty="0" smtClean="0"/>
            <a:t>Look at your business and risks</a:t>
          </a:r>
          <a:endParaRPr lang="en-US" sz="1200" dirty="0"/>
        </a:p>
      </dgm:t>
    </dgm:pt>
    <dgm:pt modelId="{54799196-B385-4E58-A9C9-DFB6E907FC90}" type="parTrans" cxnId="{769BE923-3752-4968-87BD-994E153DE45A}">
      <dgm:prSet/>
      <dgm:spPr/>
      <dgm:t>
        <a:bodyPr/>
        <a:lstStyle/>
        <a:p>
          <a:endParaRPr lang="en-US" sz="1200"/>
        </a:p>
      </dgm:t>
    </dgm:pt>
    <dgm:pt modelId="{E48CABDE-E92E-4E2C-B139-3E7B147C66AB}" type="sibTrans" cxnId="{769BE923-3752-4968-87BD-994E153DE45A}">
      <dgm:prSet/>
      <dgm:spPr/>
      <dgm:t>
        <a:bodyPr/>
        <a:lstStyle/>
        <a:p>
          <a:endParaRPr lang="en-US" sz="1200"/>
        </a:p>
      </dgm:t>
    </dgm:pt>
    <dgm:pt modelId="{A69F101A-FFAF-4BFC-9388-6A8C9FEAF6A8}">
      <dgm:prSet phldrT="[Text]" custT="1"/>
      <dgm:spPr/>
      <dgm:t>
        <a:bodyPr/>
        <a:lstStyle/>
        <a:p>
          <a:r>
            <a:rPr lang="en-US" sz="1200" dirty="0" smtClean="0"/>
            <a:t>Look at how you manage your risks</a:t>
          </a:r>
          <a:endParaRPr lang="en-US" sz="1200" dirty="0"/>
        </a:p>
      </dgm:t>
    </dgm:pt>
    <dgm:pt modelId="{8F388722-B38A-48CD-A245-F1AB547B68FE}" type="parTrans" cxnId="{B90A883F-AA24-4FD2-9E3F-40F7A5E2ABB6}">
      <dgm:prSet/>
      <dgm:spPr/>
      <dgm:t>
        <a:bodyPr/>
        <a:lstStyle/>
        <a:p>
          <a:endParaRPr lang="en-US" sz="1200"/>
        </a:p>
      </dgm:t>
    </dgm:pt>
    <dgm:pt modelId="{798CF788-4188-4BC0-B382-DF6F0F7F0019}" type="sibTrans" cxnId="{B90A883F-AA24-4FD2-9E3F-40F7A5E2ABB6}">
      <dgm:prSet/>
      <dgm:spPr/>
      <dgm:t>
        <a:bodyPr/>
        <a:lstStyle/>
        <a:p>
          <a:endParaRPr lang="en-US" sz="1200"/>
        </a:p>
      </dgm:t>
    </dgm:pt>
    <dgm:pt modelId="{5433ED85-479C-4F5F-AEF2-593F34D73E68}">
      <dgm:prSet phldrT="[Text]" custT="1"/>
      <dgm:spPr/>
      <dgm:t>
        <a:bodyPr/>
        <a:lstStyle/>
        <a:p>
          <a:r>
            <a:rPr lang="en-US" sz="1200" dirty="0" smtClean="0"/>
            <a:t>Then – Shop Around</a:t>
          </a:r>
          <a:endParaRPr lang="en-US" sz="1200" dirty="0"/>
        </a:p>
      </dgm:t>
    </dgm:pt>
    <dgm:pt modelId="{F3823A52-0053-4275-82E6-97897F828644}" type="parTrans" cxnId="{B96AC93E-09BE-47EB-82EE-119EEA20BDBD}">
      <dgm:prSet/>
      <dgm:spPr/>
      <dgm:t>
        <a:bodyPr/>
        <a:lstStyle/>
        <a:p>
          <a:endParaRPr lang="en-US" sz="1200"/>
        </a:p>
      </dgm:t>
    </dgm:pt>
    <dgm:pt modelId="{0F44A87D-0961-4EAB-B62F-F9EB0C69E1EB}" type="sibTrans" cxnId="{B96AC93E-09BE-47EB-82EE-119EEA20BDBD}">
      <dgm:prSet/>
      <dgm:spPr/>
      <dgm:t>
        <a:bodyPr/>
        <a:lstStyle/>
        <a:p>
          <a:endParaRPr lang="en-US" sz="1200"/>
        </a:p>
      </dgm:t>
    </dgm:pt>
    <dgm:pt modelId="{C5516A92-BDAF-4A70-BF6E-0837919368FE}">
      <dgm:prSet phldrT="[Text]" custT="1"/>
      <dgm:spPr/>
      <dgm:t>
        <a:bodyPr/>
        <a:lstStyle/>
        <a:p>
          <a:r>
            <a:rPr lang="en-US" sz="1200" dirty="0" smtClean="0"/>
            <a:t>Pick a domicile</a:t>
          </a:r>
          <a:endParaRPr lang="en-US" sz="1200" dirty="0"/>
        </a:p>
      </dgm:t>
    </dgm:pt>
    <dgm:pt modelId="{53B332F8-C953-43EC-944D-5B437ABA502A}" type="parTrans" cxnId="{D4526491-21E6-4109-8F09-D14C155B8695}">
      <dgm:prSet/>
      <dgm:spPr/>
      <dgm:t>
        <a:bodyPr/>
        <a:lstStyle/>
        <a:p>
          <a:endParaRPr lang="en-US" sz="1200"/>
        </a:p>
      </dgm:t>
    </dgm:pt>
    <dgm:pt modelId="{5EFA5C9C-BE24-4C66-A9F1-6D3BC91D65C7}" type="sibTrans" cxnId="{D4526491-21E6-4109-8F09-D14C155B8695}">
      <dgm:prSet/>
      <dgm:spPr/>
      <dgm:t>
        <a:bodyPr/>
        <a:lstStyle/>
        <a:p>
          <a:endParaRPr lang="en-US" sz="1200"/>
        </a:p>
      </dgm:t>
    </dgm:pt>
    <dgm:pt modelId="{8F1D5E0D-B5D2-403C-9AB0-325F12430840}">
      <dgm:prSet phldrT="[Text]" custT="1"/>
      <dgm:spPr/>
      <dgm:t>
        <a:bodyPr/>
        <a:lstStyle/>
        <a:p>
          <a:r>
            <a:rPr lang="en-US" sz="1200" dirty="0" smtClean="0"/>
            <a:t>Pick a structure</a:t>
          </a:r>
          <a:endParaRPr lang="en-US" sz="1200" dirty="0"/>
        </a:p>
      </dgm:t>
    </dgm:pt>
    <dgm:pt modelId="{2276EAC3-9CC3-4623-84A3-CEAC1645702C}" type="parTrans" cxnId="{0B9FFE5D-7927-478E-BE77-59E324722DAE}">
      <dgm:prSet/>
      <dgm:spPr/>
      <dgm:t>
        <a:bodyPr/>
        <a:lstStyle/>
        <a:p>
          <a:endParaRPr lang="en-US" sz="1200"/>
        </a:p>
      </dgm:t>
    </dgm:pt>
    <dgm:pt modelId="{04197FDC-2458-4EC9-A666-01CAA08B2FA5}" type="sibTrans" cxnId="{0B9FFE5D-7927-478E-BE77-59E324722DAE}">
      <dgm:prSet/>
      <dgm:spPr/>
      <dgm:t>
        <a:bodyPr/>
        <a:lstStyle/>
        <a:p>
          <a:endParaRPr lang="en-US" sz="1200"/>
        </a:p>
      </dgm:t>
    </dgm:pt>
    <dgm:pt modelId="{F490A6B4-4C4A-4E9A-8AA8-83EEAC5922C2}">
      <dgm:prSet phldrT="[Text]" custT="1"/>
      <dgm:spPr/>
      <dgm:t>
        <a:bodyPr/>
        <a:lstStyle/>
        <a:p>
          <a:r>
            <a:rPr lang="en-US" sz="1200" dirty="0" smtClean="0"/>
            <a:t>Last - Implementation</a:t>
          </a:r>
          <a:endParaRPr lang="en-US" sz="1200" dirty="0"/>
        </a:p>
      </dgm:t>
    </dgm:pt>
    <dgm:pt modelId="{EF875563-879B-4B5B-8EA3-4F960E51F945}" type="parTrans" cxnId="{9AE3BF5C-64D8-4ACC-AE26-8CF7E9A88B79}">
      <dgm:prSet/>
      <dgm:spPr/>
      <dgm:t>
        <a:bodyPr/>
        <a:lstStyle/>
        <a:p>
          <a:endParaRPr lang="en-US" sz="1200"/>
        </a:p>
      </dgm:t>
    </dgm:pt>
    <dgm:pt modelId="{C85BDEF4-DD9F-442B-85A2-9128EBEFAF29}" type="sibTrans" cxnId="{9AE3BF5C-64D8-4ACC-AE26-8CF7E9A88B79}">
      <dgm:prSet/>
      <dgm:spPr/>
      <dgm:t>
        <a:bodyPr/>
        <a:lstStyle/>
        <a:p>
          <a:endParaRPr lang="en-US" sz="1200"/>
        </a:p>
      </dgm:t>
    </dgm:pt>
    <dgm:pt modelId="{0DF6E861-93D6-4258-9549-3D34463E60B5}">
      <dgm:prSet phldrT="[Text]" custT="1"/>
      <dgm:spPr/>
      <dgm:t>
        <a:bodyPr/>
        <a:lstStyle/>
        <a:p>
          <a:r>
            <a:rPr lang="en-US" sz="1200" dirty="0" smtClean="0"/>
            <a:t>Pick a manager</a:t>
          </a:r>
          <a:endParaRPr lang="en-US" sz="1200" dirty="0"/>
        </a:p>
      </dgm:t>
    </dgm:pt>
    <dgm:pt modelId="{F5CD0507-5C15-4DA6-9959-751059319E2C}" type="parTrans" cxnId="{F3C9C715-D09E-48DF-A170-C7C09B96D7CA}">
      <dgm:prSet/>
      <dgm:spPr/>
      <dgm:t>
        <a:bodyPr/>
        <a:lstStyle/>
        <a:p>
          <a:endParaRPr lang="en-US" sz="1200"/>
        </a:p>
      </dgm:t>
    </dgm:pt>
    <dgm:pt modelId="{1B29047E-3D88-436A-95C0-3CE1BEA8DA65}" type="sibTrans" cxnId="{F3C9C715-D09E-48DF-A170-C7C09B96D7CA}">
      <dgm:prSet/>
      <dgm:spPr/>
      <dgm:t>
        <a:bodyPr/>
        <a:lstStyle/>
        <a:p>
          <a:endParaRPr lang="en-US" sz="1200"/>
        </a:p>
      </dgm:t>
    </dgm:pt>
    <dgm:pt modelId="{4BD4D584-1602-478B-A3A6-CDB34B11E4AA}">
      <dgm:prSet phldrT="[Text]" custT="1"/>
      <dgm:spPr/>
      <dgm:t>
        <a:bodyPr/>
        <a:lstStyle/>
        <a:p>
          <a:r>
            <a:rPr lang="en-US" sz="1200" dirty="0" smtClean="0"/>
            <a:t>Pick an actuary</a:t>
          </a:r>
          <a:endParaRPr lang="en-US" sz="1200" dirty="0"/>
        </a:p>
      </dgm:t>
    </dgm:pt>
    <dgm:pt modelId="{9B8E1B0A-3289-49EC-A68D-6C3DE51219E8}" type="parTrans" cxnId="{A5283DDB-3C65-4BD1-B127-3F7B1DCAE8B0}">
      <dgm:prSet/>
      <dgm:spPr/>
      <dgm:t>
        <a:bodyPr/>
        <a:lstStyle/>
        <a:p>
          <a:endParaRPr lang="en-US" sz="1200"/>
        </a:p>
      </dgm:t>
    </dgm:pt>
    <dgm:pt modelId="{8C0BC921-313D-49BE-BD47-2873D2AD5EA9}" type="sibTrans" cxnId="{A5283DDB-3C65-4BD1-B127-3F7B1DCAE8B0}">
      <dgm:prSet/>
      <dgm:spPr/>
      <dgm:t>
        <a:bodyPr/>
        <a:lstStyle/>
        <a:p>
          <a:endParaRPr lang="en-US" sz="1200"/>
        </a:p>
      </dgm:t>
    </dgm:pt>
    <dgm:pt modelId="{A870500C-12F4-490C-9054-E94C7D8F1758}">
      <dgm:prSet phldrT="[Text]" custT="1"/>
      <dgm:spPr/>
      <dgm:t>
        <a:bodyPr/>
        <a:lstStyle/>
        <a:p>
          <a:r>
            <a:rPr lang="en-US" sz="1200" dirty="0" smtClean="0"/>
            <a:t>Is it more cost effective to form a captive?</a:t>
          </a:r>
          <a:endParaRPr lang="en-US" sz="1200" dirty="0"/>
        </a:p>
      </dgm:t>
    </dgm:pt>
    <dgm:pt modelId="{A13C39A0-7846-4B06-997F-7615334EB47C}" type="parTrans" cxnId="{8D02080B-DCB8-4757-A48D-BCCB40D1BAA2}">
      <dgm:prSet/>
      <dgm:spPr/>
      <dgm:t>
        <a:bodyPr/>
        <a:lstStyle/>
        <a:p>
          <a:endParaRPr lang="en-US" sz="1200"/>
        </a:p>
      </dgm:t>
    </dgm:pt>
    <dgm:pt modelId="{EF5E745F-C5E4-4B29-A04C-2F85E2B4D4B3}" type="sibTrans" cxnId="{8D02080B-DCB8-4757-A48D-BCCB40D1BAA2}">
      <dgm:prSet/>
      <dgm:spPr/>
      <dgm:t>
        <a:bodyPr/>
        <a:lstStyle/>
        <a:p>
          <a:endParaRPr lang="en-US" sz="1200"/>
        </a:p>
      </dgm:t>
    </dgm:pt>
    <dgm:pt modelId="{F0C171CC-2EF5-4820-8C36-410E7458C194}">
      <dgm:prSet phldrT="[Text]" custT="1"/>
      <dgm:spPr/>
      <dgm:t>
        <a:bodyPr/>
        <a:lstStyle/>
        <a:p>
          <a:r>
            <a:rPr lang="en-US" sz="1200" dirty="0" smtClean="0"/>
            <a:t>Tax</a:t>
          </a:r>
          <a:endParaRPr lang="en-US" sz="1200" dirty="0"/>
        </a:p>
      </dgm:t>
    </dgm:pt>
    <dgm:pt modelId="{4FA8203B-5CA7-45A2-8DC5-84F1D553C04A}" type="parTrans" cxnId="{6AEE1D31-9F98-4918-BA25-2297AC8FEA2C}">
      <dgm:prSet/>
      <dgm:spPr/>
      <dgm:t>
        <a:bodyPr/>
        <a:lstStyle/>
        <a:p>
          <a:endParaRPr lang="en-US" sz="1200"/>
        </a:p>
      </dgm:t>
    </dgm:pt>
    <dgm:pt modelId="{E0960CA4-1F3B-4A64-80C5-CC2B048C1A30}" type="sibTrans" cxnId="{6AEE1D31-9F98-4918-BA25-2297AC8FEA2C}">
      <dgm:prSet/>
      <dgm:spPr/>
      <dgm:t>
        <a:bodyPr/>
        <a:lstStyle/>
        <a:p>
          <a:endParaRPr lang="en-US" sz="1200"/>
        </a:p>
      </dgm:t>
    </dgm:pt>
    <dgm:pt modelId="{9108A1D7-2B2A-473D-84FC-F69983217318}">
      <dgm:prSet phldrT="[Text]" custT="1"/>
      <dgm:spPr/>
      <dgm:t>
        <a:bodyPr/>
        <a:lstStyle/>
        <a:p>
          <a:r>
            <a:rPr lang="en-US" sz="1200" dirty="0" smtClean="0"/>
            <a:t>Investment Policy</a:t>
          </a:r>
          <a:endParaRPr lang="en-US" sz="1200" dirty="0"/>
        </a:p>
      </dgm:t>
    </dgm:pt>
    <dgm:pt modelId="{EDF590A5-A319-4A28-A1AA-CB8A865693FF}" type="parTrans" cxnId="{1BCB4AD0-CBC3-43BF-A6E0-AC96F0B45A23}">
      <dgm:prSet/>
      <dgm:spPr/>
      <dgm:t>
        <a:bodyPr/>
        <a:lstStyle/>
        <a:p>
          <a:endParaRPr lang="en-US" sz="1200"/>
        </a:p>
      </dgm:t>
    </dgm:pt>
    <dgm:pt modelId="{0C8DDD9E-4F80-491C-BEC1-35A1A689FF6E}" type="sibTrans" cxnId="{1BCB4AD0-CBC3-43BF-A6E0-AC96F0B45A23}">
      <dgm:prSet/>
      <dgm:spPr/>
      <dgm:t>
        <a:bodyPr/>
        <a:lstStyle/>
        <a:p>
          <a:endParaRPr lang="en-US" sz="1200"/>
        </a:p>
      </dgm:t>
    </dgm:pt>
    <dgm:pt modelId="{15464471-90FB-4608-AD0C-7BB058628079}">
      <dgm:prSet phldrT="[Text]" custT="1"/>
      <dgm:spPr/>
      <dgm:t>
        <a:bodyPr/>
        <a:lstStyle/>
        <a:p>
          <a:r>
            <a:rPr lang="en-US" sz="1200" dirty="0" smtClean="0"/>
            <a:t>Capitalization</a:t>
          </a:r>
          <a:endParaRPr lang="en-US" sz="1200" dirty="0"/>
        </a:p>
      </dgm:t>
    </dgm:pt>
    <dgm:pt modelId="{EC015AE2-DE3D-4878-81D3-1A51C1715408}" type="parTrans" cxnId="{08FEFC0F-B3CE-41ED-9277-9A4265371460}">
      <dgm:prSet/>
      <dgm:spPr/>
      <dgm:t>
        <a:bodyPr/>
        <a:lstStyle/>
        <a:p>
          <a:endParaRPr lang="en-US" sz="1800"/>
        </a:p>
      </dgm:t>
    </dgm:pt>
    <dgm:pt modelId="{8789DE65-BB08-4C07-AC89-533DA9396173}" type="sibTrans" cxnId="{08FEFC0F-B3CE-41ED-9277-9A4265371460}">
      <dgm:prSet/>
      <dgm:spPr/>
      <dgm:t>
        <a:bodyPr/>
        <a:lstStyle/>
        <a:p>
          <a:endParaRPr lang="en-US" sz="1800"/>
        </a:p>
      </dgm:t>
    </dgm:pt>
    <dgm:pt modelId="{FEF5134F-2F81-43F7-BBCE-3FDEEE583EA4}">
      <dgm:prSet phldrT="[Text]" custT="1"/>
      <dgm:spPr/>
      <dgm:t>
        <a:bodyPr/>
        <a:lstStyle/>
        <a:p>
          <a:r>
            <a:rPr lang="en-US" sz="1200" dirty="0" smtClean="0"/>
            <a:t>Other Legal Stuff</a:t>
          </a:r>
          <a:endParaRPr lang="en-US" sz="1200" dirty="0"/>
        </a:p>
      </dgm:t>
    </dgm:pt>
    <dgm:pt modelId="{92485283-397C-4BE8-9C69-F5EB0BB181C5}" type="parTrans" cxnId="{065830B6-6AF2-448F-A790-BBC5FE9B4488}">
      <dgm:prSet/>
      <dgm:spPr/>
      <dgm:t>
        <a:bodyPr/>
        <a:lstStyle/>
        <a:p>
          <a:endParaRPr lang="en-US" sz="1800"/>
        </a:p>
      </dgm:t>
    </dgm:pt>
    <dgm:pt modelId="{052D4662-0975-47F1-BD05-4EFB5B7324B7}" type="sibTrans" cxnId="{065830B6-6AF2-448F-A790-BBC5FE9B4488}">
      <dgm:prSet/>
      <dgm:spPr/>
      <dgm:t>
        <a:bodyPr/>
        <a:lstStyle/>
        <a:p>
          <a:endParaRPr lang="en-US" sz="1800"/>
        </a:p>
      </dgm:t>
    </dgm:pt>
    <dgm:pt modelId="{C03C824F-D1E4-4ACD-9794-16F27AD107D9}">
      <dgm:prSet phldrT="[Text]" custT="1"/>
      <dgm:spPr/>
      <dgm:t>
        <a:bodyPr/>
        <a:lstStyle/>
        <a:p>
          <a:r>
            <a:rPr lang="en-US" sz="1200" dirty="0" smtClean="0"/>
            <a:t>Filing and Execute</a:t>
          </a:r>
          <a:endParaRPr lang="en-US" sz="1200" dirty="0"/>
        </a:p>
      </dgm:t>
    </dgm:pt>
    <dgm:pt modelId="{68410032-4C23-4604-8B43-A60459357C41}" type="parTrans" cxnId="{E7A27086-E17B-4967-ACE9-A7F460168CF2}">
      <dgm:prSet/>
      <dgm:spPr/>
      <dgm:t>
        <a:bodyPr/>
        <a:lstStyle/>
        <a:p>
          <a:endParaRPr lang="en-US" sz="1800"/>
        </a:p>
      </dgm:t>
    </dgm:pt>
    <dgm:pt modelId="{65EFB6B6-9755-4A98-8700-63CE7B6C8C97}" type="sibTrans" cxnId="{E7A27086-E17B-4967-ACE9-A7F460168CF2}">
      <dgm:prSet/>
      <dgm:spPr/>
      <dgm:t>
        <a:bodyPr/>
        <a:lstStyle/>
        <a:p>
          <a:endParaRPr lang="en-US" sz="180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6AEE1D31-9F98-4918-BA25-2297AC8FEA2C}" srcId="{5433ED85-479C-4F5F-AEF2-593F34D73E68}" destId="{F0C171CC-2EF5-4820-8C36-410E7458C194}" srcOrd="2" destOrd="0" parTransId="{4FA8203B-5CA7-45A2-8DC5-84F1D553C04A}" sibTransId="{E0960CA4-1F3B-4A64-80C5-CC2B048C1A30}"/>
    <dgm:cxn modelId="{261DA477-D77B-4598-BEDE-B29B3F0ED01D}" type="presOf" srcId="{461FF730-51D0-46F1-B9F3-F66587AC4D7F}" destId="{45A9D28E-F4B8-49A3-8968-BC2B18B32A3D}" srcOrd="0" destOrd="0" presId="urn:microsoft.com/office/officeart/2008/layout/CircleAccentTimeline"/>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800" dirty="0" smtClean="0"/>
            <a:t>First – Assess your current business and risk</a:t>
          </a:r>
          <a:endParaRPr lang="en-US" sz="800" dirty="0"/>
        </a:p>
      </dgm:t>
    </dgm:pt>
    <dgm:pt modelId="{5C6D09C2-4752-49F5-A8A5-F6CEBAB08D0A}" type="parTrans" cxnId="{2A60E7A2-D04A-4348-A654-9B128C8248F7}">
      <dgm:prSet/>
      <dgm:spPr/>
      <dgm:t>
        <a:bodyPr/>
        <a:lstStyle/>
        <a:p>
          <a:endParaRPr lang="en-US" sz="800"/>
        </a:p>
      </dgm:t>
    </dgm:pt>
    <dgm:pt modelId="{F113D831-BA62-4956-8CFA-0A2BD3A3BF66}" type="sibTrans" cxnId="{2A60E7A2-D04A-4348-A654-9B128C8248F7}">
      <dgm:prSet/>
      <dgm:spPr/>
      <dgm:t>
        <a:bodyPr/>
        <a:lstStyle/>
        <a:p>
          <a:endParaRPr lang="en-US" sz="800"/>
        </a:p>
      </dgm:t>
    </dgm:pt>
    <dgm:pt modelId="{027B0F8E-5D13-424F-9434-0CD6556F7B75}">
      <dgm:prSet phldrT="[Text]" custT="1"/>
      <dgm:spPr/>
      <dgm:t>
        <a:bodyPr/>
        <a:lstStyle/>
        <a:p>
          <a:r>
            <a:rPr lang="en-US" sz="800" dirty="0" smtClean="0"/>
            <a:t>Look at your business and risks</a:t>
          </a:r>
          <a:endParaRPr lang="en-US" sz="800" dirty="0"/>
        </a:p>
      </dgm:t>
    </dgm:pt>
    <dgm:pt modelId="{54799196-B385-4E58-A9C9-DFB6E907FC90}" type="parTrans" cxnId="{769BE923-3752-4968-87BD-994E153DE45A}">
      <dgm:prSet/>
      <dgm:spPr/>
      <dgm:t>
        <a:bodyPr/>
        <a:lstStyle/>
        <a:p>
          <a:endParaRPr lang="en-US" sz="800"/>
        </a:p>
      </dgm:t>
    </dgm:pt>
    <dgm:pt modelId="{E48CABDE-E92E-4E2C-B139-3E7B147C66AB}" type="sibTrans" cxnId="{769BE923-3752-4968-87BD-994E153DE45A}">
      <dgm:prSet/>
      <dgm:spPr/>
      <dgm:t>
        <a:bodyPr/>
        <a:lstStyle/>
        <a:p>
          <a:endParaRPr lang="en-US" sz="800"/>
        </a:p>
      </dgm:t>
    </dgm:pt>
    <dgm:pt modelId="{A69F101A-FFAF-4BFC-9388-6A8C9FEAF6A8}">
      <dgm:prSet phldrT="[Text]" custT="1"/>
      <dgm:spPr/>
      <dgm:t>
        <a:bodyPr/>
        <a:lstStyle/>
        <a:p>
          <a:r>
            <a:rPr lang="en-US" sz="800" dirty="0" smtClean="0"/>
            <a:t>Look at how you manage your risks</a:t>
          </a:r>
          <a:endParaRPr lang="en-US" sz="800" dirty="0"/>
        </a:p>
      </dgm:t>
    </dgm:pt>
    <dgm:pt modelId="{8F388722-B38A-48CD-A245-F1AB547B68FE}" type="parTrans" cxnId="{B90A883F-AA24-4FD2-9E3F-40F7A5E2ABB6}">
      <dgm:prSet/>
      <dgm:spPr/>
      <dgm:t>
        <a:bodyPr/>
        <a:lstStyle/>
        <a:p>
          <a:endParaRPr lang="en-US" sz="800"/>
        </a:p>
      </dgm:t>
    </dgm:pt>
    <dgm:pt modelId="{798CF788-4188-4BC0-B382-DF6F0F7F0019}" type="sibTrans" cxnId="{B90A883F-AA24-4FD2-9E3F-40F7A5E2ABB6}">
      <dgm:prSet/>
      <dgm:spPr/>
      <dgm:t>
        <a:bodyPr/>
        <a:lstStyle/>
        <a:p>
          <a:endParaRPr lang="en-US" sz="800"/>
        </a:p>
      </dgm:t>
    </dgm:pt>
    <dgm:pt modelId="{5433ED85-479C-4F5F-AEF2-593F34D73E68}">
      <dgm:prSet phldrT="[Text]" custT="1"/>
      <dgm:spPr/>
      <dgm:t>
        <a:bodyPr/>
        <a:lstStyle/>
        <a:p>
          <a:r>
            <a:rPr lang="en-US" sz="800" dirty="0" smtClean="0"/>
            <a:t>Then – Shop Around</a:t>
          </a:r>
          <a:endParaRPr lang="en-US" sz="800" dirty="0"/>
        </a:p>
      </dgm:t>
    </dgm:pt>
    <dgm:pt modelId="{F3823A52-0053-4275-82E6-97897F828644}" type="parTrans" cxnId="{B96AC93E-09BE-47EB-82EE-119EEA20BDBD}">
      <dgm:prSet/>
      <dgm:spPr/>
      <dgm:t>
        <a:bodyPr/>
        <a:lstStyle/>
        <a:p>
          <a:endParaRPr lang="en-US" sz="800"/>
        </a:p>
      </dgm:t>
    </dgm:pt>
    <dgm:pt modelId="{0F44A87D-0961-4EAB-B62F-F9EB0C69E1EB}" type="sibTrans" cxnId="{B96AC93E-09BE-47EB-82EE-119EEA20BDBD}">
      <dgm:prSet/>
      <dgm:spPr/>
      <dgm:t>
        <a:bodyPr/>
        <a:lstStyle/>
        <a:p>
          <a:endParaRPr lang="en-US" sz="800"/>
        </a:p>
      </dgm:t>
    </dgm:pt>
    <dgm:pt modelId="{C5516A92-BDAF-4A70-BF6E-0837919368FE}">
      <dgm:prSet phldrT="[Text]" custT="1"/>
      <dgm:spPr/>
      <dgm:t>
        <a:bodyPr/>
        <a:lstStyle/>
        <a:p>
          <a:r>
            <a:rPr lang="en-US" sz="800" dirty="0" smtClean="0"/>
            <a:t>Pick a domicile</a:t>
          </a:r>
          <a:endParaRPr lang="en-US" sz="800" dirty="0"/>
        </a:p>
      </dgm:t>
    </dgm:pt>
    <dgm:pt modelId="{53B332F8-C953-43EC-944D-5B437ABA502A}" type="parTrans" cxnId="{D4526491-21E6-4109-8F09-D14C155B8695}">
      <dgm:prSet/>
      <dgm:spPr/>
      <dgm:t>
        <a:bodyPr/>
        <a:lstStyle/>
        <a:p>
          <a:endParaRPr lang="en-US" sz="800"/>
        </a:p>
      </dgm:t>
    </dgm:pt>
    <dgm:pt modelId="{5EFA5C9C-BE24-4C66-A9F1-6D3BC91D65C7}" type="sibTrans" cxnId="{D4526491-21E6-4109-8F09-D14C155B8695}">
      <dgm:prSet/>
      <dgm:spPr/>
      <dgm:t>
        <a:bodyPr/>
        <a:lstStyle/>
        <a:p>
          <a:endParaRPr lang="en-US" sz="800"/>
        </a:p>
      </dgm:t>
    </dgm:pt>
    <dgm:pt modelId="{8F1D5E0D-B5D2-403C-9AB0-325F12430840}">
      <dgm:prSet phldrT="[Text]" custT="1"/>
      <dgm:spPr/>
      <dgm:t>
        <a:bodyPr/>
        <a:lstStyle/>
        <a:p>
          <a:r>
            <a:rPr lang="en-US" sz="800" dirty="0" smtClean="0"/>
            <a:t>Pick a structure</a:t>
          </a:r>
          <a:endParaRPr lang="en-US" sz="800" dirty="0"/>
        </a:p>
      </dgm:t>
    </dgm:pt>
    <dgm:pt modelId="{2276EAC3-9CC3-4623-84A3-CEAC1645702C}" type="parTrans" cxnId="{0B9FFE5D-7927-478E-BE77-59E324722DAE}">
      <dgm:prSet/>
      <dgm:spPr/>
      <dgm:t>
        <a:bodyPr/>
        <a:lstStyle/>
        <a:p>
          <a:endParaRPr lang="en-US" sz="800"/>
        </a:p>
      </dgm:t>
    </dgm:pt>
    <dgm:pt modelId="{04197FDC-2458-4EC9-A666-01CAA08B2FA5}" type="sibTrans" cxnId="{0B9FFE5D-7927-478E-BE77-59E324722DAE}">
      <dgm:prSet/>
      <dgm:spPr/>
      <dgm:t>
        <a:bodyPr/>
        <a:lstStyle/>
        <a:p>
          <a:endParaRPr lang="en-US" sz="800"/>
        </a:p>
      </dgm:t>
    </dgm:pt>
    <dgm:pt modelId="{F490A6B4-4C4A-4E9A-8AA8-83EEAC5922C2}">
      <dgm:prSet phldrT="[Text]" custT="1"/>
      <dgm:spPr/>
      <dgm:t>
        <a:bodyPr/>
        <a:lstStyle/>
        <a:p>
          <a:r>
            <a:rPr lang="en-US" sz="800" dirty="0" smtClean="0"/>
            <a:t>Last - Implementation</a:t>
          </a:r>
          <a:endParaRPr lang="en-US" sz="800" dirty="0"/>
        </a:p>
      </dgm:t>
    </dgm:pt>
    <dgm:pt modelId="{EF875563-879B-4B5B-8EA3-4F960E51F945}" type="parTrans" cxnId="{9AE3BF5C-64D8-4ACC-AE26-8CF7E9A88B79}">
      <dgm:prSet/>
      <dgm:spPr/>
      <dgm:t>
        <a:bodyPr/>
        <a:lstStyle/>
        <a:p>
          <a:endParaRPr lang="en-US" sz="800"/>
        </a:p>
      </dgm:t>
    </dgm:pt>
    <dgm:pt modelId="{C85BDEF4-DD9F-442B-85A2-9128EBEFAF29}" type="sibTrans" cxnId="{9AE3BF5C-64D8-4ACC-AE26-8CF7E9A88B79}">
      <dgm:prSet/>
      <dgm:spPr/>
      <dgm:t>
        <a:bodyPr/>
        <a:lstStyle/>
        <a:p>
          <a:endParaRPr lang="en-US" sz="800"/>
        </a:p>
      </dgm:t>
    </dgm:pt>
    <dgm:pt modelId="{0DF6E861-93D6-4258-9549-3D34463E60B5}">
      <dgm:prSet phldrT="[Text]" custT="1"/>
      <dgm:spPr/>
      <dgm:t>
        <a:bodyPr/>
        <a:lstStyle/>
        <a:p>
          <a:r>
            <a:rPr lang="en-US" sz="800" dirty="0" smtClean="0"/>
            <a:t>Pick a manager</a:t>
          </a:r>
          <a:endParaRPr lang="en-US" sz="800" dirty="0"/>
        </a:p>
      </dgm:t>
    </dgm:pt>
    <dgm:pt modelId="{F5CD0507-5C15-4DA6-9959-751059319E2C}" type="parTrans" cxnId="{F3C9C715-D09E-48DF-A170-C7C09B96D7CA}">
      <dgm:prSet/>
      <dgm:spPr/>
      <dgm:t>
        <a:bodyPr/>
        <a:lstStyle/>
        <a:p>
          <a:endParaRPr lang="en-US" sz="800"/>
        </a:p>
      </dgm:t>
    </dgm:pt>
    <dgm:pt modelId="{1B29047E-3D88-436A-95C0-3CE1BEA8DA65}" type="sibTrans" cxnId="{F3C9C715-D09E-48DF-A170-C7C09B96D7CA}">
      <dgm:prSet/>
      <dgm:spPr/>
      <dgm:t>
        <a:bodyPr/>
        <a:lstStyle/>
        <a:p>
          <a:endParaRPr lang="en-US" sz="800"/>
        </a:p>
      </dgm:t>
    </dgm:pt>
    <dgm:pt modelId="{4BD4D584-1602-478B-A3A6-CDB34B11E4AA}">
      <dgm:prSet phldrT="[Text]" custT="1"/>
      <dgm:spPr/>
      <dgm:t>
        <a:bodyPr/>
        <a:lstStyle/>
        <a:p>
          <a:r>
            <a:rPr lang="en-US" sz="800" dirty="0" smtClean="0"/>
            <a:t>Pick an actuary</a:t>
          </a:r>
          <a:endParaRPr lang="en-US" sz="800" dirty="0"/>
        </a:p>
      </dgm:t>
    </dgm:pt>
    <dgm:pt modelId="{9B8E1B0A-3289-49EC-A68D-6C3DE51219E8}" type="parTrans" cxnId="{A5283DDB-3C65-4BD1-B127-3F7B1DCAE8B0}">
      <dgm:prSet/>
      <dgm:spPr/>
      <dgm:t>
        <a:bodyPr/>
        <a:lstStyle/>
        <a:p>
          <a:endParaRPr lang="en-US" sz="800"/>
        </a:p>
      </dgm:t>
    </dgm:pt>
    <dgm:pt modelId="{8C0BC921-313D-49BE-BD47-2873D2AD5EA9}" type="sibTrans" cxnId="{A5283DDB-3C65-4BD1-B127-3F7B1DCAE8B0}">
      <dgm:prSet/>
      <dgm:spPr/>
      <dgm:t>
        <a:bodyPr/>
        <a:lstStyle/>
        <a:p>
          <a:endParaRPr lang="en-US" sz="800"/>
        </a:p>
      </dgm:t>
    </dgm:pt>
    <dgm:pt modelId="{A870500C-12F4-490C-9054-E94C7D8F1758}">
      <dgm:prSet phldrT="[Text]" custT="1"/>
      <dgm:spPr/>
      <dgm:t>
        <a:bodyPr/>
        <a:lstStyle/>
        <a:p>
          <a:r>
            <a:rPr lang="en-US" sz="800" dirty="0" smtClean="0"/>
            <a:t>Is it more cost effective to form a captive?</a:t>
          </a:r>
          <a:endParaRPr lang="en-US" sz="800" dirty="0"/>
        </a:p>
      </dgm:t>
    </dgm:pt>
    <dgm:pt modelId="{A13C39A0-7846-4B06-997F-7615334EB47C}" type="parTrans" cxnId="{8D02080B-DCB8-4757-A48D-BCCB40D1BAA2}">
      <dgm:prSet/>
      <dgm:spPr/>
      <dgm:t>
        <a:bodyPr/>
        <a:lstStyle/>
        <a:p>
          <a:endParaRPr lang="en-US" sz="800"/>
        </a:p>
      </dgm:t>
    </dgm:pt>
    <dgm:pt modelId="{EF5E745F-C5E4-4B29-A04C-2F85E2B4D4B3}" type="sibTrans" cxnId="{8D02080B-DCB8-4757-A48D-BCCB40D1BAA2}">
      <dgm:prSet/>
      <dgm:spPr/>
      <dgm:t>
        <a:bodyPr/>
        <a:lstStyle/>
        <a:p>
          <a:endParaRPr lang="en-US" sz="800"/>
        </a:p>
      </dgm:t>
    </dgm:pt>
    <dgm:pt modelId="{F0C171CC-2EF5-4820-8C36-410E7458C194}">
      <dgm:prSet phldrT="[Text]" custT="1"/>
      <dgm:spPr/>
      <dgm:t>
        <a:bodyPr/>
        <a:lstStyle/>
        <a:p>
          <a:r>
            <a:rPr lang="en-US" sz="800" dirty="0" smtClean="0"/>
            <a:t>Tax</a:t>
          </a:r>
          <a:endParaRPr lang="en-US" sz="800" dirty="0"/>
        </a:p>
      </dgm:t>
    </dgm:pt>
    <dgm:pt modelId="{4FA8203B-5CA7-45A2-8DC5-84F1D553C04A}" type="parTrans" cxnId="{6AEE1D31-9F98-4918-BA25-2297AC8FEA2C}">
      <dgm:prSet/>
      <dgm:spPr/>
      <dgm:t>
        <a:bodyPr/>
        <a:lstStyle/>
        <a:p>
          <a:endParaRPr lang="en-US" sz="800"/>
        </a:p>
      </dgm:t>
    </dgm:pt>
    <dgm:pt modelId="{E0960CA4-1F3B-4A64-80C5-CC2B048C1A30}" type="sibTrans" cxnId="{6AEE1D31-9F98-4918-BA25-2297AC8FEA2C}">
      <dgm:prSet/>
      <dgm:spPr/>
      <dgm:t>
        <a:bodyPr/>
        <a:lstStyle/>
        <a:p>
          <a:endParaRPr lang="en-US" sz="800"/>
        </a:p>
      </dgm:t>
    </dgm:pt>
    <dgm:pt modelId="{9108A1D7-2B2A-473D-84FC-F69983217318}">
      <dgm:prSet phldrT="[Text]" custT="1"/>
      <dgm:spPr/>
      <dgm:t>
        <a:bodyPr/>
        <a:lstStyle/>
        <a:p>
          <a:r>
            <a:rPr lang="en-US" sz="800" dirty="0" smtClean="0"/>
            <a:t>Investment Policy</a:t>
          </a:r>
          <a:endParaRPr lang="en-US" sz="800" dirty="0"/>
        </a:p>
      </dgm:t>
    </dgm:pt>
    <dgm:pt modelId="{EDF590A5-A319-4A28-A1AA-CB8A865693FF}" type="parTrans" cxnId="{1BCB4AD0-CBC3-43BF-A6E0-AC96F0B45A23}">
      <dgm:prSet/>
      <dgm:spPr/>
      <dgm:t>
        <a:bodyPr/>
        <a:lstStyle/>
        <a:p>
          <a:endParaRPr lang="en-US" sz="800"/>
        </a:p>
      </dgm:t>
    </dgm:pt>
    <dgm:pt modelId="{0C8DDD9E-4F80-491C-BEC1-35A1A689FF6E}" type="sibTrans" cxnId="{1BCB4AD0-CBC3-43BF-A6E0-AC96F0B45A23}">
      <dgm:prSet/>
      <dgm:spPr/>
      <dgm:t>
        <a:bodyPr/>
        <a:lstStyle/>
        <a:p>
          <a:endParaRPr lang="en-US" sz="800"/>
        </a:p>
      </dgm:t>
    </dgm:pt>
    <dgm:pt modelId="{15464471-90FB-4608-AD0C-7BB058628079}">
      <dgm:prSet phldrT="[Text]" custT="1"/>
      <dgm:spPr/>
      <dgm:t>
        <a:bodyPr/>
        <a:lstStyle/>
        <a:p>
          <a:r>
            <a:rPr lang="en-US" sz="800" dirty="0" smtClean="0"/>
            <a:t>Capitalization</a:t>
          </a:r>
          <a:endParaRPr lang="en-US" sz="800" dirty="0"/>
        </a:p>
      </dgm:t>
    </dgm:pt>
    <dgm:pt modelId="{EC015AE2-DE3D-4878-81D3-1A51C1715408}" type="parTrans" cxnId="{08FEFC0F-B3CE-41ED-9277-9A4265371460}">
      <dgm:prSet/>
      <dgm:spPr/>
      <dgm:t>
        <a:bodyPr/>
        <a:lstStyle/>
        <a:p>
          <a:endParaRPr lang="en-US" sz="1050"/>
        </a:p>
      </dgm:t>
    </dgm:pt>
    <dgm:pt modelId="{8789DE65-BB08-4C07-AC89-533DA9396173}" type="sibTrans" cxnId="{08FEFC0F-B3CE-41ED-9277-9A4265371460}">
      <dgm:prSet/>
      <dgm:spPr/>
      <dgm:t>
        <a:bodyPr/>
        <a:lstStyle/>
        <a:p>
          <a:endParaRPr lang="en-US" sz="1050"/>
        </a:p>
      </dgm:t>
    </dgm:pt>
    <dgm:pt modelId="{FEF5134F-2F81-43F7-BBCE-3FDEEE583EA4}">
      <dgm:prSet phldrT="[Text]" custT="1"/>
      <dgm:spPr/>
      <dgm:t>
        <a:bodyPr/>
        <a:lstStyle/>
        <a:p>
          <a:r>
            <a:rPr lang="en-US" sz="800" dirty="0" smtClean="0"/>
            <a:t>Other Legal Stuff</a:t>
          </a:r>
          <a:endParaRPr lang="en-US" sz="800" dirty="0"/>
        </a:p>
      </dgm:t>
    </dgm:pt>
    <dgm:pt modelId="{92485283-397C-4BE8-9C69-F5EB0BB181C5}" type="parTrans" cxnId="{065830B6-6AF2-448F-A790-BBC5FE9B4488}">
      <dgm:prSet/>
      <dgm:spPr/>
      <dgm:t>
        <a:bodyPr/>
        <a:lstStyle/>
        <a:p>
          <a:endParaRPr lang="en-US" sz="1050"/>
        </a:p>
      </dgm:t>
    </dgm:pt>
    <dgm:pt modelId="{052D4662-0975-47F1-BD05-4EFB5B7324B7}" type="sibTrans" cxnId="{065830B6-6AF2-448F-A790-BBC5FE9B4488}">
      <dgm:prSet/>
      <dgm:spPr/>
      <dgm:t>
        <a:bodyPr/>
        <a:lstStyle/>
        <a:p>
          <a:endParaRPr lang="en-US" sz="1050"/>
        </a:p>
      </dgm:t>
    </dgm:pt>
    <dgm:pt modelId="{C03C824F-D1E4-4ACD-9794-16F27AD107D9}">
      <dgm:prSet phldrT="[Text]" custT="1"/>
      <dgm:spPr/>
      <dgm:t>
        <a:bodyPr/>
        <a:lstStyle/>
        <a:p>
          <a:r>
            <a:rPr lang="en-US" sz="800" dirty="0" smtClean="0"/>
            <a:t>Filing and Execute</a:t>
          </a:r>
          <a:endParaRPr lang="en-US" sz="800" dirty="0"/>
        </a:p>
      </dgm:t>
    </dgm:pt>
    <dgm:pt modelId="{68410032-4C23-4604-8B43-A60459357C41}" type="parTrans" cxnId="{E7A27086-E17B-4967-ACE9-A7F460168CF2}">
      <dgm:prSet/>
      <dgm:spPr/>
      <dgm:t>
        <a:bodyPr/>
        <a:lstStyle/>
        <a:p>
          <a:endParaRPr lang="en-US" sz="1050"/>
        </a:p>
      </dgm:t>
    </dgm:pt>
    <dgm:pt modelId="{65EFB6B6-9755-4A98-8700-63CE7B6C8C97}" type="sibTrans" cxnId="{E7A27086-E17B-4967-ACE9-A7F460168CF2}">
      <dgm:prSet/>
      <dgm:spPr/>
      <dgm:t>
        <a:bodyPr/>
        <a:lstStyle/>
        <a:p>
          <a:endParaRPr lang="en-US" sz="105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6AEE1D31-9F98-4918-BA25-2297AC8FEA2C}" srcId="{5433ED85-479C-4F5F-AEF2-593F34D73E68}" destId="{F0C171CC-2EF5-4820-8C36-410E7458C194}" srcOrd="2" destOrd="0" parTransId="{4FA8203B-5CA7-45A2-8DC5-84F1D553C04A}" sibTransId="{E0960CA4-1F3B-4A64-80C5-CC2B048C1A30}"/>
    <dgm:cxn modelId="{261DA477-D77B-4598-BEDE-B29B3F0ED01D}" type="presOf" srcId="{461FF730-51D0-46F1-B9F3-F66587AC4D7F}" destId="{45A9D28E-F4B8-49A3-8968-BC2B18B32A3D}" srcOrd="0" destOrd="0" presId="urn:microsoft.com/office/officeart/2008/layout/CircleAccentTimeline"/>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61FF730-51D0-46F1-B9F3-F66587AC4D7F}"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5B9D9D16-EB1E-4227-840A-53A7214898DD}">
      <dgm:prSet phldrT="[Text]" custT="1"/>
      <dgm:spPr/>
      <dgm:t>
        <a:bodyPr/>
        <a:lstStyle/>
        <a:p>
          <a:r>
            <a:rPr lang="en-US" sz="800" dirty="0" smtClean="0"/>
            <a:t>First – Assess your current business and risk</a:t>
          </a:r>
          <a:endParaRPr lang="en-US" sz="800" dirty="0"/>
        </a:p>
      </dgm:t>
    </dgm:pt>
    <dgm:pt modelId="{5C6D09C2-4752-49F5-A8A5-F6CEBAB08D0A}" type="parTrans" cxnId="{2A60E7A2-D04A-4348-A654-9B128C8248F7}">
      <dgm:prSet/>
      <dgm:spPr/>
      <dgm:t>
        <a:bodyPr/>
        <a:lstStyle/>
        <a:p>
          <a:endParaRPr lang="en-US" sz="800"/>
        </a:p>
      </dgm:t>
    </dgm:pt>
    <dgm:pt modelId="{F113D831-BA62-4956-8CFA-0A2BD3A3BF66}" type="sibTrans" cxnId="{2A60E7A2-D04A-4348-A654-9B128C8248F7}">
      <dgm:prSet/>
      <dgm:spPr/>
      <dgm:t>
        <a:bodyPr/>
        <a:lstStyle/>
        <a:p>
          <a:endParaRPr lang="en-US" sz="800"/>
        </a:p>
      </dgm:t>
    </dgm:pt>
    <dgm:pt modelId="{027B0F8E-5D13-424F-9434-0CD6556F7B75}">
      <dgm:prSet phldrT="[Text]" custT="1"/>
      <dgm:spPr/>
      <dgm:t>
        <a:bodyPr/>
        <a:lstStyle/>
        <a:p>
          <a:r>
            <a:rPr lang="en-US" sz="800" dirty="0" smtClean="0"/>
            <a:t>Look at your business and risks</a:t>
          </a:r>
          <a:endParaRPr lang="en-US" sz="800" dirty="0"/>
        </a:p>
      </dgm:t>
    </dgm:pt>
    <dgm:pt modelId="{54799196-B385-4E58-A9C9-DFB6E907FC90}" type="parTrans" cxnId="{769BE923-3752-4968-87BD-994E153DE45A}">
      <dgm:prSet/>
      <dgm:spPr/>
      <dgm:t>
        <a:bodyPr/>
        <a:lstStyle/>
        <a:p>
          <a:endParaRPr lang="en-US" sz="800"/>
        </a:p>
      </dgm:t>
    </dgm:pt>
    <dgm:pt modelId="{E48CABDE-E92E-4E2C-B139-3E7B147C66AB}" type="sibTrans" cxnId="{769BE923-3752-4968-87BD-994E153DE45A}">
      <dgm:prSet/>
      <dgm:spPr/>
      <dgm:t>
        <a:bodyPr/>
        <a:lstStyle/>
        <a:p>
          <a:endParaRPr lang="en-US" sz="800"/>
        </a:p>
      </dgm:t>
    </dgm:pt>
    <dgm:pt modelId="{A69F101A-FFAF-4BFC-9388-6A8C9FEAF6A8}">
      <dgm:prSet phldrT="[Text]" custT="1"/>
      <dgm:spPr/>
      <dgm:t>
        <a:bodyPr/>
        <a:lstStyle/>
        <a:p>
          <a:r>
            <a:rPr lang="en-US" sz="800" dirty="0" smtClean="0"/>
            <a:t>Look at how you manage your risks</a:t>
          </a:r>
          <a:endParaRPr lang="en-US" sz="800" dirty="0"/>
        </a:p>
      </dgm:t>
    </dgm:pt>
    <dgm:pt modelId="{8F388722-B38A-48CD-A245-F1AB547B68FE}" type="parTrans" cxnId="{B90A883F-AA24-4FD2-9E3F-40F7A5E2ABB6}">
      <dgm:prSet/>
      <dgm:spPr/>
      <dgm:t>
        <a:bodyPr/>
        <a:lstStyle/>
        <a:p>
          <a:endParaRPr lang="en-US" sz="800"/>
        </a:p>
      </dgm:t>
    </dgm:pt>
    <dgm:pt modelId="{798CF788-4188-4BC0-B382-DF6F0F7F0019}" type="sibTrans" cxnId="{B90A883F-AA24-4FD2-9E3F-40F7A5E2ABB6}">
      <dgm:prSet/>
      <dgm:spPr/>
      <dgm:t>
        <a:bodyPr/>
        <a:lstStyle/>
        <a:p>
          <a:endParaRPr lang="en-US" sz="800"/>
        </a:p>
      </dgm:t>
    </dgm:pt>
    <dgm:pt modelId="{5433ED85-479C-4F5F-AEF2-593F34D73E68}">
      <dgm:prSet phldrT="[Text]" custT="1"/>
      <dgm:spPr/>
      <dgm:t>
        <a:bodyPr/>
        <a:lstStyle/>
        <a:p>
          <a:r>
            <a:rPr lang="en-US" sz="800" dirty="0" smtClean="0"/>
            <a:t>Then – Shop Around</a:t>
          </a:r>
          <a:endParaRPr lang="en-US" sz="800" dirty="0"/>
        </a:p>
      </dgm:t>
    </dgm:pt>
    <dgm:pt modelId="{F3823A52-0053-4275-82E6-97897F828644}" type="parTrans" cxnId="{B96AC93E-09BE-47EB-82EE-119EEA20BDBD}">
      <dgm:prSet/>
      <dgm:spPr/>
      <dgm:t>
        <a:bodyPr/>
        <a:lstStyle/>
        <a:p>
          <a:endParaRPr lang="en-US" sz="800"/>
        </a:p>
      </dgm:t>
    </dgm:pt>
    <dgm:pt modelId="{0F44A87D-0961-4EAB-B62F-F9EB0C69E1EB}" type="sibTrans" cxnId="{B96AC93E-09BE-47EB-82EE-119EEA20BDBD}">
      <dgm:prSet/>
      <dgm:spPr/>
      <dgm:t>
        <a:bodyPr/>
        <a:lstStyle/>
        <a:p>
          <a:endParaRPr lang="en-US" sz="800"/>
        </a:p>
      </dgm:t>
    </dgm:pt>
    <dgm:pt modelId="{C5516A92-BDAF-4A70-BF6E-0837919368FE}">
      <dgm:prSet phldrT="[Text]" custT="1"/>
      <dgm:spPr/>
      <dgm:t>
        <a:bodyPr/>
        <a:lstStyle/>
        <a:p>
          <a:r>
            <a:rPr lang="en-US" sz="800" dirty="0" smtClean="0"/>
            <a:t>Pick a domicile</a:t>
          </a:r>
          <a:endParaRPr lang="en-US" sz="800" dirty="0"/>
        </a:p>
      </dgm:t>
    </dgm:pt>
    <dgm:pt modelId="{53B332F8-C953-43EC-944D-5B437ABA502A}" type="parTrans" cxnId="{D4526491-21E6-4109-8F09-D14C155B8695}">
      <dgm:prSet/>
      <dgm:spPr/>
      <dgm:t>
        <a:bodyPr/>
        <a:lstStyle/>
        <a:p>
          <a:endParaRPr lang="en-US" sz="800"/>
        </a:p>
      </dgm:t>
    </dgm:pt>
    <dgm:pt modelId="{5EFA5C9C-BE24-4C66-A9F1-6D3BC91D65C7}" type="sibTrans" cxnId="{D4526491-21E6-4109-8F09-D14C155B8695}">
      <dgm:prSet/>
      <dgm:spPr/>
      <dgm:t>
        <a:bodyPr/>
        <a:lstStyle/>
        <a:p>
          <a:endParaRPr lang="en-US" sz="800"/>
        </a:p>
      </dgm:t>
    </dgm:pt>
    <dgm:pt modelId="{8F1D5E0D-B5D2-403C-9AB0-325F12430840}">
      <dgm:prSet phldrT="[Text]" custT="1"/>
      <dgm:spPr/>
      <dgm:t>
        <a:bodyPr/>
        <a:lstStyle/>
        <a:p>
          <a:r>
            <a:rPr lang="en-US" sz="800" dirty="0" smtClean="0"/>
            <a:t>Pick a structure</a:t>
          </a:r>
          <a:endParaRPr lang="en-US" sz="800" dirty="0"/>
        </a:p>
      </dgm:t>
    </dgm:pt>
    <dgm:pt modelId="{2276EAC3-9CC3-4623-84A3-CEAC1645702C}" type="parTrans" cxnId="{0B9FFE5D-7927-478E-BE77-59E324722DAE}">
      <dgm:prSet/>
      <dgm:spPr/>
      <dgm:t>
        <a:bodyPr/>
        <a:lstStyle/>
        <a:p>
          <a:endParaRPr lang="en-US" sz="800"/>
        </a:p>
      </dgm:t>
    </dgm:pt>
    <dgm:pt modelId="{04197FDC-2458-4EC9-A666-01CAA08B2FA5}" type="sibTrans" cxnId="{0B9FFE5D-7927-478E-BE77-59E324722DAE}">
      <dgm:prSet/>
      <dgm:spPr/>
      <dgm:t>
        <a:bodyPr/>
        <a:lstStyle/>
        <a:p>
          <a:endParaRPr lang="en-US" sz="800"/>
        </a:p>
      </dgm:t>
    </dgm:pt>
    <dgm:pt modelId="{F490A6B4-4C4A-4E9A-8AA8-83EEAC5922C2}">
      <dgm:prSet phldrT="[Text]" custT="1"/>
      <dgm:spPr/>
      <dgm:t>
        <a:bodyPr/>
        <a:lstStyle/>
        <a:p>
          <a:r>
            <a:rPr lang="en-US" sz="800" dirty="0" smtClean="0"/>
            <a:t>Last - Implementation</a:t>
          </a:r>
          <a:endParaRPr lang="en-US" sz="800" dirty="0"/>
        </a:p>
      </dgm:t>
    </dgm:pt>
    <dgm:pt modelId="{EF875563-879B-4B5B-8EA3-4F960E51F945}" type="parTrans" cxnId="{9AE3BF5C-64D8-4ACC-AE26-8CF7E9A88B79}">
      <dgm:prSet/>
      <dgm:spPr/>
      <dgm:t>
        <a:bodyPr/>
        <a:lstStyle/>
        <a:p>
          <a:endParaRPr lang="en-US" sz="800"/>
        </a:p>
      </dgm:t>
    </dgm:pt>
    <dgm:pt modelId="{C85BDEF4-DD9F-442B-85A2-9128EBEFAF29}" type="sibTrans" cxnId="{9AE3BF5C-64D8-4ACC-AE26-8CF7E9A88B79}">
      <dgm:prSet/>
      <dgm:spPr/>
      <dgm:t>
        <a:bodyPr/>
        <a:lstStyle/>
        <a:p>
          <a:endParaRPr lang="en-US" sz="800"/>
        </a:p>
      </dgm:t>
    </dgm:pt>
    <dgm:pt modelId="{0DF6E861-93D6-4258-9549-3D34463E60B5}">
      <dgm:prSet phldrT="[Text]" custT="1"/>
      <dgm:spPr/>
      <dgm:t>
        <a:bodyPr/>
        <a:lstStyle/>
        <a:p>
          <a:r>
            <a:rPr lang="en-US" sz="800" dirty="0" smtClean="0"/>
            <a:t>Pick a manager</a:t>
          </a:r>
          <a:endParaRPr lang="en-US" sz="800" dirty="0"/>
        </a:p>
      </dgm:t>
    </dgm:pt>
    <dgm:pt modelId="{F5CD0507-5C15-4DA6-9959-751059319E2C}" type="parTrans" cxnId="{F3C9C715-D09E-48DF-A170-C7C09B96D7CA}">
      <dgm:prSet/>
      <dgm:spPr/>
      <dgm:t>
        <a:bodyPr/>
        <a:lstStyle/>
        <a:p>
          <a:endParaRPr lang="en-US" sz="800"/>
        </a:p>
      </dgm:t>
    </dgm:pt>
    <dgm:pt modelId="{1B29047E-3D88-436A-95C0-3CE1BEA8DA65}" type="sibTrans" cxnId="{F3C9C715-D09E-48DF-A170-C7C09B96D7CA}">
      <dgm:prSet/>
      <dgm:spPr/>
      <dgm:t>
        <a:bodyPr/>
        <a:lstStyle/>
        <a:p>
          <a:endParaRPr lang="en-US" sz="800"/>
        </a:p>
      </dgm:t>
    </dgm:pt>
    <dgm:pt modelId="{4BD4D584-1602-478B-A3A6-CDB34B11E4AA}">
      <dgm:prSet phldrT="[Text]" custT="1"/>
      <dgm:spPr/>
      <dgm:t>
        <a:bodyPr/>
        <a:lstStyle/>
        <a:p>
          <a:r>
            <a:rPr lang="en-US" sz="800" dirty="0" smtClean="0"/>
            <a:t>Pick an actuary</a:t>
          </a:r>
          <a:endParaRPr lang="en-US" sz="800" dirty="0"/>
        </a:p>
      </dgm:t>
    </dgm:pt>
    <dgm:pt modelId="{9B8E1B0A-3289-49EC-A68D-6C3DE51219E8}" type="parTrans" cxnId="{A5283DDB-3C65-4BD1-B127-3F7B1DCAE8B0}">
      <dgm:prSet/>
      <dgm:spPr/>
      <dgm:t>
        <a:bodyPr/>
        <a:lstStyle/>
        <a:p>
          <a:endParaRPr lang="en-US" sz="800"/>
        </a:p>
      </dgm:t>
    </dgm:pt>
    <dgm:pt modelId="{8C0BC921-313D-49BE-BD47-2873D2AD5EA9}" type="sibTrans" cxnId="{A5283DDB-3C65-4BD1-B127-3F7B1DCAE8B0}">
      <dgm:prSet/>
      <dgm:spPr/>
      <dgm:t>
        <a:bodyPr/>
        <a:lstStyle/>
        <a:p>
          <a:endParaRPr lang="en-US" sz="800"/>
        </a:p>
      </dgm:t>
    </dgm:pt>
    <dgm:pt modelId="{A870500C-12F4-490C-9054-E94C7D8F1758}">
      <dgm:prSet phldrT="[Text]" custT="1"/>
      <dgm:spPr/>
      <dgm:t>
        <a:bodyPr/>
        <a:lstStyle/>
        <a:p>
          <a:r>
            <a:rPr lang="en-US" sz="800" dirty="0" smtClean="0"/>
            <a:t>Is it more cost effective to form a captive?</a:t>
          </a:r>
          <a:endParaRPr lang="en-US" sz="800" dirty="0"/>
        </a:p>
      </dgm:t>
    </dgm:pt>
    <dgm:pt modelId="{A13C39A0-7846-4B06-997F-7615334EB47C}" type="parTrans" cxnId="{8D02080B-DCB8-4757-A48D-BCCB40D1BAA2}">
      <dgm:prSet/>
      <dgm:spPr/>
      <dgm:t>
        <a:bodyPr/>
        <a:lstStyle/>
        <a:p>
          <a:endParaRPr lang="en-US" sz="800"/>
        </a:p>
      </dgm:t>
    </dgm:pt>
    <dgm:pt modelId="{EF5E745F-C5E4-4B29-A04C-2F85E2B4D4B3}" type="sibTrans" cxnId="{8D02080B-DCB8-4757-A48D-BCCB40D1BAA2}">
      <dgm:prSet/>
      <dgm:spPr/>
      <dgm:t>
        <a:bodyPr/>
        <a:lstStyle/>
        <a:p>
          <a:endParaRPr lang="en-US" sz="800"/>
        </a:p>
      </dgm:t>
    </dgm:pt>
    <dgm:pt modelId="{F0C171CC-2EF5-4820-8C36-410E7458C194}">
      <dgm:prSet phldrT="[Text]" custT="1"/>
      <dgm:spPr/>
      <dgm:t>
        <a:bodyPr/>
        <a:lstStyle/>
        <a:p>
          <a:r>
            <a:rPr lang="en-US" sz="800" dirty="0" smtClean="0"/>
            <a:t>Tax</a:t>
          </a:r>
          <a:endParaRPr lang="en-US" sz="800" dirty="0"/>
        </a:p>
      </dgm:t>
    </dgm:pt>
    <dgm:pt modelId="{4FA8203B-5CA7-45A2-8DC5-84F1D553C04A}" type="parTrans" cxnId="{6AEE1D31-9F98-4918-BA25-2297AC8FEA2C}">
      <dgm:prSet/>
      <dgm:spPr/>
      <dgm:t>
        <a:bodyPr/>
        <a:lstStyle/>
        <a:p>
          <a:endParaRPr lang="en-US" sz="800"/>
        </a:p>
      </dgm:t>
    </dgm:pt>
    <dgm:pt modelId="{E0960CA4-1F3B-4A64-80C5-CC2B048C1A30}" type="sibTrans" cxnId="{6AEE1D31-9F98-4918-BA25-2297AC8FEA2C}">
      <dgm:prSet/>
      <dgm:spPr/>
      <dgm:t>
        <a:bodyPr/>
        <a:lstStyle/>
        <a:p>
          <a:endParaRPr lang="en-US" sz="800"/>
        </a:p>
      </dgm:t>
    </dgm:pt>
    <dgm:pt modelId="{9108A1D7-2B2A-473D-84FC-F69983217318}">
      <dgm:prSet phldrT="[Text]" custT="1"/>
      <dgm:spPr/>
      <dgm:t>
        <a:bodyPr/>
        <a:lstStyle/>
        <a:p>
          <a:r>
            <a:rPr lang="en-US" sz="800" dirty="0" smtClean="0"/>
            <a:t>Investment Policy</a:t>
          </a:r>
          <a:endParaRPr lang="en-US" sz="800" dirty="0"/>
        </a:p>
      </dgm:t>
    </dgm:pt>
    <dgm:pt modelId="{EDF590A5-A319-4A28-A1AA-CB8A865693FF}" type="parTrans" cxnId="{1BCB4AD0-CBC3-43BF-A6E0-AC96F0B45A23}">
      <dgm:prSet/>
      <dgm:spPr/>
      <dgm:t>
        <a:bodyPr/>
        <a:lstStyle/>
        <a:p>
          <a:endParaRPr lang="en-US" sz="800"/>
        </a:p>
      </dgm:t>
    </dgm:pt>
    <dgm:pt modelId="{0C8DDD9E-4F80-491C-BEC1-35A1A689FF6E}" type="sibTrans" cxnId="{1BCB4AD0-CBC3-43BF-A6E0-AC96F0B45A23}">
      <dgm:prSet/>
      <dgm:spPr/>
      <dgm:t>
        <a:bodyPr/>
        <a:lstStyle/>
        <a:p>
          <a:endParaRPr lang="en-US" sz="800"/>
        </a:p>
      </dgm:t>
    </dgm:pt>
    <dgm:pt modelId="{15464471-90FB-4608-AD0C-7BB058628079}">
      <dgm:prSet phldrT="[Text]" custT="1"/>
      <dgm:spPr/>
      <dgm:t>
        <a:bodyPr/>
        <a:lstStyle/>
        <a:p>
          <a:r>
            <a:rPr lang="en-US" sz="800" dirty="0" smtClean="0"/>
            <a:t>Capitalization</a:t>
          </a:r>
          <a:endParaRPr lang="en-US" sz="800" dirty="0"/>
        </a:p>
      </dgm:t>
    </dgm:pt>
    <dgm:pt modelId="{EC015AE2-DE3D-4878-81D3-1A51C1715408}" type="parTrans" cxnId="{08FEFC0F-B3CE-41ED-9277-9A4265371460}">
      <dgm:prSet/>
      <dgm:spPr/>
      <dgm:t>
        <a:bodyPr/>
        <a:lstStyle/>
        <a:p>
          <a:endParaRPr lang="en-US" sz="1050"/>
        </a:p>
      </dgm:t>
    </dgm:pt>
    <dgm:pt modelId="{8789DE65-BB08-4C07-AC89-533DA9396173}" type="sibTrans" cxnId="{08FEFC0F-B3CE-41ED-9277-9A4265371460}">
      <dgm:prSet/>
      <dgm:spPr/>
      <dgm:t>
        <a:bodyPr/>
        <a:lstStyle/>
        <a:p>
          <a:endParaRPr lang="en-US" sz="1050"/>
        </a:p>
      </dgm:t>
    </dgm:pt>
    <dgm:pt modelId="{FEF5134F-2F81-43F7-BBCE-3FDEEE583EA4}">
      <dgm:prSet phldrT="[Text]" custT="1"/>
      <dgm:spPr/>
      <dgm:t>
        <a:bodyPr/>
        <a:lstStyle/>
        <a:p>
          <a:r>
            <a:rPr lang="en-US" sz="800" dirty="0" smtClean="0"/>
            <a:t>Other Legal Stuff</a:t>
          </a:r>
          <a:endParaRPr lang="en-US" sz="800" dirty="0"/>
        </a:p>
      </dgm:t>
    </dgm:pt>
    <dgm:pt modelId="{92485283-397C-4BE8-9C69-F5EB0BB181C5}" type="parTrans" cxnId="{065830B6-6AF2-448F-A790-BBC5FE9B4488}">
      <dgm:prSet/>
      <dgm:spPr/>
      <dgm:t>
        <a:bodyPr/>
        <a:lstStyle/>
        <a:p>
          <a:endParaRPr lang="en-US" sz="1050"/>
        </a:p>
      </dgm:t>
    </dgm:pt>
    <dgm:pt modelId="{052D4662-0975-47F1-BD05-4EFB5B7324B7}" type="sibTrans" cxnId="{065830B6-6AF2-448F-A790-BBC5FE9B4488}">
      <dgm:prSet/>
      <dgm:spPr/>
      <dgm:t>
        <a:bodyPr/>
        <a:lstStyle/>
        <a:p>
          <a:endParaRPr lang="en-US" sz="1050"/>
        </a:p>
      </dgm:t>
    </dgm:pt>
    <dgm:pt modelId="{C03C824F-D1E4-4ACD-9794-16F27AD107D9}">
      <dgm:prSet phldrT="[Text]" custT="1"/>
      <dgm:spPr/>
      <dgm:t>
        <a:bodyPr/>
        <a:lstStyle/>
        <a:p>
          <a:r>
            <a:rPr lang="en-US" sz="800" dirty="0" smtClean="0"/>
            <a:t>Filing and Execute</a:t>
          </a:r>
          <a:endParaRPr lang="en-US" sz="800" dirty="0"/>
        </a:p>
      </dgm:t>
    </dgm:pt>
    <dgm:pt modelId="{68410032-4C23-4604-8B43-A60459357C41}" type="parTrans" cxnId="{E7A27086-E17B-4967-ACE9-A7F460168CF2}">
      <dgm:prSet/>
      <dgm:spPr/>
      <dgm:t>
        <a:bodyPr/>
        <a:lstStyle/>
        <a:p>
          <a:endParaRPr lang="en-US" sz="1050"/>
        </a:p>
      </dgm:t>
    </dgm:pt>
    <dgm:pt modelId="{65EFB6B6-9755-4A98-8700-63CE7B6C8C97}" type="sibTrans" cxnId="{E7A27086-E17B-4967-ACE9-A7F460168CF2}">
      <dgm:prSet/>
      <dgm:spPr/>
      <dgm:t>
        <a:bodyPr/>
        <a:lstStyle/>
        <a:p>
          <a:endParaRPr lang="en-US" sz="1050"/>
        </a:p>
      </dgm:t>
    </dgm:pt>
    <dgm:pt modelId="{45A9D28E-F4B8-49A3-8968-BC2B18B32A3D}" type="pres">
      <dgm:prSet presAssocID="{461FF730-51D0-46F1-B9F3-F66587AC4D7F}" presName="Name0" presStyleCnt="0">
        <dgm:presLayoutVars>
          <dgm:dir/>
        </dgm:presLayoutVars>
      </dgm:prSet>
      <dgm:spPr/>
    </dgm:pt>
    <dgm:pt modelId="{F09F4436-20CB-41DD-8AE4-8B0A7D5BEDFD}" type="pres">
      <dgm:prSet presAssocID="{5B9D9D16-EB1E-4227-840A-53A7214898DD}" presName="parComposite" presStyleCnt="0"/>
      <dgm:spPr/>
    </dgm:pt>
    <dgm:pt modelId="{13B99897-265A-4739-84E8-AC306C0E20A8}" type="pres">
      <dgm:prSet presAssocID="{5B9D9D16-EB1E-4227-840A-53A7214898DD}" presName="parBigCircle" presStyleLbl="node0" presStyleIdx="0" presStyleCnt="3" custLinFactNeighborX="-4295" custLinFactNeighborY="859"/>
      <dgm:spPr/>
    </dgm:pt>
    <dgm:pt modelId="{96CFA1D9-C788-44F7-B3D8-AEA611517A9D}" type="pres">
      <dgm:prSet presAssocID="{5B9D9D16-EB1E-4227-840A-53A7214898DD}" presName="parTx" presStyleLbl="revTx" presStyleIdx="0" presStyleCnt="27"/>
      <dgm:spPr/>
      <dgm:t>
        <a:bodyPr/>
        <a:lstStyle/>
        <a:p>
          <a:endParaRPr lang="en-US"/>
        </a:p>
      </dgm:t>
    </dgm:pt>
    <dgm:pt modelId="{FD308BE8-683E-4042-963F-FD1214AE6C9F}" type="pres">
      <dgm:prSet presAssocID="{5B9D9D16-EB1E-4227-840A-53A7214898DD}" presName="bSpace" presStyleCnt="0"/>
      <dgm:spPr/>
    </dgm:pt>
    <dgm:pt modelId="{B41D200A-5D47-4DDE-A789-7DFB7F4426A8}" type="pres">
      <dgm:prSet presAssocID="{5B9D9D16-EB1E-4227-840A-53A7214898DD}" presName="parBackupNorm" presStyleCnt="0"/>
      <dgm:spPr/>
    </dgm:pt>
    <dgm:pt modelId="{2397554A-C613-4420-A60F-81599BC89EE5}" type="pres">
      <dgm:prSet presAssocID="{F113D831-BA62-4956-8CFA-0A2BD3A3BF66}" presName="parSpace" presStyleCnt="0"/>
      <dgm:spPr/>
    </dgm:pt>
    <dgm:pt modelId="{129D4C0F-7D92-4EF0-B947-1AA4DBCE45EB}" type="pres">
      <dgm:prSet presAssocID="{027B0F8E-5D13-424F-9434-0CD6556F7B75}" presName="desBackupLeftNorm" presStyleCnt="0"/>
      <dgm:spPr/>
    </dgm:pt>
    <dgm:pt modelId="{4154F77A-5A9A-4B3A-8EFC-70D56F64CA9E}" type="pres">
      <dgm:prSet presAssocID="{027B0F8E-5D13-424F-9434-0CD6556F7B75}" presName="desComposite" presStyleCnt="0"/>
      <dgm:spPr/>
    </dgm:pt>
    <dgm:pt modelId="{1A10562A-A1B9-4FEC-9DE1-4F9510FF8813}" type="pres">
      <dgm:prSet presAssocID="{027B0F8E-5D13-424F-9434-0CD6556F7B75}" presName="desCircle" presStyleLbl="node1" presStyleIdx="0" presStyleCnt="12"/>
      <dgm:spPr/>
    </dgm:pt>
    <dgm:pt modelId="{543E4CD4-5078-432E-BD14-F9BB75A9E87E}" type="pres">
      <dgm:prSet presAssocID="{027B0F8E-5D13-424F-9434-0CD6556F7B75}" presName="chTx" presStyleLbl="revTx" presStyleIdx="1" presStyleCnt="27"/>
      <dgm:spPr/>
      <dgm:t>
        <a:bodyPr/>
        <a:lstStyle/>
        <a:p>
          <a:endParaRPr lang="en-US"/>
        </a:p>
      </dgm:t>
    </dgm:pt>
    <dgm:pt modelId="{878BB4A5-ED55-4293-B033-9974B065DA45}" type="pres">
      <dgm:prSet presAssocID="{027B0F8E-5D13-424F-9434-0CD6556F7B75}" presName="desTx" presStyleLbl="revTx" presStyleIdx="2" presStyleCnt="27">
        <dgm:presLayoutVars>
          <dgm:bulletEnabled val="1"/>
        </dgm:presLayoutVars>
      </dgm:prSet>
      <dgm:spPr/>
    </dgm:pt>
    <dgm:pt modelId="{D1140193-4003-4BB2-BAED-423664987A7F}" type="pres">
      <dgm:prSet presAssocID="{027B0F8E-5D13-424F-9434-0CD6556F7B75}" presName="desBackupRightNorm" presStyleCnt="0"/>
      <dgm:spPr/>
    </dgm:pt>
    <dgm:pt modelId="{D8F41E01-EB0E-46E4-9E84-2314C9319276}" type="pres">
      <dgm:prSet presAssocID="{E48CABDE-E92E-4E2C-B139-3E7B147C66AB}" presName="desSpace" presStyleCnt="0"/>
      <dgm:spPr/>
    </dgm:pt>
    <dgm:pt modelId="{2053B7E9-86FB-4D27-9469-550DE5120248}" type="pres">
      <dgm:prSet presAssocID="{A69F101A-FFAF-4BFC-9388-6A8C9FEAF6A8}" presName="desBackupLeftNorm" presStyleCnt="0"/>
      <dgm:spPr/>
    </dgm:pt>
    <dgm:pt modelId="{B0FE2667-C603-4B10-B7C4-9F6C35A894F2}" type="pres">
      <dgm:prSet presAssocID="{A69F101A-FFAF-4BFC-9388-6A8C9FEAF6A8}" presName="desComposite" presStyleCnt="0"/>
      <dgm:spPr/>
    </dgm:pt>
    <dgm:pt modelId="{B5B6347C-AD68-42B9-A6D9-21FF477025B1}" type="pres">
      <dgm:prSet presAssocID="{A69F101A-FFAF-4BFC-9388-6A8C9FEAF6A8}" presName="desCircle" presStyleLbl="node1" presStyleIdx="1" presStyleCnt="12"/>
      <dgm:spPr/>
    </dgm:pt>
    <dgm:pt modelId="{110CB8AA-419B-4068-AA39-3C4D23208F33}" type="pres">
      <dgm:prSet presAssocID="{A69F101A-FFAF-4BFC-9388-6A8C9FEAF6A8}" presName="chTx" presStyleLbl="revTx" presStyleIdx="3" presStyleCnt="27"/>
      <dgm:spPr/>
      <dgm:t>
        <a:bodyPr/>
        <a:lstStyle/>
        <a:p>
          <a:endParaRPr lang="en-US"/>
        </a:p>
      </dgm:t>
    </dgm:pt>
    <dgm:pt modelId="{1D5CE769-EC79-4BC8-9B11-5F897366239A}" type="pres">
      <dgm:prSet presAssocID="{A69F101A-FFAF-4BFC-9388-6A8C9FEAF6A8}" presName="desTx" presStyleLbl="revTx" presStyleIdx="4" presStyleCnt="27">
        <dgm:presLayoutVars>
          <dgm:bulletEnabled val="1"/>
        </dgm:presLayoutVars>
      </dgm:prSet>
      <dgm:spPr/>
    </dgm:pt>
    <dgm:pt modelId="{7F0390CF-841B-4966-908C-4AA965451827}" type="pres">
      <dgm:prSet presAssocID="{A69F101A-FFAF-4BFC-9388-6A8C9FEAF6A8}" presName="desBackupRightNorm" presStyleCnt="0"/>
      <dgm:spPr/>
    </dgm:pt>
    <dgm:pt modelId="{3C37AB93-06F8-4ED2-8CF2-059E0F0436F8}" type="pres">
      <dgm:prSet presAssocID="{798CF788-4188-4BC0-B382-DF6F0F7F0019}" presName="desSpace" presStyleCnt="0"/>
      <dgm:spPr/>
    </dgm:pt>
    <dgm:pt modelId="{ED9E10D6-8EEE-4212-8272-F47D7E631CB1}" type="pres">
      <dgm:prSet presAssocID="{A870500C-12F4-490C-9054-E94C7D8F1758}" presName="desBackupLeftNorm" presStyleCnt="0"/>
      <dgm:spPr/>
    </dgm:pt>
    <dgm:pt modelId="{BBD63370-31B3-48F7-AA29-525D679ABF47}" type="pres">
      <dgm:prSet presAssocID="{A870500C-12F4-490C-9054-E94C7D8F1758}" presName="desComposite" presStyleCnt="0"/>
      <dgm:spPr/>
    </dgm:pt>
    <dgm:pt modelId="{F246ABFB-0B2E-4515-816B-19AC16DC3851}" type="pres">
      <dgm:prSet presAssocID="{A870500C-12F4-490C-9054-E94C7D8F1758}" presName="desCircle" presStyleLbl="node1" presStyleIdx="2" presStyleCnt="12"/>
      <dgm:spPr/>
    </dgm:pt>
    <dgm:pt modelId="{3859031B-6DA0-49BB-B06E-4C99889BB590}" type="pres">
      <dgm:prSet presAssocID="{A870500C-12F4-490C-9054-E94C7D8F1758}" presName="chTx" presStyleLbl="revTx" presStyleIdx="5" presStyleCnt="27"/>
      <dgm:spPr/>
      <dgm:t>
        <a:bodyPr/>
        <a:lstStyle/>
        <a:p>
          <a:endParaRPr lang="en-US"/>
        </a:p>
      </dgm:t>
    </dgm:pt>
    <dgm:pt modelId="{C6D7B564-F816-4B0E-AE10-398C4CC7000F}" type="pres">
      <dgm:prSet presAssocID="{A870500C-12F4-490C-9054-E94C7D8F1758}" presName="desTx" presStyleLbl="revTx" presStyleIdx="6" presStyleCnt="27">
        <dgm:presLayoutVars>
          <dgm:bulletEnabled val="1"/>
        </dgm:presLayoutVars>
      </dgm:prSet>
      <dgm:spPr/>
    </dgm:pt>
    <dgm:pt modelId="{1D4D38B0-8F30-49F3-A03C-3D4E83E29894}" type="pres">
      <dgm:prSet presAssocID="{A870500C-12F4-490C-9054-E94C7D8F1758}" presName="desBackupRightNorm" presStyleCnt="0"/>
      <dgm:spPr/>
    </dgm:pt>
    <dgm:pt modelId="{D87D4306-F6ED-4D2B-AB3C-58E02BC57B4A}" type="pres">
      <dgm:prSet presAssocID="{EF5E745F-C5E4-4B29-A04C-2F85E2B4D4B3}" presName="desSpace" presStyleCnt="0"/>
      <dgm:spPr/>
    </dgm:pt>
    <dgm:pt modelId="{C4908B11-36F2-45D3-9E57-A9E0EC643410}" type="pres">
      <dgm:prSet presAssocID="{5433ED85-479C-4F5F-AEF2-593F34D73E68}" presName="parComposite" presStyleCnt="0"/>
      <dgm:spPr/>
    </dgm:pt>
    <dgm:pt modelId="{263508FC-FCB6-444A-B4EE-DF89A1500588}" type="pres">
      <dgm:prSet presAssocID="{5433ED85-479C-4F5F-AEF2-593F34D73E68}" presName="parBigCircle" presStyleLbl="node0" presStyleIdx="1" presStyleCnt="3"/>
      <dgm:spPr/>
    </dgm:pt>
    <dgm:pt modelId="{2292ACED-F297-4274-A3DF-749CA1B55091}" type="pres">
      <dgm:prSet presAssocID="{5433ED85-479C-4F5F-AEF2-593F34D73E68}" presName="parTx" presStyleLbl="revTx" presStyleIdx="7" presStyleCnt="27"/>
      <dgm:spPr/>
      <dgm:t>
        <a:bodyPr/>
        <a:lstStyle/>
        <a:p>
          <a:endParaRPr lang="en-US"/>
        </a:p>
      </dgm:t>
    </dgm:pt>
    <dgm:pt modelId="{BD563F07-20E3-49A1-AE5A-9F85990BDC6C}" type="pres">
      <dgm:prSet presAssocID="{5433ED85-479C-4F5F-AEF2-593F34D73E68}" presName="bSpace" presStyleCnt="0"/>
      <dgm:spPr/>
    </dgm:pt>
    <dgm:pt modelId="{A90A2777-61F5-4BEC-9C9D-2BC044799704}" type="pres">
      <dgm:prSet presAssocID="{5433ED85-479C-4F5F-AEF2-593F34D73E68}" presName="parBackupNorm" presStyleCnt="0"/>
      <dgm:spPr/>
    </dgm:pt>
    <dgm:pt modelId="{AAFCA9E0-69C2-4DDE-8559-71C87AE7C3D9}" type="pres">
      <dgm:prSet presAssocID="{0F44A87D-0961-4EAB-B62F-F9EB0C69E1EB}" presName="parSpace" presStyleCnt="0"/>
      <dgm:spPr/>
    </dgm:pt>
    <dgm:pt modelId="{9068E927-4EE2-4210-8299-7C4DEEE0C384}" type="pres">
      <dgm:prSet presAssocID="{C5516A92-BDAF-4A70-BF6E-0837919368FE}" presName="desBackupLeftNorm" presStyleCnt="0"/>
      <dgm:spPr/>
    </dgm:pt>
    <dgm:pt modelId="{37D8819F-92BC-4307-820B-EA473F18ADFC}" type="pres">
      <dgm:prSet presAssocID="{C5516A92-BDAF-4A70-BF6E-0837919368FE}" presName="desComposite" presStyleCnt="0"/>
      <dgm:spPr/>
    </dgm:pt>
    <dgm:pt modelId="{0BAB8A44-9870-425F-BC3D-1903B766843F}" type="pres">
      <dgm:prSet presAssocID="{C5516A92-BDAF-4A70-BF6E-0837919368FE}" presName="desCircle" presStyleLbl="node1" presStyleIdx="3" presStyleCnt="12"/>
      <dgm:spPr>
        <a:solidFill>
          <a:schemeClr val="accent4"/>
        </a:solidFill>
      </dgm:spPr>
    </dgm:pt>
    <dgm:pt modelId="{B430EAA3-7804-4F4A-9340-6AC7EC7CFDC6}" type="pres">
      <dgm:prSet presAssocID="{C5516A92-BDAF-4A70-BF6E-0837919368FE}" presName="chTx" presStyleLbl="revTx" presStyleIdx="8" presStyleCnt="27"/>
      <dgm:spPr/>
      <dgm:t>
        <a:bodyPr/>
        <a:lstStyle/>
        <a:p>
          <a:endParaRPr lang="en-US"/>
        </a:p>
      </dgm:t>
    </dgm:pt>
    <dgm:pt modelId="{7F720172-0E54-415D-BDC7-18FB7119F3DF}" type="pres">
      <dgm:prSet presAssocID="{C5516A92-BDAF-4A70-BF6E-0837919368FE}" presName="desTx" presStyleLbl="revTx" presStyleIdx="9" presStyleCnt="27">
        <dgm:presLayoutVars>
          <dgm:bulletEnabled val="1"/>
        </dgm:presLayoutVars>
      </dgm:prSet>
      <dgm:spPr/>
      <dgm:t>
        <a:bodyPr/>
        <a:lstStyle/>
        <a:p>
          <a:endParaRPr lang="en-US"/>
        </a:p>
      </dgm:t>
    </dgm:pt>
    <dgm:pt modelId="{2BA3368E-FE15-4ADD-9C15-E997D9C7C3DE}" type="pres">
      <dgm:prSet presAssocID="{C5516A92-BDAF-4A70-BF6E-0837919368FE}" presName="desBackupRightNorm" presStyleCnt="0"/>
      <dgm:spPr/>
    </dgm:pt>
    <dgm:pt modelId="{4BC70E50-D332-463E-82DA-BFCA65E1CD6E}" type="pres">
      <dgm:prSet presAssocID="{5EFA5C9C-BE24-4C66-A9F1-6D3BC91D65C7}" presName="desSpace" presStyleCnt="0"/>
      <dgm:spPr/>
    </dgm:pt>
    <dgm:pt modelId="{2D33219A-A70E-4B0C-BA23-954F113D71DC}" type="pres">
      <dgm:prSet presAssocID="{8F1D5E0D-B5D2-403C-9AB0-325F12430840}" presName="desBackupLeftNorm" presStyleCnt="0"/>
      <dgm:spPr/>
    </dgm:pt>
    <dgm:pt modelId="{AE7F7906-186F-4130-B260-1A0A7BE27DFA}" type="pres">
      <dgm:prSet presAssocID="{8F1D5E0D-B5D2-403C-9AB0-325F12430840}" presName="desComposite" presStyleCnt="0"/>
      <dgm:spPr/>
    </dgm:pt>
    <dgm:pt modelId="{F62707D2-FAB6-441C-96F5-D2A779879A6B}" type="pres">
      <dgm:prSet presAssocID="{8F1D5E0D-B5D2-403C-9AB0-325F12430840}" presName="desCircle" presStyleLbl="node1" presStyleIdx="4" presStyleCnt="12"/>
      <dgm:spPr/>
    </dgm:pt>
    <dgm:pt modelId="{1C40C790-E9C3-4174-B11C-EEF0E7AF663C}" type="pres">
      <dgm:prSet presAssocID="{8F1D5E0D-B5D2-403C-9AB0-325F12430840}" presName="chTx" presStyleLbl="revTx" presStyleIdx="10" presStyleCnt="27"/>
      <dgm:spPr/>
      <dgm:t>
        <a:bodyPr/>
        <a:lstStyle/>
        <a:p>
          <a:endParaRPr lang="en-US"/>
        </a:p>
      </dgm:t>
    </dgm:pt>
    <dgm:pt modelId="{48B96B61-8A1C-4877-A072-1C2B65198B4D}" type="pres">
      <dgm:prSet presAssocID="{8F1D5E0D-B5D2-403C-9AB0-325F12430840}" presName="desTx" presStyleLbl="revTx" presStyleIdx="11" presStyleCnt="27">
        <dgm:presLayoutVars>
          <dgm:bulletEnabled val="1"/>
        </dgm:presLayoutVars>
      </dgm:prSet>
      <dgm:spPr/>
    </dgm:pt>
    <dgm:pt modelId="{C763B693-7A60-4029-8F9B-A0D70F592E82}" type="pres">
      <dgm:prSet presAssocID="{8F1D5E0D-B5D2-403C-9AB0-325F12430840}" presName="desBackupRightNorm" presStyleCnt="0"/>
      <dgm:spPr/>
    </dgm:pt>
    <dgm:pt modelId="{ABE3C154-4D3C-4881-85AB-782B9C2DFDDA}" type="pres">
      <dgm:prSet presAssocID="{04197FDC-2458-4EC9-A666-01CAA08B2FA5}" presName="desSpace" presStyleCnt="0"/>
      <dgm:spPr/>
    </dgm:pt>
    <dgm:pt modelId="{FEB4BA26-CDD6-4636-B9F3-EA8D45692544}" type="pres">
      <dgm:prSet presAssocID="{F0C171CC-2EF5-4820-8C36-410E7458C194}" presName="desBackupLeftNorm" presStyleCnt="0"/>
      <dgm:spPr/>
    </dgm:pt>
    <dgm:pt modelId="{B4E01A12-9DD3-4EA4-92FE-E303E055384A}" type="pres">
      <dgm:prSet presAssocID="{F0C171CC-2EF5-4820-8C36-410E7458C194}" presName="desComposite" presStyleCnt="0"/>
      <dgm:spPr/>
    </dgm:pt>
    <dgm:pt modelId="{A3E0148F-2E8D-4D3E-BD7F-9360DED8097E}" type="pres">
      <dgm:prSet presAssocID="{F0C171CC-2EF5-4820-8C36-410E7458C194}" presName="desCircle" presStyleLbl="node1" presStyleIdx="5" presStyleCnt="12"/>
      <dgm:spPr>
        <a:solidFill>
          <a:schemeClr val="accent4"/>
        </a:solidFill>
      </dgm:spPr>
    </dgm:pt>
    <dgm:pt modelId="{C3710A76-57E1-4E86-BFE6-145B857C6BE4}" type="pres">
      <dgm:prSet presAssocID="{F0C171CC-2EF5-4820-8C36-410E7458C194}" presName="chTx" presStyleLbl="revTx" presStyleIdx="12" presStyleCnt="27"/>
      <dgm:spPr/>
    </dgm:pt>
    <dgm:pt modelId="{E13430CF-6BA2-4BBE-8CEA-44E99E550A99}" type="pres">
      <dgm:prSet presAssocID="{F0C171CC-2EF5-4820-8C36-410E7458C194}" presName="desTx" presStyleLbl="revTx" presStyleIdx="13" presStyleCnt="27">
        <dgm:presLayoutVars>
          <dgm:bulletEnabled val="1"/>
        </dgm:presLayoutVars>
      </dgm:prSet>
      <dgm:spPr/>
    </dgm:pt>
    <dgm:pt modelId="{E13CF827-CE3A-4A16-9DF8-8CD618D065BC}" type="pres">
      <dgm:prSet presAssocID="{F0C171CC-2EF5-4820-8C36-410E7458C194}" presName="desBackupRightNorm" presStyleCnt="0"/>
      <dgm:spPr/>
    </dgm:pt>
    <dgm:pt modelId="{6A6668BF-EF46-40CF-8F09-B95C9E94B1E3}" type="pres">
      <dgm:prSet presAssocID="{E0960CA4-1F3B-4A64-80C5-CC2B048C1A30}" presName="desSpace" presStyleCnt="0"/>
      <dgm:spPr/>
    </dgm:pt>
    <dgm:pt modelId="{D0DCF494-5827-4CC0-98FF-F8A37BC383B3}" type="pres">
      <dgm:prSet presAssocID="{9108A1D7-2B2A-473D-84FC-F69983217318}" presName="desBackupLeftNorm" presStyleCnt="0"/>
      <dgm:spPr/>
    </dgm:pt>
    <dgm:pt modelId="{EE53E54C-5E44-4535-B96A-F2337C202B91}" type="pres">
      <dgm:prSet presAssocID="{9108A1D7-2B2A-473D-84FC-F69983217318}" presName="desComposite" presStyleCnt="0"/>
      <dgm:spPr/>
    </dgm:pt>
    <dgm:pt modelId="{E1D4E770-9F73-4E6F-A835-0BB63306AC82}" type="pres">
      <dgm:prSet presAssocID="{9108A1D7-2B2A-473D-84FC-F69983217318}" presName="desCircle" presStyleLbl="node1" presStyleIdx="6" presStyleCnt="12"/>
      <dgm:spPr>
        <a:solidFill>
          <a:schemeClr val="accent4"/>
        </a:solidFill>
      </dgm:spPr>
    </dgm:pt>
    <dgm:pt modelId="{337AC91B-BACF-4993-BBCB-57FF7D1441C7}" type="pres">
      <dgm:prSet presAssocID="{9108A1D7-2B2A-473D-84FC-F69983217318}" presName="chTx" presStyleLbl="revTx" presStyleIdx="14" presStyleCnt="27"/>
      <dgm:spPr/>
    </dgm:pt>
    <dgm:pt modelId="{E32C422D-8B46-4221-9657-BF9180D778A2}" type="pres">
      <dgm:prSet presAssocID="{9108A1D7-2B2A-473D-84FC-F69983217318}" presName="desTx" presStyleLbl="revTx" presStyleIdx="15" presStyleCnt="27">
        <dgm:presLayoutVars>
          <dgm:bulletEnabled val="1"/>
        </dgm:presLayoutVars>
      </dgm:prSet>
      <dgm:spPr/>
    </dgm:pt>
    <dgm:pt modelId="{B491EF23-24FF-41C6-8C85-57A1FA563895}" type="pres">
      <dgm:prSet presAssocID="{9108A1D7-2B2A-473D-84FC-F69983217318}" presName="desBackupRightNorm" presStyleCnt="0"/>
      <dgm:spPr/>
    </dgm:pt>
    <dgm:pt modelId="{D9C508BA-8D35-4481-8AE4-65A55FE881E7}" type="pres">
      <dgm:prSet presAssocID="{0C8DDD9E-4F80-491C-BEC1-35A1A689FF6E}" presName="desSpace" presStyleCnt="0"/>
      <dgm:spPr/>
    </dgm:pt>
    <dgm:pt modelId="{9EBF5D07-233B-4731-AF68-243E2C5B883B}" type="pres">
      <dgm:prSet presAssocID="{15464471-90FB-4608-AD0C-7BB058628079}" presName="desBackupLeftNorm" presStyleCnt="0"/>
      <dgm:spPr/>
    </dgm:pt>
    <dgm:pt modelId="{A087B839-2611-4FEF-A95D-86326431AEB5}" type="pres">
      <dgm:prSet presAssocID="{15464471-90FB-4608-AD0C-7BB058628079}" presName="desComposite" presStyleCnt="0"/>
      <dgm:spPr/>
    </dgm:pt>
    <dgm:pt modelId="{60403DF6-FF62-4A02-9EA1-6C58C9BD4819}" type="pres">
      <dgm:prSet presAssocID="{15464471-90FB-4608-AD0C-7BB058628079}" presName="desCircle" presStyleLbl="node1" presStyleIdx="7" presStyleCnt="12"/>
      <dgm:spPr>
        <a:solidFill>
          <a:schemeClr val="accent4"/>
        </a:solidFill>
      </dgm:spPr>
    </dgm:pt>
    <dgm:pt modelId="{CD6F769D-2CA9-41FD-B706-6000999087EB}" type="pres">
      <dgm:prSet presAssocID="{15464471-90FB-4608-AD0C-7BB058628079}" presName="chTx" presStyleLbl="revTx" presStyleIdx="16" presStyleCnt="27"/>
      <dgm:spPr/>
    </dgm:pt>
    <dgm:pt modelId="{AFA91D37-9DD4-4A2C-931D-630E252B2739}" type="pres">
      <dgm:prSet presAssocID="{15464471-90FB-4608-AD0C-7BB058628079}" presName="desTx" presStyleLbl="revTx" presStyleIdx="17" presStyleCnt="27">
        <dgm:presLayoutVars>
          <dgm:bulletEnabled val="1"/>
        </dgm:presLayoutVars>
      </dgm:prSet>
      <dgm:spPr/>
    </dgm:pt>
    <dgm:pt modelId="{7D7D61AA-7122-4646-84F4-5F1ADB47F601}" type="pres">
      <dgm:prSet presAssocID="{15464471-90FB-4608-AD0C-7BB058628079}" presName="desBackupRightNorm" presStyleCnt="0"/>
      <dgm:spPr/>
    </dgm:pt>
    <dgm:pt modelId="{FD5C7476-D12C-4CCA-B109-B3CD82486903}" type="pres">
      <dgm:prSet presAssocID="{8789DE65-BB08-4C07-AC89-533DA9396173}" presName="desSpace" presStyleCnt="0"/>
      <dgm:spPr/>
    </dgm:pt>
    <dgm:pt modelId="{AB9F83FC-A975-4EAD-AFCB-A644A8C99C64}" type="pres">
      <dgm:prSet presAssocID="{FEF5134F-2F81-43F7-BBCE-3FDEEE583EA4}" presName="desBackupLeftNorm" presStyleCnt="0"/>
      <dgm:spPr/>
    </dgm:pt>
    <dgm:pt modelId="{BE5AB6EA-ACFA-42C2-BCFC-E75E0FF8AB97}" type="pres">
      <dgm:prSet presAssocID="{FEF5134F-2F81-43F7-BBCE-3FDEEE583EA4}" presName="desComposite" presStyleCnt="0"/>
      <dgm:spPr/>
    </dgm:pt>
    <dgm:pt modelId="{592FACA8-473B-46E4-8709-5E0A250F1BB8}" type="pres">
      <dgm:prSet presAssocID="{FEF5134F-2F81-43F7-BBCE-3FDEEE583EA4}" presName="desCircle" presStyleLbl="node1" presStyleIdx="8" presStyleCnt="12"/>
      <dgm:spPr/>
    </dgm:pt>
    <dgm:pt modelId="{59FA4476-E799-48BE-BB5C-FC7C2A3EEE40}" type="pres">
      <dgm:prSet presAssocID="{FEF5134F-2F81-43F7-BBCE-3FDEEE583EA4}" presName="chTx" presStyleLbl="revTx" presStyleIdx="18" presStyleCnt="27"/>
      <dgm:spPr/>
      <dgm:t>
        <a:bodyPr/>
        <a:lstStyle/>
        <a:p>
          <a:endParaRPr lang="en-US"/>
        </a:p>
      </dgm:t>
    </dgm:pt>
    <dgm:pt modelId="{6F3225D6-21CD-40B0-8A42-89C7054B8142}" type="pres">
      <dgm:prSet presAssocID="{FEF5134F-2F81-43F7-BBCE-3FDEEE583EA4}" presName="desTx" presStyleLbl="revTx" presStyleIdx="19" presStyleCnt="27">
        <dgm:presLayoutVars>
          <dgm:bulletEnabled val="1"/>
        </dgm:presLayoutVars>
      </dgm:prSet>
      <dgm:spPr/>
    </dgm:pt>
    <dgm:pt modelId="{945064A5-68DF-455B-8DD2-C90FA472509F}" type="pres">
      <dgm:prSet presAssocID="{FEF5134F-2F81-43F7-BBCE-3FDEEE583EA4}" presName="desBackupRightNorm" presStyleCnt="0"/>
      <dgm:spPr/>
    </dgm:pt>
    <dgm:pt modelId="{D2A2C1A3-F8A7-4F75-8A7F-74D125E36B74}" type="pres">
      <dgm:prSet presAssocID="{052D4662-0975-47F1-BD05-4EFB5B7324B7}" presName="desSpace" presStyleCnt="0"/>
      <dgm:spPr/>
    </dgm:pt>
    <dgm:pt modelId="{B3D86A21-CDCA-4396-9F2A-49F2F4A676AB}" type="pres">
      <dgm:prSet presAssocID="{F490A6B4-4C4A-4E9A-8AA8-83EEAC5922C2}" presName="parComposite" presStyleCnt="0"/>
      <dgm:spPr/>
    </dgm:pt>
    <dgm:pt modelId="{AB55655B-36B0-416E-950C-E7422114AB35}" type="pres">
      <dgm:prSet presAssocID="{F490A6B4-4C4A-4E9A-8AA8-83EEAC5922C2}" presName="parBigCircle" presStyleLbl="node0" presStyleIdx="2" presStyleCnt="3"/>
      <dgm:spPr/>
    </dgm:pt>
    <dgm:pt modelId="{2F450A95-9E26-420A-B50C-4B05CC44A018}" type="pres">
      <dgm:prSet presAssocID="{F490A6B4-4C4A-4E9A-8AA8-83EEAC5922C2}" presName="parTx" presStyleLbl="revTx" presStyleIdx="20" presStyleCnt="27"/>
      <dgm:spPr/>
    </dgm:pt>
    <dgm:pt modelId="{817E92F7-6520-447E-B472-EAA19079D8DD}" type="pres">
      <dgm:prSet presAssocID="{F490A6B4-4C4A-4E9A-8AA8-83EEAC5922C2}" presName="bSpace" presStyleCnt="0"/>
      <dgm:spPr/>
    </dgm:pt>
    <dgm:pt modelId="{6DEE122C-F1E6-43A1-932C-7879F5CA89E2}" type="pres">
      <dgm:prSet presAssocID="{F490A6B4-4C4A-4E9A-8AA8-83EEAC5922C2}" presName="parBackupNorm" presStyleCnt="0"/>
      <dgm:spPr/>
    </dgm:pt>
    <dgm:pt modelId="{22A7E589-9771-45E7-8E56-59730C2C263C}" type="pres">
      <dgm:prSet presAssocID="{C85BDEF4-DD9F-442B-85A2-9128EBEFAF29}" presName="parSpace" presStyleCnt="0"/>
      <dgm:spPr/>
    </dgm:pt>
    <dgm:pt modelId="{AC663644-5E94-4D55-9153-7987FDA52714}" type="pres">
      <dgm:prSet presAssocID="{0DF6E861-93D6-4258-9549-3D34463E60B5}" presName="desBackupLeftNorm" presStyleCnt="0"/>
      <dgm:spPr/>
    </dgm:pt>
    <dgm:pt modelId="{A33BB843-A7CB-464B-A6F5-4BC34CA76373}" type="pres">
      <dgm:prSet presAssocID="{0DF6E861-93D6-4258-9549-3D34463E60B5}" presName="desComposite" presStyleCnt="0"/>
      <dgm:spPr/>
    </dgm:pt>
    <dgm:pt modelId="{869DE1CB-E56A-40CA-A79E-F75785DE23CE}" type="pres">
      <dgm:prSet presAssocID="{0DF6E861-93D6-4258-9549-3D34463E60B5}" presName="desCircle" presStyleLbl="node1" presStyleIdx="9" presStyleCnt="12"/>
      <dgm:spPr/>
    </dgm:pt>
    <dgm:pt modelId="{CA3FC0E7-57B4-4770-B8AD-CCEBE5368244}" type="pres">
      <dgm:prSet presAssocID="{0DF6E861-93D6-4258-9549-3D34463E60B5}" presName="chTx" presStyleLbl="revTx" presStyleIdx="21" presStyleCnt="27"/>
      <dgm:spPr/>
      <dgm:t>
        <a:bodyPr/>
        <a:lstStyle/>
        <a:p>
          <a:endParaRPr lang="en-US"/>
        </a:p>
      </dgm:t>
    </dgm:pt>
    <dgm:pt modelId="{BA187900-B1AD-4DA3-8D44-A55427791FD3}" type="pres">
      <dgm:prSet presAssocID="{0DF6E861-93D6-4258-9549-3D34463E60B5}" presName="desTx" presStyleLbl="revTx" presStyleIdx="22" presStyleCnt="27">
        <dgm:presLayoutVars>
          <dgm:bulletEnabled val="1"/>
        </dgm:presLayoutVars>
      </dgm:prSet>
      <dgm:spPr/>
    </dgm:pt>
    <dgm:pt modelId="{06E117FC-A94D-4ED9-A04D-60FD9F4B494B}" type="pres">
      <dgm:prSet presAssocID="{0DF6E861-93D6-4258-9549-3D34463E60B5}" presName="desBackupRightNorm" presStyleCnt="0"/>
      <dgm:spPr/>
    </dgm:pt>
    <dgm:pt modelId="{97B6DF63-28DD-461B-8596-C5FDF1D0DF71}" type="pres">
      <dgm:prSet presAssocID="{1B29047E-3D88-436A-95C0-3CE1BEA8DA65}" presName="desSpace" presStyleCnt="0"/>
      <dgm:spPr/>
    </dgm:pt>
    <dgm:pt modelId="{8526D2CE-9CD8-4511-8FB0-020DFB2E9A9F}" type="pres">
      <dgm:prSet presAssocID="{4BD4D584-1602-478B-A3A6-CDB34B11E4AA}" presName="desBackupLeftNorm" presStyleCnt="0"/>
      <dgm:spPr/>
    </dgm:pt>
    <dgm:pt modelId="{C8B1E071-05AB-4A10-9EBD-A281AAC976E8}" type="pres">
      <dgm:prSet presAssocID="{4BD4D584-1602-478B-A3A6-CDB34B11E4AA}" presName="desComposite" presStyleCnt="0"/>
      <dgm:spPr/>
    </dgm:pt>
    <dgm:pt modelId="{A104CF28-5082-458E-82A5-80CCE3119917}" type="pres">
      <dgm:prSet presAssocID="{4BD4D584-1602-478B-A3A6-CDB34B11E4AA}" presName="desCircle" presStyleLbl="node1" presStyleIdx="10" presStyleCnt="12"/>
      <dgm:spPr/>
    </dgm:pt>
    <dgm:pt modelId="{6E149022-AE30-4C51-A7FC-C91AD0E8B941}" type="pres">
      <dgm:prSet presAssocID="{4BD4D584-1602-478B-A3A6-CDB34B11E4AA}" presName="chTx" presStyleLbl="revTx" presStyleIdx="23" presStyleCnt="27"/>
      <dgm:spPr/>
      <dgm:t>
        <a:bodyPr/>
        <a:lstStyle/>
        <a:p>
          <a:endParaRPr lang="en-US"/>
        </a:p>
      </dgm:t>
    </dgm:pt>
    <dgm:pt modelId="{5D19768F-20D2-46A9-BEC7-C6E05B061BFF}" type="pres">
      <dgm:prSet presAssocID="{4BD4D584-1602-478B-A3A6-CDB34B11E4AA}" presName="desTx" presStyleLbl="revTx" presStyleIdx="24" presStyleCnt="27">
        <dgm:presLayoutVars>
          <dgm:bulletEnabled val="1"/>
        </dgm:presLayoutVars>
      </dgm:prSet>
      <dgm:spPr/>
    </dgm:pt>
    <dgm:pt modelId="{CDE603A8-0892-46D3-8650-15F35D3F12F3}" type="pres">
      <dgm:prSet presAssocID="{4BD4D584-1602-478B-A3A6-CDB34B11E4AA}" presName="desBackupRightNorm" presStyleCnt="0"/>
      <dgm:spPr/>
    </dgm:pt>
    <dgm:pt modelId="{6209F781-1B65-4B67-9688-562865C18B0D}" type="pres">
      <dgm:prSet presAssocID="{8C0BC921-313D-49BE-BD47-2873D2AD5EA9}" presName="desSpace" presStyleCnt="0"/>
      <dgm:spPr/>
    </dgm:pt>
    <dgm:pt modelId="{E7F59A09-22D4-4983-BCB9-DBD5BF064255}" type="pres">
      <dgm:prSet presAssocID="{C03C824F-D1E4-4ACD-9794-16F27AD107D9}" presName="desBackupLeftNorm" presStyleCnt="0"/>
      <dgm:spPr/>
    </dgm:pt>
    <dgm:pt modelId="{E6B8367B-9987-4A6C-AFC9-43F10CF3E8FC}" type="pres">
      <dgm:prSet presAssocID="{C03C824F-D1E4-4ACD-9794-16F27AD107D9}" presName="desComposite" presStyleCnt="0"/>
      <dgm:spPr/>
    </dgm:pt>
    <dgm:pt modelId="{122F9093-B591-49D2-BC8B-3BA79A52212D}" type="pres">
      <dgm:prSet presAssocID="{C03C824F-D1E4-4ACD-9794-16F27AD107D9}" presName="desCircle" presStyleLbl="node1" presStyleIdx="11" presStyleCnt="12"/>
      <dgm:spPr/>
    </dgm:pt>
    <dgm:pt modelId="{28EE24D7-A346-4CC4-BFE6-BCDA62F8CF7F}" type="pres">
      <dgm:prSet presAssocID="{C03C824F-D1E4-4ACD-9794-16F27AD107D9}" presName="chTx" presStyleLbl="revTx" presStyleIdx="25" presStyleCnt="27"/>
      <dgm:spPr/>
    </dgm:pt>
    <dgm:pt modelId="{0678AD37-AFA8-4A8A-B88C-DCB5BF10CC79}" type="pres">
      <dgm:prSet presAssocID="{C03C824F-D1E4-4ACD-9794-16F27AD107D9}" presName="desTx" presStyleLbl="revTx" presStyleIdx="26" presStyleCnt="27">
        <dgm:presLayoutVars>
          <dgm:bulletEnabled val="1"/>
        </dgm:presLayoutVars>
      </dgm:prSet>
      <dgm:spPr/>
    </dgm:pt>
    <dgm:pt modelId="{C5DBD02E-6E95-48E3-83DC-98CA449A4023}" type="pres">
      <dgm:prSet presAssocID="{C03C824F-D1E4-4ACD-9794-16F27AD107D9}" presName="desBackupRightNorm" presStyleCnt="0"/>
      <dgm:spPr/>
    </dgm:pt>
    <dgm:pt modelId="{8590C4D5-D71B-4C48-A8A0-E7C02B322DC4}" type="pres">
      <dgm:prSet presAssocID="{65EFB6B6-9755-4A98-8700-63CE7B6C8C97}" presName="desSpace" presStyleCnt="0"/>
      <dgm:spPr/>
    </dgm:pt>
  </dgm:ptLst>
  <dgm:cxnLst>
    <dgm:cxn modelId="{6AEE1D31-9F98-4918-BA25-2297AC8FEA2C}" srcId="{5433ED85-479C-4F5F-AEF2-593F34D73E68}" destId="{F0C171CC-2EF5-4820-8C36-410E7458C194}" srcOrd="2" destOrd="0" parTransId="{4FA8203B-5CA7-45A2-8DC5-84F1D553C04A}" sibTransId="{E0960CA4-1F3B-4A64-80C5-CC2B048C1A30}"/>
    <dgm:cxn modelId="{261DA477-D77B-4598-BEDE-B29B3F0ED01D}" type="presOf" srcId="{461FF730-51D0-46F1-B9F3-F66587AC4D7F}" destId="{45A9D28E-F4B8-49A3-8968-BC2B18B32A3D}" srcOrd="0" destOrd="0" presId="urn:microsoft.com/office/officeart/2008/layout/CircleAccentTimeline"/>
    <dgm:cxn modelId="{1BCB4AD0-CBC3-43BF-A6E0-AC96F0B45A23}" srcId="{5433ED85-479C-4F5F-AEF2-593F34D73E68}" destId="{9108A1D7-2B2A-473D-84FC-F69983217318}" srcOrd="3" destOrd="0" parTransId="{EDF590A5-A319-4A28-A1AA-CB8A865693FF}" sibTransId="{0C8DDD9E-4F80-491C-BEC1-35A1A689FF6E}"/>
    <dgm:cxn modelId="{5FF95555-782C-423A-AB2D-8A7B3EE6E346}" type="presOf" srcId="{C03C824F-D1E4-4ACD-9794-16F27AD107D9}" destId="{28EE24D7-A346-4CC4-BFE6-BCDA62F8CF7F}" srcOrd="0" destOrd="0" presId="urn:microsoft.com/office/officeart/2008/layout/CircleAccentTimeline"/>
    <dgm:cxn modelId="{065830B6-6AF2-448F-A790-BBC5FE9B4488}" srcId="{5433ED85-479C-4F5F-AEF2-593F34D73E68}" destId="{FEF5134F-2F81-43F7-BBCE-3FDEEE583EA4}" srcOrd="5" destOrd="0" parTransId="{92485283-397C-4BE8-9C69-F5EB0BB181C5}" sibTransId="{052D4662-0975-47F1-BD05-4EFB5B7324B7}"/>
    <dgm:cxn modelId="{F3C9C715-D09E-48DF-A170-C7C09B96D7CA}" srcId="{F490A6B4-4C4A-4E9A-8AA8-83EEAC5922C2}" destId="{0DF6E861-93D6-4258-9549-3D34463E60B5}" srcOrd="0" destOrd="0" parTransId="{F5CD0507-5C15-4DA6-9959-751059319E2C}" sibTransId="{1B29047E-3D88-436A-95C0-3CE1BEA8DA65}"/>
    <dgm:cxn modelId="{B4D39088-795F-442F-B26A-DFE055C8013C}" type="presOf" srcId="{9108A1D7-2B2A-473D-84FC-F69983217318}" destId="{337AC91B-BACF-4993-BBCB-57FF7D1441C7}" srcOrd="0" destOrd="0" presId="urn:microsoft.com/office/officeart/2008/layout/CircleAccentTimeline"/>
    <dgm:cxn modelId="{E7A27086-E17B-4967-ACE9-A7F460168CF2}" srcId="{F490A6B4-4C4A-4E9A-8AA8-83EEAC5922C2}" destId="{C03C824F-D1E4-4ACD-9794-16F27AD107D9}" srcOrd="2" destOrd="0" parTransId="{68410032-4C23-4604-8B43-A60459357C41}" sibTransId="{65EFB6B6-9755-4A98-8700-63CE7B6C8C97}"/>
    <dgm:cxn modelId="{9EADFE5A-A3FA-48EE-8151-B30880ED094B}" type="presOf" srcId="{15464471-90FB-4608-AD0C-7BB058628079}" destId="{CD6F769D-2CA9-41FD-B706-6000999087EB}" srcOrd="0" destOrd="0" presId="urn:microsoft.com/office/officeart/2008/layout/CircleAccentTimeline"/>
    <dgm:cxn modelId="{83C6EC34-1E36-4B5F-8863-7BF298E0A4FE}" type="presOf" srcId="{8F1D5E0D-B5D2-403C-9AB0-325F12430840}" destId="{1C40C790-E9C3-4174-B11C-EEF0E7AF663C}" srcOrd="0" destOrd="0" presId="urn:microsoft.com/office/officeart/2008/layout/CircleAccentTimeline"/>
    <dgm:cxn modelId="{1A931558-36D7-4F19-80C7-A380FE239DD1}" type="presOf" srcId="{0DF6E861-93D6-4258-9549-3D34463E60B5}" destId="{CA3FC0E7-57B4-4770-B8AD-CCEBE5368244}" srcOrd="0" destOrd="0" presId="urn:microsoft.com/office/officeart/2008/layout/CircleAccentTimeline"/>
    <dgm:cxn modelId="{2A60E7A2-D04A-4348-A654-9B128C8248F7}" srcId="{461FF730-51D0-46F1-B9F3-F66587AC4D7F}" destId="{5B9D9D16-EB1E-4227-840A-53A7214898DD}" srcOrd="0" destOrd="0" parTransId="{5C6D09C2-4752-49F5-A8A5-F6CEBAB08D0A}" sibTransId="{F113D831-BA62-4956-8CFA-0A2BD3A3BF66}"/>
    <dgm:cxn modelId="{B90A883F-AA24-4FD2-9E3F-40F7A5E2ABB6}" srcId="{5B9D9D16-EB1E-4227-840A-53A7214898DD}" destId="{A69F101A-FFAF-4BFC-9388-6A8C9FEAF6A8}" srcOrd="1" destOrd="0" parTransId="{8F388722-B38A-48CD-A245-F1AB547B68FE}" sibTransId="{798CF788-4188-4BC0-B382-DF6F0F7F0019}"/>
    <dgm:cxn modelId="{769BE923-3752-4968-87BD-994E153DE45A}" srcId="{5B9D9D16-EB1E-4227-840A-53A7214898DD}" destId="{027B0F8E-5D13-424F-9434-0CD6556F7B75}" srcOrd="0" destOrd="0" parTransId="{54799196-B385-4E58-A9C9-DFB6E907FC90}" sibTransId="{E48CABDE-E92E-4E2C-B139-3E7B147C66AB}"/>
    <dgm:cxn modelId="{D4526491-21E6-4109-8F09-D14C155B8695}" srcId="{5433ED85-479C-4F5F-AEF2-593F34D73E68}" destId="{C5516A92-BDAF-4A70-BF6E-0837919368FE}" srcOrd="0" destOrd="0" parTransId="{53B332F8-C953-43EC-944D-5B437ABA502A}" sibTransId="{5EFA5C9C-BE24-4C66-A9F1-6D3BC91D65C7}"/>
    <dgm:cxn modelId="{AFB15984-2A4E-4110-BA41-E1C290C6945F}" type="presOf" srcId="{027B0F8E-5D13-424F-9434-0CD6556F7B75}" destId="{543E4CD4-5078-432E-BD14-F9BB75A9E87E}" srcOrd="0" destOrd="0" presId="urn:microsoft.com/office/officeart/2008/layout/CircleAccentTimeline"/>
    <dgm:cxn modelId="{9AE3BF5C-64D8-4ACC-AE26-8CF7E9A88B79}" srcId="{461FF730-51D0-46F1-B9F3-F66587AC4D7F}" destId="{F490A6B4-4C4A-4E9A-8AA8-83EEAC5922C2}" srcOrd="2" destOrd="0" parTransId="{EF875563-879B-4B5B-8EA3-4F960E51F945}" sibTransId="{C85BDEF4-DD9F-442B-85A2-9128EBEFAF29}"/>
    <dgm:cxn modelId="{B64F6100-755F-475A-9129-7888C32BE948}" type="presOf" srcId="{F490A6B4-4C4A-4E9A-8AA8-83EEAC5922C2}" destId="{2F450A95-9E26-420A-B50C-4B05CC44A018}" srcOrd="0" destOrd="0" presId="urn:microsoft.com/office/officeart/2008/layout/CircleAccentTimeline"/>
    <dgm:cxn modelId="{0B9FFE5D-7927-478E-BE77-59E324722DAE}" srcId="{5433ED85-479C-4F5F-AEF2-593F34D73E68}" destId="{8F1D5E0D-B5D2-403C-9AB0-325F12430840}" srcOrd="1" destOrd="0" parTransId="{2276EAC3-9CC3-4623-84A3-CEAC1645702C}" sibTransId="{04197FDC-2458-4EC9-A666-01CAA08B2FA5}"/>
    <dgm:cxn modelId="{8D933D25-9D18-4E14-A33D-4893BD99C6A2}" type="presOf" srcId="{4BD4D584-1602-478B-A3A6-CDB34B11E4AA}" destId="{6E149022-AE30-4C51-A7FC-C91AD0E8B941}" srcOrd="0" destOrd="0" presId="urn:microsoft.com/office/officeart/2008/layout/CircleAccentTimeline"/>
    <dgm:cxn modelId="{8D02080B-DCB8-4757-A48D-BCCB40D1BAA2}" srcId="{5B9D9D16-EB1E-4227-840A-53A7214898DD}" destId="{A870500C-12F4-490C-9054-E94C7D8F1758}" srcOrd="2" destOrd="0" parTransId="{A13C39A0-7846-4B06-997F-7615334EB47C}" sibTransId="{EF5E745F-C5E4-4B29-A04C-2F85E2B4D4B3}"/>
    <dgm:cxn modelId="{B1FFAB33-6753-4E42-9804-78F5232E6CB3}" type="presOf" srcId="{A69F101A-FFAF-4BFC-9388-6A8C9FEAF6A8}" destId="{110CB8AA-419B-4068-AA39-3C4D23208F33}" srcOrd="0" destOrd="0" presId="urn:microsoft.com/office/officeart/2008/layout/CircleAccentTimeline"/>
    <dgm:cxn modelId="{6266B5C2-9181-4D94-A818-C5884FBC2737}" type="presOf" srcId="{5B9D9D16-EB1E-4227-840A-53A7214898DD}" destId="{96CFA1D9-C788-44F7-B3D8-AEA611517A9D}" srcOrd="0" destOrd="0" presId="urn:microsoft.com/office/officeart/2008/layout/CircleAccentTimeline"/>
    <dgm:cxn modelId="{D3C24E51-A2DA-4FE9-9502-B26A85D57354}" type="presOf" srcId="{5433ED85-479C-4F5F-AEF2-593F34D73E68}" destId="{2292ACED-F297-4274-A3DF-749CA1B55091}" srcOrd="0" destOrd="0" presId="urn:microsoft.com/office/officeart/2008/layout/CircleAccentTimeline"/>
    <dgm:cxn modelId="{08FEFC0F-B3CE-41ED-9277-9A4265371460}" srcId="{5433ED85-479C-4F5F-AEF2-593F34D73E68}" destId="{15464471-90FB-4608-AD0C-7BB058628079}" srcOrd="4" destOrd="0" parTransId="{EC015AE2-DE3D-4878-81D3-1A51C1715408}" sibTransId="{8789DE65-BB08-4C07-AC89-533DA9396173}"/>
    <dgm:cxn modelId="{39789668-41D0-487D-85B1-B270E8986654}" type="presOf" srcId="{C5516A92-BDAF-4A70-BF6E-0837919368FE}" destId="{B430EAA3-7804-4F4A-9340-6AC7EC7CFDC6}" srcOrd="0" destOrd="0" presId="urn:microsoft.com/office/officeart/2008/layout/CircleAccentTimeline"/>
    <dgm:cxn modelId="{B96AC93E-09BE-47EB-82EE-119EEA20BDBD}" srcId="{461FF730-51D0-46F1-B9F3-F66587AC4D7F}" destId="{5433ED85-479C-4F5F-AEF2-593F34D73E68}" srcOrd="1" destOrd="0" parTransId="{F3823A52-0053-4275-82E6-97897F828644}" sibTransId="{0F44A87D-0961-4EAB-B62F-F9EB0C69E1EB}"/>
    <dgm:cxn modelId="{A5283DDB-3C65-4BD1-B127-3F7B1DCAE8B0}" srcId="{F490A6B4-4C4A-4E9A-8AA8-83EEAC5922C2}" destId="{4BD4D584-1602-478B-A3A6-CDB34B11E4AA}" srcOrd="1" destOrd="0" parTransId="{9B8E1B0A-3289-49EC-A68D-6C3DE51219E8}" sibTransId="{8C0BC921-313D-49BE-BD47-2873D2AD5EA9}"/>
    <dgm:cxn modelId="{2E618B96-E98B-4014-859F-6F7C0A1A387C}" type="presOf" srcId="{FEF5134F-2F81-43F7-BBCE-3FDEEE583EA4}" destId="{59FA4476-E799-48BE-BB5C-FC7C2A3EEE40}" srcOrd="0" destOrd="0" presId="urn:microsoft.com/office/officeart/2008/layout/CircleAccentTimeline"/>
    <dgm:cxn modelId="{A7253D7C-16BE-4935-8963-ED557B4B5378}" type="presOf" srcId="{A870500C-12F4-490C-9054-E94C7D8F1758}" destId="{3859031B-6DA0-49BB-B06E-4C99889BB590}" srcOrd="0" destOrd="0" presId="urn:microsoft.com/office/officeart/2008/layout/CircleAccentTimeline"/>
    <dgm:cxn modelId="{FFC40D6C-46D9-426C-BF68-2D6BC7AB5356}" type="presOf" srcId="{F0C171CC-2EF5-4820-8C36-410E7458C194}" destId="{C3710A76-57E1-4E86-BFE6-145B857C6BE4}" srcOrd="0" destOrd="0" presId="urn:microsoft.com/office/officeart/2008/layout/CircleAccentTimeline"/>
    <dgm:cxn modelId="{797BDF6B-42A3-4987-AB5B-A226408F59B8}" type="presParOf" srcId="{45A9D28E-F4B8-49A3-8968-BC2B18B32A3D}" destId="{F09F4436-20CB-41DD-8AE4-8B0A7D5BEDFD}" srcOrd="0" destOrd="0" presId="urn:microsoft.com/office/officeart/2008/layout/CircleAccentTimeline"/>
    <dgm:cxn modelId="{66313076-E132-4A53-A0AB-0F116A5BDC3B}" type="presParOf" srcId="{F09F4436-20CB-41DD-8AE4-8B0A7D5BEDFD}" destId="{13B99897-265A-4739-84E8-AC306C0E20A8}" srcOrd="0" destOrd="0" presId="urn:microsoft.com/office/officeart/2008/layout/CircleAccentTimeline"/>
    <dgm:cxn modelId="{90995DF9-80E6-48CF-BE1C-0DD5CDDDFA4E}" type="presParOf" srcId="{F09F4436-20CB-41DD-8AE4-8B0A7D5BEDFD}" destId="{96CFA1D9-C788-44F7-B3D8-AEA611517A9D}" srcOrd="1" destOrd="0" presId="urn:microsoft.com/office/officeart/2008/layout/CircleAccentTimeline"/>
    <dgm:cxn modelId="{150B9BD6-5ED7-4D69-97CA-574840909AA0}" type="presParOf" srcId="{F09F4436-20CB-41DD-8AE4-8B0A7D5BEDFD}" destId="{FD308BE8-683E-4042-963F-FD1214AE6C9F}" srcOrd="2" destOrd="0" presId="urn:microsoft.com/office/officeart/2008/layout/CircleAccentTimeline"/>
    <dgm:cxn modelId="{4AB30C4D-2407-4C36-9368-94EB5A3FCD0C}" type="presParOf" srcId="{45A9D28E-F4B8-49A3-8968-BC2B18B32A3D}" destId="{B41D200A-5D47-4DDE-A789-7DFB7F4426A8}" srcOrd="1" destOrd="0" presId="urn:microsoft.com/office/officeart/2008/layout/CircleAccentTimeline"/>
    <dgm:cxn modelId="{BDCA5CD7-1639-4364-96CF-62E9830F5E36}" type="presParOf" srcId="{45A9D28E-F4B8-49A3-8968-BC2B18B32A3D}" destId="{2397554A-C613-4420-A60F-81599BC89EE5}" srcOrd="2" destOrd="0" presId="urn:microsoft.com/office/officeart/2008/layout/CircleAccentTimeline"/>
    <dgm:cxn modelId="{5D294A26-E7C9-4282-BB93-B3BAD86F4EED}" type="presParOf" srcId="{45A9D28E-F4B8-49A3-8968-BC2B18B32A3D}" destId="{129D4C0F-7D92-4EF0-B947-1AA4DBCE45EB}" srcOrd="3" destOrd="0" presId="urn:microsoft.com/office/officeart/2008/layout/CircleAccentTimeline"/>
    <dgm:cxn modelId="{8F3A44D6-A1C1-48EB-8994-9C332EC43FAC}" type="presParOf" srcId="{45A9D28E-F4B8-49A3-8968-BC2B18B32A3D}" destId="{4154F77A-5A9A-4B3A-8EFC-70D56F64CA9E}" srcOrd="4" destOrd="0" presId="urn:microsoft.com/office/officeart/2008/layout/CircleAccentTimeline"/>
    <dgm:cxn modelId="{F1B03A94-BB01-4D32-8238-0B6954E640AD}" type="presParOf" srcId="{4154F77A-5A9A-4B3A-8EFC-70D56F64CA9E}" destId="{1A10562A-A1B9-4FEC-9DE1-4F9510FF8813}" srcOrd="0" destOrd="0" presId="urn:microsoft.com/office/officeart/2008/layout/CircleAccentTimeline"/>
    <dgm:cxn modelId="{A0F98DC0-C6E8-4D69-8B94-695F2F7A33CC}" type="presParOf" srcId="{4154F77A-5A9A-4B3A-8EFC-70D56F64CA9E}" destId="{543E4CD4-5078-432E-BD14-F9BB75A9E87E}" srcOrd="1" destOrd="0" presId="urn:microsoft.com/office/officeart/2008/layout/CircleAccentTimeline"/>
    <dgm:cxn modelId="{2E107332-74CB-407A-B130-4994C0D6C6C6}" type="presParOf" srcId="{4154F77A-5A9A-4B3A-8EFC-70D56F64CA9E}" destId="{878BB4A5-ED55-4293-B033-9974B065DA45}" srcOrd="2" destOrd="0" presId="urn:microsoft.com/office/officeart/2008/layout/CircleAccentTimeline"/>
    <dgm:cxn modelId="{7A73CE54-1B03-4DCF-8830-AF7472752BA0}" type="presParOf" srcId="{45A9D28E-F4B8-49A3-8968-BC2B18B32A3D}" destId="{D1140193-4003-4BB2-BAED-423664987A7F}" srcOrd="5" destOrd="0" presId="urn:microsoft.com/office/officeart/2008/layout/CircleAccentTimeline"/>
    <dgm:cxn modelId="{C71BBA54-6A3A-4C4D-860C-4A40FE9CA9E7}" type="presParOf" srcId="{45A9D28E-F4B8-49A3-8968-BC2B18B32A3D}" destId="{D8F41E01-EB0E-46E4-9E84-2314C9319276}" srcOrd="6" destOrd="0" presId="urn:microsoft.com/office/officeart/2008/layout/CircleAccentTimeline"/>
    <dgm:cxn modelId="{CCE6C470-07C9-4F62-B415-034E5F295917}" type="presParOf" srcId="{45A9D28E-F4B8-49A3-8968-BC2B18B32A3D}" destId="{2053B7E9-86FB-4D27-9469-550DE5120248}" srcOrd="7" destOrd="0" presId="urn:microsoft.com/office/officeart/2008/layout/CircleAccentTimeline"/>
    <dgm:cxn modelId="{89C84016-8637-4A74-8056-324367E7695E}" type="presParOf" srcId="{45A9D28E-F4B8-49A3-8968-BC2B18B32A3D}" destId="{B0FE2667-C603-4B10-B7C4-9F6C35A894F2}" srcOrd="8" destOrd="0" presId="urn:microsoft.com/office/officeart/2008/layout/CircleAccentTimeline"/>
    <dgm:cxn modelId="{988D6358-6EC1-4C49-89BE-652F849C659E}" type="presParOf" srcId="{B0FE2667-C603-4B10-B7C4-9F6C35A894F2}" destId="{B5B6347C-AD68-42B9-A6D9-21FF477025B1}" srcOrd="0" destOrd="0" presId="urn:microsoft.com/office/officeart/2008/layout/CircleAccentTimeline"/>
    <dgm:cxn modelId="{A620D080-E98E-4A75-829C-C595D9BFD605}" type="presParOf" srcId="{B0FE2667-C603-4B10-B7C4-9F6C35A894F2}" destId="{110CB8AA-419B-4068-AA39-3C4D23208F33}" srcOrd="1" destOrd="0" presId="urn:microsoft.com/office/officeart/2008/layout/CircleAccentTimeline"/>
    <dgm:cxn modelId="{DF01D821-5A12-494E-BA1F-6C8BF5F480F0}" type="presParOf" srcId="{B0FE2667-C603-4B10-B7C4-9F6C35A894F2}" destId="{1D5CE769-EC79-4BC8-9B11-5F897366239A}" srcOrd="2" destOrd="0" presId="urn:microsoft.com/office/officeart/2008/layout/CircleAccentTimeline"/>
    <dgm:cxn modelId="{09A5C95C-18F0-464F-93CE-F36D633F68C5}" type="presParOf" srcId="{45A9D28E-F4B8-49A3-8968-BC2B18B32A3D}" destId="{7F0390CF-841B-4966-908C-4AA965451827}" srcOrd="9" destOrd="0" presId="urn:microsoft.com/office/officeart/2008/layout/CircleAccentTimeline"/>
    <dgm:cxn modelId="{F07A7EB4-C3F3-4042-93C0-AA459E178C80}" type="presParOf" srcId="{45A9D28E-F4B8-49A3-8968-BC2B18B32A3D}" destId="{3C37AB93-06F8-4ED2-8CF2-059E0F0436F8}" srcOrd="10" destOrd="0" presId="urn:microsoft.com/office/officeart/2008/layout/CircleAccentTimeline"/>
    <dgm:cxn modelId="{BE4DF984-2B9D-485F-AFE4-9588F03C0D6E}" type="presParOf" srcId="{45A9D28E-F4B8-49A3-8968-BC2B18B32A3D}" destId="{ED9E10D6-8EEE-4212-8272-F47D7E631CB1}" srcOrd="11" destOrd="0" presId="urn:microsoft.com/office/officeart/2008/layout/CircleAccentTimeline"/>
    <dgm:cxn modelId="{F9A8E614-C9F7-4B52-8F4D-1BE52665B358}" type="presParOf" srcId="{45A9D28E-F4B8-49A3-8968-BC2B18B32A3D}" destId="{BBD63370-31B3-48F7-AA29-525D679ABF47}" srcOrd="12" destOrd="0" presId="urn:microsoft.com/office/officeart/2008/layout/CircleAccentTimeline"/>
    <dgm:cxn modelId="{EE4B8B1D-3163-4E7C-8E8A-BAB6AECE1E14}" type="presParOf" srcId="{BBD63370-31B3-48F7-AA29-525D679ABF47}" destId="{F246ABFB-0B2E-4515-816B-19AC16DC3851}" srcOrd="0" destOrd="0" presId="urn:microsoft.com/office/officeart/2008/layout/CircleAccentTimeline"/>
    <dgm:cxn modelId="{B8FA7206-0886-44CF-A2CC-FE7C0FB289E6}" type="presParOf" srcId="{BBD63370-31B3-48F7-AA29-525D679ABF47}" destId="{3859031B-6DA0-49BB-B06E-4C99889BB590}" srcOrd="1" destOrd="0" presId="urn:microsoft.com/office/officeart/2008/layout/CircleAccentTimeline"/>
    <dgm:cxn modelId="{8382D777-25FA-4318-9C3B-37E38C532D0A}" type="presParOf" srcId="{BBD63370-31B3-48F7-AA29-525D679ABF47}" destId="{C6D7B564-F816-4B0E-AE10-398C4CC7000F}" srcOrd="2" destOrd="0" presId="urn:microsoft.com/office/officeart/2008/layout/CircleAccentTimeline"/>
    <dgm:cxn modelId="{49F91F04-EA3C-40AC-BEF5-8C49204E1A19}" type="presParOf" srcId="{45A9D28E-F4B8-49A3-8968-BC2B18B32A3D}" destId="{1D4D38B0-8F30-49F3-A03C-3D4E83E29894}" srcOrd="13" destOrd="0" presId="urn:microsoft.com/office/officeart/2008/layout/CircleAccentTimeline"/>
    <dgm:cxn modelId="{C2586A0E-6C3F-4E4F-A9C1-553BB25BECDE}" type="presParOf" srcId="{45A9D28E-F4B8-49A3-8968-BC2B18B32A3D}" destId="{D87D4306-F6ED-4D2B-AB3C-58E02BC57B4A}" srcOrd="14" destOrd="0" presId="urn:microsoft.com/office/officeart/2008/layout/CircleAccentTimeline"/>
    <dgm:cxn modelId="{FF340B78-CF83-4D3C-AE2E-40362482187A}" type="presParOf" srcId="{45A9D28E-F4B8-49A3-8968-BC2B18B32A3D}" destId="{C4908B11-36F2-45D3-9E57-A9E0EC643410}" srcOrd="15" destOrd="0" presId="urn:microsoft.com/office/officeart/2008/layout/CircleAccentTimeline"/>
    <dgm:cxn modelId="{7A69ABEC-8AA9-4CE1-932B-BD280F013BDE}" type="presParOf" srcId="{C4908B11-36F2-45D3-9E57-A9E0EC643410}" destId="{263508FC-FCB6-444A-B4EE-DF89A1500588}" srcOrd="0" destOrd="0" presId="urn:microsoft.com/office/officeart/2008/layout/CircleAccentTimeline"/>
    <dgm:cxn modelId="{A2296B14-80FB-4993-A0AF-8A050DB61CB5}" type="presParOf" srcId="{C4908B11-36F2-45D3-9E57-A9E0EC643410}" destId="{2292ACED-F297-4274-A3DF-749CA1B55091}" srcOrd="1" destOrd="0" presId="urn:microsoft.com/office/officeart/2008/layout/CircleAccentTimeline"/>
    <dgm:cxn modelId="{7FB331E6-88DD-4274-A675-A490E6D3A19B}" type="presParOf" srcId="{C4908B11-36F2-45D3-9E57-A9E0EC643410}" destId="{BD563F07-20E3-49A1-AE5A-9F85990BDC6C}" srcOrd="2" destOrd="0" presId="urn:microsoft.com/office/officeart/2008/layout/CircleAccentTimeline"/>
    <dgm:cxn modelId="{B49E39B2-1B1A-4CA7-851A-5C6C4CBB5921}" type="presParOf" srcId="{45A9D28E-F4B8-49A3-8968-BC2B18B32A3D}" destId="{A90A2777-61F5-4BEC-9C9D-2BC044799704}" srcOrd="16" destOrd="0" presId="urn:microsoft.com/office/officeart/2008/layout/CircleAccentTimeline"/>
    <dgm:cxn modelId="{2B44E3CE-E35F-4765-BC08-EFE0B9FFF0F2}" type="presParOf" srcId="{45A9D28E-F4B8-49A3-8968-BC2B18B32A3D}" destId="{AAFCA9E0-69C2-4DDE-8559-71C87AE7C3D9}" srcOrd="17" destOrd="0" presId="urn:microsoft.com/office/officeart/2008/layout/CircleAccentTimeline"/>
    <dgm:cxn modelId="{10EB201D-54D6-45A1-B03F-1FCAC04A0979}" type="presParOf" srcId="{45A9D28E-F4B8-49A3-8968-BC2B18B32A3D}" destId="{9068E927-4EE2-4210-8299-7C4DEEE0C384}" srcOrd="18" destOrd="0" presId="urn:microsoft.com/office/officeart/2008/layout/CircleAccentTimeline"/>
    <dgm:cxn modelId="{4AFCCA30-AC46-49C9-B595-66DAB0DABCBA}" type="presParOf" srcId="{45A9D28E-F4B8-49A3-8968-BC2B18B32A3D}" destId="{37D8819F-92BC-4307-820B-EA473F18ADFC}" srcOrd="19" destOrd="0" presId="urn:microsoft.com/office/officeart/2008/layout/CircleAccentTimeline"/>
    <dgm:cxn modelId="{ED6E382C-BBAA-401F-869C-B7C4D7F87FB7}" type="presParOf" srcId="{37D8819F-92BC-4307-820B-EA473F18ADFC}" destId="{0BAB8A44-9870-425F-BC3D-1903B766843F}" srcOrd="0" destOrd="0" presId="urn:microsoft.com/office/officeart/2008/layout/CircleAccentTimeline"/>
    <dgm:cxn modelId="{92FFEAAC-35D6-4C97-88F4-1AAFA643E8D6}" type="presParOf" srcId="{37D8819F-92BC-4307-820B-EA473F18ADFC}" destId="{B430EAA3-7804-4F4A-9340-6AC7EC7CFDC6}" srcOrd="1" destOrd="0" presId="urn:microsoft.com/office/officeart/2008/layout/CircleAccentTimeline"/>
    <dgm:cxn modelId="{EE2C020D-6D2A-47C4-B3F0-F3BE1F7F979F}" type="presParOf" srcId="{37D8819F-92BC-4307-820B-EA473F18ADFC}" destId="{7F720172-0E54-415D-BDC7-18FB7119F3DF}" srcOrd="2" destOrd="0" presId="urn:microsoft.com/office/officeart/2008/layout/CircleAccentTimeline"/>
    <dgm:cxn modelId="{8644BA8A-4EFB-41CE-B029-470BBF862A87}" type="presParOf" srcId="{45A9D28E-F4B8-49A3-8968-BC2B18B32A3D}" destId="{2BA3368E-FE15-4ADD-9C15-E997D9C7C3DE}" srcOrd="20" destOrd="0" presId="urn:microsoft.com/office/officeart/2008/layout/CircleAccentTimeline"/>
    <dgm:cxn modelId="{0A7985A7-D110-47BB-808A-D770BAEC56AE}" type="presParOf" srcId="{45A9D28E-F4B8-49A3-8968-BC2B18B32A3D}" destId="{4BC70E50-D332-463E-82DA-BFCA65E1CD6E}" srcOrd="21" destOrd="0" presId="urn:microsoft.com/office/officeart/2008/layout/CircleAccentTimeline"/>
    <dgm:cxn modelId="{65D69CB9-6B6E-45F0-A5FC-046E907A8210}" type="presParOf" srcId="{45A9D28E-F4B8-49A3-8968-BC2B18B32A3D}" destId="{2D33219A-A70E-4B0C-BA23-954F113D71DC}" srcOrd="22" destOrd="0" presId="urn:microsoft.com/office/officeart/2008/layout/CircleAccentTimeline"/>
    <dgm:cxn modelId="{703A471B-B217-4E61-9E77-C10C643F0FC1}" type="presParOf" srcId="{45A9D28E-F4B8-49A3-8968-BC2B18B32A3D}" destId="{AE7F7906-186F-4130-B260-1A0A7BE27DFA}" srcOrd="23" destOrd="0" presId="urn:microsoft.com/office/officeart/2008/layout/CircleAccentTimeline"/>
    <dgm:cxn modelId="{C10D96F3-B13D-43C0-80A1-031B43A96014}" type="presParOf" srcId="{AE7F7906-186F-4130-B260-1A0A7BE27DFA}" destId="{F62707D2-FAB6-441C-96F5-D2A779879A6B}" srcOrd="0" destOrd="0" presId="urn:microsoft.com/office/officeart/2008/layout/CircleAccentTimeline"/>
    <dgm:cxn modelId="{1D38351B-73AE-4297-9A01-F5619A2758C0}" type="presParOf" srcId="{AE7F7906-186F-4130-B260-1A0A7BE27DFA}" destId="{1C40C790-E9C3-4174-B11C-EEF0E7AF663C}" srcOrd="1" destOrd="0" presId="urn:microsoft.com/office/officeart/2008/layout/CircleAccentTimeline"/>
    <dgm:cxn modelId="{A4414030-DEAF-4162-A324-CEF282505B88}" type="presParOf" srcId="{AE7F7906-186F-4130-B260-1A0A7BE27DFA}" destId="{48B96B61-8A1C-4877-A072-1C2B65198B4D}" srcOrd="2" destOrd="0" presId="urn:microsoft.com/office/officeart/2008/layout/CircleAccentTimeline"/>
    <dgm:cxn modelId="{90C32074-CEEA-4116-BBF6-BCB7B5C1DFA8}" type="presParOf" srcId="{45A9D28E-F4B8-49A3-8968-BC2B18B32A3D}" destId="{C763B693-7A60-4029-8F9B-A0D70F592E82}" srcOrd="24" destOrd="0" presId="urn:microsoft.com/office/officeart/2008/layout/CircleAccentTimeline"/>
    <dgm:cxn modelId="{03104709-200E-42D1-A3B4-258F2D978522}" type="presParOf" srcId="{45A9D28E-F4B8-49A3-8968-BC2B18B32A3D}" destId="{ABE3C154-4D3C-4881-85AB-782B9C2DFDDA}" srcOrd="25" destOrd="0" presId="urn:microsoft.com/office/officeart/2008/layout/CircleAccentTimeline"/>
    <dgm:cxn modelId="{702CBFD6-A5BF-41F3-8FA5-D2686657F695}" type="presParOf" srcId="{45A9D28E-F4B8-49A3-8968-BC2B18B32A3D}" destId="{FEB4BA26-CDD6-4636-B9F3-EA8D45692544}" srcOrd="26" destOrd="0" presId="urn:microsoft.com/office/officeart/2008/layout/CircleAccentTimeline"/>
    <dgm:cxn modelId="{601B99C1-74A0-4330-996D-FF33A85FCE06}" type="presParOf" srcId="{45A9D28E-F4B8-49A3-8968-BC2B18B32A3D}" destId="{B4E01A12-9DD3-4EA4-92FE-E303E055384A}" srcOrd="27" destOrd="0" presId="urn:microsoft.com/office/officeart/2008/layout/CircleAccentTimeline"/>
    <dgm:cxn modelId="{86771E0B-3BC6-4728-9397-7CF335CC075F}" type="presParOf" srcId="{B4E01A12-9DD3-4EA4-92FE-E303E055384A}" destId="{A3E0148F-2E8D-4D3E-BD7F-9360DED8097E}" srcOrd="0" destOrd="0" presId="urn:microsoft.com/office/officeart/2008/layout/CircleAccentTimeline"/>
    <dgm:cxn modelId="{8F52BE9B-6113-4332-AE28-99409073F686}" type="presParOf" srcId="{B4E01A12-9DD3-4EA4-92FE-E303E055384A}" destId="{C3710A76-57E1-4E86-BFE6-145B857C6BE4}" srcOrd="1" destOrd="0" presId="urn:microsoft.com/office/officeart/2008/layout/CircleAccentTimeline"/>
    <dgm:cxn modelId="{B7110C40-0043-43A0-9B2A-E0930F2D4105}" type="presParOf" srcId="{B4E01A12-9DD3-4EA4-92FE-E303E055384A}" destId="{E13430CF-6BA2-4BBE-8CEA-44E99E550A99}" srcOrd="2" destOrd="0" presId="urn:microsoft.com/office/officeart/2008/layout/CircleAccentTimeline"/>
    <dgm:cxn modelId="{2C93A500-421A-43AA-A350-FC10053F61E6}" type="presParOf" srcId="{45A9D28E-F4B8-49A3-8968-BC2B18B32A3D}" destId="{E13CF827-CE3A-4A16-9DF8-8CD618D065BC}" srcOrd="28" destOrd="0" presId="urn:microsoft.com/office/officeart/2008/layout/CircleAccentTimeline"/>
    <dgm:cxn modelId="{A99BE9FB-7997-4E0D-A18C-E67411A6BF25}" type="presParOf" srcId="{45A9D28E-F4B8-49A3-8968-BC2B18B32A3D}" destId="{6A6668BF-EF46-40CF-8F09-B95C9E94B1E3}" srcOrd="29" destOrd="0" presId="urn:microsoft.com/office/officeart/2008/layout/CircleAccentTimeline"/>
    <dgm:cxn modelId="{4061B1D1-9781-4898-8881-42CA7A1A42CF}" type="presParOf" srcId="{45A9D28E-F4B8-49A3-8968-BC2B18B32A3D}" destId="{D0DCF494-5827-4CC0-98FF-F8A37BC383B3}" srcOrd="30" destOrd="0" presId="urn:microsoft.com/office/officeart/2008/layout/CircleAccentTimeline"/>
    <dgm:cxn modelId="{3C44C398-1223-4D4E-BCE8-491901FF825B}" type="presParOf" srcId="{45A9D28E-F4B8-49A3-8968-BC2B18B32A3D}" destId="{EE53E54C-5E44-4535-B96A-F2337C202B91}" srcOrd="31" destOrd="0" presId="urn:microsoft.com/office/officeart/2008/layout/CircleAccentTimeline"/>
    <dgm:cxn modelId="{4EAD3669-160A-41AE-9C2A-C80D2F01AA98}" type="presParOf" srcId="{EE53E54C-5E44-4535-B96A-F2337C202B91}" destId="{E1D4E770-9F73-4E6F-A835-0BB63306AC82}" srcOrd="0" destOrd="0" presId="urn:microsoft.com/office/officeart/2008/layout/CircleAccentTimeline"/>
    <dgm:cxn modelId="{5C4D16D0-517B-4D1C-98D3-D92E8E28A9DE}" type="presParOf" srcId="{EE53E54C-5E44-4535-B96A-F2337C202B91}" destId="{337AC91B-BACF-4993-BBCB-57FF7D1441C7}" srcOrd="1" destOrd="0" presId="urn:microsoft.com/office/officeart/2008/layout/CircleAccentTimeline"/>
    <dgm:cxn modelId="{AFCAA493-7726-4FB2-85CF-B210C773AEE8}" type="presParOf" srcId="{EE53E54C-5E44-4535-B96A-F2337C202B91}" destId="{E32C422D-8B46-4221-9657-BF9180D778A2}" srcOrd="2" destOrd="0" presId="urn:microsoft.com/office/officeart/2008/layout/CircleAccentTimeline"/>
    <dgm:cxn modelId="{A87E7BEA-8EAD-40E1-A0FA-DFA411C50207}" type="presParOf" srcId="{45A9D28E-F4B8-49A3-8968-BC2B18B32A3D}" destId="{B491EF23-24FF-41C6-8C85-57A1FA563895}" srcOrd="32" destOrd="0" presId="urn:microsoft.com/office/officeart/2008/layout/CircleAccentTimeline"/>
    <dgm:cxn modelId="{BC242362-5055-43F4-8C62-9B5ABDF831DA}" type="presParOf" srcId="{45A9D28E-F4B8-49A3-8968-BC2B18B32A3D}" destId="{D9C508BA-8D35-4481-8AE4-65A55FE881E7}" srcOrd="33" destOrd="0" presId="urn:microsoft.com/office/officeart/2008/layout/CircleAccentTimeline"/>
    <dgm:cxn modelId="{B44A7757-9B5C-410C-89CB-699EEBAB0275}" type="presParOf" srcId="{45A9D28E-F4B8-49A3-8968-BC2B18B32A3D}" destId="{9EBF5D07-233B-4731-AF68-243E2C5B883B}" srcOrd="34" destOrd="0" presId="urn:microsoft.com/office/officeart/2008/layout/CircleAccentTimeline"/>
    <dgm:cxn modelId="{FEA362C6-BA70-4151-BBDB-4E6598096B8D}" type="presParOf" srcId="{45A9D28E-F4B8-49A3-8968-BC2B18B32A3D}" destId="{A087B839-2611-4FEF-A95D-86326431AEB5}" srcOrd="35" destOrd="0" presId="urn:microsoft.com/office/officeart/2008/layout/CircleAccentTimeline"/>
    <dgm:cxn modelId="{F3F6FAB6-6AA8-4BD9-A76C-18BCA0E96DD7}" type="presParOf" srcId="{A087B839-2611-4FEF-A95D-86326431AEB5}" destId="{60403DF6-FF62-4A02-9EA1-6C58C9BD4819}" srcOrd="0" destOrd="0" presId="urn:microsoft.com/office/officeart/2008/layout/CircleAccentTimeline"/>
    <dgm:cxn modelId="{B9F00CEF-165B-43B0-B70E-403F6EF14CA9}" type="presParOf" srcId="{A087B839-2611-4FEF-A95D-86326431AEB5}" destId="{CD6F769D-2CA9-41FD-B706-6000999087EB}" srcOrd="1" destOrd="0" presId="urn:microsoft.com/office/officeart/2008/layout/CircleAccentTimeline"/>
    <dgm:cxn modelId="{B5121238-7D59-418C-B478-E5AF774D8D90}" type="presParOf" srcId="{A087B839-2611-4FEF-A95D-86326431AEB5}" destId="{AFA91D37-9DD4-4A2C-931D-630E252B2739}" srcOrd="2" destOrd="0" presId="urn:microsoft.com/office/officeart/2008/layout/CircleAccentTimeline"/>
    <dgm:cxn modelId="{EDA32512-E442-437D-974B-3F5365566C9E}" type="presParOf" srcId="{45A9D28E-F4B8-49A3-8968-BC2B18B32A3D}" destId="{7D7D61AA-7122-4646-84F4-5F1ADB47F601}" srcOrd="36" destOrd="0" presId="urn:microsoft.com/office/officeart/2008/layout/CircleAccentTimeline"/>
    <dgm:cxn modelId="{E601BCB4-0A89-4EC4-B8E8-3F7B60C505CF}" type="presParOf" srcId="{45A9D28E-F4B8-49A3-8968-BC2B18B32A3D}" destId="{FD5C7476-D12C-4CCA-B109-B3CD82486903}" srcOrd="37" destOrd="0" presId="urn:microsoft.com/office/officeart/2008/layout/CircleAccentTimeline"/>
    <dgm:cxn modelId="{7DE99AFD-0D32-4B47-A008-823E066BF4EC}" type="presParOf" srcId="{45A9D28E-F4B8-49A3-8968-BC2B18B32A3D}" destId="{AB9F83FC-A975-4EAD-AFCB-A644A8C99C64}" srcOrd="38" destOrd="0" presId="urn:microsoft.com/office/officeart/2008/layout/CircleAccentTimeline"/>
    <dgm:cxn modelId="{CC95B1EB-A145-4506-AED0-5D427B626F2F}" type="presParOf" srcId="{45A9D28E-F4B8-49A3-8968-BC2B18B32A3D}" destId="{BE5AB6EA-ACFA-42C2-BCFC-E75E0FF8AB97}" srcOrd="39" destOrd="0" presId="urn:microsoft.com/office/officeart/2008/layout/CircleAccentTimeline"/>
    <dgm:cxn modelId="{1AD940F5-7D18-4E96-A3DC-5ECE1BF2684D}" type="presParOf" srcId="{BE5AB6EA-ACFA-42C2-BCFC-E75E0FF8AB97}" destId="{592FACA8-473B-46E4-8709-5E0A250F1BB8}" srcOrd="0" destOrd="0" presId="urn:microsoft.com/office/officeart/2008/layout/CircleAccentTimeline"/>
    <dgm:cxn modelId="{FBACC24A-1550-4D93-B74C-BFE63F80B3F8}" type="presParOf" srcId="{BE5AB6EA-ACFA-42C2-BCFC-E75E0FF8AB97}" destId="{59FA4476-E799-48BE-BB5C-FC7C2A3EEE40}" srcOrd="1" destOrd="0" presId="urn:microsoft.com/office/officeart/2008/layout/CircleAccentTimeline"/>
    <dgm:cxn modelId="{04FC86FF-5DB8-45C8-9FB3-1F56F4238CDC}" type="presParOf" srcId="{BE5AB6EA-ACFA-42C2-BCFC-E75E0FF8AB97}" destId="{6F3225D6-21CD-40B0-8A42-89C7054B8142}" srcOrd="2" destOrd="0" presId="urn:microsoft.com/office/officeart/2008/layout/CircleAccentTimeline"/>
    <dgm:cxn modelId="{0E0ECB26-80A8-4937-A159-B1A55A330892}" type="presParOf" srcId="{45A9D28E-F4B8-49A3-8968-BC2B18B32A3D}" destId="{945064A5-68DF-455B-8DD2-C90FA472509F}" srcOrd="40" destOrd="0" presId="urn:microsoft.com/office/officeart/2008/layout/CircleAccentTimeline"/>
    <dgm:cxn modelId="{EDFD6EE9-A5FF-439F-867C-E9ED8F12EF51}" type="presParOf" srcId="{45A9D28E-F4B8-49A3-8968-BC2B18B32A3D}" destId="{D2A2C1A3-F8A7-4F75-8A7F-74D125E36B74}" srcOrd="41" destOrd="0" presId="urn:microsoft.com/office/officeart/2008/layout/CircleAccentTimeline"/>
    <dgm:cxn modelId="{742EBC26-D181-4035-A24B-A8243B115312}" type="presParOf" srcId="{45A9D28E-F4B8-49A3-8968-BC2B18B32A3D}" destId="{B3D86A21-CDCA-4396-9F2A-49F2F4A676AB}" srcOrd="42" destOrd="0" presId="urn:microsoft.com/office/officeart/2008/layout/CircleAccentTimeline"/>
    <dgm:cxn modelId="{F32D3DD7-7E53-41FF-948B-9B62BC83C617}" type="presParOf" srcId="{B3D86A21-CDCA-4396-9F2A-49F2F4A676AB}" destId="{AB55655B-36B0-416E-950C-E7422114AB35}" srcOrd="0" destOrd="0" presId="urn:microsoft.com/office/officeart/2008/layout/CircleAccentTimeline"/>
    <dgm:cxn modelId="{8160A20E-694A-4004-91FA-D2D0E78F79E5}" type="presParOf" srcId="{B3D86A21-CDCA-4396-9F2A-49F2F4A676AB}" destId="{2F450A95-9E26-420A-B50C-4B05CC44A018}" srcOrd="1" destOrd="0" presId="urn:microsoft.com/office/officeart/2008/layout/CircleAccentTimeline"/>
    <dgm:cxn modelId="{BB17AE5C-ADEF-43F6-A146-CFA5C5CD2D02}" type="presParOf" srcId="{B3D86A21-CDCA-4396-9F2A-49F2F4A676AB}" destId="{817E92F7-6520-447E-B472-EAA19079D8DD}" srcOrd="2" destOrd="0" presId="urn:microsoft.com/office/officeart/2008/layout/CircleAccentTimeline"/>
    <dgm:cxn modelId="{F267676A-1A0C-44A4-9B9C-E19AA8557DEA}" type="presParOf" srcId="{45A9D28E-F4B8-49A3-8968-BC2B18B32A3D}" destId="{6DEE122C-F1E6-43A1-932C-7879F5CA89E2}" srcOrd="43" destOrd="0" presId="urn:microsoft.com/office/officeart/2008/layout/CircleAccentTimeline"/>
    <dgm:cxn modelId="{250B67BE-7E80-4FEB-AD24-B438F27D37DF}" type="presParOf" srcId="{45A9D28E-F4B8-49A3-8968-BC2B18B32A3D}" destId="{22A7E589-9771-45E7-8E56-59730C2C263C}" srcOrd="44" destOrd="0" presId="urn:microsoft.com/office/officeart/2008/layout/CircleAccentTimeline"/>
    <dgm:cxn modelId="{D6207926-939C-4F60-A4C5-925D7A2A36F3}" type="presParOf" srcId="{45A9D28E-F4B8-49A3-8968-BC2B18B32A3D}" destId="{AC663644-5E94-4D55-9153-7987FDA52714}" srcOrd="45" destOrd="0" presId="urn:microsoft.com/office/officeart/2008/layout/CircleAccentTimeline"/>
    <dgm:cxn modelId="{0B58FDE1-D2D6-4C10-83EA-CECA43B92F22}" type="presParOf" srcId="{45A9D28E-F4B8-49A3-8968-BC2B18B32A3D}" destId="{A33BB843-A7CB-464B-A6F5-4BC34CA76373}" srcOrd="46" destOrd="0" presId="urn:microsoft.com/office/officeart/2008/layout/CircleAccentTimeline"/>
    <dgm:cxn modelId="{C18C7B6E-22D3-4DBB-B536-35C60EF3B2BA}" type="presParOf" srcId="{A33BB843-A7CB-464B-A6F5-4BC34CA76373}" destId="{869DE1CB-E56A-40CA-A79E-F75785DE23CE}" srcOrd="0" destOrd="0" presId="urn:microsoft.com/office/officeart/2008/layout/CircleAccentTimeline"/>
    <dgm:cxn modelId="{BB0F8DA0-C0B9-490F-8935-DCAA641F2CBE}" type="presParOf" srcId="{A33BB843-A7CB-464B-A6F5-4BC34CA76373}" destId="{CA3FC0E7-57B4-4770-B8AD-CCEBE5368244}" srcOrd="1" destOrd="0" presId="urn:microsoft.com/office/officeart/2008/layout/CircleAccentTimeline"/>
    <dgm:cxn modelId="{CB902291-AB72-4044-880F-886C15C4384A}" type="presParOf" srcId="{A33BB843-A7CB-464B-A6F5-4BC34CA76373}" destId="{BA187900-B1AD-4DA3-8D44-A55427791FD3}" srcOrd="2" destOrd="0" presId="urn:microsoft.com/office/officeart/2008/layout/CircleAccentTimeline"/>
    <dgm:cxn modelId="{2AC2D65A-E5DD-4585-94A9-55B047C24ECF}" type="presParOf" srcId="{45A9D28E-F4B8-49A3-8968-BC2B18B32A3D}" destId="{06E117FC-A94D-4ED9-A04D-60FD9F4B494B}" srcOrd="47" destOrd="0" presId="urn:microsoft.com/office/officeart/2008/layout/CircleAccentTimeline"/>
    <dgm:cxn modelId="{788B6108-1695-409F-9D0E-189FC7F692DE}" type="presParOf" srcId="{45A9D28E-F4B8-49A3-8968-BC2B18B32A3D}" destId="{97B6DF63-28DD-461B-8596-C5FDF1D0DF71}" srcOrd="48" destOrd="0" presId="urn:microsoft.com/office/officeart/2008/layout/CircleAccentTimeline"/>
    <dgm:cxn modelId="{123FBBB5-D476-489E-BC2F-6C86BA5F79B2}" type="presParOf" srcId="{45A9D28E-F4B8-49A3-8968-BC2B18B32A3D}" destId="{8526D2CE-9CD8-4511-8FB0-020DFB2E9A9F}" srcOrd="49" destOrd="0" presId="urn:microsoft.com/office/officeart/2008/layout/CircleAccentTimeline"/>
    <dgm:cxn modelId="{F89CAAF2-2F45-4327-8EE3-2C009FC78ED3}" type="presParOf" srcId="{45A9D28E-F4B8-49A3-8968-BC2B18B32A3D}" destId="{C8B1E071-05AB-4A10-9EBD-A281AAC976E8}" srcOrd="50" destOrd="0" presId="urn:microsoft.com/office/officeart/2008/layout/CircleAccentTimeline"/>
    <dgm:cxn modelId="{5CF9B775-7B0D-40B5-9166-F79129BA55E4}" type="presParOf" srcId="{C8B1E071-05AB-4A10-9EBD-A281AAC976E8}" destId="{A104CF28-5082-458E-82A5-80CCE3119917}" srcOrd="0" destOrd="0" presId="urn:microsoft.com/office/officeart/2008/layout/CircleAccentTimeline"/>
    <dgm:cxn modelId="{E007C094-2C25-4CC7-8C6B-83172684F647}" type="presParOf" srcId="{C8B1E071-05AB-4A10-9EBD-A281AAC976E8}" destId="{6E149022-AE30-4C51-A7FC-C91AD0E8B941}" srcOrd="1" destOrd="0" presId="urn:microsoft.com/office/officeart/2008/layout/CircleAccentTimeline"/>
    <dgm:cxn modelId="{A44F156B-9116-4480-98A9-1CBC8ECF6CF0}" type="presParOf" srcId="{C8B1E071-05AB-4A10-9EBD-A281AAC976E8}" destId="{5D19768F-20D2-46A9-BEC7-C6E05B061BFF}" srcOrd="2" destOrd="0" presId="urn:microsoft.com/office/officeart/2008/layout/CircleAccentTimeline"/>
    <dgm:cxn modelId="{916E6265-7E80-4B0B-82EF-7DEC3636742A}" type="presParOf" srcId="{45A9D28E-F4B8-49A3-8968-BC2B18B32A3D}" destId="{CDE603A8-0892-46D3-8650-15F35D3F12F3}" srcOrd="51" destOrd="0" presId="urn:microsoft.com/office/officeart/2008/layout/CircleAccentTimeline"/>
    <dgm:cxn modelId="{9808FDDC-C30F-43E3-B9C3-EE11D7683F59}" type="presParOf" srcId="{45A9D28E-F4B8-49A3-8968-BC2B18B32A3D}" destId="{6209F781-1B65-4B67-9688-562865C18B0D}" srcOrd="52" destOrd="0" presId="urn:microsoft.com/office/officeart/2008/layout/CircleAccentTimeline"/>
    <dgm:cxn modelId="{CEFCCD74-3F6A-436D-8133-DD2870615FEE}" type="presParOf" srcId="{45A9D28E-F4B8-49A3-8968-BC2B18B32A3D}" destId="{E7F59A09-22D4-4983-BCB9-DBD5BF064255}" srcOrd="53" destOrd="0" presId="urn:microsoft.com/office/officeart/2008/layout/CircleAccentTimeline"/>
    <dgm:cxn modelId="{5069E6D9-A30A-4E51-8A06-0357EEA69823}" type="presParOf" srcId="{45A9D28E-F4B8-49A3-8968-BC2B18B32A3D}" destId="{E6B8367B-9987-4A6C-AFC9-43F10CF3E8FC}" srcOrd="54" destOrd="0" presId="urn:microsoft.com/office/officeart/2008/layout/CircleAccentTimeline"/>
    <dgm:cxn modelId="{D108D07F-784E-4B26-95FB-E768CEDC0B59}" type="presParOf" srcId="{E6B8367B-9987-4A6C-AFC9-43F10CF3E8FC}" destId="{122F9093-B591-49D2-BC8B-3BA79A52212D}" srcOrd="0" destOrd="0" presId="urn:microsoft.com/office/officeart/2008/layout/CircleAccentTimeline"/>
    <dgm:cxn modelId="{3DB20E5B-0EF7-4AF0-8E0E-121D91A132DE}" type="presParOf" srcId="{E6B8367B-9987-4A6C-AFC9-43F10CF3E8FC}" destId="{28EE24D7-A346-4CC4-BFE6-BCDA62F8CF7F}" srcOrd="1" destOrd="0" presId="urn:microsoft.com/office/officeart/2008/layout/CircleAccentTimeline"/>
    <dgm:cxn modelId="{CE8ACE83-367E-40E7-8D9C-F8D3841F9DC4}" type="presParOf" srcId="{E6B8367B-9987-4A6C-AFC9-43F10CF3E8FC}" destId="{0678AD37-AFA8-4A8A-B88C-DCB5BF10CC79}" srcOrd="2" destOrd="0" presId="urn:microsoft.com/office/officeart/2008/layout/CircleAccentTimeline"/>
    <dgm:cxn modelId="{9BC740C9-D61E-4F17-8F5F-F80ED66720FA}" type="presParOf" srcId="{45A9D28E-F4B8-49A3-8968-BC2B18B32A3D}" destId="{C5DBD02E-6E95-48E3-83DC-98CA449A4023}" srcOrd="55" destOrd="0" presId="urn:microsoft.com/office/officeart/2008/layout/CircleAccentTimeline"/>
    <dgm:cxn modelId="{A6C36E6B-E5D9-46A1-8BBE-53A7E654006B}" type="presParOf" srcId="{45A9D28E-F4B8-49A3-8968-BC2B18B32A3D}" destId="{8590C4D5-D71B-4C48-A8A0-E7C02B322DC4}" srcOrd="56" destOrd="0" presId="urn:microsoft.com/office/officeart/2008/layout/CircleAccent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257076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379069"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First – Assess your current business and risk</a:t>
          </a:r>
          <a:endParaRPr lang="en-US" sz="1200" kern="1200" dirty="0"/>
        </a:p>
      </dsp:txBody>
      <dsp:txXfrm>
        <a:off x="379069" y="1686542"/>
        <a:ext cx="1334299" cy="643029"/>
      </dsp:txXfrm>
    </dsp:sp>
    <dsp:sp modelId="{1A10562A-A1B9-4FEC-9DE1-4F9510FF8813}">
      <dsp:nvSpPr>
        <dsp:cNvPr id="0" name=""/>
        <dsp:cNvSpPr/>
      </dsp:nvSpPr>
      <dsp:spPr>
        <a:xfrm>
          <a:off x="1155070"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495215"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Look at your business and risks</a:t>
          </a:r>
          <a:endParaRPr lang="en-US" sz="1200" kern="1200" dirty="0"/>
        </a:p>
      </dsp:txBody>
      <dsp:txXfrm>
        <a:off x="495215" y="3595103"/>
        <a:ext cx="1154231" cy="556527"/>
      </dsp:txXfrm>
    </dsp:sp>
    <dsp:sp modelId="{878BB4A5-ED55-4293-B033-9974B065DA45}">
      <dsp:nvSpPr>
        <dsp:cNvPr id="0" name=""/>
        <dsp:cNvSpPr/>
      </dsp:nvSpPr>
      <dsp:spPr>
        <a:xfrm rot="17700000">
          <a:off x="12178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792972"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11331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Look at how you manage your risks</a:t>
          </a:r>
          <a:endParaRPr lang="en-US" sz="1200" kern="1200" dirty="0"/>
        </a:p>
      </dsp:txBody>
      <dsp:txXfrm>
        <a:off x="1133118" y="3595103"/>
        <a:ext cx="1154231" cy="556527"/>
      </dsp:txXfrm>
    </dsp:sp>
    <dsp:sp modelId="{1D5CE769-EC79-4BC8-9B11-5F897366239A}">
      <dsp:nvSpPr>
        <dsp:cNvPr id="0" name=""/>
        <dsp:cNvSpPr/>
      </dsp:nvSpPr>
      <dsp:spPr>
        <a:xfrm rot="17700000">
          <a:off x="18557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2430875"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771020"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Is it more cost effective to form a captive?</a:t>
          </a:r>
          <a:endParaRPr lang="en-US" sz="1200" kern="1200" dirty="0"/>
        </a:p>
      </dsp:txBody>
      <dsp:txXfrm>
        <a:off x="1771020" y="3595103"/>
        <a:ext cx="1154231" cy="556527"/>
      </dsp:txXfrm>
    </dsp:sp>
    <dsp:sp modelId="{C6D7B564-F816-4B0E-AE10-398C4CC7000F}">
      <dsp:nvSpPr>
        <dsp:cNvPr id="0" name=""/>
        <dsp:cNvSpPr/>
      </dsp:nvSpPr>
      <dsp:spPr>
        <a:xfrm rot="17700000">
          <a:off x="2493637"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3068863" y="256154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3447064"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Then – Shop Around</a:t>
          </a:r>
          <a:endParaRPr lang="en-US" sz="1200" kern="1200" dirty="0"/>
        </a:p>
      </dsp:txBody>
      <dsp:txXfrm>
        <a:off x="3447064" y="1686542"/>
        <a:ext cx="1334299" cy="643029"/>
      </dsp:txXfrm>
    </dsp:sp>
    <dsp:sp modelId="{0BAB8A44-9870-425F-BC3D-1903B766843F}">
      <dsp:nvSpPr>
        <dsp:cNvPr id="0" name=""/>
        <dsp:cNvSpPr/>
      </dsp:nvSpPr>
      <dsp:spPr>
        <a:xfrm>
          <a:off x="4223066"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3563211"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domicile</a:t>
          </a:r>
          <a:endParaRPr lang="en-US" sz="1200" kern="1200" dirty="0"/>
        </a:p>
      </dsp:txBody>
      <dsp:txXfrm>
        <a:off x="3563211" y="3595103"/>
        <a:ext cx="1154231" cy="556527"/>
      </dsp:txXfrm>
    </dsp:sp>
    <dsp:sp modelId="{7F720172-0E54-415D-BDC7-18FB7119F3DF}">
      <dsp:nvSpPr>
        <dsp:cNvPr id="0" name=""/>
        <dsp:cNvSpPr/>
      </dsp:nvSpPr>
      <dsp:spPr>
        <a:xfrm rot="17700000">
          <a:off x="4285829"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4860968"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4201113"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structure</a:t>
          </a:r>
          <a:endParaRPr lang="en-US" sz="1200" kern="1200" dirty="0"/>
        </a:p>
      </dsp:txBody>
      <dsp:txXfrm>
        <a:off x="4201113" y="3595103"/>
        <a:ext cx="1154231" cy="556527"/>
      </dsp:txXfrm>
    </dsp:sp>
    <dsp:sp modelId="{48B96B61-8A1C-4877-A072-1C2B65198B4D}">
      <dsp:nvSpPr>
        <dsp:cNvPr id="0" name=""/>
        <dsp:cNvSpPr/>
      </dsp:nvSpPr>
      <dsp:spPr>
        <a:xfrm rot="17700000">
          <a:off x="4923731"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5498870"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4839016"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Tax</a:t>
          </a:r>
          <a:endParaRPr lang="en-US" sz="1200" kern="1200" dirty="0"/>
        </a:p>
      </dsp:txBody>
      <dsp:txXfrm>
        <a:off x="4839016" y="3595103"/>
        <a:ext cx="1154231" cy="556527"/>
      </dsp:txXfrm>
    </dsp:sp>
    <dsp:sp modelId="{E13430CF-6BA2-4BBE-8CEA-44E99E550A99}">
      <dsp:nvSpPr>
        <dsp:cNvPr id="0" name=""/>
        <dsp:cNvSpPr/>
      </dsp:nvSpPr>
      <dsp:spPr>
        <a:xfrm rot="17700000">
          <a:off x="55616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6136773"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54769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Investment Policy</a:t>
          </a:r>
          <a:endParaRPr lang="en-US" sz="1200" kern="1200" dirty="0"/>
        </a:p>
      </dsp:txBody>
      <dsp:txXfrm>
        <a:off x="5476918" y="3595103"/>
        <a:ext cx="1154231" cy="556527"/>
      </dsp:txXfrm>
    </dsp:sp>
    <dsp:sp modelId="{E32C422D-8B46-4221-9657-BF9180D778A2}">
      <dsp:nvSpPr>
        <dsp:cNvPr id="0" name=""/>
        <dsp:cNvSpPr/>
      </dsp:nvSpPr>
      <dsp:spPr>
        <a:xfrm rot="17700000">
          <a:off x="61995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6774675"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6114820"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Capitalization</a:t>
          </a:r>
          <a:endParaRPr lang="en-US" sz="1200" kern="1200" dirty="0"/>
        </a:p>
      </dsp:txBody>
      <dsp:txXfrm>
        <a:off x="6114820" y="3595103"/>
        <a:ext cx="1154231" cy="556527"/>
      </dsp:txXfrm>
    </dsp:sp>
    <dsp:sp modelId="{AFA91D37-9DD4-4A2C-931D-630E252B2739}">
      <dsp:nvSpPr>
        <dsp:cNvPr id="0" name=""/>
        <dsp:cNvSpPr/>
      </dsp:nvSpPr>
      <dsp:spPr>
        <a:xfrm rot="17700000">
          <a:off x="6837437"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7412577"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6752722"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Other Legal Stuff</a:t>
          </a:r>
          <a:endParaRPr lang="en-US" sz="1200" kern="1200" dirty="0"/>
        </a:p>
      </dsp:txBody>
      <dsp:txXfrm>
        <a:off x="6752722" y="3595103"/>
        <a:ext cx="1154231" cy="556527"/>
      </dsp:txXfrm>
    </dsp:sp>
    <dsp:sp modelId="{6F3225D6-21CD-40B0-8A42-89C7054B8142}">
      <dsp:nvSpPr>
        <dsp:cNvPr id="0" name=""/>
        <dsp:cNvSpPr/>
      </dsp:nvSpPr>
      <dsp:spPr>
        <a:xfrm rot="17700000">
          <a:off x="7475340"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8050565" y="256154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8428767"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Last - Implementation</a:t>
          </a:r>
          <a:endParaRPr lang="en-US" sz="1200" kern="1200" dirty="0"/>
        </a:p>
      </dsp:txBody>
      <dsp:txXfrm>
        <a:off x="8428767" y="1686542"/>
        <a:ext cx="1334299" cy="643029"/>
      </dsp:txXfrm>
    </dsp:sp>
    <dsp:sp modelId="{869DE1CB-E56A-40CA-A79E-F75785DE23CE}">
      <dsp:nvSpPr>
        <dsp:cNvPr id="0" name=""/>
        <dsp:cNvSpPr/>
      </dsp:nvSpPr>
      <dsp:spPr>
        <a:xfrm>
          <a:off x="9204768"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8544914"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manager</a:t>
          </a:r>
          <a:endParaRPr lang="en-US" sz="1200" kern="1200" dirty="0"/>
        </a:p>
      </dsp:txBody>
      <dsp:txXfrm>
        <a:off x="8544914" y="3595103"/>
        <a:ext cx="1154231" cy="556527"/>
      </dsp:txXfrm>
    </dsp:sp>
    <dsp:sp modelId="{BA187900-B1AD-4DA3-8D44-A55427791FD3}">
      <dsp:nvSpPr>
        <dsp:cNvPr id="0" name=""/>
        <dsp:cNvSpPr/>
      </dsp:nvSpPr>
      <dsp:spPr>
        <a:xfrm rot="17700000">
          <a:off x="9267531"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9842671"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9182816"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an actuary</a:t>
          </a:r>
          <a:endParaRPr lang="en-US" sz="1200" kern="1200" dirty="0"/>
        </a:p>
      </dsp:txBody>
      <dsp:txXfrm>
        <a:off x="9182816" y="3595103"/>
        <a:ext cx="1154231" cy="556527"/>
      </dsp:txXfrm>
    </dsp:sp>
    <dsp:sp modelId="{5D19768F-20D2-46A9-BEC7-C6E05B061BFF}">
      <dsp:nvSpPr>
        <dsp:cNvPr id="0" name=""/>
        <dsp:cNvSpPr/>
      </dsp:nvSpPr>
      <dsp:spPr>
        <a:xfrm rot="17700000">
          <a:off x="99054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10480573"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98207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Filing and Execute</a:t>
          </a:r>
          <a:endParaRPr lang="en-US" sz="1200" kern="1200" dirty="0"/>
        </a:p>
      </dsp:txBody>
      <dsp:txXfrm>
        <a:off x="9820718" y="3595103"/>
        <a:ext cx="1154231" cy="556527"/>
      </dsp:txXfrm>
    </dsp:sp>
    <dsp:sp modelId="{0678AD37-AFA8-4A8A-B88C-DCB5BF10CC79}">
      <dsp:nvSpPr>
        <dsp:cNvPr id="0" name=""/>
        <dsp:cNvSpPr/>
      </dsp:nvSpPr>
      <dsp:spPr>
        <a:xfrm rot="17700000">
          <a:off x="105433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1810100"/>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285882"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First – Assess your current business and risk</a:t>
          </a:r>
          <a:endParaRPr lang="en-US" sz="800" kern="1200" dirty="0"/>
        </a:p>
      </dsp:txBody>
      <dsp:txXfrm>
        <a:off x="285882" y="1145807"/>
        <a:ext cx="1002423" cy="483090"/>
      </dsp:txXfrm>
    </dsp:sp>
    <dsp:sp modelId="{1A10562A-A1B9-4FEC-9DE1-4F9510FF8813}">
      <dsp:nvSpPr>
        <dsp:cNvPr id="0" name=""/>
        <dsp:cNvSpPr/>
      </dsp:nvSpPr>
      <dsp:spPr>
        <a:xfrm>
          <a:off x="8688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37314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your business and risks</a:t>
          </a:r>
          <a:endParaRPr lang="en-US" sz="800" kern="1200" dirty="0"/>
        </a:p>
      </dsp:txBody>
      <dsp:txXfrm>
        <a:off x="373140" y="2579658"/>
        <a:ext cx="867143" cy="418104"/>
      </dsp:txXfrm>
    </dsp:sp>
    <dsp:sp modelId="{878BB4A5-ED55-4293-B033-9974B065DA45}">
      <dsp:nvSpPr>
        <dsp:cNvPr id="0" name=""/>
        <dsp:cNvSpPr/>
      </dsp:nvSpPr>
      <dsp:spPr>
        <a:xfrm rot="17700000">
          <a:off x="91602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348110"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85237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how you manage your risks</a:t>
          </a:r>
          <a:endParaRPr lang="en-US" sz="800" kern="1200" dirty="0"/>
        </a:p>
      </dsp:txBody>
      <dsp:txXfrm>
        <a:off x="852379" y="2579658"/>
        <a:ext cx="867143" cy="418104"/>
      </dsp:txXfrm>
    </dsp:sp>
    <dsp:sp modelId="{1D5CE769-EC79-4BC8-9B11-5F897366239A}">
      <dsp:nvSpPr>
        <dsp:cNvPr id="0" name=""/>
        <dsp:cNvSpPr/>
      </dsp:nvSpPr>
      <dsp:spPr>
        <a:xfrm rot="17700000">
          <a:off x="139526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1827349"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331618"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Is it more cost effective to form a captive?</a:t>
          </a:r>
          <a:endParaRPr lang="en-US" sz="800" kern="1200" dirty="0"/>
        </a:p>
      </dsp:txBody>
      <dsp:txXfrm>
        <a:off x="1331618" y="2579658"/>
        <a:ext cx="867143" cy="418104"/>
      </dsp:txXfrm>
    </dsp:sp>
    <dsp:sp modelId="{C6D7B564-F816-4B0E-AE10-398C4CC7000F}">
      <dsp:nvSpPr>
        <dsp:cNvPr id="0" name=""/>
        <dsp:cNvSpPr/>
      </dsp:nvSpPr>
      <dsp:spPr>
        <a:xfrm rot="17700000">
          <a:off x="1874501"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2306653"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2590786"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Then – Shop Around</a:t>
          </a:r>
          <a:endParaRPr lang="en-US" sz="800" kern="1200" dirty="0"/>
        </a:p>
      </dsp:txBody>
      <dsp:txXfrm>
        <a:off x="2590786" y="1145807"/>
        <a:ext cx="1002423" cy="483090"/>
      </dsp:txXfrm>
    </dsp:sp>
    <dsp:sp modelId="{0BAB8A44-9870-425F-BC3D-1903B766843F}">
      <dsp:nvSpPr>
        <dsp:cNvPr id="0" name=""/>
        <dsp:cNvSpPr/>
      </dsp:nvSpPr>
      <dsp:spPr>
        <a:xfrm>
          <a:off x="3173775"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267804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domicile</a:t>
          </a:r>
          <a:endParaRPr lang="en-US" sz="800" kern="1200" dirty="0"/>
        </a:p>
      </dsp:txBody>
      <dsp:txXfrm>
        <a:off x="2678044" y="2579658"/>
        <a:ext cx="867143" cy="418104"/>
      </dsp:txXfrm>
    </dsp:sp>
    <dsp:sp modelId="{7F720172-0E54-415D-BDC7-18FB7119F3DF}">
      <dsp:nvSpPr>
        <dsp:cNvPr id="0" name=""/>
        <dsp:cNvSpPr/>
      </dsp:nvSpPr>
      <dsp:spPr>
        <a:xfrm rot="17700000">
          <a:off x="32209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3653014"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315728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structure</a:t>
          </a:r>
          <a:endParaRPr lang="en-US" sz="800" kern="1200" dirty="0"/>
        </a:p>
      </dsp:txBody>
      <dsp:txXfrm>
        <a:off x="3157283" y="2579658"/>
        <a:ext cx="867143" cy="418104"/>
      </dsp:txXfrm>
    </dsp:sp>
    <dsp:sp modelId="{48B96B61-8A1C-4877-A072-1C2B65198B4D}">
      <dsp:nvSpPr>
        <dsp:cNvPr id="0" name=""/>
        <dsp:cNvSpPr/>
      </dsp:nvSpPr>
      <dsp:spPr>
        <a:xfrm rot="17700000">
          <a:off x="3700166"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4132254"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3636522"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Tax</a:t>
          </a:r>
          <a:endParaRPr lang="en-US" sz="800" kern="1200" dirty="0"/>
        </a:p>
      </dsp:txBody>
      <dsp:txXfrm>
        <a:off x="3636522" y="2579658"/>
        <a:ext cx="867143" cy="418104"/>
      </dsp:txXfrm>
    </dsp:sp>
    <dsp:sp modelId="{E13430CF-6BA2-4BBE-8CEA-44E99E550A99}">
      <dsp:nvSpPr>
        <dsp:cNvPr id="0" name=""/>
        <dsp:cNvSpPr/>
      </dsp:nvSpPr>
      <dsp:spPr>
        <a:xfrm rot="17700000">
          <a:off x="4179405"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4611493"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4115761"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Investment Policy</a:t>
          </a:r>
          <a:endParaRPr lang="en-US" sz="800" kern="1200" dirty="0"/>
        </a:p>
      </dsp:txBody>
      <dsp:txXfrm>
        <a:off x="4115761" y="2579658"/>
        <a:ext cx="867143" cy="418104"/>
      </dsp:txXfrm>
    </dsp:sp>
    <dsp:sp modelId="{E32C422D-8B46-4221-9657-BF9180D778A2}">
      <dsp:nvSpPr>
        <dsp:cNvPr id="0" name=""/>
        <dsp:cNvSpPr/>
      </dsp:nvSpPr>
      <dsp:spPr>
        <a:xfrm rot="17700000">
          <a:off x="4658644"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5090732"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459500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Capitalization</a:t>
          </a:r>
          <a:endParaRPr lang="en-US" sz="800" kern="1200" dirty="0"/>
        </a:p>
      </dsp:txBody>
      <dsp:txXfrm>
        <a:off x="4595000" y="2579658"/>
        <a:ext cx="867143" cy="418104"/>
      </dsp:txXfrm>
    </dsp:sp>
    <dsp:sp modelId="{AFA91D37-9DD4-4A2C-931D-630E252B2739}">
      <dsp:nvSpPr>
        <dsp:cNvPr id="0" name=""/>
        <dsp:cNvSpPr/>
      </dsp:nvSpPr>
      <dsp:spPr>
        <a:xfrm rot="17700000">
          <a:off x="513788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55699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507423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Other Legal Stuff</a:t>
          </a:r>
          <a:endParaRPr lang="en-US" sz="800" kern="1200" dirty="0"/>
        </a:p>
      </dsp:txBody>
      <dsp:txXfrm>
        <a:off x="5074239" y="2579658"/>
        <a:ext cx="867143" cy="418104"/>
      </dsp:txXfrm>
    </dsp:sp>
    <dsp:sp modelId="{6F3225D6-21CD-40B0-8A42-89C7054B8142}">
      <dsp:nvSpPr>
        <dsp:cNvPr id="0" name=""/>
        <dsp:cNvSpPr/>
      </dsp:nvSpPr>
      <dsp:spPr>
        <a:xfrm rot="17700000">
          <a:off x="561712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6049274"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6333407"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Last - Implementation</a:t>
          </a:r>
          <a:endParaRPr lang="en-US" sz="800" kern="1200" dirty="0"/>
        </a:p>
      </dsp:txBody>
      <dsp:txXfrm>
        <a:off x="6333407" y="1145807"/>
        <a:ext cx="1002423" cy="483090"/>
      </dsp:txXfrm>
    </dsp:sp>
    <dsp:sp modelId="{869DE1CB-E56A-40CA-A79E-F75785DE23CE}">
      <dsp:nvSpPr>
        <dsp:cNvPr id="0" name=""/>
        <dsp:cNvSpPr/>
      </dsp:nvSpPr>
      <dsp:spPr>
        <a:xfrm>
          <a:off x="6916397"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6420665"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manager</a:t>
          </a:r>
          <a:endParaRPr lang="en-US" sz="800" kern="1200" dirty="0"/>
        </a:p>
      </dsp:txBody>
      <dsp:txXfrm>
        <a:off x="6420665" y="2579658"/>
        <a:ext cx="867143" cy="418104"/>
      </dsp:txXfrm>
    </dsp:sp>
    <dsp:sp modelId="{BA187900-B1AD-4DA3-8D44-A55427791FD3}">
      <dsp:nvSpPr>
        <dsp:cNvPr id="0" name=""/>
        <dsp:cNvSpPr/>
      </dsp:nvSpPr>
      <dsp:spPr>
        <a:xfrm rot="17700000">
          <a:off x="6963549"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7395636"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689990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an actuary</a:t>
          </a:r>
          <a:endParaRPr lang="en-US" sz="800" kern="1200" dirty="0"/>
        </a:p>
      </dsp:txBody>
      <dsp:txXfrm>
        <a:off x="6899904" y="2579658"/>
        <a:ext cx="867143" cy="418104"/>
      </dsp:txXfrm>
    </dsp:sp>
    <dsp:sp modelId="{5D19768F-20D2-46A9-BEC7-C6E05B061BFF}">
      <dsp:nvSpPr>
        <dsp:cNvPr id="0" name=""/>
        <dsp:cNvSpPr/>
      </dsp:nvSpPr>
      <dsp:spPr>
        <a:xfrm rot="17700000">
          <a:off x="7442788"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7874875"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737914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Filing and Execute</a:t>
          </a:r>
          <a:endParaRPr lang="en-US" sz="800" kern="1200" dirty="0"/>
        </a:p>
      </dsp:txBody>
      <dsp:txXfrm>
        <a:off x="7379143" y="2579658"/>
        <a:ext cx="867143" cy="418104"/>
      </dsp:txXfrm>
    </dsp:sp>
    <dsp:sp modelId="{0678AD37-AFA8-4A8A-B88C-DCB5BF10CC79}">
      <dsp:nvSpPr>
        <dsp:cNvPr id="0" name=""/>
        <dsp:cNvSpPr/>
      </dsp:nvSpPr>
      <dsp:spPr>
        <a:xfrm rot="17700000">
          <a:off x="79220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1810100"/>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285882"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First – Assess your current business and risk</a:t>
          </a:r>
          <a:endParaRPr lang="en-US" sz="800" kern="1200" dirty="0"/>
        </a:p>
      </dsp:txBody>
      <dsp:txXfrm>
        <a:off x="285882" y="1145807"/>
        <a:ext cx="1002423" cy="483090"/>
      </dsp:txXfrm>
    </dsp:sp>
    <dsp:sp modelId="{1A10562A-A1B9-4FEC-9DE1-4F9510FF8813}">
      <dsp:nvSpPr>
        <dsp:cNvPr id="0" name=""/>
        <dsp:cNvSpPr/>
      </dsp:nvSpPr>
      <dsp:spPr>
        <a:xfrm>
          <a:off x="8688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37314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your business and risks</a:t>
          </a:r>
          <a:endParaRPr lang="en-US" sz="800" kern="1200" dirty="0"/>
        </a:p>
      </dsp:txBody>
      <dsp:txXfrm>
        <a:off x="373140" y="2579658"/>
        <a:ext cx="867143" cy="418104"/>
      </dsp:txXfrm>
    </dsp:sp>
    <dsp:sp modelId="{878BB4A5-ED55-4293-B033-9974B065DA45}">
      <dsp:nvSpPr>
        <dsp:cNvPr id="0" name=""/>
        <dsp:cNvSpPr/>
      </dsp:nvSpPr>
      <dsp:spPr>
        <a:xfrm rot="17700000">
          <a:off x="91602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348110"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85237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how you manage your risks</a:t>
          </a:r>
          <a:endParaRPr lang="en-US" sz="800" kern="1200" dirty="0"/>
        </a:p>
      </dsp:txBody>
      <dsp:txXfrm>
        <a:off x="852379" y="2579658"/>
        <a:ext cx="867143" cy="418104"/>
      </dsp:txXfrm>
    </dsp:sp>
    <dsp:sp modelId="{1D5CE769-EC79-4BC8-9B11-5F897366239A}">
      <dsp:nvSpPr>
        <dsp:cNvPr id="0" name=""/>
        <dsp:cNvSpPr/>
      </dsp:nvSpPr>
      <dsp:spPr>
        <a:xfrm rot="17700000">
          <a:off x="139526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1827349"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331618"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Is it more cost effective to form a captive?</a:t>
          </a:r>
          <a:endParaRPr lang="en-US" sz="800" kern="1200" dirty="0"/>
        </a:p>
      </dsp:txBody>
      <dsp:txXfrm>
        <a:off x="1331618" y="2579658"/>
        <a:ext cx="867143" cy="418104"/>
      </dsp:txXfrm>
    </dsp:sp>
    <dsp:sp modelId="{C6D7B564-F816-4B0E-AE10-398C4CC7000F}">
      <dsp:nvSpPr>
        <dsp:cNvPr id="0" name=""/>
        <dsp:cNvSpPr/>
      </dsp:nvSpPr>
      <dsp:spPr>
        <a:xfrm rot="17700000">
          <a:off x="1874501"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2306653"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2590786"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Then – Shop Around</a:t>
          </a:r>
          <a:endParaRPr lang="en-US" sz="800" kern="1200" dirty="0"/>
        </a:p>
      </dsp:txBody>
      <dsp:txXfrm>
        <a:off x="2590786" y="1145807"/>
        <a:ext cx="1002423" cy="483090"/>
      </dsp:txXfrm>
    </dsp:sp>
    <dsp:sp modelId="{0BAB8A44-9870-425F-BC3D-1903B766843F}">
      <dsp:nvSpPr>
        <dsp:cNvPr id="0" name=""/>
        <dsp:cNvSpPr/>
      </dsp:nvSpPr>
      <dsp:spPr>
        <a:xfrm>
          <a:off x="3173775"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267804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domicile</a:t>
          </a:r>
          <a:endParaRPr lang="en-US" sz="800" kern="1200" dirty="0"/>
        </a:p>
      </dsp:txBody>
      <dsp:txXfrm>
        <a:off x="2678044" y="2579658"/>
        <a:ext cx="867143" cy="418104"/>
      </dsp:txXfrm>
    </dsp:sp>
    <dsp:sp modelId="{7F720172-0E54-415D-BDC7-18FB7119F3DF}">
      <dsp:nvSpPr>
        <dsp:cNvPr id="0" name=""/>
        <dsp:cNvSpPr/>
      </dsp:nvSpPr>
      <dsp:spPr>
        <a:xfrm rot="17700000">
          <a:off x="32209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3653014"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315728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structure</a:t>
          </a:r>
          <a:endParaRPr lang="en-US" sz="800" kern="1200" dirty="0"/>
        </a:p>
      </dsp:txBody>
      <dsp:txXfrm>
        <a:off x="3157283" y="2579658"/>
        <a:ext cx="867143" cy="418104"/>
      </dsp:txXfrm>
    </dsp:sp>
    <dsp:sp modelId="{48B96B61-8A1C-4877-A072-1C2B65198B4D}">
      <dsp:nvSpPr>
        <dsp:cNvPr id="0" name=""/>
        <dsp:cNvSpPr/>
      </dsp:nvSpPr>
      <dsp:spPr>
        <a:xfrm rot="17700000">
          <a:off x="3700166"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4132254"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3636522"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Tax</a:t>
          </a:r>
          <a:endParaRPr lang="en-US" sz="800" kern="1200" dirty="0"/>
        </a:p>
      </dsp:txBody>
      <dsp:txXfrm>
        <a:off x="3636522" y="2579658"/>
        <a:ext cx="867143" cy="418104"/>
      </dsp:txXfrm>
    </dsp:sp>
    <dsp:sp modelId="{E13430CF-6BA2-4BBE-8CEA-44E99E550A99}">
      <dsp:nvSpPr>
        <dsp:cNvPr id="0" name=""/>
        <dsp:cNvSpPr/>
      </dsp:nvSpPr>
      <dsp:spPr>
        <a:xfrm rot="17700000">
          <a:off x="4179405"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4611493"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4115761"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Investment Policy</a:t>
          </a:r>
          <a:endParaRPr lang="en-US" sz="800" kern="1200" dirty="0"/>
        </a:p>
      </dsp:txBody>
      <dsp:txXfrm>
        <a:off x="4115761" y="2579658"/>
        <a:ext cx="867143" cy="418104"/>
      </dsp:txXfrm>
    </dsp:sp>
    <dsp:sp modelId="{E32C422D-8B46-4221-9657-BF9180D778A2}">
      <dsp:nvSpPr>
        <dsp:cNvPr id="0" name=""/>
        <dsp:cNvSpPr/>
      </dsp:nvSpPr>
      <dsp:spPr>
        <a:xfrm rot="17700000">
          <a:off x="4658644"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5090732"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459500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Capitalization</a:t>
          </a:r>
          <a:endParaRPr lang="en-US" sz="800" kern="1200" dirty="0"/>
        </a:p>
      </dsp:txBody>
      <dsp:txXfrm>
        <a:off x="4595000" y="2579658"/>
        <a:ext cx="867143" cy="418104"/>
      </dsp:txXfrm>
    </dsp:sp>
    <dsp:sp modelId="{AFA91D37-9DD4-4A2C-931D-630E252B2739}">
      <dsp:nvSpPr>
        <dsp:cNvPr id="0" name=""/>
        <dsp:cNvSpPr/>
      </dsp:nvSpPr>
      <dsp:spPr>
        <a:xfrm rot="17700000">
          <a:off x="513788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55699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507423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Other Legal Stuff</a:t>
          </a:r>
          <a:endParaRPr lang="en-US" sz="800" kern="1200" dirty="0"/>
        </a:p>
      </dsp:txBody>
      <dsp:txXfrm>
        <a:off x="5074239" y="2579658"/>
        <a:ext cx="867143" cy="418104"/>
      </dsp:txXfrm>
    </dsp:sp>
    <dsp:sp modelId="{6F3225D6-21CD-40B0-8A42-89C7054B8142}">
      <dsp:nvSpPr>
        <dsp:cNvPr id="0" name=""/>
        <dsp:cNvSpPr/>
      </dsp:nvSpPr>
      <dsp:spPr>
        <a:xfrm rot="17700000">
          <a:off x="561712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6049274"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6333407"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Last - Implementation</a:t>
          </a:r>
          <a:endParaRPr lang="en-US" sz="800" kern="1200" dirty="0"/>
        </a:p>
      </dsp:txBody>
      <dsp:txXfrm>
        <a:off x="6333407" y="1145807"/>
        <a:ext cx="1002423" cy="483090"/>
      </dsp:txXfrm>
    </dsp:sp>
    <dsp:sp modelId="{869DE1CB-E56A-40CA-A79E-F75785DE23CE}">
      <dsp:nvSpPr>
        <dsp:cNvPr id="0" name=""/>
        <dsp:cNvSpPr/>
      </dsp:nvSpPr>
      <dsp:spPr>
        <a:xfrm>
          <a:off x="6916397"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6420665"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manager</a:t>
          </a:r>
          <a:endParaRPr lang="en-US" sz="800" kern="1200" dirty="0"/>
        </a:p>
      </dsp:txBody>
      <dsp:txXfrm>
        <a:off x="6420665" y="2579658"/>
        <a:ext cx="867143" cy="418104"/>
      </dsp:txXfrm>
    </dsp:sp>
    <dsp:sp modelId="{BA187900-B1AD-4DA3-8D44-A55427791FD3}">
      <dsp:nvSpPr>
        <dsp:cNvPr id="0" name=""/>
        <dsp:cNvSpPr/>
      </dsp:nvSpPr>
      <dsp:spPr>
        <a:xfrm rot="17700000">
          <a:off x="6963549"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7395636"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689990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an actuary</a:t>
          </a:r>
          <a:endParaRPr lang="en-US" sz="800" kern="1200" dirty="0"/>
        </a:p>
      </dsp:txBody>
      <dsp:txXfrm>
        <a:off x="6899904" y="2579658"/>
        <a:ext cx="867143" cy="418104"/>
      </dsp:txXfrm>
    </dsp:sp>
    <dsp:sp modelId="{5D19768F-20D2-46A9-BEC7-C6E05B061BFF}">
      <dsp:nvSpPr>
        <dsp:cNvPr id="0" name=""/>
        <dsp:cNvSpPr/>
      </dsp:nvSpPr>
      <dsp:spPr>
        <a:xfrm rot="17700000">
          <a:off x="7442788"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7874875"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737914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Filing and Execute</a:t>
          </a:r>
          <a:endParaRPr lang="en-US" sz="800" kern="1200" dirty="0"/>
        </a:p>
      </dsp:txBody>
      <dsp:txXfrm>
        <a:off x="7379143" y="2579658"/>
        <a:ext cx="867143" cy="418104"/>
      </dsp:txXfrm>
    </dsp:sp>
    <dsp:sp modelId="{0678AD37-AFA8-4A8A-B88C-DCB5BF10CC79}">
      <dsp:nvSpPr>
        <dsp:cNvPr id="0" name=""/>
        <dsp:cNvSpPr/>
      </dsp:nvSpPr>
      <dsp:spPr>
        <a:xfrm rot="17700000">
          <a:off x="79220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257076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379069"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First – Assess your current business and risk</a:t>
          </a:r>
          <a:endParaRPr lang="en-US" sz="1200" kern="1200" dirty="0"/>
        </a:p>
      </dsp:txBody>
      <dsp:txXfrm>
        <a:off x="379069" y="1686542"/>
        <a:ext cx="1334299" cy="643029"/>
      </dsp:txXfrm>
    </dsp:sp>
    <dsp:sp modelId="{1A10562A-A1B9-4FEC-9DE1-4F9510FF8813}">
      <dsp:nvSpPr>
        <dsp:cNvPr id="0" name=""/>
        <dsp:cNvSpPr/>
      </dsp:nvSpPr>
      <dsp:spPr>
        <a:xfrm>
          <a:off x="1155070"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495215"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Look at your business and risks</a:t>
          </a:r>
          <a:endParaRPr lang="en-US" sz="1200" kern="1200" dirty="0"/>
        </a:p>
      </dsp:txBody>
      <dsp:txXfrm>
        <a:off x="495215" y="3595103"/>
        <a:ext cx="1154231" cy="556527"/>
      </dsp:txXfrm>
    </dsp:sp>
    <dsp:sp modelId="{878BB4A5-ED55-4293-B033-9974B065DA45}">
      <dsp:nvSpPr>
        <dsp:cNvPr id="0" name=""/>
        <dsp:cNvSpPr/>
      </dsp:nvSpPr>
      <dsp:spPr>
        <a:xfrm rot="17700000">
          <a:off x="12178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792972"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11331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Look at how you manage your risks</a:t>
          </a:r>
          <a:endParaRPr lang="en-US" sz="1200" kern="1200" dirty="0"/>
        </a:p>
      </dsp:txBody>
      <dsp:txXfrm>
        <a:off x="1133118" y="3595103"/>
        <a:ext cx="1154231" cy="556527"/>
      </dsp:txXfrm>
    </dsp:sp>
    <dsp:sp modelId="{1D5CE769-EC79-4BC8-9B11-5F897366239A}">
      <dsp:nvSpPr>
        <dsp:cNvPr id="0" name=""/>
        <dsp:cNvSpPr/>
      </dsp:nvSpPr>
      <dsp:spPr>
        <a:xfrm rot="17700000">
          <a:off x="18557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2430875"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771020"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Is it more cost effective to form a captive?</a:t>
          </a:r>
          <a:endParaRPr lang="en-US" sz="1200" kern="1200" dirty="0"/>
        </a:p>
      </dsp:txBody>
      <dsp:txXfrm>
        <a:off x="1771020" y="3595103"/>
        <a:ext cx="1154231" cy="556527"/>
      </dsp:txXfrm>
    </dsp:sp>
    <dsp:sp modelId="{C6D7B564-F816-4B0E-AE10-398C4CC7000F}">
      <dsp:nvSpPr>
        <dsp:cNvPr id="0" name=""/>
        <dsp:cNvSpPr/>
      </dsp:nvSpPr>
      <dsp:spPr>
        <a:xfrm rot="17700000">
          <a:off x="2493637"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3068863" y="256154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3447064"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Then – Shop Around</a:t>
          </a:r>
          <a:endParaRPr lang="en-US" sz="1200" kern="1200" dirty="0"/>
        </a:p>
      </dsp:txBody>
      <dsp:txXfrm>
        <a:off x="3447064" y="1686542"/>
        <a:ext cx="1334299" cy="643029"/>
      </dsp:txXfrm>
    </dsp:sp>
    <dsp:sp modelId="{0BAB8A44-9870-425F-BC3D-1903B766843F}">
      <dsp:nvSpPr>
        <dsp:cNvPr id="0" name=""/>
        <dsp:cNvSpPr/>
      </dsp:nvSpPr>
      <dsp:spPr>
        <a:xfrm>
          <a:off x="4223066"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3563211"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domicile</a:t>
          </a:r>
          <a:endParaRPr lang="en-US" sz="1200" kern="1200" dirty="0"/>
        </a:p>
      </dsp:txBody>
      <dsp:txXfrm>
        <a:off x="3563211" y="3595103"/>
        <a:ext cx="1154231" cy="556527"/>
      </dsp:txXfrm>
    </dsp:sp>
    <dsp:sp modelId="{7F720172-0E54-415D-BDC7-18FB7119F3DF}">
      <dsp:nvSpPr>
        <dsp:cNvPr id="0" name=""/>
        <dsp:cNvSpPr/>
      </dsp:nvSpPr>
      <dsp:spPr>
        <a:xfrm rot="17700000">
          <a:off x="4285829"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4860968"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4201113"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structure</a:t>
          </a:r>
          <a:endParaRPr lang="en-US" sz="1200" kern="1200" dirty="0"/>
        </a:p>
      </dsp:txBody>
      <dsp:txXfrm>
        <a:off x="4201113" y="3595103"/>
        <a:ext cx="1154231" cy="556527"/>
      </dsp:txXfrm>
    </dsp:sp>
    <dsp:sp modelId="{48B96B61-8A1C-4877-A072-1C2B65198B4D}">
      <dsp:nvSpPr>
        <dsp:cNvPr id="0" name=""/>
        <dsp:cNvSpPr/>
      </dsp:nvSpPr>
      <dsp:spPr>
        <a:xfrm rot="17700000">
          <a:off x="4923731"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5498870"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4839016"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Tax</a:t>
          </a:r>
          <a:endParaRPr lang="en-US" sz="1200" kern="1200" dirty="0"/>
        </a:p>
      </dsp:txBody>
      <dsp:txXfrm>
        <a:off x="4839016" y="3595103"/>
        <a:ext cx="1154231" cy="556527"/>
      </dsp:txXfrm>
    </dsp:sp>
    <dsp:sp modelId="{E13430CF-6BA2-4BBE-8CEA-44E99E550A99}">
      <dsp:nvSpPr>
        <dsp:cNvPr id="0" name=""/>
        <dsp:cNvSpPr/>
      </dsp:nvSpPr>
      <dsp:spPr>
        <a:xfrm rot="17700000">
          <a:off x="55616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6136773"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54769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Investment Policy</a:t>
          </a:r>
          <a:endParaRPr lang="en-US" sz="1200" kern="1200" dirty="0"/>
        </a:p>
      </dsp:txBody>
      <dsp:txXfrm>
        <a:off x="5476918" y="3595103"/>
        <a:ext cx="1154231" cy="556527"/>
      </dsp:txXfrm>
    </dsp:sp>
    <dsp:sp modelId="{E32C422D-8B46-4221-9657-BF9180D778A2}">
      <dsp:nvSpPr>
        <dsp:cNvPr id="0" name=""/>
        <dsp:cNvSpPr/>
      </dsp:nvSpPr>
      <dsp:spPr>
        <a:xfrm rot="17700000">
          <a:off x="61995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6774675"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6114820"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Capitalization</a:t>
          </a:r>
          <a:endParaRPr lang="en-US" sz="1200" kern="1200" dirty="0"/>
        </a:p>
      </dsp:txBody>
      <dsp:txXfrm>
        <a:off x="6114820" y="3595103"/>
        <a:ext cx="1154231" cy="556527"/>
      </dsp:txXfrm>
    </dsp:sp>
    <dsp:sp modelId="{AFA91D37-9DD4-4A2C-931D-630E252B2739}">
      <dsp:nvSpPr>
        <dsp:cNvPr id="0" name=""/>
        <dsp:cNvSpPr/>
      </dsp:nvSpPr>
      <dsp:spPr>
        <a:xfrm rot="17700000">
          <a:off x="6837437"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7412577"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6752722"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Other Legal Stuff</a:t>
          </a:r>
          <a:endParaRPr lang="en-US" sz="1200" kern="1200" dirty="0"/>
        </a:p>
      </dsp:txBody>
      <dsp:txXfrm>
        <a:off x="6752722" y="3595103"/>
        <a:ext cx="1154231" cy="556527"/>
      </dsp:txXfrm>
    </dsp:sp>
    <dsp:sp modelId="{6F3225D6-21CD-40B0-8A42-89C7054B8142}">
      <dsp:nvSpPr>
        <dsp:cNvPr id="0" name=""/>
        <dsp:cNvSpPr/>
      </dsp:nvSpPr>
      <dsp:spPr>
        <a:xfrm rot="17700000">
          <a:off x="7475340"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8050565" y="256154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8428767"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Last - Implementation</a:t>
          </a:r>
          <a:endParaRPr lang="en-US" sz="1200" kern="1200" dirty="0"/>
        </a:p>
      </dsp:txBody>
      <dsp:txXfrm>
        <a:off x="8428767" y="1686542"/>
        <a:ext cx="1334299" cy="643029"/>
      </dsp:txXfrm>
    </dsp:sp>
    <dsp:sp modelId="{869DE1CB-E56A-40CA-A79E-F75785DE23CE}">
      <dsp:nvSpPr>
        <dsp:cNvPr id="0" name=""/>
        <dsp:cNvSpPr/>
      </dsp:nvSpPr>
      <dsp:spPr>
        <a:xfrm>
          <a:off x="9204768"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8544914"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manager</a:t>
          </a:r>
          <a:endParaRPr lang="en-US" sz="1200" kern="1200" dirty="0"/>
        </a:p>
      </dsp:txBody>
      <dsp:txXfrm>
        <a:off x="8544914" y="3595103"/>
        <a:ext cx="1154231" cy="556527"/>
      </dsp:txXfrm>
    </dsp:sp>
    <dsp:sp modelId="{BA187900-B1AD-4DA3-8D44-A55427791FD3}">
      <dsp:nvSpPr>
        <dsp:cNvPr id="0" name=""/>
        <dsp:cNvSpPr/>
      </dsp:nvSpPr>
      <dsp:spPr>
        <a:xfrm rot="17700000">
          <a:off x="9267531"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9842671"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9182816"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an actuary</a:t>
          </a:r>
          <a:endParaRPr lang="en-US" sz="1200" kern="1200" dirty="0"/>
        </a:p>
      </dsp:txBody>
      <dsp:txXfrm>
        <a:off x="9182816" y="3595103"/>
        <a:ext cx="1154231" cy="556527"/>
      </dsp:txXfrm>
    </dsp:sp>
    <dsp:sp modelId="{5D19768F-20D2-46A9-BEC7-C6E05B061BFF}">
      <dsp:nvSpPr>
        <dsp:cNvPr id="0" name=""/>
        <dsp:cNvSpPr/>
      </dsp:nvSpPr>
      <dsp:spPr>
        <a:xfrm rot="17700000">
          <a:off x="99054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10480573"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98207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Filing and Execute</a:t>
          </a:r>
          <a:endParaRPr lang="en-US" sz="1200" kern="1200" dirty="0"/>
        </a:p>
      </dsp:txBody>
      <dsp:txXfrm>
        <a:off x="9820718" y="3595103"/>
        <a:ext cx="1154231" cy="556527"/>
      </dsp:txXfrm>
    </dsp:sp>
    <dsp:sp modelId="{0678AD37-AFA8-4A8A-B88C-DCB5BF10CC79}">
      <dsp:nvSpPr>
        <dsp:cNvPr id="0" name=""/>
        <dsp:cNvSpPr/>
      </dsp:nvSpPr>
      <dsp:spPr>
        <a:xfrm rot="17700000">
          <a:off x="105433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1810100"/>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285882"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First – Assess your current business and risk</a:t>
          </a:r>
          <a:endParaRPr lang="en-US" sz="800" kern="1200" dirty="0"/>
        </a:p>
      </dsp:txBody>
      <dsp:txXfrm>
        <a:off x="285882" y="1145807"/>
        <a:ext cx="1002423" cy="483090"/>
      </dsp:txXfrm>
    </dsp:sp>
    <dsp:sp modelId="{1A10562A-A1B9-4FEC-9DE1-4F9510FF8813}">
      <dsp:nvSpPr>
        <dsp:cNvPr id="0" name=""/>
        <dsp:cNvSpPr/>
      </dsp:nvSpPr>
      <dsp:spPr>
        <a:xfrm>
          <a:off x="8688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37314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your business and risks</a:t>
          </a:r>
          <a:endParaRPr lang="en-US" sz="800" kern="1200" dirty="0"/>
        </a:p>
      </dsp:txBody>
      <dsp:txXfrm>
        <a:off x="373140" y="2579658"/>
        <a:ext cx="867143" cy="418104"/>
      </dsp:txXfrm>
    </dsp:sp>
    <dsp:sp modelId="{878BB4A5-ED55-4293-B033-9974B065DA45}">
      <dsp:nvSpPr>
        <dsp:cNvPr id="0" name=""/>
        <dsp:cNvSpPr/>
      </dsp:nvSpPr>
      <dsp:spPr>
        <a:xfrm rot="17700000">
          <a:off x="91602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348110"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85237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how you manage your risks</a:t>
          </a:r>
          <a:endParaRPr lang="en-US" sz="800" kern="1200" dirty="0"/>
        </a:p>
      </dsp:txBody>
      <dsp:txXfrm>
        <a:off x="852379" y="2579658"/>
        <a:ext cx="867143" cy="418104"/>
      </dsp:txXfrm>
    </dsp:sp>
    <dsp:sp modelId="{1D5CE769-EC79-4BC8-9B11-5F897366239A}">
      <dsp:nvSpPr>
        <dsp:cNvPr id="0" name=""/>
        <dsp:cNvSpPr/>
      </dsp:nvSpPr>
      <dsp:spPr>
        <a:xfrm rot="17700000">
          <a:off x="139526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1827349"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331618"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Is it more cost effective to form a captive?</a:t>
          </a:r>
          <a:endParaRPr lang="en-US" sz="800" kern="1200" dirty="0"/>
        </a:p>
      </dsp:txBody>
      <dsp:txXfrm>
        <a:off x="1331618" y="2579658"/>
        <a:ext cx="867143" cy="418104"/>
      </dsp:txXfrm>
    </dsp:sp>
    <dsp:sp modelId="{C6D7B564-F816-4B0E-AE10-398C4CC7000F}">
      <dsp:nvSpPr>
        <dsp:cNvPr id="0" name=""/>
        <dsp:cNvSpPr/>
      </dsp:nvSpPr>
      <dsp:spPr>
        <a:xfrm rot="17700000">
          <a:off x="1874501"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2306653"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2590786"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Then – Shop Around</a:t>
          </a:r>
          <a:endParaRPr lang="en-US" sz="800" kern="1200" dirty="0"/>
        </a:p>
      </dsp:txBody>
      <dsp:txXfrm>
        <a:off x="2590786" y="1145807"/>
        <a:ext cx="1002423" cy="483090"/>
      </dsp:txXfrm>
    </dsp:sp>
    <dsp:sp modelId="{0BAB8A44-9870-425F-BC3D-1903B766843F}">
      <dsp:nvSpPr>
        <dsp:cNvPr id="0" name=""/>
        <dsp:cNvSpPr/>
      </dsp:nvSpPr>
      <dsp:spPr>
        <a:xfrm>
          <a:off x="3173775"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267804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domicile</a:t>
          </a:r>
          <a:endParaRPr lang="en-US" sz="800" kern="1200" dirty="0"/>
        </a:p>
      </dsp:txBody>
      <dsp:txXfrm>
        <a:off x="2678044" y="2579658"/>
        <a:ext cx="867143" cy="418104"/>
      </dsp:txXfrm>
    </dsp:sp>
    <dsp:sp modelId="{7F720172-0E54-415D-BDC7-18FB7119F3DF}">
      <dsp:nvSpPr>
        <dsp:cNvPr id="0" name=""/>
        <dsp:cNvSpPr/>
      </dsp:nvSpPr>
      <dsp:spPr>
        <a:xfrm rot="17700000">
          <a:off x="32209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3653014"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315728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structure</a:t>
          </a:r>
          <a:endParaRPr lang="en-US" sz="800" kern="1200" dirty="0"/>
        </a:p>
      </dsp:txBody>
      <dsp:txXfrm>
        <a:off x="3157283" y="2579658"/>
        <a:ext cx="867143" cy="418104"/>
      </dsp:txXfrm>
    </dsp:sp>
    <dsp:sp modelId="{48B96B61-8A1C-4877-A072-1C2B65198B4D}">
      <dsp:nvSpPr>
        <dsp:cNvPr id="0" name=""/>
        <dsp:cNvSpPr/>
      </dsp:nvSpPr>
      <dsp:spPr>
        <a:xfrm rot="17700000">
          <a:off x="3700166"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4132254"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3636522"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Tax</a:t>
          </a:r>
          <a:endParaRPr lang="en-US" sz="800" kern="1200" dirty="0"/>
        </a:p>
      </dsp:txBody>
      <dsp:txXfrm>
        <a:off x="3636522" y="2579658"/>
        <a:ext cx="867143" cy="418104"/>
      </dsp:txXfrm>
    </dsp:sp>
    <dsp:sp modelId="{E13430CF-6BA2-4BBE-8CEA-44E99E550A99}">
      <dsp:nvSpPr>
        <dsp:cNvPr id="0" name=""/>
        <dsp:cNvSpPr/>
      </dsp:nvSpPr>
      <dsp:spPr>
        <a:xfrm rot="17700000">
          <a:off x="4179405"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4611493"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4115761"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Investment Policy</a:t>
          </a:r>
          <a:endParaRPr lang="en-US" sz="800" kern="1200" dirty="0"/>
        </a:p>
      </dsp:txBody>
      <dsp:txXfrm>
        <a:off x="4115761" y="2579658"/>
        <a:ext cx="867143" cy="418104"/>
      </dsp:txXfrm>
    </dsp:sp>
    <dsp:sp modelId="{E32C422D-8B46-4221-9657-BF9180D778A2}">
      <dsp:nvSpPr>
        <dsp:cNvPr id="0" name=""/>
        <dsp:cNvSpPr/>
      </dsp:nvSpPr>
      <dsp:spPr>
        <a:xfrm rot="17700000">
          <a:off x="4658644"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5090732"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459500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Capitalization</a:t>
          </a:r>
          <a:endParaRPr lang="en-US" sz="800" kern="1200" dirty="0"/>
        </a:p>
      </dsp:txBody>
      <dsp:txXfrm>
        <a:off x="4595000" y="2579658"/>
        <a:ext cx="867143" cy="418104"/>
      </dsp:txXfrm>
    </dsp:sp>
    <dsp:sp modelId="{AFA91D37-9DD4-4A2C-931D-630E252B2739}">
      <dsp:nvSpPr>
        <dsp:cNvPr id="0" name=""/>
        <dsp:cNvSpPr/>
      </dsp:nvSpPr>
      <dsp:spPr>
        <a:xfrm rot="17700000">
          <a:off x="513788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55699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507423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Other Legal Stuff</a:t>
          </a:r>
          <a:endParaRPr lang="en-US" sz="800" kern="1200" dirty="0"/>
        </a:p>
      </dsp:txBody>
      <dsp:txXfrm>
        <a:off x="5074239" y="2579658"/>
        <a:ext cx="867143" cy="418104"/>
      </dsp:txXfrm>
    </dsp:sp>
    <dsp:sp modelId="{6F3225D6-21CD-40B0-8A42-89C7054B8142}">
      <dsp:nvSpPr>
        <dsp:cNvPr id="0" name=""/>
        <dsp:cNvSpPr/>
      </dsp:nvSpPr>
      <dsp:spPr>
        <a:xfrm rot="17700000">
          <a:off x="561712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6049274"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6333407"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Last - Implementation</a:t>
          </a:r>
          <a:endParaRPr lang="en-US" sz="800" kern="1200" dirty="0"/>
        </a:p>
      </dsp:txBody>
      <dsp:txXfrm>
        <a:off x="6333407" y="1145807"/>
        <a:ext cx="1002423" cy="483090"/>
      </dsp:txXfrm>
    </dsp:sp>
    <dsp:sp modelId="{869DE1CB-E56A-40CA-A79E-F75785DE23CE}">
      <dsp:nvSpPr>
        <dsp:cNvPr id="0" name=""/>
        <dsp:cNvSpPr/>
      </dsp:nvSpPr>
      <dsp:spPr>
        <a:xfrm>
          <a:off x="6916397"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6420665"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manager</a:t>
          </a:r>
          <a:endParaRPr lang="en-US" sz="800" kern="1200" dirty="0"/>
        </a:p>
      </dsp:txBody>
      <dsp:txXfrm>
        <a:off x="6420665" y="2579658"/>
        <a:ext cx="867143" cy="418104"/>
      </dsp:txXfrm>
    </dsp:sp>
    <dsp:sp modelId="{BA187900-B1AD-4DA3-8D44-A55427791FD3}">
      <dsp:nvSpPr>
        <dsp:cNvPr id="0" name=""/>
        <dsp:cNvSpPr/>
      </dsp:nvSpPr>
      <dsp:spPr>
        <a:xfrm rot="17700000">
          <a:off x="6963549"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7395636"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689990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an actuary</a:t>
          </a:r>
          <a:endParaRPr lang="en-US" sz="800" kern="1200" dirty="0"/>
        </a:p>
      </dsp:txBody>
      <dsp:txXfrm>
        <a:off x="6899904" y="2579658"/>
        <a:ext cx="867143" cy="418104"/>
      </dsp:txXfrm>
    </dsp:sp>
    <dsp:sp modelId="{5D19768F-20D2-46A9-BEC7-C6E05B061BFF}">
      <dsp:nvSpPr>
        <dsp:cNvPr id="0" name=""/>
        <dsp:cNvSpPr/>
      </dsp:nvSpPr>
      <dsp:spPr>
        <a:xfrm rot="17700000">
          <a:off x="7442788"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7874875"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737914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Filing and Execute</a:t>
          </a:r>
          <a:endParaRPr lang="en-US" sz="800" kern="1200" dirty="0"/>
        </a:p>
      </dsp:txBody>
      <dsp:txXfrm>
        <a:off x="7379143" y="2579658"/>
        <a:ext cx="867143" cy="418104"/>
      </dsp:txXfrm>
    </dsp:sp>
    <dsp:sp modelId="{0678AD37-AFA8-4A8A-B88C-DCB5BF10CC79}">
      <dsp:nvSpPr>
        <dsp:cNvPr id="0" name=""/>
        <dsp:cNvSpPr/>
      </dsp:nvSpPr>
      <dsp:spPr>
        <a:xfrm rot="17700000">
          <a:off x="79220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257076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379069"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First – Assess your current business and risk</a:t>
          </a:r>
          <a:endParaRPr lang="en-US" sz="1200" kern="1200" dirty="0"/>
        </a:p>
      </dsp:txBody>
      <dsp:txXfrm>
        <a:off x="379069" y="1686542"/>
        <a:ext cx="1334299" cy="643029"/>
      </dsp:txXfrm>
    </dsp:sp>
    <dsp:sp modelId="{1A10562A-A1B9-4FEC-9DE1-4F9510FF8813}">
      <dsp:nvSpPr>
        <dsp:cNvPr id="0" name=""/>
        <dsp:cNvSpPr/>
      </dsp:nvSpPr>
      <dsp:spPr>
        <a:xfrm>
          <a:off x="1155070"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495215"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Look at your business and risks</a:t>
          </a:r>
          <a:endParaRPr lang="en-US" sz="1200" kern="1200" dirty="0"/>
        </a:p>
      </dsp:txBody>
      <dsp:txXfrm>
        <a:off x="495215" y="3595103"/>
        <a:ext cx="1154231" cy="556527"/>
      </dsp:txXfrm>
    </dsp:sp>
    <dsp:sp modelId="{878BB4A5-ED55-4293-B033-9974B065DA45}">
      <dsp:nvSpPr>
        <dsp:cNvPr id="0" name=""/>
        <dsp:cNvSpPr/>
      </dsp:nvSpPr>
      <dsp:spPr>
        <a:xfrm rot="17700000">
          <a:off x="12178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792972"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11331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Look at how you manage your risks</a:t>
          </a:r>
          <a:endParaRPr lang="en-US" sz="1200" kern="1200" dirty="0"/>
        </a:p>
      </dsp:txBody>
      <dsp:txXfrm>
        <a:off x="1133118" y="3595103"/>
        <a:ext cx="1154231" cy="556527"/>
      </dsp:txXfrm>
    </dsp:sp>
    <dsp:sp modelId="{1D5CE769-EC79-4BC8-9B11-5F897366239A}">
      <dsp:nvSpPr>
        <dsp:cNvPr id="0" name=""/>
        <dsp:cNvSpPr/>
      </dsp:nvSpPr>
      <dsp:spPr>
        <a:xfrm rot="17700000">
          <a:off x="18557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2430875"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771020"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Is it more cost effective to form a captive?</a:t>
          </a:r>
          <a:endParaRPr lang="en-US" sz="1200" kern="1200" dirty="0"/>
        </a:p>
      </dsp:txBody>
      <dsp:txXfrm>
        <a:off x="1771020" y="3595103"/>
        <a:ext cx="1154231" cy="556527"/>
      </dsp:txXfrm>
    </dsp:sp>
    <dsp:sp modelId="{C6D7B564-F816-4B0E-AE10-398C4CC7000F}">
      <dsp:nvSpPr>
        <dsp:cNvPr id="0" name=""/>
        <dsp:cNvSpPr/>
      </dsp:nvSpPr>
      <dsp:spPr>
        <a:xfrm rot="17700000">
          <a:off x="2493637"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3068863" y="256154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3447064"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Then – Shop Around</a:t>
          </a:r>
          <a:endParaRPr lang="en-US" sz="1200" kern="1200" dirty="0"/>
        </a:p>
      </dsp:txBody>
      <dsp:txXfrm>
        <a:off x="3447064" y="1686542"/>
        <a:ext cx="1334299" cy="643029"/>
      </dsp:txXfrm>
    </dsp:sp>
    <dsp:sp modelId="{0BAB8A44-9870-425F-BC3D-1903B766843F}">
      <dsp:nvSpPr>
        <dsp:cNvPr id="0" name=""/>
        <dsp:cNvSpPr/>
      </dsp:nvSpPr>
      <dsp:spPr>
        <a:xfrm>
          <a:off x="4223066"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3563211"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domicile</a:t>
          </a:r>
          <a:endParaRPr lang="en-US" sz="1200" kern="1200" dirty="0"/>
        </a:p>
      </dsp:txBody>
      <dsp:txXfrm>
        <a:off x="3563211" y="3595103"/>
        <a:ext cx="1154231" cy="556527"/>
      </dsp:txXfrm>
    </dsp:sp>
    <dsp:sp modelId="{7F720172-0E54-415D-BDC7-18FB7119F3DF}">
      <dsp:nvSpPr>
        <dsp:cNvPr id="0" name=""/>
        <dsp:cNvSpPr/>
      </dsp:nvSpPr>
      <dsp:spPr>
        <a:xfrm rot="17700000">
          <a:off x="4285829"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4860968"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4201113"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structure</a:t>
          </a:r>
          <a:endParaRPr lang="en-US" sz="1200" kern="1200" dirty="0"/>
        </a:p>
      </dsp:txBody>
      <dsp:txXfrm>
        <a:off x="4201113" y="3595103"/>
        <a:ext cx="1154231" cy="556527"/>
      </dsp:txXfrm>
    </dsp:sp>
    <dsp:sp modelId="{48B96B61-8A1C-4877-A072-1C2B65198B4D}">
      <dsp:nvSpPr>
        <dsp:cNvPr id="0" name=""/>
        <dsp:cNvSpPr/>
      </dsp:nvSpPr>
      <dsp:spPr>
        <a:xfrm rot="17700000">
          <a:off x="4923731"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5498870"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4839016"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Tax</a:t>
          </a:r>
          <a:endParaRPr lang="en-US" sz="1200" kern="1200" dirty="0"/>
        </a:p>
      </dsp:txBody>
      <dsp:txXfrm>
        <a:off x="4839016" y="3595103"/>
        <a:ext cx="1154231" cy="556527"/>
      </dsp:txXfrm>
    </dsp:sp>
    <dsp:sp modelId="{E13430CF-6BA2-4BBE-8CEA-44E99E550A99}">
      <dsp:nvSpPr>
        <dsp:cNvPr id="0" name=""/>
        <dsp:cNvSpPr/>
      </dsp:nvSpPr>
      <dsp:spPr>
        <a:xfrm rot="17700000">
          <a:off x="55616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6136773"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54769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Investment Policy</a:t>
          </a:r>
          <a:endParaRPr lang="en-US" sz="1200" kern="1200" dirty="0"/>
        </a:p>
      </dsp:txBody>
      <dsp:txXfrm>
        <a:off x="5476918" y="3595103"/>
        <a:ext cx="1154231" cy="556527"/>
      </dsp:txXfrm>
    </dsp:sp>
    <dsp:sp modelId="{E32C422D-8B46-4221-9657-BF9180D778A2}">
      <dsp:nvSpPr>
        <dsp:cNvPr id="0" name=""/>
        <dsp:cNvSpPr/>
      </dsp:nvSpPr>
      <dsp:spPr>
        <a:xfrm rot="17700000">
          <a:off x="61995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6774675" y="2819653"/>
          <a:ext cx="557139" cy="557139"/>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6114820"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Capitalization</a:t>
          </a:r>
          <a:endParaRPr lang="en-US" sz="1200" kern="1200" dirty="0"/>
        </a:p>
      </dsp:txBody>
      <dsp:txXfrm>
        <a:off x="6114820" y="3595103"/>
        <a:ext cx="1154231" cy="556527"/>
      </dsp:txXfrm>
    </dsp:sp>
    <dsp:sp modelId="{AFA91D37-9DD4-4A2C-931D-630E252B2739}">
      <dsp:nvSpPr>
        <dsp:cNvPr id="0" name=""/>
        <dsp:cNvSpPr/>
      </dsp:nvSpPr>
      <dsp:spPr>
        <a:xfrm rot="17700000">
          <a:off x="6837437"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7412577"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6752722"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Other Legal Stuff</a:t>
          </a:r>
          <a:endParaRPr lang="en-US" sz="1200" kern="1200" dirty="0"/>
        </a:p>
      </dsp:txBody>
      <dsp:txXfrm>
        <a:off x="6752722" y="3595103"/>
        <a:ext cx="1154231" cy="556527"/>
      </dsp:txXfrm>
    </dsp:sp>
    <dsp:sp modelId="{6F3225D6-21CD-40B0-8A42-89C7054B8142}">
      <dsp:nvSpPr>
        <dsp:cNvPr id="0" name=""/>
        <dsp:cNvSpPr/>
      </dsp:nvSpPr>
      <dsp:spPr>
        <a:xfrm rot="17700000">
          <a:off x="7475340"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8050565" y="2561545"/>
          <a:ext cx="1073354" cy="1073354"/>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8428767" y="1686542"/>
          <a:ext cx="1334299" cy="643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0" rIns="0" bIns="0" numCol="1" spcCol="1270" anchor="ctr" anchorCtr="0">
          <a:noAutofit/>
        </a:bodyPr>
        <a:lstStyle/>
        <a:p>
          <a:pPr lvl="0" algn="l" defTabSz="533400">
            <a:lnSpc>
              <a:spcPct val="90000"/>
            </a:lnSpc>
            <a:spcBef>
              <a:spcPct val="0"/>
            </a:spcBef>
            <a:spcAft>
              <a:spcPct val="35000"/>
            </a:spcAft>
          </a:pPr>
          <a:r>
            <a:rPr lang="en-US" sz="1200" kern="1200" dirty="0" smtClean="0"/>
            <a:t>Last - Implementation</a:t>
          </a:r>
          <a:endParaRPr lang="en-US" sz="1200" kern="1200" dirty="0"/>
        </a:p>
      </dsp:txBody>
      <dsp:txXfrm>
        <a:off x="8428767" y="1686542"/>
        <a:ext cx="1334299" cy="643029"/>
      </dsp:txXfrm>
    </dsp:sp>
    <dsp:sp modelId="{869DE1CB-E56A-40CA-A79E-F75785DE23CE}">
      <dsp:nvSpPr>
        <dsp:cNvPr id="0" name=""/>
        <dsp:cNvSpPr/>
      </dsp:nvSpPr>
      <dsp:spPr>
        <a:xfrm>
          <a:off x="9204768"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8544914"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 manager</a:t>
          </a:r>
          <a:endParaRPr lang="en-US" sz="1200" kern="1200" dirty="0"/>
        </a:p>
      </dsp:txBody>
      <dsp:txXfrm>
        <a:off x="8544914" y="3595103"/>
        <a:ext cx="1154231" cy="556527"/>
      </dsp:txXfrm>
    </dsp:sp>
    <dsp:sp modelId="{BA187900-B1AD-4DA3-8D44-A55427791FD3}">
      <dsp:nvSpPr>
        <dsp:cNvPr id="0" name=""/>
        <dsp:cNvSpPr/>
      </dsp:nvSpPr>
      <dsp:spPr>
        <a:xfrm rot="17700000">
          <a:off x="9267531"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9842671"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9182816"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Pick an actuary</a:t>
          </a:r>
          <a:endParaRPr lang="en-US" sz="1200" kern="1200" dirty="0"/>
        </a:p>
      </dsp:txBody>
      <dsp:txXfrm>
        <a:off x="9182816" y="3595103"/>
        <a:ext cx="1154231" cy="556527"/>
      </dsp:txXfrm>
    </dsp:sp>
    <dsp:sp modelId="{5D19768F-20D2-46A9-BEC7-C6E05B061BFF}">
      <dsp:nvSpPr>
        <dsp:cNvPr id="0" name=""/>
        <dsp:cNvSpPr/>
      </dsp:nvSpPr>
      <dsp:spPr>
        <a:xfrm rot="17700000">
          <a:off x="9905433"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10480573" y="2819653"/>
          <a:ext cx="557139" cy="5571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9820718" y="3595103"/>
          <a:ext cx="1154231" cy="5565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30480" bIns="0" numCol="1" spcCol="1270" anchor="ctr" anchorCtr="0">
          <a:noAutofit/>
        </a:bodyPr>
        <a:lstStyle/>
        <a:p>
          <a:pPr lvl="0" algn="r" defTabSz="533400">
            <a:lnSpc>
              <a:spcPct val="90000"/>
            </a:lnSpc>
            <a:spcBef>
              <a:spcPct val="0"/>
            </a:spcBef>
            <a:spcAft>
              <a:spcPct val="35000"/>
            </a:spcAft>
          </a:pPr>
          <a:r>
            <a:rPr lang="en-US" sz="1200" kern="1200" dirty="0" smtClean="0"/>
            <a:t>Filing and Execute</a:t>
          </a:r>
          <a:endParaRPr lang="en-US" sz="1200" kern="1200" dirty="0"/>
        </a:p>
      </dsp:txBody>
      <dsp:txXfrm>
        <a:off x="9820718" y="3595103"/>
        <a:ext cx="1154231" cy="556527"/>
      </dsp:txXfrm>
    </dsp:sp>
    <dsp:sp modelId="{0678AD37-AFA8-4A8A-B88C-DCB5BF10CC79}">
      <dsp:nvSpPr>
        <dsp:cNvPr id="0" name=""/>
        <dsp:cNvSpPr/>
      </dsp:nvSpPr>
      <dsp:spPr>
        <a:xfrm rot="17700000">
          <a:off x="10543335" y="2044816"/>
          <a:ext cx="1154231" cy="55652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1810100"/>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285882"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First – Assess your current business and risk</a:t>
          </a:r>
          <a:endParaRPr lang="en-US" sz="800" kern="1200" dirty="0"/>
        </a:p>
      </dsp:txBody>
      <dsp:txXfrm>
        <a:off x="285882" y="1145807"/>
        <a:ext cx="1002423" cy="483090"/>
      </dsp:txXfrm>
    </dsp:sp>
    <dsp:sp modelId="{1A10562A-A1B9-4FEC-9DE1-4F9510FF8813}">
      <dsp:nvSpPr>
        <dsp:cNvPr id="0" name=""/>
        <dsp:cNvSpPr/>
      </dsp:nvSpPr>
      <dsp:spPr>
        <a:xfrm>
          <a:off x="8688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37314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your business and risks</a:t>
          </a:r>
          <a:endParaRPr lang="en-US" sz="800" kern="1200" dirty="0"/>
        </a:p>
      </dsp:txBody>
      <dsp:txXfrm>
        <a:off x="373140" y="2579658"/>
        <a:ext cx="867143" cy="418104"/>
      </dsp:txXfrm>
    </dsp:sp>
    <dsp:sp modelId="{878BB4A5-ED55-4293-B033-9974B065DA45}">
      <dsp:nvSpPr>
        <dsp:cNvPr id="0" name=""/>
        <dsp:cNvSpPr/>
      </dsp:nvSpPr>
      <dsp:spPr>
        <a:xfrm rot="17700000">
          <a:off x="91602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348110"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85237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how you manage your risks</a:t>
          </a:r>
          <a:endParaRPr lang="en-US" sz="800" kern="1200" dirty="0"/>
        </a:p>
      </dsp:txBody>
      <dsp:txXfrm>
        <a:off x="852379" y="2579658"/>
        <a:ext cx="867143" cy="418104"/>
      </dsp:txXfrm>
    </dsp:sp>
    <dsp:sp modelId="{1D5CE769-EC79-4BC8-9B11-5F897366239A}">
      <dsp:nvSpPr>
        <dsp:cNvPr id="0" name=""/>
        <dsp:cNvSpPr/>
      </dsp:nvSpPr>
      <dsp:spPr>
        <a:xfrm rot="17700000">
          <a:off x="139526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1827349"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331618"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Is it more cost effective to form a captive?</a:t>
          </a:r>
          <a:endParaRPr lang="en-US" sz="800" kern="1200" dirty="0"/>
        </a:p>
      </dsp:txBody>
      <dsp:txXfrm>
        <a:off x="1331618" y="2579658"/>
        <a:ext cx="867143" cy="418104"/>
      </dsp:txXfrm>
    </dsp:sp>
    <dsp:sp modelId="{C6D7B564-F816-4B0E-AE10-398C4CC7000F}">
      <dsp:nvSpPr>
        <dsp:cNvPr id="0" name=""/>
        <dsp:cNvSpPr/>
      </dsp:nvSpPr>
      <dsp:spPr>
        <a:xfrm rot="17700000">
          <a:off x="1874501"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2306653"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2590786"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Then – Shop Around</a:t>
          </a:r>
          <a:endParaRPr lang="en-US" sz="800" kern="1200" dirty="0"/>
        </a:p>
      </dsp:txBody>
      <dsp:txXfrm>
        <a:off x="2590786" y="1145807"/>
        <a:ext cx="1002423" cy="483090"/>
      </dsp:txXfrm>
    </dsp:sp>
    <dsp:sp modelId="{0BAB8A44-9870-425F-BC3D-1903B766843F}">
      <dsp:nvSpPr>
        <dsp:cNvPr id="0" name=""/>
        <dsp:cNvSpPr/>
      </dsp:nvSpPr>
      <dsp:spPr>
        <a:xfrm>
          <a:off x="3173775"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267804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domicile</a:t>
          </a:r>
          <a:endParaRPr lang="en-US" sz="800" kern="1200" dirty="0"/>
        </a:p>
      </dsp:txBody>
      <dsp:txXfrm>
        <a:off x="2678044" y="2579658"/>
        <a:ext cx="867143" cy="418104"/>
      </dsp:txXfrm>
    </dsp:sp>
    <dsp:sp modelId="{7F720172-0E54-415D-BDC7-18FB7119F3DF}">
      <dsp:nvSpPr>
        <dsp:cNvPr id="0" name=""/>
        <dsp:cNvSpPr/>
      </dsp:nvSpPr>
      <dsp:spPr>
        <a:xfrm rot="17700000">
          <a:off x="32209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3653014"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315728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structure</a:t>
          </a:r>
          <a:endParaRPr lang="en-US" sz="800" kern="1200" dirty="0"/>
        </a:p>
      </dsp:txBody>
      <dsp:txXfrm>
        <a:off x="3157283" y="2579658"/>
        <a:ext cx="867143" cy="418104"/>
      </dsp:txXfrm>
    </dsp:sp>
    <dsp:sp modelId="{48B96B61-8A1C-4877-A072-1C2B65198B4D}">
      <dsp:nvSpPr>
        <dsp:cNvPr id="0" name=""/>
        <dsp:cNvSpPr/>
      </dsp:nvSpPr>
      <dsp:spPr>
        <a:xfrm rot="17700000">
          <a:off x="3700166"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4132254"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3636522"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Tax</a:t>
          </a:r>
          <a:endParaRPr lang="en-US" sz="800" kern="1200" dirty="0"/>
        </a:p>
      </dsp:txBody>
      <dsp:txXfrm>
        <a:off x="3636522" y="2579658"/>
        <a:ext cx="867143" cy="418104"/>
      </dsp:txXfrm>
    </dsp:sp>
    <dsp:sp modelId="{E13430CF-6BA2-4BBE-8CEA-44E99E550A99}">
      <dsp:nvSpPr>
        <dsp:cNvPr id="0" name=""/>
        <dsp:cNvSpPr/>
      </dsp:nvSpPr>
      <dsp:spPr>
        <a:xfrm rot="17700000">
          <a:off x="4179405"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4611493"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4115761"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Investment Policy</a:t>
          </a:r>
          <a:endParaRPr lang="en-US" sz="800" kern="1200" dirty="0"/>
        </a:p>
      </dsp:txBody>
      <dsp:txXfrm>
        <a:off x="4115761" y="2579658"/>
        <a:ext cx="867143" cy="418104"/>
      </dsp:txXfrm>
    </dsp:sp>
    <dsp:sp modelId="{E32C422D-8B46-4221-9657-BF9180D778A2}">
      <dsp:nvSpPr>
        <dsp:cNvPr id="0" name=""/>
        <dsp:cNvSpPr/>
      </dsp:nvSpPr>
      <dsp:spPr>
        <a:xfrm rot="17700000">
          <a:off x="4658644"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5090732"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459500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Capitalization</a:t>
          </a:r>
          <a:endParaRPr lang="en-US" sz="800" kern="1200" dirty="0"/>
        </a:p>
      </dsp:txBody>
      <dsp:txXfrm>
        <a:off x="4595000" y="2579658"/>
        <a:ext cx="867143" cy="418104"/>
      </dsp:txXfrm>
    </dsp:sp>
    <dsp:sp modelId="{AFA91D37-9DD4-4A2C-931D-630E252B2739}">
      <dsp:nvSpPr>
        <dsp:cNvPr id="0" name=""/>
        <dsp:cNvSpPr/>
      </dsp:nvSpPr>
      <dsp:spPr>
        <a:xfrm rot="17700000">
          <a:off x="513788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55699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507423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Other Legal Stuff</a:t>
          </a:r>
          <a:endParaRPr lang="en-US" sz="800" kern="1200" dirty="0"/>
        </a:p>
      </dsp:txBody>
      <dsp:txXfrm>
        <a:off x="5074239" y="2579658"/>
        <a:ext cx="867143" cy="418104"/>
      </dsp:txXfrm>
    </dsp:sp>
    <dsp:sp modelId="{6F3225D6-21CD-40B0-8A42-89C7054B8142}">
      <dsp:nvSpPr>
        <dsp:cNvPr id="0" name=""/>
        <dsp:cNvSpPr/>
      </dsp:nvSpPr>
      <dsp:spPr>
        <a:xfrm rot="17700000">
          <a:off x="561712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6049274"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6333407"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Last - Implementation</a:t>
          </a:r>
          <a:endParaRPr lang="en-US" sz="800" kern="1200" dirty="0"/>
        </a:p>
      </dsp:txBody>
      <dsp:txXfrm>
        <a:off x="6333407" y="1145807"/>
        <a:ext cx="1002423" cy="483090"/>
      </dsp:txXfrm>
    </dsp:sp>
    <dsp:sp modelId="{869DE1CB-E56A-40CA-A79E-F75785DE23CE}">
      <dsp:nvSpPr>
        <dsp:cNvPr id="0" name=""/>
        <dsp:cNvSpPr/>
      </dsp:nvSpPr>
      <dsp:spPr>
        <a:xfrm>
          <a:off x="6916397"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6420665"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manager</a:t>
          </a:r>
          <a:endParaRPr lang="en-US" sz="800" kern="1200" dirty="0"/>
        </a:p>
      </dsp:txBody>
      <dsp:txXfrm>
        <a:off x="6420665" y="2579658"/>
        <a:ext cx="867143" cy="418104"/>
      </dsp:txXfrm>
    </dsp:sp>
    <dsp:sp modelId="{BA187900-B1AD-4DA3-8D44-A55427791FD3}">
      <dsp:nvSpPr>
        <dsp:cNvPr id="0" name=""/>
        <dsp:cNvSpPr/>
      </dsp:nvSpPr>
      <dsp:spPr>
        <a:xfrm rot="17700000">
          <a:off x="6963549"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7395636"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689990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an actuary</a:t>
          </a:r>
          <a:endParaRPr lang="en-US" sz="800" kern="1200" dirty="0"/>
        </a:p>
      </dsp:txBody>
      <dsp:txXfrm>
        <a:off x="6899904" y="2579658"/>
        <a:ext cx="867143" cy="418104"/>
      </dsp:txXfrm>
    </dsp:sp>
    <dsp:sp modelId="{5D19768F-20D2-46A9-BEC7-C6E05B061BFF}">
      <dsp:nvSpPr>
        <dsp:cNvPr id="0" name=""/>
        <dsp:cNvSpPr/>
      </dsp:nvSpPr>
      <dsp:spPr>
        <a:xfrm rot="17700000">
          <a:off x="7442788"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7874875"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737914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Filing and Execute</a:t>
          </a:r>
          <a:endParaRPr lang="en-US" sz="800" kern="1200" dirty="0"/>
        </a:p>
      </dsp:txBody>
      <dsp:txXfrm>
        <a:off x="7379143" y="2579658"/>
        <a:ext cx="867143" cy="418104"/>
      </dsp:txXfrm>
    </dsp:sp>
    <dsp:sp modelId="{0678AD37-AFA8-4A8A-B88C-DCB5BF10CC79}">
      <dsp:nvSpPr>
        <dsp:cNvPr id="0" name=""/>
        <dsp:cNvSpPr/>
      </dsp:nvSpPr>
      <dsp:spPr>
        <a:xfrm rot="17700000">
          <a:off x="79220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99897-265A-4739-84E8-AC306C0E20A8}">
      <dsp:nvSpPr>
        <dsp:cNvPr id="0" name=""/>
        <dsp:cNvSpPr/>
      </dsp:nvSpPr>
      <dsp:spPr>
        <a:xfrm>
          <a:off x="0" y="1810100"/>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FA1D9-C788-44F7-B3D8-AEA611517A9D}">
      <dsp:nvSpPr>
        <dsp:cNvPr id="0" name=""/>
        <dsp:cNvSpPr/>
      </dsp:nvSpPr>
      <dsp:spPr>
        <a:xfrm rot="17700000">
          <a:off x="285882"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First – Assess your current business and risk</a:t>
          </a:r>
          <a:endParaRPr lang="en-US" sz="800" kern="1200" dirty="0"/>
        </a:p>
      </dsp:txBody>
      <dsp:txXfrm>
        <a:off x="285882" y="1145807"/>
        <a:ext cx="1002423" cy="483090"/>
      </dsp:txXfrm>
    </dsp:sp>
    <dsp:sp modelId="{1A10562A-A1B9-4FEC-9DE1-4F9510FF8813}">
      <dsp:nvSpPr>
        <dsp:cNvPr id="0" name=""/>
        <dsp:cNvSpPr/>
      </dsp:nvSpPr>
      <dsp:spPr>
        <a:xfrm>
          <a:off x="8688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3E4CD4-5078-432E-BD14-F9BB75A9E87E}">
      <dsp:nvSpPr>
        <dsp:cNvPr id="0" name=""/>
        <dsp:cNvSpPr/>
      </dsp:nvSpPr>
      <dsp:spPr>
        <a:xfrm rot="17700000">
          <a:off x="37314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your business and risks</a:t>
          </a:r>
          <a:endParaRPr lang="en-US" sz="800" kern="1200" dirty="0"/>
        </a:p>
      </dsp:txBody>
      <dsp:txXfrm>
        <a:off x="373140" y="2579658"/>
        <a:ext cx="867143" cy="418104"/>
      </dsp:txXfrm>
    </dsp:sp>
    <dsp:sp modelId="{878BB4A5-ED55-4293-B033-9974B065DA45}">
      <dsp:nvSpPr>
        <dsp:cNvPr id="0" name=""/>
        <dsp:cNvSpPr/>
      </dsp:nvSpPr>
      <dsp:spPr>
        <a:xfrm rot="17700000">
          <a:off x="91602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B5B6347C-AD68-42B9-A6D9-21FF477025B1}">
      <dsp:nvSpPr>
        <dsp:cNvPr id="0" name=""/>
        <dsp:cNvSpPr/>
      </dsp:nvSpPr>
      <dsp:spPr>
        <a:xfrm>
          <a:off x="1348110"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0CB8AA-419B-4068-AA39-3C4D23208F33}">
      <dsp:nvSpPr>
        <dsp:cNvPr id="0" name=""/>
        <dsp:cNvSpPr/>
      </dsp:nvSpPr>
      <dsp:spPr>
        <a:xfrm rot="17700000">
          <a:off x="85237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Look at how you manage your risks</a:t>
          </a:r>
          <a:endParaRPr lang="en-US" sz="800" kern="1200" dirty="0"/>
        </a:p>
      </dsp:txBody>
      <dsp:txXfrm>
        <a:off x="852379" y="2579658"/>
        <a:ext cx="867143" cy="418104"/>
      </dsp:txXfrm>
    </dsp:sp>
    <dsp:sp modelId="{1D5CE769-EC79-4BC8-9B11-5F897366239A}">
      <dsp:nvSpPr>
        <dsp:cNvPr id="0" name=""/>
        <dsp:cNvSpPr/>
      </dsp:nvSpPr>
      <dsp:spPr>
        <a:xfrm rot="17700000">
          <a:off x="139526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246ABFB-0B2E-4515-816B-19AC16DC3851}">
      <dsp:nvSpPr>
        <dsp:cNvPr id="0" name=""/>
        <dsp:cNvSpPr/>
      </dsp:nvSpPr>
      <dsp:spPr>
        <a:xfrm>
          <a:off x="1827349"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59031B-6DA0-49BB-B06E-4C99889BB590}">
      <dsp:nvSpPr>
        <dsp:cNvPr id="0" name=""/>
        <dsp:cNvSpPr/>
      </dsp:nvSpPr>
      <dsp:spPr>
        <a:xfrm rot="17700000">
          <a:off x="1331618"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Is it more cost effective to form a captive?</a:t>
          </a:r>
          <a:endParaRPr lang="en-US" sz="800" kern="1200" dirty="0"/>
        </a:p>
      </dsp:txBody>
      <dsp:txXfrm>
        <a:off x="1331618" y="2579658"/>
        <a:ext cx="867143" cy="418104"/>
      </dsp:txXfrm>
    </dsp:sp>
    <dsp:sp modelId="{C6D7B564-F816-4B0E-AE10-398C4CC7000F}">
      <dsp:nvSpPr>
        <dsp:cNvPr id="0" name=""/>
        <dsp:cNvSpPr/>
      </dsp:nvSpPr>
      <dsp:spPr>
        <a:xfrm rot="17700000">
          <a:off x="1874501"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263508FC-FCB6-444A-B4EE-DF89A1500588}">
      <dsp:nvSpPr>
        <dsp:cNvPr id="0" name=""/>
        <dsp:cNvSpPr/>
      </dsp:nvSpPr>
      <dsp:spPr>
        <a:xfrm>
          <a:off x="2306653"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2ACED-F297-4274-A3DF-749CA1B55091}">
      <dsp:nvSpPr>
        <dsp:cNvPr id="0" name=""/>
        <dsp:cNvSpPr/>
      </dsp:nvSpPr>
      <dsp:spPr>
        <a:xfrm rot="17700000">
          <a:off x="2590786"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Then – Shop Around</a:t>
          </a:r>
          <a:endParaRPr lang="en-US" sz="800" kern="1200" dirty="0"/>
        </a:p>
      </dsp:txBody>
      <dsp:txXfrm>
        <a:off x="2590786" y="1145807"/>
        <a:ext cx="1002423" cy="483090"/>
      </dsp:txXfrm>
    </dsp:sp>
    <dsp:sp modelId="{0BAB8A44-9870-425F-BC3D-1903B766843F}">
      <dsp:nvSpPr>
        <dsp:cNvPr id="0" name=""/>
        <dsp:cNvSpPr/>
      </dsp:nvSpPr>
      <dsp:spPr>
        <a:xfrm>
          <a:off x="3173775"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30EAA3-7804-4F4A-9340-6AC7EC7CFDC6}">
      <dsp:nvSpPr>
        <dsp:cNvPr id="0" name=""/>
        <dsp:cNvSpPr/>
      </dsp:nvSpPr>
      <dsp:spPr>
        <a:xfrm rot="17700000">
          <a:off x="267804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domicile</a:t>
          </a:r>
          <a:endParaRPr lang="en-US" sz="800" kern="1200" dirty="0"/>
        </a:p>
      </dsp:txBody>
      <dsp:txXfrm>
        <a:off x="2678044" y="2579658"/>
        <a:ext cx="867143" cy="418104"/>
      </dsp:txXfrm>
    </dsp:sp>
    <dsp:sp modelId="{7F720172-0E54-415D-BDC7-18FB7119F3DF}">
      <dsp:nvSpPr>
        <dsp:cNvPr id="0" name=""/>
        <dsp:cNvSpPr/>
      </dsp:nvSpPr>
      <dsp:spPr>
        <a:xfrm rot="17700000">
          <a:off x="32209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F62707D2-FAB6-441C-96F5-D2A779879A6B}">
      <dsp:nvSpPr>
        <dsp:cNvPr id="0" name=""/>
        <dsp:cNvSpPr/>
      </dsp:nvSpPr>
      <dsp:spPr>
        <a:xfrm>
          <a:off x="3653014"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40C790-E9C3-4174-B11C-EEF0E7AF663C}">
      <dsp:nvSpPr>
        <dsp:cNvPr id="0" name=""/>
        <dsp:cNvSpPr/>
      </dsp:nvSpPr>
      <dsp:spPr>
        <a:xfrm rot="17700000">
          <a:off x="315728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structure</a:t>
          </a:r>
          <a:endParaRPr lang="en-US" sz="800" kern="1200" dirty="0"/>
        </a:p>
      </dsp:txBody>
      <dsp:txXfrm>
        <a:off x="3157283" y="2579658"/>
        <a:ext cx="867143" cy="418104"/>
      </dsp:txXfrm>
    </dsp:sp>
    <dsp:sp modelId="{48B96B61-8A1C-4877-A072-1C2B65198B4D}">
      <dsp:nvSpPr>
        <dsp:cNvPr id="0" name=""/>
        <dsp:cNvSpPr/>
      </dsp:nvSpPr>
      <dsp:spPr>
        <a:xfrm rot="17700000">
          <a:off x="3700166"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3E0148F-2E8D-4D3E-BD7F-9360DED8097E}">
      <dsp:nvSpPr>
        <dsp:cNvPr id="0" name=""/>
        <dsp:cNvSpPr/>
      </dsp:nvSpPr>
      <dsp:spPr>
        <a:xfrm>
          <a:off x="4132254"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710A76-57E1-4E86-BFE6-145B857C6BE4}">
      <dsp:nvSpPr>
        <dsp:cNvPr id="0" name=""/>
        <dsp:cNvSpPr/>
      </dsp:nvSpPr>
      <dsp:spPr>
        <a:xfrm rot="17700000">
          <a:off x="3636522"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Tax</a:t>
          </a:r>
          <a:endParaRPr lang="en-US" sz="800" kern="1200" dirty="0"/>
        </a:p>
      </dsp:txBody>
      <dsp:txXfrm>
        <a:off x="3636522" y="2579658"/>
        <a:ext cx="867143" cy="418104"/>
      </dsp:txXfrm>
    </dsp:sp>
    <dsp:sp modelId="{E13430CF-6BA2-4BBE-8CEA-44E99E550A99}">
      <dsp:nvSpPr>
        <dsp:cNvPr id="0" name=""/>
        <dsp:cNvSpPr/>
      </dsp:nvSpPr>
      <dsp:spPr>
        <a:xfrm rot="17700000">
          <a:off x="4179405"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E1D4E770-9F73-4E6F-A835-0BB63306AC82}">
      <dsp:nvSpPr>
        <dsp:cNvPr id="0" name=""/>
        <dsp:cNvSpPr/>
      </dsp:nvSpPr>
      <dsp:spPr>
        <a:xfrm>
          <a:off x="4611493"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AC91B-BACF-4993-BBCB-57FF7D1441C7}">
      <dsp:nvSpPr>
        <dsp:cNvPr id="0" name=""/>
        <dsp:cNvSpPr/>
      </dsp:nvSpPr>
      <dsp:spPr>
        <a:xfrm rot="17700000">
          <a:off x="4115761"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Investment Policy</a:t>
          </a:r>
          <a:endParaRPr lang="en-US" sz="800" kern="1200" dirty="0"/>
        </a:p>
      </dsp:txBody>
      <dsp:txXfrm>
        <a:off x="4115761" y="2579658"/>
        <a:ext cx="867143" cy="418104"/>
      </dsp:txXfrm>
    </dsp:sp>
    <dsp:sp modelId="{E32C422D-8B46-4221-9657-BF9180D778A2}">
      <dsp:nvSpPr>
        <dsp:cNvPr id="0" name=""/>
        <dsp:cNvSpPr/>
      </dsp:nvSpPr>
      <dsp:spPr>
        <a:xfrm rot="17700000">
          <a:off x="4658644"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60403DF6-FF62-4A02-9EA1-6C58C9BD4819}">
      <dsp:nvSpPr>
        <dsp:cNvPr id="0" name=""/>
        <dsp:cNvSpPr/>
      </dsp:nvSpPr>
      <dsp:spPr>
        <a:xfrm>
          <a:off x="5090732" y="1997083"/>
          <a:ext cx="418563" cy="418563"/>
        </a:xfrm>
        <a:prstGeom prst="ellips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6F769D-2CA9-41FD-B706-6000999087EB}">
      <dsp:nvSpPr>
        <dsp:cNvPr id="0" name=""/>
        <dsp:cNvSpPr/>
      </dsp:nvSpPr>
      <dsp:spPr>
        <a:xfrm rot="17700000">
          <a:off x="4595000"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Capitalization</a:t>
          </a:r>
          <a:endParaRPr lang="en-US" sz="800" kern="1200" dirty="0"/>
        </a:p>
      </dsp:txBody>
      <dsp:txXfrm>
        <a:off x="4595000" y="2579658"/>
        <a:ext cx="867143" cy="418104"/>
      </dsp:txXfrm>
    </dsp:sp>
    <dsp:sp modelId="{AFA91D37-9DD4-4A2C-931D-630E252B2739}">
      <dsp:nvSpPr>
        <dsp:cNvPr id="0" name=""/>
        <dsp:cNvSpPr/>
      </dsp:nvSpPr>
      <dsp:spPr>
        <a:xfrm rot="17700000">
          <a:off x="5137883"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592FACA8-473B-46E4-8709-5E0A250F1BB8}">
      <dsp:nvSpPr>
        <dsp:cNvPr id="0" name=""/>
        <dsp:cNvSpPr/>
      </dsp:nvSpPr>
      <dsp:spPr>
        <a:xfrm>
          <a:off x="5569971"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FA4476-E799-48BE-BB5C-FC7C2A3EEE40}">
      <dsp:nvSpPr>
        <dsp:cNvPr id="0" name=""/>
        <dsp:cNvSpPr/>
      </dsp:nvSpPr>
      <dsp:spPr>
        <a:xfrm rot="17700000">
          <a:off x="5074239"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Other Legal Stuff</a:t>
          </a:r>
          <a:endParaRPr lang="en-US" sz="800" kern="1200" dirty="0"/>
        </a:p>
      </dsp:txBody>
      <dsp:txXfrm>
        <a:off x="5074239" y="2579658"/>
        <a:ext cx="867143" cy="418104"/>
      </dsp:txXfrm>
    </dsp:sp>
    <dsp:sp modelId="{6F3225D6-21CD-40B0-8A42-89C7054B8142}">
      <dsp:nvSpPr>
        <dsp:cNvPr id="0" name=""/>
        <dsp:cNvSpPr/>
      </dsp:nvSpPr>
      <dsp:spPr>
        <a:xfrm rot="17700000">
          <a:off x="5617122"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B55655B-36B0-416E-950C-E7422114AB35}">
      <dsp:nvSpPr>
        <dsp:cNvPr id="0" name=""/>
        <dsp:cNvSpPr/>
      </dsp:nvSpPr>
      <dsp:spPr>
        <a:xfrm>
          <a:off x="6049274" y="1803173"/>
          <a:ext cx="806383" cy="806383"/>
        </a:xfrm>
        <a:prstGeom prst="donut">
          <a:avLst>
            <a:gd name="adj" fmla="val 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50A95-9E26-420A-B50C-4B05CC44A018}">
      <dsp:nvSpPr>
        <dsp:cNvPr id="0" name=""/>
        <dsp:cNvSpPr/>
      </dsp:nvSpPr>
      <dsp:spPr>
        <a:xfrm rot="17700000">
          <a:off x="6333407" y="1145807"/>
          <a:ext cx="1002423" cy="4830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0" rIns="0" bIns="0" numCol="1" spcCol="1270" anchor="ctr" anchorCtr="0">
          <a:noAutofit/>
        </a:bodyPr>
        <a:lstStyle/>
        <a:p>
          <a:pPr lvl="0" algn="l" defTabSz="355600">
            <a:lnSpc>
              <a:spcPct val="90000"/>
            </a:lnSpc>
            <a:spcBef>
              <a:spcPct val="0"/>
            </a:spcBef>
            <a:spcAft>
              <a:spcPct val="35000"/>
            </a:spcAft>
          </a:pPr>
          <a:r>
            <a:rPr lang="en-US" sz="800" kern="1200" dirty="0" smtClean="0"/>
            <a:t>Last - Implementation</a:t>
          </a:r>
          <a:endParaRPr lang="en-US" sz="800" kern="1200" dirty="0"/>
        </a:p>
      </dsp:txBody>
      <dsp:txXfrm>
        <a:off x="6333407" y="1145807"/>
        <a:ext cx="1002423" cy="483090"/>
      </dsp:txXfrm>
    </dsp:sp>
    <dsp:sp modelId="{869DE1CB-E56A-40CA-A79E-F75785DE23CE}">
      <dsp:nvSpPr>
        <dsp:cNvPr id="0" name=""/>
        <dsp:cNvSpPr/>
      </dsp:nvSpPr>
      <dsp:spPr>
        <a:xfrm>
          <a:off x="6916397"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3FC0E7-57B4-4770-B8AD-CCEBE5368244}">
      <dsp:nvSpPr>
        <dsp:cNvPr id="0" name=""/>
        <dsp:cNvSpPr/>
      </dsp:nvSpPr>
      <dsp:spPr>
        <a:xfrm rot="17700000">
          <a:off x="6420665"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 manager</a:t>
          </a:r>
          <a:endParaRPr lang="en-US" sz="800" kern="1200" dirty="0"/>
        </a:p>
      </dsp:txBody>
      <dsp:txXfrm>
        <a:off x="6420665" y="2579658"/>
        <a:ext cx="867143" cy="418104"/>
      </dsp:txXfrm>
    </dsp:sp>
    <dsp:sp modelId="{BA187900-B1AD-4DA3-8D44-A55427791FD3}">
      <dsp:nvSpPr>
        <dsp:cNvPr id="0" name=""/>
        <dsp:cNvSpPr/>
      </dsp:nvSpPr>
      <dsp:spPr>
        <a:xfrm rot="17700000">
          <a:off x="6963549"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A104CF28-5082-458E-82A5-80CCE3119917}">
      <dsp:nvSpPr>
        <dsp:cNvPr id="0" name=""/>
        <dsp:cNvSpPr/>
      </dsp:nvSpPr>
      <dsp:spPr>
        <a:xfrm>
          <a:off x="7395636"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49022-AE30-4C51-A7FC-C91AD0E8B941}">
      <dsp:nvSpPr>
        <dsp:cNvPr id="0" name=""/>
        <dsp:cNvSpPr/>
      </dsp:nvSpPr>
      <dsp:spPr>
        <a:xfrm rot="17700000">
          <a:off x="6899904"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Pick an actuary</a:t>
          </a:r>
          <a:endParaRPr lang="en-US" sz="800" kern="1200" dirty="0"/>
        </a:p>
      </dsp:txBody>
      <dsp:txXfrm>
        <a:off x="6899904" y="2579658"/>
        <a:ext cx="867143" cy="418104"/>
      </dsp:txXfrm>
    </dsp:sp>
    <dsp:sp modelId="{5D19768F-20D2-46A9-BEC7-C6E05B061BFF}">
      <dsp:nvSpPr>
        <dsp:cNvPr id="0" name=""/>
        <dsp:cNvSpPr/>
      </dsp:nvSpPr>
      <dsp:spPr>
        <a:xfrm rot="17700000">
          <a:off x="7442788"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 modelId="{122F9093-B591-49D2-BC8B-3BA79A52212D}">
      <dsp:nvSpPr>
        <dsp:cNvPr id="0" name=""/>
        <dsp:cNvSpPr/>
      </dsp:nvSpPr>
      <dsp:spPr>
        <a:xfrm>
          <a:off x="7874875" y="1997083"/>
          <a:ext cx="418563" cy="41856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EE24D7-A346-4CC4-BFE6-BCDA62F8CF7F}">
      <dsp:nvSpPr>
        <dsp:cNvPr id="0" name=""/>
        <dsp:cNvSpPr/>
      </dsp:nvSpPr>
      <dsp:spPr>
        <a:xfrm rot="17700000">
          <a:off x="7379143" y="2579658"/>
          <a:ext cx="867143" cy="418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0320" bIns="0" numCol="1" spcCol="1270" anchor="ctr" anchorCtr="0">
          <a:noAutofit/>
        </a:bodyPr>
        <a:lstStyle/>
        <a:p>
          <a:pPr lvl="0" algn="r" defTabSz="355600">
            <a:lnSpc>
              <a:spcPct val="90000"/>
            </a:lnSpc>
            <a:spcBef>
              <a:spcPct val="0"/>
            </a:spcBef>
            <a:spcAft>
              <a:spcPct val="35000"/>
            </a:spcAft>
          </a:pPr>
          <a:r>
            <a:rPr lang="en-US" sz="800" kern="1200" dirty="0" smtClean="0"/>
            <a:t>Filing and Execute</a:t>
          </a:r>
          <a:endParaRPr lang="en-US" sz="800" kern="1200" dirty="0"/>
        </a:p>
      </dsp:txBody>
      <dsp:txXfrm>
        <a:off x="7379143" y="2579658"/>
        <a:ext cx="867143" cy="418104"/>
      </dsp:txXfrm>
    </dsp:sp>
    <dsp:sp modelId="{0678AD37-AFA8-4A8A-B88C-DCB5BF10CC79}">
      <dsp:nvSpPr>
        <dsp:cNvPr id="0" name=""/>
        <dsp:cNvSpPr/>
      </dsp:nvSpPr>
      <dsp:spPr>
        <a:xfrm rot="17700000">
          <a:off x="7922027" y="1414968"/>
          <a:ext cx="867143" cy="41810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4.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F53B47-6359-465B-8980-FEB60D1757DB}"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19578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53B47-6359-465B-8980-FEB60D1757DB}"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1217897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53B47-6359-465B-8980-FEB60D1757DB}"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163901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F53B47-6359-465B-8980-FEB60D1757DB}"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4043595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DF53B47-6359-465B-8980-FEB60D1757DB}" type="datetimeFigureOut">
              <a:rPr lang="en-US" smtClean="0"/>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3739641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F53B47-6359-465B-8980-FEB60D1757DB}"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410415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F53B47-6359-465B-8980-FEB60D1757DB}" type="datetimeFigureOut">
              <a:rPr lang="en-US" smtClean="0"/>
              <a:t>10/18/2018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1800703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F53B47-6359-465B-8980-FEB60D1757DB}" type="datetimeFigureOut">
              <a:rPr lang="en-US" smtClean="0"/>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2075849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53B47-6359-465B-8980-FEB60D1757DB}" type="datetimeFigureOut">
              <a:rPr lang="en-US" smtClean="0"/>
              <a:t>10/18/2018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2011149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F53B47-6359-465B-8980-FEB60D1757DB}"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1605575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DF53B47-6359-465B-8980-FEB60D1757DB}" type="datetimeFigureOut">
              <a:rPr lang="en-US" smtClean="0"/>
              <a:t>10/18/2018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AD73F4-DF64-4D2F-A697-306DFCAF1729}" type="slidenum">
              <a:rPr lang="en-US" smtClean="0"/>
              <a:t>‹#›</a:t>
            </a:fld>
            <a:endParaRPr lang="en-US"/>
          </a:p>
        </p:txBody>
      </p:sp>
    </p:spTree>
    <p:extLst>
      <p:ext uri="{BB962C8B-B14F-4D97-AF65-F5344CB8AC3E}">
        <p14:creationId xmlns:p14="http://schemas.microsoft.com/office/powerpoint/2010/main" val="426668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5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F53B47-6359-465B-8980-FEB60D1757DB}" type="datetimeFigureOut">
              <a:rPr lang="en-US" smtClean="0"/>
              <a:t>10/18/2018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AD73F4-DF64-4D2F-A697-306DFCAF1729}" type="slidenum">
              <a:rPr lang="en-US" smtClean="0"/>
              <a:t>‹#›</a:t>
            </a:fld>
            <a:endParaRPr lang="en-US"/>
          </a:p>
        </p:txBody>
      </p:sp>
    </p:spTree>
    <p:extLst>
      <p:ext uri="{BB962C8B-B14F-4D97-AF65-F5344CB8AC3E}">
        <p14:creationId xmlns:p14="http://schemas.microsoft.com/office/powerpoint/2010/main" val="1243421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BCVPtc-vzuQ"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orporations.utah.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labuanibfc.com/" TargetMode="External"/><Relationship Id="rId2" Type="http://schemas.openxmlformats.org/officeDocument/2006/relationships/hyperlink" Target="https://www.labuanibfc.com/clients/Labuan_IBFC_78C2FF81-703A-4CAA-8926-A348A3C91057/contentms/img/event/event-presentation/DAY%202%20-%20AM%209.10%20(GEORGE%20MCGHIE)%20Ins%20and%20Outs%20of%20A%20Captive%20Feasibility%20Studies.pdf" TargetMode="External"/><Relationship Id="rId1" Type="http://schemas.openxmlformats.org/officeDocument/2006/relationships/slideLayout" Target="../slideLayouts/slideLayout2.xml"/><Relationship Id="rId4" Type="http://schemas.openxmlformats.org/officeDocument/2006/relationships/hyperlink" Target="https://www.michaelmaglaras.com/121-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79563"/>
            <a:ext cx="9144000" cy="2387600"/>
          </a:xfrm>
        </p:spPr>
        <p:txBody>
          <a:bodyPr/>
          <a:lstStyle/>
          <a:p>
            <a:pPr algn="l"/>
            <a:r>
              <a:rPr lang="en-US" dirty="0" smtClean="0"/>
              <a:t>Introduction to </a:t>
            </a:r>
            <a:br>
              <a:rPr lang="en-US" dirty="0" smtClean="0"/>
            </a:br>
            <a:r>
              <a:rPr lang="en-US" dirty="0" smtClean="0"/>
              <a:t>Captive Feasibility Study</a:t>
            </a:r>
            <a:endParaRPr lang="en-US" dirty="0"/>
          </a:p>
        </p:txBody>
      </p:sp>
      <p:sp>
        <p:nvSpPr>
          <p:cNvPr id="3" name="Subtitle 2"/>
          <p:cNvSpPr>
            <a:spLocks noGrp="1"/>
          </p:cNvSpPr>
          <p:nvPr>
            <p:ph type="subTitle" idx="1"/>
          </p:nvPr>
        </p:nvSpPr>
        <p:spPr>
          <a:xfrm>
            <a:off x="1524000" y="4059238"/>
            <a:ext cx="9144000" cy="1655762"/>
          </a:xfrm>
        </p:spPr>
        <p:txBody>
          <a:bodyPr/>
          <a:lstStyle/>
          <a:p>
            <a:pPr algn="l"/>
            <a:r>
              <a:rPr lang="en-US" dirty="0" err="1" smtClean="0"/>
              <a:t>Yas</a:t>
            </a:r>
            <a:r>
              <a:rPr lang="en-US" dirty="0" smtClean="0"/>
              <a:t> </a:t>
            </a:r>
            <a:r>
              <a:rPr lang="en-US" dirty="0" err="1" smtClean="0"/>
              <a:t>Suttakulpiboon</a:t>
            </a:r>
            <a:endParaRPr lang="en-US" dirty="0"/>
          </a:p>
        </p:txBody>
      </p:sp>
    </p:spTree>
    <p:extLst>
      <p:ext uri="{BB962C8B-B14F-4D97-AF65-F5344CB8AC3E}">
        <p14:creationId xmlns:p14="http://schemas.microsoft.com/office/powerpoint/2010/main" val="651182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990" y="1926901"/>
            <a:ext cx="6166022" cy="2939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Isosceles Triangle 4"/>
          <p:cNvSpPr/>
          <p:nvPr/>
        </p:nvSpPr>
        <p:spPr>
          <a:xfrm rot="5400000">
            <a:off x="6064079" y="3220697"/>
            <a:ext cx="1816443" cy="352168"/>
          </a:xfrm>
          <a:prstGeom prst="triangle">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432589" y="3073615"/>
            <a:ext cx="4322786" cy="646331"/>
          </a:xfrm>
          <a:prstGeom prst="rect">
            <a:avLst/>
          </a:prstGeom>
          <a:noFill/>
        </p:spPr>
        <p:txBody>
          <a:bodyPr wrap="none" rtlCol="0">
            <a:spAutoFit/>
          </a:bodyPr>
          <a:lstStyle/>
          <a:p>
            <a:r>
              <a:rPr lang="en-US" sz="3600" b="1" dirty="0" smtClean="0"/>
              <a:t>Domicile Comparison</a:t>
            </a:r>
            <a:endParaRPr lang="en-US" sz="3600" b="1" dirty="0"/>
          </a:p>
        </p:txBody>
      </p:sp>
    </p:spTree>
    <p:extLst>
      <p:ext uri="{BB962C8B-B14F-4D97-AF65-F5344CB8AC3E}">
        <p14:creationId xmlns:p14="http://schemas.microsoft.com/office/powerpoint/2010/main" val="34628906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74589" y="543697"/>
          <a:ext cx="11617411" cy="5781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8575589" y="358347"/>
            <a:ext cx="3126260" cy="6301946"/>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2008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Hiring Management and Actuaries</a:t>
            </a:r>
            <a:endParaRPr lang="en-US" dirty="0"/>
          </a:p>
        </p:txBody>
      </p:sp>
      <p:sp>
        <p:nvSpPr>
          <p:cNvPr id="3" name="Content Placeholder 2"/>
          <p:cNvSpPr>
            <a:spLocks noGrp="1"/>
          </p:cNvSpPr>
          <p:nvPr>
            <p:ph idx="1"/>
          </p:nvPr>
        </p:nvSpPr>
        <p:spPr/>
        <p:txBody>
          <a:bodyPr>
            <a:normAutofit/>
          </a:bodyPr>
          <a:lstStyle/>
          <a:p>
            <a:pPr fontAlgn="base"/>
            <a:r>
              <a:rPr lang="en-US" sz="2400" dirty="0" smtClean="0"/>
              <a:t>A good captive consultant will bring the following wisdom to the feasibility process:</a:t>
            </a:r>
          </a:p>
          <a:p>
            <a:pPr lvl="1" fontAlgn="base"/>
            <a:r>
              <a:rPr lang="en-US" sz="1800" dirty="0" smtClean="0"/>
              <a:t>A sense of which domicile will accept your business plan and overall risk financing program based on the facts as presented.</a:t>
            </a:r>
          </a:p>
          <a:p>
            <a:pPr lvl="1" fontAlgn="base"/>
            <a:r>
              <a:rPr lang="en-US" sz="1800" dirty="0" smtClean="0"/>
              <a:t>An understanding of how the claims management process will be handled for the lines of coverage selected.</a:t>
            </a:r>
          </a:p>
          <a:p>
            <a:pPr lvl="1" fontAlgn="base"/>
            <a:r>
              <a:rPr lang="en-US" sz="1800" dirty="0" smtClean="0"/>
              <a:t>An awareness of the legal, tax, administrative, and structural implications of the captive formation.</a:t>
            </a:r>
          </a:p>
          <a:p>
            <a:pPr lvl="1" fontAlgn="base"/>
            <a:r>
              <a:rPr lang="en-US" sz="1800" dirty="0" smtClean="0"/>
              <a:t>How the value of the captive program can be explained (quantified) to your finance committee, CFO, board of directors, etc.</a:t>
            </a:r>
            <a:endParaRPr lang="en-US" sz="1800" dirty="0"/>
          </a:p>
        </p:txBody>
      </p:sp>
      <p:graphicFrame>
        <p:nvGraphicFramePr>
          <p:cNvPr id="4" name="Content Placeholder 4"/>
          <p:cNvGraphicFramePr>
            <a:graphicFrameLocks/>
          </p:cNvGraphicFramePr>
          <p:nvPr/>
        </p:nvGraphicFramePr>
        <p:xfrm>
          <a:off x="3589638" y="3496961"/>
          <a:ext cx="8730049" cy="4101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9613556" y="4300150"/>
            <a:ext cx="2397211" cy="2458997"/>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1891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Hiring Management and Actuaries</a:t>
            </a:r>
            <a:endParaRPr lang="en-US" dirty="0"/>
          </a:p>
        </p:txBody>
      </p:sp>
      <p:sp>
        <p:nvSpPr>
          <p:cNvPr id="3" name="Content Placeholder 2"/>
          <p:cNvSpPr>
            <a:spLocks noGrp="1"/>
          </p:cNvSpPr>
          <p:nvPr>
            <p:ph idx="1"/>
          </p:nvPr>
        </p:nvSpPr>
        <p:spPr/>
        <p:txBody>
          <a:bodyPr>
            <a:normAutofit/>
          </a:bodyPr>
          <a:lstStyle/>
          <a:p>
            <a:pPr fontAlgn="base"/>
            <a:r>
              <a:rPr lang="en-US" sz="2400" dirty="0" smtClean="0"/>
              <a:t>First, a good actuary is important. </a:t>
            </a:r>
          </a:p>
          <a:p>
            <a:pPr fontAlgn="base"/>
            <a:r>
              <a:rPr lang="en-US" sz="2400" dirty="0" smtClean="0"/>
              <a:t>You will need to provide your actuary with 8 to 10 years of credible claims data in the lines that look like candidates for captive treatment.</a:t>
            </a:r>
          </a:p>
          <a:p>
            <a:pPr fontAlgn="base"/>
            <a:r>
              <a:rPr lang="en-US" sz="2400" dirty="0" smtClean="0"/>
              <a:t>Arm’s length decision making &amp; transfer </a:t>
            </a:r>
            <a:r>
              <a:rPr lang="en-US" sz="2400" dirty="0"/>
              <a:t>p</a:t>
            </a:r>
            <a:r>
              <a:rPr lang="en-US" sz="2400" dirty="0" smtClean="0"/>
              <a:t>ricing</a:t>
            </a:r>
            <a:endParaRPr lang="en-US" sz="2400" dirty="0"/>
          </a:p>
        </p:txBody>
      </p:sp>
      <p:graphicFrame>
        <p:nvGraphicFramePr>
          <p:cNvPr id="4" name="Content Placeholder 4"/>
          <p:cNvGraphicFramePr>
            <a:graphicFrameLocks/>
          </p:cNvGraphicFramePr>
          <p:nvPr/>
        </p:nvGraphicFramePr>
        <p:xfrm>
          <a:off x="3589638" y="3496961"/>
          <a:ext cx="8730049" cy="4101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9613556" y="4300150"/>
            <a:ext cx="2397211" cy="2458997"/>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9812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Implementation Timeline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5915" y="1690688"/>
            <a:ext cx="7840169" cy="4658375"/>
          </a:xfrm>
          <a:prstGeom prst="rect">
            <a:avLst/>
          </a:prstGeom>
        </p:spPr>
      </p:pic>
    </p:spTree>
    <p:extLst>
      <p:ext uri="{BB962C8B-B14F-4D97-AF65-F5344CB8AC3E}">
        <p14:creationId xmlns:p14="http://schemas.microsoft.com/office/powerpoint/2010/main" val="3854143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6291" y="2543389"/>
            <a:ext cx="9918357" cy="1756762"/>
          </a:xfrm>
        </p:spPr>
        <p:txBody>
          <a:bodyPr anchor="ctr">
            <a:normAutofit fontScale="90000"/>
          </a:bodyPr>
          <a:lstStyle/>
          <a:p>
            <a:pPr algn="l"/>
            <a:r>
              <a:rPr lang="en-US" dirty="0" smtClean="0"/>
              <a:t>What would happen if Thailand’s OIC allow for captive formation?</a:t>
            </a:r>
            <a:endParaRPr lang="en-US" sz="3600" dirty="0"/>
          </a:p>
        </p:txBody>
      </p:sp>
    </p:spTree>
    <p:extLst>
      <p:ext uri="{BB962C8B-B14F-4D97-AF65-F5344CB8AC3E}">
        <p14:creationId xmlns:p14="http://schemas.microsoft.com/office/powerpoint/2010/main" val="4075111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tah Home Inspector Training School | Become a Hom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07218"/>
            <a:ext cx="12195756" cy="5645301"/>
          </a:xfrm>
          <a:prstGeom prst="rect">
            <a:avLst/>
          </a:prstGeom>
        </p:spPr>
      </p:pic>
    </p:spTree>
    <p:extLst>
      <p:ext uri="{BB962C8B-B14F-4D97-AF65-F5344CB8AC3E}">
        <p14:creationId xmlns:p14="http://schemas.microsoft.com/office/powerpoint/2010/main" val="373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CVPtc-vzuQ"/>
          <p:cNvPicPr>
            <a:picLocks noRot="1" noChangeAspect="1"/>
          </p:cNvPicPr>
          <p:nvPr>
            <a:videoFile r:link="rId1"/>
          </p:nvPr>
        </p:nvPicPr>
        <p:blipFill>
          <a:blip r:embed="rId3"/>
          <a:stretch>
            <a:fillRect/>
          </a:stretch>
        </p:blipFill>
        <p:spPr>
          <a:xfrm>
            <a:off x="1239794" y="524390"/>
            <a:ext cx="10004855" cy="5627731"/>
          </a:xfrm>
          <a:prstGeom prst="rect">
            <a:avLst/>
          </a:prstGeom>
        </p:spPr>
      </p:pic>
    </p:spTree>
    <p:extLst>
      <p:ext uri="{BB962C8B-B14F-4D97-AF65-F5344CB8AC3E}">
        <p14:creationId xmlns:p14="http://schemas.microsoft.com/office/powerpoint/2010/main" val="28199834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Utah Captive Insurance Division</a:t>
            </a:r>
            <a:endParaRPr lang="en-US" dirty="0"/>
          </a:p>
        </p:txBody>
      </p:sp>
      <p:sp>
        <p:nvSpPr>
          <p:cNvPr id="3" name="Content Placeholder 2"/>
          <p:cNvSpPr>
            <a:spLocks noGrp="1"/>
          </p:cNvSpPr>
          <p:nvPr>
            <p:ph idx="1"/>
          </p:nvPr>
        </p:nvSpPr>
        <p:spPr/>
        <p:txBody>
          <a:bodyPr/>
          <a:lstStyle/>
          <a:p>
            <a:r>
              <a:rPr lang="en-US" b="1" dirty="0"/>
              <a:t>What Types of Captives are available in Utah?</a:t>
            </a:r>
          </a:p>
          <a:p>
            <a:pPr lvl="1"/>
            <a:r>
              <a:rPr lang="en-US" dirty="0"/>
              <a:t>Generally there are two types of captives in Utah:</a:t>
            </a:r>
          </a:p>
          <a:p>
            <a:pPr lvl="2"/>
            <a:r>
              <a:rPr lang="en-US" dirty="0"/>
              <a:t>Pure Captives</a:t>
            </a:r>
          </a:p>
          <a:p>
            <a:pPr lvl="2"/>
            <a:r>
              <a:rPr lang="en-US" dirty="0"/>
              <a:t>Group Captives</a:t>
            </a:r>
          </a:p>
          <a:p>
            <a:endParaRPr lang="en-US" dirty="0"/>
          </a:p>
        </p:txBody>
      </p:sp>
    </p:spTree>
    <p:extLst>
      <p:ext uri="{BB962C8B-B14F-4D97-AF65-F5344CB8AC3E}">
        <p14:creationId xmlns:p14="http://schemas.microsoft.com/office/powerpoint/2010/main" val="2433950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Utah Captive Insurance Division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3945606"/>
              </p:ext>
            </p:extLst>
          </p:nvPr>
        </p:nvGraphicFramePr>
        <p:xfrm>
          <a:off x="956401" y="1517694"/>
          <a:ext cx="9658052" cy="5159590"/>
        </p:xfrm>
        <a:graphic>
          <a:graphicData uri="http://schemas.openxmlformats.org/drawingml/2006/table">
            <a:tbl>
              <a:tblPr/>
              <a:tblGrid>
                <a:gridCol w="4829026">
                  <a:extLst>
                    <a:ext uri="{9D8B030D-6E8A-4147-A177-3AD203B41FA5}">
                      <a16:colId xmlns:a16="http://schemas.microsoft.com/office/drawing/2014/main" val="2125957286"/>
                    </a:ext>
                  </a:extLst>
                </a:gridCol>
                <a:gridCol w="4829026">
                  <a:extLst>
                    <a:ext uri="{9D8B030D-6E8A-4147-A177-3AD203B41FA5}">
                      <a16:colId xmlns:a16="http://schemas.microsoft.com/office/drawing/2014/main" val="838006854"/>
                    </a:ext>
                  </a:extLst>
                </a:gridCol>
              </a:tblGrid>
              <a:tr h="190358">
                <a:tc>
                  <a:txBody>
                    <a:bodyPr/>
                    <a:lstStyle/>
                    <a:p>
                      <a:pPr algn="ctr"/>
                      <a:r>
                        <a:rPr lang="en-US" sz="1200" b="1">
                          <a:solidFill>
                            <a:srgbClr val="FFFFFF"/>
                          </a:solidFill>
                          <a:effectLst/>
                        </a:rPr>
                        <a:t>Startup Activity:</a:t>
                      </a:r>
                      <a:endParaRPr lang="en-US" sz="1200">
                        <a:effectLst/>
                      </a:endParaRPr>
                    </a:p>
                  </a:txBody>
                  <a:tcPr marL="22485" marR="22485" marT="22485" marB="22485" anchor="ctr">
                    <a:lnL>
                      <a:noFill/>
                    </a:lnL>
                    <a:lnR>
                      <a:noFill/>
                    </a:lnR>
                    <a:lnT>
                      <a:noFill/>
                    </a:lnT>
                    <a:lnB>
                      <a:noFill/>
                    </a:lnB>
                    <a:solidFill>
                      <a:srgbClr val="000000"/>
                    </a:solidFill>
                  </a:tcPr>
                </a:tc>
                <a:tc>
                  <a:txBody>
                    <a:bodyPr/>
                    <a:lstStyle/>
                    <a:p>
                      <a:pPr algn="ctr"/>
                      <a:r>
                        <a:rPr lang="en-US" sz="1200" b="1">
                          <a:solidFill>
                            <a:srgbClr val="FFFFFF"/>
                          </a:solidFill>
                          <a:effectLst/>
                        </a:rPr>
                        <a:t>Estimated Cost:</a:t>
                      </a:r>
                      <a:endParaRPr lang="en-US" sz="1200">
                        <a:effectLst/>
                      </a:endParaRPr>
                    </a:p>
                  </a:txBody>
                  <a:tcPr marL="22485" marR="22485" marT="22485" marB="22485" anchor="ctr">
                    <a:lnL>
                      <a:noFill/>
                    </a:lnL>
                    <a:lnR>
                      <a:noFill/>
                    </a:lnR>
                    <a:lnT>
                      <a:noFill/>
                    </a:lnT>
                    <a:lnB>
                      <a:noFill/>
                    </a:lnB>
                    <a:solidFill>
                      <a:srgbClr val="000000"/>
                    </a:solidFill>
                  </a:tcPr>
                </a:tc>
                <a:extLst>
                  <a:ext uri="{0D108BD9-81ED-4DB2-BD59-A6C34878D82A}">
                    <a16:rowId xmlns:a16="http://schemas.microsoft.com/office/drawing/2014/main" val="1016300186"/>
                  </a:ext>
                </a:extLst>
              </a:tr>
              <a:tr h="331655">
                <a:tc>
                  <a:txBody>
                    <a:bodyPr/>
                    <a:lstStyle/>
                    <a:p>
                      <a:r>
                        <a:rPr lang="en-US" sz="1200">
                          <a:effectLst/>
                        </a:rPr>
                        <a:t>Prepare business plan and complete application</a:t>
                      </a:r>
                    </a:p>
                  </a:txBody>
                  <a:tcPr marL="22485" marR="22485" marT="22485" marB="22485" anchor="ctr">
                    <a:lnL>
                      <a:noFill/>
                    </a:lnL>
                    <a:lnR>
                      <a:noFill/>
                    </a:lnR>
                    <a:lnT>
                      <a:noFill/>
                    </a:lnT>
                    <a:lnB>
                      <a:noFill/>
                    </a:lnB>
                    <a:solidFill>
                      <a:srgbClr val="E1EFE1"/>
                    </a:solidFill>
                  </a:tcPr>
                </a:tc>
                <a:tc>
                  <a:txBody>
                    <a:bodyPr/>
                    <a:lstStyle/>
                    <a:p>
                      <a:r>
                        <a:rPr lang="en-US" sz="1200">
                          <a:effectLst/>
                        </a:rPr>
                        <a:t>Varies, but should not be significant once feasibility study completed.</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3772684927"/>
                  </a:ext>
                </a:extLst>
              </a:tr>
              <a:tr h="190358">
                <a:tc>
                  <a:txBody>
                    <a:bodyPr/>
                    <a:lstStyle/>
                    <a:p>
                      <a:r>
                        <a:rPr lang="en-US" sz="1200">
                          <a:effectLst/>
                        </a:rPr>
                        <a:t>Filing of application</a:t>
                      </a:r>
                    </a:p>
                  </a:txBody>
                  <a:tcPr marL="22485" marR="22485" marT="22485" marB="22485" anchor="ctr">
                    <a:lnL>
                      <a:noFill/>
                    </a:lnL>
                    <a:lnR>
                      <a:noFill/>
                    </a:lnR>
                    <a:lnT>
                      <a:noFill/>
                    </a:lnT>
                    <a:lnB>
                      <a:noFill/>
                    </a:lnB>
                    <a:solidFill>
                      <a:srgbClr val="F9F9F9"/>
                    </a:solidFill>
                  </a:tcPr>
                </a:tc>
                <a:tc>
                  <a:txBody>
                    <a:bodyPr/>
                    <a:lstStyle/>
                    <a:p>
                      <a:r>
                        <a:rPr lang="en-US" sz="1200">
                          <a:effectLst/>
                        </a:rPr>
                        <a:t>$200 per application</a:t>
                      </a: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411946295"/>
                  </a:ext>
                </a:extLst>
              </a:tr>
              <a:tr h="331655">
                <a:tc>
                  <a:txBody>
                    <a:bodyPr/>
                    <a:lstStyle/>
                    <a:p>
                      <a:r>
                        <a:rPr lang="en-US" sz="1200">
                          <a:effectLst/>
                        </a:rPr>
                        <a:t>Review of application</a:t>
                      </a:r>
                    </a:p>
                  </a:txBody>
                  <a:tcPr marL="22485" marR="22485" marT="22485" marB="22485" anchor="ctr">
                    <a:lnL>
                      <a:noFill/>
                    </a:lnL>
                    <a:lnR>
                      <a:noFill/>
                    </a:lnR>
                    <a:lnT>
                      <a:noFill/>
                    </a:lnT>
                    <a:lnB>
                      <a:noFill/>
                    </a:lnB>
                    <a:solidFill>
                      <a:srgbClr val="E1EFE1"/>
                    </a:solidFill>
                  </a:tcPr>
                </a:tc>
                <a:tc>
                  <a:txBody>
                    <a:bodyPr/>
                    <a:lstStyle/>
                    <a:p>
                      <a:r>
                        <a:rPr lang="en-US" sz="1200">
                          <a:effectLst/>
                        </a:rPr>
                        <a:t>$3,600 est. (</a:t>
                      </a:r>
                      <a:r>
                        <a:rPr lang="en-US" sz="1200" b="1">
                          <a:solidFill>
                            <a:srgbClr val="FF0000"/>
                          </a:solidFill>
                          <a:effectLst/>
                        </a:rPr>
                        <a:t>only if Contractor reviewed</a:t>
                      </a:r>
                      <a:r>
                        <a:rPr lang="en-US" sz="1200">
                          <a:effectLst/>
                        </a:rPr>
                        <a:t>)</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1851285665"/>
                  </a:ext>
                </a:extLst>
              </a:tr>
              <a:tr h="331655">
                <a:tc>
                  <a:txBody>
                    <a:bodyPr/>
                    <a:lstStyle/>
                    <a:p>
                      <a:r>
                        <a:rPr lang="en-US" sz="1200">
                          <a:effectLst/>
                        </a:rPr>
                        <a:t>Initial license fee</a:t>
                      </a:r>
                    </a:p>
                  </a:txBody>
                  <a:tcPr marL="22485" marR="22485" marT="22485" marB="22485" anchor="ctr">
                    <a:lnL>
                      <a:noFill/>
                    </a:lnL>
                    <a:lnR>
                      <a:noFill/>
                    </a:lnR>
                    <a:lnT>
                      <a:noFill/>
                    </a:lnT>
                    <a:lnB>
                      <a:noFill/>
                    </a:lnB>
                    <a:solidFill>
                      <a:srgbClr val="F9F9F9"/>
                    </a:solidFill>
                  </a:tcPr>
                </a:tc>
                <a:tc>
                  <a:txBody>
                    <a:bodyPr/>
                    <a:lstStyle/>
                    <a:p>
                      <a:r>
                        <a:rPr lang="en-US" sz="1200">
                          <a:effectLst/>
                        </a:rPr>
                        <a:t>$5,000 </a:t>
                      </a:r>
                      <a:r>
                        <a:rPr lang="en-US" sz="1200" b="1">
                          <a:effectLst/>
                        </a:rPr>
                        <a:t>without proration</a:t>
                      </a:r>
                      <a:r>
                        <a:rPr lang="en-US" sz="1200">
                          <a:effectLst/>
                        </a:rPr>
                        <a:t> ($1,000 for a Cell without proration)</a:t>
                      </a: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2760036367"/>
                  </a:ext>
                </a:extLst>
              </a:tr>
              <a:tr h="190358">
                <a:tc>
                  <a:txBody>
                    <a:bodyPr/>
                    <a:lstStyle/>
                    <a:p>
                      <a:r>
                        <a:rPr lang="en-US" sz="1200">
                          <a:effectLst/>
                        </a:rPr>
                        <a:t>Initial e-Commerce fee</a:t>
                      </a:r>
                    </a:p>
                  </a:txBody>
                  <a:tcPr marL="22485" marR="22485" marT="22485" marB="22485" anchor="ctr">
                    <a:lnL>
                      <a:noFill/>
                    </a:lnL>
                    <a:lnR>
                      <a:noFill/>
                    </a:lnR>
                    <a:lnT>
                      <a:noFill/>
                    </a:lnT>
                    <a:lnB>
                      <a:noFill/>
                    </a:lnB>
                    <a:solidFill>
                      <a:srgbClr val="E1EFE1"/>
                    </a:solidFill>
                  </a:tcPr>
                </a:tc>
                <a:tc>
                  <a:txBody>
                    <a:bodyPr/>
                    <a:lstStyle/>
                    <a:p>
                      <a:r>
                        <a:rPr lang="en-US" sz="1200">
                          <a:effectLst/>
                        </a:rPr>
                        <a:t>$250 </a:t>
                      </a:r>
                      <a:r>
                        <a:rPr lang="en-US" sz="1200" b="1">
                          <a:effectLst/>
                        </a:rPr>
                        <a:t>without proration</a:t>
                      </a:r>
                      <a:endParaRPr lang="en-US" sz="1200">
                        <a:effectLst/>
                      </a:endParaRP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3449896294"/>
                  </a:ext>
                </a:extLst>
              </a:tr>
              <a:tr h="331655">
                <a:tc>
                  <a:txBody>
                    <a:bodyPr/>
                    <a:lstStyle/>
                    <a:p>
                      <a:r>
                        <a:rPr lang="en-US" sz="1200">
                          <a:effectLst/>
                        </a:rPr>
                        <a:t>Incorporation</a:t>
                      </a:r>
                    </a:p>
                  </a:txBody>
                  <a:tcPr marL="22485" marR="22485" marT="22485" marB="22485" anchor="ctr">
                    <a:lnL>
                      <a:noFill/>
                    </a:lnL>
                    <a:lnR>
                      <a:noFill/>
                    </a:lnR>
                    <a:lnT>
                      <a:noFill/>
                    </a:lnT>
                    <a:lnB>
                      <a:noFill/>
                    </a:lnB>
                    <a:solidFill>
                      <a:srgbClr val="F9F9F9"/>
                    </a:solidFill>
                  </a:tcPr>
                </a:tc>
                <a:tc>
                  <a:txBody>
                    <a:bodyPr/>
                    <a:lstStyle/>
                    <a:p>
                      <a:r>
                        <a:rPr lang="en-US" sz="1200">
                          <a:effectLst/>
                        </a:rPr>
                        <a:t>Nominal fee with annual renewal of same. Paid to </a:t>
                      </a:r>
                      <a:r>
                        <a:rPr lang="en-US" sz="1200">
                          <a:solidFill>
                            <a:srgbClr val="659B7B"/>
                          </a:solidFill>
                          <a:effectLst/>
                          <a:hlinkClick r:id="rId2"/>
                        </a:rPr>
                        <a:t>Dept. of Commerce</a:t>
                      </a:r>
                      <a:endParaRPr lang="en-US" sz="1200">
                        <a:effectLst/>
                      </a:endParaRP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1863587275"/>
                  </a:ext>
                </a:extLst>
              </a:tr>
              <a:tr h="190358">
                <a:tc>
                  <a:txBody>
                    <a:bodyPr/>
                    <a:lstStyle/>
                    <a:p>
                      <a:r>
                        <a:rPr lang="en-US" sz="1200">
                          <a:effectLst/>
                        </a:rPr>
                        <a:t>Initial Capital:</a:t>
                      </a:r>
                    </a:p>
                  </a:txBody>
                  <a:tcPr marL="22485" marR="22485" marT="22485" marB="22485" anchor="ctr">
                    <a:lnL>
                      <a:noFill/>
                    </a:lnL>
                    <a:lnR>
                      <a:noFill/>
                    </a:lnR>
                    <a:lnT>
                      <a:noFill/>
                    </a:lnT>
                    <a:lnB>
                      <a:noFill/>
                    </a:lnB>
                    <a:solidFill>
                      <a:srgbClr val="E1EFE1"/>
                    </a:solidFill>
                  </a:tcPr>
                </a:tc>
                <a:tc>
                  <a:txBody>
                    <a:bodyPr/>
                    <a:lstStyle/>
                    <a:p>
                      <a:r>
                        <a:rPr lang="en-US" sz="1200">
                          <a:effectLst/>
                        </a:rPr>
                        <a:t> </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237811247"/>
                  </a:ext>
                </a:extLst>
              </a:tr>
              <a:tr h="190358">
                <a:tc>
                  <a:txBody>
                    <a:bodyPr/>
                    <a:lstStyle/>
                    <a:p>
                      <a:r>
                        <a:rPr lang="en-US" sz="1200">
                          <a:effectLst/>
                        </a:rPr>
                        <a:t>Pure Captive</a:t>
                      </a:r>
                    </a:p>
                  </a:txBody>
                  <a:tcPr marL="22485" marR="22485" marT="22485" marB="22485" anchor="ctr">
                    <a:lnL>
                      <a:noFill/>
                    </a:lnL>
                    <a:lnR>
                      <a:noFill/>
                    </a:lnR>
                    <a:lnT>
                      <a:noFill/>
                    </a:lnT>
                    <a:lnB>
                      <a:noFill/>
                    </a:lnB>
                    <a:solidFill>
                      <a:srgbClr val="F9F9F9"/>
                    </a:solidFill>
                  </a:tcPr>
                </a:tc>
                <a:tc>
                  <a:txBody>
                    <a:bodyPr/>
                    <a:lstStyle/>
                    <a:p>
                      <a:r>
                        <a:rPr lang="en-US" sz="1200">
                          <a:effectLst/>
                        </a:rPr>
                        <a:t>$250,000</a:t>
                      </a: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3189298488"/>
                  </a:ext>
                </a:extLst>
              </a:tr>
              <a:tr h="190358">
                <a:tc>
                  <a:txBody>
                    <a:bodyPr/>
                    <a:lstStyle/>
                    <a:p>
                      <a:r>
                        <a:rPr lang="en-US" sz="1200">
                          <a:effectLst/>
                        </a:rPr>
                        <a:t>Association</a:t>
                      </a:r>
                    </a:p>
                  </a:txBody>
                  <a:tcPr marL="134911" marR="22485" marT="22485" marB="22485" anchor="ctr">
                    <a:lnL>
                      <a:noFill/>
                    </a:lnL>
                    <a:lnR>
                      <a:noFill/>
                    </a:lnR>
                    <a:lnT>
                      <a:noFill/>
                    </a:lnT>
                    <a:lnB>
                      <a:noFill/>
                    </a:lnB>
                    <a:solidFill>
                      <a:srgbClr val="E1EFE1"/>
                    </a:solidFill>
                  </a:tcPr>
                </a:tc>
                <a:tc>
                  <a:txBody>
                    <a:bodyPr/>
                    <a:lstStyle/>
                    <a:p>
                      <a:r>
                        <a:rPr lang="en-US" sz="1200">
                          <a:effectLst/>
                        </a:rPr>
                        <a:t>$750,000</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3704909983"/>
                  </a:ext>
                </a:extLst>
              </a:tr>
              <a:tr h="190358">
                <a:tc>
                  <a:txBody>
                    <a:bodyPr/>
                    <a:lstStyle/>
                    <a:p>
                      <a:r>
                        <a:rPr lang="en-US" sz="1200">
                          <a:effectLst/>
                        </a:rPr>
                        <a:t>Industrial Insured</a:t>
                      </a:r>
                    </a:p>
                  </a:txBody>
                  <a:tcPr marL="22485" marR="22485" marT="22485" marB="22485" anchor="ctr">
                    <a:lnL>
                      <a:noFill/>
                    </a:lnL>
                    <a:lnR>
                      <a:noFill/>
                    </a:lnR>
                    <a:lnT>
                      <a:noFill/>
                    </a:lnT>
                    <a:lnB>
                      <a:noFill/>
                    </a:lnB>
                    <a:solidFill>
                      <a:srgbClr val="F9F9F9"/>
                    </a:solidFill>
                  </a:tcPr>
                </a:tc>
                <a:tc>
                  <a:txBody>
                    <a:bodyPr/>
                    <a:lstStyle/>
                    <a:p>
                      <a:r>
                        <a:rPr lang="en-US" sz="1200">
                          <a:effectLst/>
                        </a:rPr>
                        <a:t>$700,000</a:t>
                      </a: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222223654"/>
                  </a:ext>
                </a:extLst>
              </a:tr>
              <a:tr h="331655">
                <a:tc>
                  <a:txBody>
                    <a:bodyPr/>
                    <a:lstStyle/>
                    <a:p>
                      <a:r>
                        <a:rPr lang="en-US" sz="1200">
                          <a:effectLst/>
                        </a:rPr>
                        <a:t>Sponsored</a:t>
                      </a:r>
                    </a:p>
                  </a:txBody>
                  <a:tcPr marL="22485" marR="22485" marT="22485" marB="22485" anchor="ctr">
                    <a:lnL>
                      <a:noFill/>
                    </a:lnL>
                    <a:lnR>
                      <a:noFill/>
                    </a:lnR>
                    <a:lnT>
                      <a:noFill/>
                    </a:lnT>
                    <a:lnB>
                      <a:noFill/>
                    </a:lnB>
                    <a:solidFill>
                      <a:srgbClr val="E1EFE1"/>
                    </a:solidFill>
                  </a:tcPr>
                </a:tc>
                <a:tc>
                  <a:txBody>
                    <a:bodyPr/>
                    <a:lstStyle/>
                    <a:p>
                      <a:r>
                        <a:rPr lang="en-US" sz="1200">
                          <a:effectLst/>
                        </a:rPr>
                        <a:t>$1,000,000 (minimum of $350,000 provided by the Sponsor)</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2614685483"/>
                  </a:ext>
                </a:extLst>
              </a:tr>
              <a:tr h="190358">
                <a:tc>
                  <a:txBody>
                    <a:bodyPr/>
                    <a:lstStyle/>
                    <a:p>
                      <a:pPr algn="ctr"/>
                      <a:r>
                        <a:rPr lang="en-US" sz="1200" b="1">
                          <a:solidFill>
                            <a:srgbClr val="000000"/>
                          </a:solidFill>
                          <a:effectLst/>
                        </a:rPr>
                        <a:t>Ongoing Maintenance:</a:t>
                      </a:r>
                      <a:endParaRPr lang="en-US" sz="1200">
                        <a:effectLst/>
                      </a:endParaRPr>
                    </a:p>
                  </a:txBody>
                  <a:tcPr marL="22485" marR="22485" marT="22485" marB="22485" anchor="ctr">
                    <a:lnL>
                      <a:noFill/>
                    </a:lnL>
                    <a:lnR>
                      <a:noFill/>
                    </a:lnR>
                    <a:lnT>
                      <a:noFill/>
                    </a:lnT>
                    <a:lnB>
                      <a:noFill/>
                    </a:lnB>
                    <a:solidFill>
                      <a:srgbClr val="7CC198"/>
                    </a:solidFill>
                  </a:tcPr>
                </a:tc>
                <a:tc>
                  <a:txBody>
                    <a:bodyPr/>
                    <a:lstStyle/>
                    <a:p>
                      <a:pPr algn="ctr"/>
                      <a:r>
                        <a:rPr lang="en-US" sz="1200" b="1">
                          <a:solidFill>
                            <a:srgbClr val="000000"/>
                          </a:solidFill>
                          <a:effectLst/>
                        </a:rPr>
                        <a:t>Estimated Cost:</a:t>
                      </a:r>
                      <a:endParaRPr lang="en-US" sz="1200">
                        <a:effectLst/>
                      </a:endParaRPr>
                    </a:p>
                  </a:txBody>
                  <a:tcPr marL="22485" marR="22485" marT="22485" marB="22485" anchor="ctr">
                    <a:lnL>
                      <a:noFill/>
                    </a:lnL>
                    <a:lnR>
                      <a:noFill/>
                    </a:lnR>
                    <a:lnT>
                      <a:noFill/>
                    </a:lnT>
                    <a:lnB>
                      <a:noFill/>
                    </a:lnB>
                    <a:solidFill>
                      <a:srgbClr val="7CC198"/>
                    </a:solidFill>
                  </a:tcPr>
                </a:tc>
                <a:extLst>
                  <a:ext uri="{0D108BD9-81ED-4DB2-BD59-A6C34878D82A}">
                    <a16:rowId xmlns:a16="http://schemas.microsoft.com/office/drawing/2014/main" val="1194144966"/>
                  </a:ext>
                </a:extLst>
              </a:tr>
              <a:tr h="331655">
                <a:tc>
                  <a:txBody>
                    <a:bodyPr/>
                    <a:lstStyle/>
                    <a:p>
                      <a:r>
                        <a:rPr lang="en-US" sz="1200">
                          <a:effectLst/>
                        </a:rPr>
                        <a:t>Annual renewal fee</a:t>
                      </a:r>
                    </a:p>
                  </a:txBody>
                  <a:tcPr marL="22485" marR="22485" marT="22485" marB="22485" anchor="ctr">
                    <a:lnL>
                      <a:noFill/>
                    </a:lnL>
                    <a:lnR>
                      <a:noFill/>
                    </a:lnR>
                    <a:lnT>
                      <a:noFill/>
                    </a:lnT>
                    <a:lnB>
                      <a:noFill/>
                    </a:lnB>
                    <a:solidFill>
                      <a:srgbClr val="E1EFE1"/>
                    </a:solidFill>
                  </a:tcPr>
                </a:tc>
                <a:tc>
                  <a:txBody>
                    <a:bodyPr/>
                    <a:lstStyle/>
                    <a:p>
                      <a:r>
                        <a:rPr lang="en-US" sz="1200">
                          <a:effectLst/>
                        </a:rPr>
                        <a:t>$5,000 </a:t>
                      </a:r>
                      <a:r>
                        <a:rPr lang="en-US" sz="1200" b="1">
                          <a:effectLst/>
                        </a:rPr>
                        <a:t>due June 1st</a:t>
                      </a:r>
                      <a:r>
                        <a:rPr lang="en-US" sz="1200">
                          <a:effectLst/>
                        </a:rPr>
                        <a:t> ($1,000 for a Cell)</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741482756"/>
                  </a:ext>
                </a:extLst>
              </a:tr>
              <a:tr h="190358">
                <a:tc>
                  <a:txBody>
                    <a:bodyPr/>
                    <a:lstStyle/>
                    <a:p>
                      <a:r>
                        <a:rPr lang="en-US" sz="1200">
                          <a:effectLst/>
                        </a:rPr>
                        <a:t>Annual e-Commerce fee</a:t>
                      </a:r>
                    </a:p>
                  </a:txBody>
                  <a:tcPr marL="22485" marR="22485" marT="22485" marB="22485" anchor="ctr">
                    <a:lnL>
                      <a:noFill/>
                    </a:lnL>
                    <a:lnR>
                      <a:noFill/>
                    </a:lnR>
                    <a:lnT>
                      <a:noFill/>
                    </a:lnT>
                    <a:lnB>
                      <a:noFill/>
                    </a:lnB>
                    <a:solidFill>
                      <a:srgbClr val="F9F9F9"/>
                    </a:solidFill>
                  </a:tcPr>
                </a:tc>
                <a:tc>
                  <a:txBody>
                    <a:bodyPr/>
                    <a:lstStyle/>
                    <a:p>
                      <a:r>
                        <a:rPr lang="en-US" sz="1200">
                          <a:effectLst/>
                        </a:rPr>
                        <a:t>$250 </a:t>
                      </a:r>
                      <a:r>
                        <a:rPr lang="en-US" sz="1200" b="1">
                          <a:effectLst/>
                        </a:rPr>
                        <a:t>due June 1st</a:t>
                      </a:r>
                      <a:endParaRPr lang="en-US" sz="1200">
                        <a:effectLst/>
                      </a:endParaRP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3111863517"/>
                  </a:ext>
                </a:extLst>
              </a:tr>
              <a:tr h="331655">
                <a:tc>
                  <a:txBody>
                    <a:bodyPr/>
                    <a:lstStyle/>
                    <a:p>
                      <a:r>
                        <a:rPr lang="en-US" sz="1200">
                          <a:effectLst/>
                        </a:rPr>
                        <a:t>State Taxes</a:t>
                      </a:r>
                    </a:p>
                  </a:txBody>
                  <a:tcPr marL="22485" marR="22485" marT="22485" marB="22485" anchor="ctr">
                    <a:lnL>
                      <a:noFill/>
                    </a:lnL>
                    <a:lnR>
                      <a:noFill/>
                    </a:lnR>
                    <a:lnT>
                      <a:noFill/>
                    </a:lnT>
                    <a:lnB>
                      <a:noFill/>
                    </a:lnB>
                    <a:solidFill>
                      <a:srgbClr val="E1EFE1"/>
                    </a:solidFill>
                  </a:tcPr>
                </a:tc>
                <a:tc>
                  <a:txBody>
                    <a:bodyPr/>
                    <a:lstStyle/>
                    <a:p>
                      <a:r>
                        <a:rPr lang="en-US" sz="1200" b="1">
                          <a:effectLst/>
                        </a:rPr>
                        <a:t>None</a:t>
                      </a:r>
                      <a:r>
                        <a:rPr lang="en-US" sz="1200">
                          <a:effectLst/>
                        </a:rPr>
                        <a:t> (captive is subject to real &amp; personal property taxes)</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1898243398"/>
                  </a:ext>
                </a:extLst>
              </a:tr>
              <a:tr h="331655">
                <a:tc>
                  <a:txBody>
                    <a:bodyPr/>
                    <a:lstStyle/>
                    <a:p>
                      <a:r>
                        <a:rPr lang="en-US" sz="1200">
                          <a:effectLst/>
                        </a:rPr>
                        <a:t>Independent Actuary – Reserve Opinion</a:t>
                      </a:r>
                    </a:p>
                  </a:txBody>
                  <a:tcPr marL="22485" marR="22485" marT="22485" marB="22485" anchor="ctr">
                    <a:lnL>
                      <a:noFill/>
                    </a:lnL>
                    <a:lnR>
                      <a:noFill/>
                    </a:lnR>
                    <a:lnT>
                      <a:noFill/>
                    </a:lnT>
                    <a:lnB>
                      <a:noFill/>
                    </a:lnB>
                    <a:solidFill>
                      <a:srgbClr val="F9F9F9"/>
                    </a:solidFill>
                  </a:tcPr>
                </a:tc>
                <a:tc>
                  <a:txBody>
                    <a:bodyPr/>
                    <a:lstStyle/>
                    <a:p>
                      <a:r>
                        <a:rPr lang="en-US" sz="1200">
                          <a:effectLst/>
                        </a:rPr>
                        <a:t>$5,000 – $8,000+</a:t>
                      </a: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3562160062"/>
                  </a:ext>
                </a:extLst>
              </a:tr>
              <a:tr h="190358">
                <a:tc>
                  <a:txBody>
                    <a:bodyPr/>
                    <a:lstStyle/>
                    <a:p>
                      <a:r>
                        <a:rPr lang="en-US" sz="1200">
                          <a:effectLst/>
                        </a:rPr>
                        <a:t>Independent CPA – Annual Audit</a:t>
                      </a:r>
                    </a:p>
                  </a:txBody>
                  <a:tcPr marL="22485" marR="22485" marT="22485" marB="22485" anchor="ctr">
                    <a:lnL>
                      <a:noFill/>
                    </a:lnL>
                    <a:lnR>
                      <a:noFill/>
                    </a:lnR>
                    <a:lnT>
                      <a:noFill/>
                    </a:lnT>
                    <a:lnB>
                      <a:noFill/>
                    </a:lnB>
                    <a:solidFill>
                      <a:srgbClr val="E1EFE1"/>
                    </a:solidFill>
                  </a:tcPr>
                </a:tc>
                <a:tc>
                  <a:txBody>
                    <a:bodyPr/>
                    <a:lstStyle/>
                    <a:p>
                      <a:r>
                        <a:rPr lang="en-US" sz="1200">
                          <a:effectLst/>
                        </a:rPr>
                        <a:t>$8,000 – $12,000+</a:t>
                      </a:r>
                    </a:p>
                  </a:txBody>
                  <a:tcPr marL="22485" marR="22485" marT="22485" marB="22485" anchor="ctr">
                    <a:lnL>
                      <a:noFill/>
                    </a:lnL>
                    <a:lnR>
                      <a:noFill/>
                    </a:lnR>
                    <a:lnT>
                      <a:noFill/>
                    </a:lnT>
                    <a:lnB>
                      <a:noFill/>
                    </a:lnB>
                    <a:solidFill>
                      <a:srgbClr val="E1EFE1"/>
                    </a:solidFill>
                  </a:tcPr>
                </a:tc>
                <a:extLst>
                  <a:ext uri="{0D108BD9-81ED-4DB2-BD59-A6C34878D82A}">
                    <a16:rowId xmlns:a16="http://schemas.microsoft.com/office/drawing/2014/main" val="3556346142"/>
                  </a:ext>
                </a:extLst>
              </a:tr>
              <a:tr h="190358">
                <a:tc>
                  <a:txBody>
                    <a:bodyPr/>
                    <a:lstStyle/>
                    <a:p>
                      <a:r>
                        <a:rPr lang="en-US" sz="1200">
                          <a:effectLst/>
                        </a:rPr>
                        <a:t>Management Firm</a:t>
                      </a:r>
                    </a:p>
                  </a:txBody>
                  <a:tcPr marL="22485" marR="22485" marT="22485" marB="22485" anchor="ctr">
                    <a:lnL>
                      <a:noFill/>
                    </a:lnL>
                    <a:lnR>
                      <a:noFill/>
                    </a:lnR>
                    <a:lnT>
                      <a:noFill/>
                    </a:lnT>
                    <a:lnB>
                      <a:noFill/>
                    </a:lnB>
                    <a:solidFill>
                      <a:srgbClr val="F9F9F9"/>
                    </a:solidFill>
                  </a:tcPr>
                </a:tc>
                <a:tc>
                  <a:txBody>
                    <a:bodyPr/>
                    <a:lstStyle/>
                    <a:p>
                      <a:r>
                        <a:rPr lang="en-US" sz="1200" dirty="0">
                          <a:effectLst/>
                        </a:rPr>
                        <a:t>$24,000 – $36,000+</a:t>
                      </a:r>
                    </a:p>
                  </a:txBody>
                  <a:tcPr marL="22485" marR="22485" marT="22485" marB="22485" anchor="ctr">
                    <a:lnL>
                      <a:noFill/>
                    </a:lnL>
                    <a:lnR>
                      <a:noFill/>
                    </a:lnR>
                    <a:lnT>
                      <a:noFill/>
                    </a:lnT>
                    <a:lnB>
                      <a:noFill/>
                    </a:lnB>
                    <a:solidFill>
                      <a:srgbClr val="F9F9F9"/>
                    </a:solidFill>
                  </a:tcPr>
                </a:tc>
                <a:extLst>
                  <a:ext uri="{0D108BD9-81ED-4DB2-BD59-A6C34878D82A}">
                    <a16:rowId xmlns:a16="http://schemas.microsoft.com/office/drawing/2014/main" val="1317204762"/>
                  </a:ext>
                </a:extLst>
              </a:tr>
            </a:tbl>
          </a:graphicData>
        </a:graphic>
      </p:graphicFrame>
    </p:spTree>
    <p:extLst>
      <p:ext uri="{BB962C8B-B14F-4D97-AF65-F5344CB8AC3E}">
        <p14:creationId xmlns:p14="http://schemas.microsoft.com/office/powerpoint/2010/main" val="990720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captives are formed?</a:t>
            </a:r>
            <a:endParaRPr lang="en-US" dirty="0"/>
          </a:p>
        </p:txBody>
      </p:sp>
      <p:sp>
        <p:nvSpPr>
          <p:cNvPr id="3" name="Content Placeholder 2"/>
          <p:cNvSpPr>
            <a:spLocks noGrp="1"/>
          </p:cNvSpPr>
          <p:nvPr>
            <p:ph idx="1"/>
          </p:nvPr>
        </p:nvSpPr>
        <p:spPr/>
        <p:txBody>
          <a:bodyPr/>
          <a:lstStyle/>
          <a:p>
            <a:r>
              <a:rPr lang="en-US" dirty="0" smtClean="0"/>
              <a:t>To improve control over access to insurance market capacity</a:t>
            </a:r>
            <a:endParaRPr lang="en-US" dirty="0" smtClean="0"/>
          </a:p>
          <a:p>
            <a:pPr lvl="1"/>
            <a:r>
              <a:rPr lang="en-US" dirty="0" smtClean="0"/>
              <a:t>Consolidate (re)insurance programs across operations and countries</a:t>
            </a:r>
          </a:p>
          <a:p>
            <a:pPr lvl="1"/>
            <a:r>
              <a:rPr lang="en-US" dirty="0" smtClean="0"/>
              <a:t>Consistent, efficient access to capacity</a:t>
            </a:r>
          </a:p>
          <a:p>
            <a:pPr lvl="1"/>
            <a:r>
              <a:rPr lang="en-US" dirty="0" smtClean="0"/>
              <a:t>Centralize risk finance</a:t>
            </a:r>
          </a:p>
          <a:p>
            <a:pPr lvl="1"/>
            <a:r>
              <a:rPr lang="en-US" dirty="0" smtClean="0"/>
              <a:t>Develop elements of coverage specific to your needs</a:t>
            </a:r>
          </a:p>
          <a:p>
            <a:pPr lvl="1"/>
            <a:r>
              <a:rPr lang="en-US" dirty="0" smtClean="0"/>
              <a:t>Direct contractual role in claims resolution</a:t>
            </a:r>
            <a:endParaRPr lang="en-US" dirty="0"/>
          </a:p>
        </p:txBody>
      </p:sp>
    </p:spTree>
    <p:extLst>
      <p:ext uri="{BB962C8B-B14F-4D97-AF65-F5344CB8AC3E}">
        <p14:creationId xmlns:p14="http://schemas.microsoft.com/office/powerpoint/2010/main" val="3425154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Utah Captive Insurance Division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443576523"/>
              </p:ext>
            </p:extLst>
          </p:nvPr>
        </p:nvGraphicFramePr>
        <p:xfrm>
          <a:off x="838198" y="1793399"/>
          <a:ext cx="10221098" cy="4261411"/>
        </p:xfrm>
        <a:graphic>
          <a:graphicData uri="http://schemas.openxmlformats.org/drawingml/2006/table">
            <a:tbl>
              <a:tblPr/>
              <a:tblGrid>
                <a:gridCol w="5110549">
                  <a:extLst>
                    <a:ext uri="{9D8B030D-6E8A-4147-A177-3AD203B41FA5}">
                      <a16:colId xmlns:a16="http://schemas.microsoft.com/office/drawing/2014/main" val="4097617113"/>
                    </a:ext>
                  </a:extLst>
                </a:gridCol>
                <a:gridCol w="5110549">
                  <a:extLst>
                    <a:ext uri="{9D8B030D-6E8A-4147-A177-3AD203B41FA5}">
                      <a16:colId xmlns:a16="http://schemas.microsoft.com/office/drawing/2014/main" val="3447724623"/>
                    </a:ext>
                  </a:extLst>
                </a:gridCol>
              </a:tblGrid>
              <a:tr h="608773">
                <a:tc>
                  <a:txBody>
                    <a:bodyPr/>
                    <a:lstStyle/>
                    <a:p>
                      <a:pPr algn="ctr"/>
                      <a:r>
                        <a:rPr lang="en-US" b="1">
                          <a:solidFill>
                            <a:srgbClr val="FFFFFF"/>
                          </a:solidFill>
                          <a:effectLst/>
                        </a:rPr>
                        <a:t>Captive Type</a:t>
                      </a:r>
                      <a:endParaRPr lang="en-US">
                        <a:effectLst/>
                      </a:endParaRPr>
                    </a:p>
                  </a:txBody>
                  <a:tcPr marL="47625" marR="47625" marT="47625" marB="47625" anchor="ctr">
                    <a:lnL>
                      <a:noFill/>
                    </a:lnL>
                    <a:lnR>
                      <a:noFill/>
                    </a:lnR>
                    <a:lnT>
                      <a:noFill/>
                    </a:lnT>
                    <a:lnB>
                      <a:noFill/>
                    </a:lnB>
                    <a:solidFill>
                      <a:srgbClr val="000000"/>
                    </a:solidFill>
                  </a:tcPr>
                </a:tc>
                <a:tc>
                  <a:txBody>
                    <a:bodyPr/>
                    <a:lstStyle/>
                    <a:p>
                      <a:pPr algn="ctr"/>
                      <a:r>
                        <a:rPr lang="en-US" b="1">
                          <a:solidFill>
                            <a:srgbClr val="FFFFFF"/>
                          </a:solidFill>
                          <a:effectLst/>
                        </a:rPr>
                        <a:t>Total Capital Requirement</a:t>
                      </a:r>
                      <a:endParaRPr lang="en-US">
                        <a:effectLst/>
                      </a:endParaRPr>
                    </a:p>
                  </a:txBody>
                  <a:tcPr marL="47625" marR="47625" marT="47625" marB="47625" anchor="ctr">
                    <a:lnL>
                      <a:noFill/>
                    </a:lnL>
                    <a:lnR>
                      <a:noFill/>
                    </a:lnR>
                    <a:lnT>
                      <a:noFill/>
                    </a:lnT>
                    <a:lnB>
                      <a:noFill/>
                    </a:lnB>
                    <a:solidFill>
                      <a:srgbClr val="000000"/>
                    </a:solidFill>
                  </a:tcPr>
                </a:tc>
                <a:extLst>
                  <a:ext uri="{0D108BD9-81ED-4DB2-BD59-A6C34878D82A}">
                    <a16:rowId xmlns:a16="http://schemas.microsoft.com/office/drawing/2014/main" val="4121426226"/>
                  </a:ext>
                </a:extLst>
              </a:tr>
              <a:tr h="608773">
                <a:tc>
                  <a:txBody>
                    <a:bodyPr/>
                    <a:lstStyle/>
                    <a:p>
                      <a:pPr algn="ctr"/>
                      <a:r>
                        <a:rPr lang="en-US">
                          <a:effectLst/>
                        </a:rPr>
                        <a:t>Pure Captive</a:t>
                      </a:r>
                    </a:p>
                  </a:txBody>
                  <a:tcPr marL="47625" marR="47625" marT="47625" marB="47625" anchor="ctr">
                    <a:lnL>
                      <a:noFill/>
                    </a:lnL>
                    <a:lnR>
                      <a:noFill/>
                    </a:lnR>
                    <a:lnT>
                      <a:noFill/>
                    </a:lnT>
                    <a:lnB>
                      <a:noFill/>
                    </a:lnB>
                    <a:solidFill>
                      <a:srgbClr val="E1EFE1"/>
                    </a:solidFill>
                  </a:tcPr>
                </a:tc>
                <a:tc>
                  <a:txBody>
                    <a:bodyPr/>
                    <a:lstStyle/>
                    <a:p>
                      <a:pPr algn="ctr"/>
                      <a:r>
                        <a:rPr lang="en-US">
                          <a:effectLst/>
                        </a:rPr>
                        <a:t>$250,000</a:t>
                      </a:r>
                    </a:p>
                  </a:txBody>
                  <a:tcPr marL="47625" marR="47625" marT="47625" marB="47625" anchor="ctr">
                    <a:lnL>
                      <a:noFill/>
                    </a:lnL>
                    <a:lnR>
                      <a:noFill/>
                    </a:lnR>
                    <a:lnT>
                      <a:noFill/>
                    </a:lnT>
                    <a:lnB>
                      <a:noFill/>
                    </a:lnB>
                    <a:solidFill>
                      <a:srgbClr val="E1EFE1"/>
                    </a:solidFill>
                  </a:tcPr>
                </a:tc>
                <a:extLst>
                  <a:ext uri="{0D108BD9-81ED-4DB2-BD59-A6C34878D82A}">
                    <a16:rowId xmlns:a16="http://schemas.microsoft.com/office/drawing/2014/main" val="126586109"/>
                  </a:ext>
                </a:extLst>
              </a:tr>
              <a:tr h="608773">
                <a:tc>
                  <a:txBody>
                    <a:bodyPr/>
                    <a:lstStyle/>
                    <a:p>
                      <a:pPr algn="ctr"/>
                      <a:r>
                        <a:rPr lang="en-US">
                          <a:effectLst/>
                        </a:rPr>
                        <a:t>Association Captive</a:t>
                      </a:r>
                    </a:p>
                  </a:txBody>
                  <a:tcPr marL="47625" marR="47625" marT="47625" marB="47625" anchor="ctr">
                    <a:lnL>
                      <a:noFill/>
                    </a:lnL>
                    <a:lnR>
                      <a:noFill/>
                    </a:lnR>
                    <a:lnT>
                      <a:noFill/>
                    </a:lnT>
                    <a:lnB>
                      <a:noFill/>
                    </a:lnB>
                    <a:solidFill>
                      <a:srgbClr val="F9F9F9"/>
                    </a:solidFill>
                  </a:tcPr>
                </a:tc>
                <a:tc>
                  <a:txBody>
                    <a:bodyPr/>
                    <a:lstStyle/>
                    <a:p>
                      <a:pPr algn="ctr"/>
                      <a:r>
                        <a:rPr lang="en-US">
                          <a:effectLst/>
                        </a:rPr>
                        <a:t>$750,000</a:t>
                      </a:r>
                    </a:p>
                  </a:txBody>
                  <a:tcPr marL="47625" marR="47625" marT="47625" marB="47625" anchor="ctr">
                    <a:lnL>
                      <a:noFill/>
                    </a:lnL>
                    <a:lnR>
                      <a:noFill/>
                    </a:lnR>
                    <a:lnT>
                      <a:noFill/>
                    </a:lnT>
                    <a:lnB>
                      <a:noFill/>
                    </a:lnB>
                    <a:solidFill>
                      <a:srgbClr val="F9F9F9"/>
                    </a:solidFill>
                  </a:tcPr>
                </a:tc>
                <a:extLst>
                  <a:ext uri="{0D108BD9-81ED-4DB2-BD59-A6C34878D82A}">
                    <a16:rowId xmlns:a16="http://schemas.microsoft.com/office/drawing/2014/main" val="26350641"/>
                  </a:ext>
                </a:extLst>
              </a:tr>
              <a:tr h="608773">
                <a:tc>
                  <a:txBody>
                    <a:bodyPr/>
                    <a:lstStyle/>
                    <a:p>
                      <a:pPr algn="ctr"/>
                      <a:r>
                        <a:rPr lang="en-US">
                          <a:effectLst/>
                        </a:rPr>
                        <a:t>Association Captive (Mutual)</a:t>
                      </a:r>
                    </a:p>
                  </a:txBody>
                  <a:tcPr marL="47625" marR="47625" marT="47625" marB="47625" anchor="ctr">
                    <a:lnL>
                      <a:noFill/>
                    </a:lnL>
                    <a:lnR>
                      <a:noFill/>
                    </a:lnR>
                    <a:lnT>
                      <a:noFill/>
                    </a:lnT>
                    <a:lnB>
                      <a:noFill/>
                    </a:lnB>
                    <a:solidFill>
                      <a:srgbClr val="E1EFE1"/>
                    </a:solidFill>
                  </a:tcPr>
                </a:tc>
                <a:tc>
                  <a:txBody>
                    <a:bodyPr/>
                    <a:lstStyle/>
                    <a:p>
                      <a:pPr algn="ctr"/>
                      <a:r>
                        <a:rPr lang="en-US">
                          <a:effectLst/>
                        </a:rPr>
                        <a:t>$750,000</a:t>
                      </a:r>
                    </a:p>
                  </a:txBody>
                  <a:tcPr marL="47625" marR="47625" marT="47625" marB="47625" anchor="ctr">
                    <a:lnL>
                      <a:noFill/>
                    </a:lnL>
                    <a:lnR>
                      <a:noFill/>
                    </a:lnR>
                    <a:lnT>
                      <a:noFill/>
                    </a:lnT>
                    <a:lnB>
                      <a:noFill/>
                    </a:lnB>
                    <a:solidFill>
                      <a:srgbClr val="E1EFE1"/>
                    </a:solidFill>
                  </a:tcPr>
                </a:tc>
                <a:extLst>
                  <a:ext uri="{0D108BD9-81ED-4DB2-BD59-A6C34878D82A}">
                    <a16:rowId xmlns:a16="http://schemas.microsoft.com/office/drawing/2014/main" val="1006938210"/>
                  </a:ext>
                </a:extLst>
              </a:tr>
              <a:tr h="608773">
                <a:tc>
                  <a:txBody>
                    <a:bodyPr/>
                    <a:lstStyle/>
                    <a:p>
                      <a:pPr algn="ctr"/>
                      <a:r>
                        <a:rPr lang="en-US">
                          <a:effectLst/>
                        </a:rPr>
                        <a:t>Industrial Insured Captive</a:t>
                      </a:r>
                    </a:p>
                  </a:txBody>
                  <a:tcPr marL="47625" marR="47625" marT="47625" marB="47625" anchor="ctr">
                    <a:lnL>
                      <a:noFill/>
                    </a:lnL>
                    <a:lnR>
                      <a:noFill/>
                    </a:lnR>
                    <a:lnT>
                      <a:noFill/>
                    </a:lnT>
                    <a:lnB>
                      <a:noFill/>
                    </a:lnB>
                    <a:solidFill>
                      <a:srgbClr val="F9F9F9"/>
                    </a:solidFill>
                  </a:tcPr>
                </a:tc>
                <a:tc>
                  <a:txBody>
                    <a:bodyPr/>
                    <a:lstStyle/>
                    <a:p>
                      <a:pPr algn="ctr"/>
                      <a:r>
                        <a:rPr lang="en-US">
                          <a:effectLst/>
                        </a:rPr>
                        <a:t>$700,000</a:t>
                      </a:r>
                    </a:p>
                  </a:txBody>
                  <a:tcPr marL="47625" marR="47625" marT="47625" marB="47625" anchor="ctr">
                    <a:lnL>
                      <a:noFill/>
                    </a:lnL>
                    <a:lnR>
                      <a:noFill/>
                    </a:lnR>
                    <a:lnT>
                      <a:noFill/>
                    </a:lnT>
                    <a:lnB>
                      <a:noFill/>
                    </a:lnB>
                    <a:solidFill>
                      <a:srgbClr val="F9F9F9"/>
                    </a:solidFill>
                  </a:tcPr>
                </a:tc>
                <a:extLst>
                  <a:ext uri="{0D108BD9-81ED-4DB2-BD59-A6C34878D82A}">
                    <a16:rowId xmlns:a16="http://schemas.microsoft.com/office/drawing/2014/main" val="4263365232"/>
                  </a:ext>
                </a:extLst>
              </a:tr>
              <a:tr h="608773">
                <a:tc>
                  <a:txBody>
                    <a:bodyPr/>
                    <a:lstStyle/>
                    <a:p>
                      <a:pPr algn="ctr"/>
                      <a:r>
                        <a:rPr lang="en-US">
                          <a:effectLst/>
                        </a:rPr>
                        <a:t>Industrial Insured Captive (Mutual)</a:t>
                      </a:r>
                    </a:p>
                  </a:txBody>
                  <a:tcPr marL="47625" marR="47625" marT="47625" marB="47625" anchor="ctr">
                    <a:lnL>
                      <a:noFill/>
                    </a:lnL>
                    <a:lnR>
                      <a:noFill/>
                    </a:lnR>
                    <a:lnT>
                      <a:noFill/>
                    </a:lnT>
                    <a:lnB>
                      <a:noFill/>
                    </a:lnB>
                    <a:solidFill>
                      <a:srgbClr val="E1EFE1"/>
                    </a:solidFill>
                  </a:tcPr>
                </a:tc>
                <a:tc>
                  <a:txBody>
                    <a:bodyPr/>
                    <a:lstStyle/>
                    <a:p>
                      <a:pPr algn="ctr"/>
                      <a:r>
                        <a:rPr lang="en-US">
                          <a:effectLst/>
                        </a:rPr>
                        <a:t>$700,000</a:t>
                      </a:r>
                    </a:p>
                  </a:txBody>
                  <a:tcPr marL="47625" marR="47625" marT="47625" marB="47625" anchor="ctr">
                    <a:lnL>
                      <a:noFill/>
                    </a:lnL>
                    <a:lnR>
                      <a:noFill/>
                    </a:lnR>
                    <a:lnT>
                      <a:noFill/>
                    </a:lnT>
                    <a:lnB>
                      <a:noFill/>
                    </a:lnB>
                    <a:solidFill>
                      <a:srgbClr val="E1EFE1"/>
                    </a:solidFill>
                  </a:tcPr>
                </a:tc>
                <a:extLst>
                  <a:ext uri="{0D108BD9-81ED-4DB2-BD59-A6C34878D82A}">
                    <a16:rowId xmlns:a16="http://schemas.microsoft.com/office/drawing/2014/main" val="2572379416"/>
                  </a:ext>
                </a:extLst>
              </a:tr>
              <a:tr h="608773">
                <a:tc>
                  <a:txBody>
                    <a:bodyPr/>
                    <a:lstStyle/>
                    <a:p>
                      <a:pPr algn="ctr"/>
                      <a:r>
                        <a:rPr lang="en-US">
                          <a:effectLst/>
                        </a:rPr>
                        <a:t>Sponsored Captive</a:t>
                      </a:r>
                    </a:p>
                  </a:txBody>
                  <a:tcPr marL="47625" marR="47625" marT="47625" marB="47625" anchor="ctr">
                    <a:lnL>
                      <a:noFill/>
                    </a:lnL>
                    <a:lnR>
                      <a:noFill/>
                    </a:lnR>
                    <a:lnT>
                      <a:noFill/>
                    </a:lnT>
                    <a:lnB>
                      <a:noFill/>
                    </a:lnB>
                    <a:solidFill>
                      <a:srgbClr val="F9F9F9"/>
                    </a:solidFill>
                  </a:tcPr>
                </a:tc>
                <a:tc>
                  <a:txBody>
                    <a:bodyPr/>
                    <a:lstStyle/>
                    <a:p>
                      <a:pPr algn="ctr"/>
                      <a:r>
                        <a:rPr lang="en-US" dirty="0">
                          <a:effectLst/>
                        </a:rPr>
                        <a:t>$1,000,000</a:t>
                      </a:r>
                    </a:p>
                  </a:txBody>
                  <a:tcPr marL="47625" marR="47625" marT="47625" marB="47625" anchor="ctr">
                    <a:lnL>
                      <a:noFill/>
                    </a:lnL>
                    <a:lnR>
                      <a:noFill/>
                    </a:lnR>
                    <a:lnT>
                      <a:noFill/>
                    </a:lnT>
                    <a:lnB>
                      <a:noFill/>
                    </a:lnB>
                    <a:solidFill>
                      <a:srgbClr val="F9F9F9"/>
                    </a:solidFill>
                  </a:tcPr>
                </a:tc>
                <a:extLst>
                  <a:ext uri="{0D108BD9-81ED-4DB2-BD59-A6C34878D82A}">
                    <a16:rowId xmlns:a16="http://schemas.microsoft.com/office/drawing/2014/main" val="3574192240"/>
                  </a:ext>
                </a:extLst>
              </a:tr>
            </a:tbl>
          </a:graphicData>
        </a:graphic>
      </p:graphicFrame>
    </p:spTree>
    <p:extLst>
      <p:ext uri="{BB962C8B-B14F-4D97-AF65-F5344CB8AC3E}">
        <p14:creationId xmlns:p14="http://schemas.microsoft.com/office/powerpoint/2010/main" val="36927562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10903"/>
            <a:ext cx="9144000" cy="2387600"/>
          </a:xfrm>
        </p:spPr>
        <p:txBody>
          <a:bodyPr>
            <a:normAutofit fontScale="90000"/>
          </a:bodyPr>
          <a:lstStyle/>
          <a:p>
            <a:pPr algn="l"/>
            <a:r>
              <a:rPr lang="en-US" dirty="0" smtClean="0"/>
              <a:t>Case Study:</a:t>
            </a:r>
            <a:br>
              <a:rPr lang="en-US" dirty="0" smtClean="0"/>
            </a:br>
            <a:r>
              <a:rPr lang="en-US" dirty="0" smtClean="0"/>
              <a:t>CSAC-EIA Domicile Shopping</a:t>
            </a:r>
            <a:br>
              <a:rPr lang="en-US" dirty="0" smtClean="0"/>
            </a:br>
            <a:r>
              <a:rPr lang="en-US" sz="3600" dirty="0" smtClean="0"/>
              <a:t>*** Extra 2% on top of the midterm exam </a:t>
            </a:r>
            <a:endParaRPr lang="en-US"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318" y="148410"/>
            <a:ext cx="2476500" cy="1247775"/>
          </a:xfrm>
          <a:prstGeom prst="rect">
            <a:avLst/>
          </a:prstGeom>
        </p:spPr>
      </p:pic>
    </p:spTree>
    <p:extLst>
      <p:ext uri="{BB962C8B-B14F-4D97-AF65-F5344CB8AC3E}">
        <p14:creationId xmlns:p14="http://schemas.microsoft.com/office/powerpoint/2010/main" val="202175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Packet Include:</a:t>
            </a:r>
            <a:endParaRPr lang="en-US" dirty="0"/>
          </a:p>
        </p:txBody>
      </p:sp>
      <p:sp>
        <p:nvSpPr>
          <p:cNvPr id="3" name="Content Placeholder 2"/>
          <p:cNvSpPr>
            <a:spLocks noGrp="1"/>
          </p:cNvSpPr>
          <p:nvPr>
            <p:ph idx="1"/>
          </p:nvPr>
        </p:nvSpPr>
        <p:spPr/>
        <p:txBody>
          <a:bodyPr/>
          <a:lstStyle/>
          <a:p>
            <a:r>
              <a:rPr lang="en-US" dirty="0" smtClean="0"/>
              <a:t>CSAC-EIA 2016/2017 Annual Report</a:t>
            </a:r>
          </a:p>
          <a:p>
            <a:r>
              <a:rPr lang="en-US" dirty="0" smtClean="0"/>
              <a:t>Excess Insurance Organization (EIO) 2016/2017 Financial Statement</a:t>
            </a:r>
            <a:endParaRPr lang="en-US" dirty="0" smtClean="0"/>
          </a:p>
          <a:p>
            <a:r>
              <a:rPr lang="en-US" dirty="0" smtClean="0"/>
              <a:t>CAPTIVE FEASIBILITY STUDY AND BUSINESS PLAN</a:t>
            </a:r>
          </a:p>
          <a:p>
            <a:r>
              <a:rPr lang="en-US" dirty="0" smtClean="0"/>
              <a:t>Captive Investment Guidelines October 16, 2017</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318" y="148410"/>
            <a:ext cx="2476500" cy="1247775"/>
          </a:xfrm>
          <a:prstGeom prst="rect">
            <a:avLst/>
          </a:prstGeom>
        </p:spPr>
      </p:pic>
    </p:spTree>
    <p:extLst>
      <p:ext uri="{BB962C8B-B14F-4D97-AF65-F5344CB8AC3E}">
        <p14:creationId xmlns:p14="http://schemas.microsoft.com/office/powerpoint/2010/main" val="629427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lstStyle/>
          <a:p>
            <a:r>
              <a:rPr lang="en-US" dirty="0" smtClean="0"/>
              <a:t>CSAC Excess Insurance Authority (EIA) </a:t>
            </a:r>
            <a:r>
              <a:rPr lang="en-US" dirty="0" smtClean="0"/>
              <a:t>provides outstanding risk coverage programs and risk management services to California’s public agencies</a:t>
            </a:r>
          </a:p>
          <a:p>
            <a:r>
              <a:rPr lang="en-US" dirty="0" smtClean="0"/>
              <a:t>EIA will continue to be internationally recognized as a leading risk sharing pool for its member-directed operating philosophy and commitment to member fiscal sustainability. The EIA will continue to influence and shape the future of the risk management profession.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318" y="148410"/>
            <a:ext cx="2476500" cy="1247775"/>
          </a:xfrm>
          <a:prstGeom prst="rect">
            <a:avLst/>
          </a:prstGeom>
        </p:spPr>
      </p:pic>
    </p:spTree>
    <p:extLst>
      <p:ext uri="{BB962C8B-B14F-4D97-AF65-F5344CB8AC3E}">
        <p14:creationId xmlns:p14="http://schemas.microsoft.com/office/powerpoint/2010/main" val="1179476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endParaRPr lang="en-US" dirty="0"/>
          </a:p>
        </p:txBody>
      </p:sp>
      <p:sp>
        <p:nvSpPr>
          <p:cNvPr id="3" name="Content Placeholder 2"/>
          <p:cNvSpPr>
            <a:spLocks noGrp="1"/>
          </p:cNvSpPr>
          <p:nvPr>
            <p:ph idx="1"/>
          </p:nvPr>
        </p:nvSpPr>
        <p:spPr/>
        <p:txBody>
          <a:bodyPr/>
          <a:lstStyle/>
          <a:p>
            <a:r>
              <a:rPr lang="en-US" dirty="0" smtClean="0"/>
              <a:t>In 2016, The Executive Committee has spent much time this past year on strategic initiatives, including the promotion of the EIO captive to transfer corridor risk, succession planning, as well as updating the EIA’s Mission and Vision statements, and statement of Core Values. </a:t>
            </a:r>
          </a:p>
          <a:p>
            <a:r>
              <a:rPr lang="en-US" dirty="0" smtClean="0"/>
              <a:t>Benefits of EIO include:</a:t>
            </a:r>
          </a:p>
          <a:p>
            <a:pPr lvl="1"/>
            <a:r>
              <a:rPr lang="en-US" dirty="0" smtClean="0"/>
              <a:t>There is a short-term savings on cost of funds</a:t>
            </a:r>
          </a:p>
          <a:p>
            <a:pPr lvl="1"/>
            <a:r>
              <a:rPr lang="en-US" dirty="0" smtClean="0"/>
              <a:t>Flexible investment schemes</a:t>
            </a:r>
          </a:p>
          <a:p>
            <a:pPr lvl="1"/>
            <a:r>
              <a:rPr lang="en-US" dirty="0" smtClean="0"/>
              <a:t>Superior risk transfer mechanism</a:t>
            </a:r>
          </a:p>
          <a:p>
            <a:pPr lv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3300" y="148410"/>
            <a:ext cx="2476500" cy="12477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72675" y="148410"/>
            <a:ext cx="2079625" cy="1247775"/>
          </a:xfrm>
          <a:prstGeom prst="rect">
            <a:avLst/>
          </a:prstGeom>
        </p:spPr>
      </p:pic>
    </p:spTree>
    <p:extLst>
      <p:ext uri="{BB962C8B-B14F-4D97-AF65-F5344CB8AC3E}">
        <p14:creationId xmlns:p14="http://schemas.microsoft.com/office/powerpoint/2010/main" val="37479377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An Email from The President…</a:t>
            </a:r>
            <a:endParaRPr lang="en-US" sz="3200" dirty="0"/>
          </a:p>
        </p:txBody>
      </p:sp>
      <p:pic>
        <p:nvPicPr>
          <p:cNvPr id="4" name="Content Placeholder 3" descr="photo logo email"/>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05998" y="1690688"/>
            <a:ext cx="4351338" cy="4351338"/>
          </a:xfrm>
        </p:spPr>
      </p:pic>
      <p:sp>
        <p:nvSpPr>
          <p:cNvPr id="5" name="Rectangular Callout 4"/>
          <p:cNvSpPr/>
          <p:nvPr/>
        </p:nvSpPr>
        <p:spPr>
          <a:xfrm>
            <a:off x="6413157" y="227506"/>
            <a:ext cx="5572897" cy="5814520"/>
          </a:xfrm>
          <a:prstGeom prst="wedgeRectCallout">
            <a:avLst>
              <a:gd name="adj1" fmla="val -35230"/>
              <a:gd name="adj2" fmla="val 58710"/>
            </a:avLst>
          </a:prstGeom>
        </p:spPr>
        <p:style>
          <a:lnRef idx="2">
            <a:schemeClr val="accent4"/>
          </a:lnRef>
          <a:fillRef idx="1">
            <a:schemeClr val="lt1"/>
          </a:fillRef>
          <a:effectRef idx="0">
            <a:schemeClr val="accent4"/>
          </a:effectRef>
          <a:fontRef idx="minor">
            <a:schemeClr val="dk1"/>
          </a:fontRef>
        </p:style>
        <p:txBody>
          <a:bodyPr rtlCol="0" anchor="t"/>
          <a:lstStyle/>
          <a:p>
            <a:r>
              <a:rPr lang="en-US" sz="1400" dirty="0" smtClean="0"/>
              <a:t>Good morning,</a:t>
            </a:r>
          </a:p>
          <a:p>
            <a:endParaRPr lang="en-US" sz="1400" dirty="0"/>
          </a:p>
          <a:p>
            <a:r>
              <a:rPr lang="en-US" sz="1400" dirty="0" smtClean="0"/>
              <a:t>As we have established our first captive reinsurance – EIO - for our company last year, it has been a success thus far. However, we would like to re-evaluate whether Utah it is the right domicile for our captive reinsurance. Please consider the following domicile states and countries and see whether they might be a better fit for us: </a:t>
            </a:r>
          </a:p>
          <a:p>
            <a:endParaRPr lang="en-US" sz="1400" dirty="0"/>
          </a:p>
          <a:p>
            <a:pPr marL="285750" indent="-285750">
              <a:buFont typeface="Arial" panose="020B0604020202020204" pitchFamily="34" charset="0"/>
              <a:buChar char="•"/>
            </a:pPr>
            <a:r>
              <a:rPr lang="en-US" sz="1400" dirty="0" smtClean="0"/>
              <a:t>Arizona</a:t>
            </a:r>
          </a:p>
          <a:p>
            <a:pPr marL="285750" indent="-285750">
              <a:buFont typeface="Arial" panose="020B0604020202020204" pitchFamily="34" charset="0"/>
              <a:buChar char="•"/>
            </a:pPr>
            <a:r>
              <a:rPr lang="en-US" sz="1400" dirty="0" smtClean="0"/>
              <a:t>Nevada</a:t>
            </a:r>
          </a:p>
          <a:p>
            <a:pPr marL="285750" indent="-285750">
              <a:buFont typeface="Arial" panose="020B0604020202020204" pitchFamily="34" charset="0"/>
              <a:buChar char="•"/>
            </a:pPr>
            <a:r>
              <a:rPr lang="en-US" sz="1400" dirty="0" smtClean="0"/>
              <a:t>British Columbia</a:t>
            </a:r>
          </a:p>
          <a:p>
            <a:pPr marL="285750" indent="-285750">
              <a:buFont typeface="Arial" panose="020B0604020202020204" pitchFamily="34" charset="0"/>
              <a:buChar char="•"/>
            </a:pPr>
            <a:r>
              <a:rPr lang="en-US" sz="1400" dirty="0" smtClean="0"/>
              <a:t>Bermuda</a:t>
            </a:r>
          </a:p>
          <a:p>
            <a:pPr marL="285750" indent="-285750">
              <a:buFont typeface="Arial" panose="020B0604020202020204" pitchFamily="34" charset="0"/>
              <a:buChar char="•"/>
            </a:pPr>
            <a:r>
              <a:rPr lang="en-US" sz="1400" dirty="0" smtClean="0"/>
              <a:t>Singapore</a:t>
            </a:r>
          </a:p>
          <a:p>
            <a:pPr marL="285750" indent="-285750">
              <a:buFont typeface="Arial" panose="020B0604020202020204" pitchFamily="34" charset="0"/>
              <a:buChar char="•"/>
            </a:pPr>
            <a:r>
              <a:rPr lang="en-US" sz="1400" dirty="0" smtClean="0"/>
              <a:t>Hong Kong</a:t>
            </a:r>
          </a:p>
          <a:p>
            <a:pPr marL="285750" indent="-285750">
              <a:buFont typeface="Arial" panose="020B0604020202020204" pitchFamily="34" charset="0"/>
              <a:buChar char="•"/>
            </a:pPr>
            <a:r>
              <a:rPr lang="en-US" sz="1400" dirty="0" smtClean="0"/>
              <a:t>Malaysia</a:t>
            </a:r>
          </a:p>
          <a:p>
            <a:pPr marL="285750" indent="-285750">
              <a:buFont typeface="Arial" panose="020B0604020202020204" pitchFamily="34" charset="0"/>
              <a:buChar char="•"/>
            </a:pPr>
            <a:endParaRPr lang="en-US" sz="1400" dirty="0"/>
          </a:p>
          <a:p>
            <a:r>
              <a:rPr lang="en-US" sz="1400" dirty="0" smtClean="0"/>
              <a:t>By next week, please provide a 1-2 page analysis which states or countries might be a better candidate domicile for us next year. </a:t>
            </a:r>
            <a:r>
              <a:rPr lang="en-US" sz="1400" b="1" dirty="0" smtClean="0"/>
              <a:t>Please consider the taxation rules, capitalization, capital requirement, investment restrictions and overall captive environment within the state/country</a:t>
            </a:r>
            <a:r>
              <a:rPr lang="en-US" sz="1400" dirty="0" smtClean="0"/>
              <a:t>. </a:t>
            </a:r>
          </a:p>
          <a:p>
            <a:endParaRPr lang="en-US" sz="1400" dirty="0"/>
          </a:p>
          <a:p>
            <a:r>
              <a:rPr lang="en-US" sz="1400" dirty="0" smtClean="0"/>
              <a:t>Best regards,</a:t>
            </a:r>
          </a:p>
          <a:p>
            <a:endParaRPr lang="en-US" sz="1400" dirty="0"/>
          </a:p>
          <a:p>
            <a:r>
              <a:rPr lang="en-US" sz="1400" dirty="0" smtClean="0"/>
              <a:t>James Brown</a:t>
            </a:r>
          </a:p>
          <a:p>
            <a:r>
              <a:rPr lang="en-US" sz="1400" dirty="0" smtClean="0"/>
              <a:t>EIA President</a:t>
            </a:r>
            <a:endParaRPr lang="en-US" sz="1400" dirty="0"/>
          </a:p>
        </p:txBody>
      </p:sp>
    </p:spTree>
    <p:extLst>
      <p:ext uri="{BB962C8B-B14F-4D97-AF65-F5344CB8AC3E}">
        <p14:creationId xmlns:p14="http://schemas.microsoft.com/office/powerpoint/2010/main" val="6315447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https://www.csac-eia.org</a:t>
            </a:r>
          </a:p>
          <a:p>
            <a:r>
              <a:rPr lang="en-US" dirty="0" smtClean="0">
                <a:hlinkClick r:id="rId2"/>
              </a:rPr>
              <a:t>https://www.eiocaptive.org/</a:t>
            </a:r>
          </a:p>
          <a:p>
            <a:r>
              <a:rPr lang="en-US" dirty="0" smtClean="0">
                <a:hlinkClick r:id="rId2"/>
              </a:rPr>
              <a:t>http://www.cicaworld.com/Resources/World-Map.aspx</a:t>
            </a:r>
          </a:p>
          <a:p>
            <a:r>
              <a:rPr lang="en-US" dirty="0" smtClean="0">
                <a:hlinkClick r:id="rId3"/>
              </a:rPr>
              <a:t>https://www.labuanibfc.com</a:t>
            </a:r>
            <a:endParaRPr lang="en-US" dirty="0"/>
          </a:p>
          <a:p>
            <a:r>
              <a:rPr lang="en-US" dirty="0" smtClean="0">
                <a:hlinkClick r:id="rId4"/>
              </a:rPr>
              <a:t>https://www.michaelmaglaras.com/121-2</a:t>
            </a:r>
            <a:r>
              <a:rPr lang="en-US" dirty="0" smtClean="0"/>
              <a:t> </a:t>
            </a:r>
            <a:endParaRPr lang="en-US" dirty="0"/>
          </a:p>
        </p:txBody>
      </p:sp>
    </p:spTree>
    <p:extLst>
      <p:ext uri="{BB962C8B-B14F-4D97-AF65-F5344CB8AC3E}">
        <p14:creationId xmlns:p14="http://schemas.microsoft.com/office/powerpoint/2010/main" val="2074077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captives are formed?</a:t>
            </a:r>
            <a:endParaRPr lang="en-US" dirty="0"/>
          </a:p>
        </p:txBody>
      </p:sp>
      <p:sp>
        <p:nvSpPr>
          <p:cNvPr id="3" name="Content Placeholder 2"/>
          <p:cNvSpPr>
            <a:spLocks noGrp="1"/>
          </p:cNvSpPr>
          <p:nvPr>
            <p:ph idx="1"/>
          </p:nvPr>
        </p:nvSpPr>
        <p:spPr/>
        <p:txBody>
          <a:bodyPr/>
          <a:lstStyle/>
          <a:p>
            <a:r>
              <a:rPr lang="en-US" dirty="0" smtClean="0"/>
              <a:t>To reduce total cost of risk </a:t>
            </a:r>
          </a:p>
          <a:p>
            <a:pPr lvl="1"/>
            <a:r>
              <a:rPr lang="en-US" dirty="0" smtClean="0"/>
              <a:t>Direct access to reinsurance </a:t>
            </a:r>
          </a:p>
          <a:p>
            <a:pPr lvl="1"/>
            <a:r>
              <a:rPr lang="en-US" dirty="0" smtClean="0"/>
              <a:t>Captive profit to invest in risk management initiatives</a:t>
            </a:r>
          </a:p>
          <a:p>
            <a:r>
              <a:rPr lang="en-US" dirty="0" smtClean="0"/>
              <a:t>To provide cover for emerging risk</a:t>
            </a:r>
          </a:p>
          <a:p>
            <a:pPr lvl="1"/>
            <a:r>
              <a:rPr lang="en-US" dirty="0" smtClean="0"/>
              <a:t>Non-damage BI; Cyber; climate extremes</a:t>
            </a:r>
          </a:p>
          <a:p>
            <a:pPr lvl="1"/>
            <a:r>
              <a:rPr lang="en-US" dirty="0" smtClean="0"/>
              <a:t>Access ‘Alternative Risk Transfer’ reinsurance</a:t>
            </a:r>
          </a:p>
          <a:p>
            <a:r>
              <a:rPr lang="en-US" dirty="0" smtClean="0"/>
              <a:t>To generate income</a:t>
            </a:r>
          </a:p>
          <a:p>
            <a:pPr lvl="1"/>
            <a:r>
              <a:rPr lang="en-US" dirty="0" smtClean="0"/>
              <a:t>Enhance offering to customers, suppliers, business partners …..</a:t>
            </a:r>
            <a:endParaRPr lang="en-US" dirty="0"/>
          </a:p>
        </p:txBody>
      </p:sp>
    </p:spTree>
    <p:extLst>
      <p:ext uri="{BB962C8B-B14F-4D97-AF65-F5344CB8AC3E}">
        <p14:creationId xmlns:p14="http://schemas.microsoft.com/office/powerpoint/2010/main" val="808489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Captive is all about…</a:t>
            </a:r>
            <a:endParaRPr lang="en-US" dirty="0"/>
          </a:p>
        </p:txBody>
      </p:sp>
      <p:sp>
        <p:nvSpPr>
          <p:cNvPr id="3" name="Content Placeholder 2"/>
          <p:cNvSpPr>
            <a:spLocks noGrp="1"/>
          </p:cNvSpPr>
          <p:nvPr>
            <p:ph idx="1"/>
          </p:nvPr>
        </p:nvSpPr>
        <p:spPr/>
        <p:txBody>
          <a:bodyPr/>
          <a:lstStyle/>
          <a:p>
            <a:r>
              <a:rPr lang="en-US" dirty="0" smtClean="0"/>
              <a:t>Risk Retention – Risk Transfer Optimality</a:t>
            </a:r>
          </a:p>
          <a:p>
            <a:pPr lvl="1"/>
            <a:r>
              <a:rPr lang="en-US" dirty="0" smtClean="0"/>
              <a:t>Know your risk appetite</a:t>
            </a:r>
          </a:p>
          <a:p>
            <a:pPr lvl="1"/>
            <a:r>
              <a:rPr lang="en-US" dirty="0" smtClean="0"/>
              <a:t>Lower the overall cost of risk management </a:t>
            </a:r>
          </a:p>
          <a:p>
            <a:r>
              <a:rPr lang="en-US" dirty="0" smtClean="0"/>
              <a:t>Access to Reinsurance</a:t>
            </a:r>
          </a:p>
          <a:p>
            <a:r>
              <a:rPr lang="en-US" dirty="0" smtClean="0"/>
              <a:t>It is </a:t>
            </a:r>
            <a:r>
              <a:rPr lang="en-US" u="sng" dirty="0" smtClean="0"/>
              <a:t>not</a:t>
            </a:r>
            <a:r>
              <a:rPr lang="en-US" dirty="0" smtClean="0"/>
              <a:t> about investment!</a:t>
            </a:r>
            <a:endParaRPr lang="en-US" dirty="0"/>
          </a:p>
        </p:txBody>
      </p:sp>
    </p:spTree>
    <p:extLst>
      <p:ext uri="{BB962C8B-B14F-4D97-AF65-F5344CB8AC3E}">
        <p14:creationId xmlns:p14="http://schemas.microsoft.com/office/powerpoint/2010/main" val="2328194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504759896"/>
              </p:ext>
            </p:extLst>
          </p:nvPr>
        </p:nvGraphicFramePr>
        <p:xfrm>
          <a:off x="574589" y="543697"/>
          <a:ext cx="11617411" cy="5781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457200" y="358347"/>
            <a:ext cx="3163330" cy="6301946"/>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6815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First – Assess your current business and risk</a:t>
            </a:r>
            <a:endParaRPr lang="en-US" dirty="0"/>
          </a:p>
        </p:txBody>
      </p:sp>
      <p:sp>
        <p:nvSpPr>
          <p:cNvPr id="3" name="Content Placeholder 2"/>
          <p:cNvSpPr>
            <a:spLocks noGrp="1"/>
          </p:cNvSpPr>
          <p:nvPr>
            <p:ph idx="1"/>
          </p:nvPr>
        </p:nvSpPr>
        <p:spPr/>
        <p:txBody>
          <a:bodyPr/>
          <a:lstStyle/>
          <a:p>
            <a:r>
              <a:rPr lang="en-US" dirty="0"/>
              <a:t>The First </a:t>
            </a:r>
            <a:r>
              <a:rPr lang="en-US" dirty="0" smtClean="0"/>
              <a:t>Impression</a:t>
            </a:r>
          </a:p>
          <a:p>
            <a:pPr lvl="1" fontAlgn="base"/>
            <a:r>
              <a:rPr lang="en-US" dirty="0" smtClean="0"/>
              <a:t>your (group) last </a:t>
            </a:r>
            <a:r>
              <a:rPr lang="en-US" dirty="0"/>
              <a:t>audited </a:t>
            </a:r>
            <a:r>
              <a:rPr lang="en-US" dirty="0" smtClean="0"/>
              <a:t>financial</a:t>
            </a:r>
            <a:endParaRPr lang="en-US" dirty="0"/>
          </a:p>
          <a:p>
            <a:pPr lvl="1" fontAlgn="base"/>
            <a:r>
              <a:rPr lang="en-US" dirty="0" smtClean="0"/>
              <a:t>your </a:t>
            </a:r>
            <a:r>
              <a:rPr lang="en-US" dirty="0"/>
              <a:t>current insurance </a:t>
            </a:r>
            <a:r>
              <a:rPr lang="en-US" dirty="0" smtClean="0"/>
              <a:t>schedule - noting deductibles, limits, premiums, key underwriters </a:t>
            </a:r>
          </a:p>
          <a:p>
            <a:pPr lvl="1" fontAlgn="base"/>
            <a:r>
              <a:rPr lang="en-US" dirty="0" smtClean="0"/>
              <a:t>5-10 </a:t>
            </a:r>
            <a:r>
              <a:rPr lang="en-US" dirty="0"/>
              <a:t>years of incurred claim history in key </a:t>
            </a:r>
            <a:r>
              <a:rPr lang="en-US" dirty="0" smtClean="0"/>
              <a:t>lines</a:t>
            </a:r>
            <a:endParaRPr lang="en-US" dirty="0"/>
          </a:p>
          <a:p>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3622236162"/>
              </p:ext>
            </p:extLst>
          </p:nvPr>
        </p:nvGraphicFramePr>
        <p:xfrm>
          <a:off x="3589638" y="3496961"/>
          <a:ext cx="8730049" cy="4101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496961" y="4300150"/>
            <a:ext cx="2397211" cy="2458997"/>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661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Lines of Coverage Belong in a Captive?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5067694"/>
              </p:ext>
            </p:extLst>
          </p:nvPr>
        </p:nvGraphicFramePr>
        <p:xfrm>
          <a:off x="838200" y="1956281"/>
          <a:ext cx="10515600" cy="196706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34905453"/>
                    </a:ext>
                  </a:extLst>
                </a:gridCol>
                <a:gridCol w="5257800">
                  <a:extLst>
                    <a:ext uri="{9D8B030D-6E8A-4147-A177-3AD203B41FA5}">
                      <a16:colId xmlns:a16="http://schemas.microsoft.com/office/drawing/2014/main" val="2293782421"/>
                    </a:ext>
                  </a:extLst>
                </a:gridCol>
              </a:tblGrid>
              <a:tr h="285703">
                <a:tc>
                  <a:txBody>
                    <a:bodyPr/>
                    <a:lstStyle/>
                    <a:p>
                      <a:pPr algn="ctr"/>
                      <a:r>
                        <a:rPr lang="en-US" sz="1600" dirty="0" smtClean="0"/>
                        <a:t>Yes</a:t>
                      </a:r>
                      <a:endParaRPr lang="en-US" sz="1600" dirty="0"/>
                    </a:p>
                  </a:txBody>
                  <a:tcPr/>
                </a:tc>
                <a:tc>
                  <a:txBody>
                    <a:bodyPr/>
                    <a:lstStyle/>
                    <a:p>
                      <a:pPr algn="ctr"/>
                      <a:r>
                        <a:rPr lang="en-US" sz="1600" dirty="0" smtClean="0"/>
                        <a:t>Not Really</a:t>
                      </a:r>
                      <a:endParaRPr lang="en-US" sz="1600" dirty="0"/>
                    </a:p>
                  </a:txBody>
                  <a:tcPr/>
                </a:tc>
                <a:extLst>
                  <a:ext uri="{0D108BD9-81ED-4DB2-BD59-A6C34878D82A}">
                    <a16:rowId xmlns:a16="http://schemas.microsoft.com/office/drawing/2014/main" val="3336545740"/>
                  </a:ext>
                </a:extLst>
              </a:tr>
              <a:tr h="1631782">
                <a:tc>
                  <a:txBody>
                    <a:bodyPr/>
                    <a:lstStyle/>
                    <a:p>
                      <a:pPr algn="l"/>
                      <a:r>
                        <a:rPr lang="en-US" sz="1600" dirty="0" smtClean="0"/>
                        <a:t>Liability Lines </a:t>
                      </a:r>
                    </a:p>
                    <a:p>
                      <a:pPr marL="285750" indent="-285750" algn="l">
                        <a:buFont typeface="Arial" panose="020B0604020202020204" pitchFamily="34" charset="0"/>
                        <a:buChar char="•"/>
                      </a:pPr>
                      <a:r>
                        <a:rPr lang="en-US" sz="1600" dirty="0" smtClean="0"/>
                        <a:t>Professional</a:t>
                      </a:r>
                      <a:r>
                        <a:rPr lang="en-US" sz="1600" baseline="0" dirty="0" smtClean="0"/>
                        <a:t> Liability, </a:t>
                      </a:r>
                    </a:p>
                    <a:p>
                      <a:pPr marL="285750" indent="-285750" algn="l">
                        <a:buFont typeface="Arial" panose="020B0604020202020204" pitchFamily="34" charset="0"/>
                        <a:buChar char="•"/>
                      </a:pPr>
                      <a:r>
                        <a:rPr lang="en-US" sz="1600" baseline="0" dirty="0" smtClean="0"/>
                        <a:t>General Liability, </a:t>
                      </a:r>
                    </a:p>
                    <a:p>
                      <a:pPr marL="285750" indent="-285750" algn="l">
                        <a:buFont typeface="Arial" panose="020B0604020202020204" pitchFamily="34" charset="0"/>
                        <a:buChar char="•"/>
                      </a:pPr>
                      <a:r>
                        <a:rPr lang="en-US" sz="1600" baseline="0" dirty="0" smtClean="0"/>
                        <a:t>Auto/Fleet Liability, </a:t>
                      </a:r>
                    </a:p>
                    <a:p>
                      <a:pPr marL="285750" indent="-285750" algn="l">
                        <a:buFont typeface="Arial" panose="020B0604020202020204" pitchFamily="34" charset="0"/>
                        <a:buChar char="•"/>
                      </a:pPr>
                      <a:r>
                        <a:rPr lang="en-US" sz="1600" baseline="0" dirty="0" smtClean="0"/>
                        <a:t>D&amp;O Liability, </a:t>
                      </a:r>
                    </a:p>
                    <a:p>
                      <a:pPr marL="285750" indent="-285750" algn="l">
                        <a:buFont typeface="Arial" panose="020B0604020202020204" pitchFamily="34" charset="0"/>
                        <a:buChar char="•"/>
                      </a:pPr>
                      <a:r>
                        <a:rPr lang="en-US" sz="1600" baseline="0" dirty="0" smtClean="0"/>
                        <a:t>Worker’s Compensation and Employer’s Liability</a:t>
                      </a:r>
                      <a:endParaRPr lang="en-US" sz="1600" dirty="0"/>
                    </a:p>
                  </a:txBody>
                  <a:tcPr/>
                </a:tc>
                <a:tc>
                  <a:txBody>
                    <a:bodyPr/>
                    <a:lstStyle/>
                    <a:p>
                      <a:pPr algn="l"/>
                      <a:r>
                        <a:rPr lang="en-US" sz="1600" dirty="0" smtClean="0"/>
                        <a:t>Property, Employee</a:t>
                      </a:r>
                      <a:r>
                        <a:rPr lang="en-US" sz="1600" baseline="0" dirty="0" smtClean="0"/>
                        <a:t> Benefit</a:t>
                      </a:r>
                      <a:endParaRPr lang="en-US" sz="1600" dirty="0"/>
                    </a:p>
                  </a:txBody>
                  <a:tcPr/>
                </a:tc>
                <a:extLst>
                  <a:ext uri="{0D108BD9-81ED-4DB2-BD59-A6C34878D82A}">
                    <a16:rowId xmlns:a16="http://schemas.microsoft.com/office/drawing/2014/main" val="1609984008"/>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186748947"/>
              </p:ext>
            </p:extLst>
          </p:nvPr>
        </p:nvGraphicFramePr>
        <p:xfrm>
          <a:off x="3589638" y="3496961"/>
          <a:ext cx="8730049" cy="4101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3496961" y="4300150"/>
            <a:ext cx="2397211" cy="2458997"/>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2038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574589" y="543697"/>
          <a:ext cx="11617411" cy="57815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3595816" y="358347"/>
            <a:ext cx="4992130" cy="6301946"/>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6510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
            </a:r>
            <a:r>
              <a:rPr lang="en-US" dirty="0" smtClean="0"/>
              <a:t>omicile </a:t>
            </a:r>
            <a:r>
              <a:rPr lang="en-US" dirty="0"/>
              <a:t>C</a:t>
            </a:r>
            <a:r>
              <a:rPr lang="en-US" dirty="0" smtClean="0"/>
              <a:t>onsiderations </a:t>
            </a:r>
            <a:endParaRPr lang="en-US" dirty="0"/>
          </a:p>
        </p:txBody>
      </p:sp>
      <p:sp>
        <p:nvSpPr>
          <p:cNvPr id="3" name="Content Placeholder 2"/>
          <p:cNvSpPr>
            <a:spLocks noGrp="1"/>
          </p:cNvSpPr>
          <p:nvPr>
            <p:ph idx="1"/>
          </p:nvPr>
        </p:nvSpPr>
        <p:spPr>
          <a:xfrm>
            <a:off x="838200" y="1825625"/>
            <a:ext cx="10515600" cy="2474525"/>
          </a:xfrm>
        </p:spPr>
        <p:txBody>
          <a:bodyPr numCol="2">
            <a:normAutofit/>
          </a:bodyPr>
          <a:lstStyle/>
          <a:p>
            <a:pPr fontAlgn="base"/>
            <a:r>
              <a:rPr lang="en-US" sz="1800" dirty="0"/>
              <a:t>This is more than just where your boss wants to spend his vacation…domicile considerations are all about:</a:t>
            </a:r>
          </a:p>
          <a:p>
            <a:pPr lvl="1" fontAlgn="base">
              <a:buFont typeface="Wingdings" panose="05000000000000000000" pitchFamily="2" charset="2"/>
              <a:buChar char="ü"/>
            </a:pPr>
            <a:r>
              <a:rPr lang="en-US" sz="1800" dirty="0" smtClean="0"/>
              <a:t>Capitalization and solvency requirements</a:t>
            </a:r>
          </a:p>
          <a:p>
            <a:pPr lvl="1" fontAlgn="base">
              <a:buFont typeface="Wingdings" panose="05000000000000000000" pitchFamily="2" charset="2"/>
              <a:buChar char="ü"/>
            </a:pPr>
            <a:r>
              <a:rPr lang="en-US" sz="1800" dirty="0" smtClean="0"/>
              <a:t>Receptiveness of regulatory environment</a:t>
            </a:r>
          </a:p>
          <a:p>
            <a:pPr lvl="1" fontAlgn="base">
              <a:buFont typeface="Wingdings" panose="05000000000000000000" pitchFamily="2" charset="2"/>
              <a:buChar char="ü"/>
            </a:pPr>
            <a:r>
              <a:rPr lang="en-US" sz="1800" dirty="0" smtClean="0"/>
              <a:t>Quality of local infrastructure</a:t>
            </a:r>
          </a:p>
          <a:p>
            <a:pPr lvl="1" fontAlgn="base">
              <a:buFont typeface="Wingdings" panose="05000000000000000000" pitchFamily="2" charset="2"/>
              <a:buChar char="ü"/>
            </a:pPr>
            <a:r>
              <a:rPr lang="en-US" sz="1800" dirty="0" smtClean="0"/>
              <a:t>Availability of expertise</a:t>
            </a:r>
          </a:p>
          <a:p>
            <a:pPr lvl="1" fontAlgn="base">
              <a:buFont typeface="Wingdings" panose="05000000000000000000" pitchFamily="2" charset="2"/>
              <a:buChar char="ü"/>
            </a:pPr>
            <a:r>
              <a:rPr lang="en-US" sz="1800" dirty="0" smtClean="0"/>
              <a:t>Stability of regulatory environment</a:t>
            </a:r>
          </a:p>
          <a:p>
            <a:pPr lvl="1" fontAlgn="base">
              <a:buFont typeface="Wingdings" panose="05000000000000000000" pitchFamily="2" charset="2"/>
              <a:buChar char="ü"/>
            </a:pPr>
            <a:r>
              <a:rPr lang="en-US" sz="1800" dirty="0" smtClean="0"/>
              <a:t>Flexibility as respects investment portfolio</a:t>
            </a:r>
          </a:p>
          <a:p>
            <a:pPr lvl="1" fontAlgn="base">
              <a:buFont typeface="Wingdings" panose="05000000000000000000" pitchFamily="2" charset="2"/>
              <a:buChar char="ü"/>
            </a:pPr>
            <a:r>
              <a:rPr lang="en-US" sz="1800" dirty="0" smtClean="0"/>
              <a:t>Ease of doing business – in a suitably regulated environment</a:t>
            </a:r>
          </a:p>
          <a:p>
            <a:pPr lvl="1" fontAlgn="base">
              <a:buFont typeface="Wingdings" panose="05000000000000000000" pitchFamily="2" charset="2"/>
              <a:buChar char="ü"/>
            </a:pPr>
            <a:r>
              <a:rPr lang="en-US" sz="1800" dirty="0" smtClean="0"/>
              <a:t>Experience in business under consideration</a:t>
            </a:r>
          </a:p>
          <a:p>
            <a:pPr lvl="1" fontAlgn="base">
              <a:buFont typeface="Wingdings" panose="05000000000000000000" pitchFamily="2" charset="2"/>
              <a:buChar char="ü"/>
            </a:pPr>
            <a:r>
              <a:rPr lang="en-US" sz="1800" dirty="0" smtClean="0"/>
              <a:t>Efficient financial outcomes: tax, wealth, investment etc.</a:t>
            </a:r>
          </a:p>
          <a:p>
            <a:pPr lvl="1" fontAlgn="base">
              <a:buFont typeface="Wingdings" panose="05000000000000000000" pitchFamily="2" charset="2"/>
              <a:buChar char="ü"/>
            </a:pPr>
            <a:r>
              <a:rPr lang="en-US" sz="1800" dirty="0" smtClean="0"/>
              <a:t>Accessibility</a:t>
            </a:r>
            <a:endParaRPr lang="en-US" sz="1800" dirty="0"/>
          </a:p>
        </p:txBody>
      </p:sp>
      <p:graphicFrame>
        <p:nvGraphicFramePr>
          <p:cNvPr id="4" name="Content Placeholder 4"/>
          <p:cNvGraphicFramePr>
            <a:graphicFrameLocks/>
          </p:cNvGraphicFramePr>
          <p:nvPr>
            <p:extLst>
              <p:ext uri="{D42A27DB-BD31-4B8C-83A1-F6EECF244321}">
                <p14:modId xmlns:p14="http://schemas.microsoft.com/office/powerpoint/2010/main" val="881301602"/>
              </p:ext>
            </p:extLst>
          </p:nvPr>
        </p:nvGraphicFramePr>
        <p:xfrm>
          <a:off x="3589638" y="3496961"/>
          <a:ext cx="8730049" cy="4101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5869458" y="4300150"/>
            <a:ext cx="3756456" cy="2458997"/>
          </a:xfrm>
          <a:prstGeom prst="rect">
            <a:avLst/>
          </a:prstGeom>
          <a:solidFill>
            <a:srgbClr val="FFD966">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8753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1457</Words>
  <Application>Microsoft Office PowerPoint</Application>
  <PresentationFormat>Widescreen</PresentationFormat>
  <Paragraphs>283</Paragraphs>
  <Slides>26</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Franklin Gothic Book</vt:lpstr>
      <vt:lpstr>Franklin Gothic Medium</vt:lpstr>
      <vt:lpstr>Wingdings</vt:lpstr>
      <vt:lpstr>Office Theme</vt:lpstr>
      <vt:lpstr>Introduction to  Captive Feasibility Study</vt:lpstr>
      <vt:lpstr>Why captives are formed?</vt:lpstr>
      <vt:lpstr>Why captives are formed?</vt:lpstr>
      <vt:lpstr>Captive is all about…</vt:lpstr>
      <vt:lpstr>PowerPoint Presentation</vt:lpstr>
      <vt:lpstr>First – Assess your current business and risk</vt:lpstr>
      <vt:lpstr>What Lines of Coverage Belong in a Captive?</vt:lpstr>
      <vt:lpstr>PowerPoint Presentation</vt:lpstr>
      <vt:lpstr>Domicile Considerations </vt:lpstr>
      <vt:lpstr>PowerPoint Presentation</vt:lpstr>
      <vt:lpstr>PowerPoint Presentation</vt:lpstr>
      <vt:lpstr>Hiring Management and Actuaries</vt:lpstr>
      <vt:lpstr>Hiring Management and Actuaries</vt:lpstr>
      <vt:lpstr>Typical Implementation Timeline</vt:lpstr>
      <vt:lpstr>What would happen if Thailand’s OIC allow for captive formation?</vt:lpstr>
      <vt:lpstr>PowerPoint Presentation</vt:lpstr>
      <vt:lpstr>PowerPoint Presentation</vt:lpstr>
      <vt:lpstr>Utah Captive Insurance Division</vt:lpstr>
      <vt:lpstr>Utah Captive Insurance Division</vt:lpstr>
      <vt:lpstr>Utah Captive Insurance Division</vt:lpstr>
      <vt:lpstr>Case Study: CSAC-EIA Domicile Shopping *** Extra 2% on top of the midterm exam </vt:lpstr>
      <vt:lpstr>Packet Include:</vt:lpstr>
      <vt:lpstr>Background </vt:lpstr>
      <vt:lpstr>Background </vt:lpstr>
      <vt:lpstr>An Email from The President…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Captive Feasibility Study</dc:title>
  <dc:creator>isariya@cbs.chula.ac.th</dc:creator>
  <cp:lastModifiedBy>isariya@cbs.chula.ac.th</cp:lastModifiedBy>
  <cp:revision>10</cp:revision>
  <dcterms:created xsi:type="dcterms:W3CDTF">2018-10-18T08:42:13Z</dcterms:created>
  <dcterms:modified xsi:type="dcterms:W3CDTF">2018-10-18T09:56:52Z</dcterms:modified>
</cp:coreProperties>
</file>