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27" r:id="rId2"/>
    <p:sldId id="328" r:id="rId3"/>
    <p:sldId id="329" r:id="rId4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D77"/>
    <a:srgbClr val="F48277"/>
    <a:srgbClr val="EEC047"/>
    <a:srgbClr val="91A7C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60" autoAdjust="0"/>
    <p:restoredTop sz="94660"/>
  </p:normalViewPr>
  <p:slideViewPr>
    <p:cSldViewPr>
      <p:cViewPr>
        <p:scale>
          <a:sx n="66" d="100"/>
          <a:sy n="66" d="100"/>
        </p:scale>
        <p:origin x="-1596" y="-3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1C2E11-D159-47AA-89F1-3E8F0AF152F2}" type="datetimeFigureOut">
              <a:rPr lang="en-US" smtClean="0"/>
              <a:pPr/>
              <a:t>29/11/2019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0025" cy="2836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592513"/>
            <a:ext cx="8553450" cy="3403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E27A03-77D1-4261-8213-90BA5675AC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39474" y="162055"/>
            <a:ext cx="10014450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29/11/2019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292A2B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Futura Lt BT"/>
                <a:cs typeface="Futura Lt B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29/11/2019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292A2B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29/11/2019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292A2B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29/11/2019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29/11/2019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891995" y="7056018"/>
            <a:ext cx="761904" cy="43808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9474" y="162055"/>
            <a:ext cx="2113915" cy="1854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292A2B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5240" y="2025086"/>
            <a:ext cx="9782919" cy="3378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Futura Lt BT"/>
                <a:cs typeface="Futura Lt B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941300" y="7316762"/>
            <a:ext cx="2903220" cy="147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29/11/2019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11298" y="259285"/>
            <a:ext cx="7082101" cy="52604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8740">
              <a:lnSpc>
                <a:spcPct val="100000"/>
              </a:lnSpc>
              <a:spcBef>
                <a:spcPts val="100"/>
              </a:spcBef>
              <a:buChar char="-"/>
              <a:tabLst>
                <a:tab pos="160655" algn="l"/>
              </a:tabLst>
            </a:pPr>
            <a:r>
              <a:rPr sz="2000" i="1" spc="-20" dirty="0">
                <a:latin typeface="Futura Lt BT"/>
                <a:cs typeface="Futura Lt BT"/>
              </a:rPr>
              <a:t>Personas </a:t>
            </a:r>
            <a:r>
              <a:rPr sz="2000" i="1" spc="-5" dirty="0">
                <a:latin typeface="Futura Lt BT"/>
                <a:cs typeface="Futura Lt BT"/>
              </a:rPr>
              <a:t>are </a:t>
            </a:r>
            <a:r>
              <a:rPr sz="2000" i="1" dirty="0">
                <a:latin typeface="Futura Lt BT"/>
                <a:cs typeface="Futura Lt BT"/>
              </a:rPr>
              <a:t>created </a:t>
            </a:r>
            <a:r>
              <a:rPr sz="2000" i="1" spc="-5" dirty="0">
                <a:latin typeface="Futura Lt BT"/>
                <a:cs typeface="Futura Lt BT"/>
              </a:rPr>
              <a:t>for several stakeholders persona  includes </a:t>
            </a:r>
            <a:r>
              <a:rPr sz="2000" i="1" dirty="0">
                <a:latin typeface="Futura Lt BT"/>
                <a:cs typeface="Futura Lt BT"/>
              </a:rPr>
              <a:t>what </a:t>
            </a:r>
            <a:r>
              <a:rPr sz="2000" i="1" spc="-5" dirty="0">
                <a:latin typeface="Futura Lt BT"/>
                <a:cs typeface="Futura Lt BT"/>
              </a:rPr>
              <a:t>are the </a:t>
            </a:r>
            <a:r>
              <a:rPr sz="2000" i="1" dirty="0">
                <a:latin typeface="Futura Lt BT"/>
                <a:cs typeface="Futura Lt BT"/>
              </a:rPr>
              <a:t>stakeholder’s </a:t>
            </a:r>
            <a:r>
              <a:rPr sz="2000" i="1" spc="-5" dirty="0">
                <a:latin typeface="Futura Lt BT"/>
                <a:cs typeface="Futura Lt BT"/>
              </a:rPr>
              <a:t>interest, </a:t>
            </a:r>
            <a:r>
              <a:rPr sz="2000" i="1" dirty="0">
                <a:latin typeface="Futura Lt BT"/>
                <a:cs typeface="Futura Lt BT"/>
              </a:rPr>
              <a:t>what </a:t>
            </a:r>
            <a:r>
              <a:rPr sz="2000" i="1" spc="-5" dirty="0">
                <a:latin typeface="Futura Lt BT"/>
                <a:cs typeface="Futura Lt BT"/>
              </a:rPr>
              <a:t>are the  powers (decision </a:t>
            </a:r>
            <a:r>
              <a:rPr sz="2000" i="1" dirty="0">
                <a:latin typeface="Futura Lt BT"/>
                <a:cs typeface="Futura Lt BT"/>
              </a:rPr>
              <a:t>making </a:t>
            </a:r>
            <a:r>
              <a:rPr sz="2000" i="1" spc="-5" dirty="0">
                <a:latin typeface="Futura Lt BT"/>
                <a:cs typeface="Futura Lt BT"/>
              </a:rPr>
              <a:t>power </a:t>
            </a:r>
            <a:r>
              <a:rPr sz="2000" i="1" dirty="0">
                <a:latin typeface="Futura Lt BT"/>
                <a:cs typeface="Futura Lt BT"/>
              </a:rPr>
              <a:t>or other </a:t>
            </a:r>
            <a:r>
              <a:rPr sz="2000" i="1" spc="-5" dirty="0">
                <a:latin typeface="Futura Lt BT"/>
                <a:cs typeface="Futura Lt BT"/>
              </a:rPr>
              <a:t>kind </a:t>
            </a:r>
            <a:r>
              <a:rPr sz="2000" i="1" dirty="0">
                <a:latin typeface="Futura Lt BT"/>
                <a:cs typeface="Futura Lt BT"/>
              </a:rPr>
              <a:t>of </a:t>
            </a:r>
            <a:r>
              <a:rPr sz="2000" i="1" spc="-5" dirty="0">
                <a:latin typeface="Futura Lt BT"/>
                <a:cs typeface="Futura Lt BT"/>
              </a:rPr>
              <a:t>powers) that  stakeholder holds, </a:t>
            </a:r>
            <a:r>
              <a:rPr sz="2000" i="1" dirty="0">
                <a:latin typeface="Futura Lt BT"/>
                <a:cs typeface="Futura Lt BT"/>
              </a:rPr>
              <a:t>what </a:t>
            </a:r>
            <a:r>
              <a:rPr sz="2000" i="1" spc="-5" dirty="0">
                <a:latin typeface="Futura Lt BT"/>
                <a:cs typeface="Futura Lt BT"/>
              </a:rPr>
              <a:t>are the needs </a:t>
            </a:r>
            <a:r>
              <a:rPr sz="2000" i="1" dirty="0">
                <a:latin typeface="Futura Lt BT"/>
                <a:cs typeface="Futura Lt BT"/>
              </a:rPr>
              <a:t>of </a:t>
            </a:r>
            <a:r>
              <a:rPr sz="2000" i="1" spc="-5" dirty="0">
                <a:latin typeface="Futura Lt BT"/>
                <a:cs typeface="Futura Lt BT"/>
              </a:rPr>
              <a:t>the same, behaviors,  values and aspirations. </a:t>
            </a:r>
            <a:r>
              <a:rPr sz="2000" i="1" spc="-20" dirty="0">
                <a:latin typeface="Futura Lt BT"/>
                <a:cs typeface="Futura Lt BT"/>
              </a:rPr>
              <a:t>Persona </a:t>
            </a:r>
            <a:r>
              <a:rPr sz="2000" i="1" spc="-5" dirty="0">
                <a:latin typeface="Futura Lt BT"/>
                <a:cs typeface="Futura Lt BT"/>
              </a:rPr>
              <a:t>are not general they are  related to the kind </a:t>
            </a:r>
            <a:r>
              <a:rPr sz="2000" i="1" dirty="0">
                <a:latin typeface="Futura Lt BT"/>
                <a:cs typeface="Futura Lt BT"/>
              </a:rPr>
              <a:t>of </a:t>
            </a:r>
            <a:r>
              <a:rPr sz="2000" i="1" spc="-5" dirty="0">
                <a:latin typeface="Futura Lt BT"/>
                <a:cs typeface="Futura Lt BT"/>
              </a:rPr>
              <a:t>business </a:t>
            </a:r>
            <a:r>
              <a:rPr sz="2000" i="1" dirty="0">
                <a:latin typeface="Futura Lt BT"/>
                <a:cs typeface="Futura Lt BT"/>
              </a:rPr>
              <a:t>or work </a:t>
            </a:r>
            <a:r>
              <a:rPr sz="2000" i="1" spc="-5" dirty="0">
                <a:latin typeface="Futura Lt BT"/>
                <a:cs typeface="Futura Lt BT"/>
              </a:rPr>
              <a:t>you are</a:t>
            </a:r>
            <a:r>
              <a:rPr sz="2000" i="1" spc="-25" dirty="0">
                <a:latin typeface="Futura Lt BT"/>
                <a:cs typeface="Futura Lt BT"/>
              </a:rPr>
              <a:t> </a:t>
            </a:r>
            <a:r>
              <a:rPr sz="2000" i="1" spc="-5" dirty="0">
                <a:latin typeface="Futura Lt BT"/>
                <a:cs typeface="Futura Lt BT"/>
              </a:rPr>
              <a:t>in.</a:t>
            </a:r>
            <a:endParaRPr sz="2000" dirty="0">
              <a:latin typeface="Futura Lt BT"/>
              <a:cs typeface="Futura Lt B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Futura Lt BT"/>
              <a:buChar char="-"/>
            </a:pPr>
            <a:endParaRPr sz="2050" dirty="0">
              <a:latin typeface="Times New Roman"/>
              <a:cs typeface="Times New Roman"/>
            </a:endParaRPr>
          </a:p>
          <a:p>
            <a:pPr marL="12700" marR="365760">
              <a:lnSpc>
                <a:spcPct val="100000"/>
              </a:lnSpc>
              <a:buChar char="-"/>
              <a:tabLst>
                <a:tab pos="160655" algn="l"/>
              </a:tabLst>
            </a:pPr>
            <a:r>
              <a:rPr sz="2000" i="1" spc="-5" dirty="0">
                <a:latin typeface="Futura Lt BT"/>
                <a:cs typeface="Futura Lt BT"/>
              </a:rPr>
              <a:t>So pick </a:t>
            </a:r>
            <a:r>
              <a:rPr sz="2000" i="1" dirty="0">
                <a:latin typeface="Futura Lt BT"/>
                <a:cs typeface="Futura Lt BT"/>
              </a:rPr>
              <a:t>one </a:t>
            </a:r>
            <a:r>
              <a:rPr sz="2000" i="1" spc="-5" dirty="0">
                <a:latin typeface="Futura Lt BT"/>
                <a:cs typeface="Futura Lt BT"/>
              </a:rPr>
              <a:t>person from the list </a:t>
            </a:r>
            <a:r>
              <a:rPr sz="2000" i="1" dirty="0">
                <a:latin typeface="Futura Lt BT"/>
                <a:cs typeface="Futura Lt BT"/>
              </a:rPr>
              <a:t>of </a:t>
            </a:r>
            <a:r>
              <a:rPr sz="2000" i="1" spc="-5" dirty="0">
                <a:latin typeface="Futura Lt BT"/>
                <a:cs typeface="Futura Lt BT"/>
              </a:rPr>
              <a:t>stakeholders and </a:t>
            </a:r>
            <a:r>
              <a:rPr sz="2000" i="1" dirty="0">
                <a:latin typeface="Futura Lt BT"/>
                <a:cs typeface="Futura Lt BT"/>
              </a:rPr>
              <a:t>make  </a:t>
            </a:r>
            <a:r>
              <a:rPr sz="2000" i="1" spc="-5" dirty="0">
                <a:latin typeface="Futura Lt BT"/>
                <a:cs typeface="Futura Lt BT"/>
              </a:rPr>
              <a:t>his/her</a:t>
            </a:r>
            <a:r>
              <a:rPr sz="2000" i="1" spc="-10" dirty="0">
                <a:latin typeface="Futura Lt BT"/>
                <a:cs typeface="Futura Lt BT"/>
              </a:rPr>
              <a:t> </a:t>
            </a:r>
            <a:r>
              <a:rPr sz="2000" i="1" spc="-5" dirty="0">
                <a:latin typeface="Futura Lt BT"/>
                <a:cs typeface="Futura Lt BT"/>
              </a:rPr>
              <a:t>persona.</a:t>
            </a:r>
            <a:endParaRPr sz="2000" dirty="0">
              <a:latin typeface="Futura Lt BT"/>
              <a:cs typeface="Futura Lt BT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Futura Lt BT"/>
              <a:buChar char="-"/>
            </a:pPr>
            <a:endParaRPr sz="2050"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buChar char="-"/>
              <a:tabLst>
                <a:tab pos="160655" algn="l"/>
                <a:tab pos="2750820" algn="l"/>
              </a:tabLst>
            </a:pPr>
            <a:r>
              <a:rPr sz="2000" i="1" dirty="0">
                <a:latin typeface="Futura Lt BT"/>
                <a:cs typeface="Futura Lt BT"/>
              </a:rPr>
              <a:t>The </a:t>
            </a:r>
            <a:r>
              <a:rPr sz="2000" i="1" spc="-5" dirty="0">
                <a:latin typeface="Futura Lt BT"/>
                <a:cs typeface="Futura Lt BT"/>
              </a:rPr>
              <a:t>example next shows the persona </a:t>
            </a:r>
            <a:r>
              <a:rPr sz="2000" i="1" dirty="0">
                <a:latin typeface="Futura Lt BT"/>
                <a:cs typeface="Futura Lt BT"/>
              </a:rPr>
              <a:t>of a </a:t>
            </a:r>
            <a:r>
              <a:rPr sz="2000" i="1" spc="-5" dirty="0">
                <a:latin typeface="Futura Lt BT"/>
                <a:cs typeface="Futura Lt BT"/>
              </a:rPr>
              <a:t>lady </a:t>
            </a:r>
            <a:r>
              <a:rPr sz="2000" i="1" dirty="0">
                <a:latin typeface="Futura Lt BT"/>
                <a:cs typeface="Futura Lt BT"/>
              </a:rPr>
              <a:t>called </a:t>
            </a:r>
            <a:r>
              <a:rPr sz="2000" i="1" spc="-5" dirty="0">
                <a:latin typeface="Futura Lt BT"/>
                <a:cs typeface="Futura Lt BT"/>
              </a:rPr>
              <a:t>Linda.  </a:t>
            </a:r>
            <a:r>
              <a:rPr sz="2000" i="1" dirty="0">
                <a:latin typeface="Futura Lt BT"/>
                <a:cs typeface="Futura Lt BT"/>
              </a:rPr>
              <a:t>They wanted </a:t>
            </a:r>
            <a:r>
              <a:rPr sz="2000" i="1" spc="-5" dirty="0">
                <a:latin typeface="Futura Lt BT"/>
                <a:cs typeface="Futura Lt BT"/>
              </a:rPr>
              <a:t>to provide some service to this </a:t>
            </a:r>
            <a:r>
              <a:rPr sz="2000" i="1" spc="-40" dirty="0">
                <a:latin typeface="Futura Lt BT"/>
                <a:cs typeface="Futura Lt BT"/>
              </a:rPr>
              <a:t>lady, </a:t>
            </a:r>
            <a:r>
              <a:rPr sz="2000" i="1" spc="-5" dirty="0">
                <a:latin typeface="Futura Lt BT"/>
                <a:cs typeface="Futura Lt BT"/>
              </a:rPr>
              <a:t>the  information that you besides is the general information. </a:t>
            </a:r>
            <a:r>
              <a:rPr sz="2000" i="1" dirty="0">
                <a:latin typeface="Futura Lt BT"/>
                <a:cs typeface="Futura Lt BT"/>
              </a:rPr>
              <a:t>This </a:t>
            </a:r>
            <a:r>
              <a:rPr sz="2000" i="1" spc="-5" dirty="0">
                <a:latin typeface="Futura Lt BT"/>
                <a:cs typeface="Futura Lt BT"/>
              </a:rPr>
              <a:t>is  </a:t>
            </a:r>
            <a:r>
              <a:rPr sz="2000" i="1" dirty="0">
                <a:latin typeface="Futura Lt BT"/>
                <a:cs typeface="Futura Lt BT"/>
              </a:rPr>
              <a:t>a wrong way of </a:t>
            </a:r>
            <a:r>
              <a:rPr sz="2000" i="1" spc="-10" dirty="0">
                <a:latin typeface="Futura Lt BT"/>
                <a:cs typeface="Futura Lt BT"/>
              </a:rPr>
              <a:t>profiling, </a:t>
            </a:r>
            <a:r>
              <a:rPr sz="2000" i="1" spc="-5" dirty="0">
                <a:latin typeface="Futura Lt BT"/>
                <a:cs typeface="Futura Lt BT"/>
              </a:rPr>
              <a:t>this is </a:t>
            </a:r>
            <a:r>
              <a:rPr sz="2000" i="1" dirty="0">
                <a:latin typeface="Futura Lt BT"/>
                <a:cs typeface="Futura Lt BT"/>
              </a:rPr>
              <a:t>more of a </a:t>
            </a:r>
            <a:r>
              <a:rPr sz="2000" i="1" spc="-5" dirty="0">
                <a:latin typeface="Futura Lt BT"/>
                <a:cs typeface="Futura Lt BT"/>
              </a:rPr>
              <a:t>survey data, and this  does not take you anywhere unless you </a:t>
            </a:r>
            <a:r>
              <a:rPr sz="2000" i="1" dirty="0">
                <a:latin typeface="Futura Lt BT"/>
                <a:cs typeface="Futura Lt BT"/>
              </a:rPr>
              <a:t>create </a:t>
            </a:r>
            <a:r>
              <a:rPr sz="2000" i="1" spc="-5" dirty="0">
                <a:latin typeface="Futura Lt BT"/>
                <a:cs typeface="Futura Lt BT"/>
              </a:rPr>
              <a:t>the </a:t>
            </a:r>
            <a:r>
              <a:rPr sz="2000" i="1" dirty="0">
                <a:latin typeface="Futura Lt BT"/>
                <a:cs typeface="Futura Lt BT"/>
              </a:rPr>
              <a:t>other  </a:t>
            </a:r>
            <a:r>
              <a:rPr sz="2000" i="1" spc="-5" dirty="0">
                <a:latin typeface="Futura Lt BT"/>
                <a:cs typeface="Futura Lt BT"/>
              </a:rPr>
              <a:t>elements </a:t>
            </a:r>
            <a:r>
              <a:rPr sz="2000" i="1" dirty="0">
                <a:latin typeface="Futura Lt BT"/>
                <a:cs typeface="Futura Lt BT"/>
              </a:rPr>
              <a:t>of</a:t>
            </a:r>
            <a:r>
              <a:rPr sz="2000" i="1" spc="5" dirty="0">
                <a:latin typeface="Futura Lt BT"/>
                <a:cs typeface="Futura Lt BT"/>
              </a:rPr>
              <a:t> </a:t>
            </a:r>
            <a:r>
              <a:rPr sz="2000" i="1" spc="-5" dirty="0">
                <a:latin typeface="Futura Lt BT"/>
                <a:cs typeface="Futura Lt BT"/>
              </a:rPr>
              <a:t>the persona,	</a:t>
            </a:r>
            <a:r>
              <a:rPr sz="2000" i="1" dirty="0">
                <a:latin typeface="Futura Lt BT"/>
                <a:cs typeface="Futura Lt BT"/>
              </a:rPr>
              <a:t>once </a:t>
            </a:r>
            <a:r>
              <a:rPr sz="2000" i="1" spc="-5" dirty="0">
                <a:latin typeface="Futura Lt BT"/>
                <a:cs typeface="Futura Lt BT"/>
              </a:rPr>
              <a:t>you know this you </a:t>
            </a:r>
            <a:r>
              <a:rPr sz="2000" i="1" dirty="0">
                <a:latin typeface="Futura Lt BT"/>
                <a:cs typeface="Futura Lt BT"/>
              </a:rPr>
              <a:t>can </a:t>
            </a:r>
            <a:r>
              <a:rPr sz="2000" i="1" spc="-5" dirty="0">
                <a:latin typeface="Futura Lt BT"/>
                <a:cs typeface="Futura Lt BT"/>
              </a:rPr>
              <a:t>train  your team </a:t>
            </a:r>
            <a:r>
              <a:rPr sz="2000" i="1" spc="-20" dirty="0">
                <a:latin typeface="Futura Lt BT"/>
                <a:cs typeface="Futura Lt BT"/>
              </a:rPr>
              <a:t>accordingly.</a:t>
            </a:r>
            <a:endParaRPr sz="2000" dirty="0">
              <a:latin typeface="Futura Lt BT"/>
              <a:cs typeface="Futura Lt B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11298" y="5745685"/>
            <a:ext cx="7082101" cy="1549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i="1" dirty="0">
                <a:latin typeface="Futura Lt BT"/>
                <a:cs typeface="Futura Lt BT"/>
              </a:rPr>
              <a:t>- They </a:t>
            </a:r>
            <a:r>
              <a:rPr sz="2000" i="1" spc="-5" dirty="0">
                <a:latin typeface="Futura Lt BT"/>
                <a:cs typeface="Futura Lt BT"/>
              </a:rPr>
              <a:t>did </a:t>
            </a:r>
            <a:r>
              <a:rPr sz="2000" i="1" dirty="0">
                <a:latin typeface="Futura Lt BT"/>
                <a:cs typeface="Futura Lt BT"/>
              </a:rPr>
              <a:t>a </a:t>
            </a:r>
            <a:r>
              <a:rPr sz="2000" i="1" spc="-5" dirty="0">
                <a:latin typeface="Futura Lt BT"/>
                <a:cs typeface="Futura Lt BT"/>
              </a:rPr>
              <a:t>secondary research, is </a:t>
            </a:r>
            <a:r>
              <a:rPr sz="2000" i="1" dirty="0">
                <a:latin typeface="Futura Lt BT"/>
                <a:cs typeface="Futura Lt BT"/>
              </a:rPr>
              <a:t>more of </a:t>
            </a:r>
            <a:r>
              <a:rPr sz="2000" i="1" spc="-5" dirty="0">
                <a:latin typeface="Futura Lt BT"/>
                <a:cs typeface="Futura Lt BT"/>
              </a:rPr>
              <a:t>physcology  reasons that people hold. </a:t>
            </a:r>
            <a:r>
              <a:rPr sz="2000" i="1" dirty="0">
                <a:latin typeface="Futura Lt BT"/>
                <a:cs typeface="Futura Lt BT"/>
              </a:rPr>
              <a:t>E.g. </a:t>
            </a:r>
            <a:r>
              <a:rPr sz="2000" i="1" spc="-5" dirty="0">
                <a:latin typeface="Futura Lt BT"/>
                <a:cs typeface="Futura Lt BT"/>
              </a:rPr>
              <a:t>you have </a:t>
            </a:r>
            <a:r>
              <a:rPr sz="2000" i="1" dirty="0">
                <a:latin typeface="Futura Lt BT"/>
                <a:cs typeface="Futura Lt BT"/>
              </a:rPr>
              <a:t>a </a:t>
            </a:r>
            <a:r>
              <a:rPr sz="2000" i="1" spc="-5" dirty="0">
                <a:latin typeface="Futura Lt BT"/>
                <a:cs typeface="Futura Lt BT"/>
              </a:rPr>
              <a:t>product and your  </a:t>
            </a:r>
            <a:r>
              <a:rPr sz="2000" i="1" dirty="0">
                <a:latin typeface="Futura Lt BT"/>
                <a:cs typeface="Futura Lt BT"/>
              </a:rPr>
              <a:t>competitor </a:t>
            </a:r>
            <a:r>
              <a:rPr sz="2000" i="1" spc="-5" dirty="0">
                <a:latin typeface="Futura Lt BT"/>
                <a:cs typeface="Futura Lt BT"/>
              </a:rPr>
              <a:t>also has the same, how are they different than  yours, how are they doing? </a:t>
            </a:r>
            <a:r>
              <a:rPr sz="2000" i="1" dirty="0">
                <a:latin typeface="Futura Lt BT"/>
                <a:cs typeface="Futura Lt BT"/>
              </a:rPr>
              <a:t>Why </a:t>
            </a:r>
            <a:r>
              <a:rPr sz="2000" i="1" spc="-5" dirty="0">
                <a:latin typeface="Futura Lt BT"/>
                <a:cs typeface="Futura Lt BT"/>
              </a:rPr>
              <a:t>are they </a:t>
            </a:r>
            <a:r>
              <a:rPr sz="2000" i="1" spc="-10" dirty="0">
                <a:latin typeface="Futura Lt BT"/>
                <a:cs typeface="Futura Lt BT"/>
              </a:rPr>
              <a:t>doing, </a:t>
            </a:r>
            <a:r>
              <a:rPr sz="2000" i="1" spc="-5" dirty="0">
                <a:latin typeface="Futura Lt BT"/>
                <a:cs typeface="Futura Lt BT"/>
              </a:rPr>
              <a:t>so secondary  research provides you </a:t>
            </a:r>
            <a:r>
              <a:rPr sz="2000" i="1" dirty="0">
                <a:latin typeface="Futura Lt BT"/>
                <a:cs typeface="Futura Lt BT"/>
              </a:rPr>
              <a:t>a </a:t>
            </a:r>
            <a:r>
              <a:rPr sz="2000" i="1" spc="-5" dirty="0">
                <a:latin typeface="Futura Lt BT"/>
                <a:cs typeface="Futura Lt BT"/>
              </a:rPr>
              <a:t>physcologial</a:t>
            </a:r>
            <a:r>
              <a:rPr sz="2000" i="1" spc="-20" dirty="0">
                <a:latin typeface="Futura Lt BT"/>
                <a:cs typeface="Futura Lt BT"/>
              </a:rPr>
              <a:t> </a:t>
            </a:r>
            <a:r>
              <a:rPr sz="2000" i="1" spc="-5" dirty="0">
                <a:latin typeface="Futura Lt BT"/>
                <a:cs typeface="Futura Lt BT"/>
              </a:rPr>
              <a:t>data.</a:t>
            </a:r>
            <a:endParaRPr sz="2000" dirty="0">
              <a:latin typeface="Futura Lt BT"/>
              <a:cs typeface="Futura Lt B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6203" y="5731207"/>
            <a:ext cx="2948305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Futura XBlk BT"/>
                <a:cs typeface="Futura XBlk BT"/>
              </a:rPr>
              <a:t>Linda</a:t>
            </a:r>
            <a:endParaRPr sz="2000">
              <a:latin typeface="Futura XBlk BT"/>
              <a:cs typeface="Futura XBlk BT"/>
            </a:endParaRPr>
          </a:p>
          <a:p>
            <a:pPr marL="12700">
              <a:lnSpc>
                <a:spcPct val="100000"/>
              </a:lnSpc>
            </a:pPr>
            <a:r>
              <a:rPr sz="2000" i="1" spc="-5" dirty="0">
                <a:latin typeface="Futura Lt BT"/>
                <a:cs typeface="Futura Lt BT"/>
              </a:rPr>
              <a:t>50 years </a:t>
            </a:r>
            <a:r>
              <a:rPr sz="2000" i="1" dirty="0">
                <a:latin typeface="Futura Lt BT"/>
                <a:cs typeface="Futura Lt BT"/>
              </a:rPr>
              <a:t>old</a:t>
            </a:r>
            <a:endParaRPr sz="2000">
              <a:latin typeface="Futura Lt BT"/>
              <a:cs typeface="Futura Lt BT"/>
            </a:endParaRPr>
          </a:p>
          <a:p>
            <a:pPr marL="12700" marR="5080">
              <a:lnSpc>
                <a:spcPct val="100000"/>
              </a:lnSpc>
            </a:pPr>
            <a:r>
              <a:rPr sz="2000" spc="-5" dirty="0">
                <a:latin typeface="Futura Lt BT"/>
                <a:cs typeface="Futura Lt BT"/>
              </a:rPr>
              <a:t>Lives </a:t>
            </a:r>
            <a:r>
              <a:rPr sz="2000" dirty="0">
                <a:latin typeface="Futura Lt BT"/>
                <a:cs typeface="Futura Lt BT"/>
              </a:rPr>
              <a:t>in </a:t>
            </a:r>
            <a:r>
              <a:rPr sz="2000" spc="-25" dirty="0">
                <a:latin typeface="Futura Lt BT"/>
                <a:cs typeface="Futura Lt BT"/>
              </a:rPr>
              <a:t>Tallahassee, </a:t>
            </a:r>
            <a:r>
              <a:rPr sz="2000" dirty="0">
                <a:latin typeface="Futura Lt BT"/>
                <a:cs typeface="Futura Lt BT"/>
              </a:rPr>
              <a:t>Florida  </a:t>
            </a:r>
            <a:r>
              <a:rPr sz="2000" spc="-10" dirty="0">
                <a:latin typeface="Futura Lt BT"/>
                <a:cs typeface="Futura Lt BT"/>
              </a:rPr>
              <a:t>Widowed </a:t>
            </a:r>
            <a:r>
              <a:rPr sz="2000" dirty="0">
                <a:latin typeface="Futura Lt BT"/>
                <a:cs typeface="Futura Lt BT"/>
              </a:rPr>
              <a:t>with no</a:t>
            </a:r>
            <a:r>
              <a:rPr sz="2000" spc="-40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children</a:t>
            </a:r>
            <a:endParaRPr sz="2000">
              <a:latin typeface="Futura Lt BT"/>
              <a:cs typeface="Futura Lt BT"/>
            </a:endParaRPr>
          </a:p>
        </p:txBody>
      </p:sp>
      <p:pic>
        <p:nvPicPr>
          <p:cNvPr id="6" name="Picture 2" descr="C:\Users\dell\Favorites\Desktop\Design-Process-Tool-Persona-Document-Margaret-Hagan-700x762.png">
            <a:extLst>
              <a:ext uri="{FF2B5EF4-FFF2-40B4-BE49-F238E27FC236}">
                <a16:creationId xmlns:a16="http://schemas.microsoft.com/office/drawing/2014/main" xmlns="" id="{ACBFEFB5-5DE1-45DC-9E0C-4EDC81DAEC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lum bright="-30000" contrast="30000"/>
          </a:blip>
          <a:srcRect l="3279" t="47020" r="71312" b="8895"/>
          <a:stretch>
            <a:fillRect/>
          </a:stretch>
        </p:blipFill>
        <p:spPr bwMode="auto">
          <a:xfrm>
            <a:off x="333775" y="357037"/>
            <a:ext cx="2633159" cy="5011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5831" y="6448425"/>
            <a:ext cx="243014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220470" algn="l"/>
              </a:tabLst>
            </a:pPr>
            <a:r>
              <a:rPr sz="2000" spc="-5" dirty="0">
                <a:solidFill>
                  <a:srgbClr val="000000"/>
                </a:solidFill>
                <a:latin typeface="Futura Hv BT"/>
                <a:cs typeface="Futura Hv BT"/>
              </a:rPr>
              <a:t>Creating	a</a:t>
            </a:r>
            <a:r>
              <a:rPr sz="2000" spc="-65" dirty="0">
                <a:solidFill>
                  <a:srgbClr val="000000"/>
                </a:solidFill>
                <a:latin typeface="Futura Hv BT"/>
                <a:cs typeface="Futura Hv BT"/>
              </a:rPr>
              <a:t> </a:t>
            </a:r>
            <a:r>
              <a:rPr sz="2000" spc="-20" dirty="0">
                <a:solidFill>
                  <a:srgbClr val="000000"/>
                </a:solidFill>
                <a:latin typeface="Futura Hv BT"/>
                <a:cs typeface="Futura Hv BT"/>
              </a:rPr>
              <a:t>Persona  </a:t>
            </a:r>
            <a:r>
              <a:rPr sz="2000" spc="-5" dirty="0">
                <a:solidFill>
                  <a:srgbClr val="000000"/>
                </a:solidFill>
                <a:latin typeface="Futura Hv BT"/>
                <a:cs typeface="Futura Hv BT"/>
              </a:rPr>
              <a:t>on an</a:t>
            </a:r>
            <a:r>
              <a:rPr sz="2000" spc="-20" dirty="0">
                <a:solidFill>
                  <a:srgbClr val="000000"/>
                </a:solidFill>
                <a:latin typeface="Futura Hv BT"/>
                <a:cs typeface="Futura Hv BT"/>
              </a:rPr>
              <a:t> </a:t>
            </a:r>
            <a:r>
              <a:rPr sz="2000" spc="-5" dirty="0">
                <a:solidFill>
                  <a:srgbClr val="000000"/>
                </a:solidFill>
                <a:latin typeface="Futura Hv BT"/>
                <a:cs typeface="Futura Hv BT"/>
              </a:rPr>
              <a:t>A4sheet</a:t>
            </a:r>
            <a:endParaRPr sz="2000" dirty="0">
              <a:latin typeface="Futura Hv BT"/>
              <a:cs typeface="Futura Hv B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pic>
        <p:nvPicPr>
          <p:cNvPr id="4" name="Picture 2" descr="C:\Users\dell\Favorites\Desktop\Design-Process-Tool-Persona-Document-Margaret-Hagan-700x762.png">
            <a:extLst>
              <a:ext uri="{FF2B5EF4-FFF2-40B4-BE49-F238E27FC236}">
                <a16:creationId xmlns:a16="http://schemas.microsoft.com/office/drawing/2014/main" xmlns="" id="{DF98A651-AECA-4AD6-BB02-3F86FB5495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lum bright="-30000" contrast="30000"/>
          </a:blip>
          <a:srcRect t="23485" b="5534"/>
          <a:stretch>
            <a:fillRect/>
          </a:stretch>
        </p:blipFill>
        <p:spPr bwMode="auto">
          <a:xfrm>
            <a:off x="2876444" y="234632"/>
            <a:ext cx="7591116" cy="5910654"/>
          </a:xfrm>
          <a:prstGeom prst="rect">
            <a:avLst/>
          </a:prstGeom>
          <a:noFill/>
        </p:spPr>
      </p:pic>
      <p:pic>
        <p:nvPicPr>
          <p:cNvPr id="5" name="Picture 2" descr="C:\Users\dell\Favorites\Desktop\Design-Process-Tool-Persona-Document-Margaret-Hagan-700x762.png">
            <a:extLst>
              <a:ext uri="{FF2B5EF4-FFF2-40B4-BE49-F238E27FC236}">
                <a16:creationId xmlns:a16="http://schemas.microsoft.com/office/drawing/2014/main" xmlns="" id="{829EEE0E-3FEA-4C71-B51A-F1412642AC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 l="13648" t="2608" b="78603"/>
          <a:stretch>
            <a:fillRect/>
          </a:stretch>
        </p:blipFill>
        <p:spPr bwMode="auto">
          <a:xfrm>
            <a:off x="412504" y="257718"/>
            <a:ext cx="2430145" cy="5756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pic>
        <p:nvPicPr>
          <p:cNvPr id="3" name="Picture 2" descr="C:\Users\dell\Favorites\Desktop\600-x-337-USAgov-Personas-slide-4-Browse-info-Learn-more.jpg">
            <a:extLst>
              <a:ext uri="{FF2B5EF4-FFF2-40B4-BE49-F238E27FC236}">
                <a16:creationId xmlns:a16="http://schemas.microsoft.com/office/drawing/2014/main" xmlns="" id="{4CC46765-85DB-40E6-9793-8C06A2515A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lum bright="-10000" contrast="10000"/>
          </a:blip>
          <a:srcRect t="9048"/>
          <a:stretch/>
        </p:blipFill>
        <p:spPr bwMode="auto">
          <a:xfrm>
            <a:off x="348447" y="1196420"/>
            <a:ext cx="9996506" cy="5170009"/>
          </a:xfrm>
          <a:prstGeom prst="rect">
            <a:avLst/>
          </a:prstGeom>
          <a:noFill/>
        </p:spPr>
      </p:pic>
      <p:sp>
        <p:nvSpPr>
          <p:cNvPr id="4" name="object 2">
            <a:extLst>
              <a:ext uri="{FF2B5EF4-FFF2-40B4-BE49-F238E27FC236}">
                <a16:creationId xmlns:a16="http://schemas.microsoft.com/office/drawing/2014/main" xmlns="" id="{AE5D4F21-548E-4803-A7AB-D2D79437D79A}"/>
              </a:ext>
            </a:extLst>
          </p:cNvPr>
          <p:cNvSpPr txBox="1"/>
          <p:nvPr/>
        </p:nvSpPr>
        <p:spPr>
          <a:xfrm>
            <a:off x="506990" y="352425"/>
            <a:ext cx="9679419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00"/>
              </a:spcBef>
            </a:pPr>
            <a:r>
              <a:rPr lang="en-IN" sz="2000" b="1" spc="-5" dirty="0">
                <a:latin typeface="Futura Hv BT"/>
                <a:cs typeface="Futura Hv BT"/>
              </a:rPr>
              <a:t>BROWSE INFORMATION OR LEARN MORE ON A GENERAL TOPIC</a:t>
            </a:r>
            <a:endParaRPr sz="2000" dirty="0">
              <a:latin typeface="Futura Lt BT"/>
              <a:cs typeface="Futura Lt BT"/>
            </a:endParaRPr>
          </a:p>
        </p:txBody>
      </p:sp>
      <p:pic>
        <p:nvPicPr>
          <p:cNvPr id="5" name="Picture 4" descr="Case Stud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975929" y="0"/>
            <a:ext cx="717471" cy="88087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TM10001103[[fn=Headlines]]</Template>
  <TotalTime>4626</TotalTime>
  <Words>264</Words>
  <Application>Microsoft Office PowerPoint</Application>
  <PresentationFormat>Custom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Creating a Persona  on an A4sheet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credit course</dc:title>
  <dc:creator>XDS</dc:creator>
  <cp:lastModifiedBy>XDS</cp:lastModifiedBy>
  <cp:revision>293</cp:revision>
  <dcterms:created xsi:type="dcterms:W3CDTF">2019-06-08T10:59:01Z</dcterms:created>
  <dcterms:modified xsi:type="dcterms:W3CDTF">2019-11-29T07:36:16Z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2019-06-08T00:00:00Z</vt:filetime>
  </property>
  <property fmtid="{D5CDD505-2E9C-101B-9397-08002B2CF9AE}" pid="3" name="Creator">
    <vt:lpwstr>Adobe InDesign 14.0 (Windows)</vt:lpwstr>
  </property>
  <property fmtid="{D5CDD505-2E9C-101B-9397-08002B2CF9AE}" pid="4" name="LastSaved">
    <vt:filetime>2019-06-08T00:00:00Z</vt:filetime>
  </property>
</Properties>
</file>