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86" r:id="rId5"/>
    <p:sldId id="287" r:id="rId6"/>
    <p:sldId id="288" r:id="rId7"/>
    <p:sldId id="289" r:id="rId8"/>
    <p:sldId id="290" r:id="rId9"/>
    <p:sldId id="291" r:id="rId10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1" autoAdjust="0"/>
    <p:restoredTop sz="94660"/>
  </p:normalViewPr>
  <p:slideViewPr>
    <p:cSldViewPr>
      <p:cViewPr>
        <p:scale>
          <a:sx n="50" d="100"/>
          <a:sy n="50" d="100"/>
        </p:scale>
        <p:origin x="-1794" y="-7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48275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304" y="7058418"/>
            <a:ext cx="761898" cy="438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60005"/>
                </a:moveTo>
                <a:lnTo>
                  <a:pt x="3443998" y="7560005"/>
                </a:lnTo>
                <a:lnTo>
                  <a:pt x="3443998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F48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48275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48275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304" y="7058418"/>
            <a:ext cx="761898" cy="4380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34711" y="439423"/>
            <a:ext cx="662397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F48275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770" y="2778685"/>
            <a:ext cx="9683859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28603" y="7319167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1538" y="3183511"/>
            <a:ext cx="7021362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9020" marR="5080" indent="-2306955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solidFill>
                  <a:srgbClr val="FF5050"/>
                </a:solidFill>
              </a:rPr>
              <a:t>FINAL </a:t>
            </a:r>
            <a:r>
              <a:rPr sz="3000" spc="-35" dirty="0">
                <a:solidFill>
                  <a:srgbClr val="FF5050"/>
                </a:solidFill>
              </a:rPr>
              <a:t>PRESENTATION </a:t>
            </a:r>
            <a:r>
              <a:rPr sz="3000" spc="-20" dirty="0">
                <a:solidFill>
                  <a:srgbClr val="FF5050"/>
                </a:solidFill>
              </a:rPr>
              <a:t>COVERAGE  </a:t>
            </a:r>
            <a:r>
              <a:rPr sz="3000" spc="-5" dirty="0">
                <a:solidFill>
                  <a:srgbClr val="FF5050"/>
                </a:solidFill>
              </a:rPr>
              <a:t>3RD</a:t>
            </a:r>
            <a:r>
              <a:rPr sz="3000" spc="-10" dirty="0">
                <a:solidFill>
                  <a:srgbClr val="FF5050"/>
                </a:solidFill>
              </a:rPr>
              <a:t> </a:t>
            </a:r>
            <a:r>
              <a:rPr sz="3000" spc="-75" dirty="0">
                <a:solidFill>
                  <a:srgbClr val="FF5050"/>
                </a:solidFill>
              </a:rPr>
              <a:t>DAY</a:t>
            </a:r>
            <a:endParaRPr sz="3000" dirty="0">
              <a:solidFill>
                <a:srgbClr val="FF505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48276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FF505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4299" y="306049"/>
            <a:ext cx="14732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292A2B"/>
                </a:solidFill>
                <a:latin typeface="Century Gothic"/>
                <a:cs typeface="Century Gothic"/>
              </a:rPr>
              <a:t>Projects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8" y="340281"/>
            <a:ext cx="6917001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Futura Lt BT"/>
                <a:cs typeface="Futura Lt BT"/>
              </a:rPr>
              <a:t>2. </a:t>
            </a:r>
            <a:r>
              <a:rPr sz="2000" dirty="0">
                <a:latin typeface="Futura Lt BT"/>
                <a:cs typeface="Futura Lt BT"/>
              </a:rPr>
              <a:t>Major </a:t>
            </a:r>
            <a:r>
              <a:rPr sz="2000" spc="-15" dirty="0">
                <a:latin typeface="Futura Lt BT"/>
                <a:cs typeface="Futura Lt BT"/>
              </a:rPr>
              <a:t>Project </a:t>
            </a:r>
            <a:r>
              <a:rPr sz="2000" dirty="0">
                <a:latin typeface="Futura Lt BT"/>
                <a:cs typeface="Futura Lt BT"/>
              </a:rPr>
              <a:t>: </a:t>
            </a:r>
            <a:r>
              <a:rPr sz="2000" spc="-5" dirty="0">
                <a:latin typeface="Futura Lt BT"/>
                <a:cs typeface="Futura Lt BT"/>
              </a:rPr>
              <a:t>Self </a:t>
            </a:r>
            <a:r>
              <a:rPr sz="2000" dirty="0">
                <a:latin typeface="Futura Lt BT"/>
                <a:cs typeface="Futura Lt BT"/>
              </a:rPr>
              <a:t>Guided </a:t>
            </a:r>
            <a:r>
              <a:rPr sz="2000" spc="-65" dirty="0">
                <a:latin typeface="Futura Lt BT"/>
                <a:cs typeface="Futura Lt BT"/>
              </a:rPr>
              <a:t>Team </a:t>
            </a: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till </a:t>
            </a:r>
            <a:r>
              <a:rPr sz="2000" dirty="0">
                <a:latin typeface="Futura Lt BT"/>
                <a:cs typeface="Futura Lt BT"/>
              </a:rPr>
              <a:t>we </a:t>
            </a:r>
            <a:r>
              <a:rPr sz="2000" spc="-5" dirty="0">
                <a:latin typeface="Futura Lt BT"/>
                <a:cs typeface="Futura Lt BT"/>
              </a:rPr>
              <a:t>meet on </a:t>
            </a:r>
            <a:r>
              <a:rPr sz="2000" dirty="0">
                <a:latin typeface="Futura Lt BT"/>
                <a:cs typeface="Futura Lt BT"/>
              </a:rPr>
              <a:t>Day</a:t>
            </a:r>
            <a:r>
              <a:rPr sz="2000" spc="3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11299" y="949881"/>
            <a:ext cx="59817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Kind of Organizations where you may get</a:t>
            </a:r>
            <a:r>
              <a:rPr sz="2000" b="1" spc="20" dirty="0">
                <a:latin typeface="Futura Hv BT"/>
                <a:cs typeface="Futura Hv BT"/>
              </a:rPr>
              <a:t> </a:t>
            </a:r>
            <a:r>
              <a:rPr sz="2000" b="1" spc="-10" dirty="0">
                <a:latin typeface="Futura Hv BT"/>
                <a:cs typeface="Futura Hv BT"/>
              </a:rPr>
              <a:t>placed</a:t>
            </a:r>
            <a:endParaRPr sz="2000">
              <a:latin typeface="Futura Hv BT"/>
              <a:cs typeface="Futura Hv B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1298" y="3796205"/>
            <a:ext cx="1887801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spc="-10" dirty="0">
                <a:latin typeface="Futura Hv BT"/>
                <a:cs typeface="Futura Hv BT"/>
              </a:rPr>
              <a:t>Session </a:t>
            </a:r>
            <a:r>
              <a:rPr sz="2000" b="1" i="1" spc="-5" dirty="0">
                <a:latin typeface="Futura Hv BT"/>
                <a:cs typeface="Futura Hv BT"/>
              </a:rPr>
              <a:t>1 &amp;</a:t>
            </a:r>
            <a:r>
              <a:rPr sz="2000" b="1" i="1" spc="-55" dirty="0">
                <a:latin typeface="Futura Hv BT"/>
                <a:cs typeface="Futura Hv BT"/>
              </a:rPr>
              <a:t> </a:t>
            </a:r>
            <a:r>
              <a:rPr sz="2000" b="1" i="1" spc="-5" dirty="0">
                <a:latin typeface="Futura Hv BT"/>
                <a:cs typeface="Futura Hv BT"/>
              </a:rPr>
              <a:t>2</a:t>
            </a:r>
            <a:endParaRPr sz="2000" dirty="0">
              <a:latin typeface="Futura Hv BT"/>
              <a:cs typeface="Futura Hv B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11299" y="4405805"/>
            <a:ext cx="202818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Futura Lt BT"/>
                <a:cs typeface="Futura Lt BT"/>
              </a:rPr>
              <a:t>Presentation </a:t>
            </a:r>
            <a:r>
              <a:rPr sz="2000" dirty="0">
                <a:latin typeface="Futura Lt BT"/>
                <a:cs typeface="Futura Lt BT"/>
              </a:rPr>
              <a:t>-</a:t>
            </a:r>
            <a:r>
              <a:rPr sz="2000" spc="-35" dirty="0">
                <a:latin typeface="Futura Lt BT"/>
                <a:cs typeface="Futura Lt BT"/>
              </a:rPr>
              <a:t> </a:t>
            </a:r>
            <a:r>
              <a:rPr sz="2000" spc="-10" dirty="0">
                <a:latin typeface="Futura Lt BT"/>
                <a:cs typeface="Futura Lt BT"/>
              </a:rPr>
              <a:t>Pitch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87214" y="3796205"/>
            <a:ext cx="179788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spc="-10" dirty="0">
                <a:latin typeface="Futura Hv BT"/>
                <a:cs typeface="Futura Hv BT"/>
              </a:rPr>
              <a:t>Session </a:t>
            </a:r>
            <a:r>
              <a:rPr sz="2000" b="1" i="1" spc="-5" dirty="0">
                <a:latin typeface="Futura Hv BT"/>
                <a:cs typeface="Futura Hv BT"/>
              </a:rPr>
              <a:t>3 &amp;</a:t>
            </a:r>
            <a:r>
              <a:rPr sz="2000" b="1" i="1" spc="-55" dirty="0">
                <a:latin typeface="Futura Hv BT"/>
                <a:cs typeface="Futura Hv BT"/>
              </a:rPr>
              <a:t> </a:t>
            </a:r>
            <a:r>
              <a:rPr sz="2000" b="1" i="1" spc="-5" dirty="0">
                <a:latin typeface="Futura Hv BT"/>
                <a:cs typeface="Futura Hv BT"/>
              </a:rPr>
              <a:t>4</a:t>
            </a:r>
            <a:endParaRPr sz="2000" dirty="0">
              <a:latin typeface="Futura Hv BT"/>
              <a:cs typeface="Futura Hv B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7215" y="4405805"/>
            <a:ext cx="14331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Design</a:t>
            </a:r>
            <a:r>
              <a:rPr sz="2000" spc="-8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Clinic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63130" y="3796205"/>
            <a:ext cx="186036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spc="-10" dirty="0">
                <a:latin typeface="Futura Hv BT"/>
                <a:cs typeface="Futura Hv BT"/>
              </a:rPr>
              <a:t>Session </a:t>
            </a:r>
            <a:r>
              <a:rPr sz="2000" b="1" i="1" spc="-5" dirty="0">
                <a:latin typeface="Futura Hv BT"/>
                <a:cs typeface="Futura Hv BT"/>
              </a:rPr>
              <a:t>4 &amp;</a:t>
            </a:r>
            <a:r>
              <a:rPr sz="2000" b="1" i="1" spc="-55" dirty="0">
                <a:latin typeface="Futura Hv BT"/>
                <a:cs typeface="Futura Hv BT"/>
              </a:rPr>
              <a:t> </a:t>
            </a:r>
            <a:r>
              <a:rPr sz="2000" b="1" i="1" spc="-5" dirty="0">
                <a:latin typeface="Futura Hv BT"/>
                <a:cs typeface="Futura Hv BT"/>
              </a:rPr>
              <a:t>5</a:t>
            </a:r>
            <a:endParaRPr sz="2000" dirty="0">
              <a:latin typeface="Futura Hv BT"/>
              <a:cs typeface="Futura Hv B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63131" y="4405805"/>
            <a:ext cx="159893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Futura Lt BT"/>
                <a:cs typeface="Futura Lt BT"/>
              </a:rPr>
              <a:t>Preparation</a:t>
            </a:r>
            <a:r>
              <a:rPr sz="2000" spc="-6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for  refinement /  redoing</a:t>
            </a:r>
            <a:r>
              <a:rPr sz="2000" spc="-5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things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63131" y="5625005"/>
            <a:ext cx="11360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Futura Lt BT"/>
                <a:cs typeface="Futura Lt BT"/>
              </a:rPr>
              <a:t>Live</a:t>
            </a:r>
            <a:r>
              <a:rPr sz="2000" spc="-8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Cases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4299" y="3672049"/>
            <a:ext cx="186943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292A2B"/>
                </a:solidFill>
                <a:latin typeface="Century Gothic"/>
                <a:cs typeface="Century Gothic"/>
              </a:rPr>
              <a:t>Day</a:t>
            </a:r>
            <a:r>
              <a:rPr sz="3000" b="1" spc="-90" dirty="0">
                <a:solidFill>
                  <a:srgbClr val="292A2B"/>
                </a:solidFill>
                <a:latin typeface="Century Gothic"/>
                <a:cs typeface="Century Gothic"/>
              </a:rPr>
              <a:t> </a:t>
            </a:r>
            <a:r>
              <a:rPr sz="3000" b="1" dirty="0">
                <a:solidFill>
                  <a:srgbClr val="292A2B"/>
                </a:solidFill>
                <a:latin typeface="Century Gothic"/>
                <a:cs typeface="Century Gothic"/>
              </a:rPr>
              <a:t>Three</a:t>
            </a:r>
            <a:endParaRPr sz="3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48276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FF505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4299" y="306054"/>
            <a:ext cx="228854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292A2B"/>
                </a:solidFill>
                <a:latin typeface="Century Gothic"/>
                <a:cs typeface="Century Gothic"/>
              </a:rPr>
              <a:t>Final  </a:t>
            </a:r>
            <a:r>
              <a:rPr sz="3000" spc="-5" dirty="0">
                <a:solidFill>
                  <a:srgbClr val="292A2B"/>
                </a:solidFill>
                <a:latin typeface="Century Gothic"/>
                <a:cs typeface="Century Gothic"/>
              </a:rPr>
              <a:t>Presentation  </a:t>
            </a:r>
            <a:r>
              <a:rPr sz="3000" dirty="0" smtClean="0">
                <a:solidFill>
                  <a:srgbClr val="292A2B"/>
                </a:solidFill>
                <a:latin typeface="Century Gothic"/>
                <a:cs typeface="Century Gothic"/>
              </a:rPr>
              <a:t>Coverage</a:t>
            </a:r>
            <a:endParaRPr sz="3000" dirty="0">
              <a:latin typeface="Futura Lt BT"/>
              <a:cs typeface="Futura Lt B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340285"/>
            <a:ext cx="6613525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latin typeface="Futura Hv BT"/>
                <a:cs typeface="Futura Hv BT"/>
              </a:rPr>
              <a:t>Project </a:t>
            </a:r>
            <a:r>
              <a:rPr sz="2000" b="1" spc="-10" dirty="0">
                <a:latin typeface="Futura Hv BT"/>
                <a:cs typeface="Futura Hv BT"/>
              </a:rPr>
              <a:t>Process Presentation </a:t>
            </a:r>
            <a:r>
              <a:rPr sz="2000" b="1" spc="-5" dirty="0">
                <a:latin typeface="Futura Hv BT"/>
                <a:cs typeface="Futura Hv BT"/>
              </a:rPr>
              <a:t>: Show by Canvases </a:t>
            </a:r>
            <a:r>
              <a:rPr sz="2000" b="1" spc="-10" dirty="0">
                <a:latin typeface="Futura Hv BT"/>
                <a:cs typeface="Futura Hv BT"/>
              </a:rPr>
              <a:t>/ipad  </a:t>
            </a:r>
            <a:r>
              <a:rPr sz="2000" b="1" spc="-5" dirty="0">
                <a:latin typeface="Futura Hv BT"/>
                <a:cs typeface="Futura Hv BT"/>
              </a:rPr>
              <a:t>&amp; 5 </a:t>
            </a:r>
            <a:r>
              <a:rPr sz="2000" b="1" spc="-10" dirty="0">
                <a:latin typeface="Futura Hv BT"/>
                <a:cs typeface="Futura Hv BT"/>
              </a:rPr>
              <a:t>Slides Max.</a:t>
            </a:r>
            <a:endParaRPr sz="2000">
              <a:latin typeface="Futura Hv BT"/>
              <a:cs typeface="Futura Hv BT"/>
            </a:endParaRPr>
          </a:p>
          <a:p>
            <a:pPr marL="12700" marR="107314">
              <a:lnSpc>
                <a:spcPct val="100000"/>
              </a:lnSpc>
            </a:pPr>
            <a:r>
              <a:rPr sz="2000" spc="-15" dirty="0">
                <a:latin typeface="Futura Lt BT"/>
                <a:cs typeface="Futura Lt BT"/>
              </a:rPr>
              <a:t>Process </a:t>
            </a:r>
            <a:r>
              <a:rPr sz="2000" dirty="0">
                <a:latin typeface="Futura Lt BT"/>
                <a:cs typeface="Futura Lt BT"/>
              </a:rPr>
              <a:t>: Completeness </a:t>
            </a:r>
            <a:r>
              <a:rPr sz="2000" spc="-5" dirty="0">
                <a:latin typeface="Futura Lt BT"/>
                <a:cs typeface="Futura Lt BT"/>
              </a:rPr>
              <a:t>of </a:t>
            </a:r>
            <a:r>
              <a:rPr sz="2000" dirty="0">
                <a:latin typeface="Futura Lt BT"/>
                <a:cs typeface="Futura Lt BT"/>
              </a:rPr>
              <a:t>Coverage </a:t>
            </a:r>
            <a:r>
              <a:rPr sz="2000" spc="-5" dirty="0">
                <a:latin typeface="Futura Lt BT"/>
                <a:cs typeface="Futura Lt BT"/>
              </a:rPr>
              <a:t>of all Stages of </a:t>
            </a:r>
            <a:r>
              <a:rPr sz="2000" spc="-10" dirty="0">
                <a:latin typeface="Futura Lt BT"/>
                <a:cs typeface="Futura Lt BT"/>
              </a:rPr>
              <a:t>Project,  Learning </a:t>
            </a:r>
            <a:r>
              <a:rPr sz="2000" dirty="0">
                <a:latin typeface="Futura Lt BT"/>
                <a:cs typeface="Futura Lt BT"/>
              </a:rPr>
              <a:t>from </a:t>
            </a:r>
            <a:r>
              <a:rPr sz="2000" spc="-5" dirty="0">
                <a:latin typeface="Futura Lt BT"/>
                <a:cs typeface="Futura Lt BT"/>
              </a:rPr>
              <a:t>Each Stage of </a:t>
            </a:r>
            <a:r>
              <a:rPr sz="2000" spc="-10" dirty="0">
                <a:latin typeface="Futura Lt BT"/>
                <a:cs typeface="Futura Lt BT"/>
              </a:rPr>
              <a:t>Project, </a:t>
            </a:r>
            <a:r>
              <a:rPr sz="2000" spc="-45" dirty="0">
                <a:latin typeface="Futura Lt BT"/>
                <a:cs typeface="Futura Lt BT"/>
              </a:rPr>
              <a:t>Tools-Techniques </a:t>
            </a:r>
            <a:r>
              <a:rPr sz="2000" dirty="0">
                <a:latin typeface="Futura Lt BT"/>
                <a:cs typeface="Futura Lt BT"/>
              </a:rPr>
              <a:t>used &amp;  </a:t>
            </a:r>
            <a:r>
              <a:rPr sz="2000" spc="-5" dirty="0">
                <a:latin typeface="Futura Lt BT"/>
                <a:cs typeface="Futura Lt BT"/>
              </a:rPr>
              <a:t>their advantages, </a:t>
            </a:r>
            <a:r>
              <a:rPr sz="2000" dirty="0">
                <a:latin typeface="Futura Lt BT"/>
                <a:cs typeface="Futura Lt BT"/>
              </a:rPr>
              <a:t>Overall </a:t>
            </a:r>
            <a:r>
              <a:rPr sz="2000" spc="-10" dirty="0">
                <a:latin typeface="Futura Lt BT"/>
                <a:cs typeface="Futura Lt BT"/>
              </a:rPr>
              <a:t>Learning </a:t>
            </a:r>
            <a:r>
              <a:rPr sz="2000" spc="-5" dirty="0">
                <a:latin typeface="Futura Lt BT"/>
                <a:cs typeface="Futura Lt BT"/>
              </a:rPr>
              <a:t>of the</a:t>
            </a:r>
            <a:r>
              <a:rPr sz="2000" spc="-25" dirty="0">
                <a:latin typeface="Futura Lt BT"/>
                <a:cs typeface="Futura Lt BT"/>
              </a:rPr>
              <a:t> </a:t>
            </a:r>
            <a:r>
              <a:rPr sz="2000" spc="-10" dirty="0">
                <a:latin typeface="Futura Lt BT"/>
                <a:cs typeface="Futura Lt BT"/>
              </a:rPr>
              <a:t>Project.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1299" y="2169085"/>
            <a:ext cx="6586220" cy="337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811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Pitch : 5 min. </a:t>
            </a:r>
            <a:r>
              <a:rPr sz="2000" b="1" spc="-25" dirty="0">
                <a:latin typeface="Futura Hv BT"/>
                <a:cs typeface="Futura Hv BT"/>
              </a:rPr>
              <a:t>Verbal </a:t>
            </a:r>
            <a:r>
              <a:rPr sz="2000" b="1" spc="-5" dirty="0">
                <a:latin typeface="Futura Hv BT"/>
                <a:cs typeface="Futura Hv BT"/>
              </a:rPr>
              <a:t>using max. </a:t>
            </a:r>
            <a:r>
              <a:rPr sz="2000" b="1" spc="-20" dirty="0">
                <a:latin typeface="Futura Hv BT"/>
                <a:cs typeface="Futura Hv BT"/>
              </a:rPr>
              <a:t>PowerPoint </a:t>
            </a:r>
            <a:r>
              <a:rPr sz="2000" b="1" spc="-5" dirty="0">
                <a:latin typeface="Futura Hv BT"/>
                <a:cs typeface="Futura Hv BT"/>
              </a:rPr>
              <a:t>: 5 </a:t>
            </a:r>
            <a:r>
              <a:rPr sz="2000" b="1" spc="-10" dirty="0">
                <a:latin typeface="Futura Hv BT"/>
                <a:cs typeface="Futura Hv BT"/>
              </a:rPr>
              <a:t>Slides  Max.</a:t>
            </a:r>
            <a:endParaRPr sz="2000">
              <a:latin typeface="Futura Hv BT"/>
              <a:cs typeface="Futura Hv BT"/>
            </a:endParaRPr>
          </a:p>
          <a:p>
            <a:pPr marL="12700" marR="17780">
              <a:lnSpc>
                <a:spcPct val="100000"/>
              </a:lnSpc>
            </a:pPr>
            <a:r>
              <a:rPr sz="2000" spc="-5" dirty="0">
                <a:latin typeface="Futura Lt BT"/>
                <a:cs typeface="Futura Lt BT"/>
              </a:rPr>
              <a:t>Business Idea- </a:t>
            </a:r>
            <a:r>
              <a:rPr sz="2000" dirty="0">
                <a:latin typeface="Futura Lt BT"/>
                <a:cs typeface="Futura Lt BT"/>
              </a:rPr>
              <a:t>Concept </a:t>
            </a:r>
            <a:r>
              <a:rPr sz="2000" spc="-10" dirty="0">
                <a:latin typeface="Futura Lt BT"/>
                <a:cs typeface="Futura Lt BT"/>
              </a:rPr>
              <a:t>Pitch </a:t>
            </a:r>
            <a:r>
              <a:rPr sz="2000" dirty="0">
                <a:latin typeface="Futura Lt BT"/>
                <a:cs typeface="Futura Lt BT"/>
              </a:rPr>
              <a:t>: Quality </a:t>
            </a:r>
            <a:r>
              <a:rPr sz="2000" spc="-5" dirty="0">
                <a:latin typeface="Futura Lt BT"/>
                <a:cs typeface="Futura Lt BT"/>
              </a:rPr>
              <a:t>of </a:t>
            </a:r>
            <a:r>
              <a:rPr sz="2000" spc="-10" dirty="0">
                <a:latin typeface="Futura Lt BT"/>
                <a:cs typeface="Futura Lt BT"/>
              </a:rPr>
              <a:t>Pitch </a:t>
            </a:r>
            <a:r>
              <a:rPr sz="2000" dirty="0">
                <a:latin typeface="Futura Lt BT"/>
                <a:cs typeface="Futura Lt BT"/>
              </a:rPr>
              <a:t>&amp; </a:t>
            </a:r>
            <a:r>
              <a:rPr sz="2000" spc="-10" dirty="0">
                <a:latin typeface="Futura Lt BT"/>
                <a:cs typeface="Futura Lt BT"/>
              </a:rPr>
              <a:t>Presentation,  </a:t>
            </a:r>
            <a:r>
              <a:rPr sz="2000" dirty="0">
                <a:latin typeface="Futura Lt BT"/>
                <a:cs typeface="Futura Lt BT"/>
              </a:rPr>
              <a:t>Uniqueness &amp; </a:t>
            </a:r>
            <a:r>
              <a:rPr sz="2000" spc="-40" dirty="0">
                <a:latin typeface="Futura Lt BT"/>
                <a:cs typeface="Futura Lt BT"/>
              </a:rPr>
              <a:t>WoW </a:t>
            </a:r>
            <a:r>
              <a:rPr sz="2000" dirty="0">
                <a:latin typeface="Futura Lt BT"/>
                <a:cs typeface="Futura Lt BT"/>
              </a:rPr>
              <a:t>factor in </a:t>
            </a:r>
            <a:r>
              <a:rPr sz="2000" spc="-5" dirty="0">
                <a:latin typeface="Futura Lt BT"/>
                <a:cs typeface="Futura Lt BT"/>
              </a:rPr>
              <a:t>Solution </a:t>
            </a:r>
            <a:r>
              <a:rPr sz="2000" dirty="0">
                <a:latin typeface="Futura Lt BT"/>
                <a:cs typeface="Futura Lt BT"/>
              </a:rPr>
              <a:t>i.e. </a:t>
            </a:r>
            <a:r>
              <a:rPr sz="2000" spc="-10" dirty="0">
                <a:latin typeface="Futura Lt BT"/>
                <a:cs typeface="Futura Lt BT"/>
              </a:rPr>
              <a:t>Problem</a:t>
            </a:r>
            <a:r>
              <a:rPr sz="2000" spc="-4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Solved!!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b="1" spc="-10" dirty="0">
                <a:latin typeface="Futura Hv BT"/>
                <a:cs typeface="Futura Hv BT"/>
              </a:rPr>
              <a:t>Business </a:t>
            </a:r>
            <a:r>
              <a:rPr sz="2000" b="1" spc="-5" dirty="0">
                <a:latin typeface="Futura Hv BT"/>
                <a:cs typeface="Futura Hv BT"/>
              </a:rPr>
              <a:t>Plan : </a:t>
            </a:r>
            <a:r>
              <a:rPr sz="2000" b="1" spc="-20" dirty="0">
                <a:latin typeface="Futura Hv BT"/>
                <a:cs typeface="Futura Hv BT"/>
              </a:rPr>
              <a:t>PowerPoint </a:t>
            </a:r>
            <a:r>
              <a:rPr sz="2000" b="1" spc="-5" dirty="0">
                <a:latin typeface="Futura Hv BT"/>
                <a:cs typeface="Futura Hv BT"/>
              </a:rPr>
              <a:t>: 5 </a:t>
            </a:r>
            <a:r>
              <a:rPr sz="2000" b="1" spc="-10" dirty="0">
                <a:latin typeface="Futura Hv BT"/>
                <a:cs typeface="Futura Hv BT"/>
              </a:rPr>
              <a:t>slides </a:t>
            </a:r>
            <a:r>
              <a:rPr sz="2000" b="1" spc="-5" dirty="0">
                <a:latin typeface="Futura Hv BT"/>
                <a:cs typeface="Futura Hv BT"/>
              </a:rPr>
              <a:t>max. AND </a:t>
            </a:r>
            <a:r>
              <a:rPr sz="2000" b="1" spc="-40" dirty="0">
                <a:latin typeface="Futura Hv BT"/>
                <a:cs typeface="Futura Hv BT"/>
              </a:rPr>
              <a:t>Poster,  </a:t>
            </a:r>
            <a:r>
              <a:rPr sz="2000" b="1" spc="-35" dirty="0">
                <a:latin typeface="Futura Hv BT"/>
                <a:cs typeface="Futura Hv BT"/>
              </a:rPr>
              <a:t>Banner, </a:t>
            </a:r>
            <a:r>
              <a:rPr sz="2000" b="1" spc="-10" dirty="0">
                <a:latin typeface="Futura Hv BT"/>
                <a:cs typeface="Futura Hv BT"/>
              </a:rPr>
              <a:t>Brochure, </a:t>
            </a:r>
            <a:r>
              <a:rPr sz="2000" b="1" spc="-5" dirty="0">
                <a:latin typeface="Futura Hv BT"/>
                <a:cs typeface="Futura Hv BT"/>
              </a:rPr>
              <a:t>Ad</a:t>
            </a:r>
            <a:r>
              <a:rPr sz="2000" b="1" spc="25" dirty="0">
                <a:latin typeface="Futura Hv BT"/>
                <a:cs typeface="Futura Hv BT"/>
              </a:rPr>
              <a:t> </a:t>
            </a:r>
            <a:r>
              <a:rPr sz="2000" b="1" spc="-10" dirty="0">
                <a:latin typeface="Futura Hv BT"/>
                <a:cs typeface="Futura Hv BT"/>
              </a:rPr>
              <a:t>etc.</a:t>
            </a:r>
            <a:endParaRPr sz="200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Use </a:t>
            </a:r>
            <a:r>
              <a:rPr sz="2000" spc="-5" dirty="0">
                <a:latin typeface="Futura Lt BT"/>
                <a:cs typeface="Futura Lt BT"/>
              </a:rPr>
              <a:t>Business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Canvas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469265">
              <a:lnSpc>
                <a:spcPct val="100000"/>
              </a:lnSpc>
            </a:pPr>
            <a:r>
              <a:rPr sz="2000" b="1" spc="-30" dirty="0">
                <a:latin typeface="Futura Hv BT"/>
                <a:cs typeface="Futura Hv BT"/>
              </a:rPr>
              <a:t>Vote </a:t>
            </a:r>
            <a:r>
              <a:rPr sz="2000" b="1" spc="-5" dirty="0">
                <a:latin typeface="Futura Hv BT"/>
                <a:cs typeface="Futura Hv BT"/>
              </a:rPr>
              <a:t>: </a:t>
            </a:r>
            <a:r>
              <a:rPr sz="2000" spc="-85" dirty="0">
                <a:latin typeface="Futura Lt BT"/>
                <a:cs typeface="Futura Lt BT"/>
              </a:rPr>
              <a:t>Top </a:t>
            </a:r>
            <a:r>
              <a:rPr sz="2000" spc="-10" dirty="0">
                <a:latin typeface="Futura Lt BT"/>
                <a:cs typeface="Futura Lt BT"/>
              </a:rPr>
              <a:t>Problem, </a:t>
            </a:r>
            <a:r>
              <a:rPr sz="2000" spc="-85" dirty="0">
                <a:latin typeface="Futura Lt BT"/>
                <a:cs typeface="Futura Lt BT"/>
              </a:rPr>
              <a:t>Top </a:t>
            </a:r>
            <a:r>
              <a:rPr sz="2000" spc="-5" dirty="0">
                <a:latin typeface="Futura Lt BT"/>
                <a:cs typeface="Futura Lt BT"/>
              </a:rPr>
              <a:t>Solution, </a:t>
            </a:r>
            <a:r>
              <a:rPr sz="2000" spc="-85" dirty="0">
                <a:latin typeface="Futura Lt BT"/>
                <a:cs typeface="Futura Lt BT"/>
              </a:rPr>
              <a:t>Top </a:t>
            </a:r>
            <a:r>
              <a:rPr sz="2000" spc="-10" dirty="0">
                <a:latin typeface="Futura Lt BT"/>
                <a:cs typeface="Futura Lt BT"/>
              </a:rPr>
              <a:t>Pitch, </a:t>
            </a:r>
            <a:r>
              <a:rPr sz="2000" spc="-85" dirty="0">
                <a:latin typeface="Futura Lt BT"/>
                <a:cs typeface="Futura Lt BT"/>
              </a:rPr>
              <a:t>Top </a:t>
            </a:r>
            <a:r>
              <a:rPr sz="2000" spc="-5" dirty="0">
                <a:latin typeface="Futura Lt BT"/>
                <a:cs typeface="Futura Lt BT"/>
              </a:rPr>
              <a:t>Business  </a:t>
            </a:r>
            <a:r>
              <a:rPr sz="2000" dirty="0">
                <a:latin typeface="Futura Lt BT"/>
                <a:cs typeface="Futura Lt BT"/>
              </a:rPr>
              <a:t>Plan: </a:t>
            </a:r>
            <a:r>
              <a:rPr sz="2000" i="1" spc="-5" dirty="0">
                <a:latin typeface="Futura Lt BT"/>
                <a:cs typeface="Futura Lt BT"/>
              </a:rPr>
              <a:t>Based </a:t>
            </a:r>
            <a:r>
              <a:rPr sz="2000" i="1" dirty="0">
                <a:latin typeface="Futura Lt BT"/>
                <a:cs typeface="Futura Lt BT"/>
              </a:rPr>
              <a:t>on </a:t>
            </a:r>
            <a:r>
              <a:rPr sz="2000" i="1" spc="-5" dirty="0">
                <a:latin typeface="Futura Lt BT"/>
                <a:cs typeface="Futura Lt BT"/>
              </a:rPr>
              <a:t>this </a:t>
            </a:r>
            <a:r>
              <a:rPr sz="2000" i="1" dirty="0">
                <a:latin typeface="Futura Lt BT"/>
                <a:cs typeface="Futura Lt BT"/>
              </a:rPr>
              <a:t>: </a:t>
            </a:r>
            <a:r>
              <a:rPr sz="2000" i="1" spc="-10" dirty="0">
                <a:latin typeface="Futura Lt BT"/>
                <a:cs typeface="Futura Lt BT"/>
              </a:rPr>
              <a:t>Refine, </a:t>
            </a:r>
            <a:r>
              <a:rPr sz="2000" i="1" spc="-15" dirty="0">
                <a:latin typeface="Futura Lt BT"/>
                <a:cs typeface="Futura Lt BT"/>
              </a:rPr>
              <a:t>Redo </a:t>
            </a:r>
            <a:r>
              <a:rPr sz="2000" i="1" spc="-5" dirty="0">
                <a:latin typeface="Futura Lt BT"/>
                <a:cs typeface="Futura Lt BT"/>
              </a:rPr>
              <a:t>parts, </a:t>
            </a:r>
            <a:r>
              <a:rPr sz="2000" i="1" spc="-15" dirty="0">
                <a:latin typeface="Futura Lt BT"/>
                <a:cs typeface="Futura Lt BT"/>
              </a:rPr>
              <a:t>Redo</a:t>
            </a:r>
            <a:r>
              <a:rPr sz="2000" i="1" spc="-30" dirty="0">
                <a:latin typeface="Futura Lt BT"/>
                <a:cs typeface="Futura Lt BT"/>
              </a:rPr>
              <a:t> </a:t>
            </a:r>
            <a:r>
              <a:rPr sz="2000" i="1" dirty="0">
                <a:latin typeface="Futura Lt BT"/>
                <a:cs typeface="Futura Lt BT"/>
              </a:rPr>
              <a:t>complete</a:t>
            </a:r>
            <a:endParaRPr sz="200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82358" y="3423771"/>
            <a:ext cx="1631142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PI</a:t>
            </a:r>
            <a:r>
              <a:rPr sz="3000" spc="-60" dirty="0"/>
              <a:t>T</a:t>
            </a:r>
            <a:r>
              <a:rPr sz="3000" spc="-5" dirty="0"/>
              <a:t>CH</a:t>
            </a:r>
            <a:endParaRPr sz="3000" dirty="0"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EEB54A5-8CDC-4AD6-810D-3C6AFE9BDE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686" y="0"/>
            <a:ext cx="920714" cy="9172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3455" y="3273511"/>
            <a:ext cx="56864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QUIZ &amp; REFLECTIVE</a:t>
            </a:r>
            <a:r>
              <a:rPr sz="3000" spc="-20" dirty="0"/>
              <a:t> NOTE</a:t>
            </a:r>
            <a:endParaRPr sz="3000"/>
          </a:p>
          <a:p>
            <a:pPr algn="ctr">
              <a:lnSpc>
                <a:spcPct val="100000"/>
              </a:lnSpc>
            </a:pPr>
            <a:r>
              <a:rPr sz="3000" b="0" i="1" spc="-5" dirty="0">
                <a:latin typeface="Futura Lt BT"/>
                <a:cs typeface="Futura Lt BT"/>
              </a:rPr>
              <a:t>(20 </a:t>
            </a:r>
            <a:r>
              <a:rPr sz="3000" b="0" i="1" spc="-35" dirty="0">
                <a:latin typeface="Futura Lt BT"/>
                <a:cs typeface="Futura Lt BT"/>
              </a:rPr>
              <a:t>MIN. </a:t>
            </a:r>
            <a:r>
              <a:rPr sz="3000" b="0" i="1" dirty="0">
                <a:latin typeface="Futura Lt BT"/>
                <a:cs typeface="Futura Lt BT"/>
              </a:rPr>
              <a:t>&amp; </a:t>
            </a:r>
            <a:r>
              <a:rPr sz="3000" b="0" i="1" spc="-5" dirty="0">
                <a:latin typeface="Futura Lt BT"/>
                <a:cs typeface="Futura Lt BT"/>
              </a:rPr>
              <a:t>10 </a:t>
            </a:r>
            <a:r>
              <a:rPr sz="3000" b="0" i="1" spc="-35" dirty="0">
                <a:latin typeface="Futura Lt BT"/>
                <a:cs typeface="Futura Lt BT"/>
              </a:rPr>
              <a:t>MIN.</a:t>
            </a:r>
            <a:r>
              <a:rPr sz="3000" b="0" i="1" spc="-25" dirty="0">
                <a:latin typeface="Futura Lt BT"/>
                <a:cs typeface="Futura Lt BT"/>
              </a:rPr>
              <a:t> </a:t>
            </a:r>
            <a:r>
              <a:rPr sz="3000" b="0" i="1" spc="-15" dirty="0">
                <a:latin typeface="Futura Lt BT"/>
                <a:cs typeface="Futura Lt BT"/>
              </a:rPr>
              <a:t>RESPECTIVELY)</a:t>
            </a:r>
            <a:endParaRPr sz="3000">
              <a:latin typeface="Futura Lt BT"/>
              <a:cs typeface="Futura Lt B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5" name="Picture 4" descr="Individu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3807" y="0"/>
            <a:ext cx="1169593" cy="9030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6829" y="470852"/>
            <a:ext cx="4292071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QUIZ </a:t>
            </a:r>
            <a:r>
              <a:rPr b="0" dirty="0">
                <a:latin typeface="Futura Lt BT"/>
                <a:cs typeface="Futura Lt BT"/>
              </a:rPr>
              <a:t>(Max. 2 </a:t>
            </a:r>
            <a:r>
              <a:rPr b="0" spc="-5" dirty="0">
                <a:latin typeface="Futura Lt BT"/>
                <a:cs typeface="Futura Lt BT"/>
              </a:rPr>
              <a:t>A4 pages both</a:t>
            </a:r>
            <a:r>
              <a:rPr b="0" spc="-80" dirty="0">
                <a:latin typeface="Futura Lt BT"/>
                <a:cs typeface="Futura Lt BT"/>
              </a:rPr>
              <a:t> </a:t>
            </a:r>
            <a:r>
              <a:rPr b="0" dirty="0">
                <a:latin typeface="Futura Lt BT"/>
                <a:cs typeface="Futura Lt BT"/>
              </a:rPr>
              <a:t>sides)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5301" y="1846026"/>
            <a:ext cx="8061325" cy="383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955" indent="-38925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02590" algn="l"/>
              </a:tabLst>
            </a:pPr>
            <a:r>
              <a:rPr sz="2500" b="1" spc="-5" dirty="0">
                <a:latin typeface="Futura Hv BT"/>
                <a:cs typeface="Futura Hv BT"/>
              </a:rPr>
              <a:t>What is Design Thinking</a:t>
            </a:r>
            <a:r>
              <a:rPr sz="2500" b="1" spc="-10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?</a:t>
            </a:r>
            <a:endParaRPr sz="25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Futura Hv BT"/>
              <a:buAutoNum type="arabicPeriod"/>
            </a:pPr>
            <a:endParaRPr sz="2600">
              <a:latin typeface="Times New Roman"/>
              <a:cs typeface="Times New Roman"/>
            </a:endParaRPr>
          </a:p>
          <a:p>
            <a:pPr marL="12700" marR="82550">
              <a:lnSpc>
                <a:spcPct val="100000"/>
              </a:lnSpc>
              <a:buAutoNum type="arabicPeriod"/>
              <a:tabLst>
                <a:tab pos="402590" algn="l"/>
              </a:tabLst>
            </a:pPr>
            <a:r>
              <a:rPr sz="2500" b="1" spc="-5" dirty="0">
                <a:latin typeface="Futura Hv BT"/>
                <a:cs typeface="Futura Hv BT"/>
              </a:rPr>
              <a:t>What are the </a:t>
            </a:r>
            <a:r>
              <a:rPr sz="2500" b="1" spc="-10" dirty="0">
                <a:latin typeface="Futura Hv BT"/>
                <a:cs typeface="Futura Hv BT"/>
              </a:rPr>
              <a:t>various steps </a:t>
            </a:r>
            <a:r>
              <a:rPr sz="2500" b="1" spc="-5" dirty="0">
                <a:latin typeface="Futura Hv BT"/>
                <a:cs typeface="Futura Hv BT"/>
              </a:rPr>
              <a:t>of Design Thinking?,  and, What </a:t>
            </a:r>
            <a:r>
              <a:rPr sz="2500" b="1" spc="-10" dirty="0">
                <a:latin typeface="Futura Hv BT"/>
                <a:cs typeface="Futura Hv BT"/>
              </a:rPr>
              <a:t>tools </a:t>
            </a:r>
            <a:r>
              <a:rPr sz="2500" b="1" spc="-5" dirty="0">
                <a:latin typeface="Futura Hv BT"/>
                <a:cs typeface="Futura Hv BT"/>
              </a:rPr>
              <a:t>/ </a:t>
            </a:r>
            <a:r>
              <a:rPr sz="2500" b="1" spc="-10" dirty="0">
                <a:latin typeface="Futura Hv BT"/>
                <a:cs typeface="Futura Hv BT"/>
              </a:rPr>
              <a:t>techniques </a:t>
            </a:r>
            <a:r>
              <a:rPr sz="2500" b="1" spc="-5" dirty="0">
                <a:latin typeface="Futura Hv BT"/>
                <a:cs typeface="Futura Hv BT"/>
              </a:rPr>
              <a:t>did you use for each of  the</a:t>
            </a:r>
            <a:r>
              <a:rPr sz="2500" b="1" spc="-10" dirty="0">
                <a:latin typeface="Futura Hv BT"/>
                <a:cs typeface="Futura Hv BT"/>
              </a:rPr>
              <a:t> steps?</a:t>
            </a:r>
            <a:endParaRPr sz="25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Futura Hv BT"/>
              <a:buAutoNum type="arabicPeriod"/>
            </a:pPr>
            <a:endParaRPr sz="2600">
              <a:latin typeface="Times New Roman"/>
              <a:cs typeface="Times New Roman"/>
            </a:endParaRPr>
          </a:p>
          <a:p>
            <a:pPr marL="401955" indent="-389255">
              <a:lnSpc>
                <a:spcPct val="100000"/>
              </a:lnSpc>
              <a:buAutoNum type="arabicPeriod"/>
              <a:tabLst>
                <a:tab pos="402590" algn="l"/>
              </a:tabLst>
            </a:pPr>
            <a:r>
              <a:rPr sz="2500" b="1" spc="-10" dirty="0">
                <a:latin typeface="Futura Hv BT"/>
                <a:cs typeface="Futura Hv BT"/>
              </a:rPr>
              <a:t>Business </a:t>
            </a:r>
            <a:r>
              <a:rPr sz="2500" b="1" spc="-5" dirty="0">
                <a:latin typeface="Futura Hv BT"/>
                <a:cs typeface="Futura Hv BT"/>
              </a:rPr>
              <a:t>Canvas &amp; my </a:t>
            </a:r>
            <a:r>
              <a:rPr sz="2500" b="1" spc="-10" dirty="0">
                <a:latin typeface="Futura Hv BT"/>
                <a:cs typeface="Futura Hv BT"/>
              </a:rPr>
              <a:t>project</a:t>
            </a:r>
            <a:endParaRPr sz="25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Futura Hv BT"/>
              <a:buAutoNum type="arabicPeriod"/>
            </a:pP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AutoNum type="arabicPeriod"/>
              <a:tabLst>
                <a:tab pos="402590" algn="l"/>
              </a:tabLst>
            </a:pPr>
            <a:r>
              <a:rPr sz="2500" b="1" spc="-5" dirty="0">
                <a:latin typeface="Futura Hv BT"/>
                <a:cs typeface="Futura Hv BT"/>
              </a:rPr>
              <a:t>What </a:t>
            </a:r>
            <a:r>
              <a:rPr sz="2500" b="1" spc="-10" dirty="0">
                <a:latin typeface="Futura Hv BT"/>
                <a:cs typeface="Futura Hv BT"/>
              </a:rPr>
              <a:t>should </a:t>
            </a:r>
            <a:r>
              <a:rPr sz="2500" b="1" spc="-5" dirty="0">
                <a:latin typeface="Futura Hv BT"/>
                <a:cs typeface="Futura Hv BT"/>
              </a:rPr>
              <a:t>be the </a:t>
            </a:r>
            <a:r>
              <a:rPr sz="2500" b="1" spc="-10" dirty="0">
                <a:latin typeface="Futura Hv BT"/>
                <a:cs typeface="Futura Hv BT"/>
              </a:rPr>
              <a:t>mindset </a:t>
            </a:r>
            <a:r>
              <a:rPr sz="2500" b="1" spc="-5" dirty="0">
                <a:latin typeface="Futura Hv BT"/>
                <a:cs typeface="Futura Hv BT"/>
              </a:rPr>
              <a:t>of a </a:t>
            </a:r>
            <a:r>
              <a:rPr sz="2500" b="1" spc="-10" dirty="0">
                <a:latin typeface="Futura Hv BT"/>
                <a:cs typeface="Futura Hv BT"/>
              </a:rPr>
              <a:t>successful design  </a:t>
            </a:r>
            <a:r>
              <a:rPr sz="2500" b="1" spc="-40" dirty="0">
                <a:latin typeface="Futura Hv BT"/>
                <a:cs typeface="Futura Hv BT"/>
              </a:rPr>
              <a:t>thinker, </a:t>
            </a:r>
            <a:r>
              <a:rPr sz="2500" b="1" spc="-15" dirty="0">
                <a:latin typeface="Futura Hv BT"/>
                <a:cs typeface="Futura Hv BT"/>
              </a:rPr>
              <a:t>explain </a:t>
            </a:r>
            <a:r>
              <a:rPr sz="2500" b="1" spc="-5" dirty="0">
                <a:latin typeface="Futura Hv BT"/>
                <a:cs typeface="Futura Hv BT"/>
              </a:rPr>
              <a:t>in</a:t>
            </a:r>
            <a:r>
              <a:rPr sz="2500" b="1" spc="35" dirty="0">
                <a:latin typeface="Futura Hv BT"/>
                <a:cs typeface="Futura Hv BT"/>
              </a:rPr>
              <a:t> </a:t>
            </a:r>
            <a:r>
              <a:rPr sz="2500" b="1" spc="-10" dirty="0">
                <a:latin typeface="Futura Hv BT"/>
                <a:cs typeface="Futura Hv BT"/>
              </a:rPr>
              <a:t>points?</a:t>
            </a:r>
            <a:endParaRPr sz="2500">
              <a:latin typeface="Futura Hv BT"/>
              <a:cs typeface="Futura Hv BT"/>
            </a:endParaRPr>
          </a:p>
        </p:txBody>
      </p:sp>
      <p:pic>
        <p:nvPicPr>
          <p:cNvPr id="5" name="Picture 4" descr="Individu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3807" y="0"/>
            <a:ext cx="1169593" cy="9030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REFLECTIVE </a:t>
            </a:r>
            <a:r>
              <a:rPr spc="-15" dirty="0"/>
              <a:t>NOTE </a:t>
            </a:r>
            <a:r>
              <a:rPr spc="-5" dirty="0"/>
              <a:t>- Hand</a:t>
            </a:r>
            <a:r>
              <a:rPr spc="5" dirty="0"/>
              <a:t> </a:t>
            </a:r>
            <a:r>
              <a:rPr spc="-20" dirty="0"/>
              <a:t>Written</a:t>
            </a:r>
          </a:p>
          <a:p>
            <a:pPr marL="75565" algn="ctr">
              <a:lnSpc>
                <a:spcPct val="100000"/>
              </a:lnSpc>
            </a:pPr>
            <a:r>
              <a:rPr b="0" dirty="0">
                <a:latin typeface="Futura Lt BT"/>
                <a:cs typeface="Futura Lt BT"/>
              </a:rPr>
              <a:t>(Max. 1 </a:t>
            </a:r>
            <a:r>
              <a:rPr b="0" spc="-5" dirty="0">
                <a:latin typeface="Futura Lt BT"/>
                <a:cs typeface="Futura Lt BT"/>
              </a:rPr>
              <a:t>A4 page both</a:t>
            </a:r>
            <a:r>
              <a:rPr b="0" spc="-45" dirty="0">
                <a:latin typeface="Futura Lt BT"/>
                <a:cs typeface="Futura Lt BT"/>
              </a:rPr>
              <a:t> </a:t>
            </a:r>
            <a:r>
              <a:rPr b="0" dirty="0">
                <a:latin typeface="Futura Lt BT"/>
                <a:cs typeface="Futura Lt BT"/>
              </a:rPr>
              <a:t>sides)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5301" y="1846026"/>
            <a:ext cx="8135620" cy="3073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7680">
              <a:lnSpc>
                <a:spcPct val="100000"/>
              </a:lnSpc>
              <a:spcBef>
                <a:spcPts val="100"/>
              </a:spcBef>
              <a:buChar char="-"/>
              <a:tabLst>
                <a:tab pos="242570" algn="l"/>
              </a:tabLst>
            </a:pPr>
            <a:r>
              <a:rPr sz="2500" b="1" spc="-10" dirty="0">
                <a:latin typeface="Futura Hv BT"/>
                <a:cs typeface="Futura Hv BT"/>
              </a:rPr>
              <a:t>State </a:t>
            </a:r>
            <a:r>
              <a:rPr sz="2500" b="1" spc="-5" dirty="0">
                <a:latin typeface="Futura Hv BT"/>
                <a:cs typeface="Futura Hv BT"/>
              </a:rPr>
              <a:t>the 5 </a:t>
            </a:r>
            <a:r>
              <a:rPr sz="2500" b="1" spc="-10" dirty="0">
                <a:latin typeface="Futura Hv BT"/>
                <a:cs typeface="Futura Hv BT"/>
              </a:rPr>
              <a:t>Learning </a:t>
            </a:r>
            <a:r>
              <a:rPr sz="2500" b="1" spc="-5" dirty="0">
                <a:latin typeface="Futura Hv BT"/>
                <a:cs typeface="Futura Hv BT"/>
              </a:rPr>
              <a:t>of Design Thinking from </a:t>
            </a:r>
            <a:r>
              <a:rPr sz="2500" b="1" spc="-10" dirty="0">
                <a:latin typeface="Futura Hv BT"/>
                <a:cs typeface="Futura Hv BT"/>
              </a:rPr>
              <a:t>the  </a:t>
            </a:r>
            <a:r>
              <a:rPr sz="2500" b="1" spc="-5" dirty="0">
                <a:latin typeface="Futura Hv BT"/>
                <a:cs typeface="Futura Hv BT"/>
              </a:rPr>
              <a:t>course,</a:t>
            </a:r>
            <a:r>
              <a:rPr sz="2500" b="1" spc="-10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and</a:t>
            </a:r>
            <a:endParaRPr sz="25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Futura Hv BT"/>
              <a:buChar char="-"/>
            </a:pP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242570" algn="l"/>
              </a:tabLst>
            </a:pPr>
            <a:r>
              <a:rPr sz="2500" b="1" spc="-5" dirty="0">
                <a:latin typeface="Futura Hv BT"/>
                <a:cs typeface="Futura Hv BT"/>
              </a:rPr>
              <a:t>How will you apply each one of them in your career  (professional </a:t>
            </a:r>
            <a:r>
              <a:rPr sz="2500" b="1" spc="-10" dirty="0">
                <a:latin typeface="Futura Hv BT"/>
                <a:cs typeface="Futura Hv BT"/>
              </a:rPr>
              <a:t>practice) </a:t>
            </a:r>
            <a:r>
              <a:rPr sz="2500" b="1" spc="-5" dirty="0">
                <a:latin typeface="Futura Hv BT"/>
                <a:cs typeface="Futura Hv BT"/>
              </a:rPr>
              <a:t>?</a:t>
            </a:r>
            <a:endParaRPr sz="25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Futura Hv BT"/>
              <a:buChar char="-"/>
            </a:pPr>
            <a:endParaRPr sz="2600">
              <a:latin typeface="Times New Roman"/>
              <a:cs typeface="Times New Roman"/>
            </a:endParaRPr>
          </a:p>
          <a:p>
            <a:pPr marL="242570" indent="-229870">
              <a:lnSpc>
                <a:spcPct val="100000"/>
              </a:lnSpc>
              <a:buChar char="-"/>
              <a:tabLst>
                <a:tab pos="242570" algn="l"/>
              </a:tabLst>
            </a:pPr>
            <a:r>
              <a:rPr sz="2500" b="1" spc="-5" dirty="0">
                <a:latin typeface="Futura Hv BT"/>
                <a:cs typeface="Futura Hv BT"/>
              </a:rPr>
              <a:t>(Max. 2 A4 </a:t>
            </a:r>
            <a:r>
              <a:rPr sz="2500" b="1" spc="-10" dirty="0">
                <a:latin typeface="Futura Hv BT"/>
                <a:cs typeface="Futura Hv BT"/>
              </a:rPr>
              <a:t>pages front-back </a:t>
            </a:r>
            <a:r>
              <a:rPr sz="2500" b="1" spc="-5" dirty="0">
                <a:latin typeface="Futura Hv BT"/>
                <a:cs typeface="Futura Hv BT"/>
              </a:rPr>
              <a:t>with Font size 12,</a:t>
            </a:r>
            <a:r>
              <a:rPr sz="2500" b="1" spc="10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with</a:t>
            </a:r>
            <a:endParaRPr sz="250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</a:pPr>
            <a:r>
              <a:rPr sz="2500" b="1" spc="-5" dirty="0">
                <a:latin typeface="Futura Hv BT"/>
                <a:cs typeface="Futura Hv BT"/>
              </a:rPr>
              <a:t>1.15 line </a:t>
            </a:r>
            <a:r>
              <a:rPr sz="2500" b="1" spc="-15" dirty="0">
                <a:latin typeface="Futura Hv BT"/>
                <a:cs typeface="Futura Hv BT"/>
              </a:rPr>
              <a:t>spacing, </a:t>
            </a:r>
            <a:r>
              <a:rPr sz="2500" b="1" spc="-5" dirty="0">
                <a:latin typeface="Futura Hv BT"/>
                <a:cs typeface="Futura Hv BT"/>
              </a:rPr>
              <a:t>not to </a:t>
            </a:r>
            <a:r>
              <a:rPr sz="2500" b="1" spc="-20" dirty="0">
                <a:latin typeface="Futura Hv BT"/>
                <a:cs typeface="Futura Hv BT"/>
              </a:rPr>
              <a:t>exceed </a:t>
            </a:r>
            <a:r>
              <a:rPr sz="2500" b="1" spc="-5" dirty="0">
                <a:latin typeface="Futura Hv BT"/>
                <a:cs typeface="Futura Hv BT"/>
              </a:rPr>
              <a:t>500</a:t>
            </a:r>
            <a:r>
              <a:rPr sz="2500" b="1" spc="20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words)</a:t>
            </a:r>
            <a:endParaRPr sz="2500">
              <a:latin typeface="Futura Hv BT"/>
              <a:cs typeface="Futura Hv BT"/>
            </a:endParaRPr>
          </a:p>
        </p:txBody>
      </p:sp>
      <p:pic>
        <p:nvPicPr>
          <p:cNvPr id="5" name="Picture 4" descr="Individu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3807" y="0"/>
            <a:ext cx="1169593" cy="9030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4711" y="439423"/>
            <a:ext cx="681718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1475" marR="5080" indent="-35941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REDEFINING &amp; DEFINING THE </a:t>
            </a:r>
            <a:r>
              <a:rPr spc="-10" dirty="0"/>
              <a:t>GOALS </a:t>
            </a:r>
            <a:r>
              <a:rPr spc="-5" dirty="0"/>
              <a:t>FOR THE WEEK  LIVE CASES FOR IDEA </a:t>
            </a:r>
            <a:r>
              <a:rPr spc="-25" dirty="0"/>
              <a:t>TO </a:t>
            </a:r>
            <a:r>
              <a:rPr spc="-10" dirty="0"/>
              <a:t>MARKET </a:t>
            </a:r>
            <a:r>
              <a:rPr spc="-5" dirty="0"/>
              <a:t>(2</a:t>
            </a:r>
            <a:r>
              <a:rPr spc="30" dirty="0"/>
              <a:t> </a:t>
            </a:r>
            <a:r>
              <a:rPr spc="-10" dirty="0"/>
              <a:t>SESSIONS)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5301" y="1846026"/>
            <a:ext cx="8309609" cy="2692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Char char="-"/>
              <a:tabLst>
                <a:tab pos="242570" algn="l"/>
              </a:tabLst>
            </a:pPr>
            <a:r>
              <a:rPr sz="2500" b="1" spc="-5" dirty="0">
                <a:latin typeface="Futura Hv BT"/>
                <a:cs typeface="Futura Hv BT"/>
              </a:rPr>
              <a:t>How to win the</a:t>
            </a:r>
            <a:r>
              <a:rPr sz="2500" b="1" spc="-10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competition?????</a:t>
            </a:r>
            <a:endParaRPr sz="25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Futura Hv BT"/>
              <a:buChar char="-"/>
            </a:pP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242570" algn="l"/>
              </a:tabLst>
            </a:pPr>
            <a:r>
              <a:rPr sz="2500" b="1" spc="-5" dirty="0">
                <a:latin typeface="Futura Hv BT"/>
                <a:cs typeface="Futura Hv BT"/>
              </a:rPr>
              <a:t>Action plan for the </a:t>
            </a:r>
            <a:r>
              <a:rPr sz="2500" b="1" spc="-40" dirty="0">
                <a:latin typeface="Futura Hv BT"/>
                <a:cs typeface="Futura Hv BT"/>
              </a:rPr>
              <a:t>Week </a:t>
            </a:r>
            <a:r>
              <a:rPr sz="2500" b="1" spc="-5" dirty="0">
                <a:latin typeface="Futura Hv BT"/>
                <a:cs typeface="Futura Hv BT"/>
              </a:rPr>
              <a:t>i.e. till </a:t>
            </a:r>
            <a:r>
              <a:rPr sz="2500" b="1" spc="-10" dirty="0">
                <a:latin typeface="Futura Hv BT"/>
                <a:cs typeface="Futura Hv BT"/>
              </a:rPr>
              <a:t>final presentation </a:t>
            </a:r>
            <a:r>
              <a:rPr sz="2500" b="1" spc="-5" dirty="0">
                <a:latin typeface="Futura Hv BT"/>
                <a:cs typeface="Futura Hv BT"/>
              </a:rPr>
              <a:t>on  8th Sep.</a:t>
            </a:r>
            <a:r>
              <a:rPr sz="2500" b="1" spc="-10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2018</a:t>
            </a:r>
            <a:endParaRPr sz="25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Futura Hv BT"/>
              <a:buChar char="-"/>
            </a:pPr>
            <a:endParaRPr sz="2600">
              <a:latin typeface="Times New Roman"/>
              <a:cs typeface="Times New Roman"/>
            </a:endParaRPr>
          </a:p>
          <a:p>
            <a:pPr marL="12700" marR="243840">
              <a:lnSpc>
                <a:spcPct val="100000"/>
              </a:lnSpc>
              <a:buChar char="-"/>
              <a:tabLst>
                <a:tab pos="242570" algn="l"/>
              </a:tabLst>
            </a:pPr>
            <a:r>
              <a:rPr sz="2500" b="1" spc="-10" dirty="0">
                <a:latin typeface="Futura Hv BT"/>
                <a:cs typeface="Futura Hv BT"/>
              </a:rPr>
              <a:t>Submit </a:t>
            </a:r>
            <a:r>
              <a:rPr sz="2500" b="1" spc="-5" dirty="0">
                <a:latin typeface="Futura Hv BT"/>
                <a:cs typeface="Futura Hv BT"/>
              </a:rPr>
              <a:t>: 1 A4 </a:t>
            </a:r>
            <a:r>
              <a:rPr sz="2500" b="1" spc="-10" dirty="0">
                <a:latin typeface="Futura Hv BT"/>
                <a:cs typeface="Futura Hv BT"/>
              </a:rPr>
              <a:t>page, </a:t>
            </a:r>
            <a:r>
              <a:rPr sz="2500" b="1" spc="-5" dirty="0">
                <a:latin typeface="Futura Hv BT"/>
                <a:cs typeface="Futura Hv BT"/>
              </a:rPr>
              <a:t>both </a:t>
            </a:r>
            <a:r>
              <a:rPr sz="2500" b="1" spc="-10" dirty="0">
                <a:latin typeface="Futura Hv BT"/>
                <a:cs typeface="Futura Hv BT"/>
              </a:rPr>
              <a:t>sides explaining </a:t>
            </a:r>
            <a:r>
              <a:rPr sz="2500" b="1" spc="-5" dirty="0">
                <a:latin typeface="Futura Hv BT"/>
                <a:cs typeface="Futura Hv BT"/>
              </a:rPr>
              <a:t>what will  the team do to</a:t>
            </a:r>
            <a:r>
              <a:rPr sz="2500" b="1" spc="-15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win</a:t>
            </a:r>
            <a:endParaRPr sz="2500">
              <a:latin typeface="Futura Hv BT"/>
              <a:cs typeface="Futura Hv BT"/>
            </a:endParaRPr>
          </a:p>
        </p:txBody>
      </p:sp>
      <p:pic>
        <p:nvPicPr>
          <p:cNvPr id="5" name="Picture 4" descr="Individu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23807" y="0"/>
            <a:ext cx="1169593" cy="9030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48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4299" y="306054"/>
            <a:ext cx="234378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292A2B"/>
                </a:solidFill>
                <a:latin typeface="Century Gothic"/>
                <a:cs typeface="Century Gothic"/>
              </a:rPr>
              <a:t>Innovation</a:t>
            </a:r>
            <a:r>
              <a:rPr sz="3000" spc="-100" dirty="0">
                <a:solidFill>
                  <a:srgbClr val="292A2B"/>
                </a:solidFill>
                <a:latin typeface="Century Gothic"/>
                <a:cs typeface="Century Gothic"/>
              </a:rPr>
              <a:t> </a:t>
            </a:r>
            <a:r>
              <a:rPr sz="3000" dirty="0">
                <a:solidFill>
                  <a:srgbClr val="292A2B"/>
                </a:solidFill>
                <a:latin typeface="Century Gothic"/>
                <a:cs typeface="Century Gothic"/>
              </a:rPr>
              <a:t>&amp;  </a:t>
            </a:r>
            <a:r>
              <a:rPr sz="3000" spc="-5" dirty="0">
                <a:solidFill>
                  <a:srgbClr val="292A2B"/>
                </a:solidFill>
                <a:latin typeface="Century Gothic"/>
                <a:cs typeface="Century Gothic"/>
              </a:rPr>
              <a:t>Research  </a:t>
            </a:r>
            <a:r>
              <a:rPr sz="3000" dirty="0">
                <a:solidFill>
                  <a:srgbClr val="292A2B"/>
                </a:solidFill>
                <a:latin typeface="Century Gothic"/>
                <a:cs typeface="Century Gothic"/>
              </a:rPr>
              <a:t>Foundation  Team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8" y="340285"/>
            <a:ext cx="5774001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Futura Hv BT"/>
                <a:cs typeface="Futura Hv BT"/>
              </a:rPr>
              <a:t>Faculty </a:t>
            </a:r>
            <a:r>
              <a:rPr sz="2000" b="1" spc="-5" dirty="0">
                <a:latin typeface="Futura Hv BT"/>
                <a:cs typeface="Futura Hv BT"/>
              </a:rPr>
              <a:t>:</a:t>
            </a:r>
            <a:endParaRPr sz="2000" dirty="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</a:pPr>
            <a:r>
              <a:rPr sz="2000" spc="-30" dirty="0">
                <a:latin typeface="Futura Lt BT"/>
                <a:cs typeface="Futura Lt BT"/>
              </a:rPr>
              <a:t>Prof. </a:t>
            </a:r>
            <a:r>
              <a:rPr sz="2000" spc="-10" dirty="0">
                <a:latin typeface="Futura Lt BT"/>
                <a:cs typeface="Futura Lt BT"/>
              </a:rPr>
              <a:t>Rohit </a:t>
            </a:r>
            <a:r>
              <a:rPr sz="2000" spc="-5" dirty="0">
                <a:latin typeface="Futura Lt BT"/>
                <a:cs typeface="Futura Lt BT"/>
              </a:rPr>
              <a:t>Swarup, </a:t>
            </a:r>
            <a:r>
              <a:rPr sz="2000" dirty="0">
                <a:latin typeface="Futura Lt BT"/>
                <a:cs typeface="Futura Lt BT"/>
              </a:rPr>
              <a:t>Chairman</a:t>
            </a:r>
            <a:r>
              <a:rPr sz="2000" spc="1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IRF</a:t>
            </a:r>
            <a:endParaRPr sz="2000" dirty="0">
              <a:latin typeface="Futura Lt BT"/>
              <a:cs typeface="Futura Lt BT"/>
            </a:endParaRPr>
          </a:p>
          <a:p>
            <a:pPr marL="12700" marR="5080">
              <a:lnSpc>
                <a:spcPct val="100000"/>
              </a:lnSpc>
              <a:tabLst>
                <a:tab pos="1995170" algn="l"/>
              </a:tabLst>
            </a:pPr>
            <a:r>
              <a:rPr sz="2000" spc="-30" dirty="0">
                <a:latin typeface="Futura Lt BT"/>
                <a:cs typeface="Futura Lt BT"/>
              </a:rPr>
              <a:t>Prof.</a:t>
            </a:r>
            <a:r>
              <a:rPr sz="2000" dirty="0">
                <a:latin typeface="Futura Lt BT"/>
                <a:cs typeface="Futura Lt BT"/>
              </a:rPr>
              <a:t> Vijai</a:t>
            </a:r>
            <a:r>
              <a:rPr sz="2000" spc="10" dirty="0">
                <a:latin typeface="Futura Lt BT"/>
                <a:cs typeface="Futura Lt BT"/>
              </a:rPr>
              <a:t> </a:t>
            </a:r>
            <a:r>
              <a:rPr sz="2000" spc="-35" dirty="0">
                <a:latin typeface="Futura Lt BT"/>
                <a:cs typeface="Futura Lt BT"/>
              </a:rPr>
              <a:t>Katiyar,	</a:t>
            </a:r>
            <a:r>
              <a:rPr sz="2000" spc="-5" dirty="0">
                <a:latin typeface="Futura Lt BT"/>
                <a:cs typeface="Futura Lt BT"/>
              </a:rPr>
              <a:t>Academic </a:t>
            </a:r>
            <a:r>
              <a:rPr sz="2000" dirty="0">
                <a:latin typeface="Futura Lt BT"/>
                <a:cs typeface="Futura Lt BT"/>
              </a:rPr>
              <a:t>Chairperson,</a:t>
            </a:r>
            <a:r>
              <a:rPr sz="2000" spc="-9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NID  </a:t>
            </a:r>
            <a:r>
              <a:rPr sz="2000" spc="-30" dirty="0">
                <a:latin typeface="Futura Lt BT"/>
                <a:cs typeface="Futura Lt BT"/>
              </a:rPr>
              <a:t>Prof. </a:t>
            </a:r>
            <a:r>
              <a:rPr sz="2000" spc="-5" dirty="0">
                <a:latin typeface="Futura Lt BT"/>
                <a:cs typeface="Futura Lt BT"/>
              </a:rPr>
              <a:t>Subhash </a:t>
            </a:r>
            <a:r>
              <a:rPr sz="2000" spc="-40" dirty="0">
                <a:latin typeface="Futura Lt BT"/>
                <a:cs typeface="Futura Lt BT"/>
              </a:rPr>
              <a:t>Tendle, </a:t>
            </a:r>
            <a:r>
              <a:rPr sz="2000" dirty="0">
                <a:latin typeface="Futura Lt BT"/>
                <a:cs typeface="Futura Lt BT"/>
              </a:rPr>
              <a:t>Head Crafting Creative  Communication,</a:t>
            </a:r>
            <a:r>
              <a:rPr sz="2000" spc="-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MICA</a:t>
            </a:r>
          </a:p>
          <a:p>
            <a:pPr marL="12700" marR="259715">
              <a:lnSpc>
                <a:spcPct val="100000"/>
              </a:lnSpc>
            </a:pPr>
            <a:r>
              <a:rPr sz="2000" spc="-30" dirty="0">
                <a:latin typeface="Futura Lt BT"/>
                <a:cs typeface="Futura Lt BT"/>
              </a:rPr>
              <a:t>Prof. </a:t>
            </a:r>
            <a:r>
              <a:rPr sz="2000" spc="-5" dirty="0">
                <a:latin typeface="Futura Lt BT"/>
                <a:cs typeface="Futura Lt BT"/>
              </a:rPr>
              <a:t>Amar </a:t>
            </a:r>
            <a:r>
              <a:rPr sz="2000" dirty="0">
                <a:latin typeface="Futura Lt BT"/>
                <a:cs typeface="Futura Lt BT"/>
              </a:rPr>
              <a:t>Gargesh, </a:t>
            </a:r>
            <a:r>
              <a:rPr sz="2000" spc="-70" dirty="0">
                <a:latin typeface="Futura Lt BT"/>
                <a:cs typeface="Futura Lt BT"/>
              </a:rPr>
              <a:t>Sr. </a:t>
            </a:r>
            <a:r>
              <a:rPr sz="2000" spc="-15" dirty="0">
                <a:latin typeface="Futura Lt BT"/>
                <a:cs typeface="Futura Lt BT"/>
              </a:rPr>
              <a:t>Faculty </a:t>
            </a:r>
            <a:r>
              <a:rPr sz="2000" spc="-5" dirty="0">
                <a:latin typeface="Futura Lt BT"/>
                <a:cs typeface="Futura Lt BT"/>
              </a:rPr>
              <a:t>NID </a:t>
            </a:r>
            <a:r>
              <a:rPr sz="2000" dirty="0">
                <a:latin typeface="Futura Lt BT"/>
                <a:cs typeface="Futura Lt BT"/>
              </a:rPr>
              <a:t>&amp; MICA  </a:t>
            </a:r>
            <a:r>
              <a:rPr sz="2000" spc="-30" dirty="0">
                <a:latin typeface="Futura Lt BT"/>
                <a:cs typeface="Futura Lt BT"/>
              </a:rPr>
              <a:t>Prof. </a:t>
            </a:r>
            <a:r>
              <a:rPr sz="2000" spc="-5" dirty="0">
                <a:latin typeface="Futura Lt BT"/>
                <a:cs typeface="Futura Lt BT"/>
              </a:rPr>
              <a:t>Ninad Shastri, </a:t>
            </a:r>
            <a:r>
              <a:rPr sz="2000" spc="-30" dirty="0">
                <a:latin typeface="Futura Lt BT"/>
                <a:cs typeface="Futura Lt BT"/>
              </a:rPr>
              <a:t>Trustee </a:t>
            </a:r>
            <a:r>
              <a:rPr sz="2000" dirty="0">
                <a:latin typeface="Futura Lt BT"/>
                <a:cs typeface="Futura Lt BT"/>
              </a:rPr>
              <a:t>&amp; Mentor</a:t>
            </a:r>
            <a:r>
              <a:rPr sz="2000" spc="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IRF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912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Support </a:t>
            </a:r>
            <a:r>
              <a:rPr spc="-5" dirty="0"/>
              <a:t>team :</a:t>
            </a:r>
          </a:p>
          <a:p>
            <a:pPr marL="3119120">
              <a:lnSpc>
                <a:spcPct val="100000"/>
              </a:lnSpc>
            </a:pPr>
            <a:r>
              <a:rPr b="0" spc="-30" dirty="0">
                <a:latin typeface="Futura Lt BT"/>
                <a:cs typeface="Futura Lt BT"/>
              </a:rPr>
              <a:t>Prof. </a:t>
            </a:r>
            <a:r>
              <a:rPr b="0" spc="-10" dirty="0">
                <a:latin typeface="Futura Lt BT"/>
                <a:cs typeface="Futura Lt BT"/>
              </a:rPr>
              <a:t>Romita </a:t>
            </a:r>
            <a:r>
              <a:rPr b="0" spc="-5" dirty="0">
                <a:latin typeface="Futura Lt BT"/>
                <a:cs typeface="Futura Lt BT"/>
              </a:rPr>
              <a:t>Swarup, </a:t>
            </a:r>
            <a:r>
              <a:rPr b="0" spc="-70" dirty="0">
                <a:latin typeface="Futura Lt BT"/>
                <a:cs typeface="Futura Lt BT"/>
              </a:rPr>
              <a:t>Sr. </a:t>
            </a:r>
            <a:r>
              <a:rPr b="0" spc="-30" dirty="0">
                <a:latin typeface="Futura Lt BT"/>
                <a:cs typeface="Futura Lt BT"/>
              </a:rPr>
              <a:t>Trainer </a:t>
            </a:r>
            <a:r>
              <a:rPr b="0" dirty="0">
                <a:latin typeface="Futura Lt BT"/>
                <a:cs typeface="Futura Lt BT"/>
              </a:rPr>
              <a:t>&amp; </a:t>
            </a:r>
            <a:r>
              <a:rPr b="0" spc="-30" dirty="0">
                <a:latin typeface="Futura Lt BT"/>
                <a:cs typeface="Futura Lt BT"/>
              </a:rPr>
              <a:t>Mentor,</a:t>
            </a:r>
            <a:r>
              <a:rPr b="0" spc="95" dirty="0">
                <a:latin typeface="Futura Lt BT"/>
                <a:cs typeface="Futura Lt BT"/>
              </a:rPr>
              <a:t> </a:t>
            </a:r>
            <a:r>
              <a:rPr b="0" spc="-5" dirty="0">
                <a:latin typeface="Futura Lt BT"/>
                <a:cs typeface="Futura Lt BT"/>
              </a:rPr>
              <a:t>IRF</a:t>
            </a:r>
          </a:p>
          <a:p>
            <a:pPr marL="3119120" marR="5080">
              <a:lnSpc>
                <a:spcPct val="100000"/>
              </a:lnSpc>
            </a:pPr>
            <a:r>
              <a:rPr b="0" spc="-30" dirty="0">
                <a:latin typeface="Futura Lt BT"/>
                <a:cs typeface="Futura Lt BT"/>
              </a:rPr>
              <a:t>Prof. </a:t>
            </a:r>
            <a:r>
              <a:rPr b="0" spc="-10" dirty="0">
                <a:latin typeface="Futura Lt BT"/>
                <a:cs typeface="Futura Lt BT"/>
              </a:rPr>
              <a:t>Karmjit </a:t>
            </a:r>
            <a:r>
              <a:rPr b="0" spc="-5" dirty="0">
                <a:latin typeface="Futura Lt BT"/>
                <a:cs typeface="Futura Lt BT"/>
              </a:rPr>
              <a:t>Bihola, </a:t>
            </a:r>
            <a:r>
              <a:rPr b="0" dirty="0">
                <a:latin typeface="Futura Lt BT"/>
                <a:cs typeface="Futura Lt BT"/>
              </a:rPr>
              <a:t>Coordinator Design </a:t>
            </a:r>
            <a:r>
              <a:rPr b="0" spc="-10" dirty="0">
                <a:latin typeface="Futura Lt BT"/>
                <a:cs typeface="Futura Lt BT"/>
              </a:rPr>
              <a:t>Engineering, </a:t>
            </a:r>
            <a:r>
              <a:rPr b="0" dirty="0">
                <a:latin typeface="Futura Lt BT"/>
                <a:cs typeface="Futura Lt BT"/>
              </a:rPr>
              <a:t>Gujarat  </a:t>
            </a:r>
            <a:r>
              <a:rPr b="0" spc="-55" dirty="0">
                <a:latin typeface="Futura Lt BT"/>
                <a:cs typeface="Futura Lt BT"/>
              </a:rPr>
              <a:t>Tech.</a:t>
            </a:r>
            <a:r>
              <a:rPr b="0" spc="-10" dirty="0">
                <a:latin typeface="Futura Lt BT"/>
                <a:cs typeface="Futura Lt BT"/>
              </a:rPr>
              <a:t> </a:t>
            </a:r>
            <a:r>
              <a:rPr b="0" dirty="0">
                <a:latin typeface="Futura Lt BT"/>
                <a:cs typeface="Futura Lt BT"/>
              </a:rPr>
              <a:t>Uni.</a:t>
            </a:r>
          </a:p>
          <a:p>
            <a:pPr marL="3119120">
              <a:lnSpc>
                <a:spcPct val="100000"/>
              </a:lnSpc>
            </a:pPr>
            <a:r>
              <a:rPr b="0" spc="-30" dirty="0">
                <a:latin typeface="Futura Lt BT"/>
                <a:cs typeface="Futura Lt BT"/>
              </a:rPr>
              <a:t>Prof. </a:t>
            </a:r>
            <a:r>
              <a:rPr b="0" spc="-5" dirty="0">
                <a:latin typeface="Futura Lt BT"/>
                <a:cs typeface="Futura Lt BT"/>
              </a:rPr>
              <a:t>Ishteyaq </a:t>
            </a:r>
            <a:r>
              <a:rPr b="0" dirty="0">
                <a:latin typeface="Futura Lt BT"/>
                <a:cs typeface="Futura Lt BT"/>
              </a:rPr>
              <a:t>Quadri, </a:t>
            </a:r>
            <a:r>
              <a:rPr b="0" spc="-5" dirty="0">
                <a:latin typeface="Futura Lt BT"/>
                <a:cs typeface="Futura Lt BT"/>
              </a:rPr>
              <a:t>NID Alumnus </a:t>
            </a:r>
            <a:r>
              <a:rPr b="0" dirty="0">
                <a:latin typeface="Futura Lt BT"/>
                <a:cs typeface="Futura Lt BT"/>
              </a:rPr>
              <a:t>(1992</a:t>
            </a:r>
            <a:r>
              <a:rPr b="0" spc="-5" dirty="0">
                <a:latin typeface="Futura Lt BT"/>
                <a:cs typeface="Futura Lt BT"/>
              </a:rPr>
              <a:t> </a:t>
            </a:r>
            <a:r>
              <a:rPr b="0" dirty="0">
                <a:latin typeface="Futura Lt BT"/>
                <a:cs typeface="Futura Lt BT"/>
              </a:rPr>
              <a:t>batch)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567</Words>
  <Application>Microsoft Office PowerPoint</Application>
  <PresentationFormat>Custom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FINAL PRESENTATION COVERAGE  3RD DAY</vt:lpstr>
      <vt:lpstr>Projects</vt:lpstr>
      <vt:lpstr>Final  Presentation  Coverage</vt:lpstr>
      <vt:lpstr>PITCH</vt:lpstr>
      <vt:lpstr>QUIZ &amp; REFLECTIVE NOTE (20 MIN. &amp; 10 MIN. RESPECTIVELY)</vt:lpstr>
      <vt:lpstr>QUIZ (Max. 2 A4 pages both sides)</vt:lpstr>
      <vt:lpstr>REFLECTIVE NOTE - Hand Written (Max. 1 A4 page both sides)</vt:lpstr>
      <vt:lpstr>REDEFINING &amp; DEFINING THE GOALS FOR THE WEEK  LIVE CASES FOR IDEA TO MARKET (2 SESSIONS)</vt:lpstr>
      <vt:lpstr>Innovation &amp;  Research  Foundation  Team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XDS</cp:lastModifiedBy>
  <cp:revision>42</cp:revision>
  <dcterms:created xsi:type="dcterms:W3CDTF">2019-06-11T08:39:54Z</dcterms:created>
  <dcterms:modified xsi:type="dcterms:W3CDTF">2019-12-03T10:36:26Z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2019-06-11T00:00:00Z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2019-06-11T00:00:00Z</vt:filetime>
  </property>
</Properties>
</file>