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0" r:id="rId16"/>
    <p:sldId id="273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90" r:id="rId30"/>
    <p:sldId id="291" r:id="rId31"/>
    <p:sldId id="293" r:id="rId32"/>
    <p:sldId id="292" r:id="rId33"/>
    <p:sldId id="27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97" autoAdjust="0"/>
    <p:restoredTop sz="94660"/>
  </p:normalViewPr>
  <p:slideViewPr>
    <p:cSldViewPr snapToGrid="0">
      <p:cViewPr>
        <p:scale>
          <a:sx n="50" d="100"/>
          <a:sy n="50" d="100"/>
        </p:scale>
        <p:origin x="1740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sz="3200" dirty="0">
                <a:solidFill>
                  <a:srgbClr val="0070C0"/>
                </a:solidFill>
              </a:rPr>
              <a:t>Needs</a:t>
            </a:r>
            <a:r>
              <a:rPr lang="en-IE" sz="3200" baseline="0" dirty="0">
                <a:solidFill>
                  <a:srgbClr val="0070C0"/>
                </a:solidFill>
              </a:rPr>
              <a:t> and Need-meeting</a:t>
            </a:r>
            <a:endParaRPr lang="en-IE" sz="3200" dirty="0">
              <a:solidFill>
                <a:srgbClr val="0070C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754712878714684E-2"/>
          <c:y val="0.13955263369945631"/>
          <c:w val="0.94616916830708664"/>
          <c:h val="0.742633197426599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B63F-4DCC-8A57-B476F2468D60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B63F-4DCC-8A57-B476F2468D60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B63F-4DCC-8A57-B476F2468D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1890576"/>
        <c:axId val="391890904"/>
      </c:barChart>
      <c:catAx>
        <c:axId val="3918905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1890904"/>
        <c:crosses val="autoZero"/>
        <c:auto val="1"/>
        <c:lblAlgn val="ctr"/>
        <c:lblOffset val="100"/>
        <c:noMultiLvlLbl val="0"/>
      </c:catAx>
      <c:valAx>
        <c:axId val="3918909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91890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544-411F-4001-A9BF-16D9704000EF}" type="datetimeFigureOut">
              <a:rPr lang="en-IE" smtClean="0"/>
              <a:t>31/07/2016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0DBA-0CC6-434F-9CF9-CD2C66E69EE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0423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544-411F-4001-A9BF-16D9704000EF}" type="datetimeFigureOut">
              <a:rPr lang="en-IE" smtClean="0"/>
              <a:t>31/07/2016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0DBA-0CC6-434F-9CF9-CD2C66E69EE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244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544-411F-4001-A9BF-16D9704000EF}" type="datetimeFigureOut">
              <a:rPr lang="en-IE" smtClean="0"/>
              <a:t>31/07/2016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0DBA-0CC6-434F-9CF9-CD2C66E69EE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294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544-411F-4001-A9BF-16D9704000EF}" type="datetimeFigureOut">
              <a:rPr lang="en-IE" smtClean="0"/>
              <a:t>31/07/2016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0DBA-0CC6-434F-9CF9-CD2C66E69EE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120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544-411F-4001-A9BF-16D9704000EF}" type="datetimeFigureOut">
              <a:rPr lang="en-IE" smtClean="0"/>
              <a:t>31/07/2016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0DBA-0CC6-434F-9CF9-CD2C66E69EE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8552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544-411F-4001-A9BF-16D9704000EF}" type="datetimeFigureOut">
              <a:rPr lang="en-IE" smtClean="0"/>
              <a:t>31/07/2016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0DBA-0CC6-434F-9CF9-CD2C66E69EE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9896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544-411F-4001-A9BF-16D9704000EF}" type="datetimeFigureOut">
              <a:rPr lang="en-IE" smtClean="0"/>
              <a:t>31/07/2016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0DBA-0CC6-434F-9CF9-CD2C66E69EE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0117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544-411F-4001-A9BF-16D9704000EF}" type="datetimeFigureOut">
              <a:rPr lang="en-IE" smtClean="0"/>
              <a:t>31/07/2016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0DBA-0CC6-434F-9CF9-CD2C66E69EE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47018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544-411F-4001-A9BF-16D9704000EF}" type="datetimeFigureOut">
              <a:rPr lang="en-IE" smtClean="0"/>
              <a:t>31/07/2016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0DBA-0CC6-434F-9CF9-CD2C66E69EE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33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544-411F-4001-A9BF-16D9704000EF}" type="datetimeFigureOut">
              <a:rPr lang="en-IE" smtClean="0"/>
              <a:t>31/07/2016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0DBA-0CC6-434F-9CF9-CD2C66E69EE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46634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F544-411F-4001-A9BF-16D9704000EF}" type="datetimeFigureOut">
              <a:rPr lang="en-IE" smtClean="0"/>
              <a:t>31/07/2016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50DBA-0CC6-434F-9CF9-CD2C66E69EE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256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0F544-411F-4001-A9BF-16D9704000EF}" type="datetimeFigureOut">
              <a:rPr lang="en-IE" smtClean="0"/>
              <a:t>31/07/2016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50DBA-0CC6-434F-9CF9-CD2C66E69EE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564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ctorterrylynch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doctorterrylynch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yoclinic.org/diseases-conditions/depression/expert-answers/depression-and-anxiety/FAQ-20057989" TargetMode="Externa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ictionary.com/browse/extroversion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inenet.com/script/main/art.asp?articlekey=1790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0010440X9790057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7483"/>
            <a:ext cx="12192000" cy="965037"/>
          </a:xfrm>
        </p:spPr>
        <p:txBody>
          <a:bodyPr>
            <a:normAutofit fontScale="90000"/>
          </a:bodyPr>
          <a:lstStyle/>
          <a:p>
            <a:b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DEPRESSION: ITS TRUE NATURE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23769"/>
            <a:ext cx="11798709" cy="634672"/>
          </a:xfrm>
        </p:spPr>
        <p:txBody>
          <a:bodyPr>
            <a:normAutofit/>
          </a:bodyPr>
          <a:lstStyle/>
          <a:p>
            <a:r>
              <a:rPr lang="en-IE" sz="3600" b="1" dirty="0">
                <a:latin typeface="Arial" panose="020B0604020202020204" pitchFamily="34" charset="0"/>
                <a:cs typeface="Arial" panose="020B0604020202020204" pitchFamily="34" charset="0"/>
              </a:rPr>
              <a:t>DEFENSE MECHANISMS &amp; COPING STRATEGIES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96" y="3670663"/>
            <a:ext cx="2424466" cy="3030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11292" y="5127709"/>
            <a:ext cx="3944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err="1"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IE" b="1" dirty="0">
                <a:latin typeface="Arial" panose="020B0604020202020204" pitchFamily="34" charset="0"/>
                <a:cs typeface="Arial" panose="020B0604020202020204" pitchFamily="34" charset="0"/>
              </a:rPr>
              <a:t> Terry Lynch,</a:t>
            </a:r>
          </a:p>
          <a:p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physician, psychotherapist, author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48762" y="898217"/>
            <a:ext cx="4084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dirty="0">
                <a:solidFill>
                  <a:srgbClr val="7030A0"/>
                </a:solidFill>
              </a:rPr>
              <a:t>(Section Three)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11292" y="5828340"/>
            <a:ext cx="3376246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hlinkClick r:id="rId3"/>
              </a:rPr>
              <a:t>www.doctorterrylynch.com</a:t>
            </a:r>
            <a:r>
              <a:rPr lang="en-IE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11292" y="6248400"/>
            <a:ext cx="3376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hlinkClick r:id="rId4"/>
              </a:rPr>
              <a:t>info@doctorterrylynch.com</a:t>
            </a:r>
            <a:r>
              <a:rPr lang="en-I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908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1325880"/>
            <a:ext cx="6217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>
                <a:solidFill>
                  <a:srgbClr val="0070C0"/>
                </a:solidFill>
              </a:rPr>
              <a:t>Why might one choose </a:t>
            </a:r>
          </a:p>
          <a:p>
            <a:pPr algn="ctr"/>
            <a:r>
              <a:rPr lang="en-IE" sz="2800" dirty="0">
                <a:solidFill>
                  <a:srgbClr val="0070C0"/>
                </a:solidFill>
              </a:rPr>
              <a:t>to not feel pleasure?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0" y="1414313"/>
            <a:ext cx="777240" cy="777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940" y="548640"/>
            <a:ext cx="777240" cy="777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940" y="2348670"/>
            <a:ext cx="777240" cy="777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80" y="1414313"/>
            <a:ext cx="777240" cy="777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1130" y="1510545"/>
            <a:ext cx="2072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rgbClr val="00B050"/>
                </a:solidFill>
              </a:rPr>
              <a:t>Question: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7850" y="4917163"/>
            <a:ext cx="164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rgbClr val="00B050"/>
                </a:solidFill>
              </a:rPr>
              <a:t>Answer: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420" y="4208938"/>
            <a:ext cx="2244090" cy="19396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97240" y="5578883"/>
            <a:ext cx="1165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rgbClr val="FF0000"/>
                </a:solidFill>
              </a:rPr>
              <a:t>RISKS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56020" y="5178773"/>
            <a:ext cx="1455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rgbClr val="FF0000"/>
                </a:solidFill>
              </a:rPr>
              <a:t>BENEFITS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40" y="4763177"/>
            <a:ext cx="777240" cy="7772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80" y="6081803"/>
            <a:ext cx="777240" cy="7772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940" y="3340760"/>
            <a:ext cx="777240" cy="7772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20" y="4763177"/>
            <a:ext cx="777240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6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50292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7030A0"/>
                </a:solidFill>
              </a:rPr>
              <a:t>Psychic wounding</a:t>
            </a:r>
          </a:p>
        </p:txBody>
      </p:sp>
      <p:sp>
        <p:nvSpPr>
          <p:cNvPr id="3" name="Down Arrow 2"/>
          <p:cNvSpPr/>
          <p:nvPr/>
        </p:nvSpPr>
        <p:spPr>
          <a:xfrm>
            <a:off x="5539740" y="1082040"/>
            <a:ext cx="274320" cy="97840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extBox 3"/>
          <p:cNvSpPr txBox="1"/>
          <p:nvPr/>
        </p:nvSpPr>
        <p:spPr>
          <a:xfrm>
            <a:off x="3790950" y="2177903"/>
            <a:ext cx="37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Distress in its many forms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15840" y="3762970"/>
            <a:ext cx="249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Excruciating </a:t>
            </a:r>
          </a:p>
        </p:txBody>
      </p:sp>
      <p:sp>
        <p:nvSpPr>
          <p:cNvPr id="6" name="Down Arrow 5"/>
          <p:cNvSpPr/>
          <p:nvPr/>
        </p:nvSpPr>
        <p:spPr>
          <a:xfrm>
            <a:off x="5532120" y="2784562"/>
            <a:ext cx="274320" cy="97840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Down Arrow 6"/>
          <p:cNvSpPr/>
          <p:nvPr/>
        </p:nvSpPr>
        <p:spPr>
          <a:xfrm>
            <a:off x="5539740" y="4394000"/>
            <a:ext cx="274320" cy="97840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Box 7"/>
          <p:cNvSpPr txBox="1"/>
          <p:nvPr/>
        </p:nvSpPr>
        <p:spPr>
          <a:xfrm>
            <a:off x="5137785" y="5541773"/>
            <a:ext cx="1337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FF0000"/>
                </a:solidFill>
              </a:rPr>
              <a:t>STOP!!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5541772"/>
            <a:ext cx="2205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Resolution</a:t>
            </a:r>
          </a:p>
        </p:txBody>
      </p:sp>
      <p:sp>
        <p:nvSpPr>
          <p:cNvPr id="10" name="Left Arrow 9"/>
          <p:cNvSpPr/>
          <p:nvPr/>
        </p:nvSpPr>
        <p:spPr>
          <a:xfrm>
            <a:off x="3105531" y="5641742"/>
            <a:ext cx="1370838" cy="264667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Multiply 10"/>
          <p:cNvSpPr/>
          <p:nvPr/>
        </p:nvSpPr>
        <p:spPr>
          <a:xfrm>
            <a:off x="3333750" y="5315404"/>
            <a:ext cx="914400" cy="9144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Left Arrow 11"/>
          <p:cNvSpPr/>
          <p:nvPr/>
        </p:nvSpPr>
        <p:spPr>
          <a:xfrm rot="10800000">
            <a:off x="6778371" y="5641742"/>
            <a:ext cx="1370838" cy="264667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TextBox 12"/>
          <p:cNvSpPr txBox="1"/>
          <p:nvPr/>
        </p:nvSpPr>
        <p:spPr>
          <a:xfrm>
            <a:off x="8854440" y="5315404"/>
            <a:ext cx="225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7030A0"/>
                </a:solidFill>
              </a:rPr>
              <a:t>Disconnect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79280" y="5772604"/>
            <a:ext cx="131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Detach</a:t>
            </a:r>
          </a:p>
        </p:txBody>
      </p:sp>
    </p:spTree>
    <p:extLst>
      <p:ext uri="{BB962C8B-B14F-4D97-AF65-F5344CB8AC3E}">
        <p14:creationId xmlns:p14="http://schemas.microsoft.com/office/powerpoint/2010/main" val="303999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 animBg="1"/>
      <p:bldP spid="7" grpId="0" animBg="1"/>
      <p:bldP spid="8" grpId="0"/>
      <p:bldP spid="9" grpId="0"/>
      <p:bldP spid="10" grpId="0" animBg="1"/>
      <p:bldP spid="11" grpId="0" animBg="1"/>
      <p:bldP spid="12" grpId="0" animBg="1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8960" y="121920"/>
            <a:ext cx="6111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rgbClr val="0070C0"/>
                </a:solidFill>
              </a:rPr>
              <a:t>Disconnecting from our distress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3220" y="1251425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Disconnecting from our feeling, sentient aspect </a:t>
            </a:r>
          </a:p>
        </p:txBody>
      </p:sp>
      <p:sp>
        <p:nvSpPr>
          <p:cNvPr id="4" name="Down Arrow 3"/>
          <p:cNvSpPr/>
          <p:nvPr/>
        </p:nvSpPr>
        <p:spPr>
          <a:xfrm>
            <a:off x="5913120" y="706695"/>
            <a:ext cx="198120" cy="58870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777240" y="2637164"/>
            <a:ext cx="1889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C00000"/>
                </a:solidFill>
              </a:rPr>
              <a:t>Difficult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81555" y="2637162"/>
            <a:ext cx="3154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C00000"/>
                </a:solidFill>
              </a:rPr>
              <a:t>Guard up constantly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09160" y="2637163"/>
            <a:ext cx="2606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C00000"/>
                </a:solidFill>
              </a:rPr>
              <a:t>Big price to pay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93820" y="3792068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100% “success” impossible</a:t>
            </a:r>
          </a:p>
        </p:txBody>
      </p:sp>
    </p:spTree>
    <p:extLst>
      <p:ext uri="{BB962C8B-B14F-4D97-AF65-F5344CB8AC3E}">
        <p14:creationId xmlns:p14="http://schemas.microsoft.com/office/powerpoint/2010/main" val="406289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242103"/>
            <a:ext cx="3352799" cy="23022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02480" y="1053467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7030A0"/>
                </a:solidFill>
              </a:rPr>
              <a:t>Reinforce </a:t>
            </a:r>
            <a:r>
              <a:rPr lang="en-IE" sz="2400" dirty="0" err="1">
                <a:solidFill>
                  <a:srgbClr val="7030A0"/>
                </a:solidFill>
              </a:rPr>
              <a:t>defenses</a:t>
            </a:r>
            <a:endParaRPr lang="en-IE" sz="24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474" y="3844943"/>
            <a:ext cx="3911125" cy="26155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02480" y="4548513"/>
            <a:ext cx="2453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7030A0"/>
                </a:solidFill>
              </a:rPr>
              <a:t>On guard</a:t>
            </a:r>
          </a:p>
        </p:txBody>
      </p:sp>
      <p:sp>
        <p:nvSpPr>
          <p:cNvPr id="6" name="Up Arrow 5"/>
          <p:cNvSpPr/>
          <p:nvPr/>
        </p:nvSpPr>
        <p:spPr>
          <a:xfrm>
            <a:off x="4861560" y="4364084"/>
            <a:ext cx="213360" cy="74676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095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243840"/>
            <a:ext cx="531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rgbClr val="0070C0"/>
                </a:solidFill>
              </a:rPr>
              <a:t>Maintaining these </a:t>
            </a:r>
            <a:r>
              <a:rPr lang="en-IE" sz="3200" dirty="0" err="1">
                <a:solidFill>
                  <a:srgbClr val="0070C0"/>
                </a:solidFill>
              </a:rPr>
              <a:t>defenses</a:t>
            </a:r>
            <a:endParaRPr lang="en-IE" sz="32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9540" y="2687320"/>
            <a:ext cx="3992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7030A0"/>
                </a:solidFill>
              </a:rPr>
              <a:t>No. 1 priority</a:t>
            </a:r>
          </a:p>
        </p:txBody>
      </p:sp>
      <p:sp>
        <p:nvSpPr>
          <p:cNvPr id="4" name="Down Arrow 3"/>
          <p:cNvSpPr/>
          <p:nvPr/>
        </p:nvSpPr>
        <p:spPr>
          <a:xfrm>
            <a:off x="5854700" y="1117600"/>
            <a:ext cx="152400" cy="142290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056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561" y="224722"/>
            <a:ext cx="6339840" cy="64229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18" y="1127760"/>
            <a:ext cx="2626167" cy="394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7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1360" y="16764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dirty="0">
                <a:solidFill>
                  <a:srgbClr val="0070C0"/>
                </a:solidFill>
              </a:rPr>
              <a:t>To maintain this </a:t>
            </a:r>
            <a:r>
              <a:rPr lang="en-IE" sz="3200" dirty="0" err="1">
                <a:solidFill>
                  <a:srgbClr val="0070C0"/>
                </a:solidFill>
              </a:rPr>
              <a:t>defense</a:t>
            </a:r>
            <a:endParaRPr lang="en-IE" sz="32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77840" y="1417320"/>
            <a:ext cx="108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Love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88280" y="187898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Affection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72100" y="2340650"/>
            <a:ext cx="1493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Warmth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91100" y="2802315"/>
            <a:ext cx="196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Compliments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6330" y="3263980"/>
            <a:ext cx="209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7030A0"/>
                </a:solidFill>
              </a:rPr>
              <a:t>Caring</a:t>
            </a:r>
          </a:p>
        </p:txBody>
      </p:sp>
      <p:sp>
        <p:nvSpPr>
          <p:cNvPr id="8" name="Multiply 7"/>
          <p:cNvSpPr/>
          <p:nvPr/>
        </p:nvSpPr>
        <p:spPr>
          <a:xfrm>
            <a:off x="7284720" y="1378297"/>
            <a:ext cx="624840" cy="500688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Multiply 8"/>
          <p:cNvSpPr/>
          <p:nvPr/>
        </p:nvSpPr>
        <p:spPr>
          <a:xfrm>
            <a:off x="7269480" y="1835884"/>
            <a:ext cx="624840" cy="500688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Multiply 9"/>
          <p:cNvSpPr/>
          <p:nvPr/>
        </p:nvSpPr>
        <p:spPr>
          <a:xfrm>
            <a:off x="7269480" y="2323371"/>
            <a:ext cx="624840" cy="500688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Multiply 10"/>
          <p:cNvSpPr/>
          <p:nvPr/>
        </p:nvSpPr>
        <p:spPr>
          <a:xfrm>
            <a:off x="7284720" y="2802315"/>
            <a:ext cx="624840" cy="500688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2" name="Multiply 11"/>
          <p:cNvSpPr/>
          <p:nvPr/>
        </p:nvSpPr>
        <p:spPr>
          <a:xfrm>
            <a:off x="7269480" y="3264174"/>
            <a:ext cx="624840" cy="500688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054" y="4709160"/>
            <a:ext cx="2576945" cy="165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9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7300" y="1544994"/>
            <a:ext cx="2087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7030A0"/>
                </a:solidFill>
              </a:rPr>
              <a:t>Relying 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10840" y="2771707"/>
            <a:ext cx="653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err="1">
                <a:solidFill>
                  <a:srgbClr val="7030A0"/>
                </a:solidFill>
              </a:rPr>
              <a:t>Defense</a:t>
            </a:r>
            <a:r>
              <a:rPr lang="en-IE" sz="2400" dirty="0">
                <a:solidFill>
                  <a:srgbClr val="7030A0"/>
                </a:solidFill>
              </a:rPr>
              <a:t> mechanisms and coping strategies</a:t>
            </a:r>
          </a:p>
        </p:txBody>
      </p:sp>
      <p:sp>
        <p:nvSpPr>
          <p:cNvPr id="4" name="Down Arrow 3"/>
          <p:cNvSpPr/>
          <p:nvPr/>
        </p:nvSpPr>
        <p:spPr>
          <a:xfrm>
            <a:off x="5966460" y="2006659"/>
            <a:ext cx="213360" cy="76504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4831080" y="275509"/>
            <a:ext cx="3002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rgbClr val="0070C0"/>
                </a:solidFill>
              </a:rPr>
              <a:t>Ideal 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" y="275509"/>
            <a:ext cx="369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rgbClr val="0070C0"/>
                </a:solidFill>
              </a:rPr>
              <a:t>Ideal way of being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01000" y="275509"/>
            <a:ext cx="3916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rgbClr val="0070C0"/>
                </a:solidFill>
              </a:rPr>
              <a:t>Ideal way of living</a:t>
            </a:r>
          </a:p>
        </p:txBody>
      </p:sp>
      <p:sp>
        <p:nvSpPr>
          <p:cNvPr id="8" name="Multiply 7"/>
          <p:cNvSpPr/>
          <p:nvPr/>
        </p:nvSpPr>
        <p:spPr>
          <a:xfrm>
            <a:off x="1783080" y="144446"/>
            <a:ext cx="792480" cy="914400"/>
          </a:xfrm>
          <a:prstGeom prst="mathMultiply">
            <a:avLst>
              <a:gd name="adj1" fmla="val 1198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Multiply 8"/>
          <p:cNvSpPr/>
          <p:nvPr/>
        </p:nvSpPr>
        <p:spPr>
          <a:xfrm>
            <a:off x="5715000" y="144446"/>
            <a:ext cx="792480" cy="914400"/>
          </a:xfrm>
          <a:prstGeom prst="mathMultiply">
            <a:avLst>
              <a:gd name="adj1" fmla="val 1198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Multiply 9"/>
          <p:cNvSpPr/>
          <p:nvPr/>
        </p:nvSpPr>
        <p:spPr>
          <a:xfrm>
            <a:off x="9403080" y="144446"/>
            <a:ext cx="792480" cy="914400"/>
          </a:xfrm>
          <a:prstGeom prst="mathMultiply">
            <a:avLst>
              <a:gd name="adj1" fmla="val 1198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Down Arrow 10"/>
          <p:cNvSpPr/>
          <p:nvPr/>
        </p:nvSpPr>
        <p:spPr>
          <a:xfrm>
            <a:off x="5966460" y="3248056"/>
            <a:ext cx="213360" cy="76504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Box 11"/>
          <p:cNvSpPr txBox="1"/>
          <p:nvPr/>
        </p:nvSpPr>
        <p:spPr>
          <a:xfrm>
            <a:off x="4312920" y="4032772"/>
            <a:ext cx="352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Least difficult way to live</a:t>
            </a:r>
          </a:p>
        </p:txBody>
      </p:sp>
    </p:spTree>
    <p:extLst>
      <p:ext uri="{BB962C8B-B14F-4D97-AF65-F5344CB8AC3E}">
        <p14:creationId xmlns:p14="http://schemas.microsoft.com/office/powerpoint/2010/main" val="197410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2780" y="137160"/>
            <a:ext cx="5654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dirty="0">
                <a:solidFill>
                  <a:srgbClr val="0070C0"/>
                </a:solidFill>
              </a:rPr>
              <a:t>Experiences and behaviours </a:t>
            </a:r>
          </a:p>
        </p:txBody>
      </p:sp>
      <p:sp>
        <p:nvSpPr>
          <p:cNvPr id="3" name="Down Arrow 2"/>
          <p:cNvSpPr/>
          <p:nvPr/>
        </p:nvSpPr>
        <p:spPr>
          <a:xfrm>
            <a:off x="5791200" y="904815"/>
            <a:ext cx="228600" cy="77158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extBox 3"/>
          <p:cNvSpPr txBox="1"/>
          <p:nvPr/>
        </p:nvSpPr>
        <p:spPr>
          <a:xfrm>
            <a:off x="4968240" y="1021080"/>
            <a:ext cx="208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rgbClr val="FF0000"/>
                </a:solidFill>
              </a:rPr>
              <a:t>INTERPRETED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39640" y="1792665"/>
            <a:ext cx="2316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7030A0"/>
                </a:solidFill>
              </a:rPr>
              <a:t>“Depression”</a:t>
            </a:r>
          </a:p>
        </p:txBody>
      </p:sp>
      <p:sp>
        <p:nvSpPr>
          <p:cNvPr id="6" name="Down Arrow 5"/>
          <p:cNvSpPr/>
          <p:nvPr/>
        </p:nvSpPr>
        <p:spPr>
          <a:xfrm>
            <a:off x="5791200" y="2370595"/>
            <a:ext cx="228600" cy="77158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/>
          <p:cNvSpPr txBox="1"/>
          <p:nvPr/>
        </p:nvSpPr>
        <p:spPr>
          <a:xfrm>
            <a:off x="4724400" y="3258445"/>
            <a:ext cx="233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7030A0"/>
                </a:solidFill>
              </a:rPr>
              <a:t>Best solutions</a:t>
            </a:r>
          </a:p>
        </p:txBody>
      </p:sp>
    </p:spTree>
    <p:extLst>
      <p:ext uri="{BB962C8B-B14F-4D97-AF65-F5344CB8AC3E}">
        <p14:creationId xmlns:p14="http://schemas.microsoft.com/office/powerpoint/2010/main" val="343400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7440" y="12192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 err="1">
                <a:solidFill>
                  <a:srgbClr val="0070C0"/>
                </a:solidFill>
              </a:rPr>
              <a:t>Defense</a:t>
            </a:r>
            <a:r>
              <a:rPr lang="en-IE" sz="3200" dirty="0">
                <a:solidFill>
                  <a:srgbClr val="0070C0"/>
                </a:solidFill>
              </a:rPr>
              <a:t> mechanisms/coping strategies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706695"/>
            <a:ext cx="658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FF0066"/>
                </a:solidFill>
              </a:rPr>
              <a:t>Regularly seen as evidence of “depression”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4020" y="1661160"/>
            <a:ext cx="1783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Withdrawal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18120" y="1661159"/>
            <a:ext cx="2026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7030A0"/>
                </a:solidFill>
              </a:rPr>
              <a:t>Shutdown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0640" y="1661160"/>
            <a:ext cx="128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Cut-off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9896" y="3215207"/>
            <a:ext cx="426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 Minimise risk of experiencing </a:t>
            </a:r>
          </a:p>
        </p:txBody>
      </p:sp>
      <p:sp>
        <p:nvSpPr>
          <p:cNvPr id="9" name="Right Arrow 8"/>
          <p:cNvSpPr/>
          <p:nvPr/>
        </p:nvSpPr>
        <p:spPr>
          <a:xfrm rot="2424662">
            <a:off x="2974009" y="2602841"/>
            <a:ext cx="1442751" cy="16481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ight Arrow 9"/>
          <p:cNvSpPr/>
          <p:nvPr/>
        </p:nvSpPr>
        <p:spPr>
          <a:xfrm rot="5400000">
            <a:off x="5159150" y="2540033"/>
            <a:ext cx="1114534" cy="1859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ight Arrow 10"/>
          <p:cNvSpPr/>
          <p:nvPr/>
        </p:nvSpPr>
        <p:spPr>
          <a:xfrm rot="8506594">
            <a:off x="7096746" y="2622154"/>
            <a:ext cx="1442751" cy="16481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Box 11"/>
          <p:cNvSpPr txBox="1"/>
          <p:nvPr/>
        </p:nvSpPr>
        <p:spPr>
          <a:xfrm>
            <a:off x="4491395" y="5454398"/>
            <a:ext cx="277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7030A0"/>
                </a:solidFill>
              </a:rPr>
              <a:t>Further distress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02848" y="4169672"/>
            <a:ext cx="270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Further wounding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06842" y="5916063"/>
            <a:ext cx="1742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Overwhelm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04760" y="4202139"/>
            <a:ext cx="448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Peak contact with one’s painful emotional unfinished business</a:t>
            </a:r>
          </a:p>
        </p:txBody>
      </p:sp>
      <p:sp>
        <p:nvSpPr>
          <p:cNvPr id="16" name="Right Arrow 15"/>
          <p:cNvSpPr/>
          <p:nvPr/>
        </p:nvSpPr>
        <p:spPr>
          <a:xfrm rot="2453703">
            <a:off x="6427230" y="3990832"/>
            <a:ext cx="1224961" cy="17812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8" name="Right Arrow 17"/>
          <p:cNvSpPr/>
          <p:nvPr/>
        </p:nvSpPr>
        <p:spPr>
          <a:xfrm rot="8580175">
            <a:off x="3878915" y="3949973"/>
            <a:ext cx="1224961" cy="17812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9" name="Right Arrow 18"/>
          <p:cNvSpPr/>
          <p:nvPr/>
        </p:nvSpPr>
        <p:spPr>
          <a:xfrm rot="2299229">
            <a:off x="3885930" y="5013112"/>
            <a:ext cx="1224961" cy="17812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0" name="Right Arrow 19"/>
          <p:cNvSpPr/>
          <p:nvPr/>
        </p:nvSpPr>
        <p:spPr>
          <a:xfrm rot="8580175">
            <a:off x="6331083" y="5033914"/>
            <a:ext cx="1224961" cy="17812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2" name="TextBox 21"/>
          <p:cNvSpPr txBox="1"/>
          <p:nvPr/>
        </p:nvSpPr>
        <p:spPr>
          <a:xfrm>
            <a:off x="8553269" y="5721627"/>
            <a:ext cx="1291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00B050"/>
                </a:solidFill>
              </a:rPr>
              <a:t>AVOID</a:t>
            </a:r>
          </a:p>
        </p:txBody>
      </p:sp>
      <p:sp>
        <p:nvSpPr>
          <p:cNvPr id="24" name="Right Arrow 23"/>
          <p:cNvSpPr/>
          <p:nvPr/>
        </p:nvSpPr>
        <p:spPr>
          <a:xfrm rot="21281629">
            <a:off x="6768186" y="6007845"/>
            <a:ext cx="1789250" cy="16094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5" name="Right Arrow 24"/>
          <p:cNvSpPr/>
          <p:nvPr/>
        </p:nvSpPr>
        <p:spPr>
          <a:xfrm rot="443937">
            <a:off x="7077745" y="5707448"/>
            <a:ext cx="1478369" cy="17213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5337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 animBg="1"/>
      <p:bldP spid="18" grpId="0" animBg="1"/>
      <p:bldP spid="19" grpId="0" animBg="1"/>
      <p:bldP spid="20" grpId="0" animBg="1"/>
      <p:bldP spid="22" grpId="0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50520"/>
            <a:ext cx="865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rgbClr val="0070C0"/>
                </a:solidFill>
              </a:rPr>
              <a:t>People considered to have “depression”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41520" y="1661158"/>
            <a:ext cx="115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7030A0"/>
                </a:solidFill>
              </a:rPr>
              <a:t>Fear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17920" y="1661158"/>
            <a:ext cx="173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Anxiety</a:t>
            </a:r>
          </a:p>
        </p:txBody>
      </p:sp>
      <p:sp>
        <p:nvSpPr>
          <p:cNvPr id="5" name="Up Arrow 4"/>
          <p:cNvSpPr/>
          <p:nvPr/>
        </p:nvSpPr>
        <p:spPr>
          <a:xfrm>
            <a:off x="5684520" y="1418026"/>
            <a:ext cx="259080" cy="883214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TextBox 5"/>
          <p:cNvSpPr txBox="1"/>
          <p:nvPr/>
        </p:nvSpPr>
        <p:spPr>
          <a:xfrm>
            <a:off x="6103620" y="3551226"/>
            <a:ext cx="2606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Close to the edge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04160" y="4374620"/>
            <a:ext cx="3794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Easily fall off the edge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62" y="3027101"/>
            <a:ext cx="2325757" cy="36183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660" y="2796270"/>
            <a:ext cx="3319136" cy="220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3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31754666"/>
              </p:ext>
            </p:extLst>
          </p:nvPr>
        </p:nvGraphicFramePr>
        <p:xfrm>
          <a:off x="2946399" y="719666"/>
          <a:ext cx="6792687" cy="5884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84457" y="1349828"/>
            <a:ext cx="2061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rgbClr val="00B050"/>
                </a:solidFill>
              </a:rPr>
              <a:t>Self-protection</a:t>
            </a:r>
          </a:p>
        </p:txBody>
      </p:sp>
      <p:sp>
        <p:nvSpPr>
          <p:cNvPr id="6" name="Down Arrow 5"/>
          <p:cNvSpPr/>
          <p:nvPr/>
        </p:nvSpPr>
        <p:spPr>
          <a:xfrm>
            <a:off x="9114971" y="1719160"/>
            <a:ext cx="130629" cy="42686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3444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1657" y="145143"/>
            <a:ext cx="818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 err="1">
                <a:solidFill>
                  <a:srgbClr val="0070C0"/>
                </a:solidFill>
              </a:rPr>
              <a:t>Defense</a:t>
            </a:r>
            <a:r>
              <a:rPr lang="en-IE" sz="3200" dirty="0">
                <a:solidFill>
                  <a:srgbClr val="0070C0"/>
                </a:solidFill>
              </a:rPr>
              <a:t> mechanisms and coping strategies</a:t>
            </a:r>
          </a:p>
        </p:txBody>
      </p:sp>
      <p:sp>
        <p:nvSpPr>
          <p:cNvPr id="4" name="Down Arrow 3"/>
          <p:cNvSpPr/>
          <p:nvPr/>
        </p:nvSpPr>
        <p:spPr>
          <a:xfrm>
            <a:off x="5791201" y="874265"/>
            <a:ext cx="232228" cy="130287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4601029" y="1341038"/>
            <a:ext cx="238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rgbClr val="00B050"/>
                </a:solidFill>
              </a:rPr>
              <a:t>MAY INFLUENCE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0343" y="2321490"/>
            <a:ext cx="7286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How we choose to process and express emotions</a:t>
            </a:r>
          </a:p>
        </p:txBody>
      </p:sp>
      <p:sp>
        <p:nvSpPr>
          <p:cNvPr id="7" name="Down Arrow 6"/>
          <p:cNvSpPr/>
          <p:nvPr/>
        </p:nvSpPr>
        <p:spPr>
          <a:xfrm>
            <a:off x="5791201" y="2783155"/>
            <a:ext cx="232228" cy="130287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4078515" y="3267469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B050"/>
                </a:solidFill>
              </a:rPr>
              <a:t>EXPERIENCES &amp; BEHAVIOURS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59086" y="4154870"/>
            <a:ext cx="2496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7030A0"/>
                </a:solidFill>
              </a:rPr>
              <a:t>“Depression”</a:t>
            </a:r>
          </a:p>
        </p:txBody>
      </p:sp>
    </p:spTree>
    <p:extLst>
      <p:ext uri="{BB962C8B-B14F-4D97-AF65-F5344CB8AC3E}">
        <p14:creationId xmlns:p14="http://schemas.microsoft.com/office/powerpoint/2010/main" val="245575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  <p:bldP spid="7" grpId="0" animBg="1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29" y="145143"/>
            <a:ext cx="11959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dirty="0">
                <a:solidFill>
                  <a:srgbClr val="0070C0"/>
                </a:solidFill>
              </a:rPr>
              <a:t>Many people considered to have a “mental illness” - “depression”</a:t>
            </a:r>
          </a:p>
        </p:txBody>
      </p:sp>
      <p:sp>
        <p:nvSpPr>
          <p:cNvPr id="3" name="Down Arrow 2"/>
          <p:cNvSpPr/>
          <p:nvPr/>
        </p:nvSpPr>
        <p:spPr>
          <a:xfrm>
            <a:off x="5762172" y="716147"/>
            <a:ext cx="166913" cy="60691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extBox 3"/>
          <p:cNvSpPr txBox="1"/>
          <p:nvPr/>
        </p:nvSpPr>
        <p:spPr>
          <a:xfrm>
            <a:off x="4354285" y="1330989"/>
            <a:ext cx="157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7030A0"/>
                </a:solidFill>
              </a:rPr>
              <a:t>“Private”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29085" y="1323058"/>
            <a:ext cx="126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“Deep”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487" y="2005762"/>
            <a:ext cx="161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Hold back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1657" y="2005761"/>
            <a:ext cx="399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much of who they really 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71771" y="2004767"/>
            <a:ext cx="343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and how they really feel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3507" y="2004767"/>
            <a:ext cx="1959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from others,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99030" y="2404447"/>
            <a:ext cx="5783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locking away key aspects of themselves</a:t>
            </a:r>
            <a:endParaRPr lang="en-IE" sz="2400" dirty="0">
              <a:solidFill>
                <a:srgbClr val="7030A0"/>
              </a:solidFill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32170" y="2404446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very deeply within them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IE" dirty="0"/>
          </a:p>
        </p:txBody>
      </p:sp>
      <p:sp>
        <p:nvSpPr>
          <p:cNvPr id="12" name="Rectangle 11"/>
          <p:cNvSpPr/>
          <p:nvPr/>
        </p:nvSpPr>
        <p:spPr>
          <a:xfrm>
            <a:off x="130629" y="2803132"/>
            <a:ext cx="4891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They rarely express their true self, </a:t>
            </a:r>
            <a:endParaRPr lang="en-IE" sz="2400" dirty="0">
              <a:solidFill>
                <a:srgbClr val="7030A0"/>
              </a:solidFill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15508" y="2802136"/>
            <a:ext cx="3951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their deeply held emotions. </a:t>
            </a:r>
            <a:endParaRPr lang="en-IE" sz="2400" dirty="0"/>
          </a:p>
        </p:txBody>
      </p:sp>
      <p:sp>
        <p:nvSpPr>
          <p:cNvPr id="14" name="Rectangle 13"/>
          <p:cNvSpPr/>
          <p:nvPr/>
        </p:nvSpPr>
        <p:spPr>
          <a:xfrm>
            <a:off x="4870617" y="2802137"/>
            <a:ext cx="2644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their vulnerability, </a:t>
            </a:r>
            <a:endParaRPr lang="en-IE" sz="2400" dirty="0">
              <a:solidFill>
                <a:srgbClr val="7030A0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5802085" y="3390886"/>
            <a:ext cx="166913" cy="60691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TextBox 16"/>
          <p:cNvSpPr txBox="1"/>
          <p:nvPr/>
        </p:nvSpPr>
        <p:spPr>
          <a:xfrm>
            <a:off x="4354285" y="4093029"/>
            <a:ext cx="3161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err="1">
                <a:solidFill>
                  <a:srgbClr val="FF0066"/>
                </a:solidFill>
              </a:rPr>
              <a:t>Defense</a:t>
            </a:r>
            <a:r>
              <a:rPr lang="en-IE" sz="2400" dirty="0">
                <a:solidFill>
                  <a:srgbClr val="FF0066"/>
                </a:solidFill>
              </a:rPr>
              <a:t> mechanism</a:t>
            </a:r>
          </a:p>
        </p:txBody>
      </p:sp>
      <p:sp>
        <p:nvSpPr>
          <p:cNvPr id="19" name="Down Arrow 18"/>
          <p:cNvSpPr/>
          <p:nvPr/>
        </p:nvSpPr>
        <p:spPr>
          <a:xfrm rot="17898286">
            <a:off x="6948712" y="4300604"/>
            <a:ext cx="166915" cy="119243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Down Arrow 19"/>
          <p:cNvSpPr/>
          <p:nvPr/>
        </p:nvSpPr>
        <p:spPr>
          <a:xfrm rot="3620327">
            <a:off x="4498834" y="4326049"/>
            <a:ext cx="166915" cy="119243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TextBox 20"/>
          <p:cNvSpPr txBox="1"/>
          <p:nvPr/>
        </p:nvSpPr>
        <p:spPr>
          <a:xfrm>
            <a:off x="3689164" y="4649921"/>
            <a:ext cx="422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rgbClr val="00B050"/>
                </a:solidFill>
              </a:rPr>
              <a:t>DESIGNED TO MINIMISE RISK OF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91657" y="5289839"/>
            <a:ext cx="2678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Further wounding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10514" y="5289839"/>
            <a:ext cx="4407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Peak contact with one’s painful </a:t>
            </a:r>
          </a:p>
          <a:p>
            <a:r>
              <a:rPr lang="en-IE" sz="2400" dirty="0">
                <a:solidFill>
                  <a:srgbClr val="7030A0"/>
                </a:solidFill>
              </a:rPr>
              <a:t>emotional unfinished business</a:t>
            </a:r>
          </a:p>
        </p:txBody>
      </p:sp>
    </p:spTree>
    <p:extLst>
      <p:ext uri="{BB962C8B-B14F-4D97-AF65-F5344CB8AC3E}">
        <p14:creationId xmlns:p14="http://schemas.microsoft.com/office/powerpoint/2010/main" val="426568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6" grpId="0" animBg="1"/>
      <p:bldP spid="17" grpId="0"/>
      <p:bldP spid="19" grpId="0" animBg="1"/>
      <p:bldP spid="20" grpId="0" animBg="1"/>
      <p:bldP spid="21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5885" y="348340"/>
            <a:ext cx="1872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dirty="0">
                <a:solidFill>
                  <a:srgbClr val="0070C0"/>
                </a:solidFill>
              </a:rPr>
              <a:t>Anxiety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898571" y="547434"/>
            <a:ext cx="1378857" cy="1865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7300686" y="348340"/>
            <a:ext cx="2873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dirty="0">
                <a:solidFill>
                  <a:srgbClr val="0070C0"/>
                </a:solidFill>
              </a:rPr>
              <a:t>“Depression”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98571" y="748449"/>
            <a:ext cx="1291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rgbClr val="FF0066"/>
                </a:solidFill>
              </a:rPr>
              <a:t>(P: 3.12)</a:t>
            </a:r>
          </a:p>
        </p:txBody>
      </p:sp>
      <p:sp>
        <p:nvSpPr>
          <p:cNvPr id="7" name="Right Arrow 6"/>
          <p:cNvSpPr/>
          <p:nvPr/>
        </p:nvSpPr>
        <p:spPr>
          <a:xfrm rot="2213579">
            <a:off x="3359823" y="1463507"/>
            <a:ext cx="1839294" cy="21666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Box 7"/>
          <p:cNvSpPr txBox="1"/>
          <p:nvPr/>
        </p:nvSpPr>
        <p:spPr>
          <a:xfrm>
            <a:off x="2815771" y="1350138"/>
            <a:ext cx="2728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B050"/>
                </a:solidFill>
              </a:rPr>
              <a:t>THIS PRESENTATION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5714" y="2310744"/>
            <a:ext cx="627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err="1">
                <a:solidFill>
                  <a:srgbClr val="7030A0"/>
                </a:solidFill>
              </a:rPr>
              <a:t>Defense</a:t>
            </a:r>
            <a:r>
              <a:rPr lang="en-IE" sz="2400" dirty="0">
                <a:solidFill>
                  <a:srgbClr val="7030A0"/>
                </a:solidFill>
              </a:rPr>
              <a:t> mechanisms and coping strategies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1428" y="4080439"/>
            <a:ext cx="8708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Comprehensive course on anxiety for mental health therapists</a:t>
            </a:r>
          </a:p>
        </p:txBody>
      </p:sp>
      <p:sp>
        <p:nvSpPr>
          <p:cNvPr id="11" name="Down Arrow 10"/>
          <p:cNvSpPr/>
          <p:nvPr/>
        </p:nvSpPr>
        <p:spPr>
          <a:xfrm rot="1774190">
            <a:off x="1409464" y="773722"/>
            <a:ext cx="268819" cy="346611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1574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 animBg="1"/>
      <p:bldP spid="8" grpId="0"/>
      <p:bldP spid="9" grpId="0"/>
      <p:bldP spid="10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9029" y="116114"/>
            <a:ext cx="182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rgbClr val="0070C0"/>
                </a:solidFill>
              </a:rPr>
              <a:t>Anxiety</a:t>
            </a:r>
          </a:p>
        </p:txBody>
      </p:sp>
      <p:sp>
        <p:nvSpPr>
          <p:cNvPr id="3" name="Down Arrow 2"/>
          <p:cNvSpPr/>
          <p:nvPr/>
        </p:nvSpPr>
        <p:spPr>
          <a:xfrm>
            <a:off x="5791200" y="812799"/>
            <a:ext cx="232228" cy="128320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extBox 3"/>
          <p:cNvSpPr txBox="1"/>
          <p:nvPr/>
        </p:nvSpPr>
        <p:spPr>
          <a:xfrm>
            <a:off x="4913085" y="2207917"/>
            <a:ext cx="222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“Depression”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7047" y="1269737"/>
            <a:ext cx="2792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B050"/>
                </a:solidFill>
              </a:rPr>
              <a:t>OFTEN FOLLOWED BY</a:t>
            </a:r>
          </a:p>
        </p:txBody>
      </p:sp>
    </p:spTree>
    <p:extLst>
      <p:ext uri="{BB962C8B-B14F-4D97-AF65-F5344CB8AC3E}">
        <p14:creationId xmlns:p14="http://schemas.microsoft.com/office/powerpoint/2010/main" val="156988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507" t="11602" r="80959" b="72019"/>
          <a:stretch/>
        </p:blipFill>
        <p:spPr>
          <a:xfrm>
            <a:off x="624840" y="215429"/>
            <a:ext cx="1493520" cy="109728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366561">
            <a:off x="118871" y="149190"/>
            <a:ext cx="636560" cy="22164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7812" r="32692" b="50729"/>
          <a:stretch/>
        </p:blipFill>
        <p:spPr>
          <a:xfrm>
            <a:off x="2642414" y="344969"/>
            <a:ext cx="7960088" cy="838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9631" t="10417" r="33602" b="6250"/>
          <a:stretch/>
        </p:blipFill>
        <p:spPr>
          <a:xfrm>
            <a:off x="2118360" y="1183168"/>
            <a:ext cx="7678148" cy="47968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0786" y="6128486"/>
            <a:ext cx="11923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dirty="0">
                <a:hlinkClick r:id="rId5"/>
              </a:rPr>
              <a:t>http://www.mayoclinic.org/diseases-conditions/depression/expert-answers/depression-and-anxiety/FAQ-20057989</a:t>
            </a:r>
            <a:r>
              <a:rPr lang="en-IE" dirty="0"/>
              <a:t>, </a:t>
            </a:r>
            <a:r>
              <a:rPr lang="en-IE" dirty="0">
                <a:solidFill>
                  <a:srgbClr val="C00000"/>
                </a:solidFill>
              </a:rPr>
              <a:t>accessed 14</a:t>
            </a:r>
            <a:r>
              <a:rPr lang="en-IE" baseline="30000" dirty="0">
                <a:solidFill>
                  <a:srgbClr val="C00000"/>
                </a:solidFill>
              </a:rPr>
              <a:t>th</a:t>
            </a:r>
            <a:r>
              <a:rPr lang="en-IE" dirty="0">
                <a:solidFill>
                  <a:srgbClr val="C00000"/>
                </a:solidFill>
              </a:rPr>
              <a:t> June 2016.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481800" y="4804390"/>
            <a:ext cx="636560" cy="22164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886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9029" y="116114"/>
            <a:ext cx="182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rgbClr val="0070C0"/>
                </a:solidFill>
              </a:rPr>
              <a:t>Anxiety</a:t>
            </a:r>
          </a:p>
        </p:txBody>
      </p:sp>
      <p:sp>
        <p:nvSpPr>
          <p:cNvPr id="3" name="Down Arrow 2"/>
          <p:cNvSpPr/>
          <p:nvPr/>
        </p:nvSpPr>
        <p:spPr>
          <a:xfrm>
            <a:off x="5791200" y="812799"/>
            <a:ext cx="232228" cy="128320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extBox 3"/>
          <p:cNvSpPr txBox="1"/>
          <p:nvPr/>
        </p:nvSpPr>
        <p:spPr>
          <a:xfrm>
            <a:off x="4913085" y="2207917"/>
            <a:ext cx="222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“Depression”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7047" y="1269737"/>
            <a:ext cx="2792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B050"/>
                </a:solidFill>
              </a:rPr>
              <a:t>OFTEN FOLLOWED BY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6072" y="3659832"/>
            <a:ext cx="239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Shutting down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2614" y="3659832"/>
            <a:ext cx="1794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Cutting off</a:t>
            </a:r>
          </a:p>
        </p:txBody>
      </p:sp>
      <p:sp>
        <p:nvSpPr>
          <p:cNvPr id="8" name="Down Arrow 7"/>
          <p:cNvSpPr/>
          <p:nvPr/>
        </p:nvSpPr>
        <p:spPr>
          <a:xfrm rot="2024424">
            <a:off x="5011057" y="2614543"/>
            <a:ext cx="195944" cy="110032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Down Arrow 8"/>
          <p:cNvSpPr/>
          <p:nvPr/>
        </p:nvSpPr>
        <p:spPr>
          <a:xfrm rot="19648443">
            <a:off x="6638271" y="2614544"/>
            <a:ext cx="195944" cy="110032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Down Arrow 9"/>
          <p:cNvSpPr/>
          <p:nvPr/>
        </p:nvSpPr>
        <p:spPr>
          <a:xfrm rot="19648443">
            <a:off x="5004926" y="4140181"/>
            <a:ext cx="195944" cy="110032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Down Arrow 10"/>
          <p:cNvSpPr/>
          <p:nvPr/>
        </p:nvSpPr>
        <p:spPr>
          <a:xfrm rot="2024424">
            <a:off x="6638272" y="4139604"/>
            <a:ext cx="195944" cy="110032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Box 11"/>
          <p:cNvSpPr txBox="1"/>
          <p:nvPr/>
        </p:nvSpPr>
        <p:spPr>
          <a:xfrm>
            <a:off x="4835795" y="5235718"/>
            <a:ext cx="2135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7030A0"/>
                </a:solidFill>
              </a:rPr>
              <a:t>“Depression”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5962" y="6315902"/>
            <a:ext cx="1834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Avoidance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5791200" y="5651761"/>
            <a:ext cx="171267" cy="70976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Curved Down Arrow 14"/>
          <p:cNvSpPr/>
          <p:nvPr/>
        </p:nvSpPr>
        <p:spPr>
          <a:xfrm rot="16200000">
            <a:off x="1615007" y="3087254"/>
            <a:ext cx="6187440" cy="731520"/>
          </a:xfrm>
          <a:prstGeom prst="curved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9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797002" y="304444"/>
            <a:ext cx="6401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rgbClr val="0070C0"/>
                </a:solidFill>
              </a:rPr>
              <a:t>Many experiences and behaviours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5887374" y="1557719"/>
            <a:ext cx="220980" cy="97840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3" name="TextBox 12"/>
          <p:cNvSpPr txBox="1"/>
          <p:nvPr/>
        </p:nvSpPr>
        <p:spPr>
          <a:xfrm>
            <a:off x="5041554" y="178025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B050"/>
                </a:solidFill>
              </a:rPr>
              <a:t>ERRONEOUSLY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59564" y="2704022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7030A0"/>
                </a:solidFill>
              </a:rPr>
              <a:t>“Mental illness”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5887374" y="3322152"/>
            <a:ext cx="220980" cy="97840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6" name="TextBox 15"/>
          <p:cNvSpPr txBox="1"/>
          <p:nvPr/>
        </p:nvSpPr>
        <p:spPr>
          <a:xfrm>
            <a:off x="5041554" y="435614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“Depression”</a:t>
            </a:r>
          </a:p>
        </p:txBody>
      </p:sp>
    </p:spTree>
    <p:extLst>
      <p:ext uri="{BB962C8B-B14F-4D97-AF65-F5344CB8AC3E}">
        <p14:creationId xmlns:p14="http://schemas.microsoft.com/office/powerpoint/2010/main" val="172128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/>
      <p:bldP spid="15" grpId="0" animBg="1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86067" y="98474"/>
            <a:ext cx="3108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dirty="0">
                <a:solidFill>
                  <a:srgbClr val="0070C0"/>
                </a:solidFill>
              </a:rPr>
              <a:t>Avoidance</a:t>
            </a:r>
          </a:p>
        </p:txBody>
      </p:sp>
      <p:sp>
        <p:nvSpPr>
          <p:cNvPr id="3" name="Down Arrow 2"/>
          <p:cNvSpPr/>
          <p:nvPr/>
        </p:nvSpPr>
        <p:spPr>
          <a:xfrm>
            <a:off x="6028005" y="764649"/>
            <a:ext cx="225083" cy="97840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extBox 3"/>
          <p:cNvSpPr txBox="1"/>
          <p:nvPr/>
        </p:nvSpPr>
        <p:spPr>
          <a:xfrm>
            <a:off x="5205044" y="984102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rgbClr val="00B050"/>
                </a:solidFill>
              </a:rPr>
              <a:t>REFLECTED </a:t>
            </a:r>
          </a:p>
          <a:p>
            <a:pPr algn="ctr"/>
            <a:r>
              <a:rPr lang="en-IE" dirty="0">
                <a:solidFill>
                  <a:srgbClr val="00B050"/>
                </a:solidFill>
              </a:rPr>
              <a:t>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6591" y="1824457"/>
            <a:ext cx="7469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Adopted </a:t>
            </a:r>
            <a:r>
              <a:rPr lang="en-IE" sz="2400" dirty="0" err="1">
                <a:solidFill>
                  <a:srgbClr val="7030A0"/>
                </a:solidFill>
              </a:rPr>
              <a:t>defense</a:t>
            </a:r>
            <a:r>
              <a:rPr lang="en-IE" sz="2400" dirty="0">
                <a:solidFill>
                  <a:srgbClr val="7030A0"/>
                </a:solidFill>
              </a:rPr>
              <a:t> mechanisms and coping strategies</a:t>
            </a:r>
          </a:p>
        </p:txBody>
      </p:sp>
      <p:sp>
        <p:nvSpPr>
          <p:cNvPr id="8" name="Down Arrow 7"/>
          <p:cNvSpPr/>
          <p:nvPr/>
        </p:nvSpPr>
        <p:spPr>
          <a:xfrm>
            <a:off x="6028005" y="2516955"/>
            <a:ext cx="225083" cy="97840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/>
          <p:cNvSpPr txBox="1"/>
          <p:nvPr/>
        </p:nvSpPr>
        <p:spPr>
          <a:xfrm>
            <a:off x="5099534" y="2821493"/>
            <a:ext cx="2082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rgbClr val="00B050"/>
                </a:solidFill>
              </a:rPr>
              <a:t>ESTABLISHED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3273" y="3726195"/>
            <a:ext cx="203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7030A0"/>
                </a:solidFill>
              </a:rPr>
              <a:t>Childhood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53088" y="3726195"/>
            <a:ext cx="1934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Adolescence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39838" y="5489424"/>
            <a:ext cx="1786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0070C0"/>
                </a:solidFill>
              </a:rPr>
              <a:t>Avoidance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828746" y="5604841"/>
            <a:ext cx="978408" cy="23083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TextBox 13"/>
          <p:cNvSpPr txBox="1"/>
          <p:nvPr/>
        </p:nvSpPr>
        <p:spPr>
          <a:xfrm>
            <a:off x="4658351" y="5285176"/>
            <a:ext cx="126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B050"/>
                </a:solidFill>
              </a:rPr>
              <a:t>REFLECT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9896" y="5659396"/>
            <a:ext cx="1663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7030A0"/>
                </a:solidFill>
              </a:rPr>
              <a:t>wounding</a:t>
            </a:r>
            <a:r>
              <a:rPr lang="en-IE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42084" y="5335535"/>
            <a:ext cx="604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dirty="0">
                <a:solidFill>
                  <a:srgbClr val="FFC000"/>
                </a:solidFill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85384" y="5659396"/>
            <a:ext cx="1307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distress</a:t>
            </a:r>
            <a:r>
              <a:rPr lang="en-IE" sz="2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83727" y="5325045"/>
            <a:ext cx="1502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Unhealed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46997" y="5325045"/>
            <a:ext cx="1584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Unhealed</a:t>
            </a:r>
          </a:p>
        </p:txBody>
      </p:sp>
    </p:spTree>
    <p:extLst>
      <p:ext uri="{BB962C8B-B14F-4D97-AF65-F5344CB8AC3E}">
        <p14:creationId xmlns:p14="http://schemas.microsoft.com/office/powerpoint/2010/main" val="54409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4" grpId="0"/>
      <p:bldP spid="5" grpId="0"/>
      <p:bldP spid="8" grpId="0" animBg="1"/>
      <p:bldP spid="9" grpId="0"/>
      <p:bldP spid="10" grpId="0"/>
      <p:bldP spid="11" grpId="0"/>
      <p:bldP spid="12" grpId="0"/>
      <p:bldP spid="13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2529" y="182881"/>
            <a:ext cx="8679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rgbClr val="0070C0"/>
                </a:solidFill>
              </a:rPr>
              <a:t>All </a:t>
            </a:r>
            <a:r>
              <a:rPr lang="en-IE" sz="3200" dirty="0" err="1">
                <a:solidFill>
                  <a:srgbClr val="0070C0"/>
                </a:solidFill>
              </a:rPr>
              <a:t>defense</a:t>
            </a:r>
            <a:r>
              <a:rPr lang="en-IE" sz="3200" dirty="0">
                <a:solidFill>
                  <a:srgbClr val="0070C0"/>
                </a:solidFill>
              </a:rPr>
              <a:t> mechanisms and coping strategies</a:t>
            </a:r>
          </a:p>
        </p:txBody>
      </p:sp>
      <p:sp>
        <p:nvSpPr>
          <p:cNvPr id="3" name="Down Arrow 2"/>
          <p:cNvSpPr/>
          <p:nvPr/>
        </p:nvSpPr>
        <p:spPr>
          <a:xfrm>
            <a:off x="5982286" y="942535"/>
            <a:ext cx="260252" cy="15755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extBox 3"/>
          <p:cNvSpPr txBox="1"/>
          <p:nvPr/>
        </p:nvSpPr>
        <p:spPr>
          <a:xfrm>
            <a:off x="4649372" y="1360994"/>
            <a:ext cx="313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B050"/>
                </a:solidFill>
              </a:rPr>
              <a:t>EMPLOYED    HABITUALLY</a:t>
            </a:r>
          </a:p>
        </p:txBody>
      </p:sp>
      <p:sp>
        <p:nvSpPr>
          <p:cNvPr id="5" name="Down Arrow 4"/>
          <p:cNvSpPr/>
          <p:nvPr/>
        </p:nvSpPr>
        <p:spPr>
          <a:xfrm rot="2630489">
            <a:off x="5246699" y="2323664"/>
            <a:ext cx="260252" cy="15755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Down Arrow 5"/>
          <p:cNvSpPr/>
          <p:nvPr/>
        </p:nvSpPr>
        <p:spPr>
          <a:xfrm rot="18774249">
            <a:off x="6749915" y="2296952"/>
            <a:ext cx="260252" cy="157558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/>
          <p:cNvSpPr txBox="1"/>
          <p:nvPr/>
        </p:nvSpPr>
        <p:spPr>
          <a:xfrm>
            <a:off x="4522215" y="4030916"/>
            <a:ext cx="910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C00000"/>
                </a:solidFill>
              </a:rPr>
              <a:t>gain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86663" y="3669523"/>
            <a:ext cx="167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Short-term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16615" y="4030917"/>
            <a:ext cx="858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C00000"/>
                </a:solidFill>
              </a:rPr>
              <a:t>pain</a:t>
            </a:r>
            <a:r>
              <a:rPr lang="en-IE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3680" y="3716368"/>
            <a:ext cx="1800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7030A0"/>
                </a:solidFill>
              </a:rPr>
              <a:t>Long-term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4911" y="5190978"/>
            <a:ext cx="1871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0070C0"/>
                </a:solidFill>
              </a:rPr>
              <a:t>Avoidance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4835767" y="4537996"/>
            <a:ext cx="200466" cy="57044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TextBox 12"/>
          <p:cNvSpPr txBox="1"/>
          <p:nvPr/>
        </p:nvSpPr>
        <p:spPr>
          <a:xfrm>
            <a:off x="4039185" y="5190978"/>
            <a:ext cx="1793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7030A0"/>
                </a:solidFill>
              </a:rPr>
              <a:t>Relief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2798766" y="5329370"/>
            <a:ext cx="1287897" cy="18488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Down Arrow 14"/>
          <p:cNvSpPr/>
          <p:nvPr/>
        </p:nvSpPr>
        <p:spPr>
          <a:xfrm>
            <a:off x="5376825" y="5190978"/>
            <a:ext cx="158262" cy="39646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Box 15"/>
          <p:cNvSpPr txBox="1"/>
          <p:nvPr/>
        </p:nvSpPr>
        <p:spPr>
          <a:xfrm>
            <a:off x="6937581" y="5190977"/>
            <a:ext cx="1216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Failure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7355204" y="4537996"/>
            <a:ext cx="200466" cy="57044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TextBox 17"/>
          <p:cNvSpPr txBox="1"/>
          <p:nvPr/>
        </p:nvSpPr>
        <p:spPr>
          <a:xfrm>
            <a:off x="6937581" y="5612457"/>
            <a:ext cx="1357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Anxiety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37581" y="6043504"/>
            <a:ext cx="201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Sense of self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8870130" y="6051734"/>
            <a:ext cx="158262" cy="39646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2754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 animBg="1"/>
      <p:bldP spid="15" grpId="0" animBg="1"/>
      <p:bldP spid="16" grpId="0"/>
      <p:bldP spid="17" grpId="0" animBg="1"/>
      <p:bldP spid="18" grpId="0"/>
      <p:bldP spid="19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5120" y="182880"/>
            <a:ext cx="608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dirty="0">
                <a:solidFill>
                  <a:srgbClr val="0070C0"/>
                </a:solidFill>
              </a:rPr>
              <a:t>Many features of “depression”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11680" y="2560320"/>
            <a:ext cx="3215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err="1">
                <a:solidFill>
                  <a:srgbClr val="7030A0"/>
                </a:solidFill>
              </a:rPr>
              <a:t>Defense</a:t>
            </a:r>
            <a:r>
              <a:rPr lang="en-IE" sz="2400" dirty="0">
                <a:solidFill>
                  <a:srgbClr val="7030A0"/>
                </a:solidFill>
              </a:rPr>
              <a:t> mechanisms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46520" y="2560320"/>
            <a:ext cx="3368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7030A0"/>
                </a:solidFill>
              </a:rPr>
              <a:t>Coping strategies</a:t>
            </a:r>
          </a:p>
        </p:txBody>
      </p:sp>
      <p:sp>
        <p:nvSpPr>
          <p:cNvPr id="5" name="Down Arrow 4"/>
          <p:cNvSpPr/>
          <p:nvPr/>
        </p:nvSpPr>
        <p:spPr>
          <a:xfrm rot="2499835">
            <a:off x="3658061" y="841042"/>
            <a:ext cx="229692" cy="164588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Down Arrow 5"/>
          <p:cNvSpPr/>
          <p:nvPr/>
        </p:nvSpPr>
        <p:spPr>
          <a:xfrm rot="19552572">
            <a:off x="7748597" y="841044"/>
            <a:ext cx="229692" cy="164588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Plus 6"/>
          <p:cNvSpPr/>
          <p:nvPr/>
        </p:nvSpPr>
        <p:spPr>
          <a:xfrm>
            <a:off x="5646420" y="2536537"/>
            <a:ext cx="579120" cy="485448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409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2869" y="126609"/>
            <a:ext cx="8482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rgbClr val="0070C0"/>
                </a:solidFill>
              </a:rPr>
              <a:t>Other </a:t>
            </a:r>
            <a:r>
              <a:rPr lang="en-IE" sz="3200" dirty="0" err="1">
                <a:solidFill>
                  <a:srgbClr val="0070C0"/>
                </a:solidFill>
              </a:rPr>
              <a:t>defense</a:t>
            </a:r>
            <a:r>
              <a:rPr lang="en-IE" sz="3200" dirty="0">
                <a:solidFill>
                  <a:srgbClr val="0070C0"/>
                </a:solidFill>
              </a:rPr>
              <a:t> mechanisms/coping strategies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1" y="1308296"/>
            <a:ext cx="129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Apathy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3625" y="1308296"/>
            <a:ext cx="167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Disappear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8437" y="1308296"/>
            <a:ext cx="1575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Autopilot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0794" y="1308296"/>
            <a:ext cx="1786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Numbing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28406" y="1308296"/>
            <a:ext cx="2391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Indecisiveness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3624" y="2133785"/>
            <a:ext cx="220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Daydreaming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8437" y="2133785"/>
            <a:ext cx="2686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Fantasy creation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832" y="2133785"/>
            <a:ext cx="1997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Mindreading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9772" y="2133785"/>
            <a:ext cx="1617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“What if”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67557" y="2133785"/>
            <a:ext cx="1997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Extroversion</a:t>
            </a:r>
          </a:p>
        </p:txBody>
      </p:sp>
    </p:spTree>
    <p:extLst>
      <p:ext uri="{BB962C8B-B14F-4D97-AF65-F5344CB8AC3E}">
        <p14:creationId xmlns:p14="http://schemas.microsoft.com/office/powerpoint/2010/main" val="135244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29" t="4098" r="35919" b="74645"/>
          <a:stretch/>
        </p:blipFill>
        <p:spPr>
          <a:xfrm>
            <a:off x="886917" y="196948"/>
            <a:ext cx="10494711" cy="2208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825" t="33008" r="3509" b="19334"/>
          <a:stretch/>
        </p:blipFill>
        <p:spPr>
          <a:xfrm>
            <a:off x="1126934" y="2236987"/>
            <a:ext cx="10014678" cy="40250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40263" y="6222611"/>
            <a:ext cx="7605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>
                <a:hlinkClick r:id="rId4"/>
              </a:rPr>
              <a:t>http://www.dictionary.com/browse/extroversion</a:t>
            </a:r>
            <a:r>
              <a:rPr lang="en-IE" dirty="0"/>
              <a:t>, </a:t>
            </a:r>
            <a:r>
              <a:rPr lang="en-IE" dirty="0">
                <a:solidFill>
                  <a:srgbClr val="C00000"/>
                </a:solidFill>
              </a:rPr>
              <a:t>accessed 17</a:t>
            </a:r>
            <a:r>
              <a:rPr lang="en-IE" baseline="30000" dirty="0">
                <a:solidFill>
                  <a:srgbClr val="C00000"/>
                </a:solidFill>
              </a:rPr>
              <a:t>th</a:t>
            </a:r>
            <a:r>
              <a:rPr lang="en-IE" dirty="0">
                <a:solidFill>
                  <a:srgbClr val="C00000"/>
                </a:solidFill>
              </a:rPr>
              <a:t> June 2016.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17999" y="928468"/>
            <a:ext cx="668918" cy="16881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ight Arrow 5"/>
          <p:cNvSpPr/>
          <p:nvPr/>
        </p:nvSpPr>
        <p:spPr>
          <a:xfrm rot="10800000">
            <a:off x="7750473" y="1816526"/>
            <a:ext cx="668918" cy="18901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ight Arrow 6"/>
          <p:cNvSpPr/>
          <p:nvPr/>
        </p:nvSpPr>
        <p:spPr>
          <a:xfrm>
            <a:off x="1771345" y="3270854"/>
            <a:ext cx="668918" cy="16881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ight Arrow 7"/>
          <p:cNvSpPr/>
          <p:nvPr/>
        </p:nvSpPr>
        <p:spPr>
          <a:xfrm>
            <a:off x="1771345" y="4025034"/>
            <a:ext cx="668918" cy="16881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481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7949" y="112541"/>
            <a:ext cx="8482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rgbClr val="0070C0"/>
                </a:solidFill>
              </a:rPr>
              <a:t>Other </a:t>
            </a:r>
            <a:r>
              <a:rPr lang="en-IE" sz="3200" dirty="0" err="1">
                <a:solidFill>
                  <a:srgbClr val="0070C0"/>
                </a:solidFill>
              </a:rPr>
              <a:t>defense</a:t>
            </a:r>
            <a:r>
              <a:rPr lang="en-IE" sz="3200" dirty="0">
                <a:solidFill>
                  <a:srgbClr val="0070C0"/>
                </a:solidFill>
              </a:rPr>
              <a:t> mechanisms/coping strategies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1" y="1308296"/>
            <a:ext cx="1294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Apathy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3625" y="1308296"/>
            <a:ext cx="167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Disappear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8437" y="1308296"/>
            <a:ext cx="1575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Autopilot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0794" y="1308296"/>
            <a:ext cx="1786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Numbing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28406" y="1308296"/>
            <a:ext cx="2391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Indecisiveness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3624" y="2133785"/>
            <a:ext cx="220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Daydreaming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8437" y="2133785"/>
            <a:ext cx="2686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Fantasy creation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832" y="2133785"/>
            <a:ext cx="1997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Mindreading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2195" y="2955957"/>
            <a:ext cx="2391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People-pleasing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9772" y="2133785"/>
            <a:ext cx="1617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“What if”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51963" y="2133785"/>
            <a:ext cx="1997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Extraversion</a:t>
            </a:r>
          </a:p>
        </p:txBody>
      </p:sp>
      <p:sp>
        <p:nvSpPr>
          <p:cNvPr id="14" name="Right Arrow 13"/>
          <p:cNvSpPr/>
          <p:nvPr/>
        </p:nvSpPr>
        <p:spPr>
          <a:xfrm rot="2244333">
            <a:off x="451592" y="1922414"/>
            <a:ext cx="568735" cy="15091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TextBox 14"/>
          <p:cNvSpPr txBox="1"/>
          <p:nvPr/>
        </p:nvSpPr>
        <p:spPr>
          <a:xfrm>
            <a:off x="5310553" y="2955956"/>
            <a:ext cx="1343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Blaming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8635" y="5850433"/>
            <a:ext cx="955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C00000"/>
                </a:solidFill>
              </a:rPr>
              <a:t>For further examples, see text that accompanies this presentation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08349" y="2955955"/>
            <a:ext cx="3211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“Negative” thinking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9697105" y="3409630"/>
            <a:ext cx="198622" cy="740229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9" name="TextBox 18"/>
          <p:cNvSpPr txBox="1"/>
          <p:nvPr/>
        </p:nvSpPr>
        <p:spPr>
          <a:xfrm>
            <a:off x="8415102" y="4172361"/>
            <a:ext cx="2961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Protective thinking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94892" y="4149859"/>
            <a:ext cx="4146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FF0066"/>
                </a:solidFill>
              </a:rPr>
              <a:t> “Forewarned is forewarned”</a:t>
            </a:r>
          </a:p>
        </p:txBody>
      </p:sp>
      <p:sp>
        <p:nvSpPr>
          <p:cNvPr id="21" name="Down Arrow 20"/>
          <p:cNvSpPr/>
          <p:nvPr/>
        </p:nvSpPr>
        <p:spPr>
          <a:xfrm rot="5400000">
            <a:off x="7666054" y="4010577"/>
            <a:ext cx="198622" cy="740229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7684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/>
      <p:bldP spid="16" grpId="0"/>
      <p:bldP spid="17" grpId="0"/>
      <p:bldP spid="18" grpId="0" animBg="1"/>
      <p:bldP spid="19" grpId="0"/>
      <p:bldP spid="20" grpId="0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480" y="2833520"/>
            <a:ext cx="2615634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" y="2833520"/>
            <a:ext cx="2628900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535" y="5238345"/>
            <a:ext cx="3884280" cy="13675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0480" y="121920"/>
            <a:ext cx="393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dirty="0">
                <a:solidFill>
                  <a:srgbClr val="7030A0"/>
                </a:solidFill>
              </a:rPr>
              <a:t>Eye contact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97" y="849624"/>
            <a:ext cx="2350589" cy="15628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39"/>
          <a:stretch/>
        </p:blipFill>
        <p:spPr>
          <a:xfrm>
            <a:off x="4870754" y="2732651"/>
            <a:ext cx="1941842" cy="218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5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0160" y="304800"/>
            <a:ext cx="9662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rgbClr val="0070C0"/>
                </a:solidFill>
              </a:rPr>
              <a:t>Purpose of </a:t>
            </a:r>
            <a:r>
              <a:rPr lang="en-IE" sz="3200" dirty="0" err="1">
                <a:solidFill>
                  <a:srgbClr val="0070C0"/>
                </a:solidFill>
              </a:rPr>
              <a:t>defense</a:t>
            </a:r>
            <a:r>
              <a:rPr lang="en-IE" sz="3200" dirty="0">
                <a:solidFill>
                  <a:srgbClr val="0070C0"/>
                </a:solidFill>
              </a:rPr>
              <a:t> mechanisms &amp; coping strategies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45080" y="3979178"/>
            <a:ext cx="758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Minimise further wounding &amp; subsequent distress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3100" y="3046659"/>
            <a:ext cx="48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FF0066"/>
                </a:solidFill>
              </a:rPr>
              <a:t>1.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5080" y="304665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Minimise contact with wounding &amp; distress experienced to date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3100" y="3979179"/>
            <a:ext cx="48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FF0066"/>
                </a:solidFill>
              </a:rPr>
              <a:t>2.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0280" y="4983480"/>
            <a:ext cx="7147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C00000"/>
                </a:solidFill>
              </a:rPr>
              <a:t>Many cause secondary wounding and distress</a:t>
            </a:r>
          </a:p>
        </p:txBody>
      </p:sp>
    </p:spTree>
    <p:extLst>
      <p:ext uri="{BB962C8B-B14F-4D97-AF65-F5344CB8AC3E}">
        <p14:creationId xmlns:p14="http://schemas.microsoft.com/office/powerpoint/2010/main" val="169134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8920" y="381000"/>
            <a:ext cx="7726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0070C0"/>
                </a:solidFill>
              </a:rPr>
              <a:t>Range of </a:t>
            </a:r>
            <a:r>
              <a:rPr lang="en-IE" sz="2400" dirty="0" err="1">
                <a:solidFill>
                  <a:srgbClr val="0070C0"/>
                </a:solidFill>
              </a:rPr>
              <a:t>defense</a:t>
            </a:r>
            <a:r>
              <a:rPr lang="en-IE" sz="2400" dirty="0">
                <a:solidFill>
                  <a:srgbClr val="0070C0"/>
                </a:solidFill>
              </a:rPr>
              <a:t> mechanisms &amp; coping responses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53840" y="2057400"/>
            <a:ext cx="4084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7030A0"/>
                </a:solidFill>
              </a:rPr>
              <a:t>Very considerable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283464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Testament to the creative ability of us human beings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46120" y="361188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7030A0"/>
                </a:solidFill>
              </a:rPr>
              <a:t>Always serve a purpose</a:t>
            </a:r>
          </a:p>
        </p:txBody>
      </p:sp>
    </p:spTree>
    <p:extLst>
      <p:ext uri="{BB962C8B-B14F-4D97-AF65-F5344CB8AC3E}">
        <p14:creationId xmlns:p14="http://schemas.microsoft.com/office/powerpoint/2010/main" val="422985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6440" y="243840"/>
            <a:ext cx="819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dirty="0" err="1">
                <a:solidFill>
                  <a:srgbClr val="0070C0"/>
                </a:solidFill>
              </a:rPr>
              <a:t>Defense</a:t>
            </a:r>
            <a:r>
              <a:rPr lang="en-IE" sz="3200" dirty="0">
                <a:solidFill>
                  <a:srgbClr val="0070C0"/>
                </a:solidFill>
              </a:rPr>
              <a:t> mechanisms &amp; coping strategies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121213" y="3472934"/>
            <a:ext cx="1949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“Depression”</a:t>
            </a:r>
          </a:p>
        </p:txBody>
      </p:sp>
      <p:sp>
        <p:nvSpPr>
          <p:cNvPr id="4" name="Down Arrow 3"/>
          <p:cNvSpPr/>
          <p:nvPr/>
        </p:nvSpPr>
        <p:spPr>
          <a:xfrm>
            <a:off x="5974080" y="1203960"/>
            <a:ext cx="243840" cy="201168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392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042" b="5758"/>
          <a:stretch/>
        </p:blipFill>
        <p:spPr>
          <a:xfrm>
            <a:off x="573760" y="393895"/>
            <a:ext cx="11039120" cy="53885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6640" y="6381690"/>
            <a:ext cx="10856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hlinkClick r:id="rId3"/>
              </a:rPr>
              <a:t>http://www.medicinenet.com/script/main/art.asp?articlekey=17900</a:t>
            </a:r>
            <a:r>
              <a:rPr lang="en-IE" sz="2000" dirty="0"/>
              <a:t> , </a:t>
            </a:r>
            <a:r>
              <a:rPr lang="en-IE" sz="2000" dirty="0">
                <a:solidFill>
                  <a:srgbClr val="C00000"/>
                </a:solidFill>
              </a:rPr>
              <a:t>accessed 23</a:t>
            </a:r>
            <a:r>
              <a:rPr lang="en-IE" sz="2000" baseline="30000" dirty="0">
                <a:solidFill>
                  <a:srgbClr val="C00000"/>
                </a:solidFill>
              </a:rPr>
              <a:t>rd</a:t>
            </a:r>
            <a:r>
              <a:rPr lang="en-IE" sz="2000" dirty="0">
                <a:solidFill>
                  <a:srgbClr val="C00000"/>
                </a:solidFill>
              </a:rPr>
              <a:t> March 2016</a:t>
            </a:r>
          </a:p>
        </p:txBody>
      </p:sp>
      <p:sp>
        <p:nvSpPr>
          <p:cNvPr id="4" name="Right Arrow 3"/>
          <p:cNvSpPr/>
          <p:nvPr/>
        </p:nvSpPr>
        <p:spPr>
          <a:xfrm rot="3108953">
            <a:off x="-7299" y="452455"/>
            <a:ext cx="869356" cy="21797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Up Arrow 4"/>
          <p:cNvSpPr/>
          <p:nvPr/>
        </p:nvSpPr>
        <p:spPr>
          <a:xfrm rot="19090604">
            <a:off x="10607040" y="1981201"/>
            <a:ext cx="228600" cy="77724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ight Arrow 5"/>
          <p:cNvSpPr/>
          <p:nvPr/>
        </p:nvSpPr>
        <p:spPr>
          <a:xfrm>
            <a:off x="2849880" y="1569720"/>
            <a:ext cx="795528" cy="21336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ight Arrow 6"/>
          <p:cNvSpPr/>
          <p:nvPr/>
        </p:nvSpPr>
        <p:spPr>
          <a:xfrm rot="999329">
            <a:off x="3414422" y="2517964"/>
            <a:ext cx="795528" cy="21677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ight Arrow 7"/>
          <p:cNvSpPr/>
          <p:nvPr/>
        </p:nvSpPr>
        <p:spPr>
          <a:xfrm rot="2504697">
            <a:off x="4330819" y="1089997"/>
            <a:ext cx="869356" cy="21797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ight Arrow 8"/>
          <p:cNvSpPr/>
          <p:nvPr/>
        </p:nvSpPr>
        <p:spPr>
          <a:xfrm rot="1580596">
            <a:off x="9830042" y="2471846"/>
            <a:ext cx="795528" cy="19812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ight Arrow 9"/>
          <p:cNvSpPr/>
          <p:nvPr/>
        </p:nvSpPr>
        <p:spPr>
          <a:xfrm rot="20308724">
            <a:off x="8092440" y="3459479"/>
            <a:ext cx="795528" cy="19812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319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32" t="4348" b="4348"/>
          <a:stretch/>
        </p:blipFill>
        <p:spPr>
          <a:xfrm>
            <a:off x="289560" y="256351"/>
            <a:ext cx="11658600" cy="56720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0722" y="6366450"/>
            <a:ext cx="11521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hlinkClick r:id="rId3"/>
              </a:rPr>
              <a:t>http://www.sciencedirect.com/science/article/pii/S0010440X97900572</a:t>
            </a:r>
            <a:r>
              <a:rPr lang="en-IE" sz="2000" dirty="0"/>
              <a:t> , </a:t>
            </a:r>
            <a:r>
              <a:rPr lang="en-IE" sz="2000" dirty="0">
                <a:solidFill>
                  <a:srgbClr val="C00000"/>
                </a:solidFill>
              </a:rPr>
              <a:t>accessed 23</a:t>
            </a:r>
            <a:r>
              <a:rPr lang="en-IE" sz="2000" baseline="30000" dirty="0">
                <a:solidFill>
                  <a:srgbClr val="C00000"/>
                </a:solidFill>
              </a:rPr>
              <a:t>rd</a:t>
            </a:r>
            <a:r>
              <a:rPr lang="en-IE" sz="2000" dirty="0">
                <a:solidFill>
                  <a:srgbClr val="C00000"/>
                </a:solidFill>
              </a:rPr>
              <a:t> March 2016.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976826" y="5585636"/>
            <a:ext cx="765048" cy="19812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ight Arrow 4"/>
          <p:cNvSpPr/>
          <p:nvPr/>
        </p:nvSpPr>
        <p:spPr>
          <a:xfrm rot="2084458">
            <a:off x="537520" y="274320"/>
            <a:ext cx="620566" cy="18288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Left Arrow 5"/>
          <p:cNvSpPr/>
          <p:nvPr/>
        </p:nvSpPr>
        <p:spPr>
          <a:xfrm rot="19057771">
            <a:off x="6787995" y="5242837"/>
            <a:ext cx="731520" cy="16764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441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8480" y="152400"/>
            <a:ext cx="544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dirty="0">
                <a:solidFill>
                  <a:srgbClr val="0070C0"/>
                </a:solidFill>
              </a:rPr>
              <a:t>Anhedonia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44340" y="803254"/>
            <a:ext cx="310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7030A0"/>
                </a:solidFill>
              </a:rPr>
              <a:t>(Not feeling pleasure)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3780" y="2023497"/>
            <a:ext cx="467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FF0066"/>
                </a:solidFill>
              </a:rPr>
              <a:t>Inability</a:t>
            </a:r>
            <a:r>
              <a:rPr lang="en-IE" sz="2400" dirty="0">
                <a:solidFill>
                  <a:srgbClr val="7030A0"/>
                </a:solidFill>
              </a:rPr>
              <a:t> to experience pleasure</a:t>
            </a:r>
          </a:p>
        </p:txBody>
      </p:sp>
      <p:sp>
        <p:nvSpPr>
          <p:cNvPr id="6" name="Multiply 5"/>
          <p:cNvSpPr/>
          <p:nvPr/>
        </p:nvSpPr>
        <p:spPr>
          <a:xfrm>
            <a:off x="7947660" y="1987033"/>
            <a:ext cx="609600" cy="534591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/>
          <p:cNvSpPr txBox="1"/>
          <p:nvPr/>
        </p:nvSpPr>
        <p:spPr>
          <a:xfrm>
            <a:off x="3257550" y="2587703"/>
            <a:ext cx="5311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FF0066"/>
                </a:solidFill>
              </a:rPr>
              <a:t>Unwillingness</a:t>
            </a:r>
            <a:r>
              <a:rPr lang="en-IE" sz="2400" dirty="0">
                <a:solidFill>
                  <a:srgbClr val="7030A0"/>
                </a:solidFill>
              </a:rPr>
              <a:t> to experience pleasure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690" y="2640241"/>
            <a:ext cx="301363" cy="38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rdinary tex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12829</TotalTime>
  <Words>559</Words>
  <Application>Microsoft Office PowerPoint</Application>
  <PresentationFormat>Widescreen</PresentationFormat>
  <Paragraphs>183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Cambria</vt:lpstr>
      <vt:lpstr>Times New Roman</vt:lpstr>
      <vt:lpstr>Office Theme</vt:lpstr>
      <vt:lpstr> DEPRESSION: ITS TRUE NATURE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DEPRESSION: ITS TRUE NATURE</dc:title>
  <dc:creator>Terry Lynch</dc:creator>
  <cp:lastModifiedBy>Terry Lynch</cp:lastModifiedBy>
  <cp:revision>158</cp:revision>
  <dcterms:created xsi:type="dcterms:W3CDTF">2016-03-22T17:27:42Z</dcterms:created>
  <dcterms:modified xsi:type="dcterms:W3CDTF">2016-07-31T21:37:09Z</dcterms:modified>
</cp:coreProperties>
</file>