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313" r:id="rId2"/>
    <p:sldId id="293" r:id="rId3"/>
    <p:sldId id="294" r:id="rId4"/>
    <p:sldId id="301" r:id="rId5"/>
    <p:sldId id="303" r:id="rId6"/>
    <p:sldId id="302" r:id="rId7"/>
    <p:sldId id="304" r:id="rId8"/>
    <p:sldId id="305" r:id="rId9"/>
    <p:sldId id="306" r:id="rId10"/>
    <p:sldId id="307" r:id="rId11"/>
    <p:sldId id="308" r:id="rId12"/>
    <p:sldId id="309" r:id="rId13"/>
    <p:sldId id="310" r:id="rId14"/>
    <p:sldId id="311" r:id="rId15"/>
    <p:sldId id="312" r:id="rId16"/>
    <p:sldId id="316" r:id="rId17"/>
    <p:sldId id="315"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240"/>
    <a:srgbClr val="011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3" autoAdjust="0"/>
    <p:restoredTop sz="96327" autoAdjust="0"/>
  </p:normalViewPr>
  <p:slideViewPr>
    <p:cSldViewPr>
      <p:cViewPr varScale="1">
        <p:scale>
          <a:sx n="224" d="100"/>
          <a:sy n="224" d="100"/>
        </p:scale>
        <p:origin x="2632" y="17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9" d="100"/>
          <a:sy n="69" d="100"/>
        </p:scale>
        <p:origin x="-3282"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1232EAB-EB46-4A43-A3AF-67B75085C657}" type="datetimeFigureOut">
              <a:rPr lang="en-US" smtClean="0"/>
              <a:t>7/14/20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DCBE050-FE3F-42D6-9D8A-68BB049F7BD5}" type="slidenum">
              <a:rPr lang="en-US" smtClean="0"/>
              <a:t>‹#›</a:t>
            </a:fld>
            <a:endParaRPr lang="en-US"/>
          </a:p>
        </p:txBody>
      </p:sp>
    </p:spTree>
    <p:extLst>
      <p:ext uri="{BB962C8B-B14F-4D97-AF65-F5344CB8AC3E}">
        <p14:creationId xmlns:p14="http://schemas.microsoft.com/office/powerpoint/2010/main" val="4065523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981F094-AC24-433A-85AA-02242E3988A0}" type="datetimeFigureOut">
              <a:rPr lang="en-US" smtClean="0"/>
              <a:pPr/>
              <a:t>7/14/20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7ABF81A-2D9E-4AFB-BB91-16D6CEE9918C}" type="slidenum">
              <a:rPr lang="en-US" smtClean="0"/>
              <a:pPr/>
              <a:t>‹#›</a:t>
            </a:fld>
            <a:endParaRPr lang="en-US"/>
          </a:p>
        </p:txBody>
      </p:sp>
    </p:spTree>
    <p:extLst>
      <p:ext uri="{BB962C8B-B14F-4D97-AF65-F5344CB8AC3E}">
        <p14:creationId xmlns:p14="http://schemas.microsoft.com/office/powerpoint/2010/main" val="2677169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a:spLocks noChangeArrowheads="1"/>
          </p:cNvSpPr>
          <p:nvPr/>
        </p:nvSpPr>
        <p:spPr bwMode="auto">
          <a:xfrm>
            <a:off x="146304" y="6391656"/>
            <a:ext cx="8833104" cy="309563"/>
          </a:xfrm>
          <a:prstGeom prst="rect">
            <a:avLst/>
          </a:prstGeom>
          <a:solidFill>
            <a:srgbClr val="0A224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rgbClr val="0A2240"/>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rgbClr val="0A2240"/>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rgbClr val="0A224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85800" y="381000"/>
            <a:ext cx="7772400" cy="1752600"/>
          </a:xfrm>
        </p:spPr>
        <p:txBody>
          <a:bodyPr anchor="b"/>
          <a:lstStyle>
            <a:lvl1pPr>
              <a:defRPr sz="4200">
                <a:solidFill>
                  <a:srgbClr val="0A2240"/>
                </a:solidFill>
              </a:defRPr>
            </a:lvl1pPr>
          </a:lstStyle>
          <a:p>
            <a:r>
              <a:rPr kumimoji="0" lang="en-US" dirty="0"/>
              <a:t>Click to edit Master title style</a:t>
            </a:r>
          </a:p>
        </p:txBody>
      </p:sp>
      <p:sp>
        <p:nvSpPr>
          <p:cNvPr id="22" name="Footer Placeholder 16"/>
          <p:cNvSpPr txBox="1">
            <a:spLocks/>
          </p:cNvSpPr>
          <p:nvPr userDrawn="1"/>
        </p:nvSpPr>
        <p:spPr>
          <a:xfrm>
            <a:off x="3962400" y="6432296"/>
            <a:ext cx="4419600" cy="273304"/>
          </a:xfrm>
          <a:prstGeom prst="rect">
            <a:avLst/>
          </a:prstGeom>
        </p:spPr>
        <p:txBody>
          <a:bodyPr wrap="square" anchor="b">
            <a:no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alatino Linotype" pitchFamily="18" charset="0"/>
              </a:rPr>
              <a:t>© National Agents Alliance.  Any duplication or alteration of this presentation without </a:t>
            </a:r>
          </a:p>
          <a:p>
            <a:pPr marL="0" marR="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alatino Linotype" pitchFamily="18" charset="0"/>
              </a:rPr>
              <a:t>written consent of  National Agents Alliance is strictly prohibited.</a:t>
            </a:r>
          </a:p>
        </p:txBody>
      </p:sp>
      <p:sp>
        <p:nvSpPr>
          <p:cNvPr id="17" name="TextBox 16"/>
          <p:cNvSpPr txBox="1"/>
          <p:nvPr userDrawn="1"/>
        </p:nvSpPr>
        <p:spPr>
          <a:xfrm>
            <a:off x="2743200" y="6381095"/>
            <a:ext cx="1524000" cy="307777"/>
          </a:xfrm>
          <a:prstGeom prst="rect">
            <a:avLst/>
          </a:prstGeom>
          <a:noFill/>
        </p:spPr>
        <p:txBody>
          <a:bodyPr wrap="square" rtlCol="0">
            <a:spAutoFit/>
          </a:bodyPr>
          <a:lstStyle/>
          <a:p>
            <a:r>
              <a:rPr lang="en-US" sz="1400" dirty="0">
                <a:solidFill>
                  <a:schemeClr val="bg1"/>
                </a:solidFill>
              </a:rPr>
              <a:t>Versio</a:t>
            </a:r>
            <a:r>
              <a:rPr lang="en-US" sz="1400" baseline="0" dirty="0">
                <a:solidFill>
                  <a:schemeClr val="bg1"/>
                </a:solidFill>
              </a:rPr>
              <a:t>n 7.0</a:t>
            </a:r>
            <a:endParaRPr lang="en-US" sz="1400" dirty="0">
              <a:solidFill>
                <a:schemeClr val="bg1"/>
              </a:solidFill>
            </a:endParaRPr>
          </a:p>
        </p:txBody>
      </p:sp>
      <p:pic>
        <p:nvPicPr>
          <p:cNvPr id="5" name="Picture 4">
            <a:extLst>
              <a:ext uri="{FF2B5EF4-FFF2-40B4-BE49-F238E27FC236}">
                <a16:creationId xmlns:a16="http://schemas.microsoft.com/office/drawing/2014/main" id="{7FF5CA4A-1CF6-794B-9189-86BFAA6B2199}"/>
              </a:ext>
            </a:extLst>
          </p:cNvPr>
          <p:cNvPicPr>
            <a:picLocks noChangeAspect="1"/>
          </p:cNvPicPr>
          <p:nvPr userDrawn="1"/>
        </p:nvPicPr>
        <p:blipFill>
          <a:blip r:embed="rId2"/>
          <a:stretch>
            <a:fillRect/>
          </a:stretch>
        </p:blipFill>
        <p:spPr>
          <a:xfrm>
            <a:off x="381000" y="6421007"/>
            <a:ext cx="1688384" cy="25067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A2240"/>
                </a:solidFill>
              </a:defRPr>
            </a:lvl1pPr>
          </a:lstStyle>
          <a:p>
            <a:r>
              <a:rPr kumimoji="0" lang="en-US" dirty="0"/>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16"/>
          <p:cNvSpPr txBox="1">
            <a:spLocks/>
          </p:cNvSpPr>
          <p:nvPr userDrawn="1"/>
        </p:nvSpPr>
        <p:spPr>
          <a:xfrm>
            <a:off x="3962400" y="6432296"/>
            <a:ext cx="4419600" cy="273304"/>
          </a:xfrm>
          <a:prstGeom prst="rect">
            <a:avLst/>
          </a:prstGeom>
        </p:spPr>
        <p:txBody>
          <a:bodyPr wrap="square" anchor="b">
            <a:no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alatino Linotype" pitchFamily="18" charset="0"/>
              </a:rPr>
              <a:t>© National Agents Alliance.  Any duplication or alteration of this presentation without </a:t>
            </a:r>
          </a:p>
          <a:p>
            <a:pPr marL="0" marR="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alatino Linotype" pitchFamily="18" charset="0"/>
              </a:rPr>
              <a:t>written consent of  National Agents Alliance is strictly prohibited.</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a:ln>
            <a:solidFill>
              <a:srgbClr val="0A2240"/>
            </a:solidFill>
          </a:ln>
        </p:spPr>
        <p:txBody>
          <a:bodyPr anchor="t"/>
          <a:lstStyle>
            <a:lvl1pPr marL="0" indent="0" algn="ctr">
              <a:buNone/>
              <a:defRPr sz="1600" b="1" cap="all" spc="250" baseline="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rgbClr val="0A224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rgbClr val="0A2240"/>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rgbClr val="0A224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dirty="0"/>
              <a:t>Click to edit Master title style</a:t>
            </a:r>
          </a:p>
        </p:txBody>
      </p:sp>
      <p:sp>
        <p:nvSpPr>
          <p:cNvPr id="20" name="Footer Placeholder 16"/>
          <p:cNvSpPr txBox="1">
            <a:spLocks/>
          </p:cNvSpPr>
          <p:nvPr userDrawn="1"/>
        </p:nvSpPr>
        <p:spPr>
          <a:xfrm>
            <a:off x="3962400" y="6432296"/>
            <a:ext cx="4419600" cy="273304"/>
          </a:xfrm>
          <a:prstGeom prst="rect">
            <a:avLst/>
          </a:prstGeom>
        </p:spPr>
        <p:txBody>
          <a:bodyPr wrap="square" anchor="b">
            <a:no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alatino Linotype" pitchFamily="18" charset="0"/>
              </a:rPr>
              <a:t>© National Agents Alliance.  Any duplication or alteration of this presentation without </a:t>
            </a:r>
          </a:p>
          <a:p>
            <a:pPr marL="0" marR="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alatino Linotype" pitchFamily="18" charset="0"/>
              </a:rPr>
              <a:t>written consent of  National Agents Alliance is strictly prohibited.</a:t>
            </a:r>
          </a:p>
        </p:txBody>
      </p:sp>
      <p:sp>
        <p:nvSpPr>
          <p:cNvPr id="21" name="TextBox 20"/>
          <p:cNvSpPr txBox="1"/>
          <p:nvPr userDrawn="1"/>
        </p:nvSpPr>
        <p:spPr>
          <a:xfrm>
            <a:off x="2514600" y="6387275"/>
            <a:ext cx="1524000" cy="307777"/>
          </a:xfrm>
          <a:prstGeom prst="rect">
            <a:avLst/>
          </a:prstGeom>
          <a:noFill/>
        </p:spPr>
        <p:txBody>
          <a:bodyPr wrap="square" rtlCol="0">
            <a:spAutoFit/>
          </a:bodyPr>
          <a:lstStyle/>
          <a:p>
            <a:r>
              <a:rPr lang="en-US" sz="1400" dirty="0">
                <a:solidFill>
                  <a:schemeClr val="bg1"/>
                </a:solidFill>
              </a:rPr>
              <a:t>Versio</a:t>
            </a:r>
            <a:r>
              <a:rPr lang="en-US" sz="1400" baseline="0" dirty="0">
                <a:solidFill>
                  <a:schemeClr val="bg1"/>
                </a:solidFill>
              </a:rPr>
              <a:t>n 7.0</a:t>
            </a:r>
            <a:endParaRPr lang="en-US" sz="1400" dirty="0">
              <a:solidFill>
                <a:schemeClr val="bg1"/>
              </a:solidFill>
            </a:endParaRPr>
          </a:p>
        </p:txBody>
      </p:sp>
      <p:pic>
        <p:nvPicPr>
          <p:cNvPr id="23" name="Picture 22">
            <a:extLst>
              <a:ext uri="{FF2B5EF4-FFF2-40B4-BE49-F238E27FC236}">
                <a16:creationId xmlns:a16="http://schemas.microsoft.com/office/drawing/2014/main" id="{F84D0E3B-0989-4848-9145-6244969D0D16}"/>
              </a:ext>
            </a:extLst>
          </p:cNvPr>
          <p:cNvPicPr>
            <a:picLocks noChangeAspect="1"/>
          </p:cNvPicPr>
          <p:nvPr userDrawn="1"/>
        </p:nvPicPr>
        <p:blipFill>
          <a:blip r:embed="rId2"/>
          <a:stretch>
            <a:fillRect/>
          </a:stretch>
        </p:blipFill>
        <p:spPr>
          <a:xfrm>
            <a:off x="381000" y="6432242"/>
            <a:ext cx="1676400" cy="24889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lvl1pPr>
              <a:defRPr>
                <a:solidFill>
                  <a:srgbClr val="0A2240"/>
                </a:solidFill>
              </a:defRPr>
            </a:lvl1pPr>
          </a:lstStyle>
          <a:p>
            <a:r>
              <a:rPr kumimoji="0" lang="en-US"/>
              <a:t>Click to edit Master title style</a:t>
            </a: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Footer Placeholder 16"/>
          <p:cNvSpPr txBox="1">
            <a:spLocks/>
          </p:cNvSpPr>
          <p:nvPr userDrawn="1"/>
        </p:nvSpPr>
        <p:spPr>
          <a:xfrm>
            <a:off x="3962400" y="6432296"/>
            <a:ext cx="4419600" cy="273304"/>
          </a:xfrm>
          <a:prstGeom prst="rect">
            <a:avLst/>
          </a:prstGeom>
        </p:spPr>
        <p:txBody>
          <a:bodyPr wrap="square" anchor="b">
            <a:noAutofit/>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alatino Linotype" pitchFamily="18" charset="0"/>
              </a:rPr>
              <a:t>© National Agents Alliance.  Any duplication or alteration of this presentation without </a:t>
            </a:r>
          </a:p>
          <a:p>
            <a:pPr marL="0" marR="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bg1"/>
                </a:solidFill>
                <a:latin typeface="Palatino Linotype" pitchFamily="18" charset="0"/>
              </a:rPr>
              <a:t>written consent of  National Agents Alliance is strictly prohibited.</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rgbClr val="0A2240"/>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rgbClr val="0A2240"/>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rgbClr val="0A224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3" name="TextBox 2"/>
          <p:cNvSpPr txBox="1"/>
          <p:nvPr userDrawn="1"/>
        </p:nvSpPr>
        <p:spPr>
          <a:xfrm>
            <a:off x="2743200" y="6373363"/>
            <a:ext cx="1524000" cy="307777"/>
          </a:xfrm>
          <a:prstGeom prst="rect">
            <a:avLst/>
          </a:prstGeom>
          <a:noFill/>
        </p:spPr>
        <p:txBody>
          <a:bodyPr wrap="square" rtlCol="0">
            <a:spAutoFit/>
          </a:bodyPr>
          <a:lstStyle/>
          <a:p>
            <a:r>
              <a:rPr lang="en-US" sz="1400" dirty="0">
                <a:solidFill>
                  <a:schemeClr val="bg1"/>
                </a:solidFill>
              </a:rPr>
              <a:t>Versio</a:t>
            </a:r>
            <a:r>
              <a:rPr lang="en-US" sz="1400" baseline="0" dirty="0">
                <a:solidFill>
                  <a:schemeClr val="bg1"/>
                </a:solidFill>
              </a:rPr>
              <a:t>n 7.0</a:t>
            </a:r>
            <a:endParaRPr lang="en-US" sz="1400" dirty="0">
              <a:solidFill>
                <a:schemeClr val="bg1"/>
              </a:solidFill>
            </a:endParaRPr>
          </a:p>
        </p:txBody>
      </p:sp>
      <p:pic>
        <p:nvPicPr>
          <p:cNvPr id="2" name="Picture 1">
            <a:extLst>
              <a:ext uri="{FF2B5EF4-FFF2-40B4-BE49-F238E27FC236}">
                <a16:creationId xmlns:a16="http://schemas.microsoft.com/office/drawing/2014/main" id="{8B90E49C-8F25-A946-B19E-6FE5C418A4C1}"/>
              </a:ext>
            </a:extLst>
          </p:cNvPr>
          <p:cNvPicPr>
            <a:picLocks noChangeAspect="1"/>
          </p:cNvPicPr>
          <p:nvPr userDrawn="1"/>
        </p:nvPicPr>
        <p:blipFill>
          <a:blip r:embed="rId6"/>
          <a:stretch>
            <a:fillRect/>
          </a:stretch>
        </p:blipFill>
        <p:spPr>
          <a:xfrm>
            <a:off x="381000" y="6432242"/>
            <a:ext cx="1676400" cy="248898"/>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ctr" rtl="0" eaLnBrk="1" latinLnBrk="0" hangingPunct="1">
        <a:spcBef>
          <a:spcPct val="0"/>
        </a:spcBef>
        <a:buNone/>
        <a:defRPr kumimoji="0" sz="3300" kern="1200">
          <a:solidFill>
            <a:srgbClr val="0A2240"/>
          </a:solidFill>
          <a:latin typeface="Palatino Linotype" pitchFamily="18" charset="0"/>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Palatino Linotype" pitchFamily="18" charset="0"/>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Palatino Linotype" pitchFamily="18" charset="0"/>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Palatino Linotype" pitchFamily="18" charset="0"/>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Palatino Linotype" pitchFamily="18" charset="0"/>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Palatino Linotype" pitchFamily="18" charset="0"/>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forbes.com/sites/johngoodman/2017/05/17/a-new-approach-to-high-deductibles/#6621ba6f72cc"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image" Target="../media/image5.jpg"/><Relationship Id="rId16"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2819400"/>
            <a:ext cx="6400800" cy="3124200"/>
          </a:xfrm>
        </p:spPr>
        <p:txBody>
          <a:bodyPr>
            <a:normAutofit/>
          </a:bodyPr>
          <a:lstStyle/>
          <a:p>
            <a:r>
              <a:rPr lang="en-US" dirty="0">
                <a:solidFill>
                  <a:schemeClr val="tx1"/>
                </a:solidFill>
              </a:rPr>
              <a:t>We are a national alliance of agents working together to provide mortgage, final expense, Life Insurance and retirement protection to our clients.</a:t>
            </a: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Our company is hiring, do you know anyone that could help us out?</a:t>
            </a:r>
          </a:p>
        </p:txBody>
      </p:sp>
      <p:pic>
        <p:nvPicPr>
          <p:cNvPr id="4" name="Picture 3">
            <a:extLst>
              <a:ext uri="{FF2B5EF4-FFF2-40B4-BE49-F238E27FC236}">
                <a16:creationId xmlns:a16="http://schemas.microsoft.com/office/drawing/2014/main" id="{6AAAF864-234C-4082-B9F8-8D4865087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685800"/>
            <a:ext cx="3200400" cy="1270000"/>
          </a:xfrm>
          <a:prstGeom prst="rect">
            <a:avLst/>
          </a:prstGeom>
        </p:spPr>
      </p:pic>
    </p:spTree>
    <p:extLst>
      <p:ext uri="{BB962C8B-B14F-4D97-AF65-F5344CB8AC3E}">
        <p14:creationId xmlns:p14="http://schemas.microsoft.com/office/powerpoint/2010/main" val="273635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Your Quote</a:t>
            </a:r>
          </a:p>
        </p:txBody>
      </p:sp>
      <p:sp>
        <p:nvSpPr>
          <p:cNvPr id="2" name="TextBox 1"/>
          <p:cNvSpPr txBox="1"/>
          <p:nvPr/>
        </p:nvSpPr>
        <p:spPr>
          <a:xfrm>
            <a:off x="609600" y="1905000"/>
            <a:ext cx="7848600" cy="369332"/>
          </a:xfrm>
          <a:prstGeom prst="rect">
            <a:avLst/>
          </a:prstGeom>
          <a:noFill/>
        </p:spPr>
        <p:txBody>
          <a:bodyPr wrap="square" rtlCol="0">
            <a:spAutoFit/>
          </a:bodyPr>
          <a:lstStyle/>
          <a:p>
            <a:endParaRPr lang="en-US" dirty="0"/>
          </a:p>
        </p:txBody>
      </p:sp>
      <p:sp>
        <p:nvSpPr>
          <p:cNvPr id="6" name="Rectangle 5"/>
          <p:cNvSpPr/>
          <p:nvPr/>
        </p:nvSpPr>
        <p:spPr>
          <a:xfrm>
            <a:off x="409889" y="1581834"/>
            <a:ext cx="7867022" cy="677108"/>
          </a:xfrm>
          <a:prstGeom prst="rect">
            <a:avLst/>
          </a:prstGeom>
        </p:spPr>
        <p:txBody>
          <a:bodyPr wrap="square">
            <a:spAutoFit/>
          </a:bodyPr>
          <a:lstStyle/>
          <a:p>
            <a:pPr>
              <a:buFont typeface="Arial" pitchFamily="34" charset="0"/>
              <a:buChar char="•"/>
            </a:pPr>
            <a:r>
              <a:rPr lang="en-US" sz="2000" dirty="0"/>
              <a:t> Let’s shop around and try to find you the best deal.</a:t>
            </a:r>
            <a:endParaRPr lang="en-US" sz="2000" dirty="0">
              <a:latin typeface="Palatino Linotype" pitchFamily="18" charset="0"/>
            </a:endParaRPr>
          </a:p>
          <a:p>
            <a:pPr>
              <a:buFont typeface="Arial" pitchFamily="34" charset="0"/>
              <a:buChar char="•"/>
            </a:pPr>
            <a:endParaRPr lang="en-US" dirty="0">
              <a:latin typeface="Palatino Linotype"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873677507"/>
              </p:ext>
            </p:extLst>
          </p:nvPr>
        </p:nvGraphicFramePr>
        <p:xfrm>
          <a:off x="1451176" y="2493984"/>
          <a:ext cx="7239000" cy="2088721"/>
        </p:xfrm>
        <a:graphic>
          <a:graphicData uri="http://schemas.openxmlformats.org/drawingml/2006/table">
            <a:tbl>
              <a:tblPr firstRow="1" bandRow="1">
                <a:tableStyleId>{5C22544A-7EE6-4342-B048-85BDC9FD1C3A}</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139221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9650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2" name="Rectangle 11"/>
          <p:cNvSpPr/>
          <p:nvPr/>
        </p:nvSpPr>
        <p:spPr>
          <a:xfrm>
            <a:off x="333081" y="3041560"/>
            <a:ext cx="1104900" cy="400110"/>
          </a:xfrm>
          <a:prstGeom prst="rect">
            <a:avLst/>
          </a:prstGeom>
        </p:spPr>
        <p:txBody>
          <a:bodyPr wrap="square">
            <a:spAutoFit/>
          </a:bodyPr>
          <a:lstStyle/>
          <a:p>
            <a:r>
              <a:rPr lang="en-US" sz="2000" dirty="0">
                <a:latin typeface="Palatino Linotype" pitchFamily="18" charset="0"/>
              </a:rPr>
              <a:t>Benefits</a:t>
            </a:r>
          </a:p>
        </p:txBody>
      </p:sp>
      <p:sp>
        <p:nvSpPr>
          <p:cNvPr id="13" name="Rectangle 12"/>
          <p:cNvSpPr/>
          <p:nvPr/>
        </p:nvSpPr>
        <p:spPr>
          <a:xfrm>
            <a:off x="218781" y="3886200"/>
            <a:ext cx="1219200" cy="707886"/>
          </a:xfrm>
          <a:prstGeom prst="rect">
            <a:avLst/>
          </a:prstGeom>
        </p:spPr>
        <p:txBody>
          <a:bodyPr wrap="square">
            <a:spAutoFit/>
          </a:bodyPr>
          <a:lstStyle/>
          <a:p>
            <a:pPr algn="ctr"/>
            <a:r>
              <a:rPr lang="en-US" sz="2000" dirty="0">
                <a:latin typeface="Palatino Linotype" pitchFamily="18" charset="0"/>
              </a:rPr>
              <a:t>Monthly Payment</a:t>
            </a:r>
          </a:p>
        </p:txBody>
      </p:sp>
      <p:sp>
        <p:nvSpPr>
          <p:cNvPr id="14" name="TextBox 13"/>
          <p:cNvSpPr txBox="1"/>
          <p:nvPr/>
        </p:nvSpPr>
        <p:spPr>
          <a:xfrm>
            <a:off x="2057400" y="2041888"/>
            <a:ext cx="1676400" cy="400110"/>
          </a:xfrm>
          <a:prstGeom prst="rect">
            <a:avLst/>
          </a:prstGeom>
          <a:noFill/>
        </p:spPr>
        <p:txBody>
          <a:bodyPr wrap="square" rtlCol="0">
            <a:spAutoFit/>
          </a:bodyPr>
          <a:lstStyle/>
          <a:p>
            <a:r>
              <a:rPr lang="en-US" sz="2000" dirty="0"/>
              <a:t>Option 1 </a:t>
            </a:r>
          </a:p>
        </p:txBody>
      </p:sp>
      <p:sp>
        <p:nvSpPr>
          <p:cNvPr id="15" name="TextBox 14"/>
          <p:cNvSpPr txBox="1"/>
          <p:nvPr/>
        </p:nvSpPr>
        <p:spPr>
          <a:xfrm>
            <a:off x="4375355" y="2041888"/>
            <a:ext cx="1295400" cy="400110"/>
          </a:xfrm>
          <a:prstGeom prst="rect">
            <a:avLst/>
          </a:prstGeom>
          <a:noFill/>
        </p:spPr>
        <p:txBody>
          <a:bodyPr wrap="square" rtlCol="0">
            <a:spAutoFit/>
          </a:bodyPr>
          <a:lstStyle/>
          <a:p>
            <a:r>
              <a:rPr lang="en-US" sz="2000" dirty="0"/>
              <a:t>Option 2</a:t>
            </a:r>
          </a:p>
        </p:txBody>
      </p:sp>
      <p:sp>
        <p:nvSpPr>
          <p:cNvPr id="16" name="TextBox 15"/>
          <p:cNvSpPr txBox="1"/>
          <p:nvPr/>
        </p:nvSpPr>
        <p:spPr>
          <a:xfrm>
            <a:off x="6781800" y="2037283"/>
            <a:ext cx="1371600" cy="400110"/>
          </a:xfrm>
          <a:prstGeom prst="rect">
            <a:avLst/>
          </a:prstGeom>
          <a:noFill/>
        </p:spPr>
        <p:txBody>
          <a:bodyPr wrap="square" rtlCol="0">
            <a:spAutoFit/>
          </a:bodyPr>
          <a:lstStyle/>
          <a:p>
            <a:r>
              <a:rPr lang="en-US" sz="2000" dirty="0"/>
              <a:t>Option 3 </a:t>
            </a:r>
          </a:p>
        </p:txBody>
      </p:sp>
      <p:sp>
        <p:nvSpPr>
          <p:cNvPr id="11" name="Rectangle 10"/>
          <p:cNvSpPr/>
          <p:nvPr/>
        </p:nvSpPr>
        <p:spPr>
          <a:xfrm>
            <a:off x="383470" y="4800600"/>
            <a:ext cx="8303329" cy="1292662"/>
          </a:xfrm>
          <a:prstGeom prst="rect">
            <a:avLst/>
          </a:prstGeom>
        </p:spPr>
        <p:txBody>
          <a:bodyPr wrap="square">
            <a:spAutoFit/>
          </a:bodyPr>
          <a:lstStyle/>
          <a:p>
            <a:pPr>
              <a:buFont typeface="Arial" pitchFamily="34" charset="0"/>
              <a:buChar char="•"/>
            </a:pPr>
            <a:r>
              <a:rPr lang="en-US" dirty="0"/>
              <a:t> </a:t>
            </a:r>
            <a:r>
              <a:rPr lang="en-US" sz="2000" dirty="0"/>
              <a:t>Which one of these fits your family’s needs and your budget the best?</a:t>
            </a:r>
          </a:p>
          <a:p>
            <a:pPr>
              <a:buFont typeface="Arial" pitchFamily="34" charset="0"/>
              <a:buChar char="•"/>
            </a:pPr>
            <a:endParaRPr lang="en-US" sz="2000" dirty="0"/>
          </a:p>
          <a:p>
            <a:pPr>
              <a:buFont typeface="Arial" pitchFamily="34" charset="0"/>
              <a:buChar char="•"/>
            </a:pPr>
            <a:r>
              <a:rPr lang="en-US" sz="2000" dirty="0">
                <a:latin typeface="Palatino Linotype" pitchFamily="18" charset="0"/>
              </a:rPr>
              <a:t> All we need to get this started is your drivers license.</a:t>
            </a:r>
          </a:p>
          <a:p>
            <a:pPr>
              <a:buFont typeface="Arial" pitchFamily="34" charset="0"/>
              <a:buChar char="•"/>
            </a:pPr>
            <a:endParaRPr lang="en-US" dirty="0">
              <a:latin typeface="Palatino Linotype" pitchFamily="18" charset="0"/>
            </a:endParaRPr>
          </a:p>
        </p:txBody>
      </p:sp>
    </p:spTree>
    <p:extLst>
      <p:ext uri="{BB962C8B-B14F-4D97-AF65-F5344CB8AC3E}">
        <p14:creationId xmlns:p14="http://schemas.microsoft.com/office/powerpoint/2010/main" val="1548355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Emergency Response System</a:t>
            </a:r>
          </a:p>
        </p:txBody>
      </p:sp>
      <p:sp>
        <p:nvSpPr>
          <p:cNvPr id="2" name="TextBox 1"/>
          <p:cNvSpPr txBox="1"/>
          <p:nvPr/>
        </p:nvSpPr>
        <p:spPr>
          <a:xfrm>
            <a:off x="381000" y="1828800"/>
            <a:ext cx="8458200" cy="4265783"/>
          </a:xfrm>
          <a:prstGeom prst="rect">
            <a:avLst/>
          </a:prstGeom>
          <a:noFill/>
        </p:spPr>
        <p:txBody>
          <a:bodyPr wrap="square" rtlCol="0">
            <a:spAutoFit/>
          </a:bodyPr>
          <a:lstStyle/>
          <a:p>
            <a:pPr marL="274320" indent="-274320">
              <a:spcBef>
                <a:spcPct val="20000"/>
              </a:spcBef>
              <a:buClr>
                <a:schemeClr val="accent1"/>
              </a:buClr>
              <a:buSzPct val="85000"/>
              <a:buFont typeface="Wingdings 2"/>
              <a:buChar char=""/>
            </a:pPr>
            <a:r>
              <a:rPr lang="en-US" sz="2400" dirty="0">
                <a:latin typeface="Palatino Linotype" pitchFamily="18" charset="0"/>
              </a:rPr>
              <a:t>Currently there is OVER One Billion dollars in unclaimed life insurance money in America.</a:t>
            </a:r>
          </a:p>
          <a:p>
            <a:pPr marL="274320" indent="-274320">
              <a:spcBef>
                <a:spcPct val="20000"/>
              </a:spcBef>
              <a:buClr>
                <a:schemeClr val="accent1"/>
              </a:buClr>
              <a:buSzPct val="85000"/>
              <a:buFont typeface="Wingdings 2"/>
              <a:buChar char=""/>
            </a:pPr>
            <a:endParaRPr lang="en-US" sz="2400" dirty="0">
              <a:latin typeface="Palatino Linotype" pitchFamily="18" charset="0"/>
            </a:endParaRPr>
          </a:p>
          <a:p>
            <a:pPr marL="274320" indent="-274320">
              <a:spcBef>
                <a:spcPct val="20000"/>
              </a:spcBef>
              <a:buClr>
                <a:schemeClr val="accent1"/>
              </a:buClr>
              <a:buSzPct val="85000"/>
              <a:buFont typeface="Wingdings 2"/>
              <a:buChar char=""/>
            </a:pPr>
            <a:r>
              <a:rPr lang="en-US" sz="2400" dirty="0">
                <a:latin typeface="Palatino Linotype" pitchFamily="18" charset="0"/>
              </a:rPr>
              <a:t>Most unclaimed life insurance is from beneficiaries not knowing that they were a beneficiary on a policy. </a:t>
            </a:r>
          </a:p>
          <a:p>
            <a:pPr marL="274320" indent="-274320">
              <a:spcBef>
                <a:spcPct val="20000"/>
              </a:spcBef>
              <a:buClr>
                <a:schemeClr val="accent1"/>
              </a:buClr>
              <a:buSzPct val="85000"/>
              <a:buFont typeface="Wingdings 2"/>
              <a:buChar char=""/>
            </a:pPr>
            <a:endParaRPr lang="en-US" sz="2400" dirty="0">
              <a:latin typeface="Palatino Linotype" pitchFamily="18" charset="0"/>
            </a:endParaRPr>
          </a:p>
          <a:p>
            <a:pPr marL="274320" indent="-274320">
              <a:spcBef>
                <a:spcPct val="20000"/>
              </a:spcBef>
              <a:buClr>
                <a:schemeClr val="accent1"/>
              </a:buClr>
              <a:buSzPct val="85000"/>
              <a:buFont typeface="Wingdings 2"/>
              <a:buChar char=""/>
            </a:pPr>
            <a:r>
              <a:rPr lang="en-US" sz="2400" dirty="0">
                <a:latin typeface="Palatino Linotype" pitchFamily="18" charset="0"/>
              </a:rPr>
              <a:t>Emergency Response System is our way of making sure your death claim will be paid immediately to your beneficiaries.</a:t>
            </a:r>
            <a:br>
              <a:rPr lang="en-US" dirty="0"/>
            </a:br>
            <a:endParaRPr lang="en-US" dirty="0"/>
          </a:p>
          <a:p>
            <a:endParaRPr lang="en-US" dirty="0"/>
          </a:p>
        </p:txBody>
      </p:sp>
    </p:spTree>
    <p:extLst>
      <p:ext uri="{BB962C8B-B14F-4D97-AF65-F5344CB8AC3E}">
        <p14:creationId xmlns:p14="http://schemas.microsoft.com/office/powerpoint/2010/main" val="468602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Prescription Discount Card</a:t>
            </a:r>
          </a:p>
        </p:txBody>
      </p:sp>
      <p:sp>
        <p:nvSpPr>
          <p:cNvPr id="11" name="Content Placeholder 2"/>
          <p:cNvSpPr>
            <a:spLocks noGrp="1"/>
          </p:cNvSpPr>
          <p:nvPr>
            <p:ph sz="quarter" idx="1"/>
          </p:nvPr>
        </p:nvSpPr>
        <p:spPr>
          <a:xfrm>
            <a:off x="304800" y="1411224"/>
            <a:ext cx="4796941" cy="4797552"/>
          </a:xfrm>
        </p:spPr>
        <p:txBody>
          <a:bodyPr>
            <a:noAutofit/>
          </a:bodyPr>
          <a:lstStyle/>
          <a:p>
            <a:pPr marL="0" indent="0">
              <a:buNone/>
            </a:pPr>
            <a:endParaRPr lang="en-US" sz="1600" b="1" dirty="0"/>
          </a:p>
          <a:p>
            <a:r>
              <a:rPr lang="en-US" sz="1600" dirty="0"/>
              <a:t>This card makes sure you get the lowest price on all of your prescriptions.</a:t>
            </a:r>
          </a:p>
          <a:p>
            <a:endParaRPr lang="en-US" sz="1600" dirty="0"/>
          </a:p>
          <a:p>
            <a:r>
              <a:rPr lang="en-US" sz="1600" dirty="0"/>
              <a:t>When you take this card to your pharmacy the Rx Card Price could be cheaper than your insurance copay.</a:t>
            </a:r>
          </a:p>
          <a:p>
            <a:pPr marL="0" indent="0">
              <a:buNone/>
            </a:pPr>
            <a:endParaRPr lang="en-US" sz="1600" dirty="0"/>
          </a:p>
          <a:p>
            <a:r>
              <a:rPr lang="en-US" sz="1600" dirty="0"/>
              <a:t>Free to use, there is no signing up for anything or an enrollment process.</a:t>
            </a:r>
          </a:p>
          <a:p>
            <a:endParaRPr lang="en-US" sz="1600" dirty="0"/>
          </a:p>
          <a:p>
            <a:r>
              <a:rPr lang="en-US" sz="1600" dirty="0"/>
              <a:t>It even works on pet medications!</a:t>
            </a:r>
          </a:p>
          <a:p>
            <a:pPr marL="0" indent="0">
              <a:buNone/>
            </a:pPr>
            <a:endParaRPr lang="en-US" sz="1600" dirty="0"/>
          </a:p>
          <a:p>
            <a:r>
              <a:rPr lang="en-US" sz="1600" dirty="0"/>
              <a:t>The Alliance allows you to sponsor a few local friends or family members so you can help them save money on their prescriptions too!</a:t>
            </a:r>
          </a:p>
          <a:p>
            <a:endParaRPr lang="en-US" sz="1400" b="1" dirty="0"/>
          </a:p>
          <a:p>
            <a:endParaRPr lang="en-US" sz="1400" b="1" dirty="0"/>
          </a:p>
          <a:p>
            <a:endParaRPr lang="en-US" sz="1400" b="1" dirty="0"/>
          </a:p>
          <a:p>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100" dirty="0"/>
          </a:p>
        </p:txBody>
      </p:sp>
      <p:pic>
        <p:nvPicPr>
          <p:cNvPr id="3" name="Picture 2">
            <a:extLst>
              <a:ext uri="{FF2B5EF4-FFF2-40B4-BE49-F238E27FC236}">
                <a16:creationId xmlns:a16="http://schemas.microsoft.com/office/drawing/2014/main" id="{90D5ED9A-5DF7-4AFE-AD25-B69431D26068}"/>
              </a:ext>
            </a:extLst>
          </p:cNvPr>
          <p:cNvPicPr>
            <a:picLocks noChangeAspect="1"/>
          </p:cNvPicPr>
          <p:nvPr/>
        </p:nvPicPr>
        <p:blipFill>
          <a:blip r:embed="rId2"/>
          <a:stretch>
            <a:fillRect/>
          </a:stretch>
        </p:blipFill>
        <p:spPr>
          <a:xfrm>
            <a:off x="5199089" y="1741597"/>
            <a:ext cx="3435909" cy="1814231"/>
          </a:xfrm>
          <a:prstGeom prst="rect">
            <a:avLst/>
          </a:prstGeom>
        </p:spPr>
      </p:pic>
      <p:pic>
        <p:nvPicPr>
          <p:cNvPr id="4" name="Picture 3">
            <a:extLst>
              <a:ext uri="{FF2B5EF4-FFF2-40B4-BE49-F238E27FC236}">
                <a16:creationId xmlns:a16="http://schemas.microsoft.com/office/drawing/2014/main" id="{0C14727E-AF44-45C8-8F51-558D66459E14}"/>
              </a:ext>
            </a:extLst>
          </p:cNvPr>
          <p:cNvPicPr>
            <a:picLocks noChangeAspect="1"/>
          </p:cNvPicPr>
          <p:nvPr/>
        </p:nvPicPr>
        <p:blipFill>
          <a:blip r:embed="rId3"/>
          <a:stretch>
            <a:fillRect/>
          </a:stretch>
        </p:blipFill>
        <p:spPr>
          <a:xfrm>
            <a:off x="5101739" y="3886200"/>
            <a:ext cx="3528641" cy="1989352"/>
          </a:xfrm>
          <a:prstGeom prst="rect">
            <a:avLst/>
          </a:prstGeom>
        </p:spPr>
      </p:pic>
    </p:spTree>
    <p:extLst>
      <p:ext uri="{BB962C8B-B14F-4D97-AF65-F5344CB8AC3E}">
        <p14:creationId xmlns:p14="http://schemas.microsoft.com/office/powerpoint/2010/main" val="3708087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Safe Money</a:t>
            </a:r>
            <a:endParaRPr lang="en-US" dirty="0"/>
          </a:p>
        </p:txBody>
      </p:sp>
      <p:sp>
        <p:nvSpPr>
          <p:cNvPr id="3" name="Content Placeholder 2"/>
          <p:cNvSpPr>
            <a:spLocks noGrp="1"/>
          </p:cNvSpPr>
          <p:nvPr>
            <p:ph sz="quarter" idx="1"/>
          </p:nvPr>
        </p:nvSpPr>
        <p:spPr>
          <a:xfrm>
            <a:off x="301752" y="1752600"/>
            <a:ext cx="8503920" cy="4419600"/>
          </a:xfrm>
        </p:spPr>
        <p:txBody>
          <a:bodyPr>
            <a:normAutofit/>
          </a:bodyPr>
          <a:lstStyle/>
          <a:p>
            <a:r>
              <a:rPr lang="en-US" sz="2200" dirty="0"/>
              <a:t>Are you willing to lose all of your money, some of your money, or none of your money? </a:t>
            </a:r>
          </a:p>
          <a:p>
            <a:r>
              <a:rPr lang="en-US" sz="2200" dirty="0"/>
              <a:t>Do you want a plan for living or for death?</a:t>
            </a:r>
          </a:p>
          <a:p>
            <a:r>
              <a:rPr lang="en-US" sz="2200" dirty="0"/>
              <a:t>What type of Longevity Insurance do you have?</a:t>
            </a:r>
          </a:p>
          <a:p>
            <a:r>
              <a:rPr lang="en-US" sz="2200" dirty="0"/>
              <a:t>What insurance do you have that protects you from market downturns?</a:t>
            </a:r>
          </a:p>
          <a:p>
            <a:r>
              <a:rPr lang="en-US" sz="2200" dirty="0"/>
              <a:t>Do you know there is a way to participate in market gains without any market losses?</a:t>
            </a:r>
          </a:p>
          <a:p>
            <a:r>
              <a:rPr lang="en-US" sz="2200" dirty="0"/>
              <a:t>I have an EXPERT that can likely improve your situation.</a:t>
            </a:r>
          </a:p>
          <a:p>
            <a:r>
              <a:rPr lang="en-US" sz="2200" dirty="0"/>
              <a:t>What I would like do is schedule a time for us to talk with them. Is morning or afternoon better?</a:t>
            </a:r>
          </a:p>
        </p:txBody>
      </p:sp>
    </p:spTree>
    <p:extLst>
      <p:ext uri="{BB962C8B-B14F-4D97-AF65-F5344CB8AC3E}">
        <p14:creationId xmlns:p14="http://schemas.microsoft.com/office/powerpoint/2010/main" val="1055572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Final Questions</a:t>
            </a:r>
          </a:p>
        </p:txBody>
      </p:sp>
      <p:sp>
        <p:nvSpPr>
          <p:cNvPr id="3" name="Content Placeholder 2"/>
          <p:cNvSpPr>
            <a:spLocks noGrp="1"/>
          </p:cNvSpPr>
          <p:nvPr>
            <p:ph sz="quarter" idx="1"/>
          </p:nvPr>
        </p:nvSpPr>
        <p:spPr>
          <a:xfrm>
            <a:off x="301752" y="1752600"/>
            <a:ext cx="8503920" cy="3352800"/>
          </a:xfrm>
        </p:spPr>
        <p:txBody>
          <a:bodyPr>
            <a:noAutofit/>
          </a:bodyPr>
          <a:lstStyle/>
          <a:p>
            <a:r>
              <a:rPr lang="en-US" sz="2400" dirty="0"/>
              <a:t>Do you feel good about taking care of your family today for ________ per month?</a:t>
            </a:r>
          </a:p>
          <a:p>
            <a:r>
              <a:rPr lang="en-US" sz="2400" dirty="0"/>
              <a:t>Anything you can think of that would prevent you from keeping this payment going?</a:t>
            </a:r>
          </a:p>
          <a:p>
            <a:r>
              <a:rPr lang="en-US" sz="2400" dirty="0"/>
              <a:t>I will call you in a couple of days to give you an update on your case.</a:t>
            </a:r>
          </a:p>
          <a:p>
            <a:r>
              <a:rPr lang="en-US" sz="2400" dirty="0"/>
              <a:t>If you have any questions after you receive your policy in the mail please let me know. </a:t>
            </a:r>
          </a:p>
        </p:txBody>
      </p:sp>
    </p:spTree>
    <p:extLst>
      <p:ext uri="{BB962C8B-B14F-4D97-AF65-F5344CB8AC3E}">
        <p14:creationId xmlns:p14="http://schemas.microsoft.com/office/powerpoint/2010/main" val="1444413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Questions</a:t>
            </a:r>
          </a:p>
        </p:txBody>
      </p:sp>
      <p:sp>
        <p:nvSpPr>
          <p:cNvPr id="3" name="Content Placeholder 2"/>
          <p:cNvSpPr>
            <a:spLocks noGrp="1"/>
          </p:cNvSpPr>
          <p:nvPr>
            <p:ph sz="quarter" idx="1"/>
          </p:nvPr>
        </p:nvSpPr>
        <p:spPr>
          <a:xfrm>
            <a:off x="301752" y="1905000"/>
            <a:ext cx="8503920" cy="4194048"/>
          </a:xfrm>
        </p:spPr>
        <p:txBody>
          <a:bodyPr>
            <a:normAutofit/>
          </a:bodyPr>
          <a:lstStyle/>
          <a:p>
            <a:r>
              <a:rPr lang="en-US" sz="2400" dirty="0"/>
              <a:t>Do you know someone who may be interested in making an extra $500 a week helping families do what I just did for you?</a:t>
            </a:r>
          </a:p>
          <a:p>
            <a:endParaRPr lang="en-US" sz="2400" dirty="0"/>
          </a:p>
          <a:p>
            <a:r>
              <a:rPr lang="en-US" sz="2400" dirty="0"/>
              <a:t>My manager is hiring motivated, intelligent, people in this area, how can we contact them?</a:t>
            </a:r>
          </a:p>
        </p:txBody>
      </p:sp>
    </p:spTree>
    <p:extLst>
      <p:ext uri="{BB962C8B-B14F-4D97-AF65-F5344CB8AC3E}">
        <p14:creationId xmlns:p14="http://schemas.microsoft.com/office/powerpoint/2010/main" val="2347261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E1DAE-9726-4B02-ABF6-9925A720920A}"/>
              </a:ext>
            </a:extLst>
          </p:cNvPr>
          <p:cNvSpPr>
            <a:spLocks noGrp="1"/>
          </p:cNvSpPr>
          <p:nvPr>
            <p:ph type="title"/>
          </p:nvPr>
        </p:nvSpPr>
        <p:spPr>
          <a:xfrm>
            <a:off x="301752" y="460248"/>
            <a:ext cx="4422648" cy="758952"/>
          </a:xfrm>
        </p:spPr>
        <p:txBody>
          <a:bodyPr>
            <a:normAutofit fontScale="90000"/>
          </a:bodyPr>
          <a:lstStyle/>
          <a:p>
            <a:r>
              <a:rPr lang="en-US" dirty="0"/>
              <a:t>Health Matching Account (HMA)</a:t>
            </a:r>
          </a:p>
        </p:txBody>
      </p:sp>
      <p:sp>
        <p:nvSpPr>
          <p:cNvPr id="3" name="Content Placeholder 2">
            <a:extLst>
              <a:ext uri="{FF2B5EF4-FFF2-40B4-BE49-F238E27FC236}">
                <a16:creationId xmlns:a16="http://schemas.microsoft.com/office/drawing/2014/main" id="{BDB31BA1-0307-428B-B6F0-B42A809BB013}"/>
              </a:ext>
            </a:extLst>
          </p:cNvPr>
          <p:cNvSpPr>
            <a:spLocks noGrp="1"/>
          </p:cNvSpPr>
          <p:nvPr>
            <p:ph sz="quarter" idx="1"/>
          </p:nvPr>
        </p:nvSpPr>
        <p:spPr/>
        <p:txBody>
          <a:bodyPr>
            <a:normAutofit fontScale="92500"/>
          </a:bodyPr>
          <a:lstStyle/>
          <a:p>
            <a:r>
              <a:rPr lang="en-US" sz="2000" dirty="0"/>
              <a:t>What are your estimated out of pocket                                          health/medical 213(d) expenses?</a:t>
            </a:r>
          </a:p>
          <a:p>
            <a:pPr lvl="1"/>
            <a:r>
              <a:rPr lang="en-US" sz="1800" dirty="0"/>
              <a:t>Co-pays and deductibles, ambulance, lab services, doctors not classified on your health insurance, dentists, orthodontists, osteopaths, chiropractors, optometrists, ophthalmologists, opticians, optical goods, eyeglasses, podiatrists, nursing and personal care facilities, hospitals, home health care, long term care, fertility procedures, Lasik surgery, drug stores, pharmacies, hearing aids, orthopedic goods/prosthetics, counseling services – debt/marriage/personal and more . . .</a:t>
            </a:r>
          </a:p>
          <a:p>
            <a:r>
              <a:rPr lang="en-US" sz="2000" dirty="0"/>
              <a:t>The HMA VISA card will match you about dollar for dollar for 213(d) medical benefits (depending on what plan you select).</a:t>
            </a:r>
          </a:p>
          <a:p>
            <a:r>
              <a:rPr lang="en-US" sz="2000" dirty="0"/>
              <a:t>Better than a Health Savings Account (HSA).</a:t>
            </a:r>
          </a:p>
          <a:p>
            <a:r>
              <a:rPr lang="en-US" sz="2000" dirty="0"/>
              <a:t>Can allow you to decrease your health insurance premiums by raising your deductible which would be covered under this HMA account.</a:t>
            </a:r>
          </a:p>
          <a:p>
            <a:r>
              <a:rPr lang="en-US" sz="2000" dirty="0"/>
              <a:t>Covered in Forbes, May 17, 2017, “A New Approach to High Deductibles”. John Goodman: </a:t>
            </a:r>
            <a:r>
              <a:rPr lang="en-US" sz="1100" dirty="0">
                <a:hlinkClick r:id="rId2"/>
              </a:rPr>
              <a:t>https://www.forbes.com/sites/johngoodman/2017/05/17/a-new-approach-to-high-deductibles/#6621ba6f72cc</a:t>
            </a:r>
            <a:endParaRPr lang="en-US" sz="2000" dirty="0"/>
          </a:p>
        </p:txBody>
      </p:sp>
      <p:pic>
        <p:nvPicPr>
          <p:cNvPr id="4" name="Picture 3">
            <a:extLst>
              <a:ext uri="{FF2B5EF4-FFF2-40B4-BE49-F238E27FC236}">
                <a16:creationId xmlns:a16="http://schemas.microsoft.com/office/drawing/2014/main" id="{80854A73-AB38-4AED-B55A-DBBF361361D4}"/>
              </a:ext>
            </a:extLst>
          </p:cNvPr>
          <p:cNvPicPr>
            <a:picLocks noChangeAspect="1"/>
          </p:cNvPicPr>
          <p:nvPr/>
        </p:nvPicPr>
        <p:blipFill>
          <a:blip r:embed="rId3"/>
          <a:stretch>
            <a:fillRect/>
          </a:stretch>
        </p:blipFill>
        <p:spPr>
          <a:xfrm>
            <a:off x="5867400" y="304800"/>
            <a:ext cx="2097206" cy="1322947"/>
          </a:xfrm>
          <a:prstGeom prst="rect">
            <a:avLst/>
          </a:prstGeom>
        </p:spPr>
      </p:pic>
    </p:spTree>
    <p:extLst>
      <p:ext uri="{BB962C8B-B14F-4D97-AF65-F5344CB8AC3E}">
        <p14:creationId xmlns:p14="http://schemas.microsoft.com/office/powerpoint/2010/main" val="2565895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E1DAE-9726-4B02-ABF6-9925A720920A}"/>
              </a:ext>
            </a:extLst>
          </p:cNvPr>
          <p:cNvSpPr>
            <a:spLocks noGrp="1"/>
          </p:cNvSpPr>
          <p:nvPr>
            <p:ph type="title"/>
          </p:nvPr>
        </p:nvSpPr>
        <p:spPr/>
        <p:txBody>
          <a:bodyPr/>
          <a:lstStyle/>
          <a:p>
            <a:r>
              <a:rPr lang="en-US" dirty="0"/>
              <a:t>Health Matching Account (HMA)</a:t>
            </a:r>
          </a:p>
        </p:txBody>
      </p:sp>
      <p:pic>
        <p:nvPicPr>
          <p:cNvPr id="7" name="Picture 6" descr="A screenshot of a cell phone&#10;&#10;Description automatically generated">
            <a:extLst>
              <a:ext uri="{FF2B5EF4-FFF2-40B4-BE49-F238E27FC236}">
                <a16:creationId xmlns:a16="http://schemas.microsoft.com/office/drawing/2014/main" id="{9D6279D6-0BF9-46D0-AF4A-8829105A18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5900" y="1600200"/>
            <a:ext cx="6172200" cy="4647667"/>
          </a:xfrm>
          <a:prstGeom prst="rect">
            <a:avLst/>
          </a:prstGeom>
        </p:spPr>
      </p:pic>
    </p:spTree>
    <p:extLst>
      <p:ext uri="{BB962C8B-B14F-4D97-AF65-F5344CB8AC3E}">
        <p14:creationId xmlns:p14="http://schemas.microsoft.com/office/powerpoint/2010/main" val="3211239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About Me</a:t>
            </a:r>
          </a:p>
        </p:txBody>
      </p:sp>
      <p:sp>
        <p:nvSpPr>
          <p:cNvPr id="3" name="Content Placeholder 2"/>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390619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About Me</a:t>
            </a:r>
          </a:p>
        </p:txBody>
      </p:sp>
      <p:sp>
        <p:nvSpPr>
          <p:cNvPr id="2" name="Flowchart: Process 1"/>
          <p:cNvSpPr/>
          <p:nvPr/>
        </p:nvSpPr>
        <p:spPr>
          <a:xfrm>
            <a:off x="3962400" y="3886200"/>
            <a:ext cx="304800" cy="152400"/>
          </a:xfrm>
          <a:prstGeom prst="flowChart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 y="1676400"/>
            <a:ext cx="2895600" cy="1981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Insert Photo 1 Here</a:t>
            </a:r>
          </a:p>
        </p:txBody>
      </p:sp>
      <p:sp>
        <p:nvSpPr>
          <p:cNvPr id="14" name="Rectangle 13"/>
          <p:cNvSpPr/>
          <p:nvPr/>
        </p:nvSpPr>
        <p:spPr>
          <a:xfrm>
            <a:off x="457200" y="3886200"/>
            <a:ext cx="2895600" cy="1981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Insert Photo 2 Here</a:t>
            </a:r>
          </a:p>
        </p:txBody>
      </p:sp>
      <p:sp>
        <p:nvSpPr>
          <p:cNvPr id="15" name="Rectangle 14"/>
          <p:cNvSpPr/>
          <p:nvPr/>
        </p:nvSpPr>
        <p:spPr>
          <a:xfrm>
            <a:off x="3657600" y="1676400"/>
            <a:ext cx="5181600" cy="4191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Insert Insurance License Here</a:t>
            </a:r>
          </a:p>
        </p:txBody>
      </p:sp>
    </p:spTree>
    <p:extLst>
      <p:ext uri="{BB962C8B-B14F-4D97-AF65-F5344CB8AC3E}">
        <p14:creationId xmlns:p14="http://schemas.microsoft.com/office/powerpoint/2010/main" val="3012521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Companies I Represent</a:t>
            </a:r>
          </a:p>
        </p:txBody>
      </p:sp>
      <p:pic>
        <p:nvPicPr>
          <p:cNvPr id="4" name="Content Placeholder 3"/>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a:xfrm>
            <a:off x="412956" y="1709309"/>
            <a:ext cx="1263444" cy="955286"/>
          </a:xfrm>
          <a:prstGeom prst="rect">
            <a:avLst/>
          </a:prstGeom>
          <a:noFill/>
          <a:ln>
            <a:noFill/>
          </a:ln>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53554" y="1969144"/>
            <a:ext cx="1750738" cy="5459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7684" y="3331480"/>
            <a:ext cx="1447800" cy="6147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8098" y="2020911"/>
            <a:ext cx="1291554" cy="730008"/>
          </a:xfrm>
          <a:prstGeom prst="rect">
            <a:avLst/>
          </a:prstGeom>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7315200" y="1932784"/>
            <a:ext cx="1430874" cy="661779"/>
          </a:xfrm>
          <a:prstGeom prst="rect">
            <a:avLst/>
          </a:prstGeom>
        </p:spPr>
      </p:pic>
      <p:pic>
        <p:nvPicPr>
          <p:cNvPr id="9" name="Picture 2" descr="C:\Users\JTripp\AppData\Local\Microsoft\Windows\Temporary Internet Files\Content.Outlook\TH7O3BLS\AEI Clipped 281 Mix copy.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6502" y="3144754"/>
            <a:ext cx="1049281" cy="98823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19183" y="4655005"/>
            <a:ext cx="1928836" cy="5376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841142" y="4762673"/>
            <a:ext cx="2209800" cy="3292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526874" y="3365027"/>
            <a:ext cx="1219200" cy="6395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 name="Picture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49542" y="3141589"/>
            <a:ext cx="1143000" cy="950976"/>
          </a:xfrm>
          <a:prstGeom prst="rect">
            <a:avLst/>
          </a:prstGeom>
        </p:spPr>
      </p:pic>
      <p:pic>
        <p:nvPicPr>
          <p:cNvPr id="1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12439" y="3063865"/>
            <a:ext cx="1143000" cy="1028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 name="Picture 3"/>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578352" y="5701150"/>
            <a:ext cx="1981200" cy="2694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367435" y="5607271"/>
            <a:ext cx="1632332"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9">
            <a:extLst>
              <a:ext uri="{FF2B5EF4-FFF2-40B4-BE49-F238E27FC236}">
                <a16:creationId xmlns:a16="http://schemas.microsoft.com/office/drawing/2014/main" id="{064BCF2B-DCFA-48B8-A9F1-84F4B1CC7A2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b="31637"/>
          <a:stretch/>
        </p:blipFill>
        <p:spPr>
          <a:xfrm>
            <a:off x="1017869" y="5554085"/>
            <a:ext cx="1752600" cy="470275"/>
          </a:xfrm>
          <a:prstGeom prst="rect">
            <a:avLst/>
          </a:prstGeom>
        </p:spPr>
      </p:pic>
      <p:pic>
        <p:nvPicPr>
          <p:cNvPr id="19" name="Picture 18">
            <a:extLst>
              <a:ext uri="{FF2B5EF4-FFF2-40B4-BE49-F238E27FC236}">
                <a16:creationId xmlns:a16="http://schemas.microsoft.com/office/drawing/2014/main" id="{8C7696E6-1B63-41F4-8F1C-45A6315C870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12439" y="4407688"/>
            <a:ext cx="1281657" cy="669666"/>
          </a:xfrm>
          <a:prstGeom prst="rect">
            <a:avLst/>
          </a:prstGeom>
        </p:spPr>
      </p:pic>
      <p:pic>
        <p:nvPicPr>
          <p:cNvPr id="3" name="Picture 2">
            <a:extLst>
              <a:ext uri="{FF2B5EF4-FFF2-40B4-BE49-F238E27FC236}">
                <a16:creationId xmlns:a16="http://schemas.microsoft.com/office/drawing/2014/main" id="{A64D8212-5FBD-4FD0-A997-4931E290790E}"/>
              </a:ext>
            </a:extLst>
          </p:cNvPr>
          <p:cNvPicPr>
            <a:picLocks noChangeAspect="1"/>
          </p:cNvPicPr>
          <p:nvPr/>
        </p:nvPicPr>
        <p:blipFill>
          <a:blip r:embed="rId17"/>
          <a:stretch>
            <a:fillRect/>
          </a:stretch>
        </p:blipFill>
        <p:spPr>
          <a:xfrm>
            <a:off x="5825779" y="2009988"/>
            <a:ext cx="990525" cy="687631"/>
          </a:xfrm>
          <a:prstGeom prst="rect">
            <a:avLst/>
          </a:prstGeom>
        </p:spPr>
      </p:pic>
    </p:spTree>
    <p:extLst>
      <p:ext uri="{BB962C8B-B14F-4D97-AF65-F5344CB8AC3E}">
        <p14:creationId xmlns:p14="http://schemas.microsoft.com/office/powerpoint/2010/main" val="2534015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Financial Picture </a:t>
            </a:r>
          </a:p>
        </p:txBody>
      </p:sp>
      <p:sp>
        <p:nvSpPr>
          <p:cNvPr id="4" name="Rectangle 3"/>
          <p:cNvSpPr/>
          <p:nvPr/>
        </p:nvSpPr>
        <p:spPr>
          <a:xfrm>
            <a:off x="4542501" y="1671484"/>
            <a:ext cx="4449098" cy="1815882"/>
          </a:xfrm>
          <a:prstGeom prst="rect">
            <a:avLst/>
          </a:prstGeom>
        </p:spPr>
        <p:txBody>
          <a:bodyPr wrap="square">
            <a:spAutoFit/>
          </a:bodyPr>
          <a:lstStyle/>
          <a:p>
            <a:pPr algn="ctr"/>
            <a:r>
              <a:rPr lang="en-US" sz="1600" b="1" u="sng" dirty="0"/>
              <a:t>Name &amp; Age</a:t>
            </a:r>
          </a:p>
          <a:p>
            <a:pPr algn="ctr"/>
            <a:r>
              <a:rPr lang="en-US" sz="1600" dirty="0"/>
              <a:t>Height &amp; Weight</a:t>
            </a:r>
          </a:p>
          <a:p>
            <a:pPr algn="ctr"/>
            <a:r>
              <a:rPr lang="en-US" sz="1600" dirty="0"/>
              <a:t>Tobacco Use</a:t>
            </a:r>
          </a:p>
          <a:p>
            <a:pPr algn="ctr">
              <a:defRPr/>
            </a:pPr>
            <a:r>
              <a:rPr lang="en-US" sz="1600" dirty="0"/>
              <a:t>Medications</a:t>
            </a:r>
          </a:p>
          <a:p>
            <a:pPr algn="ctr">
              <a:defRPr/>
            </a:pPr>
            <a:r>
              <a:rPr lang="en-US" sz="1600" dirty="0"/>
              <a:t>Operations</a:t>
            </a:r>
          </a:p>
          <a:p>
            <a:pPr algn="ctr"/>
            <a:r>
              <a:rPr lang="en-US" sz="1600" dirty="0"/>
              <a:t>How Long with Company</a:t>
            </a:r>
          </a:p>
          <a:p>
            <a:pPr algn="ctr"/>
            <a:r>
              <a:rPr lang="en-US" sz="1600" dirty="0"/>
              <a:t>Income</a:t>
            </a:r>
          </a:p>
        </p:txBody>
      </p:sp>
      <p:sp>
        <p:nvSpPr>
          <p:cNvPr id="6" name="Rectangle 5"/>
          <p:cNvSpPr/>
          <p:nvPr/>
        </p:nvSpPr>
        <p:spPr>
          <a:xfrm>
            <a:off x="152399" y="1671484"/>
            <a:ext cx="4390103" cy="1815882"/>
          </a:xfrm>
          <a:prstGeom prst="rect">
            <a:avLst/>
          </a:prstGeom>
        </p:spPr>
        <p:txBody>
          <a:bodyPr wrap="square">
            <a:spAutoFit/>
          </a:bodyPr>
          <a:lstStyle/>
          <a:p>
            <a:pPr algn="ctr"/>
            <a:r>
              <a:rPr lang="en-US" sz="1600" b="1" u="sng" dirty="0"/>
              <a:t>Name &amp; Age</a:t>
            </a:r>
          </a:p>
          <a:p>
            <a:pPr algn="ctr"/>
            <a:r>
              <a:rPr lang="en-US" sz="1600" dirty="0"/>
              <a:t>Height &amp; Weight</a:t>
            </a:r>
          </a:p>
          <a:p>
            <a:pPr algn="ctr"/>
            <a:r>
              <a:rPr lang="en-US" sz="1600" dirty="0"/>
              <a:t>Tobacco Use</a:t>
            </a:r>
          </a:p>
          <a:p>
            <a:pPr algn="ctr">
              <a:defRPr/>
            </a:pPr>
            <a:r>
              <a:rPr lang="en-US" sz="1600" dirty="0"/>
              <a:t>Medications</a:t>
            </a:r>
          </a:p>
          <a:p>
            <a:pPr algn="ctr">
              <a:defRPr/>
            </a:pPr>
            <a:r>
              <a:rPr lang="en-US" sz="1600" dirty="0"/>
              <a:t>Operations</a:t>
            </a:r>
          </a:p>
          <a:p>
            <a:pPr algn="ctr"/>
            <a:r>
              <a:rPr lang="en-US" sz="1600" dirty="0"/>
              <a:t>How Long with Company</a:t>
            </a:r>
          </a:p>
          <a:p>
            <a:pPr algn="ctr"/>
            <a:r>
              <a:rPr lang="en-US" sz="1600" dirty="0"/>
              <a:t>Income</a:t>
            </a:r>
          </a:p>
        </p:txBody>
      </p:sp>
      <p:sp>
        <p:nvSpPr>
          <p:cNvPr id="7" name="Rectangle 6"/>
          <p:cNvSpPr/>
          <p:nvPr/>
        </p:nvSpPr>
        <p:spPr>
          <a:xfrm>
            <a:off x="152399" y="3886200"/>
            <a:ext cx="8839200" cy="2062103"/>
          </a:xfrm>
          <a:prstGeom prst="rect">
            <a:avLst/>
          </a:prstGeom>
        </p:spPr>
        <p:txBody>
          <a:bodyPr wrap="square">
            <a:spAutoFit/>
          </a:bodyPr>
          <a:lstStyle/>
          <a:p>
            <a:pPr lvl="0" algn="ctr"/>
            <a:r>
              <a:rPr lang="en-US" sz="1600" dirty="0">
                <a:solidFill>
                  <a:prstClr val="black"/>
                </a:solidFill>
              </a:rPr>
              <a:t>Mortgage &amp; Monthly Payment</a:t>
            </a:r>
          </a:p>
          <a:p>
            <a:pPr lvl="0" algn="ctr"/>
            <a:r>
              <a:rPr lang="en-US" sz="1600" dirty="0">
                <a:solidFill>
                  <a:prstClr val="black"/>
                </a:solidFill>
              </a:rPr>
              <a:t>401K, CDs, IRAs, Stocks, Retirement Accounts</a:t>
            </a:r>
          </a:p>
          <a:p>
            <a:pPr lvl="0" algn="ctr"/>
            <a:r>
              <a:rPr lang="en-US" sz="1600" dirty="0">
                <a:solidFill>
                  <a:prstClr val="black"/>
                </a:solidFill>
              </a:rPr>
              <a:t>Current Policies (Type &amp; Face Amounts)</a:t>
            </a:r>
          </a:p>
          <a:p>
            <a:pPr lvl="0" algn="ctr"/>
            <a:r>
              <a:rPr lang="en-US" sz="1600" dirty="0">
                <a:solidFill>
                  <a:prstClr val="black"/>
                </a:solidFill>
              </a:rPr>
              <a:t>Criminal or Driving Record</a:t>
            </a:r>
          </a:p>
          <a:p>
            <a:pPr lvl="0" algn="ctr"/>
            <a:r>
              <a:rPr lang="en-US" sz="1600" dirty="0">
                <a:solidFill>
                  <a:prstClr val="black"/>
                </a:solidFill>
              </a:rPr>
              <a:t>Military Member (orders for deployment overseas)</a:t>
            </a:r>
          </a:p>
          <a:p>
            <a:pPr lvl="0" algn="ctr"/>
            <a:endParaRPr lang="en-US" sz="1600" dirty="0">
              <a:solidFill>
                <a:prstClr val="black"/>
              </a:solidFill>
            </a:endParaRPr>
          </a:p>
          <a:p>
            <a:pPr lvl="0" algn="ctr"/>
            <a:endParaRPr lang="en-US" sz="1600" dirty="0">
              <a:solidFill>
                <a:prstClr val="black"/>
              </a:solidFill>
            </a:endParaRPr>
          </a:p>
          <a:p>
            <a:pPr lvl="0" algn="ctr"/>
            <a:r>
              <a:rPr lang="en-US" sz="1600" dirty="0">
                <a:solidFill>
                  <a:prstClr val="black"/>
                </a:solidFill>
              </a:rPr>
              <a:t>Children? Names &amp; Ages</a:t>
            </a:r>
          </a:p>
        </p:txBody>
      </p:sp>
    </p:spTree>
    <p:extLst>
      <p:ext uri="{BB962C8B-B14F-4D97-AF65-F5344CB8AC3E}">
        <p14:creationId xmlns:p14="http://schemas.microsoft.com/office/powerpoint/2010/main" val="768126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This Important?</a:t>
            </a:r>
          </a:p>
        </p:txBody>
      </p:sp>
      <p:sp>
        <p:nvSpPr>
          <p:cNvPr id="3" name="Content Placeholder 2"/>
          <p:cNvSpPr>
            <a:spLocks noGrp="1"/>
          </p:cNvSpPr>
          <p:nvPr>
            <p:ph sz="quarter" idx="1"/>
          </p:nvPr>
        </p:nvSpPr>
        <p:spPr>
          <a:xfrm>
            <a:off x="301752" y="1527048"/>
            <a:ext cx="8503920" cy="4111752"/>
          </a:xfrm>
        </p:spPr>
        <p:txBody>
          <a:bodyPr>
            <a:normAutofit/>
          </a:bodyPr>
          <a:lstStyle/>
          <a:p>
            <a:r>
              <a:rPr lang="en-US" dirty="0"/>
              <a:t>Most people request information for 1 of 4 reasons:</a:t>
            </a:r>
          </a:p>
          <a:p>
            <a:pPr lvl="1"/>
            <a:r>
              <a:rPr lang="en-US" dirty="0">
                <a:solidFill>
                  <a:schemeClr val="tx1"/>
                </a:solidFill>
              </a:rPr>
              <a:t>Help pay off a mortgage.</a:t>
            </a:r>
          </a:p>
          <a:p>
            <a:pPr lvl="1"/>
            <a:r>
              <a:rPr lang="en-US" dirty="0">
                <a:solidFill>
                  <a:schemeClr val="tx1"/>
                </a:solidFill>
              </a:rPr>
              <a:t>Replace lost income.</a:t>
            </a:r>
          </a:p>
          <a:p>
            <a:pPr lvl="1"/>
            <a:r>
              <a:rPr lang="en-US" dirty="0">
                <a:solidFill>
                  <a:schemeClr val="tx1"/>
                </a:solidFill>
              </a:rPr>
              <a:t>To pay off final expenses, cover children’s expenses, or debt.</a:t>
            </a:r>
          </a:p>
          <a:p>
            <a:pPr lvl="1"/>
            <a:r>
              <a:rPr lang="en-US" dirty="0">
                <a:solidFill>
                  <a:schemeClr val="tx1"/>
                </a:solidFill>
              </a:rPr>
              <a:t>To leave a Financial Legacy for their loved ones.</a:t>
            </a:r>
          </a:p>
          <a:p>
            <a:r>
              <a:rPr lang="en-US" dirty="0"/>
              <a:t>Why did you send this in?</a:t>
            </a:r>
          </a:p>
          <a:p>
            <a:pPr lvl="1"/>
            <a:r>
              <a:rPr lang="en-US" dirty="0">
                <a:solidFill>
                  <a:schemeClr val="tx1"/>
                </a:solidFill>
              </a:rPr>
              <a:t>Who do you want to protect?</a:t>
            </a:r>
          </a:p>
          <a:p>
            <a:pPr lvl="1"/>
            <a:r>
              <a:rPr lang="en-US" dirty="0">
                <a:solidFill>
                  <a:schemeClr val="tx1"/>
                </a:solidFill>
              </a:rPr>
              <a:t>To ease financial burden?   	</a:t>
            </a:r>
          </a:p>
          <a:p>
            <a:pPr lvl="1"/>
            <a:r>
              <a:rPr lang="en-US" dirty="0">
                <a:solidFill>
                  <a:schemeClr val="tx1"/>
                </a:solidFill>
              </a:rPr>
              <a:t>To replace loss of income?</a:t>
            </a:r>
          </a:p>
        </p:txBody>
      </p:sp>
    </p:spTree>
    <p:extLst>
      <p:ext uri="{BB962C8B-B14F-4D97-AF65-F5344CB8AC3E}">
        <p14:creationId xmlns:p14="http://schemas.microsoft.com/office/powerpoint/2010/main" val="623055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Mortgage Protection?</a:t>
            </a:r>
          </a:p>
        </p:txBody>
      </p:sp>
      <p:sp>
        <p:nvSpPr>
          <p:cNvPr id="3" name="Content Placeholder 2"/>
          <p:cNvSpPr>
            <a:spLocks noGrp="1"/>
          </p:cNvSpPr>
          <p:nvPr>
            <p:ph sz="quarter" idx="1"/>
          </p:nvPr>
        </p:nvSpPr>
        <p:spPr>
          <a:xfrm>
            <a:off x="301752" y="1527048"/>
            <a:ext cx="8503920" cy="4645152"/>
          </a:xfrm>
        </p:spPr>
        <p:txBody>
          <a:bodyPr>
            <a:normAutofit fontScale="85000" lnSpcReduction="20000"/>
          </a:bodyPr>
          <a:lstStyle/>
          <a:p>
            <a:r>
              <a:rPr lang="en-US" dirty="0"/>
              <a:t>Helps pay off your mortgage when you die</a:t>
            </a:r>
          </a:p>
          <a:p>
            <a:pPr lvl="1"/>
            <a:r>
              <a:rPr lang="en-US" dirty="0">
                <a:solidFill>
                  <a:schemeClr val="tx1"/>
                </a:solidFill>
              </a:rPr>
              <a:t>You choose the beneficiary</a:t>
            </a:r>
          </a:p>
          <a:p>
            <a:pPr lvl="1"/>
            <a:r>
              <a:rPr lang="en-US" dirty="0">
                <a:solidFill>
                  <a:schemeClr val="tx1"/>
                </a:solidFill>
              </a:rPr>
              <a:t>Portable – follows YOU, not your mortgage</a:t>
            </a:r>
          </a:p>
          <a:p>
            <a:pPr lvl="1"/>
            <a:r>
              <a:rPr lang="en-US" dirty="0">
                <a:solidFill>
                  <a:schemeClr val="tx1"/>
                </a:solidFill>
              </a:rPr>
              <a:t>Coverage and Payment Amounts stay the same</a:t>
            </a:r>
          </a:p>
          <a:p>
            <a:r>
              <a:rPr lang="en-US" dirty="0"/>
              <a:t>The Split Plan</a:t>
            </a:r>
          </a:p>
          <a:p>
            <a:pPr lvl="1"/>
            <a:r>
              <a:rPr lang="en-US" dirty="0">
                <a:solidFill>
                  <a:schemeClr val="tx1"/>
                </a:solidFill>
              </a:rPr>
              <a:t>Covering ½ of the Balance with Full Coverage &amp; the other ½ with Accidental Death Coverage</a:t>
            </a:r>
          </a:p>
          <a:p>
            <a:r>
              <a:rPr lang="en-US" dirty="0"/>
              <a:t>Mortgage Payment Protection</a:t>
            </a:r>
          </a:p>
          <a:p>
            <a:pPr lvl="1"/>
            <a:r>
              <a:rPr lang="en-US" dirty="0">
                <a:solidFill>
                  <a:schemeClr val="tx1"/>
                </a:solidFill>
              </a:rPr>
              <a:t>Can cover 6, 12, or 24 months or more of mortgage payments</a:t>
            </a:r>
          </a:p>
          <a:p>
            <a:pPr lvl="1"/>
            <a:r>
              <a:rPr lang="en-US" dirty="0">
                <a:solidFill>
                  <a:schemeClr val="tx1"/>
                </a:solidFill>
              </a:rPr>
              <a:t>Provides time and could earn more equity in the home</a:t>
            </a:r>
          </a:p>
          <a:p>
            <a:r>
              <a:rPr lang="en-US" dirty="0"/>
              <a:t>Disability</a:t>
            </a:r>
          </a:p>
          <a:p>
            <a:pPr lvl="1"/>
            <a:r>
              <a:rPr lang="en-US" dirty="0">
                <a:solidFill>
                  <a:schemeClr val="tx1"/>
                </a:solidFill>
              </a:rPr>
              <a:t>Unable to work – helps pay some of your mortgage payment</a:t>
            </a:r>
          </a:p>
          <a:p>
            <a:r>
              <a:rPr lang="en-US" dirty="0"/>
              <a:t>Return of Premium</a:t>
            </a:r>
          </a:p>
          <a:p>
            <a:pPr lvl="1"/>
            <a:r>
              <a:rPr lang="en-US" dirty="0">
                <a:solidFill>
                  <a:schemeClr val="tx1"/>
                </a:solidFill>
              </a:rPr>
              <a:t>Pays all your premiums back, tax free, if you are alive at the end of the term.</a:t>
            </a:r>
          </a:p>
          <a:p>
            <a:endParaRPr lang="en-US" dirty="0"/>
          </a:p>
        </p:txBody>
      </p:sp>
    </p:spTree>
    <p:extLst>
      <p:ext uri="{BB962C8B-B14F-4D97-AF65-F5344CB8AC3E}">
        <p14:creationId xmlns:p14="http://schemas.microsoft.com/office/powerpoint/2010/main" val="3916930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Final Expense?</a:t>
            </a:r>
            <a:endParaRPr lang="en-US" dirty="0"/>
          </a:p>
        </p:txBody>
      </p:sp>
      <p:sp>
        <p:nvSpPr>
          <p:cNvPr id="3" name="Content Placeholder 2"/>
          <p:cNvSpPr>
            <a:spLocks noGrp="1"/>
          </p:cNvSpPr>
          <p:nvPr>
            <p:ph sz="quarter" idx="1"/>
          </p:nvPr>
        </p:nvSpPr>
        <p:spPr>
          <a:xfrm>
            <a:off x="304800" y="1600200"/>
            <a:ext cx="8503920" cy="4572000"/>
          </a:xfrm>
        </p:spPr>
        <p:txBody>
          <a:bodyPr>
            <a:normAutofit/>
          </a:bodyPr>
          <a:lstStyle/>
          <a:p>
            <a:r>
              <a:rPr lang="en-US" sz="2400" dirty="0"/>
              <a:t>A funeral and all it’s expenses can easily total over $12,000. </a:t>
            </a:r>
          </a:p>
          <a:p>
            <a:r>
              <a:rPr lang="en-US" sz="2400" dirty="0"/>
              <a:t>Final expense coverage eases the financial burden placed on loved ones after the death of a family member.</a:t>
            </a:r>
          </a:p>
          <a:p>
            <a:r>
              <a:rPr lang="en-US" sz="2400" dirty="0"/>
              <a:t>The coverage is permanent.</a:t>
            </a:r>
          </a:p>
          <a:p>
            <a:r>
              <a:rPr lang="en-US" sz="2400" dirty="0"/>
              <a:t>If you qualify, your rate never increases and your benefits never decrease.</a:t>
            </a:r>
          </a:p>
          <a:p>
            <a:r>
              <a:rPr lang="en-US" sz="2400" dirty="0"/>
              <a:t>A lot of families use Final Expense for social security income replacement.</a:t>
            </a:r>
          </a:p>
          <a:p>
            <a:r>
              <a:rPr lang="en-US" sz="2400" dirty="0"/>
              <a:t>It has a cash accumulating account that can temporarily cover missed payments. </a:t>
            </a:r>
          </a:p>
        </p:txBody>
      </p:sp>
    </p:spTree>
    <p:extLst>
      <p:ext uri="{BB962C8B-B14F-4D97-AF65-F5344CB8AC3E}">
        <p14:creationId xmlns:p14="http://schemas.microsoft.com/office/powerpoint/2010/main" val="162736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Happens Next </a:t>
            </a:r>
            <a:endParaRPr lang="en-US" dirty="0"/>
          </a:p>
        </p:txBody>
      </p:sp>
      <p:sp>
        <p:nvSpPr>
          <p:cNvPr id="3" name="Content Placeholder 2"/>
          <p:cNvSpPr>
            <a:spLocks noGrp="1"/>
          </p:cNvSpPr>
          <p:nvPr>
            <p:ph sz="quarter" idx="1"/>
          </p:nvPr>
        </p:nvSpPr>
        <p:spPr>
          <a:xfrm>
            <a:off x="301752" y="1524000"/>
            <a:ext cx="8503920" cy="4038600"/>
          </a:xfrm>
        </p:spPr>
        <p:txBody>
          <a:bodyPr>
            <a:normAutofit/>
          </a:bodyPr>
          <a:lstStyle/>
          <a:p>
            <a:pPr marL="731520" lvl="1" indent="-457200">
              <a:buFont typeface="+mj-lt"/>
              <a:buAutoNum type="arabicPeriod"/>
            </a:pPr>
            <a:endParaRPr lang="en-US" dirty="0"/>
          </a:p>
          <a:p>
            <a:r>
              <a:rPr lang="en-US" sz="2400" dirty="0"/>
              <a:t>We will show you some options that will give you peace of mind and fit into your budget.</a:t>
            </a:r>
          </a:p>
          <a:p>
            <a:endParaRPr lang="en-US" sz="2400" dirty="0"/>
          </a:p>
          <a:p>
            <a:r>
              <a:rPr lang="en-US" sz="2400" dirty="0"/>
              <a:t>We will fill out the paperwork, sign and send in to the carrier that best fits your family’s needs.</a:t>
            </a:r>
          </a:p>
          <a:p>
            <a:endParaRPr lang="en-US" sz="2400" dirty="0"/>
          </a:p>
          <a:p>
            <a:r>
              <a:rPr lang="en-US" sz="2400" dirty="0"/>
              <a:t>I will do everything I can to get you qualified. Sound good?</a:t>
            </a:r>
          </a:p>
          <a:p>
            <a:endParaRPr lang="en-US" sz="2400" dirty="0"/>
          </a:p>
        </p:txBody>
      </p:sp>
    </p:spTree>
    <p:extLst>
      <p:ext uri="{BB962C8B-B14F-4D97-AF65-F5344CB8AC3E}">
        <p14:creationId xmlns:p14="http://schemas.microsoft.com/office/powerpoint/2010/main" val="14538350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8305</TotalTime>
  <Words>1081</Words>
  <Application>Microsoft Macintosh PowerPoint</Application>
  <PresentationFormat>On-screen Show (4:3)</PresentationFormat>
  <Paragraphs>131</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Georgia</vt:lpstr>
      <vt:lpstr>Palatino Linotype</vt:lpstr>
      <vt:lpstr>Wingdings</vt:lpstr>
      <vt:lpstr>Wingdings 2</vt:lpstr>
      <vt:lpstr>Civic</vt:lpstr>
      <vt:lpstr>PowerPoint Presentation</vt:lpstr>
      <vt:lpstr>About Me</vt:lpstr>
      <vt:lpstr>About Me</vt:lpstr>
      <vt:lpstr>Companies I Represent</vt:lpstr>
      <vt:lpstr>Your Financial Picture </vt:lpstr>
      <vt:lpstr>Why Is This Important?</vt:lpstr>
      <vt:lpstr>What is Mortgage Protection?</vt:lpstr>
      <vt:lpstr>What Is Final Expense?</vt:lpstr>
      <vt:lpstr>What Happens Next </vt:lpstr>
      <vt:lpstr>Your Quote</vt:lpstr>
      <vt:lpstr>Emergency Response System</vt:lpstr>
      <vt:lpstr>Prescription Discount Card</vt:lpstr>
      <vt:lpstr>Safe Money</vt:lpstr>
      <vt:lpstr>Final Questions</vt:lpstr>
      <vt:lpstr>Final Questions</vt:lpstr>
      <vt:lpstr>Health Matching Account (HMA)</vt:lpstr>
      <vt:lpstr>Health Matching Account (HMA)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ASSOCIATION OF AGENTS WORKING TOGETHER TO PROVIDE MORTGAGE AND FINAL EXPENSE PROTECTION</dc:title>
  <dc:creator>User</dc:creator>
  <cp:lastModifiedBy>Michael VanHorn</cp:lastModifiedBy>
  <cp:revision>240</cp:revision>
  <cp:lastPrinted>2013-05-23T13:39:33Z</cp:lastPrinted>
  <dcterms:created xsi:type="dcterms:W3CDTF">2012-09-19T13:44:43Z</dcterms:created>
  <dcterms:modified xsi:type="dcterms:W3CDTF">2020-07-14T12:32:49Z</dcterms:modified>
</cp:coreProperties>
</file>