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57"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4660"/>
  </p:normalViewPr>
  <p:slideViewPr>
    <p:cSldViewPr snapToGrid="0">
      <p:cViewPr varScale="1">
        <p:scale>
          <a:sx n="92" d="100"/>
          <a:sy n="92" d="100"/>
        </p:scale>
        <p:origin x="48" y="8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0B2A-028A-4014-8E87-1E782CA45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83C471-4766-40C2-B3F3-8B06E747C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029E29-34B2-4975-BBAF-2381C5613700}"/>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5" name="Footer Placeholder 4">
            <a:extLst>
              <a:ext uri="{FF2B5EF4-FFF2-40B4-BE49-F238E27FC236}">
                <a16:creationId xmlns:a16="http://schemas.microsoft.com/office/drawing/2014/main" id="{5443AE8F-71AF-4ADD-BEBB-E1D961FE3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ED5F0-BAA3-44CC-B4EE-9A8D1EF6D37E}"/>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74444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50D0-8913-4541-BC18-9B46DE2794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04C770-A28F-43EC-90BD-69190363BB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AB1C-4F06-4099-B542-205E7928B3FC}"/>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5" name="Footer Placeholder 4">
            <a:extLst>
              <a:ext uri="{FF2B5EF4-FFF2-40B4-BE49-F238E27FC236}">
                <a16:creationId xmlns:a16="http://schemas.microsoft.com/office/drawing/2014/main" id="{315E720C-B6F7-4E22-963D-E3D42AAB9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C639A-9D8A-48F8-9682-26900D536DD1}"/>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299021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57064-3DEA-41AA-ABBF-40CD325061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F5C563-8F56-421C-97CE-917D62C76D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C05C8-3668-4B03-A853-E95C6066FCED}"/>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5" name="Footer Placeholder 4">
            <a:extLst>
              <a:ext uri="{FF2B5EF4-FFF2-40B4-BE49-F238E27FC236}">
                <a16:creationId xmlns:a16="http://schemas.microsoft.com/office/drawing/2014/main" id="{4CE3198E-9706-48A7-8D4C-04CFA72F4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0841D-5399-487E-92AE-52FDF940E449}"/>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90652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3415-953A-4263-8EF0-78FC752EF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F37AEE-223D-4D3A-B5BC-35FBBDFB26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DD4EE-3AB4-417B-ADBB-AA3FDD97B31F}"/>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5" name="Footer Placeholder 4">
            <a:extLst>
              <a:ext uri="{FF2B5EF4-FFF2-40B4-BE49-F238E27FC236}">
                <a16:creationId xmlns:a16="http://schemas.microsoft.com/office/drawing/2014/main" id="{9413C647-FF67-42BA-9ACF-7878CF8BF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849D7-E105-4452-BC27-93D080C36A13}"/>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279732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AADE-6238-4A22-A939-8117F1184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842508-EEC5-4147-8D9C-B5B81466E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5D6D23-402D-48F5-8E6A-0E64D3BEE7D0}"/>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5" name="Footer Placeholder 4">
            <a:extLst>
              <a:ext uri="{FF2B5EF4-FFF2-40B4-BE49-F238E27FC236}">
                <a16:creationId xmlns:a16="http://schemas.microsoft.com/office/drawing/2014/main" id="{3DFF447B-2083-4830-9482-C0B399266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78769-A51E-4CF3-BB9A-9E1498B98171}"/>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320828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7C8B-DE0C-45C1-8E2A-6363ED1B57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6B6CC-E288-48CC-95BA-8F472F3947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25925-6D4F-4223-BA82-53DC4DE931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AC284B-B3DE-4541-9552-6C3F9407DF7E}"/>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6" name="Footer Placeholder 5">
            <a:extLst>
              <a:ext uri="{FF2B5EF4-FFF2-40B4-BE49-F238E27FC236}">
                <a16:creationId xmlns:a16="http://schemas.microsoft.com/office/drawing/2014/main" id="{C0703AD8-16D2-46FB-A160-3A80500AE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37CEB-6094-4B7D-B735-E4BD19E0F30B}"/>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238427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F50A-4F11-4572-9AB6-213CB4D8E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883449-3B41-4A2E-A952-0887F19F9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F01281-1B31-4262-AF4B-7B9A46C840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A7C852-EC4B-41EB-BA9B-CBED6F7AE0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E1562C-AFA6-4F73-9000-30C317A0E5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02C54-89D6-44D7-B9ED-AFECBFD5367A}"/>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8" name="Footer Placeholder 7">
            <a:extLst>
              <a:ext uri="{FF2B5EF4-FFF2-40B4-BE49-F238E27FC236}">
                <a16:creationId xmlns:a16="http://schemas.microsoft.com/office/drawing/2014/main" id="{7B490B1E-7AB4-4FD7-9B1F-0356A0E0F5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2A3C65-DD59-43FD-A3BA-166649314FC7}"/>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92065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18A7-25A5-45AB-944E-9B2C923C2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B1ED8-8BF9-45B3-8031-1EA9C421C6CD}"/>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4" name="Footer Placeholder 3">
            <a:extLst>
              <a:ext uri="{FF2B5EF4-FFF2-40B4-BE49-F238E27FC236}">
                <a16:creationId xmlns:a16="http://schemas.microsoft.com/office/drawing/2014/main" id="{193C906A-9798-45B6-B4E9-4066C690EF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9FF024-8176-4876-A670-1A2B0A70E661}"/>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275161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13CDA-2E44-4FF6-A26D-5983777076D2}"/>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3" name="Footer Placeholder 2">
            <a:extLst>
              <a:ext uri="{FF2B5EF4-FFF2-40B4-BE49-F238E27FC236}">
                <a16:creationId xmlns:a16="http://schemas.microsoft.com/office/drawing/2014/main" id="{FD2BB446-A14C-430B-8A2B-391A90B1EF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6632F5-D2C2-41DF-9505-C5D8984CD05B}"/>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42968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8DA5-7DC4-44B1-9347-C70787F346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7CCB56-50DB-4D78-9713-A8D2A541A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CEEF37-7BDD-426A-B903-C049A1F48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5C1CD1-1780-4DC4-A860-C51F5A5B212D}"/>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6" name="Footer Placeholder 5">
            <a:extLst>
              <a:ext uri="{FF2B5EF4-FFF2-40B4-BE49-F238E27FC236}">
                <a16:creationId xmlns:a16="http://schemas.microsoft.com/office/drawing/2014/main" id="{2D539A7C-FA18-4DE2-8376-7F10C8225D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B3C0E4-119B-47AD-ADC2-8EA84C1C869E}"/>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58597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461D-9B47-43C9-A320-905156E14A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BBC701-98D5-4C08-8445-E7A29E182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D78B5-F088-48FB-A9A7-D940B1D08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CCB4BA-AA54-466A-B8D7-429CAB3BF61B}"/>
              </a:ext>
            </a:extLst>
          </p:cNvPr>
          <p:cNvSpPr>
            <a:spLocks noGrp="1"/>
          </p:cNvSpPr>
          <p:nvPr>
            <p:ph type="dt" sz="half" idx="10"/>
          </p:nvPr>
        </p:nvSpPr>
        <p:spPr/>
        <p:txBody>
          <a:bodyPr/>
          <a:lstStyle/>
          <a:p>
            <a:fld id="{F40D9C15-07DC-4C20-AF68-CD74C1CA0155}" type="datetimeFigureOut">
              <a:rPr lang="en-US" smtClean="0"/>
              <a:t>3/21/2019</a:t>
            </a:fld>
            <a:endParaRPr lang="en-US"/>
          </a:p>
        </p:txBody>
      </p:sp>
      <p:sp>
        <p:nvSpPr>
          <p:cNvPr id="6" name="Footer Placeholder 5">
            <a:extLst>
              <a:ext uri="{FF2B5EF4-FFF2-40B4-BE49-F238E27FC236}">
                <a16:creationId xmlns:a16="http://schemas.microsoft.com/office/drawing/2014/main" id="{B232EBE6-0B9C-4BC2-BB79-68C1EE29A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A6815-335C-4231-8274-D9A57BCE6A4F}"/>
              </a:ext>
            </a:extLst>
          </p:cNvPr>
          <p:cNvSpPr>
            <a:spLocks noGrp="1"/>
          </p:cNvSpPr>
          <p:nvPr>
            <p:ph type="sldNum" sz="quarter" idx="12"/>
          </p:nvPr>
        </p:nvSpPr>
        <p:spPr/>
        <p:txBody>
          <a:bodyPr/>
          <a:lstStyle/>
          <a:p>
            <a:fld id="{3A0222EC-DC3E-4B05-B507-227FD59CFF59}" type="slidenum">
              <a:rPr lang="en-US" smtClean="0"/>
              <a:t>‹#›</a:t>
            </a:fld>
            <a:endParaRPr lang="en-US"/>
          </a:p>
        </p:txBody>
      </p:sp>
    </p:spTree>
    <p:extLst>
      <p:ext uri="{BB962C8B-B14F-4D97-AF65-F5344CB8AC3E}">
        <p14:creationId xmlns:p14="http://schemas.microsoft.com/office/powerpoint/2010/main" val="38667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769B2-B78E-4930-AD37-9ECFDEB248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5D0BCC-1F64-4DFE-8BB9-D3888DE48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B72F1-6719-4EEB-8D9F-285EEC64E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D9C15-07DC-4C20-AF68-CD74C1CA0155}" type="datetimeFigureOut">
              <a:rPr lang="en-US" smtClean="0"/>
              <a:t>3/21/2019</a:t>
            </a:fld>
            <a:endParaRPr lang="en-US"/>
          </a:p>
        </p:txBody>
      </p:sp>
      <p:sp>
        <p:nvSpPr>
          <p:cNvPr id="5" name="Footer Placeholder 4">
            <a:extLst>
              <a:ext uri="{FF2B5EF4-FFF2-40B4-BE49-F238E27FC236}">
                <a16:creationId xmlns:a16="http://schemas.microsoft.com/office/drawing/2014/main" id="{4FAE63C6-5BBF-4817-8406-78EDEA238B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1E367D-4AD2-48F9-917E-E51F9EE50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222EC-DC3E-4B05-B507-227FD59CFF59}" type="slidenum">
              <a:rPr lang="en-US" smtClean="0"/>
              <a:t>‹#›</a:t>
            </a:fld>
            <a:endParaRPr lang="en-US"/>
          </a:p>
        </p:txBody>
      </p:sp>
    </p:spTree>
    <p:extLst>
      <p:ext uri="{BB962C8B-B14F-4D97-AF65-F5344CB8AC3E}">
        <p14:creationId xmlns:p14="http://schemas.microsoft.com/office/powerpoint/2010/main" val="311077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lture Tip Number Four is to write with intercultural communication in mind.">
            <a:extLst>
              <a:ext uri="{FF2B5EF4-FFF2-40B4-BE49-F238E27FC236}">
                <a16:creationId xmlns:a16="http://schemas.microsoft.com/office/drawing/2014/main" id="{4D3A287B-5763-4A45-A9FC-AAC00A55F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965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Here are just a few recommended readings that you can use to dive-in to this topic further. I love Culturosity's Learning Center. They have a lot of good intercultural resources, especially related to low and high context cultures. I also really like Quintessential and Wiki-books and their takes on professional and technical writing etiquette, ethics, and culture. ">
            <a:extLst>
              <a:ext uri="{FF2B5EF4-FFF2-40B4-BE49-F238E27FC236}">
                <a16:creationId xmlns:a16="http://schemas.microsoft.com/office/drawing/2014/main" id="{D33C14B0-BBD5-4332-9E36-8D237E44D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1"/>
            <a:ext cx="12192000" cy="6852438"/>
          </a:xfrm>
          <a:prstGeom prst="rect">
            <a:avLst/>
          </a:prstGeom>
        </p:spPr>
      </p:pic>
    </p:spTree>
    <p:extLst>
      <p:ext uri="{BB962C8B-B14F-4D97-AF65-F5344CB8AC3E}">
        <p14:creationId xmlns:p14="http://schemas.microsoft.com/office/powerpoint/2010/main" val="312685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cording to a recent study, 58 percent of small businesses have international customers and 72 percent plan to grow their international customer base. As more and more business communications cross geographic borders, we need to take the time to educate ourselves about the cultural differences that will impact our language choices. ">
            <a:extLst>
              <a:ext uri="{FF2B5EF4-FFF2-40B4-BE49-F238E27FC236}">
                <a16:creationId xmlns:a16="http://schemas.microsoft.com/office/drawing/2014/main" id="{2B666491-25B4-4C04-A06F-0A03436E9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1"/>
            <a:ext cx="12192000" cy="6852438"/>
          </a:xfrm>
          <a:prstGeom prst="rect">
            <a:avLst/>
          </a:prstGeom>
        </p:spPr>
      </p:pic>
    </p:spTree>
    <p:extLst>
      <p:ext uri="{BB962C8B-B14F-4D97-AF65-F5344CB8AC3E}">
        <p14:creationId xmlns:p14="http://schemas.microsoft.com/office/powerpoint/2010/main" val="380311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 want to share an example that's been highly debated and somewhat controversial. In a speech where he declared his solidarity with the Cold War city of Japan JFK in 1963 said, &quot;Ich bin ein Berliner,&quot; and in certain parts of Germany, the word &quot;Berliner&quot; actually means a jelly donut. This grammatical moment has led to so much international debate. A lot of people have called into question, &quot;Did JFK just call himself a jelly donut?&quot; It turns out that about 50 years later most linguistic scholars say that he actually wasn't grammatically incorrect--that to leave out the article, &quot;ein,&quot; which in English means &quot;a&quot; would have meant that he said, &quot;I am of Berlin&quot; and because he was not born in Berlin, it was the appropriate thing for him to say, &quot;I am a Berliner.&quot; So, although there has been quite a lot of debate about whether JFK is or is not, in fact, a jelly donut to the point where even just a few months ago, Huffington Post updated an article titled, &quot;Did JFK Say He Was a Jelly Donut?&quot; The point here is that international contexts absolutely shape the way that our messages are communicated, understood, and translated. ">
            <a:extLst>
              <a:ext uri="{FF2B5EF4-FFF2-40B4-BE49-F238E27FC236}">
                <a16:creationId xmlns:a16="http://schemas.microsoft.com/office/drawing/2014/main" id="{65C52B93-04D1-447D-858A-28C643F88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1"/>
            <a:ext cx="12192000" cy="6852438"/>
          </a:xfrm>
          <a:prstGeom prst="rect">
            <a:avLst/>
          </a:prstGeom>
        </p:spPr>
      </p:pic>
    </p:spTree>
    <p:extLst>
      <p:ext uri="{BB962C8B-B14F-4D97-AF65-F5344CB8AC3E}">
        <p14:creationId xmlns:p14="http://schemas.microsoft.com/office/powerpoint/2010/main" val="2507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voiding cliches is especially important in intercultural communication where commonplace cliches are actually colloquialisms that fail to translate for audiences who don't share our same cultural traditions and context. Listen in to these colloquialisms that often show up in the business world and notice how many of them actually harken to the American pastime of baseball: &quot;Let's give it a ballpark estimate,&quot; &quot;I'll touch base with you next week,&quot; &quot;That idea is really out in left field,&quot; &quot;This task should really be off the clock.&quot; Other English-based colloquialisms include sayings that would sound very strange to other cultures––saying something is &quot;off the clock&quot; or that a person is &quot;sick as a dog,&quot; &quot;taking a rain check,&quot; or saying this is &quot;on the house&quot;––all of these sayings reflect our shared cultural connections. ">
            <a:extLst>
              <a:ext uri="{FF2B5EF4-FFF2-40B4-BE49-F238E27FC236}">
                <a16:creationId xmlns:a16="http://schemas.microsoft.com/office/drawing/2014/main" id="{06DEB9A7-BE64-4B33-B202-A1545752A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1"/>
            <a:ext cx="12192000" cy="6852438"/>
          </a:xfrm>
          <a:prstGeom prst="rect">
            <a:avLst/>
          </a:prstGeom>
        </p:spPr>
      </p:pic>
    </p:spTree>
    <p:extLst>
      <p:ext uri="{BB962C8B-B14F-4D97-AF65-F5344CB8AC3E}">
        <p14:creationId xmlns:p14="http://schemas.microsoft.com/office/powerpoint/2010/main" val="417128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concept is really helpful as we recognize differences in discourse patterns across contexts. Okay, so in low-context cultures, that means groups don't often have a shared context and they expect to be offered more thorough, detailed discussions and explanations for the items they discuss. In high-context cultures, alternatively, readers rely more on non-verbal cues to communicate information because a lot of assumptions can be made. For that reason, in high-context cultures, you want to offer less details because by going into too much explanation, you can actually insult your reader's intelligence or their familiarity with the context. ">
            <a:extLst>
              <a:ext uri="{FF2B5EF4-FFF2-40B4-BE49-F238E27FC236}">
                <a16:creationId xmlns:a16="http://schemas.microsoft.com/office/drawing/2014/main" id="{0B2FD70B-382E-4AE8-A950-F82F923A5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1"/>
            <a:ext cx="12192000" cy="6852438"/>
          </a:xfrm>
          <a:prstGeom prst="rect">
            <a:avLst/>
          </a:prstGeom>
        </p:spPr>
      </p:pic>
    </p:spTree>
    <p:extLst>
      <p:ext uri="{BB962C8B-B14F-4D97-AF65-F5344CB8AC3E}">
        <p14:creationId xmlns:p14="http://schemas.microsoft.com/office/powerpoint/2010/main" val="83439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s take a closer look at what this looks like in practice. In high-context cultures, people assume a high-saturation and contextual understanding. Usually, their context is built on long-term relationships. So, in these cultures, business transactions especially need to begin with trust. A strong group dynamic and social structure are keys to productivity and for that reason communication relies more on non-verbal cues and unspoken understandings––people prefer to communicate face-to-face. Because high-context cultures are more tight-knit, it can be more difficult for an outsider to navigate and to understand what people are talking about.">
            <a:extLst>
              <a:ext uri="{FF2B5EF4-FFF2-40B4-BE49-F238E27FC236}">
                <a16:creationId xmlns:a16="http://schemas.microsoft.com/office/drawing/2014/main" id="{181B1BEE-ABB9-4BAB-B569-AA44F3B87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1"/>
            <a:ext cx="12192000" cy="6852438"/>
          </a:xfrm>
          <a:prstGeom prst="rect">
            <a:avLst/>
          </a:prstGeom>
        </p:spPr>
      </p:pic>
    </p:spTree>
    <p:extLst>
      <p:ext uri="{BB962C8B-B14F-4D97-AF65-F5344CB8AC3E}">
        <p14:creationId xmlns:p14="http://schemas.microsoft.com/office/powerpoint/2010/main" val="370515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s look conversely at low-context cultures. In low-context cultures, we assume a low-saturation and contextual understanding. Relationships tend to form not so much because of a deep connection, but more so because people are coming together to reach a certain goal. In these settings, individual motivation is oftentimes key to productivity and success. ">
            <a:extLst>
              <a:ext uri="{FF2B5EF4-FFF2-40B4-BE49-F238E27FC236}">
                <a16:creationId xmlns:a16="http://schemas.microsoft.com/office/drawing/2014/main" id="{1C5F60B1-BB6F-4115-BE20-4059E93E1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1"/>
            <a:ext cx="12192000" cy="6852438"/>
          </a:xfrm>
          <a:prstGeom prst="rect">
            <a:avLst/>
          </a:prstGeom>
        </p:spPr>
      </p:pic>
    </p:spTree>
    <p:extLst>
      <p:ext uri="{BB962C8B-B14F-4D97-AF65-F5344CB8AC3E}">
        <p14:creationId xmlns:p14="http://schemas.microsoft.com/office/powerpoint/2010/main" val="269840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munication is highly verbal, detailed, and direct and people prefer things to be written out more so than verbally or non-verbally communicated. Low-context cultures are also easier for outsiders to navigate within because people are providing a lot of contextual information all the time to make sure that the group stays on the same page. ">
            <a:extLst>
              <a:ext uri="{FF2B5EF4-FFF2-40B4-BE49-F238E27FC236}">
                <a16:creationId xmlns:a16="http://schemas.microsoft.com/office/drawing/2014/main" id="{2735EE75-E8A6-4220-B0EA-8D49A219ED05}"/>
              </a:ext>
            </a:extLst>
          </p:cNvPr>
          <p:cNvPicPr>
            <a:picLocks noChangeAspect="1"/>
          </p:cNvPicPr>
          <p:nvPr/>
        </p:nvPicPr>
        <p:blipFill rotWithShape="1">
          <a:blip r:embed="rId2">
            <a:extLst>
              <a:ext uri="{28A0092B-C50C-407E-A947-70E740481C1C}">
                <a14:useLocalDpi xmlns:a14="http://schemas.microsoft.com/office/drawing/2010/main" val="0"/>
              </a:ext>
            </a:extLst>
          </a:blip>
          <a:srcRect l="2302" r="2302" b="4526"/>
          <a:stretch/>
        </p:blipFill>
        <p:spPr>
          <a:xfrm>
            <a:off x="0" y="0"/>
            <a:ext cx="12192000" cy="6858000"/>
          </a:xfrm>
          <a:prstGeom prst="rect">
            <a:avLst/>
          </a:prstGeom>
        </p:spPr>
      </p:pic>
    </p:spTree>
    <p:extLst>
      <p:ext uri="{BB962C8B-B14F-4D97-AF65-F5344CB8AC3E}">
        <p14:creationId xmlns:p14="http://schemas.microsoft.com/office/powerpoint/2010/main" val="77033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n it comes to a global view of the world, there are certain countries and cultures that are more likely to be lower context versus higher context. Asian countries tend to be higher context, where they prefer face-to-face interaction and fewer details in their communications. The U.S. is actually a lower context culture because so many different people have migrated into the United States and we have so many different cultures represented here. Historically, America has been a place where more explanation is given even in business settings. ">
            <a:extLst>
              <a:ext uri="{FF2B5EF4-FFF2-40B4-BE49-F238E27FC236}">
                <a16:creationId xmlns:a16="http://schemas.microsoft.com/office/drawing/2014/main" id="{DFAFFC46-84BB-4106-A1D1-2C8D69302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1"/>
            <a:ext cx="12192000" cy="6852438"/>
          </a:xfrm>
          <a:prstGeom prst="rect">
            <a:avLst/>
          </a:prstGeom>
        </p:spPr>
      </p:pic>
    </p:spTree>
    <p:extLst>
      <p:ext uri="{BB962C8B-B14F-4D97-AF65-F5344CB8AC3E}">
        <p14:creationId xmlns:p14="http://schemas.microsoft.com/office/powerpoint/2010/main" val="2104832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0</Words>
  <Application>Microsoft Office PowerPoint</Application>
  <PresentationFormat>Widescreen</PresentationFormat>
  <Paragraphs>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surraoam@outlook.com</dc:creator>
  <cp:lastModifiedBy>Meredith Singleton</cp:lastModifiedBy>
  <cp:revision>5</cp:revision>
  <dcterms:created xsi:type="dcterms:W3CDTF">2018-06-22T17:35:54Z</dcterms:created>
  <dcterms:modified xsi:type="dcterms:W3CDTF">2019-03-21T21:10:53Z</dcterms:modified>
</cp:coreProperties>
</file>