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8288000" cy="10287000"/>
  <p:notesSz cx="6858000" cy="9144000"/>
  <p:embeddedFontLst>
    <p:embeddedFont>
      <p:font typeface="Roboto Condensed Bold" charset="1" panose="02000000000000000000"/>
      <p:regular r:id="rId49"/>
    </p:embeddedFont>
    <p:embeddedFont>
      <p:font typeface="Yanone Kaffeesatz Bold" charset="1" panose="00000800000000000000"/>
      <p:regular r:id="rId50"/>
    </p:embeddedFont>
    <p:embeddedFont>
      <p:font typeface="Chewy" charset="1" panose="02000000000000000000"/>
      <p:regular r:id="rId51"/>
    </p:embeddedFont>
    <p:embeddedFont>
      <p:font typeface="Cheddar Gothic Sans" charset="1" panose="00000000000000000000"/>
      <p:regular r:id="rId52"/>
    </p:embeddedFont>
    <p:embeddedFont>
      <p:font typeface="Yanone Kaffeesatz" charset="1" panose="0000050000000000000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46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6710" y="-3986984"/>
            <a:ext cx="17315950" cy="17012920"/>
          </a:xfrm>
          <a:custGeom>
            <a:avLst/>
            <a:gdLst/>
            <a:ahLst/>
            <a:cxnLst/>
            <a:rect r="r" b="b" t="t" l="l"/>
            <a:pathLst>
              <a:path h="17012920" w="17315950">
                <a:moveTo>
                  <a:pt x="0" y="0"/>
                </a:moveTo>
                <a:lnTo>
                  <a:pt x="17315950" y="0"/>
                </a:lnTo>
                <a:lnTo>
                  <a:pt x="17315950" y="17012920"/>
                </a:lnTo>
                <a:lnTo>
                  <a:pt x="0" y="17012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6908" y="2544910"/>
            <a:ext cx="15072392" cy="4979462"/>
            <a:chOff x="0" y="0"/>
            <a:chExt cx="20096522" cy="66392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277260" cy="6342272"/>
            </a:xfrm>
            <a:custGeom>
              <a:avLst/>
              <a:gdLst/>
              <a:ahLst/>
              <a:cxnLst/>
              <a:rect r="r" b="b" t="t" l="l"/>
              <a:pathLst>
                <a:path h="6342272" w="9277260">
                  <a:moveTo>
                    <a:pt x="0" y="0"/>
                  </a:moveTo>
                  <a:lnTo>
                    <a:pt x="9277260" y="0"/>
                  </a:lnTo>
                  <a:lnTo>
                    <a:pt x="9277260" y="6342272"/>
                  </a:lnTo>
                  <a:lnTo>
                    <a:pt x="0" y="6342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967326" y="3756372"/>
              <a:ext cx="10129197" cy="2882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099"/>
                </a:lnSpc>
                <a:spcBef>
                  <a:spcPct val="0"/>
                </a:spcBef>
              </a:pPr>
              <a:r>
                <a:rPr lang="en-US" b="true" sz="1292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PowerPoint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2164998" y="3438260"/>
              <a:ext cx="3378465" cy="1637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022"/>
                </a:lnSpc>
                <a:spcBef>
                  <a:spcPct val="0"/>
                </a:spcBef>
              </a:pPr>
              <a:r>
                <a:rPr lang="en-US" b="true" sz="7158">
                  <a:solidFill>
                    <a:srgbClr val="FFFFFF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Microsoft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9967326" y="1090731"/>
              <a:ext cx="10129197" cy="2855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973"/>
                </a:lnSpc>
                <a:spcBef>
                  <a:spcPct val="0"/>
                </a:spcBef>
              </a:pPr>
              <a:r>
                <a:rPr lang="en-US" b="true" sz="12838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Storytelling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9967326" y="3018736"/>
              <a:ext cx="1872944" cy="1702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681"/>
                </a:lnSpc>
                <a:spcBef>
                  <a:spcPct val="0"/>
                </a:spcBef>
              </a:pPr>
              <a:r>
                <a:rPr lang="en-US" b="true" sz="7629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con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8326" y="847725"/>
            <a:ext cx="14591348" cy="1241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6"/>
              </a:lnSpc>
              <a:spcBef>
                <a:spcPct val="0"/>
              </a:spcBef>
            </a:pPr>
            <a:r>
              <a:rPr lang="en-US" b="true" sz="7011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📌 4 claves para ordenar tus ideas con lógica y claridad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848326" y="2543074"/>
            <a:ext cx="7329032" cy="6715226"/>
          </a:xfrm>
          <a:custGeom>
            <a:avLst/>
            <a:gdLst/>
            <a:ahLst/>
            <a:cxnLst/>
            <a:rect r="r" b="b" t="t" l="l"/>
            <a:pathLst>
              <a:path h="6715226" w="7329032">
                <a:moveTo>
                  <a:pt x="0" y="0"/>
                </a:moveTo>
                <a:lnTo>
                  <a:pt x="7329033" y="0"/>
                </a:lnTo>
                <a:lnTo>
                  <a:pt x="7329033" y="6715226"/>
                </a:lnTo>
                <a:lnTo>
                  <a:pt x="0" y="6715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89623" y="3000478"/>
            <a:ext cx="3928110" cy="624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b="true" sz="3549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Agrupa por bloques temáticos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89623" y="4730489"/>
            <a:ext cx="2626400" cy="624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b="true" sz="3549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Estructura narrativa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789623" y="6507684"/>
            <a:ext cx="3861911" cy="624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8"/>
              </a:lnSpc>
              <a:spcBef>
                <a:spcPct val="0"/>
              </a:spcBef>
            </a:pPr>
            <a:r>
              <a:rPr lang="en-US" b="true" sz="3549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Una idea clave por diapositiva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89623" y="8255861"/>
            <a:ext cx="3861911" cy="624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68"/>
              </a:lnSpc>
              <a:spcBef>
                <a:spcPct val="0"/>
              </a:spcBef>
            </a:pPr>
            <a:r>
              <a:rPr lang="en-US" b="true" sz="3549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Conectores visuales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43343" y="2969862"/>
            <a:ext cx="3180517" cy="742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8"/>
              </a:lnSpc>
              <a:spcBef>
                <a:spcPct val="0"/>
              </a:spcBef>
            </a:pPr>
            <a:r>
              <a:rPr lang="en-US" b="true" sz="414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Una idea, un espacio.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643343" y="4759949"/>
            <a:ext cx="5753576" cy="742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8"/>
              </a:lnSpc>
              <a:spcBef>
                <a:spcPct val="0"/>
              </a:spcBef>
            </a:pPr>
            <a:r>
              <a:rPr lang="en-US" b="true" sz="414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Introducción → desarrollo → cierre.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643343" y="6434341"/>
            <a:ext cx="2212062" cy="742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8"/>
              </a:lnSpc>
              <a:spcBef>
                <a:spcPct val="0"/>
              </a:spcBef>
            </a:pPr>
            <a:r>
              <a:rPr lang="en-US" b="true" sz="414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Menos es más.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43343" y="8137750"/>
            <a:ext cx="7241024" cy="742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8"/>
              </a:lnSpc>
              <a:spcBef>
                <a:spcPct val="0"/>
              </a:spcBef>
            </a:pPr>
            <a:r>
              <a:rPr lang="en-US" b="true" sz="414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Usa colores, flechas, títulos, subtítulos, iconos.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157778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3663093"/>
            <a:ext cx="13877236" cy="9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5"/>
              </a:lnSpc>
              <a:spcBef>
                <a:spcPct val="0"/>
              </a:spcBef>
            </a:pP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“Si solo recuerd</a:t>
            </a:r>
            <a:r>
              <a:rPr lang="en-US" sz="5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an una cosa de tu presentación…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4582928"/>
            <a:ext cx="13877236" cy="1689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4"/>
              </a:lnSpc>
              <a:spcBef>
                <a:spcPct val="0"/>
              </a:spcBef>
            </a:pP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asegúrate de que sea la correcta.”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9166" y="2566742"/>
            <a:ext cx="7063916" cy="7063916"/>
          </a:xfrm>
          <a:custGeom>
            <a:avLst/>
            <a:gdLst/>
            <a:ahLst/>
            <a:cxnLst/>
            <a:rect r="r" b="b" t="t" l="l"/>
            <a:pathLst>
              <a:path h="7063916" w="7063916">
                <a:moveTo>
                  <a:pt x="0" y="0"/>
                </a:moveTo>
                <a:lnTo>
                  <a:pt x="7063916" y="0"/>
                </a:lnTo>
                <a:lnTo>
                  <a:pt x="7063916" y="7063915"/>
                </a:lnTo>
                <a:lnTo>
                  <a:pt x="0" y="7063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11665" y="809625"/>
            <a:ext cx="11465719" cy="1548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69"/>
              </a:lnSpc>
              <a:spcBef>
                <a:spcPct val="0"/>
              </a:spcBef>
            </a:pPr>
            <a:r>
              <a:rPr lang="en-US" b="true" sz="8763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💡 El orden da poder a tu mensaje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5952232" y="4985245"/>
            <a:ext cx="15626245" cy="2226909"/>
            <a:chOff x="0" y="0"/>
            <a:chExt cx="4115554" cy="5865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15554" cy="586511"/>
            </a:xfrm>
            <a:custGeom>
              <a:avLst/>
              <a:gdLst/>
              <a:ahLst/>
              <a:cxnLst/>
              <a:rect r="r" b="b" t="t" l="l"/>
              <a:pathLst>
                <a:path h="586511" w="4115554">
                  <a:moveTo>
                    <a:pt x="49544" y="0"/>
                  </a:moveTo>
                  <a:lnTo>
                    <a:pt x="4066010" y="0"/>
                  </a:lnTo>
                  <a:cubicBezTo>
                    <a:pt x="4079150" y="0"/>
                    <a:pt x="4091752" y="5220"/>
                    <a:pt x="4101043" y="14511"/>
                  </a:cubicBezTo>
                  <a:cubicBezTo>
                    <a:pt x="4110334" y="23803"/>
                    <a:pt x="4115554" y="36404"/>
                    <a:pt x="4115554" y="49544"/>
                  </a:cubicBezTo>
                  <a:lnTo>
                    <a:pt x="4115554" y="536967"/>
                  </a:lnTo>
                  <a:cubicBezTo>
                    <a:pt x="4115554" y="550107"/>
                    <a:pt x="4110334" y="562708"/>
                    <a:pt x="4101043" y="572000"/>
                  </a:cubicBezTo>
                  <a:cubicBezTo>
                    <a:pt x="4091752" y="581291"/>
                    <a:pt x="4079150" y="586511"/>
                    <a:pt x="4066010" y="586511"/>
                  </a:cubicBezTo>
                  <a:lnTo>
                    <a:pt x="49544" y="586511"/>
                  </a:lnTo>
                  <a:cubicBezTo>
                    <a:pt x="36404" y="586511"/>
                    <a:pt x="23803" y="581291"/>
                    <a:pt x="14511" y="572000"/>
                  </a:cubicBezTo>
                  <a:cubicBezTo>
                    <a:pt x="5220" y="562708"/>
                    <a:pt x="0" y="550107"/>
                    <a:pt x="0" y="536967"/>
                  </a:cubicBezTo>
                  <a:lnTo>
                    <a:pt x="0" y="49544"/>
                  </a:lnTo>
                  <a:cubicBezTo>
                    <a:pt x="0" y="36404"/>
                    <a:pt x="5220" y="23803"/>
                    <a:pt x="14511" y="14511"/>
                  </a:cubicBezTo>
                  <a:cubicBezTo>
                    <a:pt x="23803" y="5220"/>
                    <a:pt x="36404" y="0"/>
                    <a:pt x="49544" y="0"/>
                  </a:cubicBezTo>
                  <a:close/>
                </a:path>
              </a:pathLst>
            </a:custGeom>
            <a:solidFill>
              <a:srgbClr val="FBCE1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115554" cy="634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790939" y="4991100"/>
            <a:ext cx="10644065" cy="2062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32"/>
              </a:lnSpc>
              <a:spcBef>
                <a:spcPct val="0"/>
              </a:spcBef>
            </a:pPr>
            <a:r>
              <a:rPr lang="en-US" b="true" sz="5809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✔ Organizar tus ideas no es limitar, es amplificar.</a:t>
            </a:r>
          </a:p>
          <a:p>
            <a:pPr algn="l">
              <a:lnSpc>
                <a:spcPts val="8132"/>
              </a:lnSpc>
              <a:spcBef>
                <a:spcPct val="0"/>
              </a:spcBef>
            </a:pPr>
            <a:r>
              <a:rPr lang="en-US" b="true" sz="5809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✔ El orden comunica, guía y deja huella.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157778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3605943"/>
            <a:ext cx="13877236" cy="142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14"/>
              </a:lnSpc>
              <a:spcBef>
                <a:spcPct val="0"/>
              </a:spcBef>
            </a:pPr>
            <a:r>
              <a:rPr lang="en-US" sz="81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Las presentaciones que impactan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4876800"/>
            <a:ext cx="13877236" cy="1278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5"/>
              </a:lnSpc>
              <a:spcBef>
                <a:spcPct val="0"/>
              </a:spcBef>
            </a:pPr>
            <a:r>
              <a:rPr lang="en-US" sz="66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no</a:t>
            </a:r>
            <a:r>
              <a:rPr lang="en-US" sz="66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solo muestran datos, sino que hacen sentir.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6204" y="2017292"/>
            <a:ext cx="8737776" cy="8984860"/>
          </a:xfrm>
          <a:custGeom>
            <a:avLst/>
            <a:gdLst/>
            <a:ahLst/>
            <a:cxnLst/>
            <a:rect r="r" b="b" t="t" l="l"/>
            <a:pathLst>
              <a:path h="8984860" w="8737776">
                <a:moveTo>
                  <a:pt x="0" y="0"/>
                </a:moveTo>
                <a:lnTo>
                  <a:pt x="8737776" y="0"/>
                </a:lnTo>
                <a:lnTo>
                  <a:pt x="8737776" y="8984860"/>
                </a:lnTo>
                <a:lnTo>
                  <a:pt x="0" y="8984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46204" y="494188"/>
            <a:ext cx="15437361" cy="128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5"/>
              </a:lnSpc>
              <a:spcBef>
                <a:spcPct val="0"/>
              </a:spcBef>
            </a:pPr>
            <a:r>
              <a:rPr lang="en-US" sz="727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📖</a:t>
            </a:r>
            <a:r>
              <a:rPr lang="en-US" sz="727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El poder del storytelling: más allá de los datos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308158" y="2628204"/>
            <a:ext cx="7788593" cy="2891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68723" indent="-584361" lvl="1">
              <a:lnSpc>
                <a:spcPts val="7578"/>
              </a:lnSpc>
              <a:buFont typeface="Arial"/>
              <a:buChar char="•"/>
            </a:pPr>
            <a:r>
              <a:rPr lang="en-US" b="true" sz="5413">
                <a:solidFill>
                  <a:srgbClr val="FFC107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L</a:t>
            </a:r>
            <a:r>
              <a:rPr lang="en-US" b="true" sz="5413">
                <a:solidFill>
                  <a:srgbClr val="FFC107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as ideas informan.</a:t>
            </a:r>
          </a:p>
          <a:p>
            <a:pPr algn="l" marL="1168723" indent="-584361" lvl="1">
              <a:lnSpc>
                <a:spcPts val="7578"/>
              </a:lnSpc>
              <a:buFont typeface="Arial"/>
              <a:buChar char="•"/>
            </a:pPr>
            <a:r>
              <a:rPr lang="en-US" b="true" sz="5413">
                <a:solidFill>
                  <a:srgbClr val="FFC107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Las historias conectan.</a:t>
            </a:r>
          </a:p>
          <a:p>
            <a:pPr algn="l" marL="1168723" indent="-584361" lvl="1">
              <a:lnSpc>
                <a:spcPts val="7578"/>
              </a:lnSpc>
              <a:buFont typeface="Arial"/>
              <a:buChar char="•"/>
            </a:pPr>
            <a:r>
              <a:rPr lang="en-US" b="true" sz="5413">
                <a:solidFill>
                  <a:srgbClr val="FFC107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Y cuando conectas… CONVENCES.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46113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47763" y="2511474"/>
            <a:ext cx="13877236" cy="189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5"/>
              </a:lnSpc>
              <a:spcBef>
                <a:spcPct val="0"/>
              </a:spcBef>
            </a:pPr>
            <a:r>
              <a:rPr lang="en-US" sz="54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Es el arte de comunicar ideas a través de una narrativa con emoción, conflicto y transformación.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47763" y="4233263"/>
            <a:ext cx="13877236" cy="2228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13"/>
              </a:lnSpc>
              <a:spcBef>
                <a:spcPct val="0"/>
              </a:spcBef>
            </a:pPr>
            <a:r>
              <a:rPr lang="en-US" sz="1165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ES EL STORYTELLING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58082" y="2558412"/>
            <a:ext cx="5457134" cy="5844320"/>
          </a:xfrm>
          <a:custGeom>
            <a:avLst/>
            <a:gdLst/>
            <a:ahLst/>
            <a:cxnLst/>
            <a:rect r="r" b="b" t="t" l="l"/>
            <a:pathLst>
              <a:path h="5844320" w="5457134">
                <a:moveTo>
                  <a:pt x="0" y="0"/>
                </a:moveTo>
                <a:lnTo>
                  <a:pt x="5457134" y="0"/>
                </a:lnTo>
                <a:lnTo>
                  <a:pt x="5457134" y="5844320"/>
                </a:lnTo>
                <a:lnTo>
                  <a:pt x="0" y="5844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13275" y="5065728"/>
            <a:ext cx="1321699" cy="1039750"/>
          </a:xfrm>
          <a:custGeom>
            <a:avLst/>
            <a:gdLst/>
            <a:ahLst/>
            <a:cxnLst/>
            <a:rect r="r" b="b" t="t" l="l"/>
            <a:pathLst>
              <a:path h="1039750" w="1321699">
                <a:moveTo>
                  <a:pt x="0" y="0"/>
                </a:moveTo>
                <a:lnTo>
                  <a:pt x="1321699" y="0"/>
                </a:lnTo>
                <a:lnTo>
                  <a:pt x="1321699" y="1039750"/>
                </a:lnTo>
                <a:lnTo>
                  <a:pt x="0" y="1039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108896" y="2750674"/>
            <a:ext cx="6772362" cy="668256"/>
            <a:chOff x="0" y="0"/>
            <a:chExt cx="1968709" cy="1942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68709" cy="194260"/>
            </a:xfrm>
            <a:custGeom>
              <a:avLst/>
              <a:gdLst/>
              <a:ahLst/>
              <a:cxnLst/>
              <a:rect r="r" b="b" t="t" l="l"/>
              <a:pathLst>
                <a:path h="194260" w="1968709">
                  <a:moveTo>
                    <a:pt x="58301" y="0"/>
                  </a:moveTo>
                  <a:lnTo>
                    <a:pt x="1910408" y="0"/>
                  </a:lnTo>
                  <a:cubicBezTo>
                    <a:pt x="1942606" y="0"/>
                    <a:pt x="1968709" y="26102"/>
                    <a:pt x="1968709" y="58301"/>
                  </a:cubicBezTo>
                  <a:lnTo>
                    <a:pt x="1968709" y="135959"/>
                  </a:lnTo>
                  <a:cubicBezTo>
                    <a:pt x="1968709" y="151421"/>
                    <a:pt x="1962566" y="166251"/>
                    <a:pt x="1951633" y="177184"/>
                  </a:cubicBezTo>
                  <a:cubicBezTo>
                    <a:pt x="1940699" y="188118"/>
                    <a:pt x="1925870" y="194260"/>
                    <a:pt x="1910408" y="194260"/>
                  </a:cubicBezTo>
                  <a:lnTo>
                    <a:pt x="58301" y="194260"/>
                  </a:lnTo>
                  <a:cubicBezTo>
                    <a:pt x="42839" y="194260"/>
                    <a:pt x="28010" y="188118"/>
                    <a:pt x="17076" y="177184"/>
                  </a:cubicBezTo>
                  <a:cubicBezTo>
                    <a:pt x="6142" y="166251"/>
                    <a:pt x="0" y="151421"/>
                    <a:pt x="0" y="135959"/>
                  </a:cubicBezTo>
                  <a:lnTo>
                    <a:pt x="0" y="58301"/>
                  </a:lnTo>
                  <a:cubicBezTo>
                    <a:pt x="0" y="42839"/>
                    <a:pt x="6142" y="28010"/>
                    <a:pt x="17076" y="17076"/>
                  </a:cubicBezTo>
                  <a:cubicBezTo>
                    <a:pt x="28010" y="6142"/>
                    <a:pt x="42839" y="0"/>
                    <a:pt x="58301" y="0"/>
                  </a:cubicBezTo>
                  <a:close/>
                </a:path>
              </a:pathLst>
            </a:custGeom>
            <a:solidFill>
              <a:srgbClr val="E6E7E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968709" cy="241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776986"/>
            <a:ext cx="7316875" cy="5111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18"/>
              </a:lnSpc>
              <a:spcBef>
                <a:spcPct val="0"/>
              </a:spcBef>
            </a:pPr>
            <a:r>
              <a:rPr lang="en-US" sz="1437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¿Por qué funciona?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307716" y="7554722"/>
            <a:ext cx="6772362" cy="668256"/>
            <a:chOff x="0" y="0"/>
            <a:chExt cx="1968709" cy="1942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68709" cy="194260"/>
            </a:xfrm>
            <a:custGeom>
              <a:avLst/>
              <a:gdLst/>
              <a:ahLst/>
              <a:cxnLst/>
              <a:rect r="r" b="b" t="t" l="l"/>
              <a:pathLst>
                <a:path h="194260" w="1968709">
                  <a:moveTo>
                    <a:pt x="58301" y="0"/>
                  </a:moveTo>
                  <a:lnTo>
                    <a:pt x="1910408" y="0"/>
                  </a:lnTo>
                  <a:cubicBezTo>
                    <a:pt x="1942606" y="0"/>
                    <a:pt x="1968709" y="26102"/>
                    <a:pt x="1968709" y="58301"/>
                  </a:cubicBezTo>
                  <a:lnTo>
                    <a:pt x="1968709" y="135959"/>
                  </a:lnTo>
                  <a:cubicBezTo>
                    <a:pt x="1968709" y="151421"/>
                    <a:pt x="1962566" y="166251"/>
                    <a:pt x="1951633" y="177184"/>
                  </a:cubicBezTo>
                  <a:cubicBezTo>
                    <a:pt x="1940699" y="188118"/>
                    <a:pt x="1925870" y="194260"/>
                    <a:pt x="1910408" y="194260"/>
                  </a:cubicBezTo>
                  <a:lnTo>
                    <a:pt x="58301" y="194260"/>
                  </a:lnTo>
                  <a:cubicBezTo>
                    <a:pt x="42839" y="194260"/>
                    <a:pt x="28010" y="188118"/>
                    <a:pt x="17076" y="177184"/>
                  </a:cubicBezTo>
                  <a:cubicBezTo>
                    <a:pt x="6142" y="166251"/>
                    <a:pt x="0" y="151421"/>
                    <a:pt x="0" y="135959"/>
                  </a:cubicBezTo>
                  <a:lnTo>
                    <a:pt x="0" y="58301"/>
                  </a:lnTo>
                  <a:cubicBezTo>
                    <a:pt x="0" y="42839"/>
                    <a:pt x="6142" y="28010"/>
                    <a:pt x="17076" y="17076"/>
                  </a:cubicBezTo>
                  <a:cubicBezTo>
                    <a:pt x="28010" y="6142"/>
                    <a:pt x="42839" y="0"/>
                    <a:pt x="58301" y="0"/>
                  </a:cubicBezTo>
                  <a:close/>
                </a:path>
              </a:pathLst>
            </a:custGeom>
            <a:solidFill>
              <a:srgbClr val="E6E7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968709" cy="241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482879" y="7559612"/>
            <a:ext cx="7405312" cy="57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3"/>
              </a:lnSpc>
              <a:spcBef>
                <a:spcPct val="0"/>
              </a:spcBef>
            </a:pPr>
            <a:r>
              <a:rPr lang="en-US" b="true" sz="3195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Hace memorable tu mensaje.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70927" y="2776920"/>
            <a:ext cx="5268005" cy="57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b="true" sz="3195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Captura la atención desde el primer segundo.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115828" y="4263562"/>
            <a:ext cx="6772362" cy="668256"/>
            <a:chOff x="0" y="0"/>
            <a:chExt cx="1968709" cy="19426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68709" cy="194260"/>
            </a:xfrm>
            <a:custGeom>
              <a:avLst/>
              <a:gdLst/>
              <a:ahLst/>
              <a:cxnLst/>
              <a:rect r="r" b="b" t="t" l="l"/>
              <a:pathLst>
                <a:path h="194260" w="1968709">
                  <a:moveTo>
                    <a:pt x="58301" y="0"/>
                  </a:moveTo>
                  <a:lnTo>
                    <a:pt x="1910408" y="0"/>
                  </a:lnTo>
                  <a:cubicBezTo>
                    <a:pt x="1942606" y="0"/>
                    <a:pt x="1968709" y="26102"/>
                    <a:pt x="1968709" y="58301"/>
                  </a:cubicBezTo>
                  <a:lnTo>
                    <a:pt x="1968709" y="135959"/>
                  </a:lnTo>
                  <a:cubicBezTo>
                    <a:pt x="1968709" y="151421"/>
                    <a:pt x="1962566" y="166251"/>
                    <a:pt x="1951633" y="177184"/>
                  </a:cubicBezTo>
                  <a:cubicBezTo>
                    <a:pt x="1940699" y="188118"/>
                    <a:pt x="1925870" y="194260"/>
                    <a:pt x="1910408" y="194260"/>
                  </a:cubicBezTo>
                  <a:lnTo>
                    <a:pt x="58301" y="194260"/>
                  </a:lnTo>
                  <a:cubicBezTo>
                    <a:pt x="42839" y="194260"/>
                    <a:pt x="28010" y="188118"/>
                    <a:pt x="17076" y="177184"/>
                  </a:cubicBezTo>
                  <a:cubicBezTo>
                    <a:pt x="6142" y="166251"/>
                    <a:pt x="0" y="151421"/>
                    <a:pt x="0" y="135959"/>
                  </a:cubicBezTo>
                  <a:lnTo>
                    <a:pt x="0" y="58301"/>
                  </a:lnTo>
                  <a:cubicBezTo>
                    <a:pt x="0" y="42839"/>
                    <a:pt x="6142" y="28010"/>
                    <a:pt x="17076" y="17076"/>
                  </a:cubicBezTo>
                  <a:cubicBezTo>
                    <a:pt x="28010" y="6142"/>
                    <a:pt x="42839" y="0"/>
                    <a:pt x="58301" y="0"/>
                  </a:cubicBezTo>
                  <a:close/>
                </a:path>
              </a:pathLst>
            </a:custGeom>
            <a:solidFill>
              <a:srgbClr val="E6E7E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968709" cy="241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450227" y="4271821"/>
            <a:ext cx="4235864" cy="566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2"/>
              </a:lnSpc>
              <a:spcBef>
                <a:spcPct val="0"/>
              </a:spcBef>
            </a:pPr>
            <a:r>
              <a:rPr lang="en-US" b="true" sz="3194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Genera empatía y conexión humana.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1115828" y="6014863"/>
            <a:ext cx="6772362" cy="668256"/>
            <a:chOff x="0" y="0"/>
            <a:chExt cx="1968709" cy="19426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68709" cy="194260"/>
            </a:xfrm>
            <a:custGeom>
              <a:avLst/>
              <a:gdLst/>
              <a:ahLst/>
              <a:cxnLst/>
              <a:rect r="r" b="b" t="t" l="l"/>
              <a:pathLst>
                <a:path h="194260" w="1968709">
                  <a:moveTo>
                    <a:pt x="58301" y="0"/>
                  </a:moveTo>
                  <a:lnTo>
                    <a:pt x="1910408" y="0"/>
                  </a:lnTo>
                  <a:cubicBezTo>
                    <a:pt x="1942606" y="0"/>
                    <a:pt x="1968709" y="26102"/>
                    <a:pt x="1968709" y="58301"/>
                  </a:cubicBezTo>
                  <a:lnTo>
                    <a:pt x="1968709" y="135959"/>
                  </a:lnTo>
                  <a:cubicBezTo>
                    <a:pt x="1968709" y="151421"/>
                    <a:pt x="1962566" y="166251"/>
                    <a:pt x="1951633" y="177184"/>
                  </a:cubicBezTo>
                  <a:cubicBezTo>
                    <a:pt x="1940699" y="188118"/>
                    <a:pt x="1925870" y="194260"/>
                    <a:pt x="1910408" y="194260"/>
                  </a:cubicBezTo>
                  <a:lnTo>
                    <a:pt x="58301" y="194260"/>
                  </a:lnTo>
                  <a:cubicBezTo>
                    <a:pt x="42839" y="194260"/>
                    <a:pt x="28010" y="188118"/>
                    <a:pt x="17076" y="177184"/>
                  </a:cubicBezTo>
                  <a:cubicBezTo>
                    <a:pt x="6142" y="166251"/>
                    <a:pt x="0" y="151421"/>
                    <a:pt x="0" y="135959"/>
                  </a:cubicBezTo>
                  <a:lnTo>
                    <a:pt x="0" y="58301"/>
                  </a:lnTo>
                  <a:cubicBezTo>
                    <a:pt x="0" y="42839"/>
                    <a:pt x="6142" y="28010"/>
                    <a:pt x="17076" y="17076"/>
                  </a:cubicBezTo>
                  <a:cubicBezTo>
                    <a:pt x="28010" y="6142"/>
                    <a:pt x="42839" y="0"/>
                    <a:pt x="58301" y="0"/>
                  </a:cubicBezTo>
                  <a:close/>
                </a:path>
              </a:pathLst>
            </a:custGeom>
            <a:solidFill>
              <a:srgbClr val="E6E7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968709" cy="241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1450227" y="6019753"/>
            <a:ext cx="5120291" cy="57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3"/>
              </a:lnSpc>
              <a:spcBef>
                <a:spcPct val="0"/>
              </a:spcBef>
            </a:pPr>
            <a:r>
              <a:rPr lang="en-US" b="true" sz="3195">
                <a:solidFill>
                  <a:srgbClr val="000000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Ayuda a visualizar el problema y la solución.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83634" y="-4682373"/>
            <a:ext cx="20455267" cy="10969071"/>
            <a:chOff x="0" y="0"/>
            <a:chExt cx="930672" cy="499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0672" cy="499070"/>
            </a:xfrm>
            <a:custGeom>
              <a:avLst/>
              <a:gdLst/>
              <a:ahLst/>
              <a:cxnLst/>
              <a:rect r="r" b="b" t="t" l="l"/>
              <a:pathLst>
                <a:path h="499070" w="930672">
                  <a:moveTo>
                    <a:pt x="465336" y="0"/>
                  </a:moveTo>
                  <a:cubicBezTo>
                    <a:pt x="208338" y="0"/>
                    <a:pt x="0" y="111721"/>
                    <a:pt x="0" y="249535"/>
                  </a:cubicBezTo>
                  <a:cubicBezTo>
                    <a:pt x="0" y="387349"/>
                    <a:pt x="208338" y="499070"/>
                    <a:pt x="465336" y="499070"/>
                  </a:cubicBezTo>
                  <a:cubicBezTo>
                    <a:pt x="722334" y="499070"/>
                    <a:pt x="930672" y="387349"/>
                    <a:pt x="930672" y="249535"/>
                  </a:cubicBezTo>
                  <a:cubicBezTo>
                    <a:pt x="930672" y="111721"/>
                    <a:pt x="722334" y="0"/>
                    <a:pt x="465336" y="0"/>
                  </a:cubicBezTo>
                  <a:close/>
                </a:path>
              </a:pathLst>
            </a:custGeom>
            <a:solidFill>
              <a:srgbClr val="245B80">
                <a:alpha val="12941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251" y="18213"/>
              <a:ext cx="756171" cy="4340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64164" y="2968385"/>
            <a:ext cx="1651633" cy="2293935"/>
          </a:xfrm>
          <a:custGeom>
            <a:avLst/>
            <a:gdLst/>
            <a:ahLst/>
            <a:cxnLst/>
            <a:rect r="r" b="b" t="t" l="l"/>
            <a:pathLst>
              <a:path h="2293935" w="1651633">
                <a:moveTo>
                  <a:pt x="0" y="0"/>
                </a:moveTo>
                <a:lnTo>
                  <a:pt x="1651633" y="0"/>
                </a:lnTo>
                <a:lnTo>
                  <a:pt x="1651633" y="2293935"/>
                </a:lnTo>
                <a:lnTo>
                  <a:pt x="0" y="22939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96010" y="4533093"/>
            <a:ext cx="2689144" cy="2238712"/>
          </a:xfrm>
          <a:custGeom>
            <a:avLst/>
            <a:gdLst/>
            <a:ahLst/>
            <a:cxnLst/>
            <a:rect r="r" b="b" t="t" l="l"/>
            <a:pathLst>
              <a:path h="2238712" w="2689144">
                <a:moveTo>
                  <a:pt x="0" y="0"/>
                </a:moveTo>
                <a:lnTo>
                  <a:pt x="2689144" y="0"/>
                </a:lnTo>
                <a:lnTo>
                  <a:pt x="2689144" y="2238712"/>
                </a:lnTo>
                <a:lnTo>
                  <a:pt x="0" y="2238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53470" y="5003528"/>
            <a:ext cx="1821837" cy="1969554"/>
          </a:xfrm>
          <a:custGeom>
            <a:avLst/>
            <a:gdLst/>
            <a:ahLst/>
            <a:cxnLst/>
            <a:rect r="r" b="b" t="t" l="l"/>
            <a:pathLst>
              <a:path h="1969554" w="1821837">
                <a:moveTo>
                  <a:pt x="0" y="0"/>
                </a:moveTo>
                <a:lnTo>
                  <a:pt x="1821837" y="0"/>
                </a:lnTo>
                <a:lnTo>
                  <a:pt x="1821837" y="1969554"/>
                </a:lnTo>
                <a:lnTo>
                  <a:pt x="0" y="196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31427" y="2568377"/>
            <a:ext cx="2341334" cy="3084072"/>
          </a:xfrm>
          <a:custGeom>
            <a:avLst/>
            <a:gdLst/>
            <a:ahLst/>
            <a:cxnLst/>
            <a:rect r="r" b="b" t="t" l="l"/>
            <a:pathLst>
              <a:path h="3084072" w="2341334">
                <a:moveTo>
                  <a:pt x="0" y="0"/>
                </a:moveTo>
                <a:lnTo>
                  <a:pt x="2341335" y="0"/>
                </a:lnTo>
                <a:lnTo>
                  <a:pt x="2341335" y="3084072"/>
                </a:lnTo>
                <a:lnTo>
                  <a:pt x="0" y="30840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59" t="0" r="-2359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489852" y="6993966"/>
            <a:ext cx="3195303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Conflicto </a:t>
            </a:r>
          </a:p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(¿qué le ocurre?)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8703" y="5312030"/>
            <a:ext cx="4410474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Personaje </a:t>
            </a:r>
          </a:p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(¿quién vive el problema?)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68360" y="6993966"/>
            <a:ext cx="446306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Cambio </a:t>
            </a:r>
          </a:p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(¿qué solución se aplica?)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35056" y="5614349"/>
            <a:ext cx="4738038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Resultado </a:t>
            </a:r>
          </a:p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(¿cómo termina la historia?)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05251" y="1147795"/>
            <a:ext cx="15926218" cy="1163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6"/>
              </a:lnSpc>
              <a:spcBef>
                <a:spcPct val="0"/>
              </a:spcBef>
            </a:pPr>
            <a:r>
              <a:rPr lang="en-US" sz="7330">
                <a:solidFill>
                  <a:srgbClr val="215272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🧩 4 pasos para transformar tu mensaje en historia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919728" y="5051238"/>
            <a:ext cx="7315200" cy="1929384"/>
          </a:xfrm>
          <a:custGeom>
            <a:avLst/>
            <a:gdLst/>
            <a:ahLst/>
            <a:cxnLst/>
            <a:rect r="r" b="b" t="t" l="l"/>
            <a:pathLst>
              <a:path h="1929384" w="7315200">
                <a:moveTo>
                  <a:pt x="0" y="0"/>
                </a:moveTo>
                <a:lnTo>
                  <a:pt x="7315200" y="0"/>
                </a:lnTo>
                <a:lnTo>
                  <a:pt x="7315200" y="1929384"/>
                </a:lnTo>
                <a:lnTo>
                  <a:pt x="0" y="1929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46204" y="494188"/>
            <a:ext cx="15437361" cy="128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5"/>
              </a:lnSpc>
              <a:spcBef>
                <a:spcPct val="0"/>
              </a:spcBef>
            </a:pPr>
            <a:r>
              <a:rPr lang="en-US" sz="727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🧩</a:t>
            </a:r>
            <a:r>
              <a:rPr lang="en-US" sz="7275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4 pasos para transformar tu mensaje en historia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06910" y="8290897"/>
            <a:ext cx="6414026" cy="967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78"/>
              </a:lnSpc>
            </a:pPr>
            <a:r>
              <a:rPr lang="en-US" b="true" sz="5413">
                <a:solidFill>
                  <a:srgbClr val="FFC107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+8 horas ganadas por semana”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006910" y="2506412"/>
            <a:ext cx="5842932" cy="967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78"/>
              </a:lnSpc>
            </a:pPr>
            <a:r>
              <a:rPr lang="en-US" sz="5413" b="true">
                <a:solidFill>
                  <a:srgbClr val="FFC107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“Una gere</a:t>
            </a:r>
            <a:r>
              <a:rPr lang="en-US" b="true" sz="5413">
                <a:solidFill>
                  <a:srgbClr val="FFC107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nte frustrada…”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06910" y="4588361"/>
            <a:ext cx="6964627" cy="967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78"/>
              </a:lnSpc>
            </a:pPr>
            <a:r>
              <a:rPr lang="en-US" b="true" sz="5413">
                <a:solidFill>
                  <a:srgbClr val="FFC107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“No sabían usar herramientas…”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06910" y="6482780"/>
            <a:ext cx="4272558" cy="967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78"/>
              </a:lnSpc>
            </a:pPr>
            <a:r>
              <a:rPr lang="en-US" b="true" sz="5413">
                <a:solidFill>
                  <a:srgbClr val="FFC107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“Formación digital”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5851" y="2857024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14914" y="3938524"/>
            <a:ext cx="13877236" cy="125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55"/>
              </a:lnSpc>
              <a:spcBef>
                <a:spcPct val="0"/>
              </a:spcBef>
            </a:pPr>
            <a:r>
              <a:rPr lang="en-US" sz="72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Una historia bien colocada potencia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14914" y="5341232"/>
            <a:ext cx="13877236" cy="1630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74"/>
              </a:lnSpc>
              <a:spcBef>
                <a:spcPct val="0"/>
              </a:spcBef>
            </a:pPr>
            <a:r>
              <a:rPr lang="en-US" sz="85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cualquier parte de tu presentación.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23191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11748" y="2689150"/>
            <a:ext cx="13877236" cy="78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5"/>
              </a:lnSpc>
              <a:spcBef>
                <a:spcPct val="0"/>
              </a:spcBef>
            </a:pPr>
            <a:r>
              <a:rPr lang="en-US" sz="45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No </a:t>
            </a:r>
            <a:r>
              <a:rPr lang="en-US" sz="45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empieces desde cero. Usa plantillas prediseñadas para 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11748" y="3458889"/>
            <a:ext cx="13877236" cy="3054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94"/>
              </a:lnSpc>
              <a:spcBef>
                <a:spcPct val="0"/>
              </a:spcBef>
            </a:pPr>
            <a:r>
              <a:rPr lang="en-US" sz="83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transformar ideas en presentaciones profesionales, sin estrés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31698" y="1776243"/>
            <a:ext cx="18045165" cy="7812196"/>
            <a:chOff x="0" y="0"/>
            <a:chExt cx="24060220" cy="104162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193735" y="3511094"/>
              <a:ext cx="20366211" cy="2936129"/>
            </a:xfrm>
            <a:custGeom>
              <a:avLst/>
              <a:gdLst/>
              <a:ahLst/>
              <a:cxnLst/>
              <a:rect r="r" b="b" t="t" l="l"/>
              <a:pathLst>
                <a:path h="2936129" w="20366211">
                  <a:moveTo>
                    <a:pt x="0" y="0"/>
                  </a:moveTo>
                  <a:lnTo>
                    <a:pt x="20366211" y="0"/>
                  </a:lnTo>
                  <a:lnTo>
                    <a:pt x="20366211" y="2936129"/>
                  </a:lnTo>
                  <a:lnTo>
                    <a:pt x="0" y="2936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100258" y="478877"/>
              <a:ext cx="20366211" cy="2936129"/>
            </a:xfrm>
            <a:custGeom>
              <a:avLst/>
              <a:gdLst/>
              <a:ahLst/>
              <a:cxnLst/>
              <a:rect r="r" b="b" t="t" l="l"/>
              <a:pathLst>
                <a:path h="2936129" w="20366211">
                  <a:moveTo>
                    <a:pt x="0" y="0"/>
                  </a:moveTo>
                  <a:lnTo>
                    <a:pt x="20366211" y="0"/>
                  </a:lnTo>
                  <a:lnTo>
                    <a:pt x="20366211" y="2936128"/>
                  </a:lnTo>
                  <a:lnTo>
                    <a:pt x="0" y="2936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0">
              <a:off x="1302961" y="0"/>
              <a:ext cx="22663782" cy="2733586"/>
              <a:chOff x="0" y="0"/>
              <a:chExt cx="4036699" cy="486885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4036699" cy="486885"/>
              </a:xfrm>
              <a:custGeom>
                <a:avLst/>
                <a:gdLst/>
                <a:ahLst/>
                <a:cxnLst/>
                <a:rect r="r" b="b" t="t" l="l"/>
                <a:pathLst>
                  <a:path h="486885" w="4036699">
                    <a:moveTo>
                      <a:pt x="0" y="0"/>
                    </a:moveTo>
                    <a:lnTo>
                      <a:pt x="4036699" y="0"/>
                    </a:lnTo>
                    <a:lnTo>
                      <a:pt x="4036699" y="486885"/>
                    </a:lnTo>
                    <a:lnTo>
                      <a:pt x="0" y="486885"/>
                    </a:lnTo>
                    <a:close/>
                  </a:path>
                </a:pathLst>
              </a:custGeom>
              <a:solidFill>
                <a:srgbClr val="22577A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47625"/>
                <a:ext cx="4036699" cy="53451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8768214" y="5852849"/>
              <a:ext cx="6811804" cy="4563412"/>
              <a:chOff x="0" y="0"/>
              <a:chExt cx="1213266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3266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213266">
                    <a:moveTo>
                      <a:pt x="0" y="0"/>
                    </a:moveTo>
                    <a:lnTo>
                      <a:pt x="1213266" y="0"/>
                    </a:lnTo>
                    <a:lnTo>
                      <a:pt x="1213266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2577A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47625"/>
                <a:ext cx="1213266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2193735" y="6762926"/>
              <a:ext cx="6125316" cy="137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404"/>
                </a:lnSpc>
              </a:pPr>
              <a:r>
                <a:rPr lang="en-US" sz="6003" b="true">
                  <a:solidFill>
                    <a:srgbClr val="FFC107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para</a:t>
              </a:r>
              <a:r>
                <a:rPr lang="en-US" b="true" sz="6003">
                  <a:solidFill>
                    <a:srgbClr val="FFC107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 captar atención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222326" y="1269791"/>
              <a:ext cx="9903581" cy="13580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384"/>
                </a:lnSpc>
              </a:pPr>
              <a:r>
                <a:rPr lang="en-US" b="true" sz="5988">
                  <a:solidFill>
                    <a:srgbClr val="FF625B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para explicar ideas complejas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5879163" y="6762926"/>
              <a:ext cx="8181056" cy="137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404"/>
                </a:lnSpc>
              </a:pPr>
              <a:r>
                <a:rPr lang="en-US" b="true" sz="6003">
                  <a:solidFill>
                    <a:srgbClr val="BE4C91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para dejar huella emocional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4780632" y="3833773"/>
              <a:ext cx="1747324" cy="137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404"/>
                </a:lnSpc>
              </a:pPr>
              <a:r>
                <a:rPr lang="en-US" sz="6003" b="true">
                  <a:solidFill>
                    <a:srgbClr val="FFFFFF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Inicio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1503178" y="3833773"/>
              <a:ext cx="2263348" cy="137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404"/>
                </a:lnSpc>
              </a:pPr>
              <a:r>
                <a:rPr lang="en-US" sz="6003" b="true">
                  <a:solidFill>
                    <a:srgbClr val="FFFFFF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Medio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8222368" y="3833773"/>
              <a:ext cx="1747324" cy="137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404"/>
                </a:lnSpc>
              </a:pPr>
              <a:r>
                <a:rPr lang="en-US" sz="6003" b="true">
                  <a:solidFill>
                    <a:srgbClr val="FFFFFF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Final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0">
              <a:off x="0" y="1840660"/>
              <a:ext cx="6811804" cy="1574345"/>
              <a:chOff x="0" y="0"/>
              <a:chExt cx="1213266" cy="28041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213266" cy="280410"/>
              </a:xfrm>
              <a:custGeom>
                <a:avLst/>
                <a:gdLst/>
                <a:ahLst/>
                <a:cxnLst/>
                <a:rect r="r" b="b" t="t" l="l"/>
                <a:pathLst>
                  <a:path h="280410" w="1213266">
                    <a:moveTo>
                      <a:pt x="0" y="0"/>
                    </a:moveTo>
                    <a:lnTo>
                      <a:pt x="1213266" y="0"/>
                    </a:lnTo>
                    <a:lnTo>
                      <a:pt x="1213266" y="280410"/>
                    </a:lnTo>
                    <a:lnTo>
                      <a:pt x="0" y="280410"/>
                    </a:lnTo>
                    <a:close/>
                  </a:path>
                </a:pathLst>
              </a:custGeom>
              <a:solidFill>
                <a:srgbClr val="22577A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47625"/>
                <a:ext cx="1213266" cy="3280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16418041" y="1840660"/>
              <a:ext cx="6811804" cy="1574345"/>
              <a:chOff x="0" y="0"/>
              <a:chExt cx="1213266" cy="28041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213266" cy="280410"/>
              </a:xfrm>
              <a:custGeom>
                <a:avLst/>
                <a:gdLst/>
                <a:ahLst/>
                <a:cxnLst/>
                <a:rect r="r" b="b" t="t" l="l"/>
                <a:pathLst>
                  <a:path h="280410" w="1213266">
                    <a:moveTo>
                      <a:pt x="0" y="0"/>
                    </a:moveTo>
                    <a:lnTo>
                      <a:pt x="1213266" y="0"/>
                    </a:lnTo>
                    <a:lnTo>
                      <a:pt x="1213266" y="280410"/>
                    </a:lnTo>
                    <a:lnTo>
                      <a:pt x="0" y="280410"/>
                    </a:lnTo>
                    <a:close/>
                  </a:path>
                </a:pathLst>
              </a:custGeom>
              <a:solidFill>
                <a:srgbClr val="22577A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47625"/>
                <a:ext cx="1213266" cy="3280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23" id="23"/>
          <p:cNvSpPr txBox="true"/>
          <p:nvPr/>
        </p:nvSpPr>
        <p:spPr>
          <a:xfrm rot="0">
            <a:off x="1028700" y="960496"/>
            <a:ext cx="16484767" cy="1366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76"/>
              </a:lnSpc>
              <a:spcBef>
                <a:spcPct val="0"/>
              </a:spcBef>
            </a:pPr>
            <a:r>
              <a:rPr lang="en-US" sz="776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🎯</a:t>
            </a:r>
            <a:r>
              <a:rPr lang="en-US" sz="776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¿Dónde usar storytelling para más impacto?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01" y="1473522"/>
            <a:ext cx="6926873" cy="5792598"/>
          </a:xfrm>
          <a:custGeom>
            <a:avLst/>
            <a:gdLst/>
            <a:ahLst/>
            <a:cxnLst/>
            <a:rect r="r" b="b" t="t" l="l"/>
            <a:pathLst>
              <a:path h="5792598" w="6926873">
                <a:moveTo>
                  <a:pt x="0" y="0"/>
                </a:moveTo>
                <a:lnTo>
                  <a:pt x="6926874" y="0"/>
                </a:lnTo>
                <a:lnTo>
                  <a:pt x="6926874" y="5792598"/>
                </a:lnTo>
                <a:lnTo>
                  <a:pt x="0" y="57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2690466"/>
            <a:ext cx="13877236" cy="2682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15"/>
              </a:lnSpc>
              <a:spcBef>
                <a:spcPct val="0"/>
              </a:spcBef>
            </a:pPr>
            <a:r>
              <a:rPr lang="en-US" sz="7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Las presentaciones</a:t>
            </a:r>
            <a:r>
              <a:rPr lang="en-US" sz="76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que se recuerdan no solo muestran datos…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4896362"/>
            <a:ext cx="13877236" cy="2369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33"/>
              </a:lnSpc>
              <a:spcBef>
                <a:spcPct val="0"/>
              </a:spcBef>
            </a:pPr>
            <a:r>
              <a:rPr lang="en-US" sz="1245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h</a:t>
            </a:r>
            <a:r>
              <a:rPr lang="en-US" sz="1245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acen sentir.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9535" y="2563600"/>
            <a:ext cx="5861576" cy="5861576"/>
          </a:xfrm>
          <a:custGeom>
            <a:avLst/>
            <a:gdLst/>
            <a:ahLst/>
            <a:cxnLst/>
            <a:rect r="r" b="b" t="t" l="l"/>
            <a:pathLst>
              <a:path h="5861576" w="5861576">
                <a:moveTo>
                  <a:pt x="0" y="0"/>
                </a:moveTo>
                <a:lnTo>
                  <a:pt x="5861576" y="0"/>
                </a:lnTo>
                <a:lnTo>
                  <a:pt x="5861576" y="5861576"/>
                </a:lnTo>
                <a:lnTo>
                  <a:pt x="0" y="5861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21277" y="567429"/>
            <a:ext cx="12998530" cy="14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💬 Una historia bien contada deja huella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173982" y="3007329"/>
            <a:ext cx="10085318" cy="2787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03"/>
              </a:lnSpc>
              <a:spcBef>
                <a:spcPct val="0"/>
              </a:spcBef>
            </a:pPr>
            <a:r>
              <a:rPr lang="en-US" sz="521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  <a:r>
              <a:rPr lang="en-US" sz="521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✅ No necesitas inventar.</a:t>
            </a:r>
          </a:p>
          <a:p>
            <a:pPr algn="l">
              <a:lnSpc>
                <a:spcPts val="7303"/>
              </a:lnSpc>
              <a:spcBef>
                <a:spcPct val="0"/>
              </a:spcBef>
            </a:pPr>
            <a:r>
              <a:rPr lang="en-US" sz="521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Usa experiencias reales, simples y humanas.</a:t>
            </a:r>
          </a:p>
          <a:p>
            <a:pPr algn="l">
              <a:lnSpc>
                <a:spcPts val="7303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317242" y="7000884"/>
            <a:ext cx="6942058" cy="14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BD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Eso es lo que conecta.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01" y="1473522"/>
            <a:ext cx="6926873" cy="5792598"/>
          </a:xfrm>
          <a:custGeom>
            <a:avLst/>
            <a:gdLst/>
            <a:ahLst/>
            <a:cxnLst/>
            <a:rect r="r" b="b" t="t" l="l"/>
            <a:pathLst>
              <a:path h="5792598" w="6926873">
                <a:moveTo>
                  <a:pt x="0" y="0"/>
                </a:moveTo>
                <a:lnTo>
                  <a:pt x="6926874" y="0"/>
                </a:lnTo>
                <a:lnTo>
                  <a:pt x="6926874" y="5792598"/>
                </a:lnTo>
                <a:lnTo>
                  <a:pt x="0" y="57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25096" y="3460961"/>
            <a:ext cx="12414121" cy="105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3"/>
              </a:lnSpc>
              <a:spcBef>
                <a:spcPct val="0"/>
              </a:spcBef>
            </a:pPr>
            <a:r>
              <a:rPr lang="en-US" sz="613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No basta con tener</a:t>
            </a:r>
            <a:r>
              <a:rPr lang="en-US" sz="613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buenos datos o ideas.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25096" y="4471447"/>
            <a:ext cx="12414121" cy="260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61"/>
              </a:lnSpc>
              <a:spcBef>
                <a:spcPct val="0"/>
              </a:spcBef>
            </a:pPr>
            <a:r>
              <a:rPr lang="en-US" sz="7115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Si no sabes present</a:t>
            </a:r>
            <a:r>
              <a:rPr lang="en-US" sz="7115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arlos con claridad visual, tu audiencia se desconecta.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46723" y="4477623"/>
            <a:ext cx="3418957" cy="4780677"/>
          </a:xfrm>
          <a:custGeom>
            <a:avLst/>
            <a:gdLst/>
            <a:ahLst/>
            <a:cxnLst/>
            <a:rect r="r" b="b" t="t" l="l"/>
            <a:pathLst>
              <a:path h="4780677" w="3418957">
                <a:moveTo>
                  <a:pt x="0" y="0"/>
                </a:moveTo>
                <a:lnTo>
                  <a:pt x="3418957" y="0"/>
                </a:lnTo>
                <a:lnTo>
                  <a:pt x="3418957" y="4780677"/>
                </a:lnTo>
                <a:lnTo>
                  <a:pt x="0" y="4780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7293" t="-23833" r="0" b="-2441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38564" y="4477623"/>
            <a:ext cx="3303233" cy="4780677"/>
          </a:xfrm>
          <a:custGeom>
            <a:avLst/>
            <a:gdLst/>
            <a:ahLst/>
            <a:cxnLst/>
            <a:rect r="r" b="b" t="t" l="l"/>
            <a:pathLst>
              <a:path h="4780677" w="3303233">
                <a:moveTo>
                  <a:pt x="0" y="0"/>
                </a:moveTo>
                <a:lnTo>
                  <a:pt x="3303234" y="0"/>
                </a:lnTo>
                <a:lnTo>
                  <a:pt x="3303234" y="4780677"/>
                </a:lnTo>
                <a:lnTo>
                  <a:pt x="0" y="4780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525" r="-117079" b="-26466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46723" y="4477623"/>
            <a:ext cx="3418957" cy="942415"/>
            <a:chOff x="0" y="0"/>
            <a:chExt cx="900466" cy="2482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00466" cy="248208"/>
            </a:xfrm>
            <a:custGeom>
              <a:avLst/>
              <a:gdLst/>
              <a:ahLst/>
              <a:cxnLst/>
              <a:rect r="r" b="b" t="t" l="l"/>
              <a:pathLst>
                <a:path h="248208" w="900466">
                  <a:moveTo>
                    <a:pt x="0" y="0"/>
                  </a:moveTo>
                  <a:lnTo>
                    <a:pt x="900466" y="0"/>
                  </a:lnTo>
                  <a:lnTo>
                    <a:pt x="900466" y="248208"/>
                  </a:lnTo>
                  <a:lnTo>
                    <a:pt x="0" y="248208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900466" cy="2863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8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4980729" y="7162813"/>
            <a:ext cx="2438056" cy="3470543"/>
          </a:xfrm>
          <a:custGeom>
            <a:avLst/>
            <a:gdLst/>
            <a:ahLst/>
            <a:cxnLst/>
            <a:rect r="r" b="b" t="t" l="l"/>
            <a:pathLst>
              <a:path h="3470543" w="2438056">
                <a:moveTo>
                  <a:pt x="0" y="0"/>
                </a:moveTo>
                <a:lnTo>
                  <a:pt x="2438057" y="0"/>
                </a:lnTo>
                <a:lnTo>
                  <a:pt x="2438057" y="3470543"/>
                </a:lnTo>
                <a:lnTo>
                  <a:pt x="0" y="3470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73397" y="1033855"/>
            <a:ext cx="16386491" cy="2053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6"/>
              </a:lnSpc>
            </a:pPr>
            <a:r>
              <a:rPr lang="en-US" sz="80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🧱 Títulos, viñetas y estructura: cómo escribir para que te lean y entiendan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3397" y="4325223"/>
            <a:ext cx="6769511" cy="3206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3"/>
              </a:lnSpc>
              <a:spcBef>
                <a:spcPct val="0"/>
              </a:spcBef>
            </a:pPr>
            <a:r>
              <a:rPr lang="en-US" sz="602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El ojo escanea, no lee todo. </a:t>
            </a:r>
          </a:p>
          <a:p>
            <a:pPr algn="l">
              <a:lnSpc>
                <a:spcPts val="8433"/>
              </a:lnSpc>
              <a:spcBef>
                <a:spcPct val="0"/>
              </a:spcBef>
            </a:pPr>
            <a:r>
              <a:rPr lang="en-US" sz="602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Dale mapas, no bloques de texto.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652892" y="4515723"/>
            <a:ext cx="2806618" cy="915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340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Texto claro con jerarquia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01" y="1473522"/>
            <a:ext cx="6926873" cy="5792598"/>
          </a:xfrm>
          <a:custGeom>
            <a:avLst/>
            <a:gdLst/>
            <a:ahLst/>
            <a:cxnLst/>
            <a:rect r="r" b="b" t="t" l="l"/>
            <a:pathLst>
              <a:path h="5792598" w="6926873">
                <a:moveTo>
                  <a:pt x="0" y="0"/>
                </a:moveTo>
                <a:lnTo>
                  <a:pt x="6926874" y="0"/>
                </a:lnTo>
                <a:lnTo>
                  <a:pt x="6926874" y="5792598"/>
                </a:lnTo>
                <a:lnTo>
                  <a:pt x="0" y="57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25096" y="3451436"/>
            <a:ext cx="9888412" cy="2231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5"/>
              </a:lnSpc>
              <a:spcBef>
                <a:spcPct val="0"/>
              </a:spcBef>
            </a:pPr>
            <a:r>
              <a:rPr lang="en-US" sz="6396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El título debe anticipar qué valor aporta</a:t>
            </a:r>
            <a:r>
              <a:rPr lang="en-US" sz="6396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la diapositiva,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25096" y="5511546"/>
            <a:ext cx="9888412" cy="1818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97"/>
              </a:lnSpc>
              <a:spcBef>
                <a:spcPct val="0"/>
              </a:spcBef>
            </a:pPr>
            <a:r>
              <a:rPr lang="en-US" sz="9569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no so</a:t>
            </a:r>
            <a:r>
              <a:rPr lang="en-US" sz="9569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lo qué contiene.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2578845"/>
            <a:ext cx="6280615" cy="5283568"/>
          </a:xfrm>
          <a:custGeom>
            <a:avLst/>
            <a:gdLst/>
            <a:ahLst/>
            <a:cxnLst/>
            <a:rect r="r" b="b" t="t" l="l"/>
            <a:pathLst>
              <a:path h="5283568" w="6280615">
                <a:moveTo>
                  <a:pt x="0" y="0"/>
                </a:moveTo>
                <a:lnTo>
                  <a:pt x="6280615" y="0"/>
                </a:lnTo>
                <a:lnTo>
                  <a:pt x="6280615" y="5283567"/>
                </a:lnTo>
                <a:lnTo>
                  <a:pt x="0" y="528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521" y="3444170"/>
            <a:ext cx="5290800" cy="4569929"/>
          </a:xfrm>
          <a:custGeom>
            <a:avLst/>
            <a:gdLst/>
            <a:ahLst/>
            <a:cxnLst/>
            <a:rect r="r" b="b" t="t" l="l"/>
            <a:pathLst>
              <a:path h="4569929" w="5290800">
                <a:moveTo>
                  <a:pt x="0" y="0"/>
                </a:moveTo>
                <a:lnTo>
                  <a:pt x="5290800" y="0"/>
                </a:lnTo>
                <a:lnTo>
                  <a:pt x="5290800" y="4569928"/>
                </a:lnTo>
                <a:lnTo>
                  <a:pt x="0" y="4569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86181" y="4227474"/>
            <a:ext cx="3709264" cy="834814"/>
            <a:chOff x="0" y="0"/>
            <a:chExt cx="976926" cy="2198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76926" cy="219869"/>
            </a:xfrm>
            <a:custGeom>
              <a:avLst/>
              <a:gdLst/>
              <a:ahLst/>
              <a:cxnLst/>
              <a:rect r="r" b="b" t="t" l="l"/>
              <a:pathLst>
                <a:path h="219869" w="976926">
                  <a:moveTo>
                    <a:pt x="106446" y="0"/>
                  </a:moveTo>
                  <a:lnTo>
                    <a:pt x="870479" y="0"/>
                  </a:lnTo>
                  <a:cubicBezTo>
                    <a:pt x="929268" y="0"/>
                    <a:pt x="976926" y="47658"/>
                    <a:pt x="976926" y="106446"/>
                  </a:cubicBezTo>
                  <a:lnTo>
                    <a:pt x="976926" y="113422"/>
                  </a:lnTo>
                  <a:cubicBezTo>
                    <a:pt x="976926" y="172211"/>
                    <a:pt x="929268" y="219869"/>
                    <a:pt x="870479" y="219869"/>
                  </a:cubicBezTo>
                  <a:lnTo>
                    <a:pt x="106446" y="219869"/>
                  </a:lnTo>
                  <a:cubicBezTo>
                    <a:pt x="47658" y="219869"/>
                    <a:pt x="0" y="172211"/>
                    <a:pt x="0" y="113422"/>
                  </a:cubicBezTo>
                  <a:lnTo>
                    <a:pt x="0" y="106446"/>
                  </a:lnTo>
                  <a:cubicBezTo>
                    <a:pt x="0" y="47658"/>
                    <a:pt x="47658" y="0"/>
                    <a:pt x="106446" y="0"/>
                  </a:cubicBezTo>
                  <a:close/>
                </a:path>
              </a:pathLst>
            </a:custGeom>
            <a:solidFill>
              <a:srgbClr val="FFC10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976926" cy="2579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98521" y="4075074"/>
            <a:ext cx="3105306" cy="106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3"/>
              </a:lnSpc>
              <a:spcBef>
                <a:spcPct val="0"/>
              </a:spcBef>
            </a:pPr>
            <a:r>
              <a:rPr lang="en-US" b="true" sz="6023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Título neutro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37112" y="828675"/>
            <a:ext cx="14013776" cy="14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📌 ¿Tu título aporta valor… o solo etiqueta?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8866993" y="4221534"/>
            <a:ext cx="5575851" cy="840754"/>
            <a:chOff x="0" y="0"/>
            <a:chExt cx="1468537" cy="22143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68537" cy="221433"/>
            </a:xfrm>
            <a:custGeom>
              <a:avLst/>
              <a:gdLst/>
              <a:ahLst/>
              <a:cxnLst/>
              <a:rect r="r" b="b" t="t" l="l"/>
              <a:pathLst>
                <a:path h="221433" w="1468537">
                  <a:moveTo>
                    <a:pt x="70812" y="0"/>
                  </a:moveTo>
                  <a:lnTo>
                    <a:pt x="1397725" y="0"/>
                  </a:lnTo>
                  <a:cubicBezTo>
                    <a:pt x="1416505" y="0"/>
                    <a:pt x="1434517" y="7461"/>
                    <a:pt x="1447797" y="20740"/>
                  </a:cubicBezTo>
                  <a:cubicBezTo>
                    <a:pt x="1461076" y="34020"/>
                    <a:pt x="1468537" y="52032"/>
                    <a:pt x="1468537" y="70812"/>
                  </a:cubicBezTo>
                  <a:lnTo>
                    <a:pt x="1468537" y="150621"/>
                  </a:lnTo>
                  <a:cubicBezTo>
                    <a:pt x="1468537" y="169402"/>
                    <a:pt x="1461076" y="187413"/>
                    <a:pt x="1447797" y="200693"/>
                  </a:cubicBezTo>
                  <a:cubicBezTo>
                    <a:pt x="1434517" y="213973"/>
                    <a:pt x="1416505" y="221433"/>
                    <a:pt x="1397725" y="221433"/>
                  </a:cubicBezTo>
                  <a:lnTo>
                    <a:pt x="70812" y="221433"/>
                  </a:lnTo>
                  <a:cubicBezTo>
                    <a:pt x="31704" y="221433"/>
                    <a:pt x="0" y="189730"/>
                    <a:pt x="0" y="150621"/>
                  </a:cubicBezTo>
                  <a:lnTo>
                    <a:pt x="0" y="70812"/>
                  </a:lnTo>
                  <a:cubicBezTo>
                    <a:pt x="0" y="52032"/>
                    <a:pt x="7461" y="34020"/>
                    <a:pt x="20740" y="20740"/>
                  </a:cubicBezTo>
                  <a:cubicBezTo>
                    <a:pt x="34020" y="7461"/>
                    <a:pt x="52032" y="0"/>
                    <a:pt x="70812" y="0"/>
                  </a:cubicBezTo>
                  <a:close/>
                </a:path>
              </a:pathLst>
            </a:custGeom>
            <a:solidFill>
              <a:srgbClr val="FFBD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468537" cy="259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144000" y="4075074"/>
            <a:ext cx="5298844" cy="106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3"/>
              </a:lnSpc>
              <a:spcBef>
                <a:spcPct val="0"/>
              </a:spcBef>
            </a:pPr>
            <a:r>
              <a:rPr lang="en-US" b="true" sz="6023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Título con INTENCIÓN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98521" y="5322535"/>
            <a:ext cx="6146347" cy="1068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3"/>
              </a:lnSpc>
              <a:spcBef>
                <a:spcPct val="0"/>
              </a:spcBef>
            </a:pPr>
            <a:r>
              <a:rPr lang="en-US" sz="602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“Resultados del proyecto”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44000" y="5349170"/>
            <a:ext cx="8115300" cy="2137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3"/>
              </a:lnSpc>
              <a:spcBef>
                <a:spcPct val="0"/>
              </a:spcBef>
            </a:pPr>
            <a:r>
              <a:rPr lang="en-US" sz="602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“Duplicamos ventas en 6 meses gracias a la automatización”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39574" y="518293"/>
            <a:ext cx="14142839" cy="1549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36"/>
              </a:lnSpc>
              <a:spcBef>
                <a:spcPct val="0"/>
              </a:spcBef>
            </a:pPr>
            <a:r>
              <a:rPr lang="en-US" sz="8740">
                <a:solidFill>
                  <a:srgbClr val="FFC107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🔹</a:t>
            </a:r>
            <a:r>
              <a:rPr lang="en-US" sz="874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Viñetas que cuentan, no que aburren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04361" y="3136846"/>
            <a:ext cx="6607443" cy="3186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64"/>
              </a:lnSpc>
              <a:spcBef>
                <a:spcPct val="0"/>
              </a:spcBef>
            </a:pPr>
            <a:r>
              <a:rPr lang="en-US" sz="447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  <a:r>
              <a:rPr lang="en-US" sz="447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✅ Empiezan con verbo o sustantivo</a:t>
            </a:r>
          </a:p>
          <a:p>
            <a:pPr algn="l">
              <a:lnSpc>
                <a:spcPts val="6264"/>
              </a:lnSpc>
              <a:spcBef>
                <a:spcPct val="0"/>
              </a:spcBef>
            </a:pPr>
            <a:r>
              <a:rPr lang="en-US" sz="447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Una idea por línea</a:t>
            </a:r>
          </a:p>
          <a:p>
            <a:pPr algn="l">
              <a:lnSpc>
                <a:spcPts val="6264"/>
              </a:lnSpc>
              <a:spcBef>
                <a:spcPct val="0"/>
              </a:spcBef>
            </a:pPr>
            <a:r>
              <a:rPr lang="en-US" sz="447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No más de 5</a:t>
            </a:r>
          </a:p>
          <a:p>
            <a:pPr algn="l">
              <a:lnSpc>
                <a:spcPts val="6264"/>
              </a:lnSpc>
              <a:spcBef>
                <a:spcPct val="0"/>
              </a:spcBef>
            </a:pPr>
            <a:r>
              <a:rPr lang="en-US" sz="447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Frases, no párrafos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610994" y="3321261"/>
            <a:ext cx="9044867" cy="300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06"/>
              </a:lnSpc>
              <a:spcBef>
                <a:spcPct val="0"/>
              </a:spcBef>
            </a:pPr>
            <a:r>
              <a:rPr lang="en-US" sz="421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❌ "En este punto veremos cómo mejorar..."</a:t>
            </a:r>
          </a:p>
          <a:p>
            <a:pPr algn="l">
              <a:lnSpc>
                <a:spcPts val="5906"/>
              </a:lnSpc>
              <a:spcBef>
                <a:spcPct val="0"/>
              </a:spcBef>
            </a:pPr>
            <a:r>
              <a:rPr lang="en-US" sz="421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"✔ Mejora del rendimiento con herramientas de planificación"</a:t>
            </a:r>
          </a:p>
          <a:p>
            <a:pPr algn="l">
              <a:lnSpc>
                <a:spcPts val="5906"/>
              </a:lnSpc>
              <a:spcBef>
                <a:spcPct val="0"/>
              </a:spcBef>
            </a:pPr>
            <a:r>
              <a:rPr lang="en-US" sz="4218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🧠 Claridad = atención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01" y="1473522"/>
            <a:ext cx="6926873" cy="5792598"/>
          </a:xfrm>
          <a:custGeom>
            <a:avLst/>
            <a:gdLst/>
            <a:ahLst/>
            <a:cxnLst/>
            <a:rect r="r" b="b" t="t" l="l"/>
            <a:pathLst>
              <a:path h="5792598" w="6926873">
                <a:moveTo>
                  <a:pt x="0" y="0"/>
                </a:moveTo>
                <a:lnTo>
                  <a:pt x="6926874" y="0"/>
                </a:lnTo>
                <a:lnTo>
                  <a:pt x="6926874" y="5792598"/>
                </a:lnTo>
                <a:lnTo>
                  <a:pt x="0" y="57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46902" y="3203872"/>
            <a:ext cx="10907543" cy="245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78"/>
              </a:lnSpc>
              <a:spcBef>
                <a:spcPct val="0"/>
              </a:spcBef>
            </a:pPr>
            <a:r>
              <a:rPr lang="en-US" sz="7056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Si alguien ve tu slide 10 segundos sin escucharte,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346915" y="5554799"/>
            <a:ext cx="9226131" cy="1711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0"/>
              </a:lnSpc>
              <a:spcBef>
                <a:spcPct val="0"/>
              </a:spcBef>
            </a:pPr>
            <a:r>
              <a:rPr lang="en-US" sz="8928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¿entiende </a:t>
            </a:r>
            <a:r>
              <a:rPr lang="en-US" sz="8928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lo esencial?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1794" y="2850256"/>
            <a:ext cx="6408044" cy="6408044"/>
          </a:xfrm>
          <a:custGeom>
            <a:avLst/>
            <a:gdLst/>
            <a:ahLst/>
            <a:cxnLst/>
            <a:rect r="r" b="b" t="t" l="l"/>
            <a:pathLst>
              <a:path h="6408044" w="6408044">
                <a:moveTo>
                  <a:pt x="0" y="0"/>
                </a:moveTo>
                <a:lnTo>
                  <a:pt x="6408044" y="0"/>
                </a:lnTo>
                <a:lnTo>
                  <a:pt x="6408044" y="6408044"/>
                </a:lnTo>
                <a:lnTo>
                  <a:pt x="0" y="6408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69589" y="3012442"/>
            <a:ext cx="7140297" cy="14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Idea clave (en el título)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71108" y="838200"/>
            <a:ext cx="16124094" cy="1337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82"/>
              </a:lnSpc>
              <a:spcBef>
                <a:spcPct val="0"/>
              </a:spcBef>
            </a:pPr>
            <a:r>
              <a:rPr lang="en-US" sz="7559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🧱 Diseña como si tu audiencia no pudiera escucharte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959943" y="3851034"/>
            <a:ext cx="1152049" cy="101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  <a:spcBef>
                <a:spcPct val="0"/>
              </a:spcBef>
            </a:pPr>
            <a:r>
              <a:rPr lang="en-US" b="true" sz="5777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Inicio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01114" y="5911403"/>
            <a:ext cx="1469708" cy="101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  <a:spcBef>
                <a:spcPct val="0"/>
              </a:spcBef>
            </a:pPr>
            <a:r>
              <a:rPr lang="en-US" b="true" sz="5777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Cuerpo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01348" y="7974448"/>
            <a:ext cx="1008936" cy="101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  <a:spcBef>
                <a:spcPct val="0"/>
              </a:spcBef>
            </a:pPr>
            <a:r>
              <a:rPr lang="en-US" b="true" sz="5777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Final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01313" y="5242119"/>
            <a:ext cx="7789545" cy="14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Apoyo visual o ejemplos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150776" y="7535948"/>
            <a:ext cx="8744426" cy="14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Aprendizaje o mensaje clave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83634" y="-4682373"/>
            <a:ext cx="20455267" cy="10969071"/>
            <a:chOff x="0" y="0"/>
            <a:chExt cx="930672" cy="499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0672" cy="499070"/>
            </a:xfrm>
            <a:custGeom>
              <a:avLst/>
              <a:gdLst/>
              <a:ahLst/>
              <a:cxnLst/>
              <a:rect r="r" b="b" t="t" l="l"/>
              <a:pathLst>
                <a:path h="499070" w="930672">
                  <a:moveTo>
                    <a:pt x="465336" y="0"/>
                  </a:moveTo>
                  <a:cubicBezTo>
                    <a:pt x="208338" y="0"/>
                    <a:pt x="0" y="111721"/>
                    <a:pt x="0" y="249535"/>
                  </a:cubicBezTo>
                  <a:cubicBezTo>
                    <a:pt x="0" y="387349"/>
                    <a:pt x="208338" y="499070"/>
                    <a:pt x="465336" y="499070"/>
                  </a:cubicBezTo>
                  <a:cubicBezTo>
                    <a:pt x="722334" y="499070"/>
                    <a:pt x="930672" y="387349"/>
                    <a:pt x="930672" y="249535"/>
                  </a:cubicBezTo>
                  <a:cubicBezTo>
                    <a:pt x="930672" y="111721"/>
                    <a:pt x="722334" y="0"/>
                    <a:pt x="465336" y="0"/>
                  </a:cubicBezTo>
                  <a:close/>
                </a:path>
              </a:pathLst>
            </a:custGeom>
            <a:solidFill>
              <a:srgbClr val="245B80">
                <a:alpha val="12941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251" y="18213"/>
              <a:ext cx="756171" cy="4340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906223" y="4405736"/>
            <a:ext cx="2829420" cy="2493427"/>
          </a:xfrm>
          <a:custGeom>
            <a:avLst/>
            <a:gdLst/>
            <a:ahLst/>
            <a:cxnLst/>
            <a:rect r="r" b="b" t="t" l="l"/>
            <a:pathLst>
              <a:path h="2493427" w="2829420">
                <a:moveTo>
                  <a:pt x="0" y="0"/>
                </a:moveTo>
                <a:lnTo>
                  <a:pt x="2829420" y="0"/>
                </a:lnTo>
                <a:lnTo>
                  <a:pt x="2829420" y="2493426"/>
                </a:lnTo>
                <a:lnTo>
                  <a:pt x="0" y="2493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6212" y="3079136"/>
            <a:ext cx="1899923" cy="2113962"/>
          </a:xfrm>
          <a:custGeom>
            <a:avLst/>
            <a:gdLst/>
            <a:ahLst/>
            <a:cxnLst/>
            <a:rect r="r" b="b" t="t" l="l"/>
            <a:pathLst>
              <a:path h="2113962" w="1899923">
                <a:moveTo>
                  <a:pt x="0" y="0"/>
                </a:moveTo>
                <a:lnTo>
                  <a:pt x="1899924" y="0"/>
                </a:lnTo>
                <a:lnTo>
                  <a:pt x="1899924" y="2113962"/>
                </a:lnTo>
                <a:lnTo>
                  <a:pt x="0" y="2113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39177" y="4364035"/>
            <a:ext cx="2601107" cy="2668031"/>
          </a:xfrm>
          <a:custGeom>
            <a:avLst/>
            <a:gdLst/>
            <a:ahLst/>
            <a:cxnLst/>
            <a:rect r="r" b="b" t="t" l="l"/>
            <a:pathLst>
              <a:path h="2668031" w="2601107">
                <a:moveTo>
                  <a:pt x="0" y="0"/>
                </a:moveTo>
                <a:lnTo>
                  <a:pt x="2601108" y="0"/>
                </a:lnTo>
                <a:lnTo>
                  <a:pt x="2601108" y="2668031"/>
                </a:lnTo>
                <a:lnTo>
                  <a:pt x="0" y="2668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31427" y="3796853"/>
            <a:ext cx="3442254" cy="1527500"/>
          </a:xfrm>
          <a:custGeom>
            <a:avLst/>
            <a:gdLst/>
            <a:ahLst/>
            <a:cxnLst/>
            <a:rect r="r" b="b" t="t" l="l"/>
            <a:pathLst>
              <a:path h="1527500" w="3442254">
                <a:moveTo>
                  <a:pt x="0" y="0"/>
                </a:moveTo>
                <a:lnTo>
                  <a:pt x="3442254" y="0"/>
                </a:lnTo>
                <a:lnTo>
                  <a:pt x="3442254" y="1527500"/>
                </a:lnTo>
                <a:lnTo>
                  <a:pt x="0" y="15275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791908" y="6936300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Consistencia visual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8703" y="5312030"/>
            <a:ext cx="2478398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Ahorro de tiempo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78521" y="6993966"/>
            <a:ext cx="1980358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Diseño sin ser diseñador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550190" y="5614349"/>
            <a:ext cx="2404728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Facilita la organización del contenido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127312"/>
            <a:ext cx="15926218" cy="1163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6"/>
              </a:lnSpc>
              <a:spcBef>
                <a:spcPct val="0"/>
              </a:spcBef>
            </a:pPr>
            <a:r>
              <a:rPr lang="en-US" sz="7330">
                <a:solidFill>
                  <a:srgbClr val="215272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🎨 ¿Qué es una plantilla prediseñada y por qué usarla?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01" y="1473522"/>
            <a:ext cx="6926873" cy="5792598"/>
          </a:xfrm>
          <a:custGeom>
            <a:avLst/>
            <a:gdLst/>
            <a:ahLst/>
            <a:cxnLst/>
            <a:rect r="r" b="b" t="t" l="l"/>
            <a:pathLst>
              <a:path h="5792598" w="6926873">
                <a:moveTo>
                  <a:pt x="0" y="0"/>
                </a:moveTo>
                <a:lnTo>
                  <a:pt x="6926874" y="0"/>
                </a:lnTo>
                <a:lnTo>
                  <a:pt x="6926874" y="5792598"/>
                </a:lnTo>
                <a:lnTo>
                  <a:pt x="0" y="57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03272" y="3046325"/>
            <a:ext cx="12122185" cy="1910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57"/>
              </a:lnSpc>
              <a:spcBef>
                <a:spcPct val="0"/>
              </a:spcBef>
            </a:pPr>
            <a:r>
              <a:rPr lang="en-US" sz="1104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Cada palabra cuenta.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68609" y="4535047"/>
            <a:ext cx="13454808" cy="2477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29"/>
              </a:lnSpc>
              <a:spcBef>
                <a:spcPct val="0"/>
              </a:spcBef>
            </a:pPr>
            <a:r>
              <a:rPr lang="en-US" sz="13021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Cada</a:t>
            </a:r>
            <a:r>
              <a:rPr lang="en-US" sz="13021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estructura guía.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06578" y="828675"/>
            <a:ext cx="14375726" cy="14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💡 Diseñar contenido es editar con intención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04924" y="3522904"/>
            <a:ext cx="11878152" cy="4281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🧠 Títulos = dirección</a:t>
            </a:r>
          </a:p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🧩 Viñetas = claridad</a:t>
            </a:r>
          </a:p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📐 Estructura = comprensión rápida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01" y="1473522"/>
            <a:ext cx="6926873" cy="5792598"/>
          </a:xfrm>
          <a:custGeom>
            <a:avLst/>
            <a:gdLst/>
            <a:ahLst/>
            <a:cxnLst/>
            <a:rect r="r" b="b" t="t" l="l"/>
            <a:pathLst>
              <a:path h="5792598" w="6926873">
                <a:moveTo>
                  <a:pt x="0" y="0"/>
                </a:moveTo>
                <a:lnTo>
                  <a:pt x="6926874" y="0"/>
                </a:lnTo>
                <a:lnTo>
                  <a:pt x="6926874" y="5792598"/>
                </a:lnTo>
                <a:lnTo>
                  <a:pt x="0" y="57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03272" y="3046325"/>
            <a:ext cx="12122185" cy="3872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57"/>
              </a:lnSpc>
              <a:spcBef>
                <a:spcPct val="0"/>
              </a:spcBef>
            </a:pPr>
            <a:r>
              <a:rPr lang="en-US" sz="1104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Gráfica sobrecargada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68609" y="4801747"/>
            <a:ext cx="13454808" cy="1158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1"/>
              </a:lnSpc>
              <a:spcBef>
                <a:spcPct val="0"/>
              </a:spcBef>
            </a:pPr>
            <a:r>
              <a:rPr lang="en-US" sz="612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vs. visual limpia con un solo dato</a:t>
            </a:r>
            <a:r>
              <a:rPr lang="en-US" sz="6122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destacado.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6002" y="2936369"/>
            <a:ext cx="3374136" cy="4114800"/>
          </a:xfrm>
          <a:custGeom>
            <a:avLst/>
            <a:gdLst/>
            <a:ahLst/>
            <a:cxnLst/>
            <a:rect r="r" b="b" t="t" l="l"/>
            <a:pathLst>
              <a:path h="4114800" w="3374136">
                <a:moveTo>
                  <a:pt x="0" y="0"/>
                </a:moveTo>
                <a:lnTo>
                  <a:pt x="3374136" y="0"/>
                </a:lnTo>
                <a:lnTo>
                  <a:pt x="3374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8644" y="2445924"/>
            <a:ext cx="10627456" cy="7625200"/>
          </a:xfrm>
          <a:custGeom>
            <a:avLst/>
            <a:gdLst/>
            <a:ahLst/>
            <a:cxnLst/>
            <a:rect r="r" b="b" t="t" l="l"/>
            <a:pathLst>
              <a:path h="7625200" w="10627456">
                <a:moveTo>
                  <a:pt x="0" y="0"/>
                </a:moveTo>
                <a:lnTo>
                  <a:pt x="10627456" y="0"/>
                </a:lnTo>
                <a:lnTo>
                  <a:pt x="10627456" y="7625200"/>
                </a:lnTo>
                <a:lnTo>
                  <a:pt x="0" y="762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64311" y="819150"/>
            <a:ext cx="16094989" cy="1417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30"/>
              </a:lnSpc>
              <a:spcBef>
                <a:spcPct val="0"/>
              </a:spcBef>
            </a:pPr>
            <a:r>
              <a:rPr lang="en-US" sz="79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📊 Cómo resumir datos sin perder el mensaje clave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815064" y="4156001"/>
            <a:ext cx="9593967" cy="1841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57"/>
              </a:lnSpc>
              <a:spcBef>
                <a:spcPct val="0"/>
              </a:spcBef>
            </a:pPr>
            <a:r>
              <a:rPr lang="en-US" sz="518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Las presentaciones no fallan por falta de datos,</a:t>
            </a:r>
          </a:p>
          <a:p>
            <a:pPr algn="ctr">
              <a:lnSpc>
                <a:spcPts val="7257"/>
              </a:lnSpc>
              <a:spcBef>
                <a:spcPct val="0"/>
              </a:spcBef>
            </a:pPr>
            <a:r>
              <a:rPr lang="en-US" sz="518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sino por no saber qué hacer con ellos.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1559" y="1344629"/>
            <a:ext cx="14463131" cy="8089442"/>
          </a:xfrm>
          <a:custGeom>
            <a:avLst/>
            <a:gdLst/>
            <a:ahLst/>
            <a:cxnLst/>
            <a:rect r="r" b="b" t="t" l="l"/>
            <a:pathLst>
              <a:path h="8089442" w="14463131">
                <a:moveTo>
                  <a:pt x="0" y="0"/>
                </a:moveTo>
                <a:lnTo>
                  <a:pt x="14463131" y="0"/>
                </a:lnTo>
                <a:lnTo>
                  <a:pt x="14463131" y="8089442"/>
                </a:lnTo>
                <a:lnTo>
                  <a:pt x="0" y="8089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92" t="-11389" r="-10192" b="-96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70531" y="4445718"/>
            <a:ext cx="6517469" cy="5841282"/>
          </a:xfrm>
          <a:custGeom>
            <a:avLst/>
            <a:gdLst/>
            <a:ahLst/>
            <a:cxnLst/>
            <a:rect r="r" b="b" t="t" l="l"/>
            <a:pathLst>
              <a:path h="5841282" w="6517469">
                <a:moveTo>
                  <a:pt x="0" y="0"/>
                </a:moveTo>
                <a:lnTo>
                  <a:pt x="6517469" y="0"/>
                </a:lnTo>
                <a:lnTo>
                  <a:pt x="6517469" y="5841282"/>
                </a:lnTo>
                <a:lnTo>
                  <a:pt x="0" y="58412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0020" y="1016913"/>
            <a:ext cx="14453052" cy="8241387"/>
          </a:xfrm>
          <a:custGeom>
            <a:avLst/>
            <a:gdLst/>
            <a:ahLst/>
            <a:cxnLst/>
            <a:rect r="r" b="b" t="t" l="l"/>
            <a:pathLst>
              <a:path h="8241387" w="14453052">
                <a:moveTo>
                  <a:pt x="0" y="0"/>
                </a:moveTo>
                <a:lnTo>
                  <a:pt x="14453052" y="0"/>
                </a:lnTo>
                <a:lnTo>
                  <a:pt x="14453052" y="8241387"/>
                </a:lnTo>
                <a:lnTo>
                  <a:pt x="0" y="8241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70" t="-30541" r="-58496" b="-2669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54167" y="6172200"/>
            <a:ext cx="4833833" cy="4114800"/>
          </a:xfrm>
          <a:custGeom>
            <a:avLst/>
            <a:gdLst/>
            <a:ahLst/>
            <a:cxnLst/>
            <a:rect r="r" b="b" t="t" l="l"/>
            <a:pathLst>
              <a:path h="4114800" w="4833833">
                <a:moveTo>
                  <a:pt x="0" y="0"/>
                </a:moveTo>
                <a:lnTo>
                  <a:pt x="4833833" y="0"/>
                </a:lnTo>
                <a:lnTo>
                  <a:pt x="48338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01" y="1473522"/>
            <a:ext cx="6926873" cy="5792598"/>
          </a:xfrm>
          <a:custGeom>
            <a:avLst/>
            <a:gdLst/>
            <a:ahLst/>
            <a:cxnLst/>
            <a:rect r="r" b="b" t="t" l="l"/>
            <a:pathLst>
              <a:path h="5792598" w="6926873">
                <a:moveTo>
                  <a:pt x="0" y="0"/>
                </a:moveTo>
                <a:lnTo>
                  <a:pt x="6926874" y="0"/>
                </a:lnTo>
                <a:lnTo>
                  <a:pt x="6926874" y="5792598"/>
                </a:lnTo>
                <a:lnTo>
                  <a:pt x="0" y="57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03272" y="3763296"/>
            <a:ext cx="12122185" cy="1079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39"/>
              </a:lnSpc>
              <a:spcBef>
                <a:spcPct val="0"/>
              </a:spcBef>
            </a:pPr>
            <a:r>
              <a:rPr lang="en-US" sz="6242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🧠 ¿Tu público necesita verlo todo…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03272" y="4658872"/>
            <a:ext cx="12122185" cy="183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70"/>
              </a:lnSpc>
              <a:spcBef>
                <a:spcPct val="0"/>
              </a:spcBef>
            </a:pPr>
            <a:r>
              <a:rPr lang="en-US" sz="9621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o entender lo important</a:t>
            </a:r>
            <a:r>
              <a:rPr lang="en-US" sz="9621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e?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739384"/>
            <a:ext cx="5101052" cy="6518916"/>
          </a:xfrm>
          <a:custGeom>
            <a:avLst/>
            <a:gdLst/>
            <a:ahLst/>
            <a:cxnLst/>
            <a:rect r="r" b="b" t="t" l="l"/>
            <a:pathLst>
              <a:path h="6518916" w="5101052">
                <a:moveTo>
                  <a:pt x="0" y="0"/>
                </a:moveTo>
                <a:lnTo>
                  <a:pt x="5101052" y="0"/>
                </a:lnTo>
                <a:lnTo>
                  <a:pt x="5101052" y="6518916"/>
                </a:lnTo>
                <a:lnTo>
                  <a:pt x="0" y="6518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67790" y="4246214"/>
            <a:ext cx="10691510" cy="1670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3453" indent="-506726" lvl="1">
              <a:lnSpc>
                <a:spcPts val="6571"/>
              </a:lnSpc>
              <a:buFont typeface="Arial"/>
              <a:buChar char="•"/>
            </a:pPr>
            <a:r>
              <a:rPr lang="en-US" sz="469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El exceso de datos = fatiga visual</a:t>
            </a:r>
          </a:p>
          <a:p>
            <a:pPr algn="l" marL="1013453" indent="-506726" lvl="1">
              <a:lnSpc>
                <a:spcPts val="6571"/>
              </a:lnSpc>
              <a:buFont typeface="Arial"/>
              <a:buChar char="•"/>
            </a:pPr>
            <a:r>
              <a:rPr lang="en-US" sz="469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Un dato bien enfocado = impacto, claridad, decisión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86129"/>
            <a:ext cx="15396386" cy="1191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95"/>
              </a:lnSpc>
              <a:spcBef>
                <a:spcPct val="0"/>
              </a:spcBef>
            </a:pPr>
            <a:r>
              <a:rPr lang="en-US" sz="671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Convertir información densa en ideas claras y accionables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01" y="1473522"/>
            <a:ext cx="6926873" cy="5792598"/>
          </a:xfrm>
          <a:custGeom>
            <a:avLst/>
            <a:gdLst/>
            <a:ahLst/>
            <a:cxnLst/>
            <a:rect r="r" b="b" t="t" l="l"/>
            <a:pathLst>
              <a:path h="5792598" w="6926873">
                <a:moveTo>
                  <a:pt x="0" y="0"/>
                </a:moveTo>
                <a:lnTo>
                  <a:pt x="6926874" y="0"/>
                </a:lnTo>
                <a:lnTo>
                  <a:pt x="6926874" y="5792598"/>
                </a:lnTo>
                <a:lnTo>
                  <a:pt x="0" y="57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77625" y="3411313"/>
            <a:ext cx="12122185" cy="1079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39"/>
              </a:lnSpc>
              <a:spcBef>
                <a:spcPct val="0"/>
              </a:spcBef>
            </a:pPr>
            <a:r>
              <a:rPr lang="en-US" sz="6242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Si no lo puedes justificar…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77625" y="4296216"/>
            <a:ext cx="12122185" cy="2446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9"/>
              </a:lnSpc>
              <a:spcBef>
                <a:spcPct val="0"/>
              </a:spcBef>
            </a:pPr>
            <a:r>
              <a:rPr lang="en-US" sz="12821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ese dato sobra.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02641" y="1137661"/>
            <a:ext cx="11964650" cy="13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8"/>
              </a:lnSpc>
              <a:spcBef>
                <a:spcPct val="0"/>
              </a:spcBef>
            </a:pPr>
            <a:r>
              <a:rPr lang="en-US" b="true" sz="752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🔍 Antes de incluir un dato, pregúntate…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35785" y="3881665"/>
            <a:ext cx="11647676" cy="3345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9"/>
              </a:lnSpc>
              <a:spcBef>
                <a:spcPct val="0"/>
              </a:spcBef>
            </a:pPr>
            <a:r>
              <a:rPr lang="en-US" b="true" sz="6292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❓ ¿Qué quiero que recuerden?</a:t>
            </a:r>
          </a:p>
          <a:p>
            <a:pPr algn="l">
              <a:lnSpc>
                <a:spcPts val="8809"/>
              </a:lnSpc>
              <a:spcBef>
                <a:spcPct val="0"/>
              </a:spcBef>
            </a:pPr>
            <a:r>
              <a:rPr lang="en-US" b="true" sz="6292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🧭 ¿Qué decisión quiero influir?</a:t>
            </a:r>
          </a:p>
          <a:p>
            <a:pPr algn="l">
              <a:lnSpc>
                <a:spcPts val="8809"/>
              </a:lnSpc>
              <a:spcBef>
                <a:spcPct val="0"/>
              </a:spcBef>
            </a:pPr>
            <a:r>
              <a:rPr lang="en-US" b="true" sz="6292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📉 ¿Este gráfico apoya mi mensaje o lo esconde?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3858" y="2648421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46906" y="3477495"/>
            <a:ext cx="13877236" cy="1194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35"/>
              </a:lnSpc>
              <a:spcBef>
                <a:spcPct val="0"/>
              </a:spcBef>
            </a:pPr>
            <a:r>
              <a:rPr lang="en-US" sz="69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No bu</a:t>
            </a:r>
            <a:r>
              <a:rPr lang="en-US" sz="69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sques la más vistosa,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146906" y="4391496"/>
            <a:ext cx="13877236" cy="157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94"/>
              </a:lnSpc>
              <a:spcBef>
                <a:spcPct val="0"/>
              </a:spcBef>
            </a:pPr>
            <a:r>
              <a:rPr lang="en-US" sz="83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bu</a:t>
            </a:r>
            <a:r>
              <a:rPr lang="en-US" sz="83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sca la más clara y funcional.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01" y="1473522"/>
            <a:ext cx="6926873" cy="5792598"/>
          </a:xfrm>
          <a:custGeom>
            <a:avLst/>
            <a:gdLst/>
            <a:ahLst/>
            <a:cxnLst/>
            <a:rect r="r" b="b" t="t" l="l"/>
            <a:pathLst>
              <a:path h="5792598" w="6926873">
                <a:moveTo>
                  <a:pt x="0" y="0"/>
                </a:moveTo>
                <a:lnTo>
                  <a:pt x="6926874" y="0"/>
                </a:lnTo>
                <a:lnTo>
                  <a:pt x="6926874" y="5792598"/>
                </a:lnTo>
                <a:lnTo>
                  <a:pt x="0" y="579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97585" y="3915150"/>
            <a:ext cx="14804142" cy="1178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79"/>
              </a:lnSpc>
              <a:spcBef>
                <a:spcPct val="0"/>
              </a:spcBef>
            </a:pPr>
            <a:r>
              <a:rPr lang="en-US" sz="6842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Entiendo qué pasó y por qué es importante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12730" y="4648200"/>
            <a:ext cx="14688997" cy="2446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49"/>
              </a:lnSpc>
              <a:spcBef>
                <a:spcPct val="0"/>
              </a:spcBef>
            </a:pPr>
            <a:r>
              <a:rPr lang="en-US" sz="12821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Los datos no hablan solos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52079" y="828675"/>
            <a:ext cx="11785997" cy="14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📉 De tabla técnica a mensaje visual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7076" y="3399794"/>
            <a:ext cx="17973849" cy="5858506"/>
          </a:xfrm>
          <a:custGeom>
            <a:avLst/>
            <a:gdLst/>
            <a:ahLst/>
            <a:cxnLst/>
            <a:rect r="r" b="b" t="t" l="l"/>
            <a:pathLst>
              <a:path h="5858506" w="17973849">
                <a:moveTo>
                  <a:pt x="0" y="0"/>
                </a:moveTo>
                <a:lnTo>
                  <a:pt x="17973848" y="0"/>
                </a:lnTo>
                <a:lnTo>
                  <a:pt x="17973848" y="5858506"/>
                </a:lnTo>
                <a:lnTo>
                  <a:pt x="0" y="5858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59" t="-99365" r="-60825" b="-80785"/>
            </a:stretch>
          </a:blipFill>
        </p:spPr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64099" y="1122827"/>
            <a:ext cx="11890296" cy="142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🎯 Resumir no es quitar… es enfocar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961263" y="3214941"/>
            <a:ext cx="12365474" cy="5710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✔ Elige solo lo que respalda tu idea</a:t>
            </a:r>
          </a:p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✔ Acompaña con interpretación escrita</a:t>
            </a:r>
          </a:p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✔ Destaca lo esencial con color o forma</a:t>
            </a:r>
          </a:p>
          <a:p>
            <a:pPr algn="l">
              <a:lnSpc>
                <a:spcPts val="11270"/>
              </a:lnSpc>
              <a:spcBef>
                <a:spcPct val="0"/>
              </a:spcBef>
            </a:pPr>
            <a:r>
              <a:rPr lang="en-US" sz="805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❌ No incluyas datos “por si acaso”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66413" y="2549156"/>
            <a:ext cx="8021928" cy="5453757"/>
          </a:xfrm>
          <a:custGeom>
            <a:avLst/>
            <a:gdLst/>
            <a:ahLst/>
            <a:cxnLst/>
            <a:rect r="r" b="b" t="t" l="l"/>
            <a:pathLst>
              <a:path h="5453757" w="8021928">
                <a:moveTo>
                  <a:pt x="0" y="0"/>
                </a:moveTo>
                <a:lnTo>
                  <a:pt x="8021929" y="0"/>
                </a:lnTo>
                <a:lnTo>
                  <a:pt x="8021929" y="5453757"/>
                </a:lnTo>
                <a:lnTo>
                  <a:pt x="0" y="5453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78611" y="2751995"/>
            <a:ext cx="12351432" cy="6790786"/>
            <a:chOff x="0" y="0"/>
            <a:chExt cx="3253052" cy="1788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53052" cy="1788520"/>
            </a:xfrm>
            <a:custGeom>
              <a:avLst/>
              <a:gdLst/>
              <a:ahLst/>
              <a:cxnLst/>
              <a:rect r="r" b="b" t="t" l="l"/>
              <a:pathLst>
                <a:path h="1788520" w="3253052">
                  <a:moveTo>
                    <a:pt x="31967" y="0"/>
                  </a:moveTo>
                  <a:lnTo>
                    <a:pt x="3221085" y="0"/>
                  </a:lnTo>
                  <a:cubicBezTo>
                    <a:pt x="3238740" y="0"/>
                    <a:pt x="3253052" y="14312"/>
                    <a:pt x="3253052" y="31967"/>
                  </a:cubicBezTo>
                  <a:lnTo>
                    <a:pt x="3253052" y="1756553"/>
                  </a:lnTo>
                  <a:cubicBezTo>
                    <a:pt x="3253052" y="1774208"/>
                    <a:pt x="3238740" y="1788520"/>
                    <a:pt x="3221085" y="1788520"/>
                  </a:cubicBezTo>
                  <a:lnTo>
                    <a:pt x="31967" y="1788520"/>
                  </a:lnTo>
                  <a:cubicBezTo>
                    <a:pt x="14312" y="1788520"/>
                    <a:pt x="0" y="1774208"/>
                    <a:pt x="0" y="1756553"/>
                  </a:cubicBezTo>
                  <a:lnTo>
                    <a:pt x="0" y="31967"/>
                  </a:lnTo>
                  <a:cubicBezTo>
                    <a:pt x="0" y="14312"/>
                    <a:pt x="14312" y="0"/>
                    <a:pt x="31967" y="0"/>
                  </a:cubicBezTo>
                  <a:close/>
                </a:path>
              </a:pathLst>
            </a:custGeom>
            <a:solidFill>
              <a:srgbClr val="FFBD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253052" cy="18361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5771" y="3077025"/>
            <a:ext cx="10343607" cy="6137192"/>
          </a:xfrm>
          <a:custGeom>
            <a:avLst/>
            <a:gdLst/>
            <a:ahLst/>
            <a:cxnLst/>
            <a:rect r="r" b="b" t="t" l="l"/>
            <a:pathLst>
              <a:path h="6137192" w="10343607">
                <a:moveTo>
                  <a:pt x="0" y="0"/>
                </a:moveTo>
                <a:lnTo>
                  <a:pt x="10343607" y="0"/>
                </a:lnTo>
                <a:lnTo>
                  <a:pt x="10343607" y="6137192"/>
                </a:lnTo>
                <a:lnTo>
                  <a:pt x="0" y="613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043" r="-5163" b="-9043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786721" y="3391458"/>
            <a:ext cx="9658350" cy="5129582"/>
            <a:chOff x="0" y="0"/>
            <a:chExt cx="2543763" cy="13510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43763" cy="1351001"/>
            </a:xfrm>
            <a:custGeom>
              <a:avLst/>
              <a:gdLst/>
              <a:ahLst/>
              <a:cxnLst/>
              <a:rect r="r" b="b" t="t" l="l"/>
              <a:pathLst>
                <a:path h="1351001" w="2543763">
                  <a:moveTo>
                    <a:pt x="40880" y="0"/>
                  </a:moveTo>
                  <a:lnTo>
                    <a:pt x="2502882" y="0"/>
                  </a:lnTo>
                  <a:cubicBezTo>
                    <a:pt x="2513725" y="0"/>
                    <a:pt x="2524123" y="4307"/>
                    <a:pt x="2531789" y="11974"/>
                  </a:cubicBezTo>
                  <a:cubicBezTo>
                    <a:pt x="2539456" y="19640"/>
                    <a:pt x="2543763" y="30038"/>
                    <a:pt x="2543763" y="40880"/>
                  </a:cubicBezTo>
                  <a:lnTo>
                    <a:pt x="2543763" y="1310121"/>
                  </a:lnTo>
                  <a:cubicBezTo>
                    <a:pt x="2543763" y="1320963"/>
                    <a:pt x="2539456" y="1331361"/>
                    <a:pt x="2531789" y="1339027"/>
                  </a:cubicBezTo>
                  <a:cubicBezTo>
                    <a:pt x="2524123" y="1346694"/>
                    <a:pt x="2513725" y="1351001"/>
                    <a:pt x="2502882" y="1351001"/>
                  </a:cubicBezTo>
                  <a:lnTo>
                    <a:pt x="40880" y="1351001"/>
                  </a:lnTo>
                  <a:cubicBezTo>
                    <a:pt x="30038" y="1351001"/>
                    <a:pt x="19640" y="1346694"/>
                    <a:pt x="11974" y="1339027"/>
                  </a:cubicBezTo>
                  <a:cubicBezTo>
                    <a:pt x="4307" y="1331361"/>
                    <a:pt x="0" y="1320963"/>
                    <a:pt x="0" y="1310121"/>
                  </a:cubicBezTo>
                  <a:lnTo>
                    <a:pt x="0" y="40880"/>
                  </a:lnTo>
                  <a:cubicBezTo>
                    <a:pt x="0" y="30038"/>
                    <a:pt x="4307" y="19640"/>
                    <a:pt x="11974" y="11974"/>
                  </a:cubicBezTo>
                  <a:cubicBezTo>
                    <a:pt x="19640" y="4307"/>
                    <a:pt x="30038" y="0"/>
                    <a:pt x="40880" y="0"/>
                  </a:cubicBezTo>
                  <a:close/>
                </a:path>
              </a:pathLst>
            </a:custGeom>
            <a:solidFill>
              <a:srgbClr val="FFBD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543763" cy="1398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538028" y="3711447"/>
            <a:ext cx="7763539" cy="4527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04037" indent="-552019" lvl="1">
              <a:lnSpc>
                <a:spcPts val="71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5113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Buen</a:t>
            </a:r>
            <a:r>
              <a:rPr lang="en-US" b="true" sz="5113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contraste y jerarquía visual</a:t>
            </a:r>
          </a:p>
          <a:p>
            <a:pPr algn="l" marL="1104037" indent="-552019" lvl="1">
              <a:lnSpc>
                <a:spcPts val="71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5113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Estética moderna y profesional</a:t>
            </a:r>
          </a:p>
          <a:p>
            <a:pPr algn="l" marL="1104037" indent="-552019" lvl="1">
              <a:lnSpc>
                <a:spcPts val="71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5113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Sin exceso de animaciones</a:t>
            </a:r>
          </a:p>
          <a:p>
            <a:pPr algn="l" marL="1104037" indent="-552019" lvl="1">
              <a:lnSpc>
                <a:spcPts val="71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5113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Fácil de editar y adaptar</a:t>
            </a:r>
          </a:p>
          <a:p>
            <a:pPr algn="l" marL="1104037" indent="-552019" lvl="1">
              <a:lnSpc>
                <a:spcPts val="71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5113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Alineada con tu tema o audiencia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2728" y="838200"/>
            <a:ext cx="16230600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🧠</a:t>
            </a: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Claves para elegir una buena plantilla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3858" y="2648421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46906" y="4100713"/>
            <a:ext cx="13877236" cy="1086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95"/>
              </a:lnSpc>
              <a:spcBef>
                <a:spcPct val="0"/>
              </a:spcBef>
            </a:pPr>
            <a:r>
              <a:rPr lang="en-US" sz="63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Captar la atención y enmarcar el problem</a:t>
            </a:r>
            <a:r>
              <a:rPr lang="en-US" sz="63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a: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891471" y="5103016"/>
            <a:ext cx="13877236" cy="1361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15"/>
              </a:lnSpc>
              <a:spcBef>
                <a:spcPct val="0"/>
              </a:spcBef>
            </a:pPr>
            <a:r>
              <a:rPr lang="en-US" sz="71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tener ideas no basta, hay que organizarlas.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94791" y="3668556"/>
            <a:ext cx="5225272" cy="3657690"/>
          </a:xfrm>
          <a:custGeom>
            <a:avLst/>
            <a:gdLst/>
            <a:ahLst/>
            <a:cxnLst/>
            <a:rect r="r" b="b" t="t" l="l"/>
            <a:pathLst>
              <a:path h="3657690" w="5225272">
                <a:moveTo>
                  <a:pt x="0" y="0"/>
                </a:moveTo>
                <a:lnTo>
                  <a:pt x="5225272" y="0"/>
                </a:lnTo>
                <a:lnTo>
                  <a:pt x="5225272" y="3657690"/>
                </a:lnTo>
                <a:lnTo>
                  <a:pt x="0" y="3657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64670" y="2664621"/>
            <a:ext cx="6445321" cy="6593679"/>
          </a:xfrm>
          <a:custGeom>
            <a:avLst/>
            <a:gdLst/>
            <a:ahLst/>
            <a:cxnLst/>
            <a:rect r="r" b="b" t="t" l="l"/>
            <a:pathLst>
              <a:path h="6593679" w="6445321">
                <a:moveTo>
                  <a:pt x="0" y="0"/>
                </a:moveTo>
                <a:lnTo>
                  <a:pt x="6445321" y="0"/>
                </a:lnTo>
                <a:lnTo>
                  <a:pt x="6445321" y="6593679"/>
                </a:lnTo>
                <a:lnTo>
                  <a:pt x="0" y="65936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57250"/>
            <a:ext cx="16230600" cy="1158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3"/>
              </a:lnSpc>
              <a:spcBef>
                <a:spcPct val="0"/>
              </a:spcBef>
            </a:pPr>
            <a:r>
              <a:rPr lang="en-US" b="true" sz="6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🧠</a:t>
            </a:r>
            <a:r>
              <a:rPr lang="en-US" b="true" sz="6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Cómo organizar ideas para que se entiendan… y no se olviden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97219" y="4880623"/>
            <a:ext cx="7420875" cy="200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2"/>
              </a:lnSpc>
              <a:spcBef>
                <a:spcPct val="0"/>
              </a:spcBef>
            </a:pPr>
            <a:r>
              <a:rPr lang="en-US" sz="565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ORGANIZACIÓN del</a:t>
            </a:r>
            <a:r>
              <a:rPr lang="en-US" sz="565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contenido para guiar a tu audiencia.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3695109"/>
            <a:ext cx="14155892" cy="155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34"/>
              </a:lnSpc>
              <a:spcBef>
                <a:spcPct val="0"/>
              </a:spcBef>
            </a:pPr>
            <a:r>
              <a:rPr lang="en-US" sz="89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Me</a:t>
            </a:r>
            <a:r>
              <a:rPr lang="en-US" sz="89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nte desordenada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4711742"/>
            <a:ext cx="13877236" cy="1689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4"/>
              </a:lnSpc>
              <a:spcBef>
                <a:spcPct val="0"/>
              </a:spcBef>
            </a:pP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vs.</a:t>
            </a:r>
            <a:r>
              <a:rPr lang="en-US" sz="8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mente estructurada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3055" y="3461122"/>
            <a:ext cx="15626245" cy="2226909"/>
            <a:chOff x="0" y="0"/>
            <a:chExt cx="4115554" cy="5865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15554" cy="586511"/>
            </a:xfrm>
            <a:custGeom>
              <a:avLst/>
              <a:gdLst/>
              <a:ahLst/>
              <a:cxnLst/>
              <a:rect r="r" b="b" t="t" l="l"/>
              <a:pathLst>
                <a:path h="586511" w="4115554">
                  <a:moveTo>
                    <a:pt x="25268" y="0"/>
                  </a:moveTo>
                  <a:lnTo>
                    <a:pt x="4090287" y="0"/>
                  </a:lnTo>
                  <a:cubicBezTo>
                    <a:pt x="4096988" y="0"/>
                    <a:pt x="4103415" y="2662"/>
                    <a:pt x="4108154" y="7401"/>
                  </a:cubicBezTo>
                  <a:cubicBezTo>
                    <a:pt x="4112892" y="12139"/>
                    <a:pt x="4115554" y="18566"/>
                    <a:pt x="4115554" y="25268"/>
                  </a:cubicBezTo>
                  <a:lnTo>
                    <a:pt x="4115554" y="561243"/>
                  </a:lnTo>
                  <a:cubicBezTo>
                    <a:pt x="4115554" y="575198"/>
                    <a:pt x="4104241" y="586511"/>
                    <a:pt x="4090287" y="586511"/>
                  </a:cubicBezTo>
                  <a:lnTo>
                    <a:pt x="25268" y="586511"/>
                  </a:lnTo>
                  <a:cubicBezTo>
                    <a:pt x="18566" y="586511"/>
                    <a:pt x="12139" y="583849"/>
                    <a:pt x="7401" y="579110"/>
                  </a:cubicBezTo>
                  <a:cubicBezTo>
                    <a:pt x="2662" y="574372"/>
                    <a:pt x="0" y="567945"/>
                    <a:pt x="0" y="561243"/>
                  </a:cubicBezTo>
                  <a:lnTo>
                    <a:pt x="0" y="25268"/>
                  </a:lnTo>
                  <a:cubicBezTo>
                    <a:pt x="0" y="18566"/>
                    <a:pt x="2662" y="12139"/>
                    <a:pt x="7401" y="7401"/>
                  </a:cubicBezTo>
                  <a:cubicBezTo>
                    <a:pt x="12139" y="2662"/>
                    <a:pt x="18566" y="0"/>
                    <a:pt x="25268" y="0"/>
                  </a:cubicBezTo>
                  <a:close/>
                </a:path>
              </a:pathLst>
            </a:custGeom>
            <a:solidFill>
              <a:srgbClr val="FBCE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115554" cy="634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93128" y="1548538"/>
            <a:ext cx="15766172" cy="1448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92"/>
              </a:lnSpc>
              <a:spcBef>
                <a:spcPct val="0"/>
              </a:spcBef>
            </a:pPr>
            <a:r>
              <a:rPr lang="en-US" b="true" sz="82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🧩</a:t>
            </a:r>
            <a:r>
              <a:rPr lang="en-US" b="true" sz="82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¿Por qué jerarquizar tus ideas lo cambia todo?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62592" y="3665783"/>
            <a:ext cx="14767171" cy="1693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9"/>
              </a:lnSpc>
              <a:spcBef>
                <a:spcPct val="0"/>
              </a:spcBef>
            </a:pPr>
            <a:r>
              <a:rPr lang="en-US" b="true" sz="4770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Jerarquizar = decidir qué es lo</a:t>
            </a:r>
            <a:r>
              <a:rPr lang="en-US" b="true" sz="4770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esencial, qué lo apoya y en qué orden se cuenta.</a:t>
            </a:r>
          </a:p>
          <a:p>
            <a:pPr algn="ctr">
              <a:lnSpc>
                <a:spcPts val="6679"/>
              </a:lnSpc>
              <a:spcBef>
                <a:spcPct val="0"/>
              </a:spcBef>
            </a:pPr>
            <a:r>
              <a:rPr lang="en-US" b="true" sz="4770">
                <a:solidFill>
                  <a:srgbClr val="005586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Sin jerarquía, tu mensaje se diluye.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93128" y="5535631"/>
            <a:ext cx="15928722" cy="3009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2"/>
              </a:lnSpc>
              <a:spcBef>
                <a:spcPct val="0"/>
              </a:spcBef>
            </a:pPr>
          </a:p>
          <a:p>
            <a:pPr algn="ctr">
              <a:lnSpc>
                <a:spcPts val="7912"/>
              </a:lnSpc>
              <a:spcBef>
                <a:spcPct val="0"/>
              </a:spcBef>
            </a:pPr>
            <a:r>
              <a:rPr lang="en-US" sz="565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📌 Una presentación sin jerarquía es como una lista de supermercado sin secciones: confusa y fácil de abandonar.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DAGmgn8kAIU</dc:identifier>
  <dcterms:modified xsi:type="dcterms:W3CDTF">2011-08-01T06:04:30Z</dcterms:modified>
  <cp:revision>1</cp:revision>
  <dc:title>2. Jerarquización de la Información y Storytelling</dc:title>
</cp:coreProperties>
</file>