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988F7F-5975-4C53-B6FE-20F72FFB6094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D1EC241-A8CE-40A3-B956-0CC726B0B4E4}">
      <dgm:prSet/>
      <dgm:spPr/>
      <dgm:t>
        <a:bodyPr/>
        <a:lstStyle/>
        <a:p>
          <a:r>
            <a:rPr lang="en-US"/>
            <a:t>Risk Tolerance- How much up and down you are you can take without being sick?- Complete Test</a:t>
          </a:r>
        </a:p>
      </dgm:t>
    </dgm:pt>
    <dgm:pt modelId="{51BB0289-678A-40BB-904B-CB299D210B2C}" type="parTrans" cxnId="{342E6E15-F872-4420-BACD-114756F8BB8F}">
      <dgm:prSet/>
      <dgm:spPr/>
      <dgm:t>
        <a:bodyPr/>
        <a:lstStyle/>
        <a:p>
          <a:endParaRPr lang="en-US"/>
        </a:p>
      </dgm:t>
    </dgm:pt>
    <dgm:pt modelId="{0F60CDC0-D1B0-4122-8682-7FBBE249C47C}" type="sibTrans" cxnId="{342E6E15-F872-4420-BACD-114756F8BB8F}">
      <dgm:prSet/>
      <dgm:spPr/>
      <dgm:t>
        <a:bodyPr/>
        <a:lstStyle/>
        <a:p>
          <a:endParaRPr lang="en-US"/>
        </a:p>
      </dgm:t>
    </dgm:pt>
    <dgm:pt modelId="{2D20A934-742C-42B5-857F-3B5A0A388A20}">
      <dgm:prSet/>
      <dgm:spPr/>
      <dgm:t>
        <a:bodyPr/>
        <a:lstStyle/>
        <a:p>
          <a:r>
            <a:rPr lang="en-US"/>
            <a:t>Risk Capital- How much money you have to invest?- Complete Budget</a:t>
          </a:r>
        </a:p>
      </dgm:t>
    </dgm:pt>
    <dgm:pt modelId="{6DEC011B-22E3-47FB-BCB4-7F266822B167}" type="parTrans" cxnId="{B1F0F98C-C608-4B26-BF7B-9299C13A13E1}">
      <dgm:prSet/>
      <dgm:spPr/>
      <dgm:t>
        <a:bodyPr/>
        <a:lstStyle/>
        <a:p>
          <a:endParaRPr lang="en-US"/>
        </a:p>
      </dgm:t>
    </dgm:pt>
    <dgm:pt modelId="{EB497E2C-D27B-4813-BBA1-4B5B1872F5F0}" type="sibTrans" cxnId="{B1F0F98C-C608-4B26-BF7B-9299C13A13E1}">
      <dgm:prSet/>
      <dgm:spPr/>
      <dgm:t>
        <a:bodyPr/>
        <a:lstStyle/>
        <a:p>
          <a:endParaRPr lang="en-US"/>
        </a:p>
      </dgm:t>
    </dgm:pt>
    <dgm:pt modelId="{7F823756-0CFA-4C18-BBCE-5005FB30DBB1}">
      <dgm:prSet/>
      <dgm:spPr/>
      <dgm:t>
        <a:bodyPr/>
        <a:lstStyle/>
        <a:p>
          <a:r>
            <a:rPr lang="en-US"/>
            <a:t>Risk Aversion- How much money you have to lose?- Complete Questionnaire</a:t>
          </a:r>
        </a:p>
      </dgm:t>
    </dgm:pt>
    <dgm:pt modelId="{30E8102F-3AC6-4AFF-8753-7A4D9CDEDD2B}" type="parTrans" cxnId="{F4CD0648-37AF-474A-AFDF-E08C1CBC757D}">
      <dgm:prSet/>
      <dgm:spPr/>
      <dgm:t>
        <a:bodyPr/>
        <a:lstStyle/>
        <a:p>
          <a:endParaRPr lang="en-US"/>
        </a:p>
      </dgm:t>
    </dgm:pt>
    <dgm:pt modelId="{D1B63AC9-5872-4536-9AC2-16C9B9E9279F}" type="sibTrans" cxnId="{F4CD0648-37AF-474A-AFDF-E08C1CBC757D}">
      <dgm:prSet/>
      <dgm:spPr/>
      <dgm:t>
        <a:bodyPr/>
        <a:lstStyle/>
        <a:p>
          <a:endParaRPr lang="en-US"/>
        </a:p>
      </dgm:t>
    </dgm:pt>
    <dgm:pt modelId="{F5B6968C-2CED-4582-B810-F081BAA6A81B}" type="pres">
      <dgm:prSet presAssocID="{15988F7F-5975-4C53-B6FE-20F72FFB6094}" presName="root" presStyleCnt="0">
        <dgm:presLayoutVars>
          <dgm:dir/>
          <dgm:resizeHandles val="exact"/>
        </dgm:presLayoutVars>
      </dgm:prSet>
      <dgm:spPr/>
    </dgm:pt>
    <dgm:pt modelId="{ADEC7872-5BEA-4258-AE98-75A20395C495}" type="pres">
      <dgm:prSet presAssocID="{FD1EC241-A8CE-40A3-B956-0CC726B0B4E4}" presName="compNode" presStyleCnt="0"/>
      <dgm:spPr/>
    </dgm:pt>
    <dgm:pt modelId="{0BD69E97-DFC3-41AD-93D8-C744C55E8001}" type="pres">
      <dgm:prSet presAssocID="{FD1EC241-A8CE-40A3-B956-0CC726B0B4E4}" presName="bgRect" presStyleLbl="bgShp" presStyleIdx="0" presStyleCnt="3"/>
      <dgm:spPr/>
    </dgm:pt>
    <dgm:pt modelId="{AAF18188-10BB-4D9A-B18A-C5AE879E9D09}" type="pres">
      <dgm:prSet presAssocID="{FD1EC241-A8CE-40A3-B956-0CC726B0B4E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E2B50A37-DEB2-4066-BCB8-426549C0FEFE}" type="pres">
      <dgm:prSet presAssocID="{FD1EC241-A8CE-40A3-B956-0CC726B0B4E4}" presName="spaceRect" presStyleCnt="0"/>
      <dgm:spPr/>
    </dgm:pt>
    <dgm:pt modelId="{04BC1169-FCFE-44B6-96DB-75F1CE629639}" type="pres">
      <dgm:prSet presAssocID="{FD1EC241-A8CE-40A3-B956-0CC726B0B4E4}" presName="parTx" presStyleLbl="revTx" presStyleIdx="0" presStyleCnt="3">
        <dgm:presLayoutVars>
          <dgm:chMax val="0"/>
          <dgm:chPref val="0"/>
        </dgm:presLayoutVars>
      </dgm:prSet>
      <dgm:spPr/>
    </dgm:pt>
    <dgm:pt modelId="{3C70499F-D676-478C-8D3E-CF42D14D70C2}" type="pres">
      <dgm:prSet presAssocID="{0F60CDC0-D1B0-4122-8682-7FBBE249C47C}" presName="sibTrans" presStyleCnt="0"/>
      <dgm:spPr/>
    </dgm:pt>
    <dgm:pt modelId="{CF9EFE93-A81C-4E90-9B3C-91A21604F7C2}" type="pres">
      <dgm:prSet presAssocID="{2D20A934-742C-42B5-857F-3B5A0A388A20}" presName="compNode" presStyleCnt="0"/>
      <dgm:spPr/>
    </dgm:pt>
    <dgm:pt modelId="{B2843EF0-8551-4CD5-8516-84BDE6100CD3}" type="pres">
      <dgm:prSet presAssocID="{2D20A934-742C-42B5-857F-3B5A0A388A20}" presName="bgRect" presStyleLbl="bgShp" presStyleIdx="1" presStyleCnt="3"/>
      <dgm:spPr/>
    </dgm:pt>
    <dgm:pt modelId="{3C6328EC-D7A1-40A4-98D3-EFAA34BC7B01}" type="pres">
      <dgm:prSet presAssocID="{2D20A934-742C-42B5-857F-3B5A0A388A2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62DFBFA7-B8EC-430B-8D21-157A3B781703}" type="pres">
      <dgm:prSet presAssocID="{2D20A934-742C-42B5-857F-3B5A0A388A20}" presName="spaceRect" presStyleCnt="0"/>
      <dgm:spPr/>
    </dgm:pt>
    <dgm:pt modelId="{08E3BCE2-120F-4E57-862D-AA043F24D0D1}" type="pres">
      <dgm:prSet presAssocID="{2D20A934-742C-42B5-857F-3B5A0A388A20}" presName="parTx" presStyleLbl="revTx" presStyleIdx="1" presStyleCnt="3">
        <dgm:presLayoutVars>
          <dgm:chMax val="0"/>
          <dgm:chPref val="0"/>
        </dgm:presLayoutVars>
      </dgm:prSet>
      <dgm:spPr/>
    </dgm:pt>
    <dgm:pt modelId="{8D15D6FC-B4E9-4140-B658-C9CDE7825E41}" type="pres">
      <dgm:prSet presAssocID="{EB497E2C-D27B-4813-BBA1-4B5B1872F5F0}" presName="sibTrans" presStyleCnt="0"/>
      <dgm:spPr/>
    </dgm:pt>
    <dgm:pt modelId="{1CEA38C3-A51B-4CD0-BE28-B09F75638231}" type="pres">
      <dgm:prSet presAssocID="{7F823756-0CFA-4C18-BBCE-5005FB30DBB1}" presName="compNode" presStyleCnt="0"/>
      <dgm:spPr/>
    </dgm:pt>
    <dgm:pt modelId="{D9BA0B27-B3CC-462D-A856-0BF697468B97}" type="pres">
      <dgm:prSet presAssocID="{7F823756-0CFA-4C18-BBCE-5005FB30DBB1}" presName="bgRect" presStyleLbl="bgShp" presStyleIdx="2" presStyleCnt="3"/>
      <dgm:spPr/>
    </dgm:pt>
    <dgm:pt modelId="{B84C8691-C067-4096-BD69-683D0D0BCFA3}" type="pres">
      <dgm:prSet presAssocID="{7F823756-0CFA-4C18-BBCE-5005FB30DBB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BEEFB57F-6513-4D78-AB88-8573481F3720}" type="pres">
      <dgm:prSet presAssocID="{7F823756-0CFA-4C18-BBCE-5005FB30DBB1}" presName="spaceRect" presStyleCnt="0"/>
      <dgm:spPr/>
    </dgm:pt>
    <dgm:pt modelId="{F7118B0C-F265-4F25-BAC8-F93695C6B724}" type="pres">
      <dgm:prSet presAssocID="{7F823756-0CFA-4C18-BBCE-5005FB30DBB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F942507-FBF4-4286-8060-049D74A2C0D4}" type="presOf" srcId="{FD1EC241-A8CE-40A3-B956-0CC726B0B4E4}" destId="{04BC1169-FCFE-44B6-96DB-75F1CE629639}" srcOrd="0" destOrd="0" presId="urn:microsoft.com/office/officeart/2018/2/layout/IconVerticalSolidList"/>
    <dgm:cxn modelId="{342E6E15-F872-4420-BACD-114756F8BB8F}" srcId="{15988F7F-5975-4C53-B6FE-20F72FFB6094}" destId="{FD1EC241-A8CE-40A3-B956-0CC726B0B4E4}" srcOrd="0" destOrd="0" parTransId="{51BB0289-678A-40BB-904B-CB299D210B2C}" sibTransId="{0F60CDC0-D1B0-4122-8682-7FBBE249C47C}"/>
    <dgm:cxn modelId="{D431711E-1463-4E7B-93BA-50403AB7F705}" type="presOf" srcId="{7F823756-0CFA-4C18-BBCE-5005FB30DBB1}" destId="{F7118B0C-F265-4F25-BAC8-F93695C6B724}" srcOrd="0" destOrd="0" presId="urn:microsoft.com/office/officeart/2018/2/layout/IconVerticalSolidList"/>
    <dgm:cxn modelId="{F4CD0648-37AF-474A-AFDF-E08C1CBC757D}" srcId="{15988F7F-5975-4C53-B6FE-20F72FFB6094}" destId="{7F823756-0CFA-4C18-BBCE-5005FB30DBB1}" srcOrd="2" destOrd="0" parTransId="{30E8102F-3AC6-4AFF-8753-7A4D9CDEDD2B}" sibTransId="{D1B63AC9-5872-4536-9AC2-16C9B9E9279F}"/>
    <dgm:cxn modelId="{B1F0F98C-C608-4B26-BF7B-9299C13A13E1}" srcId="{15988F7F-5975-4C53-B6FE-20F72FFB6094}" destId="{2D20A934-742C-42B5-857F-3B5A0A388A20}" srcOrd="1" destOrd="0" parTransId="{6DEC011B-22E3-47FB-BCB4-7F266822B167}" sibTransId="{EB497E2C-D27B-4813-BBA1-4B5B1872F5F0}"/>
    <dgm:cxn modelId="{C67226AD-CF75-4C88-A08F-A5A7E8C9F474}" type="presOf" srcId="{15988F7F-5975-4C53-B6FE-20F72FFB6094}" destId="{F5B6968C-2CED-4582-B810-F081BAA6A81B}" srcOrd="0" destOrd="0" presId="urn:microsoft.com/office/officeart/2018/2/layout/IconVerticalSolidList"/>
    <dgm:cxn modelId="{AC8E05D6-5343-4184-82B2-669297713526}" type="presOf" srcId="{2D20A934-742C-42B5-857F-3B5A0A388A20}" destId="{08E3BCE2-120F-4E57-862D-AA043F24D0D1}" srcOrd="0" destOrd="0" presId="urn:microsoft.com/office/officeart/2018/2/layout/IconVerticalSolidList"/>
    <dgm:cxn modelId="{641A13AA-65D8-483A-9A42-E9A40C353B88}" type="presParOf" srcId="{F5B6968C-2CED-4582-B810-F081BAA6A81B}" destId="{ADEC7872-5BEA-4258-AE98-75A20395C495}" srcOrd="0" destOrd="0" presId="urn:microsoft.com/office/officeart/2018/2/layout/IconVerticalSolidList"/>
    <dgm:cxn modelId="{CF92FA9C-DA35-4E15-BE8B-17240C02834D}" type="presParOf" srcId="{ADEC7872-5BEA-4258-AE98-75A20395C495}" destId="{0BD69E97-DFC3-41AD-93D8-C744C55E8001}" srcOrd="0" destOrd="0" presId="urn:microsoft.com/office/officeart/2018/2/layout/IconVerticalSolidList"/>
    <dgm:cxn modelId="{38C22C24-6D9F-4C5B-A43C-B221E9093603}" type="presParOf" srcId="{ADEC7872-5BEA-4258-AE98-75A20395C495}" destId="{AAF18188-10BB-4D9A-B18A-C5AE879E9D09}" srcOrd="1" destOrd="0" presId="urn:microsoft.com/office/officeart/2018/2/layout/IconVerticalSolidList"/>
    <dgm:cxn modelId="{B8C2FFB1-8182-4927-A0E0-572EDDA97F4C}" type="presParOf" srcId="{ADEC7872-5BEA-4258-AE98-75A20395C495}" destId="{E2B50A37-DEB2-4066-BCB8-426549C0FEFE}" srcOrd="2" destOrd="0" presId="urn:microsoft.com/office/officeart/2018/2/layout/IconVerticalSolidList"/>
    <dgm:cxn modelId="{FAE1F0F5-C7C7-4ECD-A312-B63FA692CD99}" type="presParOf" srcId="{ADEC7872-5BEA-4258-AE98-75A20395C495}" destId="{04BC1169-FCFE-44B6-96DB-75F1CE629639}" srcOrd="3" destOrd="0" presId="urn:microsoft.com/office/officeart/2018/2/layout/IconVerticalSolidList"/>
    <dgm:cxn modelId="{0655DC58-6F91-43B5-BF75-EE6CCD3A559F}" type="presParOf" srcId="{F5B6968C-2CED-4582-B810-F081BAA6A81B}" destId="{3C70499F-D676-478C-8D3E-CF42D14D70C2}" srcOrd="1" destOrd="0" presId="urn:microsoft.com/office/officeart/2018/2/layout/IconVerticalSolidList"/>
    <dgm:cxn modelId="{55FE64CC-1A22-43C4-9A64-7564129C2A32}" type="presParOf" srcId="{F5B6968C-2CED-4582-B810-F081BAA6A81B}" destId="{CF9EFE93-A81C-4E90-9B3C-91A21604F7C2}" srcOrd="2" destOrd="0" presId="urn:microsoft.com/office/officeart/2018/2/layout/IconVerticalSolidList"/>
    <dgm:cxn modelId="{4CDF4503-7374-49B1-B313-E19BE7A1AB6A}" type="presParOf" srcId="{CF9EFE93-A81C-4E90-9B3C-91A21604F7C2}" destId="{B2843EF0-8551-4CD5-8516-84BDE6100CD3}" srcOrd="0" destOrd="0" presId="urn:microsoft.com/office/officeart/2018/2/layout/IconVerticalSolidList"/>
    <dgm:cxn modelId="{84E6CD06-E9C5-4847-B7F9-1FF98D5192AB}" type="presParOf" srcId="{CF9EFE93-A81C-4E90-9B3C-91A21604F7C2}" destId="{3C6328EC-D7A1-40A4-98D3-EFAA34BC7B01}" srcOrd="1" destOrd="0" presId="urn:microsoft.com/office/officeart/2018/2/layout/IconVerticalSolidList"/>
    <dgm:cxn modelId="{8D2D0AF6-EA6A-4BC7-A7C8-610C9BF58A9A}" type="presParOf" srcId="{CF9EFE93-A81C-4E90-9B3C-91A21604F7C2}" destId="{62DFBFA7-B8EC-430B-8D21-157A3B781703}" srcOrd="2" destOrd="0" presId="urn:microsoft.com/office/officeart/2018/2/layout/IconVerticalSolidList"/>
    <dgm:cxn modelId="{3B5A9C03-F684-484F-BD68-E763D9CFEBEE}" type="presParOf" srcId="{CF9EFE93-A81C-4E90-9B3C-91A21604F7C2}" destId="{08E3BCE2-120F-4E57-862D-AA043F24D0D1}" srcOrd="3" destOrd="0" presId="urn:microsoft.com/office/officeart/2018/2/layout/IconVerticalSolidList"/>
    <dgm:cxn modelId="{552991B4-5D7D-40A7-85E8-EAAC9FAB174D}" type="presParOf" srcId="{F5B6968C-2CED-4582-B810-F081BAA6A81B}" destId="{8D15D6FC-B4E9-4140-B658-C9CDE7825E41}" srcOrd="3" destOrd="0" presId="urn:microsoft.com/office/officeart/2018/2/layout/IconVerticalSolidList"/>
    <dgm:cxn modelId="{EF332EDA-53B6-4174-B46C-7298728C17E8}" type="presParOf" srcId="{F5B6968C-2CED-4582-B810-F081BAA6A81B}" destId="{1CEA38C3-A51B-4CD0-BE28-B09F75638231}" srcOrd="4" destOrd="0" presId="urn:microsoft.com/office/officeart/2018/2/layout/IconVerticalSolidList"/>
    <dgm:cxn modelId="{76B6FDB6-614B-4F32-9B1C-395F30E384C5}" type="presParOf" srcId="{1CEA38C3-A51B-4CD0-BE28-B09F75638231}" destId="{D9BA0B27-B3CC-462D-A856-0BF697468B97}" srcOrd="0" destOrd="0" presId="urn:microsoft.com/office/officeart/2018/2/layout/IconVerticalSolidList"/>
    <dgm:cxn modelId="{870C7C33-F0FF-4E08-9982-C8812C592BF0}" type="presParOf" srcId="{1CEA38C3-A51B-4CD0-BE28-B09F75638231}" destId="{B84C8691-C067-4096-BD69-683D0D0BCFA3}" srcOrd="1" destOrd="0" presId="urn:microsoft.com/office/officeart/2018/2/layout/IconVerticalSolidList"/>
    <dgm:cxn modelId="{FFC90815-D8B1-4382-B9F4-0A8ACE885FFB}" type="presParOf" srcId="{1CEA38C3-A51B-4CD0-BE28-B09F75638231}" destId="{BEEFB57F-6513-4D78-AB88-8573481F3720}" srcOrd="2" destOrd="0" presId="urn:microsoft.com/office/officeart/2018/2/layout/IconVerticalSolidList"/>
    <dgm:cxn modelId="{0284426F-4B9B-4E00-BF5D-E4882227B26B}" type="presParOf" srcId="{1CEA38C3-A51B-4CD0-BE28-B09F75638231}" destId="{F7118B0C-F265-4F25-BAC8-F93695C6B72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69E97-DFC3-41AD-93D8-C744C55E8001}">
      <dsp:nvSpPr>
        <dsp:cNvPr id="0" name=""/>
        <dsp:cNvSpPr/>
      </dsp:nvSpPr>
      <dsp:spPr>
        <a:xfrm>
          <a:off x="0" y="600"/>
          <a:ext cx="6656769" cy="140571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AF18188-10BB-4D9A-B18A-C5AE879E9D09}">
      <dsp:nvSpPr>
        <dsp:cNvPr id="0" name=""/>
        <dsp:cNvSpPr/>
      </dsp:nvSpPr>
      <dsp:spPr>
        <a:xfrm>
          <a:off x="425229" y="316887"/>
          <a:ext cx="773144" cy="7731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BC1169-FCFE-44B6-96DB-75F1CE629639}">
      <dsp:nvSpPr>
        <dsp:cNvPr id="0" name=""/>
        <dsp:cNvSpPr/>
      </dsp:nvSpPr>
      <dsp:spPr>
        <a:xfrm>
          <a:off x="1623604" y="600"/>
          <a:ext cx="5033164" cy="1405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2" tIns="148772" rIns="148772" bIns="148772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Risk Tolerance- How much up and down you are you can take without being sick?- Complete Test</a:t>
          </a:r>
        </a:p>
      </dsp:txBody>
      <dsp:txXfrm>
        <a:off x="1623604" y="600"/>
        <a:ext cx="5033164" cy="1405718"/>
      </dsp:txXfrm>
    </dsp:sp>
    <dsp:sp modelId="{B2843EF0-8551-4CD5-8516-84BDE6100CD3}">
      <dsp:nvSpPr>
        <dsp:cNvPr id="0" name=""/>
        <dsp:cNvSpPr/>
      </dsp:nvSpPr>
      <dsp:spPr>
        <a:xfrm>
          <a:off x="0" y="1757748"/>
          <a:ext cx="6656769" cy="140571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C6328EC-D7A1-40A4-98D3-EFAA34BC7B01}">
      <dsp:nvSpPr>
        <dsp:cNvPr id="0" name=""/>
        <dsp:cNvSpPr/>
      </dsp:nvSpPr>
      <dsp:spPr>
        <a:xfrm>
          <a:off x="425229" y="2074035"/>
          <a:ext cx="773144" cy="7731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E3BCE2-120F-4E57-862D-AA043F24D0D1}">
      <dsp:nvSpPr>
        <dsp:cNvPr id="0" name=""/>
        <dsp:cNvSpPr/>
      </dsp:nvSpPr>
      <dsp:spPr>
        <a:xfrm>
          <a:off x="1623604" y="1757748"/>
          <a:ext cx="5033164" cy="1405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2" tIns="148772" rIns="148772" bIns="148772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Risk Capital- How much money you have to invest?- Complete Budget</a:t>
          </a:r>
        </a:p>
      </dsp:txBody>
      <dsp:txXfrm>
        <a:off x="1623604" y="1757748"/>
        <a:ext cx="5033164" cy="1405718"/>
      </dsp:txXfrm>
    </dsp:sp>
    <dsp:sp modelId="{D9BA0B27-B3CC-462D-A856-0BF697468B97}">
      <dsp:nvSpPr>
        <dsp:cNvPr id="0" name=""/>
        <dsp:cNvSpPr/>
      </dsp:nvSpPr>
      <dsp:spPr>
        <a:xfrm>
          <a:off x="0" y="3514896"/>
          <a:ext cx="6656769" cy="140571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84C8691-C067-4096-BD69-683D0D0BCFA3}">
      <dsp:nvSpPr>
        <dsp:cNvPr id="0" name=""/>
        <dsp:cNvSpPr/>
      </dsp:nvSpPr>
      <dsp:spPr>
        <a:xfrm>
          <a:off x="425229" y="3831182"/>
          <a:ext cx="773144" cy="7731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118B0C-F265-4F25-BAC8-F93695C6B724}">
      <dsp:nvSpPr>
        <dsp:cNvPr id="0" name=""/>
        <dsp:cNvSpPr/>
      </dsp:nvSpPr>
      <dsp:spPr>
        <a:xfrm>
          <a:off x="1623604" y="3514896"/>
          <a:ext cx="5033164" cy="1405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2" tIns="148772" rIns="148772" bIns="148772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Risk Aversion- How much money you have to lose?- Complete Questionnaire</a:t>
          </a:r>
        </a:p>
      </dsp:txBody>
      <dsp:txXfrm>
        <a:off x="1623604" y="3514896"/>
        <a:ext cx="5033164" cy="1405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A84BF-2CF6-47FC-A9F5-A126CDB357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5969" y="4473227"/>
            <a:ext cx="8288032" cy="1096648"/>
          </a:xfrm>
        </p:spPr>
        <p:txBody>
          <a:bodyPr>
            <a:normAutofit/>
          </a:bodyPr>
          <a:lstStyle/>
          <a:p>
            <a:pPr algn="l"/>
            <a:r>
              <a:rPr lang="en-US" sz="4800"/>
              <a:t>Cash Out On Cannabis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203216-B3BF-42AD-9633-3F3A93DB3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5969" y="5569874"/>
            <a:ext cx="8288032" cy="701677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Core Strategy Investing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E94869-7593-429D-8D9C-C484149101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251"/>
          <a:stretch/>
        </p:blipFill>
        <p:spPr>
          <a:xfrm>
            <a:off x="1507856" y="642862"/>
            <a:ext cx="7766145" cy="348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023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9CEE4-FDD7-46EB-BBBD-75B16B517D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5383" y="329804"/>
            <a:ext cx="8812590" cy="937521"/>
          </a:xfrm>
        </p:spPr>
        <p:txBody>
          <a:bodyPr/>
          <a:lstStyle/>
          <a:p>
            <a:r>
              <a:rPr lang="en-US" dirty="0"/>
              <a:t>What is the Stock Market?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22D06A-A2AC-4BD0-81E2-50E08E32E3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179975"/>
            <a:ext cx="7766936" cy="219163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accent1"/>
                </a:solidFill>
              </a:rPr>
              <a:t>It is  market just as any other market just like any other market. It is a single place where you can buy and sell a multitude assets.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5" name="Graphic 4" descr="Apple">
            <a:extLst>
              <a:ext uri="{FF2B5EF4-FFF2-40B4-BE49-F238E27FC236}">
                <a16:creationId xmlns:a16="http://schemas.microsoft.com/office/drawing/2014/main" id="{BF54CCFF-4F94-417B-90E2-183C8672DA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90535" y="1486387"/>
            <a:ext cx="914400" cy="914400"/>
          </a:xfrm>
          <a:prstGeom prst="rect">
            <a:avLst/>
          </a:prstGeom>
        </p:spPr>
      </p:pic>
      <p:pic>
        <p:nvPicPr>
          <p:cNvPr id="7" name="Graphic 6" descr="Cupcake">
            <a:extLst>
              <a:ext uri="{FF2B5EF4-FFF2-40B4-BE49-F238E27FC236}">
                <a16:creationId xmlns:a16="http://schemas.microsoft.com/office/drawing/2014/main" id="{BA6E48DA-1E80-44FF-9ADC-6342A6F269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05942" y="1486387"/>
            <a:ext cx="914400" cy="914400"/>
          </a:xfrm>
          <a:prstGeom prst="rect">
            <a:avLst/>
          </a:prstGeom>
        </p:spPr>
      </p:pic>
      <p:pic>
        <p:nvPicPr>
          <p:cNvPr id="9" name="Graphic 8" descr="Popsicle">
            <a:extLst>
              <a:ext uri="{FF2B5EF4-FFF2-40B4-BE49-F238E27FC236}">
                <a16:creationId xmlns:a16="http://schemas.microsoft.com/office/drawing/2014/main" id="{B0AFDD9D-C08F-48C8-B2CF-35367E1F35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53200" y="1486387"/>
            <a:ext cx="914400" cy="914400"/>
          </a:xfrm>
          <a:prstGeom prst="rect">
            <a:avLst/>
          </a:prstGeom>
        </p:spPr>
      </p:pic>
      <p:pic>
        <p:nvPicPr>
          <p:cNvPr id="11" name="Graphic 10" descr="Hot Dog">
            <a:extLst>
              <a:ext uri="{FF2B5EF4-FFF2-40B4-BE49-F238E27FC236}">
                <a16:creationId xmlns:a16="http://schemas.microsoft.com/office/drawing/2014/main" id="{07A4CD5B-AE7C-4596-91D9-EAC5F92E7BC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30286" y="1508158"/>
            <a:ext cx="914400" cy="914400"/>
          </a:xfrm>
          <a:prstGeom prst="rect">
            <a:avLst/>
          </a:prstGeom>
        </p:spPr>
      </p:pic>
      <p:pic>
        <p:nvPicPr>
          <p:cNvPr id="13" name="Graphic 12" descr="Ice cream">
            <a:extLst>
              <a:ext uri="{FF2B5EF4-FFF2-40B4-BE49-F238E27FC236}">
                <a16:creationId xmlns:a16="http://schemas.microsoft.com/office/drawing/2014/main" id="{C41C1999-916A-4B92-9DAB-6196DF70891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532916" y="1508158"/>
            <a:ext cx="914400" cy="914400"/>
          </a:xfrm>
          <a:prstGeom prst="rect">
            <a:avLst/>
          </a:prstGeom>
        </p:spPr>
      </p:pic>
      <p:pic>
        <p:nvPicPr>
          <p:cNvPr id="15" name="Graphic 14" descr="Flower in pot">
            <a:extLst>
              <a:ext uri="{FF2B5EF4-FFF2-40B4-BE49-F238E27FC236}">
                <a16:creationId xmlns:a16="http://schemas.microsoft.com/office/drawing/2014/main" id="{F107EA5D-F77F-445B-8B4A-0D924CEDD7A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020352" y="148638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466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1F1F7-2E6D-471D-9BE7-75D4256FA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88571"/>
          </a:xfrm>
        </p:spPr>
        <p:txBody>
          <a:bodyPr/>
          <a:lstStyle/>
          <a:p>
            <a:r>
              <a:rPr lang="en-US" dirty="0"/>
              <a:t>What Is The Cannabis Sector?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F9E0AC-FEF9-4A3C-A581-5EA486A22CE4}"/>
              </a:ext>
            </a:extLst>
          </p:cNvPr>
          <p:cNvSpPr txBox="1"/>
          <p:nvPr/>
        </p:nvSpPr>
        <p:spPr>
          <a:xfrm>
            <a:off x="916506" y="2133600"/>
            <a:ext cx="81183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Is made up of Companies that have legal licenses to operate Cannabis and Cannabis Related Businesses.</a:t>
            </a:r>
          </a:p>
        </p:txBody>
      </p:sp>
    </p:spTree>
    <p:extLst>
      <p:ext uri="{BB962C8B-B14F-4D97-AF65-F5344CB8AC3E}">
        <p14:creationId xmlns:p14="http://schemas.microsoft.com/office/powerpoint/2010/main" val="694548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62EF61-D3CF-4E18-B517-7EA4F189D3F0}"/>
              </a:ext>
            </a:extLst>
          </p:cNvPr>
          <p:cNvSpPr txBox="1"/>
          <p:nvPr/>
        </p:nvSpPr>
        <p:spPr>
          <a:xfrm>
            <a:off x="609601" y="653144"/>
            <a:ext cx="92746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Things To Know About Cannabis Stocks And The Stock Market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7BAE2F-F5D2-4C5C-A6B7-F004B211F159}"/>
              </a:ext>
            </a:extLst>
          </p:cNvPr>
          <p:cNvSpPr txBox="1"/>
          <p:nvPr/>
        </p:nvSpPr>
        <p:spPr>
          <a:xfrm>
            <a:off x="609601" y="2265701"/>
            <a:ext cx="8469085" cy="3939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Cannabis is a new and emerging industry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Traditional Market Risk about every 6 years the stock market declines about 25% and about every 2 years the market declines about 10%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Political Risk although more than ½ of the US states have adopted at least Medical use of marijuana. Also affects Federal Laws and Decision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Regulatory Risk unlike alcohol and tobacco, marijuana has not yet been truly regulated</a:t>
            </a:r>
          </a:p>
        </p:txBody>
      </p:sp>
    </p:spTree>
    <p:extLst>
      <p:ext uri="{BB962C8B-B14F-4D97-AF65-F5344CB8AC3E}">
        <p14:creationId xmlns:p14="http://schemas.microsoft.com/office/powerpoint/2010/main" val="3977923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11FBF3-A285-412E-BF56-750A048E34FC}"/>
              </a:ext>
            </a:extLst>
          </p:cNvPr>
          <p:cNvSpPr txBox="1"/>
          <p:nvPr/>
        </p:nvSpPr>
        <p:spPr>
          <a:xfrm>
            <a:off x="435429" y="478971"/>
            <a:ext cx="9013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How Does The Stock Market Work?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9C4D6D-FABB-4DA3-911E-A8A378EF7415}"/>
              </a:ext>
            </a:extLst>
          </p:cNvPr>
          <p:cNvSpPr txBox="1"/>
          <p:nvPr/>
        </p:nvSpPr>
        <p:spPr>
          <a:xfrm>
            <a:off x="435429" y="1563469"/>
            <a:ext cx="8273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Stock Market Moves Up and Down Based On Emotions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0E1951-2DBC-484E-8F5D-B077D49E0936}"/>
              </a:ext>
            </a:extLst>
          </p:cNvPr>
          <p:cNvSpPr txBox="1"/>
          <p:nvPr/>
        </p:nvSpPr>
        <p:spPr>
          <a:xfrm>
            <a:off x="1371601" y="2463301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C000"/>
                </a:solidFill>
              </a:rPr>
              <a:t>Market Sentiment and Market Emotion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E7532E-3AEC-4DAA-8702-9CE0B6656F64}"/>
              </a:ext>
            </a:extLst>
          </p:cNvPr>
          <p:cNvSpPr txBox="1"/>
          <p:nvPr/>
        </p:nvSpPr>
        <p:spPr>
          <a:xfrm>
            <a:off x="718457" y="3424688"/>
            <a:ext cx="8273142" cy="736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 Sentiment- indicates how investors are feeling and looking toward the stock market, economy or a particular company.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7F1331-D1E3-4B77-B8CF-BA450995ECC1}"/>
              </a:ext>
            </a:extLst>
          </p:cNvPr>
          <p:cNvSpPr txBox="1"/>
          <p:nvPr/>
        </p:nvSpPr>
        <p:spPr>
          <a:xfrm>
            <a:off x="718457" y="4558176"/>
            <a:ext cx="7990114" cy="736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 Expectation- is what investors expect to happen in the future to the stock market, economy or a particular company.</a:t>
            </a:r>
          </a:p>
        </p:txBody>
      </p:sp>
    </p:spTree>
    <p:extLst>
      <p:ext uri="{BB962C8B-B14F-4D97-AF65-F5344CB8AC3E}">
        <p14:creationId xmlns:p14="http://schemas.microsoft.com/office/powerpoint/2010/main" val="1606841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E046A6-CECA-4D6C-B116-6A4FF2DBDFA6}"/>
              </a:ext>
            </a:extLst>
          </p:cNvPr>
          <p:cNvSpPr txBox="1"/>
          <p:nvPr/>
        </p:nvSpPr>
        <p:spPr>
          <a:xfrm>
            <a:off x="1894113" y="3048000"/>
            <a:ext cx="6836229" cy="3148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Bearish- Negative Sentiment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Bullish- Positive Sentiment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 Bullish will create bubble that will evaluate pop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 expectation will create a low demand and low prices     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81E4B6-BC1C-4FBB-B527-E1DCD899D9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314" y="334554"/>
            <a:ext cx="4397829" cy="247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018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E0BF35CA-8AA0-428F-ABED-5B77A6C39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A4A156A-791B-4BD9-8452-A798A15D2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7652CB1-59D3-4DAB-AD45-8DFB73895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83539C1B-883E-4130-95FA-2A6FD3E49A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244CEE5F-144C-437F-9472-22EE3E3D1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621BB31-AA71-4E9B-8854-3C62F162FE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5336141D-E3C6-4E7B-8923-B31C3E16F0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F113BE6F-9D13-4E70-B7AB-C8CC2546A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FBEB82C3-C636-4A90-B9A5-905EC38E01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646B4C4A-5A81-43CF-93ED-5FA59D5BE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C3715C1A-EBA1-41A6-AC20-D6A7C4871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C4EF5A6-CEA9-43D0-8D77-82EB65D0C635}"/>
              </a:ext>
            </a:extLst>
          </p:cNvPr>
          <p:cNvSpPr txBox="1"/>
          <p:nvPr/>
        </p:nvSpPr>
        <p:spPr>
          <a:xfrm>
            <a:off x="4974337" y="1265314"/>
            <a:ext cx="4299666" cy="32491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54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Basic Investing Terms</a:t>
            </a: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03D271DD-C9EA-4985-BA0C-037A88FA30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Graphic 3" descr="Open Book">
            <a:extLst>
              <a:ext uri="{FF2B5EF4-FFF2-40B4-BE49-F238E27FC236}">
                <a16:creationId xmlns:a16="http://schemas.microsoft.com/office/drawing/2014/main" id="{AC92C434-CC4D-4846-A460-FB0CDCCE59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31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D58F7BA4-B6D7-4093-BC9D-BA2CF918A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1490F55-F54C-467C-B8A6-A31153CC5A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2F2A405-ED68-4CB8-9732-67DA21F2A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8A7D2B90-65E1-48B0-8CA7-52D5474063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E924D5FD-FDCC-4B58-A2A3-D540DA620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5E193FF4-6DE7-4427-8CA6-6391CF05F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B53557E8-484E-4039-B233-EBFF43A3B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45E1412B-7A92-4620-B822-2510023D4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D21DAC8F-94C8-4EBC-8454-1525B0F593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A34D249F-4969-44EA-A390-4FCDA5EB9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AB39E86-A756-4CA8-B71D-0AF734B31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DA27254-207B-4B52-973B-03A6D7C25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A247D9-0C02-44F1-84F6-206B99255638}"/>
              </a:ext>
            </a:extLst>
          </p:cNvPr>
          <p:cNvSpPr txBox="1"/>
          <p:nvPr/>
        </p:nvSpPr>
        <p:spPr>
          <a:xfrm>
            <a:off x="652481" y="1382486"/>
            <a:ext cx="3547581" cy="40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4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Risk Appetite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E3358E8-FEB4-4E5C-903A-92C75E6BD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5FE9BA5-5847-4FF3-960A-4E3AC28E3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6D98C19-CACB-4DEB-9AA7-5E1D776DB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3">
              <a:extLst>
                <a:ext uri="{FF2B5EF4-FFF2-40B4-BE49-F238E27FC236}">
                  <a16:creationId xmlns:a16="http://schemas.microsoft.com/office/drawing/2014/main" id="{8EA0C28F-AA7D-46C7-8D8A-CE97E7EB0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50B7A449-3821-4275-97E9-6B1FF91DE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D15285ED-C1E9-4539-9551-2D9D3B89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A57A772B-029C-402F-8961-04AD1B61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43A98072-A351-47FB-8807-1EEDBF77E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3BC2C561-1ADE-495B-A04A-92DE414F5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FE633B79-4994-47EC-9479-56BA3E3A58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D6188152-70CA-4742-AA0D-863A7FDB4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extBox 3">
            <a:extLst>
              <a:ext uri="{FF2B5EF4-FFF2-40B4-BE49-F238E27FC236}">
                <a16:creationId xmlns:a16="http://schemas.microsoft.com/office/drawing/2014/main" id="{7F7CEC35-434F-4E44-B9EA-D5956177FB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0014618"/>
              </p:ext>
            </p:extLst>
          </p:nvPr>
        </p:nvGraphicFramePr>
        <p:xfrm>
          <a:off x="4876847" y="944563"/>
          <a:ext cx="6656769" cy="492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7165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Thumbs Up Sign">
            <a:extLst>
              <a:ext uri="{FF2B5EF4-FFF2-40B4-BE49-F238E27FC236}">
                <a16:creationId xmlns:a16="http://schemas.microsoft.com/office/drawing/2014/main" id="{9D9BB00D-997C-4808-BE8F-B8C050E736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24943" y="2253343"/>
            <a:ext cx="2808514" cy="280851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C4C4D86-E872-4776-9666-C1994C46DDBD}"/>
              </a:ext>
            </a:extLst>
          </p:cNvPr>
          <p:cNvSpPr txBox="1"/>
          <p:nvPr/>
        </p:nvSpPr>
        <p:spPr>
          <a:xfrm>
            <a:off x="1208314" y="740228"/>
            <a:ext cx="7641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See You On Your Next Session</a:t>
            </a:r>
          </a:p>
        </p:txBody>
      </p:sp>
    </p:spTree>
    <p:extLst>
      <p:ext uri="{BB962C8B-B14F-4D97-AF65-F5344CB8AC3E}">
        <p14:creationId xmlns:p14="http://schemas.microsoft.com/office/powerpoint/2010/main" val="35131026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289</Words>
  <Application>Microsoft Office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Cash Out On Cannabis</vt:lpstr>
      <vt:lpstr>What is the Stock Market?</vt:lpstr>
      <vt:lpstr>What Is The Cannabis Sector?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Cash Out On Cannabis</dc:title>
  <dc:creator>Cimone Casson</dc:creator>
  <cp:lastModifiedBy>Cimone Casson</cp:lastModifiedBy>
  <cp:revision>2</cp:revision>
  <dcterms:created xsi:type="dcterms:W3CDTF">2019-02-21T03:48:49Z</dcterms:created>
  <dcterms:modified xsi:type="dcterms:W3CDTF">2019-02-21T03:54:48Z</dcterms:modified>
</cp:coreProperties>
</file>