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25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1" r:id="rId6"/>
    <p:sldId id="296" r:id="rId7"/>
    <p:sldId id="298" r:id="rId8"/>
    <p:sldId id="302" r:id="rId9"/>
    <p:sldId id="305" r:id="rId10"/>
    <p:sldId id="29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E50564F-E098-4FAB-A1D5-61B885E684A6}">
          <p14:sldIdLst>
            <p14:sldId id="256"/>
            <p14:sldId id="261"/>
            <p14:sldId id="296"/>
            <p14:sldId id="298"/>
            <p14:sldId id="302"/>
            <p14:sldId id="305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249" autoAdjust="0"/>
  </p:normalViewPr>
  <p:slideViewPr>
    <p:cSldViewPr snapToGrid="0" showGuides="1">
      <p:cViewPr varScale="1">
        <p:scale>
          <a:sx n="84" d="100"/>
          <a:sy n="84" d="100"/>
        </p:scale>
        <p:origin x="696" y="17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3187" y="43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EE95FC5-CD6B-4A50-9262-DC414E16C3EA}">
      <dgm:prSet/>
      <dgm:spPr/>
      <dgm:t>
        <a:bodyPr/>
        <a:lstStyle/>
        <a:p>
          <a:r>
            <a:rPr lang="en-US" dirty="0">
              <a:solidFill>
                <a:schemeClr val="accent1">
                  <a:lumMod val="50000"/>
                </a:schemeClr>
              </a:solidFill>
            </a:rPr>
            <a:t>CRE loans only </a:t>
          </a:r>
          <a:endParaRPr lang="en-US" dirty="0">
            <a:solidFill>
              <a:schemeClr val="tx1">
                <a:alpha val="60000"/>
              </a:schemeClr>
            </a:solidFill>
          </a:endParaRPr>
        </a:p>
      </dgm:t>
    </dgm:pt>
    <dgm:pt modelId="{75374347-884B-4721-8CFF-DF080F5B1C79}" type="parTrans" cxnId="{B3F19EC2-A372-4EC3-BFE0-C62FFDFE3DF6}">
      <dgm:prSet/>
      <dgm:spPr/>
      <dgm:t>
        <a:bodyPr/>
        <a:lstStyle/>
        <a:p>
          <a:endParaRPr lang="en-US"/>
        </a:p>
      </dgm:t>
    </dgm:pt>
    <dgm:pt modelId="{C99EBBB1-E916-471C-83C9-ABE85B42AC26}" type="sibTrans" cxnId="{B3F19EC2-A372-4EC3-BFE0-C62FFDFE3DF6}">
      <dgm:prSet/>
      <dgm:spPr/>
      <dgm:t>
        <a:bodyPr/>
        <a:lstStyle/>
        <a:p>
          <a:endParaRPr lang="en-US"/>
        </a:p>
      </dgm:t>
    </dgm:pt>
    <dgm:pt modelId="{F05611F0-8256-4954-B6CB-ED6B4F2DD397}">
      <dgm:prSet/>
      <dgm:spPr/>
      <dgm:t>
        <a:bodyPr/>
        <a:lstStyle/>
        <a:p>
          <a:r>
            <a:rPr lang="en-US" dirty="0">
              <a:solidFill>
                <a:schemeClr val="accent1">
                  <a:lumMod val="50000"/>
                </a:schemeClr>
              </a:solidFill>
            </a:rPr>
            <a:t>Must have completed Core Training </a:t>
          </a:r>
          <a:endParaRPr lang="en-US" dirty="0">
            <a:solidFill>
              <a:schemeClr val="tx1">
                <a:alpha val="60000"/>
              </a:schemeClr>
            </a:solidFill>
          </a:endParaRPr>
        </a:p>
      </dgm:t>
    </dgm:pt>
    <dgm:pt modelId="{CD7328D6-9FAE-4506-9BDB-E06A571EC1D4}" type="parTrans" cxnId="{914FACD2-336A-4471-9E99-312B3F8EAB04}">
      <dgm:prSet/>
      <dgm:spPr/>
      <dgm:t>
        <a:bodyPr/>
        <a:lstStyle/>
        <a:p>
          <a:endParaRPr lang="en-US"/>
        </a:p>
      </dgm:t>
    </dgm:pt>
    <dgm:pt modelId="{6BD5265A-8333-420D-BDB2-65F10B3EBD76}" type="sibTrans" cxnId="{914FACD2-336A-4471-9E99-312B3F8EAB04}">
      <dgm:prSet/>
      <dgm:spPr/>
      <dgm:t>
        <a:bodyPr/>
        <a:lstStyle/>
        <a:p>
          <a:endParaRPr lang="en-US"/>
        </a:p>
      </dgm:t>
    </dgm:pt>
    <dgm:pt modelId="{22625139-F93A-4F3F-A7AA-4923A01AEDF3}">
      <dgm:prSet/>
      <dgm:spPr/>
      <dgm:t>
        <a:bodyPr/>
        <a:lstStyle/>
        <a:p>
          <a:r>
            <a:rPr lang="en-US" dirty="0">
              <a:solidFill>
                <a:schemeClr val="accent1">
                  <a:lumMod val="50000"/>
                </a:schemeClr>
              </a:solidFill>
            </a:rPr>
            <a:t>RFA referrals are logged into CRM as always with RFA as referral source in background</a:t>
          </a:r>
          <a:endParaRPr lang="en-US" dirty="0">
            <a:solidFill>
              <a:schemeClr val="tx1">
                <a:alpha val="60000"/>
              </a:schemeClr>
            </a:solidFill>
          </a:endParaRPr>
        </a:p>
      </dgm:t>
    </dgm:pt>
    <dgm:pt modelId="{F549A0EB-6BE9-4749-8336-B02A279AE302}" type="parTrans" cxnId="{FC7721F0-429B-4CE7-BE98-C2F3C41FE9C7}">
      <dgm:prSet/>
      <dgm:spPr/>
      <dgm:t>
        <a:bodyPr/>
        <a:lstStyle/>
        <a:p>
          <a:endParaRPr lang="en-US"/>
        </a:p>
      </dgm:t>
    </dgm:pt>
    <dgm:pt modelId="{A8E2FA08-4DD4-4654-A85D-9A99162D6201}" type="sibTrans" cxnId="{FC7721F0-429B-4CE7-BE98-C2F3C41FE9C7}">
      <dgm:prSet/>
      <dgm:spPr/>
      <dgm:t>
        <a:bodyPr/>
        <a:lstStyle/>
        <a:p>
          <a:endParaRPr lang="en-US"/>
        </a:p>
      </dgm:t>
    </dgm:pt>
    <dgm:pt modelId="{140952D0-0E1D-4F48-9F16-53581487CFA0}">
      <dgm:prSet/>
      <dgm:spPr/>
      <dgm:t>
        <a:bodyPr/>
        <a:lstStyle/>
        <a:p>
          <a:r>
            <a:rPr lang="en-US" dirty="0">
              <a:solidFill>
                <a:schemeClr val="accent1">
                  <a:lumMod val="50000"/>
                </a:schemeClr>
              </a:solidFill>
            </a:rPr>
            <a:t>Loans dept will only copy IAP file updates, IAP responsibility to update RFA </a:t>
          </a:r>
          <a:endParaRPr lang="en-US" dirty="0">
            <a:solidFill>
              <a:schemeClr val="tx1">
                <a:alpha val="60000"/>
              </a:schemeClr>
            </a:solidFill>
          </a:endParaRPr>
        </a:p>
      </dgm:t>
    </dgm:pt>
    <dgm:pt modelId="{790C446F-6917-41E7-BE01-7AFE2676D505}" type="parTrans" cxnId="{B07163E8-ADEC-492A-8F07-7E5786AB23AE}">
      <dgm:prSet/>
      <dgm:spPr/>
      <dgm:t>
        <a:bodyPr/>
        <a:lstStyle/>
        <a:p>
          <a:endParaRPr lang="en-US"/>
        </a:p>
      </dgm:t>
    </dgm:pt>
    <dgm:pt modelId="{2804F27C-9BA9-4D07-AB02-74BE7DFA2C0E}" type="sibTrans" cxnId="{B07163E8-ADEC-492A-8F07-7E5786AB23AE}">
      <dgm:prSet/>
      <dgm:spPr/>
      <dgm:t>
        <a:bodyPr/>
        <a:lstStyle/>
        <a:p>
          <a:endParaRPr lang="en-US"/>
        </a:p>
      </dgm:t>
    </dgm:pt>
    <dgm:pt modelId="{C2F8C7F7-44C4-414A-BCCD-56E91DD0A777}">
      <dgm:prSet/>
      <dgm:spPr/>
      <dgm:t>
        <a:bodyPr/>
        <a:lstStyle/>
        <a:p>
          <a:r>
            <a:rPr lang="en-US" dirty="0">
              <a:solidFill>
                <a:schemeClr val="accent1">
                  <a:lumMod val="50000"/>
                </a:schemeClr>
              </a:solidFill>
            </a:rPr>
            <a:t>Standard lead compensation </a:t>
          </a:r>
          <a:endParaRPr lang="en-US" dirty="0">
            <a:solidFill>
              <a:schemeClr val="tx1">
                <a:alpha val="60000"/>
              </a:schemeClr>
            </a:solidFill>
          </a:endParaRPr>
        </a:p>
      </dgm:t>
    </dgm:pt>
    <dgm:pt modelId="{E6C6DF88-9436-40D7-BA84-18FE896A6151}" type="parTrans" cxnId="{14D43B81-F92D-4CD8-9D1E-78CBF092C750}">
      <dgm:prSet/>
      <dgm:spPr/>
      <dgm:t>
        <a:bodyPr/>
        <a:lstStyle/>
        <a:p>
          <a:endParaRPr lang="en-US"/>
        </a:p>
      </dgm:t>
    </dgm:pt>
    <dgm:pt modelId="{4E39967D-43EF-4F15-814A-2F491D900D43}" type="sibTrans" cxnId="{14D43B81-F92D-4CD8-9D1E-78CBF092C750}">
      <dgm:prSet/>
      <dgm:spPr/>
      <dgm:t>
        <a:bodyPr/>
        <a:lstStyle/>
        <a:p>
          <a:endParaRPr lang="en-US"/>
        </a:p>
      </dgm:t>
    </dgm:pt>
    <dgm:pt modelId="{539F0B2D-763D-4639-B4AA-CC4EE0B8029F}" type="pres">
      <dgm:prSet presAssocID="{D0F07F19-1F50-4B42-A7A0-278DF9D25BB1}" presName="root" presStyleCnt="0">
        <dgm:presLayoutVars>
          <dgm:dir/>
          <dgm:resizeHandles val="exact"/>
        </dgm:presLayoutVars>
      </dgm:prSet>
      <dgm:spPr/>
    </dgm:pt>
    <dgm:pt modelId="{7C57C5FD-BC94-4852-B3EC-3A72C51988CA}" type="pres">
      <dgm:prSet presAssocID="{2EE95FC5-CD6B-4A50-9262-DC414E16C3EA}" presName="compNode" presStyleCnt="0"/>
      <dgm:spPr/>
    </dgm:pt>
    <dgm:pt modelId="{8D5BCCB0-FE2C-4B39-92FA-86E015360BFE}" type="pres">
      <dgm:prSet presAssocID="{2EE95FC5-CD6B-4A50-9262-DC414E16C3EA}" presName="bgRect" presStyleLbl="bgShp" presStyleIdx="0" presStyleCnt="5" custLinFactNeighborX="-128" custLinFactNeighborY="-355"/>
      <dgm:spPr>
        <a:prstGeom prst="rect">
          <a:avLst/>
        </a:prstGeom>
        <a:solidFill>
          <a:schemeClr val="accent1">
            <a:lumMod val="40000"/>
            <a:lumOff val="60000"/>
            <a:alpha val="50000"/>
          </a:schemeClr>
        </a:solidFill>
      </dgm:spPr>
    </dgm:pt>
    <dgm:pt modelId="{B970FC54-593D-4FE9-AFCD-C77EE53A4F01}" type="pres">
      <dgm:prSet presAssocID="{2EE95FC5-CD6B-4A50-9262-DC414E16C3EA}" presName="iconRect" presStyleLbl="node1" presStyleIdx="0" presStyleCnt="5"/>
      <dgm:spPr>
        <a:blipFill dpi="0" rotWithShape="1">
          <a:blip xmlns:r="http://schemas.openxmlformats.org/officeDocument/2006/relationships" r:embed="rId1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8B0477A4-6C5F-46E6-8910-A51FA1F661B5}" type="pres">
      <dgm:prSet presAssocID="{2EE95FC5-CD6B-4A50-9262-DC414E16C3EA}" presName="spaceRect" presStyleCnt="0"/>
      <dgm:spPr/>
    </dgm:pt>
    <dgm:pt modelId="{1002F504-21FD-4710-AB54-6DD4AE8B1DEB}" type="pres">
      <dgm:prSet presAssocID="{2EE95FC5-CD6B-4A50-9262-DC414E16C3EA}" presName="parTx" presStyleLbl="revTx" presStyleIdx="0" presStyleCnt="5" custLinFactNeighborX="-2848">
        <dgm:presLayoutVars>
          <dgm:chMax val="0"/>
          <dgm:chPref val="0"/>
        </dgm:presLayoutVars>
      </dgm:prSet>
      <dgm:spPr/>
    </dgm:pt>
    <dgm:pt modelId="{C5D2D154-D04C-4060-B371-4FA5C99B7538}" type="pres">
      <dgm:prSet presAssocID="{C99EBBB1-E916-471C-83C9-ABE85B42AC26}" presName="sibTrans" presStyleCnt="0"/>
      <dgm:spPr/>
    </dgm:pt>
    <dgm:pt modelId="{0E0B23C8-D5E1-4B41-BDA7-2CE57755BE6A}" type="pres">
      <dgm:prSet presAssocID="{F05611F0-8256-4954-B6CB-ED6B4F2DD397}" presName="compNode" presStyleCnt="0"/>
      <dgm:spPr/>
    </dgm:pt>
    <dgm:pt modelId="{CD05AFB1-E184-456B-B0D2-9C36C4272D02}" type="pres">
      <dgm:prSet presAssocID="{F05611F0-8256-4954-B6CB-ED6B4F2DD397}" presName="bgRect" presStyleLbl="bgShp" presStyleIdx="1" presStyleCnt="5"/>
      <dgm:spPr>
        <a:prstGeom prst="rect">
          <a:avLst/>
        </a:prstGeom>
        <a:solidFill>
          <a:schemeClr val="accent1">
            <a:lumMod val="40000"/>
            <a:lumOff val="60000"/>
            <a:alpha val="50000"/>
          </a:schemeClr>
        </a:solidFill>
      </dgm:spPr>
    </dgm:pt>
    <dgm:pt modelId="{74FDC127-8DFD-4460-AE93-0411105DEB60}" type="pres">
      <dgm:prSet presAssocID="{F05611F0-8256-4954-B6CB-ED6B4F2DD397}" presName="iconRect" presStyleLbl="node1" presStyleIdx="1" presStyleCnt="5"/>
      <dgm:spPr>
        <a:blipFill dpi="0" rotWithShape="1">
          <a:blip xmlns:r="http://schemas.openxmlformats.org/officeDocument/2006/relationships"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aker"/>
        </a:ext>
      </dgm:extLst>
    </dgm:pt>
    <dgm:pt modelId="{58414D7F-A9B2-47FB-8B18-5EF591AE26CC}" type="pres">
      <dgm:prSet presAssocID="{F05611F0-8256-4954-B6CB-ED6B4F2DD397}" presName="spaceRect" presStyleCnt="0"/>
      <dgm:spPr/>
    </dgm:pt>
    <dgm:pt modelId="{1A91019B-6FF6-4E88-A622-AA77E19BE965}" type="pres">
      <dgm:prSet presAssocID="{F05611F0-8256-4954-B6CB-ED6B4F2DD397}" presName="parTx" presStyleLbl="revTx" presStyleIdx="1" presStyleCnt="5" custLinFactNeighborX="-2848">
        <dgm:presLayoutVars>
          <dgm:chMax val="0"/>
          <dgm:chPref val="0"/>
        </dgm:presLayoutVars>
      </dgm:prSet>
      <dgm:spPr/>
    </dgm:pt>
    <dgm:pt modelId="{7016EE3B-7F4A-42C5-A09F-919C1401C4BC}" type="pres">
      <dgm:prSet presAssocID="{6BD5265A-8333-420D-BDB2-65F10B3EBD76}" presName="sibTrans" presStyleCnt="0"/>
      <dgm:spPr/>
    </dgm:pt>
    <dgm:pt modelId="{815AA52A-6D18-4177-AE6D-E0559FAFDE78}" type="pres">
      <dgm:prSet presAssocID="{22625139-F93A-4F3F-A7AA-4923A01AEDF3}" presName="compNode" presStyleCnt="0"/>
      <dgm:spPr/>
    </dgm:pt>
    <dgm:pt modelId="{A8176E5D-B119-4234-91AB-EFE9C2CF80B7}" type="pres">
      <dgm:prSet presAssocID="{22625139-F93A-4F3F-A7AA-4923A01AEDF3}" presName="bgRect" presStyleLbl="bgShp" presStyleIdx="2" presStyleCnt="5"/>
      <dgm:spPr>
        <a:prstGeom prst="rect">
          <a:avLst/>
        </a:prstGeom>
        <a:solidFill>
          <a:schemeClr val="accent1">
            <a:lumMod val="40000"/>
            <a:lumOff val="60000"/>
            <a:alpha val="50000"/>
          </a:schemeClr>
        </a:solidFill>
      </dgm:spPr>
    </dgm:pt>
    <dgm:pt modelId="{DB85AE0A-C466-4604-9C2E-87F8EA52DD0F}" type="pres">
      <dgm:prSet presAssocID="{22625139-F93A-4F3F-A7AA-4923A01AEDF3}" presName="iconRect" presStyleLbl="node1" presStyleIdx="2" presStyleCnt="5"/>
      <dgm:spPr>
        <a:blipFill dpi="0" rotWithShape="1">
          <a:blip xmlns:r="http://schemas.openxmlformats.org/officeDocument/2006/relationships"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A8722341-C6F1-4D89-89A6-4EF02F8B76E1}" type="pres">
      <dgm:prSet presAssocID="{22625139-F93A-4F3F-A7AA-4923A01AEDF3}" presName="spaceRect" presStyleCnt="0"/>
      <dgm:spPr/>
    </dgm:pt>
    <dgm:pt modelId="{5A5E0268-7557-41F6-A6CC-892DF11AAC18}" type="pres">
      <dgm:prSet presAssocID="{22625139-F93A-4F3F-A7AA-4923A01AEDF3}" presName="parTx" presStyleLbl="revTx" presStyleIdx="2" presStyleCnt="5" custLinFactNeighborX="-2848">
        <dgm:presLayoutVars>
          <dgm:chMax val="0"/>
          <dgm:chPref val="0"/>
        </dgm:presLayoutVars>
      </dgm:prSet>
      <dgm:spPr/>
    </dgm:pt>
    <dgm:pt modelId="{5ACA2613-1755-4541-BF52-A7AD043980F4}" type="pres">
      <dgm:prSet presAssocID="{A8E2FA08-4DD4-4654-A85D-9A99162D6201}" presName="sibTrans" presStyleCnt="0"/>
      <dgm:spPr/>
    </dgm:pt>
    <dgm:pt modelId="{D58F1FE7-CDEB-42F6-BC01-82FB71EDF9C0}" type="pres">
      <dgm:prSet presAssocID="{140952D0-0E1D-4F48-9F16-53581487CFA0}" presName="compNode" presStyleCnt="0"/>
      <dgm:spPr/>
    </dgm:pt>
    <dgm:pt modelId="{A102E018-9C2C-4317-8572-9362E8FC1AF8}" type="pres">
      <dgm:prSet presAssocID="{140952D0-0E1D-4F48-9F16-53581487CFA0}" presName="bgRect" presStyleLbl="bgShp" presStyleIdx="3" presStyleCnt="5"/>
      <dgm:spPr>
        <a:prstGeom prst="rect">
          <a:avLst/>
        </a:prstGeom>
        <a:solidFill>
          <a:schemeClr val="accent1">
            <a:lumMod val="40000"/>
            <a:lumOff val="60000"/>
            <a:alpha val="50000"/>
          </a:schemeClr>
        </a:solidFill>
      </dgm:spPr>
    </dgm:pt>
    <dgm:pt modelId="{3353CF1D-5822-47BA-A6C2-AC7DC94D5A9C}" type="pres">
      <dgm:prSet presAssocID="{140952D0-0E1D-4F48-9F16-53581487CFA0}" presName="iconRect" presStyleLbl="node1" presStyleIdx="3" presStyleCnt="5"/>
      <dgm:spPr>
        <a:blipFill dpi="0" rotWithShape="1">
          <a:blip xmlns:r="http://schemas.openxmlformats.org/officeDocument/2006/relationships" r:embed="rId7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0326715C-7787-454B-B5D4-2E4B73514584}" type="pres">
      <dgm:prSet presAssocID="{140952D0-0E1D-4F48-9F16-53581487CFA0}" presName="spaceRect" presStyleCnt="0"/>
      <dgm:spPr/>
    </dgm:pt>
    <dgm:pt modelId="{B05634FC-081B-4BC5-BE4E-70E96448CBC7}" type="pres">
      <dgm:prSet presAssocID="{140952D0-0E1D-4F48-9F16-53581487CFA0}" presName="parTx" presStyleLbl="revTx" presStyleIdx="3" presStyleCnt="5" custLinFactNeighborX="-2848">
        <dgm:presLayoutVars>
          <dgm:chMax val="0"/>
          <dgm:chPref val="0"/>
        </dgm:presLayoutVars>
      </dgm:prSet>
      <dgm:spPr/>
    </dgm:pt>
    <dgm:pt modelId="{941E5EAA-3190-4C8A-9550-C01AB013F3B6}" type="pres">
      <dgm:prSet presAssocID="{2804F27C-9BA9-4D07-AB02-74BE7DFA2C0E}" presName="sibTrans" presStyleCnt="0"/>
      <dgm:spPr/>
    </dgm:pt>
    <dgm:pt modelId="{E4485791-256C-479D-93C2-2AB8EE372B1D}" type="pres">
      <dgm:prSet presAssocID="{C2F8C7F7-44C4-414A-BCCD-56E91DD0A777}" presName="compNode" presStyleCnt="0"/>
      <dgm:spPr/>
    </dgm:pt>
    <dgm:pt modelId="{E3FB0205-9E6F-404E-BB9F-D3662F49AF1C}" type="pres">
      <dgm:prSet presAssocID="{C2F8C7F7-44C4-414A-BCCD-56E91DD0A777}" presName="bgRect" presStyleLbl="bgShp" presStyleIdx="4" presStyleCnt="5"/>
      <dgm:spPr>
        <a:prstGeom prst="rect">
          <a:avLst/>
        </a:prstGeom>
        <a:solidFill>
          <a:schemeClr val="accent1">
            <a:lumMod val="40000"/>
            <a:lumOff val="60000"/>
            <a:alpha val="50000"/>
          </a:schemeClr>
        </a:solidFill>
      </dgm:spPr>
    </dgm:pt>
    <dgm:pt modelId="{7169F0BE-38ED-4AA0-BD0F-6AEA778C8DB9}" type="pres">
      <dgm:prSet presAssocID="{C2F8C7F7-44C4-414A-BCCD-56E91DD0A777}" presName="iconRect" presStyleLbl="node1" presStyleIdx="4" presStyleCnt="5"/>
      <dgm:spPr>
        <a:blipFill dpi="0" rotWithShape="1">
          <a:blip xmlns:r="http://schemas.openxmlformats.org/officeDocument/2006/relationships" r:embed="rId9">
            <a:alphaModFix amt="50000"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58BC7B20-3838-469F-BE20-773F9621E096}" type="pres">
      <dgm:prSet presAssocID="{C2F8C7F7-44C4-414A-BCCD-56E91DD0A777}" presName="spaceRect" presStyleCnt="0"/>
      <dgm:spPr/>
    </dgm:pt>
    <dgm:pt modelId="{EB0F5FA3-DAEB-4780-B272-E569966A52CF}" type="pres">
      <dgm:prSet presAssocID="{C2F8C7F7-44C4-414A-BCCD-56E91DD0A777}" presName="parTx" presStyleLbl="revTx" presStyleIdx="4" presStyleCnt="5" custLinFactNeighborX="-3204">
        <dgm:presLayoutVars>
          <dgm:chMax val="0"/>
          <dgm:chPref val="0"/>
        </dgm:presLayoutVars>
      </dgm:prSet>
      <dgm:spPr/>
    </dgm:pt>
  </dgm:ptLst>
  <dgm:cxnLst>
    <dgm:cxn modelId="{E901F845-631E-42AD-82B2-653DA40B389B}" type="presOf" srcId="{C2F8C7F7-44C4-414A-BCCD-56E91DD0A777}" destId="{EB0F5FA3-DAEB-4780-B272-E569966A52CF}" srcOrd="0" destOrd="0" presId="urn:microsoft.com/office/officeart/2018/2/layout/IconVerticalSolidList"/>
    <dgm:cxn modelId="{D28FE450-D56C-43DC-901C-B2275D62B369}" type="presOf" srcId="{2EE95FC5-CD6B-4A50-9262-DC414E16C3EA}" destId="{1002F504-21FD-4710-AB54-6DD4AE8B1DEB}" srcOrd="0" destOrd="0" presId="urn:microsoft.com/office/officeart/2018/2/layout/IconVerticalSolidList"/>
    <dgm:cxn modelId="{09B52955-21F8-4660-80B5-8AC2F661638E}" type="presOf" srcId="{22625139-F93A-4F3F-A7AA-4923A01AEDF3}" destId="{5A5E0268-7557-41F6-A6CC-892DF11AAC18}" srcOrd="0" destOrd="0" presId="urn:microsoft.com/office/officeart/2018/2/layout/IconVerticalSolidList"/>
    <dgm:cxn modelId="{FAEA9C64-F0D3-4558-9A35-23F0581DC7BF}" type="presOf" srcId="{140952D0-0E1D-4F48-9F16-53581487CFA0}" destId="{B05634FC-081B-4BC5-BE4E-70E96448CBC7}" srcOrd="0" destOrd="0" presId="urn:microsoft.com/office/officeart/2018/2/layout/IconVerticalSolidList"/>
    <dgm:cxn modelId="{14D43B81-F92D-4CD8-9D1E-78CBF092C750}" srcId="{D0F07F19-1F50-4B42-A7A0-278DF9D25BB1}" destId="{C2F8C7F7-44C4-414A-BCCD-56E91DD0A777}" srcOrd="4" destOrd="0" parTransId="{E6C6DF88-9436-40D7-BA84-18FE896A6151}" sibTransId="{4E39967D-43EF-4F15-814A-2F491D900D43}"/>
    <dgm:cxn modelId="{FA896689-06F0-4649-9FF7-0D3A04B5B25E}" type="presOf" srcId="{D0F07F19-1F50-4B42-A7A0-278DF9D25BB1}" destId="{539F0B2D-763D-4639-B4AA-CC4EE0B8029F}" srcOrd="0" destOrd="0" presId="urn:microsoft.com/office/officeart/2018/2/layout/IconVerticalSolidList"/>
    <dgm:cxn modelId="{B3F19EC2-A372-4EC3-BFE0-C62FFDFE3DF6}" srcId="{D0F07F19-1F50-4B42-A7A0-278DF9D25BB1}" destId="{2EE95FC5-CD6B-4A50-9262-DC414E16C3EA}" srcOrd="0" destOrd="0" parTransId="{75374347-884B-4721-8CFF-DF080F5B1C79}" sibTransId="{C99EBBB1-E916-471C-83C9-ABE85B42AC26}"/>
    <dgm:cxn modelId="{914FACD2-336A-4471-9E99-312B3F8EAB04}" srcId="{D0F07F19-1F50-4B42-A7A0-278DF9D25BB1}" destId="{F05611F0-8256-4954-B6CB-ED6B4F2DD397}" srcOrd="1" destOrd="0" parTransId="{CD7328D6-9FAE-4506-9BDB-E06A571EC1D4}" sibTransId="{6BD5265A-8333-420D-BDB2-65F10B3EBD76}"/>
    <dgm:cxn modelId="{B07163E8-ADEC-492A-8F07-7E5786AB23AE}" srcId="{D0F07F19-1F50-4B42-A7A0-278DF9D25BB1}" destId="{140952D0-0E1D-4F48-9F16-53581487CFA0}" srcOrd="3" destOrd="0" parTransId="{790C446F-6917-41E7-BE01-7AFE2676D505}" sibTransId="{2804F27C-9BA9-4D07-AB02-74BE7DFA2C0E}"/>
    <dgm:cxn modelId="{FC7721F0-429B-4CE7-BE98-C2F3C41FE9C7}" srcId="{D0F07F19-1F50-4B42-A7A0-278DF9D25BB1}" destId="{22625139-F93A-4F3F-A7AA-4923A01AEDF3}" srcOrd="2" destOrd="0" parTransId="{F549A0EB-6BE9-4749-8336-B02A279AE302}" sibTransId="{A8E2FA08-4DD4-4654-A85D-9A99162D6201}"/>
    <dgm:cxn modelId="{3CC82EFE-ECBC-4EF1-9AD1-94F2F4D0F7F0}" type="presOf" srcId="{F05611F0-8256-4954-B6CB-ED6B4F2DD397}" destId="{1A91019B-6FF6-4E88-A622-AA77E19BE965}" srcOrd="0" destOrd="0" presId="urn:microsoft.com/office/officeart/2018/2/layout/IconVerticalSolidList"/>
    <dgm:cxn modelId="{3141AECC-0824-4D33-B56E-0AA0BF76ADC4}" type="presParOf" srcId="{539F0B2D-763D-4639-B4AA-CC4EE0B8029F}" destId="{7C57C5FD-BC94-4852-B3EC-3A72C51988CA}" srcOrd="0" destOrd="0" presId="urn:microsoft.com/office/officeart/2018/2/layout/IconVerticalSolidList"/>
    <dgm:cxn modelId="{91B124C7-32BD-48C5-A045-6B89C6FA61EE}" type="presParOf" srcId="{7C57C5FD-BC94-4852-B3EC-3A72C51988CA}" destId="{8D5BCCB0-FE2C-4B39-92FA-86E015360BFE}" srcOrd="0" destOrd="0" presId="urn:microsoft.com/office/officeart/2018/2/layout/IconVerticalSolidList"/>
    <dgm:cxn modelId="{5C408221-FD1D-4546-A6E6-8330B2208253}" type="presParOf" srcId="{7C57C5FD-BC94-4852-B3EC-3A72C51988CA}" destId="{B970FC54-593D-4FE9-AFCD-C77EE53A4F01}" srcOrd="1" destOrd="0" presId="urn:microsoft.com/office/officeart/2018/2/layout/IconVerticalSolidList"/>
    <dgm:cxn modelId="{935E623E-CFDC-4AF8-B6EA-214446B4F401}" type="presParOf" srcId="{7C57C5FD-BC94-4852-B3EC-3A72C51988CA}" destId="{8B0477A4-6C5F-46E6-8910-A51FA1F661B5}" srcOrd="2" destOrd="0" presId="urn:microsoft.com/office/officeart/2018/2/layout/IconVerticalSolidList"/>
    <dgm:cxn modelId="{1E88C30E-19D9-4E39-B8C1-CD0573176A9E}" type="presParOf" srcId="{7C57C5FD-BC94-4852-B3EC-3A72C51988CA}" destId="{1002F504-21FD-4710-AB54-6DD4AE8B1DEB}" srcOrd="3" destOrd="0" presId="urn:microsoft.com/office/officeart/2018/2/layout/IconVerticalSolidList"/>
    <dgm:cxn modelId="{D98E3B47-5678-4183-ABFE-C52A79C56F19}" type="presParOf" srcId="{539F0B2D-763D-4639-B4AA-CC4EE0B8029F}" destId="{C5D2D154-D04C-4060-B371-4FA5C99B7538}" srcOrd="1" destOrd="0" presId="urn:microsoft.com/office/officeart/2018/2/layout/IconVerticalSolidList"/>
    <dgm:cxn modelId="{1C8B9CA9-55DE-4C4A-B6C3-9BF7170578A8}" type="presParOf" srcId="{539F0B2D-763D-4639-B4AA-CC4EE0B8029F}" destId="{0E0B23C8-D5E1-4B41-BDA7-2CE57755BE6A}" srcOrd="2" destOrd="0" presId="urn:microsoft.com/office/officeart/2018/2/layout/IconVerticalSolidList"/>
    <dgm:cxn modelId="{59E394A4-2CB8-4285-8A2E-C7AD9707C88A}" type="presParOf" srcId="{0E0B23C8-D5E1-4B41-BDA7-2CE57755BE6A}" destId="{CD05AFB1-E184-456B-B0D2-9C36C4272D02}" srcOrd="0" destOrd="0" presId="urn:microsoft.com/office/officeart/2018/2/layout/IconVerticalSolidList"/>
    <dgm:cxn modelId="{017797BA-DA8F-42A6-9B4B-2E3B232A9487}" type="presParOf" srcId="{0E0B23C8-D5E1-4B41-BDA7-2CE57755BE6A}" destId="{74FDC127-8DFD-4460-AE93-0411105DEB60}" srcOrd="1" destOrd="0" presId="urn:microsoft.com/office/officeart/2018/2/layout/IconVerticalSolidList"/>
    <dgm:cxn modelId="{75F07183-B2DD-4414-A5B8-8308084B8E3F}" type="presParOf" srcId="{0E0B23C8-D5E1-4B41-BDA7-2CE57755BE6A}" destId="{58414D7F-A9B2-47FB-8B18-5EF591AE26CC}" srcOrd="2" destOrd="0" presId="urn:microsoft.com/office/officeart/2018/2/layout/IconVerticalSolidList"/>
    <dgm:cxn modelId="{04F8BED2-D78F-4CD5-BBBC-7FC8C9F8F207}" type="presParOf" srcId="{0E0B23C8-D5E1-4B41-BDA7-2CE57755BE6A}" destId="{1A91019B-6FF6-4E88-A622-AA77E19BE965}" srcOrd="3" destOrd="0" presId="urn:microsoft.com/office/officeart/2018/2/layout/IconVerticalSolidList"/>
    <dgm:cxn modelId="{BCFD135B-FCED-466E-9159-B02BFE9D4001}" type="presParOf" srcId="{539F0B2D-763D-4639-B4AA-CC4EE0B8029F}" destId="{7016EE3B-7F4A-42C5-A09F-919C1401C4BC}" srcOrd="3" destOrd="0" presId="urn:microsoft.com/office/officeart/2018/2/layout/IconVerticalSolidList"/>
    <dgm:cxn modelId="{58EF4718-ACD6-43F8-805B-D62F90D9A920}" type="presParOf" srcId="{539F0B2D-763D-4639-B4AA-CC4EE0B8029F}" destId="{815AA52A-6D18-4177-AE6D-E0559FAFDE78}" srcOrd="4" destOrd="0" presId="urn:microsoft.com/office/officeart/2018/2/layout/IconVerticalSolidList"/>
    <dgm:cxn modelId="{D1615F48-ADED-4C2B-BB8A-59749B8AE730}" type="presParOf" srcId="{815AA52A-6D18-4177-AE6D-E0559FAFDE78}" destId="{A8176E5D-B119-4234-91AB-EFE9C2CF80B7}" srcOrd="0" destOrd="0" presId="urn:microsoft.com/office/officeart/2018/2/layout/IconVerticalSolidList"/>
    <dgm:cxn modelId="{79312827-D440-4AF8-9B00-B884A9E4A3BB}" type="presParOf" srcId="{815AA52A-6D18-4177-AE6D-E0559FAFDE78}" destId="{DB85AE0A-C466-4604-9C2E-87F8EA52DD0F}" srcOrd="1" destOrd="0" presId="urn:microsoft.com/office/officeart/2018/2/layout/IconVerticalSolidList"/>
    <dgm:cxn modelId="{E7924D5D-988A-4115-9A93-08F335B8947A}" type="presParOf" srcId="{815AA52A-6D18-4177-AE6D-E0559FAFDE78}" destId="{A8722341-C6F1-4D89-89A6-4EF02F8B76E1}" srcOrd="2" destOrd="0" presId="urn:microsoft.com/office/officeart/2018/2/layout/IconVerticalSolidList"/>
    <dgm:cxn modelId="{C6AD5C36-9185-4F14-9584-D2A1D2C97E1C}" type="presParOf" srcId="{815AA52A-6D18-4177-AE6D-E0559FAFDE78}" destId="{5A5E0268-7557-41F6-A6CC-892DF11AAC18}" srcOrd="3" destOrd="0" presId="urn:microsoft.com/office/officeart/2018/2/layout/IconVerticalSolidList"/>
    <dgm:cxn modelId="{7CC5D15E-F8FA-444A-AC16-03C2AF2F8435}" type="presParOf" srcId="{539F0B2D-763D-4639-B4AA-CC4EE0B8029F}" destId="{5ACA2613-1755-4541-BF52-A7AD043980F4}" srcOrd="5" destOrd="0" presId="urn:microsoft.com/office/officeart/2018/2/layout/IconVerticalSolidList"/>
    <dgm:cxn modelId="{459894C0-6852-4DFB-AB0C-15C59FA57691}" type="presParOf" srcId="{539F0B2D-763D-4639-B4AA-CC4EE0B8029F}" destId="{D58F1FE7-CDEB-42F6-BC01-82FB71EDF9C0}" srcOrd="6" destOrd="0" presId="urn:microsoft.com/office/officeart/2018/2/layout/IconVerticalSolidList"/>
    <dgm:cxn modelId="{14EE37A9-59E2-472A-B59D-2230A528B9EE}" type="presParOf" srcId="{D58F1FE7-CDEB-42F6-BC01-82FB71EDF9C0}" destId="{A102E018-9C2C-4317-8572-9362E8FC1AF8}" srcOrd="0" destOrd="0" presId="urn:microsoft.com/office/officeart/2018/2/layout/IconVerticalSolidList"/>
    <dgm:cxn modelId="{DA750973-958E-459C-8387-641E8911B272}" type="presParOf" srcId="{D58F1FE7-CDEB-42F6-BC01-82FB71EDF9C0}" destId="{3353CF1D-5822-47BA-A6C2-AC7DC94D5A9C}" srcOrd="1" destOrd="0" presId="urn:microsoft.com/office/officeart/2018/2/layout/IconVerticalSolidList"/>
    <dgm:cxn modelId="{62D5D3B0-A3FA-4D1D-8E7C-76B0202DCF7E}" type="presParOf" srcId="{D58F1FE7-CDEB-42F6-BC01-82FB71EDF9C0}" destId="{0326715C-7787-454B-B5D4-2E4B73514584}" srcOrd="2" destOrd="0" presId="urn:microsoft.com/office/officeart/2018/2/layout/IconVerticalSolidList"/>
    <dgm:cxn modelId="{BB5FA47B-6E17-41EB-8EF7-D7734FFE7C72}" type="presParOf" srcId="{D58F1FE7-CDEB-42F6-BC01-82FB71EDF9C0}" destId="{B05634FC-081B-4BC5-BE4E-70E96448CBC7}" srcOrd="3" destOrd="0" presId="urn:microsoft.com/office/officeart/2018/2/layout/IconVerticalSolidList"/>
    <dgm:cxn modelId="{45BA8686-C800-4DF7-8561-A1CCEF354961}" type="presParOf" srcId="{539F0B2D-763D-4639-B4AA-CC4EE0B8029F}" destId="{941E5EAA-3190-4C8A-9550-C01AB013F3B6}" srcOrd="7" destOrd="0" presId="urn:microsoft.com/office/officeart/2018/2/layout/IconVerticalSolidList"/>
    <dgm:cxn modelId="{68B47999-4EDD-48C8-9446-785154B26990}" type="presParOf" srcId="{539F0B2D-763D-4639-B4AA-CC4EE0B8029F}" destId="{E4485791-256C-479D-93C2-2AB8EE372B1D}" srcOrd="8" destOrd="0" presId="urn:microsoft.com/office/officeart/2018/2/layout/IconVerticalSolidList"/>
    <dgm:cxn modelId="{68222549-0ADC-4DDE-8A37-85CDBE618F3B}" type="presParOf" srcId="{E4485791-256C-479D-93C2-2AB8EE372B1D}" destId="{E3FB0205-9E6F-404E-BB9F-D3662F49AF1C}" srcOrd="0" destOrd="0" presId="urn:microsoft.com/office/officeart/2018/2/layout/IconVerticalSolidList"/>
    <dgm:cxn modelId="{B22CD18D-75A5-4D43-BC73-FCFE070FDE52}" type="presParOf" srcId="{E4485791-256C-479D-93C2-2AB8EE372B1D}" destId="{7169F0BE-38ED-4AA0-BD0F-6AEA778C8DB9}" srcOrd="1" destOrd="0" presId="urn:microsoft.com/office/officeart/2018/2/layout/IconVerticalSolidList"/>
    <dgm:cxn modelId="{E9EF9AA2-ACFB-454C-A417-FD4BEC0253A5}" type="presParOf" srcId="{E4485791-256C-479D-93C2-2AB8EE372B1D}" destId="{58BC7B20-3838-469F-BE20-773F9621E096}" srcOrd="2" destOrd="0" presId="urn:microsoft.com/office/officeart/2018/2/layout/IconVerticalSolidList"/>
    <dgm:cxn modelId="{A0770496-1BBC-4289-8714-0247E119A24C}" type="presParOf" srcId="{E4485791-256C-479D-93C2-2AB8EE372B1D}" destId="{EB0F5FA3-DAEB-4780-B272-E569966A52C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17280B-FC62-43F6-8E59-40D3E4E7160F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B700F2-5586-4F06-993B-61B69E8D5B2C}">
      <dgm:prSet phldrT="[Text]" custT="1"/>
      <dgm:spPr>
        <a:solidFill>
          <a:schemeClr val="accent1">
            <a:lumMod val="40000"/>
            <a:lumOff val="60000"/>
            <a:alpha val="50000"/>
          </a:schemeClr>
        </a:solidFill>
        <a:ln>
          <a:noFill/>
        </a:ln>
      </dgm:spPr>
      <dgm:t>
        <a:bodyPr/>
        <a:lstStyle/>
        <a:p>
          <a:r>
            <a:rPr lang="en-US" sz="1900" dirty="0">
              <a:solidFill>
                <a:schemeClr val="tx1"/>
              </a:solidFill>
            </a:rPr>
            <a:t>RFA Refers Lead</a:t>
          </a:r>
        </a:p>
      </dgm:t>
    </dgm:pt>
    <dgm:pt modelId="{EC1EA70F-65DC-4C32-BE40-6AE8550B4F5A}" type="parTrans" cxnId="{C70992EF-3BB1-4844-891C-2FACEA05E6F3}">
      <dgm:prSet/>
      <dgm:spPr/>
      <dgm:t>
        <a:bodyPr/>
        <a:lstStyle/>
        <a:p>
          <a:endParaRPr lang="en-US"/>
        </a:p>
      </dgm:t>
    </dgm:pt>
    <dgm:pt modelId="{981C2505-640C-41BB-ABA6-7F585F8AFC4D}" type="sibTrans" cxnId="{C70992EF-3BB1-4844-891C-2FACEA05E6F3}">
      <dgm:prSet/>
      <dgm:spPr/>
      <dgm:t>
        <a:bodyPr/>
        <a:lstStyle/>
        <a:p>
          <a:endParaRPr lang="en-US"/>
        </a:p>
      </dgm:t>
    </dgm:pt>
    <dgm:pt modelId="{001208AC-2B83-4157-8BC7-4F75F1BB185F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600" dirty="0">
              <a:solidFill>
                <a:schemeClr val="accent1">
                  <a:lumMod val="50000"/>
                </a:schemeClr>
              </a:solidFill>
            </a:rPr>
            <a:t>IAP puts into CRM then contacts the borrower as usual</a:t>
          </a:r>
        </a:p>
      </dgm:t>
    </dgm:pt>
    <dgm:pt modelId="{23E089A8-C021-4217-B1DD-E63492E4945F}" type="parTrans" cxnId="{293C605A-0F05-4710-842B-DF6895DFB245}">
      <dgm:prSet/>
      <dgm:spPr/>
      <dgm:t>
        <a:bodyPr/>
        <a:lstStyle/>
        <a:p>
          <a:endParaRPr lang="en-US"/>
        </a:p>
      </dgm:t>
    </dgm:pt>
    <dgm:pt modelId="{348D66A9-1494-4296-8103-5209B65CA7F6}" type="sibTrans" cxnId="{293C605A-0F05-4710-842B-DF6895DFB245}">
      <dgm:prSet/>
      <dgm:spPr/>
      <dgm:t>
        <a:bodyPr/>
        <a:lstStyle/>
        <a:p>
          <a:endParaRPr lang="en-US"/>
        </a:p>
      </dgm:t>
    </dgm:pt>
    <dgm:pt modelId="{06EFAFF8-AA49-40CF-9BBC-7AC941DCB075}">
      <dgm:prSet phldrT="[Text]" custT="1"/>
      <dgm:spPr>
        <a:solidFill>
          <a:schemeClr val="accent1">
            <a:lumMod val="40000"/>
            <a:lumOff val="60000"/>
            <a:alpha val="50000"/>
          </a:schemeClr>
        </a:solidFill>
        <a:ln>
          <a:noFill/>
        </a:ln>
      </dgm:spPr>
      <dgm:t>
        <a:bodyPr/>
        <a:lstStyle/>
        <a:p>
          <a:r>
            <a:rPr lang="en-US" sz="1900" dirty="0">
              <a:solidFill>
                <a:schemeClr val="tx1"/>
              </a:solidFill>
            </a:rPr>
            <a:t>Loans Department</a:t>
          </a:r>
        </a:p>
      </dgm:t>
    </dgm:pt>
    <dgm:pt modelId="{F862937C-98BE-4CF0-899C-98888EA9A521}" type="parTrans" cxnId="{66EC5C68-9DA5-43B3-AA6E-14E91AFE0431}">
      <dgm:prSet/>
      <dgm:spPr/>
      <dgm:t>
        <a:bodyPr/>
        <a:lstStyle/>
        <a:p>
          <a:endParaRPr lang="en-US"/>
        </a:p>
      </dgm:t>
    </dgm:pt>
    <dgm:pt modelId="{A0181A8A-87E6-4483-A087-FF165ADA1415}" type="sibTrans" cxnId="{66EC5C68-9DA5-43B3-AA6E-14E91AFE0431}">
      <dgm:prSet/>
      <dgm:spPr/>
      <dgm:t>
        <a:bodyPr/>
        <a:lstStyle/>
        <a:p>
          <a:endParaRPr lang="en-US"/>
        </a:p>
      </dgm:t>
    </dgm:pt>
    <dgm:pt modelId="{15F5427B-51A0-4B7F-9A84-EF39F600E081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600" dirty="0">
              <a:solidFill>
                <a:schemeClr val="accent1">
                  <a:lumMod val="50000"/>
                </a:schemeClr>
              </a:solidFill>
            </a:rPr>
            <a:t>File is approved or declined, IAP updated throughout process</a:t>
          </a:r>
        </a:p>
      </dgm:t>
    </dgm:pt>
    <dgm:pt modelId="{E65D1AB5-DA91-429A-AA2B-6443042C7116}" type="parTrans" cxnId="{4229616D-0B30-4C8A-914C-C770AC25F4CF}">
      <dgm:prSet/>
      <dgm:spPr/>
      <dgm:t>
        <a:bodyPr/>
        <a:lstStyle/>
        <a:p>
          <a:endParaRPr lang="en-US"/>
        </a:p>
      </dgm:t>
    </dgm:pt>
    <dgm:pt modelId="{308F166C-FFB3-47DA-B89E-F439DF90B520}" type="sibTrans" cxnId="{4229616D-0B30-4C8A-914C-C770AC25F4CF}">
      <dgm:prSet/>
      <dgm:spPr/>
      <dgm:t>
        <a:bodyPr/>
        <a:lstStyle/>
        <a:p>
          <a:endParaRPr lang="en-US"/>
        </a:p>
      </dgm:t>
    </dgm:pt>
    <dgm:pt modelId="{B46F18F3-713A-45EF-B403-8225C417855E}">
      <dgm:prSet phldrT="[Text]" custT="1"/>
      <dgm:spPr>
        <a:solidFill>
          <a:schemeClr val="accent1">
            <a:lumMod val="40000"/>
            <a:lumOff val="60000"/>
            <a:alpha val="50000"/>
          </a:schemeClr>
        </a:solidFill>
        <a:ln>
          <a:noFill/>
        </a:ln>
      </dgm:spPr>
      <dgm:t>
        <a:bodyPr/>
        <a:lstStyle/>
        <a:p>
          <a:r>
            <a:rPr lang="en-US" sz="1900" dirty="0">
              <a:solidFill>
                <a:schemeClr val="tx1"/>
              </a:solidFill>
            </a:rPr>
            <a:t>Deal closes </a:t>
          </a:r>
        </a:p>
      </dgm:t>
    </dgm:pt>
    <dgm:pt modelId="{800A3811-21A6-40B5-9CE2-D867849DD5EE}" type="parTrans" cxnId="{75160A5F-A4DE-475E-AADF-1BEED1355089}">
      <dgm:prSet/>
      <dgm:spPr/>
      <dgm:t>
        <a:bodyPr/>
        <a:lstStyle/>
        <a:p>
          <a:endParaRPr lang="en-US"/>
        </a:p>
      </dgm:t>
    </dgm:pt>
    <dgm:pt modelId="{3828CE19-B1AD-4122-BD0B-90ACA19E22C8}" type="sibTrans" cxnId="{75160A5F-A4DE-475E-AADF-1BEED1355089}">
      <dgm:prSet/>
      <dgm:spPr/>
      <dgm:t>
        <a:bodyPr/>
        <a:lstStyle/>
        <a:p>
          <a:endParaRPr lang="en-US"/>
        </a:p>
      </dgm:t>
    </dgm:pt>
    <dgm:pt modelId="{B85C7C25-7585-4AF6-B040-2824E08BBFEC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600" dirty="0">
              <a:solidFill>
                <a:schemeClr val="accent1">
                  <a:lumMod val="50000"/>
                </a:schemeClr>
              </a:solidFill>
            </a:rPr>
            <a:t>IAP gets standard lead compensation RFA gets referral fee</a:t>
          </a:r>
        </a:p>
      </dgm:t>
    </dgm:pt>
    <dgm:pt modelId="{651755EC-E9D9-4B49-82BE-35553DDA5246}" type="parTrans" cxnId="{5C46EE31-F3BE-444C-85A6-82B089159FD8}">
      <dgm:prSet/>
      <dgm:spPr/>
      <dgm:t>
        <a:bodyPr/>
        <a:lstStyle/>
        <a:p>
          <a:endParaRPr lang="en-US"/>
        </a:p>
      </dgm:t>
    </dgm:pt>
    <dgm:pt modelId="{76ECF19A-5B76-4BF3-83C8-5143AB74468F}" type="sibTrans" cxnId="{5C46EE31-F3BE-444C-85A6-82B089159FD8}">
      <dgm:prSet/>
      <dgm:spPr/>
      <dgm:t>
        <a:bodyPr/>
        <a:lstStyle/>
        <a:p>
          <a:endParaRPr lang="en-US"/>
        </a:p>
      </dgm:t>
    </dgm:pt>
    <dgm:pt modelId="{D6612E20-ED34-4BD5-9123-54E9EE5BDBD0}" type="pres">
      <dgm:prSet presAssocID="{BD17280B-FC62-43F6-8E59-40D3E4E7160F}" presName="rootNode" presStyleCnt="0">
        <dgm:presLayoutVars>
          <dgm:chMax/>
          <dgm:chPref/>
          <dgm:dir/>
          <dgm:animLvl val="lvl"/>
        </dgm:presLayoutVars>
      </dgm:prSet>
      <dgm:spPr/>
    </dgm:pt>
    <dgm:pt modelId="{B4B05896-9BC4-46B1-8C1D-323874E2C10D}" type="pres">
      <dgm:prSet presAssocID="{4BB700F2-5586-4F06-993B-61B69E8D5B2C}" presName="composite" presStyleCnt="0"/>
      <dgm:spPr/>
    </dgm:pt>
    <dgm:pt modelId="{857B4CA8-411B-47F9-AD8E-CC9E8998191B}" type="pres">
      <dgm:prSet presAssocID="{4BB700F2-5586-4F06-993B-61B69E8D5B2C}" presName="ParentText" presStyleLbl="node1" presStyleIdx="0" presStyleCnt="3" custScaleY="183795" custLinFactY="-11158" custLinFactNeighborY="-100000">
        <dgm:presLayoutVars>
          <dgm:chMax val="1"/>
          <dgm:chPref val="1"/>
          <dgm:bulletEnabled val="1"/>
        </dgm:presLayoutVars>
      </dgm:prSet>
      <dgm:spPr/>
    </dgm:pt>
    <dgm:pt modelId="{105CEA98-93B9-4B2D-B9B9-9537AD997164}" type="pres">
      <dgm:prSet presAssocID="{4BB700F2-5586-4F06-993B-61B69E8D5B2C}" presName="Image" presStyleLbl="bgImgPlace1" presStyleIdx="0" presStyleCnt="3" custLinFactNeighborY="-332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9000" b="-9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with pin"/>
        </a:ext>
      </dgm:extLst>
    </dgm:pt>
    <dgm:pt modelId="{082F9D57-96B4-483D-A747-06D859B5D858}" type="pres">
      <dgm:prSet presAssocID="{4BB700F2-5586-4F06-993B-61B69E8D5B2C}" presName="ChildText" presStyleLbl="fgAcc1" presStyleIdx="0" presStyleCnt="3" custScaleX="247876" custLinFactX="-8945" custLinFactY="49222" custLinFactNeighborX="-100000" custLinFactNeighborY="100000">
        <dgm:presLayoutVars>
          <dgm:chMax val="0"/>
          <dgm:chPref val="0"/>
          <dgm:bulletEnabled val="1"/>
        </dgm:presLayoutVars>
      </dgm:prSet>
      <dgm:spPr/>
    </dgm:pt>
    <dgm:pt modelId="{7988FF66-6E7C-43B3-99C6-FA0558526D0B}" type="pres">
      <dgm:prSet presAssocID="{981C2505-640C-41BB-ABA6-7F585F8AFC4D}" presName="sibTrans" presStyleCnt="0"/>
      <dgm:spPr/>
    </dgm:pt>
    <dgm:pt modelId="{7A6D194E-D21C-4316-A81C-C09DEBC24A8D}" type="pres">
      <dgm:prSet presAssocID="{06EFAFF8-AA49-40CF-9BBC-7AC941DCB075}" presName="composite" presStyleCnt="0"/>
      <dgm:spPr/>
    </dgm:pt>
    <dgm:pt modelId="{494B1894-FA4F-4EC1-8E8E-68AEB4899B72}" type="pres">
      <dgm:prSet presAssocID="{06EFAFF8-AA49-40CF-9BBC-7AC941DCB075}" presName="ParentText" presStyleLbl="node1" presStyleIdx="1" presStyleCnt="3" custScaleY="183795" custLinFactY="-11158" custLinFactNeighborX="25798" custLinFactNeighborY="-100000">
        <dgm:presLayoutVars>
          <dgm:chMax val="1"/>
          <dgm:chPref val="1"/>
          <dgm:bulletEnabled val="1"/>
        </dgm:presLayoutVars>
      </dgm:prSet>
      <dgm:spPr/>
    </dgm:pt>
    <dgm:pt modelId="{175B4889-8837-4A51-B8E4-43DED68FD91D}" type="pres">
      <dgm:prSet presAssocID="{06EFAFF8-AA49-40CF-9BBC-7AC941DCB075}" presName="Image" presStyleLbl="bgImgPlace1" presStyleIdx="1" presStyleCnt="3" custLinFactNeighborX="25798" custLinFactNeighborY="-332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9000" b="-9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compass"/>
        </a:ext>
      </dgm:extLst>
    </dgm:pt>
    <dgm:pt modelId="{DDAD261B-380A-44B9-A99B-A72499989074}" type="pres">
      <dgm:prSet presAssocID="{06EFAFF8-AA49-40CF-9BBC-7AC941DCB075}" presName="ChildText" presStyleLbl="fgAcc1" presStyleIdx="1" presStyleCnt="3" custScaleX="247876" custLinFactY="43940" custLinFactNeighborX="-64075" custLinFactNeighborY="100000">
        <dgm:presLayoutVars>
          <dgm:chMax val="0"/>
          <dgm:chPref val="0"/>
          <dgm:bulletEnabled val="1"/>
        </dgm:presLayoutVars>
      </dgm:prSet>
      <dgm:spPr/>
    </dgm:pt>
    <dgm:pt modelId="{26483D13-C27B-43DB-A088-D4A387B0A313}" type="pres">
      <dgm:prSet presAssocID="{A0181A8A-87E6-4483-A087-FF165ADA1415}" presName="sibTrans" presStyleCnt="0"/>
      <dgm:spPr/>
    </dgm:pt>
    <dgm:pt modelId="{AB1740CB-ECB5-4994-85D8-B662447BD59A}" type="pres">
      <dgm:prSet presAssocID="{B46F18F3-713A-45EF-B403-8225C417855E}" presName="composite" presStyleCnt="0"/>
      <dgm:spPr/>
    </dgm:pt>
    <dgm:pt modelId="{9BB768B8-97D3-4773-9C90-8CAAE2C66A90}" type="pres">
      <dgm:prSet presAssocID="{B46F18F3-713A-45EF-B403-8225C417855E}" presName="ParentText" presStyleLbl="node1" presStyleIdx="2" presStyleCnt="3" custScaleY="183795" custLinFactY="-11158" custLinFactNeighborX="38515" custLinFactNeighborY="-100000">
        <dgm:presLayoutVars>
          <dgm:chMax val="1"/>
          <dgm:chPref val="1"/>
          <dgm:bulletEnabled val="1"/>
        </dgm:presLayoutVars>
      </dgm:prSet>
      <dgm:spPr/>
    </dgm:pt>
    <dgm:pt modelId="{EA1B9F6F-093C-4E75-8A08-13CC63E48A2A}" type="pres">
      <dgm:prSet presAssocID="{B46F18F3-713A-45EF-B403-8225C417855E}" presName="Image" presStyleLbl="bgImgPlace1" presStyleIdx="2" presStyleCnt="3" custLinFactNeighborX="38515" custLinFactNeighborY="-332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9000" b="-9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ghway scene"/>
        </a:ext>
      </dgm:extLst>
    </dgm:pt>
    <dgm:pt modelId="{6AB589D1-3A2C-4500-AF5C-B9B478C9C905}" type="pres">
      <dgm:prSet presAssocID="{B46F18F3-713A-45EF-B403-8225C417855E}" presName="ChildText" presStyleLbl="fgAcc1" presStyleIdx="2" presStyleCnt="3" custScaleX="247876" custLinFactY="43940" custLinFactNeighborX="-33416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5C46EE31-F3BE-444C-85A6-82B089159FD8}" srcId="{B46F18F3-713A-45EF-B403-8225C417855E}" destId="{B85C7C25-7585-4AF6-B040-2824E08BBFEC}" srcOrd="0" destOrd="0" parTransId="{651755EC-E9D9-4B49-82BE-35553DDA5246}" sibTransId="{76ECF19A-5B76-4BF3-83C8-5143AB74468F}"/>
    <dgm:cxn modelId="{A6C9023B-25D1-40C9-ACD9-7B058BC56855}" type="presOf" srcId="{001208AC-2B83-4157-8BC7-4F75F1BB185F}" destId="{082F9D57-96B4-483D-A747-06D859B5D858}" srcOrd="0" destOrd="0" presId="urn:microsoft.com/office/officeart/2008/layout/TitledPictureBlocks"/>
    <dgm:cxn modelId="{7D3F154A-43C1-42C2-A461-09848888C224}" type="presOf" srcId="{BD17280B-FC62-43F6-8E59-40D3E4E7160F}" destId="{D6612E20-ED34-4BD5-9123-54E9EE5BDBD0}" srcOrd="0" destOrd="0" presId="urn:microsoft.com/office/officeart/2008/layout/TitledPictureBlocks"/>
    <dgm:cxn modelId="{3C63D259-E9E6-4D04-9EE1-19E4ABAF10E6}" type="presOf" srcId="{B85C7C25-7585-4AF6-B040-2824E08BBFEC}" destId="{6AB589D1-3A2C-4500-AF5C-B9B478C9C905}" srcOrd="0" destOrd="0" presId="urn:microsoft.com/office/officeart/2008/layout/TitledPictureBlocks"/>
    <dgm:cxn modelId="{293C605A-0F05-4710-842B-DF6895DFB245}" srcId="{4BB700F2-5586-4F06-993B-61B69E8D5B2C}" destId="{001208AC-2B83-4157-8BC7-4F75F1BB185F}" srcOrd="0" destOrd="0" parTransId="{23E089A8-C021-4217-B1DD-E63492E4945F}" sibTransId="{348D66A9-1494-4296-8103-5209B65CA7F6}"/>
    <dgm:cxn modelId="{75160A5F-A4DE-475E-AADF-1BEED1355089}" srcId="{BD17280B-FC62-43F6-8E59-40D3E4E7160F}" destId="{B46F18F3-713A-45EF-B403-8225C417855E}" srcOrd="2" destOrd="0" parTransId="{800A3811-21A6-40B5-9CE2-D867849DD5EE}" sibTransId="{3828CE19-B1AD-4122-BD0B-90ACA19E22C8}"/>
    <dgm:cxn modelId="{66EC5C68-9DA5-43B3-AA6E-14E91AFE0431}" srcId="{BD17280B-FC62-43F6-8E59-40D3E4E7160F}" destId="{06EFAFF8-AA49-40CF-9BBC-7AC941DCB075}" srcOrd="1" destOrd="0" parTransId="{F862937C-98BE-4CF0-899C-98888EA9A521}" sibTransId="{A0181A8A-87E6-4483-A087-FF165ADA1415}"/>
    <dgm:cxn modelId="{4229616D-0B30-4C8A-914C-C770AC25F4CF}" srcId="{06EFAFF8-AA49-40CF-9BBC-7AC941DCB075}" destId="{15F5427B-51A0-4B7F-9A84-EF39F600E081}" srcOrd="0" destOrd="0" parTransId="{E65D1AB5-DA91-429A-AA2B-6443042C7116}" sibTransId="{308F166C-FFB3-47DA-B89E-F439DF90B520}"/>
    <dgm:cxn modelId="{7471D784-4790-4A6C-947F-350A907943A0}" type="presOf" srcId="{15F5427B-51A0-4B7F-9A84-EF39F600E081}" destId="{DDAD261B-380A-44B9-A99B-A72499989074}" srcOrd="0" destOrd="0" presId="urn:microsoft.com/office/officeart/2008/layout/TitledPictureBlocks"/>
    <dgm:cxn modelId="{3DDB5A85-1963-42F8-95F7-F2E4AB815EA5}" type="presOf" srcId="{4BB700F2-5586-4F06-993B-61B69E8D5B2C}" destId="{857B4CA8-411B-47F9-AD8E-CC9E8998191B}" srcOrd="0" destOrd="0" presId="urn:microsoft.com/office/officeart/2008/layout/TitledPictureBlocks"/>
    <dgm:cxn modelId="{CBCE80A7-5870-456B-B9B2-11115939557A}" type="presOf" srcId="{B46F18F3-713A-45EF-B403-8225C417855E}" destId="{9BB768B8-97D3-4773-9C90-8CAAE2C66A90}" srcOrd="0" destOrd="0" presId="urn:microsoft.com/office/officeart/2008/layout/TitledPictureBlocks"/>
    <dgm:cxn modelId="{85840DAC-B92B-450B-ACC2-AD9143A56E86}" type="presOf" srcId="{06EFAFF8-AA49-40CF-9BBC-7AC941DCB075}" destId="{494B1894-FA4F-4EC1-8E8E-68AEB4899B72}" srcOrd="0" destOrd="0" presId="urn:microsoft.com/office/officeart/2008/layout/TitledPictureBlocks"/>
    <dgm:cxn modelId="{C70992EF-3BB1-4844-891C-2FACEA05E6F3}" srcId="{BD17280B-FC62-43F6-8E59-40D3E4E7160F}" destId="{4BB700F2-5586-4F06-993B-61B69E8D5B2C}" srcOrd="0" destOrd="0" parTransId="{EC1EA70F-65DC-4C32-BE40-6AE8550B4F5A}" sibTransId="{981C2505-640C-41BB-ABA6-7F585F8AFC4D}"/>
    <dgm:cxn modelId="{098B0552-B3CE-4FCF-81A3-7D34ABF12040}" type="presParOf" srcId="{D6612E20-ED34-4BD5-9123-54E9EE5BDBD0}" destId="{B4B05896-9BC4-46B1-8C1D-323874E2C10D}" srcOrd="0" destOrd="0" presId="urn:microsoft.com/office/officeart/2008/layout/TitledPictureBlocks"/>
    <dgm:cxn modelId="{0CCD1343-3463-4222-BEE8-94300DBD3FEB}" type="presParOf" srcId="{B4B05896-9BC4-46B1-8C1D-323874E2C10D}" destId="{857B4CA8-411B-47F9-AD8E-CC9E8998191B}" srcOrd="0" destOrd="0" presId="urn:microsoft.com/office/officeart/2008/layout/TitledPictureBlocks"/>
    <dgm:cxn modelId="{EB2EB5D4-769D-4E18-93FA-66C964CB0AB5}" type="presParOf" srcId="{B4B05896-9BC4-46B1-8C1D-323874E2C10D}" destId="{105CEA98-93B9-4B2D-B9B9-9537AD997164}" srcOrd="1" destOrd="0" presId="urn:microsoft.com/office/officeart/2008/layout/TitledPictureBlocks"/>
    <dgm:cxn modelId="{DF54F60A-AF19-4A6B-93B1-3D208F01EAD7}" type="presParOf" srcId="{B4B05896-9BC4-46B1-8C1D-323874E2C10D}" destId="{082F9D57-96B4-483D-A747-06D859B5D858}" srcOrd="2" destOrd="0" presId="urn:microsoft.com/office/officeart/2008/layout/TitledPictureBlocks"/>
    <dgm:cxn modelId="{FA6DB764-35D6-49F6-92BE-A7903438DCF2}" type="presParOf" srcId="{D6612E20-ED34-4BD5-9123-54E9EE5BDBD0}" destId="{7988FF66-6E7C-43B3-99C6-FA0558526D0B}" srcOrd="1" destOrd="0" presId="urn:microsoft.com/office/officeart/2008/layout/TitledPictureBlocks"/>
    <dgm:cxn modelId="{2F280672-AB37-4B69-8CE2-BB85B1DF3266}" type="presParOf" srcId="{D6612E20-ED34-4BD5-9123-54E9EE5BDBD0}" destId="{7A6D194E-D21C-4316-A81C-C09DEBC24A8D}" srcOrd="2" destOrd="0" presId="urn:microsoft.com/office/officeart/2008/layout/TitledPictureBlocks"/>
    <dgm:cxn modelId="{A418AAB6-8990-4DB4-ABB7-4D4F7F73F886}" type="presParOf" srcId="{7A6D194E-D21C-4316-A81C-C09DEBC24A8D}" destId="{494B1894-FA4F-4EC1-8E8E-68AEB4899B72}" srcOrd="0" destOrd="0" presId="urn:microsoft.com/office/officeart/2008/layout/TitledPictureBlocks"/>
    <dgm:cxn modelId="{9154CDFA-7D17-445D-AD5B-FDC791C9AA4B}" type="presParOf" srcId="{7A6D194E-D21C-4316-A81C-C09DEBC24A8D}" destId="{175B4889-8837-4A51-B8E4-43DED68FD91D}" srcOrd="1" destOrd="0" presId="urn:microsoft.com/office/officeart/2008/layout/TitledPictureBlocks"/>
    <dgm:cxn modelId="{DD6A8FD7-CB2E-4408-BAE2-EDA9337450AE}" type="presParOf" srcId="{7A6D194E-D21C-4316-A81C-C09DEBC24A8D}" destId="{DDAD261B-380A-44B9-A99B-A72499989074}" srcOrd="2" destOrd="0" presId="urn:microsoft.com/office/officeart/2008/layout/TitledPictureBlocks"/>
    <dgm:cxn modelId="{30789869-D076-45B5-BA54-77F433B3819D}" type="presParOf" srcId="{D6612E20-ED34-4BD5-9123-54E9EE5BDBD0}" destId="{26483D13-C27B-43DB-A088-D4A387B0A313}" srcOrd="3" destOrd="0" presId="urn:microsoft.com/office/officeart/2008/layout/TitledPictureBlocks"/>
    <dgm:cxn modelId="{11032FFB-60EF-449D-A26A-A56A7CC74176}" type="presParOf" srcId="{D6612E20-ED34-4BD5-9123-54E9EE5BDBD0}" destId="{AB1740CB-ECB5-4994-85D8-B662447BD59A}" srcOrd="4" destOrd="0" presId="urn:microsoft.com/office/officeart/2008/layout/TitledPictureBlocks"/>
    <dgm:cxn modelId="{F5CBDD39-0FCC-4342-B765-E7DBEB0B9CBA}" type="presParOf" srcId="{AB1740CB-ECB5-4994-85D8-B662447BD59A}" destId="{9BB768B8-97D3-4773-9C90-8CAAE2C66A90}" srcOrd="0" destOrd="0" presId="urn:microsoft.com/office/officeart/2008/layout/TitledPictureBlocks"/>
    <dgm:cxn modelId="{B8C8FB99-1088-4BFD-BCC1-0E08546A61A6}" type="presParOf" srcId="{AB1740CB-ECB5-4994-85D8-B662447BD59A}" destId="{EA1B9F6F-093C-4E75-8A08-13CC63E48A2A}" srcOrd="1" destOrd="0" presId="urn:microsoft.com/office/officeart/2008/layout/TitledPictureBlocks"/>
    <dgm:cxn modelId="{AC95BEF8-ECFF-40DC-B06D-4C9E4FBE2804}" type="presParOf" srcId="{AB1740CB-ECB5-4994-85D8-B662447BD59A}" destId="{6AB589D1-3A2C-4500-AF5C-B9B478C9C905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0EC527-FC73-4BB8-BCA9-B8661905EC0C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</dgm:pt>
    <dgm:pt modelId="{E3F0BAD2-119F-440C-9336-9E7D809B9F74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Download Money with Meg podcast </a:t>
          </a:r>
        </a:p>
      </dgm:t>
    </dgm:pt>
    <dgm:pt modelId="{6F9EF68D-1209-4B59-A575-8F7F015F7E25}" type="parTrans" cxnId="{DAA95642-FA6B-49FC-B670-0245DCCBDDD5}">
      <dgm:prSet/>
      <dgm:spPr/>
      <dgm:t>
        <a:bodyPr/>
        <a:lstStyle/>
        <a:p>
          <a:endParaRPr lang="en-US"/>
        </a:p>
      </dgm:t>
    </dgm:pt>
    <dgm:pt modelId="{2B8ABA9C-C7E8-44AF-A5D7-6C305C7786AB}" type="sibTrans" cxnId="{DAA95642-FA6B-49FC-B670-0245DCCBDDD5}">
      <dgm:prSet/>
      <dgm:spPr/>
      <dgm:t>
        <a:bodyPr/>
        <a:lstStyle/>
        <a:p>
          <a:endParaRPr lang="en-US"/>
        </a:p>
      </dgm:t>
    </dgm:pt>
    <dgm:pt modelId="{029F6C02-E90A-46D6-A163-FBBE6B3B02EC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Share product sheet, origination class &amp; scripts </a:t>
          </a:r>
        </a:p>
      </dgm:t>
    </dgm:pt>
    <dgm:pt modelId="{1F3D828B-8B48-421A-9D48-5FF1B4D98AB5}" type="parTrans" cxnId="{EE6B32D1-3B2A-439C-950D-01E5C6F3E052}">
      <dgm:prSet/>
      <dgm:spPr/>
      <dgm:t>
        <a:bodyPr/>
        <a:lstStyle/>
        <a:p>
          <a:endParaRPr lang="en-US"/>
        </a:p>
      </dgm:t>
    </dgm:pt>
    <dgm:pt modelId="{89AD5413-D1DA-453C-B463-9CCC1D4BFAD0}" type="sibTrans" cxnId="{EE6B32D1-3B2A-439C-950D-01E5C6F3E052}">
      <dgm:prSet/>
      <dgm:spPr/>
      <dgm:t>
        <a:bodyPr/>
        <a:lstStyle/>
        <a:p>
          <a:endParaRPr lang="en-US"/>
        </a:p>
      </dgm:t>
    </dgm:pt>
    <dgm:pt modelId="{5D3611EA-4CF1-4D37-A9F9-248F484AD446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Weekly team calls, set proper expectation upfront, weekly or bi-weekly updates, must be responsive</a:t>
          </a:r>
        </a:p>
      </dgm:t>
    </dgm:pt>
    <dgm:pt modelId="{DB0602FA-F7A2-4A5C-B75D-D92022E25A69}" type="parTrans" cxnId="{0D4C1A44-0939-49D5-901B-2FB2069C2D9E}">
      <dgm:prSet/>
      <dgm:spPr/>
      <dgm:t>
        <a:bodyPr/>
        <a:lstStyle/>
        <a:p>
          <a:endParaRPr lang="en-US"/>
        </a:p>
      </dgm:t>
    </dgm:pt>
    <dgm:pt modelId="{5BB20B1C-706C-45AC-818E-F2A4A0497B17}" type="sibTrans" cxnId="{0D4C1A44-0939-49D5-901B-2FB2069C2D9E}">
      <dgm:prSet/>
      <dgm:spPr/>
      <dgm:t>
        <a:bodyPr/>
        <a:lstStyle/>
        <a:p>
          <a:endParaRPr lang="en-US"/>
        </a:p>
      </dgm:t>
    </dgm:pt>
    <dgm:pt modelId="{FB5DECFE-80A9-4B42-992D-E2E6BA47A685}" type="pres">
      <dgm:prSet presAssocID="{110EC527-FC73-4BB8-BCA9-B8661905EC0C}" presName="root" presStyleCnt="0">
        <dgm:presLayoutVars>
          <dgm:dir/>
          <dgm:resizeHandles val="exact"/>
        </dgm:presLayoutVars>
      </dgm:prSet>
      <dgm:spPr/>
    </dgm:pt>
    <dgm:pt modelId="{790B2303-FF5E-4930-8DB1-8EBFC19A935F}" type="pres">
      <dgm:prSet presAssocID="{E3F0BAD2-119F-440C-9336-9E7D809B9F74}" presName="compNode" presStyleCnt="0"/>
      <dgm:spPr/>
    </dgm:pt>
    <dgm:pt modelId="{2BC80086-FAD2-4337-9774-2D11ADB6338B}" type="pres">
      <dgm:prSet presAssocID="{E3F0BAD2-119F-440C-9336-9E7D809B9F74}" presName="iconBgRect" presStyleLbl="bgShp" presStyleIdx="0" presStyleCnt="3"/>
      <dgm:spPr/>
    </dgm:pt>
    <dgm:pt modelId="{547679B3-5DF2-432F-B901-3F4B938B918B}" type="pres">
      <dgm:prSet presAssocID="{E3F0BAD2-119F-440C-9336-9E7D809B9F7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with pin"/>
        </a:ext>
      </dgm:extLst>
    </dgm:pt>
    <dgm:pt modelId="{63E7C388-AA63-4D5C-85CA-44D4A56B3F21}" type="pres">
      <dgm:prSet presAssocID="{E3F0BAD2-119F-440C-9336-9E7D809B9F74}" presName="spaceRect" presStyleCnt="0"/>
      <dgm:spPr/>
    </dgm:pt>
    <dgm:pt modelId="{F497D422-E586-4CF3-B912-222307DB1AF1}" type="pres">
      <dgm:prSet presAssocID="{E3F0BAD2-119F-440C-9336-9E7D809B9F74}" presName="textRect" presStyleLbl="revTx" presStyleIdx="0" presStyleCnt="3">
        <dgm:presLayoutVars>
          <dgm:chMax val="1"/>
          <dgm:chPref val="1"/>
        </dgm:presLayoutVars>
      </dgm:prSet>
      <dgm:spPr/>
    </dgm:pt>
    <dgm:pt modelId="{AA34999D-90FD-40C4-90FE-54B44B49C216}" type="pres">
      <dgm:prSet presAssocID="{2B8ABA9C-C7E8-44AF-A5D7-6C305C7786AB}" presName="sibTrans" presStyleCnt="0"/>
      <dgm:spPr/>
    </dgm:pt>
    <dgm:pt modelId="{9A986550-515A-4BB5-A739-14C607548DB3}" type="pres">
      <dgm:prSet presAssocID="{029F6C02-E90A-46D6-A163-FBBE6B3B02EC}" presName="compNode" presStyleCnt="0"/>
      <dgm:spPr/>
    </dgm:pt>
    <dgm:pt modelId="{84D6A2B4-D034-4471-9540-2B564C1C8C94}" type="pres">
      <dgm:prSet presAssocID="{029F6C02-E90A-46D6-A163-FBBE6B3B02EC}" presName="iconBgRect" presStyleLbl="bgShp" presStyleIdx="1" presStyleCnt="3"/>
      <dgm:spPr/>
    </dgm:pt>
    <dgm:pt modelId="{8EA5C1F8-EBAD-49DC-B916-3B1778787CB8}" type="pres">
      <dgm:prSet presAssocID="{029F6C02-E90A-46D6-A163-FBBE6B3B02E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ghway scene"/>
        </a:ext>
      </dgm:extLst>
    </dgm:pt>
    <dgm:pt modelId="{BAC689FF-3ECF-4171-A0CC-3AED22BE073E}" type="pres">
      <dgm:prSet presAssocID="{029F6C02-E90A-46D6-A163-FBBE6B3B02EC}" presName="spaceRect" presStyleCnt="0"/>
      <dgm:spPr/>
    </dgm:pt>
    <dgm:pt modelId="{02334A97-4D09-4C79-B2B5-07BE1FF63668}" type="pres">
      <dgm:prSet presAssocID="{029F6C02-E90A-46D6-A163-FBBE6B3B02EC}" presName="textRect" presStyleLbl="revTx" presStyleIdx="1" presStyleCnt="3">
        <dgm:presLayoutVars>
          <dgm:chMax val="1"/>
          <dgm:chPref val="1"/>
        </dgm:presLayoutVars>
      </dgm:prSet>
      <dgm:spPr/>
    </dgm:pt>
    <dgm:pt modelId="{61DC4152-B044-4689-9F48-A6837758D376}" type="pres">
      <dgm:prSet presAssocID="{89AD5413-D1DA-453C-B463-9CCC1D4BFAD0}" presName="sibTrans" presStyleCnt="0"/>
      <dgm:spPr/>
    </dgm:pt>
    <dgm:pt modelId="{FF1FDFD2-62A2-44E9-B424-C307DA4F5EE2}" type="pres">
      <dgm:prSet presAssocID="{5D3611EA-4CF1-4D37-A9F9-248F484AD446}" presName="compNode" presStyleCnt="0"/>
      <dgm:spPr/>
    </dgm:pt>
    <dgm:pt modelId="{45ED88D5-1FA1-4FD0-90D9-6371DD60718F}" type="pres">
      <dgm:prSet presAssocID="{5D3611EA-4CF1-4D37-A9F9-248F484AD446}" presName="iconBgRect" presStyleLbl="bgShp" presStyleIdx="2" presStyleCnt="3"/>
      <dgm:spPr/>
    </dgm:pt>
    <dgm:pt modelId="{275F9911-9DBD-4B56-BCFF-7F94F0387671}" type="pres">
      <dgm:prSet presAssocID="{5D3611EA-4CF1-4D37-A9F9-248F484AD44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ntains"/>
        </a:ext>
      </dgm:extLst>
    </dgm:pt>
    <dgm:pt modelId="{43DB35EC-C7C0-4164-806E-A00DD238F204}" type="pres">
      <dgm:prSet presAssocID="{5D3611EA-4CF1-4D37-A9F9-248F484AD446}" presName="spaceRect" presStyleCnt="0"/>
      <dgm:spPr/>
    </dgm:pt>
    <dgm:pt modelId="{C0B93E8E-4067-4888-A70B-28FA0A3F3CD3}" type="pres">
      <dgm:prSet presAssocID="{5D3611EA-4CF1-4D37-A9F9-248F484AD44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BD5472E-322F-495E-B919-986F9C50CBFB}" type="presOf" srcId="{029F6C02-E90A-46D6-A163-FBBE6B3B02EC}" destId="{02334A97-4D09-4C79-B2B5-07BE1FF63668}" srcOrd="0" destOrd="0" presId="urn:microsoft.com/office/officeart/2018/5/layout/IconCircleLabelList"/>
    <dgm:cxn modelId="{DAA95642-FA6B-49FC-B670-0245DCCBDDD5}" srcId="{110EC527-FC73-4BB8-BCA9-B8661905EC0C}" destId="{E3F0BAD2-119F-440C-9336-9E7D809B9F74}" srcOrd="0" destOrd="0" parTransId="{6F9EF68D-1209-4B59-A575-8F7F015F7E25}" sibTransId="{2B8ABA9C-C7E8-44AF-A5D7-6C305C7786AB}"/>
    <dgm:cxn modelId="{0D4C1A44-0939-49D5-901B-2FB2069C2D9E}" srcId="{110EC527-FC73-4BB8-BCA9-B8661905EC0C}" destId="{5D3611EA-4CF1-4D37-A9F9-248F484AD446}" srcOrd="2" destOrd="0" parTransId="{DB0602FA-F7A2-4A5C-B75D-D92022E25A69}" sibTransId="{5BB20B1C-706C-45AC-818E-F2A4A0497B17}"/>
    <dgm:cxn modelId="{97A9AF66-CB5B-4C30-86E7-B38AFC0CC35F}" type="presOf" srcId="{5D3611EA-4CF1-4D37-A9F9-248F484AD446}" destId="{C0B93E8E-4067-4888-A70B-28FA0A3F3CD3}" srcOrd="0" destOrd="0" presId="urn:microsoft.com/office/officeart/2018/5/layout/IconCircleLabelList"/>
    <dgm:cxn modelId="{5E9503BF-D14D-4BA5-98A1-9F6E56D102A6}" type="presOf" srcId="{E3F0BAD2-119F-440C-9336-9E7D809B9F74}" destId="{F497D422-E586-4CF3-B912-222307DB1AF1}" srcOrd="0" destOrd="0" presId="urn:microsoft.com/office/officeart/2018/5/layout/IconCircleLabelList"/>
    <dgm:cxn modelId="{EE6B32D1-3B2A-439C-950D-01E5C6F3E052}" srcId="{110EC527-FC73-4BB8-BCA9-B8661905EC0C}" destId="{029F6C02-E90A-46D6-A163-FBBE6B3B02EC}" srcOrd="1" destOrd="0" parTransId="{1F3D828B-8B48-421A-9D48-5FF1B4D98AB5}" sibTransId="{89AD5413-D1DA-453C-B463-9CCC1D4BFAD0}"/>
    <dgm:cxn modelId="{41C706D4-7EDB-4437-A4C0-CDA56BA40B03}" type="presOf" srcId="{110EC527-FC73-4BB8-BCA9-B8661905EC0C}" destId="{FB5DECFE-80A9-4B42-992D-E2E6BA47A685}" srcOrd="0" destOrd="0" presId="urn:microsoft.com/office/officeart/2018/5/layout/IconCircleLabelList"/>
    <dgm:cxn modelId="{00E5860B-1F34-49D2-A0B0-830B5BB8E73C}" type="presParOf" srcId="{FB5DECFE-80A9-4B42-992D-E2E6BA47A685}" destId="{790B2303-FF5E-4930-8DB1-8EBFC19A935F}" srcOrd="0" destOrd="0" presId="urn:microsoft.com/office/officeart/2018/5/layout/IconCircleLabelList"/>
    <dgm:cxn modelId="{CE614D79-197C-48D1-9161-C2831C8FE903}" type="presParOf" srcId="{790B2303-FF5E-4930-8DB1-8EBFC19A935F}" destId="{2BC80086-FAD2-4337-9774-2D11ADB6338B}" srcOrd="0" destOrd="0" presId="urn:microsoft.com/office/officeart/2018/5/layout/IconCircleLabelList"/>
    <dgm:cxn modelId="{D71D3B70-A4C2-4B9E-A1CE-3607BAFBD02F}" type="presParOf" srcId="{790B2303-FF5E-4930-8DB1-8EBFC19A935F}" destId="{547679B3-5DF2-432F-B901-3F4B938B918B}" srcOrd="1" destOrd="0" presId="urn:microsoft.com/office/officeart/2018/5/layout/IconCircleLabelList"/>
    <dgm:cxn modelId="{B92D7A05-3763-4763-939A-AC2FC0D3B713}" type="presParOf" srcId="{790B2303-FF5E-4930-8DB1-8EBFC19A935F}" destId="{63E7C388-AA63-4D5C-85CA-44D4A56B3F21}" srcOrd="2" destOrd="0" presId="urn:microsoft.com/office/officeart/2018/5/layout/IconCircleLabelList"/>
    <dgm:cxn modelId="{09C82F25-B286-4399-8117-C8BD232DD91B}" type="presParOf" srcId="{790B2303-FF5E-4930-8DB1-8EBFC19A935F}" destId="{F497D422-E586-4CF3-B912-222307DB1AF1}" srcOrd="3" destOrd="0" presId="urn:microsoft.com/office/officeart/2018/5/layout/IconCircleLabelList"/>
    <dgm:cxn modelId="{00407316-684C-4FCD-BA52-CBD457B68F46}" type="presParOf" srcId="{FB5DECFE-80A9-4B42-992D-E2E6BA47A685}" destId="{AA34999D-90FD-40C4-90FE-54B44B49C216}" srcOrd="1" destOrd="0" presId="urn:microsoft.com/office/officeart/2018/5/layout/IconCircleLabelList"/>
    <dgm:cxn modelId="{388992FD-F8CA-4DDD-8CD5-ED012108C4E5}" type="presParOf" srcId="{FB5DECFE-80A9-4B42-992D-E2E6BA47A685}" destId="{9A986550-515A-4BB5-A739-14C607548DB3}" srcOrd="2" destOrd="0" presId="urn:microsoft.com/office/officeart/2018/5/layout/IconCircleLabelList"/>
    <dgm:cxn modelId="{730F9FF4-5B0E-499F-87DC-BECE5FBE52C3}" type="presParOf" srcId="{9A986550-515A-4BB5-A739-14C607548DB3}" destId="{84D6A2B4-D034-4471-9540-2B564C1C8C94}" srcOrd="0" destOrd="0" presId="urn:microsoft.com/office/officeart/2018/5/layout/IconCircleLabelList"/>
    <dgm:cxn modelId="{352A7C1D-8F7E-4AB4-8A2B-920D5B4FD458}" type="presParOf" srcId="{9A986550-515A-4BB5-A739-14C607548DB3}" destId="{8EA5C1F8-EBAD-49DC-B916-3B1778787CB8}" srcOrd="1" destOrd="0" presId="urn:microsoft.com/office/officeart/2018/5/layout/IconCircleLabelList"/>
    <dgm:cxn modelId="{84615C52-EBE1-4478-BDF4-A1875D9A26A1}" type="presParOf" srcId="{9A986550-515A-4BB5-A739-14C607548DB3}" destId="{BAC689FF-3ECF-4171-A0CC-3AED22BE073E}" srcOrd="2" destOrd="0" presId="urn:microsoft.com/office/officeart/2018/5/layout/IconCircleLabelList"/>
    <dgm:cxn modelId="{E9D1FD07-46BC-4759-BD3B-FCEF9EA2272D}" type="presParOf" srcId="{9A986550-515A-4BB5-A739-14C607548DB3}" destId="{02334A97-4D09-4C79-B2B5-07BE1FF63668}" srcOrd="3" destOrd="0" presId="urn:microsoft.com/office/officeart/2018/5/layout/IconCircleLabelList"/>
    <dgm:cxn modelId="{32158118-16CC-4423-B499-CC184013A528}" type="presParOf" srcId="{FB5DECFE-80A9-4B42-992D-E2E6BA47A685}" destId="{61DC4152-B044-4689-9F48-A6837758D376}" srcOrd="3" destOrd="0" presId="urn:microsoft.com/office/officeart/2018/5/layout/IconCircleLabelList"/>
    <dgm:cxn modelId="{D1050746-A1BA-4937-B97C-4A05DE23A4E9}" type="presParOf" srcId="{FB5DECFE-80A9-4B42-992D-E2E6BA47A685}" destId="{FF1FDFD2-62A2-44E9-B424-C307DA4F5EE2}" srcOrd="4" destOrd="0" presId="urn:microsoft.com/office/officeart/2018/5/layout/IconCircleLabelList"/>
    <dgm:cxn modelId="{F108FF96-F5E8-41AF-849F-FD57215C9D31}" type="presParOf" srcId="{FF1FDFD2-62A2-44E9-B424-C307DA4F5EE2}" destId="{45ED88D5-1FA1-4FD0-90D9-6371DD60718F}" srcOrd="0" destOrd="0" presId="urn:microsoft.com/office/officeart/2018/5/layout/IconCircleLabelList"/>
    <dgm:cxn modelId="{9943573E-2470-4467-8F8E-00B11A99342D}" type="presParOf" srcId="{FF1FDFD2-62A2-44E9-B424-C307DA4F5EE2}" destId="{275F9911-9DBD-4B56-BCFF-7F94F0387671}" srcOrd="1" destOrd="0" presId="urn:microsoft.com/office/officeart/2018/5/layout/IconCircleLabelList"/>
    <dgm:cxn modelId="{80BCF5E5-7FDB-444F-8D12-0DED629AE308}" type="presParOf" srcId="{FF1FDFD2-62A2-44E9-B424-C307DA4F5EE2}" destId="{43DB35EC-C7C0-4164-806E-A00DD238F204}" srcOrd="2" destOrd="0" presId="urn:microsoft.com/office/officeart/2018/5/layout/IconCircleLabelList"/>
    <dgm:cxn modelId="{F589ED6D-5894-4738-B5C1-85E49A638C47}" type="presParOf" srcId="{FF1FDFD2-62A2-44E9-B424-C307DA4F5EE2}" destId="{C0B93E8E-4067-4888-A70B-28FA0A3F3CD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5BCCB0-FE2C-4B39-92FA-86E015360BFE}">
      <dsp:nvSpPr>
        <dsp:cNvPr id="0" name=""/>
        <dsp:cNvSpPr/>
      </dsp:nvSpPr>
      <dsp:spPr>
        <a:xfrm>
          <a:off x="0" y="714"/>
          <a:ext cx="4954587" cy="623705"/>
        </a:xfrm>
        <a:prstGeom prst="rect">
          <a:avLst/>
        </a:prstGeom>
        <a:solidFill>
          <a:schemeClr val="accent1">
            <a:lumMod val="40000"/>
            <a:lumOff val="60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70FC54-593D-4FE9-AFCD-C77EE53A4F01}">
      <dsp:nvSpPr>
        <dsp:cNvPr id="0" name=""/>
        <dsp:cNvSpPr/>
      </dsp:nvSpPr>
      <dsp:spPr>
        <a:xfrm>
          <a:off x="188670" y="143261"/>
          <a:ext cx="343037" cy="343037"/>
        </a:xfrm>
        <a:prstGeom prst="rect">
          <a:avLst/>
        </a:prstGeom>
        <a:blipFill dpi="0" rotWithShape="1">
          <a:blip xmlns:r="http://schemas.openxmlformats.org/officeDocument/2006/relationships" r:embed="rId1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02F504-21FD-4710-AB54-6DD4AE8B1DEB}">
      <dsp:nvSpPr>
        <dsp:cNvPr id="0" name=""/>
        <dsp:cNvSpPr/>
      </dsp:nvSpPr>
      <dsp:spPr>
        <a:xfrm>
          <a:off x="599789" y="2928"/>
          <a:ext cx="4234207" cy="623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09" tIns="66009" rIns="66009" bIns="6600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accent1">
                  <a:lumMod val="50000"/>
                </a:schemeClr>
              </a:solidFill>
            </a:rPr>
            <a:t>CRE loans only </a:t>
          </a:r>
          <a:endParaRPr lang="en-US" sz="1700" kern="1200" dirty="0">
            <a:solidFill>
              <a:schemeClr val="tx1">
                <a:alpha val="60000"/>
              </a:schemeClr>
            </a:solidFill>
          </a:endParaRPr>
        </a:p>
      </dsp:txBody>
      <dsp:txXfrm>
        <a:off x="599789" y="2928"/>
        <a:ext cx="4234207" cy="623705"/>
      </dsp:txXfrm>
    </dsp:sp>
    <dsp:sp modelId="{CD05AFB1-E184-456B-B0D2-9C36C4272D02}">
      <dsp:nvSpPr>
        <dsp:cNvPr id="0" name=""/>
        <dsp:cNvSpPr/>
      </dsp:nvSpPr>
      <dsp:spPr>
        <a:xfrm>
          <a:off x="0" y="782559"/>
          <a:ext cx="4954587" cy="623705"/>
        </a:xfrm>
        <a:prstGeom prst="rect">
          <a:avLst/>
        </a:prstGeom>
        <a:solidFill>
          <a:schemeClr val="accent1">
            <a:lumMod val="40000"/>
            <a:lumOff val="60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DC127-8DFD-4460-AE93-0411105DEB60}">
      <dsp:nvSpPr>
        <dsp:cNvPr id="0" name=""/>
        <dsp:cNvSpPr/>
      </dsp:nvSpPr>
      <dsp:spPr>
        <a:xfrm>
          <a:off x="188670" y="922893"/>
          <a:ext cx="343037" cy="343037"/>
        </a:xfrm>
        <a:prstGeom prst="rect">
          <a:avLst/>
        </a:prstGeom>
        <a:blipFill dpi="0" rotWithShape="1">
          <a:blip xmlns:r="http://schemas.openxmlformats.org/officeDocument/2006/relationships"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91019B-6FF6-4E88-A622-AA77E19BE965}">
      <dsp:nvSpPr>
        <dsp:cNvPr id="0" name=""/>
        <dsp:cNvSpPr/>
      </dsp:nvSpPr>
      <dsp:spPr>
        <a:xfrm>
          <a:off x="599789" y="782559"/>
          <a:ext cx="4234207" cy="623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09" tIns="66009" rIns="66009" bIns="6600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accent1">
                  <a:lumMod val="50000"/>
                </a:schemeClr>
              </a:solidFill>
            </a:rPr>
            <a:t>Must have completed Core Training </a:t>
          </a:r>
          <a:endParaRPr lang="en-US" sz="1700" kern="1200" dirty="0">
            <a:solidFill>
              <a:schemeClr val="tx1">
                <a:alpha val="60000"/>
              </a:schemeClr>
            </a:solidFill>
          </a:endParaRPr>
        </a:p>
      </dsp:txBody>
      <dsp:txXfrm>
        <a:off x="599789" y="782559"/>
        <a:ext cx="4234207" cy="623705"/>
      </dsp:txXfrm>
    </dsp:sp>
    <dsp:sp modelId="{A8176E5D-B119-4234-91AB-EFE9C2CF80B7}">
      <dsp:nvSpPr>
        <dsp:cNvPr id="0" name=""/>
        <dsp:cNvSpPr/>
      </dsp:nvSpPr>
      <dsp:spPr>
        <a:xfrm>
          <a:off x="0" y="1562191"/>
          <a:ext cx="4954587" cy="623705"/>
        </a:xfrm>
        <a:prstGeom prst="rect">
          <a:avLst/>
        </a:prstGeom>
        <a:solidFill>
          <a:schemeClr val="accent1">
            <a:lumMod val="40000"/>
            <a:lumOff val="60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5AE0A-C466-4604-9C2E-87F8EA52DD0F}">
      <dsp:nvSpPr>
        <dsp:cNvPr id="0" name=""/>
        <dsp:cNvSpPr/>
      </dsp:nvSpPr>
      <dsp:spPr>
        <a:xfrm>
          <a:off x="188670" y="1702525"/>
          <a:ext cx="343037" cy="343037"/>
        </a:xfrm>
        <a:prstGeom prst="rect">
          <a:avLst/>
        </a:prstGeom>
        <a:blipFill dpi="0" rotWithShape="1">
          <a:blip xmlns:r="http://schemas.openxmlformats.org/officeDocument/2006/relationships"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5E0268-7557-41F6-A6CC-892DF11AAC18}">
      <dsp:nvSpPr>
        <dsp:cNvPr id="0" name=""/>
        <dsp:cNvSpPr/>
      </dsp:nvSpPr>
      <dsp:spPr>
        <a:xfrm>
          <a:off x="599789" y="1562191"/>
          <a:ext cx="4234207" cy="623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09" tIns="66009" rIns="66009" bIns="6600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accent1">
                  <a:lumMod val="50000"/>
                </a:schemeClr>
              </a:solidFill>
            </a:rPr>
            <a:t>RFA referrals are logged into CRM as always with RFA as referral source in background</a:t>
          </a:r>
          <a:endParaRPr lang="en-US" sz="1700" kern="1200" dirty="0">
            <a:solidFill>
              <a:schemeClr val="tx1">
                <a:alpha val="60000"/>
              </a:schemeClr>
            </a:solidFill>
          </a:endParaRPr>
        </a:p>
      </dsp:txBody>
      <dsp:txXfrm>
        <a:off x="599789" y="1562191"/>
        <a:ext cx="4234207" cy="623705"/>
      </dsp:txXfrm>
    </dsp:sp>
    <dsp:sp modelId="{A102E018-9C2C-4317-8572-9362E8FC1AF8}">
      <dsp:nvSpPr>
        <dsp:cNvPr id="0" name=""/>
        <dsp:cNvSpPr/>
      </dsp:nvSpPr>
      <dsp:spPr>
        <a:xfrm>
          <a:off x="0" y="2341822"/>
          <a:ext cx="4954587" cy="623705"/>
        </a:xfrm>
        <a:prstGeom prst="rect">
          <a:avLst/>
        </a:prstGeom>
        <a:solidFill>
          <a:schemeClr val="accent1">
            <a:lumMod val="40000"/>
            <a:lumOff val="60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53CF1D-5822-47BA-A6C2-AC7DC94D5A9C}">
      <dsp:nvSpPr>
        <dsp:cNvPr id="0" name=""/>
        <dsp:cNvSpPr/>
      </dsp:nvSpPr>
      <dsp:spPr>
        <a:xfrm>
          <a:off x="188670" y="2482156"/>
          <a:ext cx="343037" cy="343037"/>
        </a:xfrm>
        <a:prstGeom prst="rect">
          <a:avLst/>
        </a:prstGeom>
        <a:blipFill dpi="0" rotWithShape="1">
          <a:blip xmlns:r="http://schemas.openxmlformats.org/officeDocument/2006/relationships" r:embed="rId7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5634FC-081B-4BC5-BE4E-70E96448CBC7}">
      <dsp:nvSpPr>
        <dsp:cNvPr id="0" name=""/>
        <dsp:cNvSpPr/>
      </dsp:nvSpPr>
      <dsp:spPr>
        <a:xfrm>
          <a:off x="599789" y="2341822"/>
          <a:ext cx="4234207" cy="623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09" tIns="66009" rIns="66009" bIns="6600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accent1">
                  <a:lumMod val="50000"/>
                </a:schemeClr>
              </a:solidFill>
            </a:rPr>
            <a:t>Loans dept will only copy IAP file updates, IAP responsibility to update RFA </a:t>
          </a:r>
          <a:endParaRPr lang="en-US" sz="1700" kern="1200" dirty="0">
            <a:solidFill>
              <a:schemeClr val="tx1">
                <a:alpha val="60000"/>
              </a:schemeClr>
            </a:solidFill>
          </a:endParaRPr>
        </a:p>
      </dsp:txBody>
      <dsp:txXfrm>
        <a:off x="599789" y="2341822"/>
        <a:ext cx="4234207" cy="623705"/>
      </dsp:txXfrm>
    </dsp:sp>
    <dsp:sp modelId="{E3FB0205-9E6F-404E-BB9F-D3662F49AF1C}">
      <dsp:nvSpPr>
        <dsp:cNvPr id="0" name=""/>
        <dsp:cNvSpPr/>
      </dsp:nvSpPr>
      <dsp:spPr>
        <a:xfrm>
          <a:off x="0" y="3121454"/>
          <a:ext cx="4954587" cy="623705"/>
        </a:xfrm>
        <a:prstGeom prst="rect">
          <a:avLst/>
        </a:prstGeom>
        <a:solidFill>
          <a:schemeClr val="accent1">
            <a:lumMod val="40000"/>
            <a:lumOff val="60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69F0BE-38ED-4AA0-BD0F-6AEA778C8DB9}">
      <dsp:nvSpPr>
        <dsp:cNvPr id="0" name=""/>
        <dsp:cNvSpPr/>
      </dsp:nvSpPr>
      <dsp:spPr>
        <a:xfrm>
          <a:off x="188670" y="3261788"/>
          <a:ext cx="343037" cy="343037"/>
        </a:xfrm>
        <a:prstGeom prst="rect">
          <a:avLst/>
        </a:prstGeom>
        <a:blipFill dpi="0" rotWithShape="1">
          <a:blip xmlns:r="http://schemas.openxmlformats.org/officeDocument/2006/relationships" r:embed="rId9">
            <a:alphaModFix amt="50000"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0F5FA3-DAEB-4780-B272-E569966A52CF}">
      <dsp:nvSpPr>
        <dsp:cNvPr id="0" name=""/>
        <dsp:cNvSpPr/>
      </dsp:nvSpPr>
      <dsp:spPr>
        <a:xfrm>
          <a:off x="584715" y="3121454"/>
          <a:ext cx="4234207" cy="623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09" tIns="66009" rIns="66009" bIns="6600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accent1">
                  <a:lumMod val="50000"/>
                </a:schemeClr>
              </a:solidFill>
            </a:rPr>
            <a:t>Standard lead compensation </a:t>
          </a:r>
          <a:endParaRPr lang="en-US" sz="1700" kern="1200" dirty="0">
            <a:solidFill>
              <a:schemeClr val="tx1">
                <a:alpha val="60000"/>
              </a:schemeClr>
            </a:solidFill>
          </a:endParaRPr>
        </a:p>
      </dsp:txBody>
      <dsp:txXfrm>
        <a:off x="584715" y="3121454"/>
        <a:ext cx="4234207" cy="6237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5CEA98-93B9-4B2D-B9B9-9537AD997164}">
      <dsp:nvSpPr>
        <dsp:cNvPr id="0" name=""/>
        <dsp:cNvSpPr/>
      </dsp:nvSpPr>
      <dsp:spPr>
        <a:xfrm>
          <a:off x="2027" y="1354978"/>
          <a:ext cx="2023282" cy="17143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9000" b="-9000"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2F9D57-96B4-483D-A747-06D859B5D858}">
      <dsp:nvSpPr>
        <dsp:cNvPr id="0" name=""/>
        <dsp:cNvSpPr/>
      </dsp:nvSpPr>
      <dsp:spPr>
        <a:xfrm>
          <a:off x="1283" y="3089255"/>
          <a:ext cx="2378149" cy="998557"/>
        </a:xfrm>
        <a:prstGeom prst="roundRect">
          <a:avLst>
            <a:gd name="adj" fmla="val 10000"/>
          </a:avLst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1">
                  <a:lumMod val="50000"/>
                </a:schemeClr>
              </a:solidFill>
            </a:rPr>
            <a:t>IAP puts into CRM then contacts the borrower as usual</a:t>
          </a:r>
        </a:p>
      </dsp:txBody>
      <dsp:txXfrm>
        <a:off x="30530" y="3118502"/>
        <a:ext cx="2319655" cy="940063"/>
      </dsp:txXfrm>
    </dsp:sp>
    <dsp:sp modelId="{857B4CA8-411B-47F9-AD8E-CC9E8998191B}">
      <dsp:nvSpPr>
        <dsp:cNvPr id="0" name=""/>
        <dsp:cNvSpPr/>
      </dsp:nvSpPr>
      <dsp:spPr>
        <a:xfrm>
          <a:off x="2027" y="633330"/>
          <a:ext cx="2023282" cy="542559"/>
        </a:xfrm>
        <a:prstGeom prst="rect">
          <a:avLst/>
        </a:prstGeom>
        <a:solidFill>
          <a:schemeClr val="accent1">
            <a:lumMod val="40000"/>
            <a:lumOff val="60000"/>
            <a:alpha val="5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RFA Refers Lead</a:t>
          </a:r>
        </a:p>
      </dsp:txBody>
      <dsp:txXfrm>
        <a:off x="2027" y="633330"/>
        <a:ext cx="2023282" cy="542559"/>
      </dsp:txXfrm>
    </dsp:sp>
    <dsp:sp modelId="{175B4889-8837-4A51-B8E4-43DED68FD91D}">
      <dsp:nvSpPr>
        <dsp:cNvPr id="0" name=""/>
        <dsp:cNvSpPr/>
      </dsp:nvSpPr>
      <dsp:spPr>
        <a:xfrm>
          <a:off x="4521012" y="1354978"/>
          <a:ext cx="2023282" cy="17143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9000" b="-9000"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AD261B-380A-44B9-A99B-A72499989074}">
      <dsp:nvSpPr>
        <dsp:cNvPr id="0" name=""/>
        <dsp:cNvSpPr/>
      </dsp:nvSpPr>
      <dsp:spPr>
        <a:xfrm>
          <a:off x="4428789" y="3089252"/>
          <a:ext cx="2378149" cy="998557"/>
        </a:xfrm>
        <a:prstGeom prst="roundRect">
          <a:avLst>
            <a:gd name="adj" fmla="val 10000"/>
          </a:avLst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1">
                  <a:lumMod val="50000"/>
                </a:schemeClr>
              </a:solidFill>
            </a:rPr>
            <a:t>File is approved or declined, IAP updated throughout process</a:t>
          </a:r>
        </a:p>
      </dsp:txBody>
      <dsp:txXfrm>
        <a:off x="4458036" y="3118499"/>
        <a:ext cx="2319655" cy="940063"/>
      </dsp:txXfrm>
    </dsp:sp>
    <dsp:sp modelId="{494B1894-FA4F-4EC1-8E8E-68AEB4899B72}">
      <dsp:nvSpPr>
        <dsp:cNvPr id="0" name=""/>
        <dsp:cNvSpPr/>
      </dsp:nvSpPr>
      <dsp:spPr>
        <a:xfrm>
          <a:off x="4521012" y="633330"/>
          <a:ext cx="2023282" cy="542559"/>
        </a:xfrm>
        <a:prstGeom prst="rect">
          <a:avLst/>
        </a:prstGeom>
        <a:solidFill>
          <a:schemeClr val="accent1">
            <a:lumMod val="40000"/>
            <a:lumOff val="60000"/>
            <a:alpha val="5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Loans Department</a:t>
          </a:r>
        </a:p>
      </dsp:txBody>
      <dsp:txXfrm>
        <a:off x="4521012" y="633330"/>
        <a:ext cx="2023282" cy="542559"/>
      </dsp:txXfrm>
    </dsp:sp>
    <dsp:sp modelId="{EA1B9F6F-093C-4E75-8A08-13CC63E48A2A}">
      <dsp:nvSpPr>
        <dsp:cNvPr id="0" name=""/>
        <dsp:cNvSpPr/>
      </dsp:nvSpPr>
      <dsp:spPr>
        <a:xfrm>
          <a:off x="8775331" y="1354978"/>
          <a:ext cx="2023282" cy="171431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9000" b="-9000"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B589D1-3A2C-4500-AF5C-B9B478C9C905}">
      <dsp:nvSpPr>
        <dsp:cNvPr id="0" name=""/>
        <dsp:cNvSpPr/>
      </dsp:nvSpPr>
      <dsp:spPr>
        <a:xfrm>
          <a:off x="8719953" y="3089252"/>
          <a:ext cx="2378149" cy="998557"/>
        </a:xfrm>
        <a:prstGeom prst="roundRect">
          <a:avLst>
            <a:gd name="adj" fmla="val 10000"/>
          </a:avLst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1">
                  <a:lumMod val="50000"/>
                </a:schemeClr>
              </a:solidFill>
            </a:rPr>
            <a:t>IAP gets standard lead compensation RFA gets referral fee</a:t>
          </a:r>
        </a:p>
      </dsp:txBody>
      <dsp:txXfrm>
        <a:off x="8749200" y="3118499"/>
        <a:ext cx="2319655" cy="940063"/>
      </dsp:txXfrm>
    </dsp:sp>
    <dsp:sp modelId="{9BB768B8-97D3-4773-9C90-8CAAE2C66A90}">
      <dsp:nvSpPr>
        <dsp:cNvPr id="0" name=""/>
        <dsp:cNvSpPr/>
      </dsp:nvSpPr>
      <dsp:spPr>
        <a:xfrm>
          <a:off x="8775331" y="633330"/>
          <a:ext cx="2023282" cy="542559"/>
        </a:xfrm>
        <a:prstGeom prst="rect">
          <a:avLst/>
        </a:prstGeom>
        <a:solidFill>
          <a:schemeClr val="accent1">
            <a:lumMod val="40000"/>
            <a:lumOff val="60000"/>
            <a:alpha val="5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Deal closes </a:t>
          </a:r>
        </a:p>
      </dsp:txBody>
      <dsp:txXfrm>
        <a:off x="8775331" y="633330"/>
        <a:ext cx="2023282" cy="5425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C80086-FAD2-4337-9774-2D11ADB6338B}">
      <dsp:nvSpPr>
        <dsp:cNvPr id="0" name=""/>
        <dsp:cNvSpPr/>
      </dsp:nvSpPr>
      <dsp:spPr>
        <a:xfrm>
          <a:off x="707812" y="401406"/>
          <a:ext cx="1955812" cy="1955812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7679B3-5DF2-432F-B901-3F4B938B918B}">
      <dsp:nvSpPr>
        <dsp:cNvPr id="0" name=""/>
        <dsp:cNvSpPr/>
      </dsp:nvSpPr>
      <dsp:spPr>
        <a:xfrm>
          <a:off x="1124625" y="818218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97D422-E586-4CF3-B912-222307DB1AF1}">
      <dsp:nvSpPr>
        <dsp:cNvPr id="0" name=""/>
        <dsp:cNvSpPr/>
      </dsp:nvSpPr>
      <dsp:spPr>
        <a:xfrm>
          <a:off x="82593" y="2966406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Download Money with Meg podcast </a:t>
          </a:r>
        </a:p>
      </dsp:txBody>
      <dsp:txXfrm>
        <a:off x="82593" y="2966406"/>
        <a:ext cx="3206250" cy="720000"/>
      </dsp:txXfrm>
    </dsp:sp>
    <dsp:sp modelId="{84D6A2B4-D034-4471-9540-2B564C1C8C94}">
      <dsp:nvSpPr>
        <dsp:cNvPr id="0" name=""/>
        <dsp:cNvSpPr/>
      </dsp:nvSpPr>
      <dsp:spPr>
        <a:xfrm>
          <a:off x="4475156" y="401406"/>
          <a:ext cx="1955812" cy="1955812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A5C1F8-EBAD-49DC-B916-3B1778787CB8}">
      <dsp:nvSpPr>
        <dsp:cNvPr id="0" name=""/>
        <dsp:cNvSpPr/>
      </dsp:nvSpPr>
      <dsp:spPr>
        <a:xfrm>
          <a:off x="4891968" y="818218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334A97-4D09-4C79-B2B5-07BE1FF63668}">
      <dsp:nvSpPr>
        <dsp:cNvPr id="0" name=""/>
        <dsp:cNvSpPr/>
      </dsp:nvSpPr>
      <dsp:spPr>
        <a:xfrm>
          <a:off x="3849937" y="2966406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Share product sheet, origination class &amp; scripts </a:t>
          </a:r>
        </a:p>
      </dsp:txBody>
      <dsp:txXfrm>
        <a:off x="3849937" y="2966406"/>
        <a:ext cx="3206250" cy="720000"/>
      </dsp:txXfrm>
    </dsp:sp>
    <dsp:sp modelId="{45ED88D5-1FA1-4FD0-90D9-6371DD60718F}">
      <dsp:nvSpPr>
        <dsp:cNvPr id="0" name=""/>
        <dsp:cNvSpPr/>
      </dsp:nvSpPr>
      <dsp:spPr>
        <a:xfrm>
          <a:off x="8242500" y="401406"/>
          <a:ext cx="1955812" cy="1955812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5F9911-9DBD-4B56-BCFF-7F94F0387671}">
      <dsp:nvSpPr>
        <dsp:cNvPr id="0" name=""/>
        <dsp:cNvSpPr/>
      </dsp:nvSpPr>
      <dsp:spPr>
        <a:xfrm>
          <a:off x="8659312" y="818218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B93E8E-4067-4888-A70B-28FA0A3F3CD3}">
      <dsp:nvSpPr>
        <dsp:cNvPr id="0" name=""/>
        <dsp:cNvSpPr/>
      </dsp:nvSpPr>
      <dsp:spPr>
        <a:xfrm>
          <a:off x="7617281" y="2966406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Weekly team calls, set proper expectation upfront, weekly or bi-weekly updates, must be responsive</a:t>
          </a:r>
        </a:p>
      </dsp:txBody>
      <dsp:txXfrm>
        <a:off x="7617281" y="2966406"/>
        <a:ext cx="3206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69671B-947A-44A3-A764-A91E66D469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B23CC-4610-41C4-A0CF-67A30700C4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299BE-0F96-4D8C-8AC3-AFAE1A841C66}" type="datetimeFigureOut">
              <a:rPr lang="en-US" smtClean="0"/>
              <a:t>5/13/20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4FC55-2324-40BC-8420-15EC835D95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EC604-E5A5-4A58-AC5A-211F83D37C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B048B-0EBA-466F-928F-37073F3BFB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507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692AC-01A2-4EFF-966B-504F28E82D7A}" type="datetimeFigureOut">
              <a:rPr lang="en-US" noProof="0" smtClean="0"/>
              <a:t>5/13/20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D498D-6977-40EC-8E5E-7EB644D5E759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226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783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42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82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913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401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633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332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7EE9-F079-4AED-9858-DCD74447B2DE}" type="datetime1">
              <a:rPr lang="en-US" smtClean="0"/>
              <a:t>5/13/20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TEACH A COURSE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504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FD72-49BE-4A27-B81D-6695ECD46A0C}" type="datetime1">
              <a:rPr lang="en-US" smtClean="0"/>
              <a:t>5/13/20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TEACH A COURSE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940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92C4CF0-BD34-45B4-94FF-59AD3A70A7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400165"/>
          </a:xfrm>
          <a:noFill/>
        </p:spPr>
        <p:txBody>
          <a:bodyPr lIns="0" tIns="792000"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4804496" y="0"/>
            <a:ext cx="7387504" cy="6446520"/>
          </a:xfrm>
          <a:prstGeom prst="rect">
            <a:avLst/>
          </a:prstGeom>
          <a:solidFill>
            <a:schemeClr val="accent1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110AB5-E047-427B-9192-3F2FCCB479A8}"/>
              </a:ext>
            </a:extLst>
          </p:cNvPr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488254"/>
            <a:ext cx="3517567" cy="1087974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625" y="2038720"/>
            <a:ext cx="3517567" cy="3311706"/>
          </a:xfrm>
        </p:spPr>
        <p:txBody>
          <a:bodyPr lIns="91440" rIns="91440">
            <a:normAutofit/>
          </a:bodyPr>
          <a:lstStyle>
            <a:lvl1pPr marL="216000" indent="-216000">
              <a:spcAft>
                <a:spcPts val="0"/>
              </a:spcAft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00A2BA60-500D-4BD0-8C7F-2936FDDD15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/>
          <a:lstStyle/>
          <a:p>
            <a:fld id="{397F0DEF-140C-43BE-9FE2-8C6F0F16B2BD}" type="datetime1">
              <a:rPr lang="en-US" smtClean="0"/>
              <a:t>5/13/20</a:t>
            </a:fld>
            <a:endParaRPr lang="en-US" dirty="0"/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371A0A82-5458-43A1-AD4C-A4FF7CD09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051" y="6446838"/>
            <a:ext cx="6818262" cy="365125"/>
          </a:xfrm>
        </p:spPr>
        <p:txBody>
          <a:bodyPr/>
          <a:lstStyle/>
          <a:p>
            <a:r>
              <a:rPr lang="en-US" dirty="0"/>
              <a:t>TEACH A COURSE</a:t>
            </a: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2ABD9582-0263-41AF-B003-2E7489485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0596" y="6446838"/>
            <a:ext cx="617912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F66DD5E-2E55-4BFB-8214-2B5C5051F2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99113" y="1692275"/>
            <a:ext cx="6592887" cy="3190875"/>
          </a:xfrm>
          <a:solidFill>
            <a:schemeClr val="bg1">
              <a:lumMod val="85000"/>
              <a:alpha val="5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6A38BEF-96DA-4CBE-8464-985906D9F5F1}"/>
              </a:ext>
            </a:extLst>
          </p:cNvPr>
          <p:cNvCxnSpPr>
            <a:cxnSpLocks/>
          </p:cNvCxnSpPr>
          <p:nvPr userDrawn="1"/>
        </p:nvCxnSpPr>
        <p:spPr>
          <a:xfrm>
            <a:off x="723686" y="1767848"/>
            <a:ext cx="3291840" cy="0"/>
          </a:xfrm>
          <a:prstGeom prst="line">
            <a:avLst/>
          </a:prstGeom>
          <a:ln w="15875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394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262E62-E8FA-42DE-BC7E-BA73A13FCB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3200" cy="64008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957EED-32E8-4384-BFBB-06742F30AA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56422" y="5034909"/>
            <a:ext cx="6835291" cy="817251"/>
          </a:xfrm>
          <a:solidFill>
            <a:srgbClr val="262626"/>
          </a:solidFill>
        </p:spPr>
        <p:txBody>
          <a:bodyPr lIns="396000" tIns="0" anchor="ctr" anchorCtr="0">
            <a:normAutofit/>
          </a:bodyPr>
          <a:lstStyle>
            <a:lvl1pPr>
              <a:defRPr sz="2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Subtitle</a:t>
            </a:r>
            <a:endParaRPr lang="ru-RU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23EC876B-6AD7-452A-94C9-45B89DA7D7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6143" y="3975295"/>
            <a:ext cx="6835858" cy="1089350"/>
          </a:xfrm>
          <a:custGeom>
            <a:avLst/>
            <a:gdLst>
              <a:gd name="connsiteX0" fmla="*/ 0 w 6906198"/>
              <a:gd name="connsiteY0" fmla="*/ 0 h 1089350"/>
              <a:gd name="connsiteX1" fmla="*/ 6906198 w 6906198"/>
              <a:gd name="connsiteY1" fmla="*/ 0 h 1089350"/>
              <a:gd name="connsiteX2" fmla="*/ 6906198 w 6906198"/>
              <a:gd name="connsiteY2" fmla="*/ 1089350 h 1089350"/>
              <a:gd name="connsiteX3" fmla="*/ 3805731 w 6906198"/>
              <a:gd name="connsiteY3" fmla="*/ 1089350 h 1089350"/>
              <a:gd name="connsiteX4" fmla="*/ 218470 w 6906198"/>
              <a:gd name="connsiteY4" fmla="*/ 1089350 h 1089350"/>
              <a:gd name="connsiteX5" fmla="*/ 0 w 6906198"/>
              <a:gd name="connsiteY5" fmla="*/ 1089350 h 108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06198" h="1089350">
                <a:moveTo>
                  <a:pt x="0" y="0"/>
                </a:moveTo>
                <a:lnTo>
                  <a:pt x="6906198" y="0"/>
                </a:lnTo>
                <a:lnTo>
                  <a:pt x="6906198" y="1089350"/>
                </a:lnTo>
                <a:lnTo>
                  <a:pt x="3805731" y="1089350"/>
                </a:lnTo>
                <a:lnTo>
                  <a:pt x="218470" y="1089350"/>
                </a:lnTo>
                <a:lnTo>
                  <a:pt x="0" y="108935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396000" tIns="252000" anchor="t" anchorCtr="0">
            <a:noAutofit/>
          </a:bodyPr>
          <a:lstStyle>
            <a:lvl1pPr>
              <a:lnSpc>
                <a:spcPct val="9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First Lesson Summary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110AB5-E047-427B-9192-3F2FCCB479A8}"/>
              </a:ext>
            </a:extLst>
          </p:cNvPr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8635" y="0"/>
            <a:ext cx="3998873" cy="5852160"/>
          </a:xfrm>
          <a:solidFill>
            <a:srgbClr val="262626"/>
          </a:solidFill>
        </p:spPr>
        <p:txBody>
          <a:bodyPr lIns="360000" tIns="46800" rIns="360000" anchor="ctr" anchorCtr="0">
            <a:normAutofit/>
          </a:bodyPr>
          <a:lstStyle>
            <a:lvl1pPr marL="0" indent="0">
              <a:buNone/>
              <a:defRPr lang="en-US" dirty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00A2BA60-500D-4BD0-8C7F-2936FDDD15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/>
          <a:lstStyle/>
          <a:p>
            <a:fld id="{9071F196-4D99-4CA1-AF3D-D9270AA86530}" type="datetime1">
              <a:rPr lang="en-US" smtClean="0"/>
              <a:t>5/13/20</a:t>
            </a:fld>
            <a:endParaRPr lang="en-US" dirty="0"/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371A0A82-5458-43A1-AD4C-A4FF7CD09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051" y="6446838"/>
            <a:ext cx="6818262" cy="365125"/>
          </a:xfrm>
        </p:spPr>
        <p:txBody>
          <a:bodyPr/>
          <a:lstStyle/>
          <a:p>
            <a:r>
              <a:rPr lang="en-US" dirty="0"/>
              <a:t>TEACH A COURSE</a:t>
            </a: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2ABD9582-0263-41AF-B003-2E7489485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0596" y="6446838"/>
            <a:ext cx="617912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12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475C95-6709-4448-8164-8B465DDBFDB6}" type="datetime1">
              <a:rPr lang="en-US" smtClean="0"/>
              <a:t>5/13/20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TEACH A COURSE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319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 userDrawn="1"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3818-5B7F-4F38-B42C-7D48EDABA17E}" type="datetime1">
              <a:rPr lang="en-US" smtClean="0"/>
              <a:t>5/13/20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TEACH A COURSE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31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09D8F-547E-4C36-AE3A-50B051D9F239}" type="datetime1">
              <a:rPr lang="en-US" smtClean="0"/>
              <a:t>5/13/20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TEACH A COURSE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160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A408-237F-4430-903D-49994B8E1677}" type="datetime1">
              <a:rPr lang="en-US" smtClean="0"/>
              <a:t>5/13/20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TEACH A COURSE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7BF857FE-9EDF-40AC-A282-858EC0C2C6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408000"/>
          </a:xfrm>
        </p:spPr>
        <p:txBody>
          <a:bodyPr anchor="ctr" anchorCtr="0"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3" name="Title 7">
            <a:extLst>
              <a:ext uri="{FF2B5EF4-FFF2-40B4-BE49-F238E27FC236}">
                <a16:creationId xmlns:a16="http://schemas.microsoft.com/office/drawing/2014/main" id="{8BBD3378-DD0B-4070-88AA-07DEEA1B7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96537"/>
          </a:xfrm>
          <a:solidFill>
            <a:schemeClr val="accent1">
              <a:lumMod val="40000"/>
              <a:lumOff val="60000"/>
              <a:alpha val="50000"/>
            </a:schemeClr>
          </a:solidFill>
        </p:spPr>
        <p:txBody>
          <a:bodyPr lIns="720000" tIns="108000" anchor="ctr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8349DBD-05C9-497A-BAB7-08CE307FB9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4355" y="1812759"/>
            <a:ext cx="4954159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2F227ADD-898B-46CB-92A8-AC4962D20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9901" y="1812759"/>
            <a:ext cx="4954159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B0AF26B-41C3-4BBB-A8E9-8EAB965C6D7A}"/>
              </a:ext>
            </a:extLst>
          </p:cNvPr>
          <p:cNvCxnSpPr/>
          <p:nvPr userDrawn="1"/>
        </p:nvCxnSpPr>
        <p:spPr>
          <a:xfrm>
            <a:off x="-600" y="1283417"/>
            <a:ext cx="121932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789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C8CE4-6594-4434-AA7B-C5DDAFBE02A0}" type="datetime1">
              <a:rPr lang="en-US" smtClean="0"/>
              <a:t>5/13/20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TEACH A COURSE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7BF857FE-9EDF-40AC-A282-858EC0C2C6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408000"/>
          </a:xfrm>
        </p:spPr>
        <p:txBody>
          <a:bodyPr anchor="ctr" anchorCtr="0"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3" name="Title 7">
            <a:extLst>
              <a:ext uri="{FF2B5EF4-FFF2-40B4-BE49-F238E27FC236}">
                <a16:creationId xmlns:a16="http://schemas.microsoft.com/office/drawing/2014/main" id="{8BBD3378-DD0B-4070-88AA-07DEEA1B7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96537"/>
          </a:xfrm>
          <a:solidFill>
            <a:schemeClr val="accent1">
              <a:lumMod val="40000"/>
              <a:lumOff val="60000"/>
              <a:alpha val="50000"/>
            </a:schemeClr>
          </a:solidFill>
        </p:spPr>
        <p:txBody>
          <a:bodyPr lIns="684000" tIns="108000" anchor="ctr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8349DBD-05C9-497A-BAB7-08CE307FB9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7981" y="1812759"/>
            <a:ext cx="10905457" cy="40884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B0AF26B-41C3-4BBB-A8E9-8EAB965C6D7A}"/>
              </a:ext>
            </a:extLst>
          </p:cNvPr>
          <p:cNvCxnSpPr/>
          <p:nvPr userDrawn="1"/>
        </p:nvCxnSpPr>
        <p:spPr>
          <a:xfrm>
            <a:off x="-600" y="1283417"/>
            <a:ext cx="121932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329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C21F8EC-6CCD-434E-925E-0A9FF574DA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907362"/>
            <a:ext cx="12192000" cy="4493433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30332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464540"/>
            <a:ext cx="10058400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76FD-E365-4307-A1BF-FBA56929E02D}" type="datetime1">
              <a:rPr lang="en-US" smtClean="0"/>
              <a:t>5/13/20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TEACH A COURSE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8DEBF4F-95EE-485E-BCD1-56682C51B641}"/>
              </a:ext>
            </a:extLst>
          </p:cNvPr>
          <p:cNvCxnSpPr/>
          <p:nvPr userDrawn="1"/>
        </p:nvCxnSpPr>
        <p:spPr>
          <a:xfrm>
            <a:off x="0" y="1900553"/>
            <a:ext cx="12192000" cy="0"/>
          </a:xfrm>
          <a:prstGeom prst="line">
            <a:avLst/>
          </a:prstGeom>
          <a:ln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31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64CC3-3A25-40C5-8F52-C7B371775282}" type="datetime1">
              <a:rPr lang="en-US" smtClean="0"/>
              <a:t>5/13/20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TEACH A COURSE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85C68E9-6B5E-46D9-AAB7-BE93B1378B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907362"/>
            <a:ext cx="12192000" cy="4493433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7DEE74D2-9B60-4DE8-9A31-91D3CBA8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30332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90A09A4-2667-45F1-9F4E-37A50F1F5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0347" y="2346008"/>
            <a:ext cx="10058400" cy="3748194"/>
          </a:xfrm>
        </p:spPr>
        <p:txBody>
          <a:bodyPr numCol="2" spcCol="54000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14E254-0C82-4865-9922-29444D17B571}"/>
              </a:ext>
            </a:extLst>
          </p:cNvPr>
          <p:cNvCxnSpPr/>
          <p:nvPr userDrawn="1"/>
        </p:nvCxnSpPr>
        <p:spPr>
          <a:xfrm>
            <a:off x="0" y="1900553"/>
            <a:ext cx="12192000" cy="0"/>
          </a:xfrm>
          <a:prstGeom prst="line">
            <a:avLst/>
          </a:prstGeom>
          <a:ln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068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53904-8E92-4E81-A5F1-2FE23324A701}" type="datetime1">
              <a:rPr lang="en-US" smtClean="0"/>
              <a:t>5/13/20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TEACH A COURSE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844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1582-894B-4548-8F6A-77DD222024CA}" type="datetime1">
              <a:rPr lang="en-US" smtClean="0"/>
              <a:t>5/13/20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TEACH A COURSE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175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BCE8B62D-7B77-49C5-A369-DA7962108BC9}" type="datetime1">
              <a:rPr lang="en-US" smtClean="0"/>
              <a:t>5/13/20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3051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TEACH A COURSE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0596" y="6446838"/>
            <a:ext cx="617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3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34" r:id="rId2"/>
    <p:sldLayoutId id="2147483728" r:id="rId3"/>
    <p:sldLayoutId id="2147483740" r:id="rId4"/>
    <p:sldLayoutId id="2147483741" r:id="rId5"/>
    <p:sldLayoutId id="2147483735" r:id="rId6"/>
    <p:sldLayoutId id="2147483738" r:id="rId7"/>
    <p:sldLayoutId id="2147483730" r:id="rId8"/>
    <p:sldLayoutId id="2147483731" r:id="rId9"/>
    <p:sldLayoutId id="2147483732" r:id="rId10"/>
    <p:sldLayoutId id="2147483736" r:id="rId11"/>
    <p:sldLayoutId id="2147483737" r:id="rId12"/>
    <p:sldLayoutId id="2147483733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7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wo women engineers in the laboratory">
            <a:extLst>
              <a:ext uri="{FF2B5EF4-FFF2-40B4-BE49-F238E27FC236}">
                <a16:creationId xmlns:a16="http://schemas.microsoft.com/office/drawing/2014/main" id="{801D26BD-C777-4D54-BB49-2E97776B3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2" y="87"/>
            <a:ext cx="12192031" cy="4914912"/>
          </a:xfrm>
          <a:prstGeom prst="rect">
            <a:avLst/>
          </a:prstGeom>
        </p:spPr>
      </p:pic>
      <p:sp>
        <p:nvSpPr>
          <p:cNvPr id="24" name="Rectangle 17">
            <a:extLst>
              <a:ext uri="{FF2B5EF4-FFF2-40B4-BE49-F238E27FC236}">
                <a16:creationId xmlns:a16="http://schemas.microsoft.com/office/drawing/2014/main" id="{0B4FB531-34DA-4777-9BD5-5B885DC38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15076"/>
            <a:ext cx="12188952" cy="194292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12D56-3115-4658-A559-1918ADBF37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675" y="5120639"/>
            <a:ext cx="7137263" cy="1280161"/>
          </a:xfrm>
        </p:spPr>
        <p:txBody>
          <a:bodyPr anchor="ctr">
            <a:normAutofit/>
          </a:bodyPr>
          <a:lstStyle/>
          <a:p>
            <a:pPr algn="r"/>
            <a:r>
              <a:rPr lang="en-US" sz="4800" dirty="0">
                <a:solidFill>
                  <a:srgbClr val="FFFFFF"/>
                </a:solidFill>
              </a:rPr>
              <a:t>Mentoring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48BE92-E817-4C9A-B197-64FAE3ED7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9580" y="5166359"/>
            <a:ext cx="3073745" cy="1188721"/>
          </a:xfrm>
        </p:spPr>
        <p:txBody>
          <a:bodyPr anchor="ctr">
            <a:normAutofit/>
          </a:bodyPr>
          <a:lstStyle/>
          <a:p>
            <a:r>
              <a:rPr lang="en-US" sz="1500" dirty="0"/>
              <a:t>11 Capital Finance IAP</a:t>
            </a:r>
          </a:p>
        </p:txBody>
      </p:sp>
      <p:cxnSp>
        <p:nvCxnSpPr>
          <p:cNvPr id="25" name="Straight Connector 19">
            <a:extLst>
              <a:ext uri="{FF2B5EF4-FFF2-40B4-BE49-F238E27FC236}">
                <a16:creationId xmlns:a16="http://schemas.microsoft.com/office/drawing/2014/main" id="{D5B557D3-D7B4-404B-84A1-9BD182BE5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13" y="5760720"/>
            <a:ext cx="11887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685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071E00-ABE1-44FD-92BD-2769C2C9C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202" y="516835"/>
            <a:ext cx="3448259" cy="16665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2020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BD30D-629F-49D4-AE04-2D99B365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5657" y="2604280"/>
            <a:ext cx="3448259" cy="3342747"/>
          </a:xfrm>
        </p:spPr>
        <p:txBody>
          <a:bodyPr vert="horz" lIns="0" tIns="45720" rIns="0" bIns="45720" rtlCol="0">
            <a:normAutofit/>
          </a:bodyPr>
          <a:lstStyle/>
          <a:p>
            <a:pPr marL="216000" indent="0"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en-US" sz="1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Unprecedented Times:</a:t>
            </a:r>
          </a:p>
          <a:p>
            <a:pPr marL="404813" indent="-215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FFFFFF"/>
                </a:solidFill>
              </a:rPr>
              <a:t>Covid</a:t>
            </a:r>
            <a:r>
              <a:rPr lang="en-US" dirty="0">
                <a:solidFill>
                  <a:srgbClr val="FFFFFF"/>
                </a:solidFill>
              </a:rPr>
              <a:t> pandemic</a:t>
            </a:r>
          </a:p>
          <a:p>
            <a:pPr marL="404813" indent="-215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FF"/>
                </a:solidFill>
              </a:rPr>
              <a:t>Millions of businesses closed</a:t>
            </a:r>
          </a:p>
          <a:p>
            <a:pPr marL="404813" indent="-215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FF"/>
                </a:solidFill>
              </a:rPr>
              <a:t>Millions unemployed</a:t>
            </a:r>
          </a:p>
          <a:p>
            <a:pPr marL="404813" indent="-215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FF"/>
                </a:solidFill>
              </a:rPr>
              <a:t>All Lenders overwhelmed </a:t>
            </a:r>
          </a:p>
        </p:txBody>
      </p:sp>
      <p:pic>
        <p:nvPicPr>
          <p:cNvPr id="6" name="Content Placeholder 5" descr="Laptop screen with some code">
            <a:extLst>
              <a:ext uri="{FF2B5EF4-FFF2-40B4-BE49-F238E27FC236}">
                <a16:creationId xmlns:a16="http://schemas.microsoft.com/office/drawing/2014/main" id="{BF79C0FC-6A53-48FD-A2FB-DC1F7E6C6B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6015" y="10"/>
            <a:ext cx="7534264" cy="685799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E186FA-5C4C-4ED3-90C4-8DB38BD9C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TEACH A COURSE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6B821F-B541-46B1-BC2A-76D9C1FC4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719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Group of people discuss something">
            <a:extLst>
              <a:ext uri="{FF2B5EF4-FFF2-40B4-BE49-F238E27FC236}">
                <a16:creationId xmlns:a16="http://schemas.microsoft.com/office/drawing/2014/main" id="{8E4315D2-4A95-4A93-B1F8-7FD58C7B2BD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62" y="0"/>
            <a:ext cx="12172676" cy="640016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A019A2A-640A-4285-BA5E-7A47E95D0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 Cap Response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A1D6E0-6A9C-4ADB-984E-B54DD59C6D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3624" y="2083690"/>
            <a:ext cx="3985495" cy="4286056"/>
          </a:xfrm>
        </p:spPr>
        <p:txBody>
          <a:bodyPr>
            <a:noAutofit/>
          </a:bodyPr>
          <a:lstStyle/>
          <a:p>
            <a:r>
              <a:rPr lang="en-US" sz="2400" dirty="0"/>
              <a:t>Trillions in GOV and SBA Relief Aide</a:t>
            </a:r>
          </a:p>
          <a:p>
            <a:r>
              <a:rPr lang="en-US" sz="2400" dirty="0"/>
              <a:t>Billions in new private sector funding added weekly </a:t>
            </a:r>
          </a:p>
          <a:p>
            <a:r>
              <a:rPr lang="en-US" sz="2400" dirty="0"/>
              <a:t>New advanced technologies</a:t>
            </a:r>
          </a:p>
          <a:p>
            <a:r>
              <a:rPr lang="en-US" sz="2400" dirty="0"/>
              <a:t>Relief Funding Agents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Added partnerships with UWM &amp; </a:t>
            </a:r>
            <a:r>
              <a:rPr lang="en-US" sz="2400" dirty="0" err="1">
                <a:solidFill>
                  <a:srgbClr val="FF0000"/>
                </a:solidFill>
              </a:rPr>
              <a:t>EVest</a:t>
            </a:r>
            <a:r>
              <a:rPr lang="en-US" sz="2400" dirty="0">
                <a:solidFill>
                  <a:srgbClr val="FF0000"/>
                </a:solidFill>
              </a:rPr>
              <a:t> so reps can make more money.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3FEC5-159E-43A5-9588-54A48A0C2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TEACH A COURSE</a:t>
            </a:r>
          </a:p>
        </p:txBody>
      </p:sp>
      <p:pic>
        <p:nvPicPr>
          <p:cNvPr id="23" name="Picture Placeholder 22" descr="Hand on the keyboard">
            <a:extLst>
              <a:ext uri="{FF2B5EF4-FFF2-40B4-BE49-F238E27FC236}">
                <a16:creationId xmlns:a16="http://schemas.microsoft.com/office/drawing/2014/main" id="{F00E1472-27F6-44F9-9FC8-BE4D077BF74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99906" y="1692275"/>
            <a:ext cx="6591300" cy="3190875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E83EE9-686B-49B9-8CF4-6F5F84A0A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316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A person using a computer">
            <a:extLst>
              <a:ext uri="{FF2B5EF4-FFF2-40B4-BE49-F238E27FC236}">
                <a16:creationId xmlns:a16="http://schemas.microsoft.com/office/drawing/2014/main" id="{1FE05F69-81FE-41EC-874F-C9DA7048A58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1" y="0"/>
            <a:ext cx="12187578" cy="6408000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F15B35-3E87-AB47-A668-38DD000AD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TEACH A COURSE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1B78239-2280-4550-A468-F95E90299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66F458A5-2AF5-4290-8A07-8B68C223F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Opportunity to help Relief Funding Agents “The Rules” </a:t>
            </a:r>
            <a:endParaRPr lang="ru-RU" dirty="0"/>
          </a:p>
        </p:txBody>
      </p:sp>
      <p:graphicFrame>
        <p:nvGraphicFramePr>
          <p:cNvPr id="10" name="Content Placeholder 2" descr="Smart Art object">
            <a:extLst>
              <a:ext uri="{FF2B5EF4-FFF2-40B4-BE49-F238E27FC236}">
                <a16:creationId xmlns:a16="http://schemas.microsoft.com/office/drawing/2014/main" id="{00E51AD9-52AC-49A5-BF0E-64F1B769CE8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65450792"/>
              </p:ext>
            </p:extLst>
          </p:nvPr>
        </p:nvGraphicFramePr>
        <p:xfrm>
          <a:off x="744538" y="1985990"/>
          <a:ext cx="4954587" cy="3748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Content Placeholder 5" descr="Woman with laptop">
            <a:extLst>
              <a:ext uri="{FF2B5EF4-FFF2-40B4-BE49-F238E27FC236}">
                <a16:creationId xmlns:a16="http://schemas.microsoft.com/office/drawing/2014/main" id="{BF79C0FC-6A53-48FD-A2FB-DC1F7E6C6B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1986706"/>
            <a:ext cx="5357813" cy="3746655"/>
          </a:xfrm>
        </p:spPr>
      </p:pic>
    </p:spTree>
    <p:extLst>
      <p:ext uri="{BB962C8B-B14F-4D97-AF65-F5344CB8AC3E}">
        <p14:creationId xmlns:p14="http://schemas.microsoft.com/office/powerpoint/2010/main" val="359849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Man and woman discuss some document">
            <a:extLst>
              <a:ext uri="{FF2B5EF4-FFF2-40B4-BE49-F238E27FC236}">
                <a16:creationId xmlns:a16="http://schemas.microsoft.com/office/drawing/2014/main" id="{34A80249-1835-46E9-87C9-48F4BEE1EC6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1" y="0"/>
            <a:ext cx="12187578" cy="6408000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F887AB-AE63-4AD3-BA85-0F4412B65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TEACH A COURSE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59E194F-ECD6-4685-8562-5B7AB400E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6C92D3-8AE6-4260-8F63-97ED33A06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Work-Flow</a:t>
            </a:r>
          </a:p>
        </p:txBody>
      </p:sp>
      <p:graphicFrame>
        <p:nvGraphicFramePr>
          <p:cNvPr id="13" name="Content Placeholder 5" descr="Smart Art object">
            <a:extLst>
              <a:ext uri="{FF2B5EF4-FFF2-40B4-BE49-F238E27FC236}">
                <a16:creationId xmlns:a16="http://schemas.microsoft.com/office/drawing/2014/main" id="{4FB62979-011B-4BFB-BCF9-8CD712EA233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55713828"/>
              </p:ext>
            </p:extLst>
          </p:nvPr>
        </p:nvGraphicFramePr>
        <p:xfrm>
          <a:off x="707104" y="1508126"/>
          <a:ext cx="11420727" cy="4087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75827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405FD7-7249-418C-81A0-226058919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051" y="6446838"/>
            <a:ext cx="6818262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TEACH A COURSE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7BB364-4E7C-4A74-9C1B-A29DA61C1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0596" y="6446838"/>
            <a:ext cx="617912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 dirty="0"/>
          </a:p>
        </p:txBody>
      </p:sp>
      <p:sp>
        <p:nvSpPr>
          <p:cNvPr id="29" name="Title 4">
            <a:extLst>
              <a:ext uri="{FF2B5EF4-FFF2-40B4-BE49-F238E27FC236}">
                <a16:creationId xmlns:a16="http://schemas.microsoft.com/office/drawing/2014/main" id="{2C9DFBED-0159-4EAC-AAAF-5AA47CA2F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96537"/>
          </a:xfrm>
        </p:spPr>
        <p:txBody>
          <a:bodyPr/>
          <a:lstStyle/>
          <a:p>
            <a:r>
              <a:rPr lang="en-US" dirty="0"/>
              <a:t>Set Up Properly</a:t>
            </a:r>
          </a:p>
        </p:txBody>
      </p:sp>
      <p:graphicFrame>
        <p:nvGraphicFramePr>
          <p:cNvPr id="15" name="Content Placeholder 14" descr="SmartArt graphic">
            <a:extLst>
              <a:ext uri="{FF2B5EF4-FFF2-40B4-BE49-F238E27FC236}">
                <a16:creationId xmlns:a16="http://schemas.microsoft.com/office/drawing/2014/main" id="{64E2DA81-64A0-4DD0-AB09-53AE3F4EA8F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50206591"/>
              </p:ext>
            </p:extLst>
          </p:nvPr>
        </p:nvGraphicFramePr>
        <p:xfrm>
          <a:off x="747713" y="1812925"/>
          <a:ext cx="10906125" cy="4087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5881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28FE7D-043F-42AF-B4AB-DB9AFF936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4892956"/>
            <a:ext cx="10113645" cy="743682"/>
          </a:xfrm>
        </p:spPr>
        <p:txBody>
          <a:bodyPr/>
          <a:lstStyle/>
          <a:p>
            <a:r>
              <a:rPr lang="en-US" dirty="0"/>
              <a:t>You can make a difference in someone’s life!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26EF91-820B-4DA2-B398-3E168AFF1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7279" y="5808594"/>
            <a:ext cx="10113264" cy="609600"/>
          </a:xfrm>
        </p:spPr>
        <p:txBody>
          <a:bodyPr>
            <a:normAutofit/>
          </a:bodyPr>
          <a:lstStyle/>
          <a:p>
            <a:r>
              <a:rPr lang="en-US" dirty="0"/>
              <a:t>“The delicate balance of mentoring someone is not creating them in your own image but giving them the opportunity to create themselves.” Steven Spielberg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4" name="Picture Placeholder 13" descr="Students group&#10;">
            <a:extLst>
              <a:ext uri="{FF2B5EF4-FFF2-40B4-BE49-F238E27FC236}">
                <a16:creationId xmlns:a16="http://schemas.microsoft.com/office/drawing/2014/main" id="{E923BD5B-22B6-4E92-B95F-5F7B6467380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2" y="0"/>
            <a:ext cx="12183550" cy="4578350"/>
          </a:xfrm>
        </p:spPr>
      </p:pic>
    </p:spTree>
    <p:extLst>
      <p:ext uri="{BB962C8B-B14F-4D97-AF65-F5344CB8AC3E}">
        <p14:creationId xmlns:p14="http://schemas.microsoft.com/office/powerpoint/2010/main" val="140989903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Custom 62">
      <a:dk1>
        <a:srgbClr val="000000"/>
      </a:dk1>
      <a:lt1>
        <a:srgbClr val="FFFFFF"/>
      </a:lt1>
      <a:dk2>
        <a:srgbClr val="322441"/>
      </a:dk2>
      <a:lt2>
        <a:srgbClr val="E8E8E2"/>
      </a:lt2>
      <a:accent1>
        <a:srgbClr val="3F3DE3"/>
      </a:accent1>
      <a:accent2>
        <a:srgbClr val="7229D2"/>
      </a:accent2>
      <a:accent3>
        <a:srgbClr val="C62FE1"/>
      </a:accent3>
      <a:accent4>
        <a:srgbClr val="CF1DA0"/>
      </a:accent4>
      <a:accent5>
        <a:srgbClr val="E12F68"/>
      </a:accent5>
      <a:accent6>
        <a:srgbClr val="CF2E1D"/>
      </a:accent6>
      <a:hlink>
        <a:srgbClr val="87882D"/>
      </a:hlink>
      <a:folHlink>
        <a:srgbClr val="7F7F7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lassic-Corporate_Teach a Course_02_Win32_MO - v3" id="{9EE2A5A3-E40E-40AC-9760-FB610F2897F3}" vid="{7FC277D3-686C-411B-BE49-3E65515A7D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C65060F-1094-41F3-95E3-03DA10677C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09386F-CDB5-4CE9-AE70-AE4E53A633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8F16D9-EB65-4F11-9CD9-58377B437CF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corporate teach a course slides</Template>
  <TotalTime>0</TotalTime>
  <Words>239</Words>
  <Application>Microsoft Macintosh PowerPoint</Application>
  <PresentationFormat>Widescreen</PresentationFormat>
  <Paragraphs>50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Wingdings</vt:lpstr>
      <vt:lpstr>RetrospectVTI</vt:lpstr>
      <vt:lpstr>Mentoring </vt:lpstr>
      <vt:lpstr>2020</vt:lpstr>
      <vt:lpstr>11 Cap Response</vt:lpstr>
      <vt:lpstr>Opportunity to help Relief Funding Agents “The Rules” </vt:lpstr>
      <vt:lpstr>Work-Flow</vt:lpstr>
      <vt:lpstr>Set Up Properly</vt:lpstr>
      <vt:lpstr>You can make a difference in someone’s life!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2020-05-13T16:41:38Z</dcterms:created>
  <dcterms:modified xsi:type="dcterms:W3CDTF">2020-05-13T18:28:44Z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