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5123" autoAdjust="0"/>
  </p:normalViewPr>
  <p:slideViewPr>
    <p:cSldViewPr snapToGrid="0">
      <p:cViewPr>
        <p:scale>
          <a:sx n="39" d="100"/>
          <a:sy n="39" d="100"/>
        </p:scale>
        <p:origin x="-1210"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EFA8DD-80F9-43C3-A11C-81A515F12387}" type="datetimeFigureOut">
              <a:rPr lang="en-SG" smtClean="0"/>
              <a:t>20/11/2017</a:t>
            </a:fld>
            <a:endParaRPr lang="en-S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9678B2-AE72-4C1B-8ACF-CE4100DA698E}" type="slidenum">
              <a:rPr lang="en-SG" smtClean="0"/>
              <a:t>‹#›</a:t>
            </a:fld>
            <a:endParaRPr lang="en-SG"/>
          </a:p>
        </p:txBody>
      </p:sp>
    </p:spTree>
    <p:extLst>
      <p:ext uri="{BB962C8B-B14F-4D97-AF65-F5344CB8AC3E}">
        <p14:creationId xmlns:p14="http://schemas.microsoft.com/office/powerpoint/2010/main" val="2408737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imf.org/external/pubs/ft/sdn/2015/sdn1513.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sa.un.org/unpd/wpp/publications/files/key_findings_wpp_2015.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n.org/sustainabledevelopment/hunger/"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www.malarianomore.org/" TargetMode="External"/><Relationship Id="rId3" Type="http://schemas.openxmlformats.org/officeDocument/2006/relationships/hyperlink" Target="http://www.ivcc.com/" TargetMode="External"/><Relationship Id="rId7" Type="http://schemas.openxmlformats.org/officeDocument/2006/relationships/hyperlink" Target="https://www.mmv.org/"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www.malariavaccine.org/" TargetMode="External"/><Relationship Id="rId5" Type="http://schemas.openxmlformats.org/officeDocument/2006/relationships/hyperlink" Target="http://rollbackmalaria.com/" TargetMode="External"/><Relationship Id="rId4" Type="http://schemas.openxmlformats.org/officeDocument/2006/relationships/hyperlink" Target="https://www.theglobalfund.org/en/" TargetMode="External"/><Relationship Id="rId9" Type="http://schemas.openxmlformats.org/officeDocument/2006/relationships/hyperlink" Target="https://nothingbutnets.net/"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G" dirty="0" smtClean="0"/>
              <a:t>https://www.weforum.org/agenda/2016/01/what-are-the-10-biggest-global-challenges/</a:t>
            </a:r>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1</a:t>
            </a:fld>
            <a:endParaRPr lang="en-SG"/>
          </a:p>
        </p:txBody>
      </p:sp>
    </p:spTree>
    <p:extLst>
      <p:ext uri="{BB962C8B-B14F-4D97-AF65-F5344CB8AC3E}">
        <p14:creationId xmlns:p14="http://schemas.microsoft.com/office/powerpoint/2010/main" val="4263535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a:t>
            </a:r>
            <a:r>
              <a:rPr lang="en-US" baseline="0" dirty="0" smtClean="0"/>
              <a:t> collaborative actors: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SG" sz="1200" kern="1200" baseline="0" dirty="0" smtClean="0">
                <a:solidFill>
                  <a:schemeClr val="tx1"/>
                </a:solidFill>
                <a:effectLst/>
                <a:latin typeface="+mn-lt"/>
                <a:ea typeface="+mn-ea"/>
                <a:cs typeface="+mn-cs"/>
              </a:rPr>
              <a:t>P</a:t>
            </a:r>
            <a:r>
              <a:rPr lang="en-SG" sz="1200" kern="1200" dirty="0" smtClean="0">
                <a:solidFill>
                  <a:schemeClr val="tx1"/>
                </a:solidFill>
                <a:effectLst/>
                <a:latin typeface="+mn-lt"/>
                <a:ea typeface="+mn-ea"/>
                <a:cs typeface="+mn-cs"/>
              </a:rPr>
              <a:t>rivate-sector companies who have developed new, safe insecticides that will allow us to preserve the gains we have made against malaria. We have also helped bring to market simple technologies to protect families from mosquitoes, such as “eave tubes” that kill mosquitoes trying to enter homes and new traps which exploit mosquitoes’ attraction to sugar to kill them outdoors.</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SG" sz="1200" kern="1200" dirty="0" smtClean="0">
                <a:solidFill>
                  <a:schemeClr val="tx1"/>
                </a:solidFill>
                <a:effectLst/>
                <a:latin typeface="+mn-lt"/>
                <a:ea typeface="+mn-ea"/>
                <a:cs typeface="+mn-cs"/>
              </a:rPr>
              <a:t>Scientists who are using a powerful new tool called “genome editing” to introduce genetic changes in the Anopheles </a:t>
            </a:r>
            <a:r>
              <a:rPr lang="en-SG" sz="1200" kern="1200" dirty="0" err="1" smtClean="0">
                <a:solidFill>
                  <a:schemeClr val="tx1"/>
                </a:solidFill>
                <a:effectLst/>
                <a:latin typeface="+mn-lt"/>
                <a:ea typeface="+mn-ea"/>
                <a:cs typeface="+mn-cs"/>
              </a:rPr>
              <a:t>gambiae</a:t>
            </a:r>
            <a:r>
              <a:rPr lang="en-SG" sz="1200" kern="1200" dirty="0" smtClean="0">
                <a:solidFill>
                  <a:schemeClr val="tx1"/>
                </a:solidFill>
                <a:effectLst/>
                <a:latin typeface="+mn-lt"/>
                <a:ea typeface="+mn-ea"/>
                <a:cs typeface="+mn-cs"/>
              </a:rPr>
              <a:t> species of mosquito, one of the most effective transmitters of malaria in Africa. These genetic edits cause females to produce mostly male, sterile offspring. In theory, scientists could drive this trait throughout entire populations of mosquitoes in much of Africa, dramatically reducing malaria transmission in a very short time.</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SG" sz="1200" kern="1200" dirty="0" smtClean="0">
                <a:solidFill>
                  <a:schemeClr val="tx1"/>
                </a:solidFill>
                <a:effectLst/>
                <a:latin typeface="+mn-lt"/>
                <a:ea typeface="+mn-ea"/>
                <a:cs typeface="+mn-cs"/>
              </a:rPr>
              <a:t>More than 50 countries have joined together to mobilize billions of dollars through The Global Fund. And these resources are coming not just from wealthy countries. African countries such as Benin, Côte d’Ivoire, Kenya, Namibia, Nigeria, Senegal, South Africa, Togo, and Zimbabwe are contributing as well. In fact, African countries are now, for the first time ever, mobilizing more of their own resources for malaria than they’re receiving from donors.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200" kern="1200" dirty="0" smtClean="0">
              <a:solidFill>
                <a:schemeClr val="tx1"/>
              </a:solidFill>
              <a:effectLst/>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SG" sz="1200" kern="1200" dirty="0" smtClean="0">
              <a:solidFill>
                <a:schemeClr val="tx1"/>
              </a:solidFill>
              <a:effectLst/>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11</a:t>
            </a:fld>
            <a:endParaRPr lang="en-SG"/>
          </a:p>
        </p:txBody>
      </p:sp>
    </p:spTree>
    <p:extLst>
      <p:ext uri="{BB962C8B-B14F-4D97-AF65-F5344CB8AC3E}">
        <p14:creationId xmlns:p14="http://schemas.microsoft.com/office/powerpoint/2010/main" val="38904536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smtClean="0"/>
              <a:t>Using </a:t>
            </a:r>
            <a:r>
              <a:rPr lang="en-SG" sz="1200" b="0" i="0" kern="1200" dirty="0" smtClean="0">
                <a:solidFill>
                  <a:schemeClr val="tx1"/>
                </a:solidFill>
                <a:effectLst/>
                <a:latin typeface="+mn-lt"/>
                <a:ea typeface="+mn-ea"/>
                <a:cs typeface="+mn-cs"/>
              </a:rPr>
              <a:t>collaboration to exchange resources and consolidate expertise, we believe we can coordinate with and partner other social service organisations to meet the diverse needs of our clients</a:t>
            </a: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12</a:t>
            </a:fld>
            <a:endParaRPr lang="en-SG"/>
          </a:p>
        </p:txBody>
      </p:sp>
    </p:spTree>
    <p:extLst>
      <p:ext uri="{BB962C8B-B14F-4D97-AF65-F5344CB8AC3E}">
        <p14:creationId xmlns:p14="http://schemas.microsoft.com/office/powerpoint/2010/main" val="21997661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1) With</a:t>
            </a:r>
            <a:r>
              <a:rPr lang="en-GB" sz="1200" kern="1200" baseline="0" dirty="0" smtClean="0">
                <a:solidFill>
                  <a:schemeClr val="tx1"/>
                </a:solidFill>
                <a:effectLst/>
                <a:latin typeface="+mn-lt"/>
                <a:ea typeface="+mn-ea"/>
                <a:cs typeface="+mn-cs"/>
              </a:rPr>
              <a:t> Family Justice Courts - </a:t>
            </a:r>
            <a:r>
              <a:rPr lang="en-GB" sz="1200" kern="1200" dirty="0" smtClean="0">
                <a:solidFill>
                  <a:schemeClr val="tx1"/>
                </a:solidFill>
                <a:effectLst/>
                <a:latin typeface="+mn-lt"/>
                <a:ea typeface="+mn-ea"/>
                <a:cs typeface="+mn-cs"/>
              </a:rPr>
              <a:t>Working with parents and children caught in child custody disputes after or during separation and divorce can be challenging for both legal and social service professionals. The purposes of this study are to further understanding of the profile of the families who are known to the Family Courts for child custody issues and to review the current system and processes to help these families. </a:t>
            </a:r>
            <a:endParaRPr lang="en-SG"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SG"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 descriptive profile of custody cases compared to non-custody cases will first be generated to inform about the unique characteristics of families involved in family law proceedings. It will be followed with an in-depth study of the custody cases where allegation and incidence of violence will be identified. Where allegation and/or incidence of violence were found to be present, the magnitude and extent of the issue will be measured. Both quantitative and qualitative data will be collected to understand the current help processes, key strengths and gaps of the system. </a:t>
            </a:r>
            <a:endParaRPr lang="en-SG"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2) </a:t>
            </a:r>
            <a:r>
              <a:rPr lang="en-SG" sz="1200" kern="1200" dirty="0" smtClean="0">
                <a:solidFill>
                  <a:schemeClr val="tx1"/>
                </a:solidFill>
                <a:effectLst/>
                <a:latin typeface="+mn-lt"/>
                <a:ea typeface="+mn-ea"/>
                <a:cs typeface="+mn-cs"/>
              </a:rPr>
              <a:t>Transforming Research into Actions, Competencies and Effective Services (TRACES) is a research project, jointly undertaken by AMKFSC and NUS Social Service Research Centre (NUS SSR). It follows the principles of implementation research where it involves study of methods to improve the uptake and translation of research findings and evidence are weaved into routine and common practice, and thereby, tackling the gap between research and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200" kern="1200" dirty="0" smtClean="0">
                <a:solidFill>
                  <a:schemeClr val="tx1"/>
                </a:solidFill>
                <a:effectLst/>
                <a:latin typeface="+mn-lt"/>
                <a:ea typeface="+mn-ea"/>
                <a:cs typeface="+mn-cs"/>
              </a:rPr>
              <a:t>TRACES seeks to study the relationship between organisational readiness for change and effective implementation of evidence-based intervention programmes. </a:t>
            </a:r>
            <a:r>
              <a:rPr lang="en-GB" sz="1200" kern="1200" dirty="0" smtClean="0">
                <a:solidFill>
                  <a:schemeClr val="tx1"/>
                </a:solidFill>
                <a:effectLst/>
                <a:latin typeface="+mn-lt"/>
                <a:ea typeface="+mn-ea"/>
                <a:cs typeface="+mn-cs"/>
              </a:rPr>
              <a:t>The central aim of TRACES is to study whether a higher organisational readiness for change would lead to a successful implementation of evidence-based intervention programmes, which lead to a greater positive clients’ outcomes.</a:t>
            </a:r>
            <a:endParaRPr lang="en-SG"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200" kern="1200" dirty="0" smtClean="0">
              <a:solidFill>
                <a:schemeClr val="tx1"/>
              </a:solidFill>
              <a:effectLst/>
              <a:latin typeface="+mn-lt"/>
              <a:ea typeface="+mn-ea"/>
              <a:cs typeface="+mn-cs"/>
            </a:endParaRPr>
          </a:p>
          <a:p>
            <a:endParaRPr lang="en-SG" sz="1200" kern="1200" dirty="0" smtClean="0">
              <a:solidFill>
                <a:schemeClr val="tx1"/>
              </a:solidFill>
              <a:effectLst/>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13</a:t>
            </a:fld>
            <a:endParaRPr lang="en-SG"/>
          </a:p>
        </p:txBody>
      </p:sp>
    </p:spTree>
    <p:extLst>
      <p:ext uri="{BB962C8B-B14F-4D97-AF65-F5344CB8AC3E}">
        <p14:creationId xmlns:p14="http://schemas.microsoft.com/office/powerpoint/2010/main" val="14096850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capability building is not only the role</a:t>
            </a:r>
            <a:r>
              <a:rPr lang="en-US" baseline="0" dirty="0" smtClean="0"/>
              <a:t> of MSF, AMKFSC also contributes by engaging eminent overseas speakers in order to build depth in social work practice. AMKFSC hopes to encourage other social service agencies to keep a sector perspective and to contribute positively towards it so as to build a professional social service with robust skill sets. </a:t>
            </a:r>
            <a:endParaRPr lang="en-US" dirty="0" smtClean="0"/>
          </a:p>
          <a:p>
            <a:endParaRPr lang="en-US" dirty="0" smtClean="0"/>
          </a:p>
          <a:p>
            <a:r>
              <a:rPr lang="en-US" dirty="0" smtClean="0"/>
              <a:t>1) </a:t>
            </a:r>
            <a:r>
              <a:rPr lang="en-SG" sz="1200" b="0" i="0" kern="1200" dirty="0" smtClean="0">
                <a:solidFill>
                  <a:schemeClr val="tx1"/>
                </a:solidFill>
                <a:effectLst/>
                <a:latin typeface="+mn-lt"/>
                <a:ea typeface="+mn-ea"/>
                <a:cs typeface="+mn-cs"/>
              </a:rPr>
              <a:t>Cormac is Managing Director of Nurture Development and a faculty member of the Asset Based Community Development (ABCD) Institute at </a:t>
            </a:r>
            <a:r>
              <a:rPr lang="en-SG" sz="1200" b="0" i="0" kern="1200" dirty="0" err="1" smtClean="0">
                <a:solidFill>
                  <a:schemeClr val="tx1"/>
                </a:solidFill>
                <a:effectLst/>
                <a:latin typeface="+mn-lt"/>
                <a:ea typeface="+mn-ea"/>
                <a:cs typeface="+mn-cs"/>
              </a:rPr>
              <a:t>Northwestern</a:t>
            </a:r>
            <a:r>
              <a:rPr lang="en-SG" sz="1200" b="0" i="0" kern="1200" dirty="0" smtClean="0">
                <a:solidFill>
                  <a:schemeClr val="tx1"/>
                </a:solidFill>
                <a:effectLst/>
                <a:latin typeface="+mn-lt"/>
                <a:ea typeface="+mn-ea"/>
                <a:cs typeface="+mn-cs"/>
              </a:rPr>
              <a:t> University, Chicago. He has trained communities, agencies, NGOs and governments in ABCD and other strengths based approaches in Kenya, Southern Sudan, South Africa, the UK, Ireland, Canada and </a:t>
            </a:r>
            <a:r>
              <a:rPr lang="en-SG" sz="1200" b="0" i="0" kern="1200" dirty="0" err="1" smtClean="0">
                <a:solidFill>
                  <a:schemeClr val="tx1"/>
                </a:solidFill>
                <a:effectLst/>
                <a:latin typeface="+mn-lt"/>
                <a:ea typeface="+mn-ea"/>
                <a:cs typeface="+mn-cs"/>
              </a:rPr>
              <a:t>Australia.Cormac</a:t>
            </a:r>
            <a:r>
              <a:rPr lang="en-SG" sz="1200" b="0" i="0" kern="1200" dirty="0" smtClean="0">
                <a:solidFill>
                  <a:schemeClr val="tx1"/>
                </a:solidFill>
                <a:effectLst/>
                <a:latin typeface="+mn-lt"/>
                <a:ea typeface="+mn-ea"/>
                <a:cs typeface="+mn-cs"/>
              </a:rPr>
              <a:t> holds degrees in philosophy and psychology and is also an accredited civil and commercial mediator with the ADR group. He uses these and other skills and processes including World Café, Appreciative Inquiry and Open Space Technology alongside strength based thinking to support those with whom he works to move towards inclusive, actionable change.</a:t>
            </a:r>
            <a:endParaRPr lang="en-US" dirty="0" smtClean="0"/>
          </a:p>
          <a:p>
            <a:endParaRPr lang="en-US" dirty="0" smtClean="0"/>
          </a:p>
          <a:p>
            <a:r>
              <a:rPr lang="en-US" dirty="0" smtClean="0"/>
              <a:t>2)</a:t>
            </a:r>
            <a:r>
              <a:rPr lang="en-US" baseline="0" dirty="0" smtClean="0"/>
              <a:t> </a:t>
            </a:r>
            <a:r>
              <a:rPr lang="en-US" baseline="0" dirty="0" err="1" smtClean="0"/>
              <a:t>Lui</a:t>
            </a:r>
            <a:r>
              <a:rPr lang="en-US" baseline="0" dirty="0" smtClean="0"/>
              <a:t> Ting - </a:t>
            </a:r>
            <a:r>
              <a:rPr lang="en-SG" sz="1200" kern="1200" dirty="0" smtClean="0">
                <a:solidFill>
                  <a:schemeClr val="tx1"/>
                </a:solidFill>
                <a:effectLst/>
                <a:latin typeface="+mn-lt"/>
                <a:ea typeface="+mn-ea"/>
                <a:cs typeface="+mn-cs"/>
              </a:rPr>
              <a:t>a skills-based training course to equip participants to work with couples who have experienced trauma and domestic violence. Dr Liu Ting will focus on key areas pertaining to childhood trauma, attachment injuries (EMA or other incidents of betrayal or abandonment) and domestic violence to address the high incidences of such cases in Singapore. She will use different modes of learning such as lectures, discussions, role-plays and case presentations to sharpen the perspective and skills of participants. At the end of the training, participants will:</a:t>
            </a:r>
          </a:p>
          <a:p>
            <a:r>
              <a:rPr lang="en-SG" sz="1200" kern="1200" dirty="0" smtClean="0">
                <a:solidFill>
                  <a:schemeClr val="tx1"/>
                </a:solidFill>
                <a:effectLst/>
                <a:latin typeface="+mn-lt"/>
                <a:ea typeface="+mn-ea"/>
                <a:cs typeface="+mn-cs"/>
              </a:rPr>
              <a:t> </a:t>
            </a:r>
          </a:p>
          <a:p>
            <a:r>
              <a:rPr lang="en-SG" sz="1200" kern="1200" dirty="0" smtClean="0">
                <a:solidFill>
                  <a:schemeClr val="tx1"/>
                </a:solidFill>
                <a:effectLst/>
                <a:latin typeface="+mn-lt"/>
                <a:ea typeface="+mn-ea"/>
                <a:cs typeface="+mn-cs"/>
              </a:rPr>
              <a:t>1) Understand the effects of trauma and domestic violence on couples;</a:t>
            </a:r>
          </a:p>
          <a:p>
            <a:r>
              <a:rPr lang="en-SG" sz="1200" kern="1200" dirty="0" smtClean="0">
                <a:solidFill>
                  <a:schemeClr val="tx1"/>
                </a:solidFill>
                <a:effectLst/>
                <a:latin typeface="+mn-lt"/>
                <a:ea typeface="+mn-ea"/>
                <a:cs typeface="+mn-cs"/>
              </a:rPr>
              <a:t>2) Use emotion as an effective tool for change;</a:t>
            </a:r>
          </a:p>
          <a:p>
            <a:r>
              <a:rPr lang="en-SG" sz="1200" kern="1200" dirty="0" smtClean="0">
                <a:solidFill>
                  <a:schemeClr val="tx1"/>
                </a:solidFill>
                <a:effectLst/>
                <a:latin typeface="+mn-lt"/>
                <a:ea typeface="+mn-ea"/>
                <a:cs typeface="+mn-cs"/>
              </a:rPr>
              <a:t>3) Gain insights into the use of EFT; and</a:t>
            </a:r>
          </a:p>
          <a:p>
            <a:r>
              <a:rPr lang="en-SG" sz="1200" kern="1200" dirty="0" smtClean="0">
                <a:solidFill>
                  <a:schemeClr val="tx1"/>
                </a:solidFill>
                <a:effectLst/>
                <a:latin typeface="+mn-lt"/>
                <a:ea typeface="+mn-ea"/>
                <a:cs typeface="+mn-cs"/>
              </a:rPr>
              <a:t>4) Acquire skills to work with couples experiencing or have experienced trauma and family violence.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3) Karl </a:t>
            </a:r>
            <a:r>
              <a:rPr lang="en-US" sz="1200" kern="1200" dirty="0" err="1" smtClean="0">
                <a:solidFill>
                  <a:schemeClr val="tx1"/>
                </a:solidFill>
                <a:effectLst/>
                <a:latin typeface="+mn-lt"/>
                <a:ea typeface="+mn-ea"/>
                <a:cs typeface="+mn-cs"/>
              </a:rPr>
              <a:t>Tomm</a:t>
            </a:r>
            <a:r>
              <a:rPr lang="en-US" sz="1200" kern="1200" dirty="0" smtClean="0">
                <a:solidFill>
                  <a:schemeClr val="tx1"/>
                </a:solidFill>
                <a:effectLst/>
                <a:latin typeface="+mn-lt"/>
                <a:ea typeface="+mn-ea"/>
                <a:cs typeface="+mn-cs"/>
              </a:rPr>
              <a:t> - </a:t>
            </a:r>
            <a:r>
              <a:rPr lang="en-SG" sz="1200" b="0" i="0" u="none" strike="noStrike" kern="1200" dirty="0" smtClean="0">
                <a:solidFill>
                  <a:schemeClr val="tx1"/>
                </a:solidFill>
                <a:effectLst/>
                <a:latin typeface="+mn-lt"/>
                <a:ea typeface="+mn-ea"/>
                <a:cs typeface="+mn-cs"/>
              </a:rPr>
              <a:t>Professor of Psychiatry, Cumming School of Medicine, University of Calgary; Director, Calgary Family Therapy Centre. Karl is deeply interested in the application of systems theory, narrative theory, social constructionism, </a:t>
            </a:r>
            <a:r>
              <a:rPr lang="en-SG" sz="1200" b="0" i="0" u="none" strike="noStrike" kern="1200" dirty="0" err="1" smtClean="0">
                <a:solidFill>
                  <a:schemeClr val="tx1"/>
                </a:solidFill>
                <a:effectLst/>
                <a:latin typeface="+mn-lt"/>
                <a:ea typeface="+mn-ea"/>
                <a:cs typeface="+mn-cs"/>
              </a:rPr>
              <a:t>bringforthism</a:t>
            </a:r>
            <a:r>
              <a:rPr lang="en-SG" sz="1200" b="0" i="0" u="none" strike="noStrike" kern="1200" dirty="0" smtClean="0">
                <a:solidFill>
                  <a:schemeClr val="tx1"/>
                </a:solidFill>
                <a:effectLst/>
                <a:latin typeface="+mn-lt"/>
                <a:ea typeface="+mn-ea"/>
                <a:cs typeface="+mn-cs"/>
              </a:rPr>
              <a:t>, and second order cybernetics to therapy. He is currently focused on clarifying the effects of social injustice on families, the influence on therapists of the distinctions they make regarding their clients, and on explicating the possible therapeutic and counter therapeutic effects of the interviewing process itself.</a:t>
            </a:r>
          </a:p>
          <a:p>
            <a:r>
              <a:rPr lang="en-SG" dirty="0" smtClean="0"/>
              <a:t/>
            </a:r>
            <a:br>
              <a:rPr lang="en-SG" dirty="0" smtClean="0"/>
            </a:br>
            <a:r>
              <a:rPr lang="en-SG" dirty="0" smtClean="0"/>
              <a:t>4) </a:t>
            </a:r>
            <a:r>
              <a:rPr lang="en-SG" dirty="0" err="1" smtClean="0"/>
              <a:t>Touseland</a:t>
            </a:r>
            <a:r>
              <a:rPr lang="en-SG" dirty="0" smtClean="0"/>
              <a:t> - </a:t>
            </a:r>
            <a:r>
              <a:rPr lang="en-SG" sz="1200" b="0" i="0" kern="1200" dirty="0" smtClean="0">
                <a:solidFill>
                  <a:schemeClr val="tx1"/>
                </a:solidFill>
                <a:effectLst/>
                <a:latin typeface="+mn-lt"/>
                <a:ea typeface="+mn-ea"/>
                <a:cs typeface="+mn-cs"/>
              </a:rPr>
              <a:t>He is the author and co-author of a number of books including </a:t>
            </a:r>
            <a:r>
              <a:rPr lang="en-SG" sz="1200" b="0" i="1" kern="1200" dirty="0" smtClean="0">
                <a:solidFill>
                  <a:schemeClr val="tx1"/>
                </a:solidFill>
                <a:effectLst/>
                <a:latin typeface="+mn-lt"/>
                <a:ea typeface="+mn-ea"/>
                <a:cs typeface="+mn-cs"/>
              </a:rPr>
              <a:t>Maintaining Communication with Persons with Dementia</a:t>
            </a:r>
            <a:r>
              <a:rPr lang="en-SG" sz="1200" b="0" i="0" kern="1200" dirty="0" smtClean="0">
                <a:solidFill>
                  <a:schemeClr val="tx1"/>
                </a:solidFill>
                <a:effectLst/>
                <a:latin typeface="+mn-lt"/>
                <a:ea typeface="+mn-ea"/>
                <a:cs typeface="+mn-cs"/>
              </a:rPr>
              <a:t> (Springer, 1998); </a:t>
            </a:r>
            <a:r>
              <a:rPr lang="en-SG" sz="1200" b="0" i="1" kern="1200" dirty="0" smtClean="0">
                <a:solidFill>
                  <a:schemeClr val="tx1"/>
                </a:solidFill>
                <a:effectLst/>
                <a:latin typeface="+mn-lt"/>
                <a:ea typeface="+mn-ea"/>
                <a:cs typeface="+mn-cs"/>
              </a:rPr>
              <a:t>Group Work with Older Adults and Their Family Caregivers</a:t>
            </a:r>
            <a:r>
              <a:rPr lang="en-SG" sz="1200" b="0" i="0" kern="1200" dirty="0" smtClean="0">
                <a:solidFill>
                  <a:schemeClr val="tx1"/>
                </a:solidFill>
                <a:effectLst/>
                <a:latin typeface="+mn-lt"/>
                <a:ea typeface="+mn-ea"/>
                <a:cs typeface="+mn-cs"/>
              </a:rPr>
              <a:t>(Springer, 1995); </a:t>
            </a:r>
            <a:r>
              <a:rPr lang="en-SG" sz="1200" b="0" i="1" kern="1200" dirty="0" smtClean="0">
                <a:solidFill>
                  <a:schemeClr val="tx1"/>
                </a:solidFill>
                <a:effectLst/>
                <a:latin typeface="+mn-lt"/>
                <a:ea typeface="+mn-ea"/>
                <a:cs typeface="+mn-cs"/>
              </a:rPr>
              <a:t>Effective Work with Administrative Groups</a:t>
            </a:r>
            <a:r>
              <a:rPr lang="en-SG" sz="1200" b="0" i="0" kern="1200" dirty="0" smtClean="0">
                <a:solidFill>
                  <a:schemeClr val="tx1"/>
                </a:solidFill>
                <a:effectLst/>
                <a:latin typeface="+mn-lt"/>
                <a:ea typeface="+mn-ea"/>
                <a:cs typeface="+mn-cs"/>
              </a:rPr>
              <a:t> (Haworth Press, 1987); </a:t>
            </a:r>
            <a:r>
              <a:rPr lang="en-SG" sz="1200" b="0" i="1" kern="1200" dirty="0" smtClean="0">
                <a:solidFill>
                  <a:schemeClr val="tx1"/>
                </a:solidFill>
                <a:effectLst/>
                <a:latin typeface="+mn-lt"/>
                <a:ea typeface="+mn-ea"/>
                <a:cs typeface="+mn-cs"/>
              </a:rPr>
              <a:t>Education and support programs for caregivers: Implications for practice, research, and policy, </a:t>
            </a:r>
            <a:r>
              <a:rPr lang="en-SG" sz="1200" b="0" i="0" kern="1200" dirty="0" smtClean="0">
                <a:solidFill>
                  <a:schemeClr val="tx1"/>
                </a:solidFill>
                <a:effectLst/>
                <a:latin typeface="+mn-lt"/>
                <a:ea typeface="+mn-ea"/>
                <a:cs typeface="+mn-cs"/>
              </a:rPr>
              <a:t>(Springer, 2011); and </a:t>
            </a:r>
            <a:r>
              <a:rPr lang="en-SG" sz="1200" b="0" i="1" kern="1200" dirty="0" smtClean="0">
                <a:solidFill>
                  <a:schemeClr val="tx1"/>
                </a:solidFill>
                <a:effectLst/>
                <a:latin typeface="+mn-lt"/>
                <a:ea typeface="+mn-ea"/>
                <a:cs typeface="+mn-cs"/>
              </a:rPr>
              <a:t>An Introduction to Group Work Practice, 7th edition</a:t>
            </a:r>
            <a:r>
              <a:rPr lang="en-SG" sz="1200" b="0" i="0" kern="1200" dirty="0" smtClean="0">
                <a:solidFill>
                  <a:schemeClr val="tx1"/>
                </a:solidFill>
                <a:effectLst/>
                <a:latin typeface="+mn-lt"/>
                <a:ea typeface="+mn-ea"/>
                <a:cs typeface="+mn-cs"/>
              </a:rPr>
              <a:t> (</a:t>
            </a:r>
            <a:r>
              <a:rPr lang="en-SG" sz="1200" b="0" i="0" kern="1200" dirty="0" err="1" smtClean="0">
                <a:solidFill>
                  <a:schemeClr val="tx1"/>
                </a:solidFill>
                <a:effectLst/>
                <a:latin typeface="+mn-lt"/>
                <a:ea typeface="+mn-ea"/>
                <a:cs typeface="+mn-cs"/>
              </a:rPr>
              <a:t>Allyn</a:t>
            </a:r>
            <a:r>
              <a:rPr lang="en-SG" sz="1200" b="0" i="0" kern="1200" dirty="0" smtClean="0">
                <a:solidFill>
                  <a:schemeClr val="tx1"/>
                </a:solidFill>
                <a:effectLst/>
                <a:latin typeface="+mn-lt"/>
                <a:ea typeface="+mn-ea"/>
                <a:cs typeface="+mn-cs"/>
              </a:rPr>
              <a:t> &amp; Bacon, 2012). He has published more than 100 articles and book chapters, many of which address issues related to developing and leading support groups for family caregivers and interventions for frail and chronically ill older adults. </a:t>
            </a:r>
          </a:p>
          <a:p>
            <a:r>
              <a:rPr lang="en-SG" sz="1200" b="0" i="0" kern="1200" dirty="0" smtClean="0">
                <a:solidFill>
                  <a:schemeClr val="tx1"/>
                </a:solidFill>
                <a:effectLst/>
                <a:latin typeface="+mn-lt"/>
                <a:ea typeface="+mn-ea"/>
                <a:cs typeface="+mn-cs"/>
              </a:rPr>
              <a:t/>
            </a:r>
            <a:br>
              <a:rPr lang="en-SG" sz="1200" b="0" i="0" kern="1200" dirty="0" smtClean="0">
                <a:solidFill>
                  <a:schemeClr val="tx1"/>
                </a:solidFill>
                <a:effectLst/>
                <a:latin typeface="+mn-lt"/>
                <a:ea typeface="+mn-ea"/>
                <a:cs typeface="+mn-cs"/>
              </a:rPr>
            </a:br>
            <a:endParaRPr lang="en-SG" sz="1200" kern="1200" dirty="0" smtClean="0">
              <a:solidFill>
                <a:schemeClr val="tx1"/>
              </a:solidFill>
              <a:effectLst/>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14</a:t>
            </a:fld>
            <a:endParaRPr lang="en-SG"/>
          </a:p>
        </p:txBody>
      </p:sp>
    </p:spTree>
    <p:extLst>
      <p:ext uri="{BB962C8B-B14F-4D97-AF65-F5344CB8AC3E}">
        <p14:creationId xmlns:p14="http://schemas.microsoft.com/office/powerpoint/2010/main" val="128213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SPARK: </a:t>
            </a:r>
            <a:r>
              <a:rPr lang="en-SG" dirty="0" smtClean="0"/>
              <a:t>The SPARK Series 2017 is jointly organised by MSF, AMKFSC Community Services Ltd, Singapore University of Social Sciences, and the Social Service Institute to groom future leaders of the social work sector. AMKFSC and MSF were the main sponsors for the series, while SUSS and SSI were venue sponsors. The series consists of six workshops and a lunchtime lecture held between 30 August to 15 December 2017. The 30 participants were nominated by their ministries and VWOs, and were selected through an interview with a panel (DSW, D/PDD and an AMKFSC rep). After the series, participants will translate their learning into action by committing 12 months to work on a chosen social cause.</a:t>
            </a:r>
            <a:endParaRPr lang="en-US" dirty="0" smtClean="0"/>
          </a:p>
          <a:p>
            <a:endParaRPr lang="en-US" dirty="0" smtClean="0"/>
          </a:p>
          <a:p>
            <a:r>
              <a:rPr lang="en-US" dirty="0" smtClean="0"/>
              <a:t>Inchoate:</a:t>
            </a:r>
            <a:r>
              <a:rPr lang="en-US" baseline="0" dirty="0" smtClean="0"/>
              <a:t> </a:t>
            </a:r>
            <a:r>
              <a:rPr lang="en-SG" baseline="0" dirty="0" smtClean="0"/>
              <a:t>Project Inchoate 2018 is an initiative to groom influential social service professionals to transform the social service sector. The initiative aims to develop trans-disciplinary leaders who can learn and apply insights from various settings to the social service sector. There will be about 25 participants ranging from 5-8 years of work experience. The initiative will include local and overseas components. A series of local workshops will be conducted by eminent leaders in the private and public sector to study world class organisational transformations and facilitate participants to apply these insights to their areas of work. </a:t>
            </a:r>
          </a:p>
          <a:p>
            <a:endParaRPr lang="en-SG" baseline="0" dirty="0" smtClean="0"/>
          </a:p>
          <a:p>
            <a:r>
              <a:rPr lang="en-SG" baseline="0" dirty="0" smtClean="0"/>
              <a:t>There will also be an overseas trip to Taiwan that will expose participants to world-renowned companies to study their entrepreneurial processes and systems and network with the organisation staff. Thereafter, participants will be required to do a trans-disciplinary project of their choice.</a:t>
            </a:r>
          </a:p>
          <a:p>
            <a:endParaRPr lang="en-SG" baseline="0" dirty="0" smtClean="0"/>
          </a:p>
          <a:p>
            <a:r>
              <a:rPr lang="en-SG" baseline="0" dirty="0" smtClean="0"/>
              <a:t>Project Inchoate 2018 is jointly organised by the Ministry of Social and Family Development and AMKFSC Community Services Ltd.</a:t>
            </a:r>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15</a:t>
            </a:fld>
            <a:endParaRPr lang="en-SG"/>
          </a:p>
        </p:txBody>
      </p:sp>
    </p:spTree>
    <p:extLst>
      <p:ext uri="{BB962C8B-B14F-4D97-AF65-F5344CB8AC3E}">
        <p14:creationId xmlns:p14="http://schemas.microsoft.com/office/powerpoint/2010/main" val="131303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16</a:t>
            </a:fld>
            <a:endParaRPr lang="en-SG"/>
          </a:p>
        </p:txBody>
      </p:sp>
    </p:spTree>
    <p:extLst>
      <p:ext uri="{BB962C8B-B14F-4D97-AF65-F5344CB8AC3E}">
        <p14:creationId xmlns:p14="http://schemas.microsoft.com/office/powerpoint/2010/main" val="131303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Income Inequality – </a:t>
            </a:r>
          </a:p>
          <a:p>
            <a:r>
              <a:rPr lang="en-SG" sz="1200" b="0" i="0" kern="1200" dirty="0" smtClean="0">
                <a:solidFill>
                  <a:schemeClr val="tx1"/>
                </a:solidFill>
                <a:effectLst/>
                <a:latin typeface="+mn-lt"/>
                <a:ea typeface="+mn-ea"/>
                <a:cs typeface="+mn-cs"/>
              </a:rPr>
              <a:t>The push for economic growth in recent decades has led to substantial increases in wealth for large numbers of people across the globe. But despite huge gains in global economic output, there is evidence that our current social, political and economic systems are exacerbating inequalities, rather than reducing them.</a:t>
            </a:r>
          </a:p>
          <a:p>
            <a:r>
              <a:rPr lang="en-SG" dirty="0" smtClean="0"/>
              <a:t/>
            </a:r>
            <a:br>
              <a:rPr lang="en-SG" dirty="0" smtClean="0"/>
            </a:br>
            <a:r>
              <a:rPr lang="en-SG" sz="1200" b="0" i="0" kern="1200" dirty="0" smtClean="0">
                <a:solidFill>
                  <a:schemeClr val="tx1"/>
                </a:solidFill>
                <a:effectLst/>
                <a:latin typeface="+mn-lt"/>
                <a:ea typeface="+mn-ea"/>
                <a:cs typeface="+mn-cs"/>
              </a:rPr>
              <a:t>A </a:t>
            </a:r>
            <a:r>
              <a:rPr lang="en-SG" sz="1200" b="0" i="0" u="none" strike="noStrike" kern="1200" dirty="0" smtClean="0">
                <a:solidFill>
                  <a:schemeClr val="tx1"/>
                </a:solidFill>
                <a:effectLst/>
                <a:latin typeface="+mn-lt"/>
                <a:ea typeface="+mn-ea"/>
                <a:cs typeface="+mn-cs"/>
                <a:hlinkClick r:id="rId3"/>
              </a:rPr>
              <a:t>growing body of research</a:t>
            </a:r>
            <a:r>
              <a:rPr lang="en-SG" sz="1200" b="0" i="0" kern="1200" dirty="0" smtClean="0">
                <a:solidFill>
                  <a:schemeClr val="tx1"/>
                </a:solidFill>
                <a:effectLst/>
                <a:latin typeface="+mn-lt"/>
                <a:ea typeface="+mn-ea"/>
                <a:cs typeface="+mn-cs"/>
              </a:rPr>
              <a:t> also suggests that rising income inequality is the cause of economic and social ills, ranging from low consumption to social and political unrest, and is damaging to our future economic well-being.</a:t>
            </a:r>
          </a:p>
          <a:p>
            <a:r>
              <a:rPr lang="en-SG" sz="1200" b="0" i="0" kern="1200" dirty="0" smtClean="0">
                <a:solidFill>
                  <a:schemeClr val="tx1"/>
                </a:solidFill>
                <a:effectLst/>
                <a:latin typeface="+mn-lt"/>
                <a:ea typeface="+mn-ea"/>
                <a:cs typeface="+mn-cs"/>
              </a:rPr>
              <a:t/>
            </a:r>
            <a:br>
              <a:rPr lang="en-SG" sz="1200" b="0" i="0" kern="1200" dirty="0" smtClean="0">
                <a:solidFill>
                  <a:schemeClr val="tx1"/>
                </a:solidFill>
                <a:effectLst/>
                <a:latin typeface="+mn-lt"/>
                <a:ea typeface="+mn-ea"/>
                <a:cs typeface="+mn-cs"/>
              </a:rPr>
            </a:br>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2</a:t>
            </a:fld>
            <a:endParaRPr lang="en-SG"/>
          </a:p>
        </p:txBody>
      </p:sp>
    </p:spTree>
    <p:extLst>
      <p:ext uri="{BB962C8B-B14F-4D97-AF65-F5344CB8AC3E}">
        <p14:creationId xmlns:p14="http://schemas.microsoft.com/office/powerpoint/2010/main" val="566054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Healthcare; aging</a:t>
            </a:r>
            <a:r>
              <a:rPr lang="en-US" baseline="0" dirty="0" smtClean="0"/>
              <a:t> population and population booms</a:t>
            </a:r>
          </a:p>
          <a:p>
            <a:endParaRPr lang="en-US" baseline="0" dirty="0" smtClean="0"/>
          </a:p>
          <a:p>
            <a:r>
              <a:rPr lang="en-SG" sz="1200" b="0" i="0" kern="1200" dirty="0" smtClean="0">
                <a:solidFill>
                  <a:schemeClr val="tx1"/>
                </a:solidFill>
                <a:effectLst/>
                <a:latin typeface="+mn-lt"/>
                <a:ea typeface="+mn-ea"/>
                <a:cs typeface="+mn-cs"/>
              </a:rPr>
              <a:t>Over the past few decades, the world has seen major advancements in health and largely as a result, people are generally living longer, healthier lives. However, serious challenges to global health remain, ranging from dealing with pandemics to the rise of </a:t>
            </a:r>
            <a:r>
              <a:rPr lang="en-SG" sz="1200" b="0" i="0" kern="1200" dirty="0" err="1" smtClean="0">
                <a:solidFill>
                  <a:schemeClr val="tx1"/>
                </a:solidFill>
                <a:effectLst/>
                <a:latin typeface="+mn-lt"/>
                <a:ea typeface="+mn-ea"/>
                <a:cs typeface="+mn-cs"/>
              </a:rPr>
              <a:t>noncommunicable</a:t>
            </a:r>
            <a:r>
              <a:rPr lang="en-SG" sz="1200" b="0" i="0" kern="1200" dirty="0" smtClean="0">
                <a:solidFill>
                  <a:schemeClr val="tx1"/>
                </a:solidFill>
                <a:effectLst/>
                <a:latin typeface="+mn-lt"/>
                <a:ea typeface="+mn-ea"/>
                <a:cs typeface="+mn-cs"/>
              </a:rPr>
              <a:t> diseases (NCDs) to the prohibitive costs of care, particularly in developing countries.</a:t>
            </a:r>
          </a:p>
          <a:p>
            <a:endParaRPr lang="en-SG" sz="1200" b="0" i="0" kern="1200" dirty="0" smtClean="0">
              <a:solidFill>
                <a:schemeClr val="tx1"/>
              </a:solidFill>
              <a:effectLst/>
              <a:latin typeface="+mn-lt"/>
              <a:ea typeface="+mn-ea"/>
              <a:cs typeface="+mn-cs"/>
            </a:endParaRPr>
          </a:p>
          <a:p>
            <a:r>
              <a:rPr lang="en-SG" sz="1200" b="0" i="0" kern="1200" dirty="0" smtClean="0">
                <a:solidFill>
                  <a:schemeClr val="tx1"/>
                </a:solidFill>
                <a:effectLst/>
                <a:latin typeface="+mn-lt"/>
                <a:ea typeface="+mn-ea"/>
                <a:cs typeface="+mn-cs"/>
              </a:rPr>
              <a:t>The number of people on the planet is set to rise to </a:t>
            </a:r>
            <a:r>
              <a:rPr lang="en-SG" sz="1200" b="0" i="0" u="none" strike="noStrike" kern="1200" dirty="0" smtClean="0">
                <a:solidFill>
                  <a:schemeClr val="tx1"/>
                </a:solidFill>
                <a:effectLst/>
                <a:latin typeface="+mn-lt"/>
                <a:ea typeface="+mn-ea"/>
                <a:cs typeface="+mn-cs"/>
                <a:hlinkClick r:id="rId3"/>
              </a:rPr>
              <a:t>9.7 billion</a:t>
            </a:r>
            <a:r>
              <a:rPr lang="en-SG" sz="1200" b="0" i="0" kern="1200" dirty="0" smtClean="0">
                <a:solidFill>
                  <a:schemeClr val="tx1"/>
                </a:solidFill>
                <a:effectLst/>
                <a:latin typeface="+mn-lt"/>
                <a:ea typeface="+mn-ea"/>
                <a:cs typeface="+mn-cs"/>
              </a:rPr>
              <a:t> in 2050 with 2 billion aged over 60.</a:t>
            </a:r>
          </a:p>
          <a:p>
            <a:r>
              <a:rPr lang="en-SG" sz="1200" b="0" i="0" kern="1200" dirty="0" smtClean="0">
                <a:solidFill>
                  <a:schemeClr val="tx1"/>
                </a:solidFill>
                <a:effectLst/>
                <a:latin typeface="+mn-lt"/>
                <a:ea typeface="+mn-ea"/>
                <a:cs typeface="+mn-cs"/>
              </a:rPr>
              <a:t>The global health system will need to adjust to this massive population growth, which will be concentrated in the poorest countries, and increasing numbers of elderly. This will mean shifting the current focus on treating sick people towards preventing illness and preserving the health of populations.</a:t>
            </a: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3</a:t>
            </a:fld>
            <a:endParaRPr lang="en-SG"/>
          </a:p>
        </p:txBody>
      </p:sp>
    </p:spTree>
    <p:extLst>
      <p:ext uri="{BB962C8B-B14F-4D97-AF65-F5344CB8AC3E}">
        <p14:creationId xmlns:p14="http://schemas.microsoft.com/office/powerpoint/2010/main" val="2374219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Food security – hunger and nutrition </a:t>
            </a:r>
          </a:p>
          <a:p>
            <a:endParaRPr lang="en-US" dirty="0" smtClean="0"/>
          </a:p>
          <a:p>
            <a:r>
              <a:rPr lang="en-SG" sz="1200" b="0" i="0" kern="1200" dirty="0" smtClean="0">
                <a:solidFill>
                  <a:schemeClr val="tx1"/>
                </a:solidFill>
                <a:effectLst/>
                <a:latin typeface="+mn-lt"/>
                <a:ea typeface="+mn-ea"/>
                <a:cs typeface="+mn-cs"/>
              </a:rPr>
              <a:t>The United Nations has set </a:t>
            </a:r>
            <a:r>
              <a:rPr lang="en-SG" sz="1200" b="0" i="0" u="none" strike="noStrike" kern="1200" dirty="0" smtClean="0">
                <a:solidFill>
                  <a:schemeClr val="tx1"/>
                </a:solidFill>
                <a:effectLst/>
                <a:latin typeface="+mn-lt"/>
                <a:ea typeface="+mn-ea"/>
                <a:cs typeface="+mn-cs"/>
                <a:hlinkClick r:id="rId3"/>
              </a:rPr>
              <a:t>ending hunger, achieving food security and improved nutrition</a:t>
            </a:r>
            <a:r>
              <a:rPr lang="en-SG" sz="1200" b="0" i="0" kern="1200" dirty="0" smtClean="0">
                <a:solidFill>
                  <a:schemeClr val="tx1"/>
                </a:solidFill>
                <a:effectLst/>
                <a:latin typeface="+mn-lt"/>
                <a:ea typeface="+mn-ea"/>
                <a:cs typeface="+mn-cs"/>
              </a:rPr>
              <a:t>, and promoting sustainable agriculture as the second of its 17 Sustainable Development Goals (SDGs) for the year 2030.</a:t>
            </a:r>
          </a:p>
          <a:p>
            <a:endParaRPr lang="en-SG" sz="1200" b="0" i="0" kern="1200" dirty="0" smtClean="0">
              <a:solidFill>
                <a:schemeClr val="tx1"/>
              </a:solidFill>
              <a:effectLst/>
              <a:latin typeface="+mn-lt"/>
              <a:ea typeface="+mn-ea"/>
              <a:cs typeface="+mn-cs"/>
            </a:endParaRPr>
          </a:p>
          <a:p>
            <a:r>
              <a:rPr lang="en-SG" sz="1200" b="0" i="0" kern="1200" dirty="0" smtClean="0">
                <a:solidFill>
                  <a:schemeClr val="tx1"/>
                </a:solidFill>
                <a:effectLst/>
                <a:latin typeface="+mn-lt"/>
                <a:ea typeface="+mn-ea"/>
                <a:cs typeface="+mn-cs"/>
              </a:rPr>
              <a:t>To achieve these objectives we will need to address a host of issues, from gender parity and ageing populations to skills development and global warming.</a:t>
            </a:r>
          </a:p>
          <a:p>
            <a:r>
              <a:rPr lang="en-SG" sz="1200" b="0" i="0" kern="1200" dirty="0" smtClean="0">
                <a:solidFill>
                  <a:schemeClr val="tx1"/>
                </a:solidFill>
                <a:effectLst/>
                <a:latin typeface="+mn-lt"/>
                <a:ea typeface="+mn-ea"/>
                <a:cs typeface="+mn-cs"/>
              </a:rPr>
              <a:t>Agriculture sectors will have to become more productive by adopting efficient business models and forging public-private partnerships. And they need to become sustainable by reducing greenhouse gas emissions, water use and waste.</a:t>
            </a:r>
          </a:p>
          <a:p>
            <a:endParaRPr lang="en-SG" sz="1200" b="0" i="0" kern="1200" dirty="0" smtClean="0">
              <a:solidFill>
                <a:schemeClr val="tx1"/>
              </a:solidFill>
              <a:effectLst/>
              <a:latin typeface="+mn-lt"/>
              <a:ea typeface="+mn-ea"/>
              <a:cs typeface="+mn-cs"/>
            </a:endParaRPr>
          </a:p>
          <a:p>
            <a:r>
              <a:rPr lang="en-SG" sz="1200" b="0" i="0" kern="1200" dirty="0" smtClean="0">
                <a:solidFill>
                  <a:schemeClr val="tx1"/>
                </a:solidFill>
                <a:effectLst/>
                <a:latin typeface="+mn-lt"/>
                <a:ea typeface="+mn-ea"/>
                <a:cs typeface="+mn-cs"/>
              </a:rPr>
              <a:t>The risks if we fail? Malnutrition, hunger and even conflict.</a:t>
            </a: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4</a:t>
            </a:fld>
            <a:endParaRPr lang="en-SG"/>
          </a:p>
        </p:txBody>
      </p:sp>
    </p:spTree>
    <p:extLst>
      <p:ext uri="{BB962C8B-B14F-4D97-AF65-F5344CB8AC3E}">
        <p14:creationId xmlns:p14="http://schemas.microsoft.com/office/powerpoint/2010/main" val="75046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Migration – legal or otherwise </a:t>
            </a:r>
            <a:r>
              <a:rPr lang="en-US" dirty="0" smtClean="0">
                <a:sym typeface="Wingdings" panose="05000000000000000000" pitchFamily="2" charset="2"/>
              </a:rPr>
              <a:t> integration</a:t>
            </a:r>
            <a:r>
              <a:rPr lang="en-US" baseline="0" dirty="0" smtClean="0">
                <a:sym typeface="Wingdings" panose="05000000000000000000" pitchFamily="2" charset="2"/>
              </a:rPr>
              <a:t> into new community, and access to aid </a:t>
            </a:r>
          </a:p>
          <a:p>
            <a:endParaRPr lang="en-US" baseline="0" dirty="0" smtClean="0">
              <a:sym typeface="Wingdings" panose="05000000000000000000" pitchFamily="2" charset="2"/>
            </a:endParaRPr>
          </a:p>
          <a:p>
            <a:r>
              <a:rPr lang="en-US" baseline="0" dirty="0" smtClean="0">
                <a:sym typeface="Wingdings" panose="05000000000000000000" pitchFamily="2" charset="2"/>
              </a:rPr>
              <a:t>The International </a:t>
            </a:r>
            <a:r>
              <a:rPr lang="en-US" baseline="0" dirty="0" err="1" smtClean="0">
                <a:sym typeface="Wingdings" panose="05000000000000000000" pitchFamily="2" charset="2"/>
              </a:rPr>
              <a:t>Organisation</a:t>
            </a:r>
            <a:r>
              <a:rPr lang="en-US" baseline="0" dirty="0" smtClean="0">
                <a:sym typeface="Wingdings" panose="05000000000000000000" pitchFamily="2" charset="2"/>
              </a:rPr>
              <a:t> for Migration (IOM 2015) gave an estimate of 972 million migrants globally. Of these, the minority, 232 million, were international migrants reportedly living in high-income countries, while the majority 740 million, were internal migrants moving within their own countries, mostly from rural to urban settings. The reasons why people move were multiple and varied: people often moved in pursuit of better socioeconomic opportunities, though migratory patterns may also result from civil conflict, political persecution, development activities, and natural disasters. </a:t>
            </a:r>
          </a:p>
          <a:p>
            <a:endParaRPr lang="en-US" baseline="0" dirty="0" smtClean="0">
              <a:sym typeface="Wingdings" panose="05000000000000000000" pitchFamily="2" charset="2"/>
            </a:endParaRPr>
          </a:p>
          <a:p>
            <a:r>
              <a:rPr lang="en-US" baseline="0" dirty="0" smtClean="0">
                <a:sym typeface="Wingdings" panose="05000000000000000000" pitchFamily="2" charset="2"/>
              </a:rPr>
              <a:t>Other commentators highlight the perceived threat to culture and tradition pointing at the rise of xenophobia in ethnically relatively homogenous communities faced by the arrival of immigrants and refugee groups dislodge by globalization. </a:t>
            </a:r>
          </a:p>
          <a:p>
            <a:endParaRPr lang="en-US" baseline="0" dirty="0" smtClean="0">
              <a:sym typeface="Wingdings" panose="05000000000000000000" pitchFamily="2" charset="2"/>
            </a:endParaRP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5</a:t>
            </a:fld>
            <a:endParaRPr lang="en-SG"/>
          </a:p>
        </p:txBody>
      </p:sp>
    </p:spTree>
    <p:extLst>
      <p:ext uri="{BB962C8B-B14F-4D97-AF65-F5344CB8AC3E}">
        <p14:creationId xmlns:p14="http://schemas.microsoft.com/office/powerpoint/2010/main" val="4131308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Collaboration</a:t>
            </a:r>
            <a:r>
              <a:rPr lang="en-US" baseline="0" dirty="0" smtClean="0"/>
              <a:t> – covering </a:t>
            </a:r>
            <a:r>
              <a:rPr lang="en-US" baseline="0" dirty="0" err="1" smtClean="0"/>
              <a:t>holonic</a:t>
            </a:r>
            <a:r>
              <a:rPr lang="en-US" baseline="0" dirty="0" smtClean="0"/>
              <a:t> thinking, and the Bill Gates Foundation’s collaborative fight against malaria</a:t>
            </a:r>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6</a:t>
            </a:fld>
            <a:endParaRPr lang="en-SG"/>
          </a:p>
        </p:txBody>
      </p:sp>
    </p:spTree>
    <p:extLst>
      <p:ext uri="{BB962C8B-B14F-4D97-AF65-F5344CB8AC3E}">
        <p14:creationId xmlns:p14="http://schemas.microsoft.com/office/powerpoint/2010/main" val="2895450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Where every part is a whole, and every whole is a part of something else</a:t>
            </a:r>
            <a:r>
              <a:rPr lang="en-US" baseline="0" dirty="0" smtClean="0"/>
              <a:t> - </a:t>
            </a:r>
            <a:r>
              <a:rPr lang="en-SG" sz="1200" kern="1200" dirty="0" smtClean="0">
                <a:solidFill>
                  <a:schemeClr val="tx1"/>
                </a:solidFill>
                <a:effectLst/>
                <a:latin typeface="+mn-lt"/>
                <a:ea typeface="+mn-ea"/>
                <a:cs typeface="+mn-cs"/>
              </a:rPr>
              <a:t>holons exist simultaneously as self-contained wholes in relation to their sub-ordinate parts, and as dependent parts when considered from the inverse direction</a:t>
            </a:r>
            <a:r>
              <a:rPr lang="en-SG" sz="1200" kern="1200" baseline="0" dirty="0" smtClean="0">
                <a:solidFill>
                  <a:schemeClr val="tx1"/>
                </a:solidFill>
                <a:effectLst/>
                <a:latin typeface="+mn-lt"/>
                <a:ea typeface="+mn-ea"/>
                <a:cs typeface="+mn-cs"/>
              </a:rPr>
              <a:t> </a:t>
            </a:r>
            <a:r>
              <a:rPr lang="en-US" dirty="0" smtClean="0"/>
              <a:t>e.g. this is</a:t>
            </a:r>
            <a:r>
              <a:rPr lang="en-US" baseline="0" dirty="0" smtClean="0"/>
              <a:t> a plate. The plate is on a table. The table is set in the dining room. In the house –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200" kern="1200" dirty="0" smtClean="0">
                <a:solidFill>
                  <a:schemeClr val="tx1"/>
                </a:solidFill>
                <a:effectLst/>
                <a:latin typeface="+mn-lt"/>
                <a:ea typeface="+mn-ea"/>
                <a:cs typeface="+mn-cs"/>
              </a:rPr>
              <a:t>Holons are stable forms that are able to withstand disturbances… (yet) are intermediate forms, providing a context for the proper functionality for the larger whole.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200" kern="1200" dirty="0" smtClean="0">
                <a:solidFill>
                  <a:schemeClr val="tx1"/>
                </a:solidFill>
                <a:effectLst/>
                <a:latin typeface="+mn-lt"/>
                <a:ea typeface="+mn-ea"/>
                <a:cs typeface="+mn-cs"/>
              </a:rPr>
              <a:t>Koestler defines a </a:t>
            </a:r>
            <a:r>
              <a:rPr lang="en-SG" sz="1200" kern="1200" dirty="0" err="1" smtClean="0">
                <a:solidFill>
                  <a:schemeClr val="tx1"/>
                </a:solidFill>
                <a:effectLst/>
                <a:latin typeface="+mn-lt"/>
                <a:ea typeface="+mn-ea"/>
                <a:cs typeface="+mn-cs"/>
              </a:rPr>
              <a:t>holarchy</a:t>
            </a:r>
            <a:r>
              <a:rPr lang="en-SG" sz="1200" kern="1200" dirty="0" smtClean="0">
                <a:solidFill>
                  <a:schemeClr val="tx1"/>
                </a:solidFill>
                <a:effectLst/>
                <a:latin typeface="+mn-lt"/>
                <a:ea typeface="+mn-ea"/>
                <a:cs typeface="+mn-cs"/>
              </a:rPr>
              <a:t> as a hierarchy of self-regulating </a:t>
            </a:r>
            <a:r>
              <a:rPr lang="en-SG" sz="1200" kern="1200" dirty="0" err="1" smtClean="0">
                <a:solidFill>
                  <a:schemeClr val="tx1"/>
                </a:solidFill>
                <a:effectLst/>
                <a:latin typeface="+mn-lt"/>
                <a:ea typeface="+mn-ea"/>
                <a:cs typeface="+mn-cs"/>
              </a:rPr>
              <a:t>holons</a:t>
            </a:r>
            <a:r>
              <a:rPr lang="en-SG" sz="1200" kern="1200" dirty="0" smtClean="0">
                <a:solidFill>
                  <a:schemeClr val="tx1"/>
                </a:solidFill>
                <a:effectLst/>
                <a:latin typeface="+mn-lt"/>
                <a:ea typeface="+mn-ea"/>
                <a:cs typeface="+mn-cs"/>
              </a:rPr>
              <a:t> that function first as autonomous wholes in supra-ordination to their parts, secondly as dependent parts in sub-ordination to controls on higher levels, and thirdly in coordination with their local environment.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200" kern="1200" dirty="0" smtClean="0">
              <a:solidFill>
                <a:schemeClr val="tx1"/>
              </a:solidFill>
              <a:effectLst/>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7</a:t>
            </a:fld>
            <a:endParaRPr lang="en-SG"/>
          </a:p>
        </p:txBody>
      </p:sp>
    </p:spTree>
    <p:extLst>
      <p:ext uri="{BB962C8B-B14F-4D97-AF65-F5344CB8AC3E}">
        <p14:creationId xmlns:p14="http://schemas.microsoft.com/office/powerpoint/2010/main" val="1439778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more complex the issue facing social workers, the more factors are involved</a:t>
            </a:r>
            <a:r>
              <a:rPr lang="en-US" baseline="0" dirty="0" smtClean="0"/>
              <a:t> </a:t>
            </a:r>
            <a:r>
              <a:rPr lang="en-US" baseline="0" dirty="0" smtClean="0">
                <a:sym typeface="Wingdings" panose="05000000000000000000" pitchFamily="2" charset="2"/>
              </a:rPr>
              <a:t> the more collective the effort needed for an encompassing solution which adequately address the challenge </a:t>
            </a:r>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8</a:t>
            </a:fld>
            <a:endParaRPr lang="en-SG"/>
          </a:p>
        </p:txBody>
      </p:sp>
    </p:spTree>
    <p:extLst>
      <p:ext uri="{BB962C8B-B14F-4D97-AF65-F5344CB8AC3E}">
        <p14:creationId xmlns:p14="http://schemas.microsoft.com/office/powerpoint/2010/main" val="1418313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200" u="sng" kern="1200" dirty="0" smtClean="0">
                <a:solidFill>
                  <a:schemeClr val="tx1"/>
                </a:solidFill>
                <a:effectLst/>
                <a:latin typeface="+mn-lt"/>
                <a:ea typeface="+mn-ea"/>
                <a:cs typeface="+mn-cs"/>
                <a:hlinkClick r:id="rId3"/>
              </a:rPr>
              <a:t>http://www.ivcc.com</a:t>
            </a:r>
            <a:r>
              <a:rPr lang="en-SG" sz="1200" kern="1200" dirty="0" smtClean="0">
                <a:solidFill>
                  <a:schemeClr val="tx1"/>
                </a:solidFill>
                <a:effectLst/>
                <a:latin typeface="+mn-lt"/>
                <a:ea typeface="+mn-ea"/>
                <a:cs typeface="+mn-cs"/>
              </a:rPr>
              <a:t>, </a:t>
            </a:r>
            <a:r>
              <a:rPr lang="en-SG" sz="1200" u="sng" kern="1200" dirty="0" smtClean="0">
                <a:solidFill>
                  <a:schemeClr val="tx1"/>
                </a:solidFill>
                <a:effectLst/>
                <a:latin typeface="+mn-lt"/>
                <a:ea typeface="+mn-ea"/>
                <a:cs typeface="+mn-cs"/>
                <a:hlinkClick r:id="rId4"/>
              </a:rPr>
              <a:t>https://www.theglobalfund.org/en/</a:t>
            </a:r>
            <a:r>
              <a:rPr lang="en-SG" sz="1200" kern="1200" dirty="0" smtClean="0">
                <a:solidFill>
                  <a:schemeClr val="tx1"/>
                </a:solidFill>
                <a:effectLst/>
                <a:latin typeface="+mn-lt"/>
                <a:ea typeface="+mn-ea"/>
                <a:cs typeface="+mn-cs"/>
              </a:rPr>
              <a:t>, </a:t>
            </a:r>
            <a:r>
              <a:rPr lang="en-SG" sz="1200" u="sng" kern="1200" dirty="0" smtClean="0">
                <a:solidFill>
                  <a:schemeClr val="tx1"/>
                </a:solidFill>
                <a:effectLst/>
                <a:latin typeface="+mn-lt"/>
                <a:ea typeface="+mn-ea"/>
                <a:cs typeface="+mn-cs"/>
                <a:hlinkClick r:id="rId5"/>
              </a:rPr>
              <a:t>http://rollbackmalaria.com</a:t>
            </a:r>
            <a:r>
              <a:rPr lang="en-SG" sz="1200" kern="1200" dirty="0" smtClean="0">
                <a:solidFill>
                  <a:schemeClr val="tx1"/>
                </a:solidFill>
                <a:effectLst/>
                <a:latin typeface="+mn-lt"/>
                <a:ea typeface="+mn-ea"/>
                <a:cs typeface="+mn-cs"/>
              </a:rPr>
              <a:t>, </a:t>
            </a:r>
            <a:r>
              <a:rPr lang="en-SG" sz="1200" u="sng" kern="1200" dirty="0" smtClean="0">
                <a:solidFill>
                  <a:schemeClr val="tx1"/>
                </a:solidFill>
                <a:effectLst/>
                <a:latin typeface="+mn-lt"/>
                <a:ea typeface="+mn-ea"/>
                <a:cs typeface="+mn-cs"/>
                <a:hlinkClick r:id="rId6"/>
              </a:rPr>
              <a:t>http://www.malariavaccine.org</a:t>
            </a:r>
            <a:r>
              <a:rPr lang="en-SG" sz="1200" kern="1200" dirty="0" smtClean="0">
                <a:solidFill>
                  <a:schemeClr val="tx1"/>
                </a:solidFill>
                <a:effectLst/>
                <a:latin typeface="+mn-lt"/>
                <a:ea typeface="+mn-ea"/>
                <a:cs typeface="+mn-cs"/>
              </a:rPr>
              <a:t>, </a:t>
            </a:r>
            <a:r>
              <a:rPr lang="en-SG" sz="1200" u="sng" kern="1200" dirty="0" smtClean="0">
                <a:solidFill>
                  <a:schemeClr val="tx1"/>
                </a:solidFill>
                <a:effectLst/>
                <a:latin typeface="+mn-lt"/>
                <a:ea typeface="+mn-ea"/>
                <a:cs typeface="+mn-cs"/>
                <a:hlinkClick r:id="rId7"/>
              </a:rPr>
              <a:t>https://www.mmv.org</a:t>
            </a:r>
            <a:r>
              <a:rPr lang="en-SG" sz="1200" kern="1200" dirty="0" smtClean="0">
                <a:solidFill>
                  <a:schemeClr val="tx1"/>
                </a:solidFill>
                <a:effectLst/>
                <a:latin typeface="+mn-lt"/>
                <a:ea typeface="+mn-ea"/>
                <a:cs typeface="+mn-cs"/>
              </a:rPr>
              <a:t>, </a:t>
            </a:r>
            <a:r>
              <a:rPr lang="en-SG" sz="1200" u="sng" kern="1200" dirty="0" smtClean="0">
                <a:solidFill>
                  <a:schemeClr val="tx1"/>
                </a:solidFill>
                <a:effectLst/>
                <a:latin typeface="+mn-lt"/>
                <a:ea typeface="+mn-ea"/>
                <a:cs typeface="+mn-cs"/>
                <a:hlinkClick r:id="rId8"/>
              </a:rPr>
              <a:t>https://www.malarianomore.org</a:t>
            </a:r>
            <a:r>
              <a:rPr lang="en-SG" sz="1200" kern="1200" dirty="0" smtClean="0">
                <a:solidFill>
                  <a:schemeClr val="tx1"/>
                </a:solidFill>
                <a:effectLst/>
                <a:latin typeface="+mn-lt"/>
                <a:ea typeface="+mn-ea"/>
                <a:cs typeface="+mn-cs"/>
              </a:rPr>
              <a:t>, </a:t>
            </a:r>
            <a:r>
              <a:rPr lang="en-SG" sz="1200" u="sng" kern="1200" dirty="0" smtClean="0">
                <a:solidFill>
                  <a:schemeClr val="tx1"/>
                </a:solidFill>
                <a:effectLst/>
                <a:latin typeface="+mn-lt"/>
                <a:ea typeface="+mn-ea"/>
                <a:cs typeface="+mn-cs"/>
                <a:hlinkClick r:id="rId9"/>
              </a:rPr>
              <a:t>https://nothingbutnets.net</a:t>
            </a:r>
            <a:endParaRPr lang="en-SG" sz="1200" kern="1200" dirty="0" smtClean="0">
              <a:solidFill>
                <a:schemeClr val="tx1"/>
              </a:solidFill>
              <a:effectLst/>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F59678B2-AE72-4C1B-8ACF-CE4100DA698E}" type="slidenum">
              <a:rPr lang="en-SG" smtClean="0"/>
              <a:t>9</a:t>
            </a:fld>
            <a:endParaRPr lang="en-SG"/>
          </a:p>
        </p:txBody>
      </p:sp>
    </p:spTree>
    <p:extLst>
      <p:ext uri="{BB962C8B-B14F-4D97-AF65-F5344CB8AC3E}">
        <p14:creationId xmlns:p14="http://schemas.microsoft.com/office/powerpoint/2010/main" val="41091511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11/20/2017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rachelng@amkfsc.org.s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phuachunyat@amkfsc.org.sg"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psysr.org/blog/wp-content/uploads/2011/07/inequality.jp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healthcare.eller.arizona.edu/sites/healthcare/files/styles/homepage_slideshow/public/images/slides/health-research.jpg?itok=bQDu4tFm" TargetMode="External"/><Relationship Id="rId7" Type="http://schemas.openxmlformats.org/officeDocument/2006/relationships/hyperlink" Target="https://i.ytimg.com/vi/NDIZO9BfvD8/hqdefault.jp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hyperlink" Target="http://www.cfhi-fcass.ca/sf-images/default-source/cartoons-copyright/Aging-EN.jpg?sfvrsn=0" TargetMode="Externa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hyperlink" Target="http://www.debatingeurope.eu/wp-content/uploads/2012/10/vegetable_big.jp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hyperlink" Target="https://www.eiu.com/graphics/assets/images/public/2016_IOM_Migration_Governance_Index/2016_IOM_Migration_Governance_Index_landing_page.p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hyperlink" Target="https://aportemos-emails.s3.amazonaws.com/secreto-blog.png"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hyperlink" Target="https://cdn-images-1.medium.com/max/1600/1*OpZiFG3bC37zP5Z2qopRmQ.jpe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hyperlink" Target="https://aportemos-emails.s3.amazonaws.com/secreto-blog.pn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Global Social Work Issues</a:t>
            </a:r>
            <a:endParaRPr lang="en-SG" dirty="0"/>
          </a:p>
        </p:txBody>
      </p:sp>
      <p:sp>
        <p:nvSpPr>
          <p:cNvPr id="3" name="Subtitle 2"/>
          <p:cNvSpPr>
            <a:spLocks noGrp="1"/>
          </p:cNvSpPr>
          <p:nvPr>
            <p:ph type="subTitle" idx="1"/>
          </p:nvPr>
        </p:nvSpPr>
        <p:spPr/>
        <p:txBody>
          <a:bodyPr/>
          <a:lstStyle/>
          <a:p>
            <a:pPr algn="r"/>
            <a:r>
              <a:rPr lang="en-US" dirty="0" smtClean="0"/>
              <a:t>and the need for collaboration </a:t>
            </a:r>
            <a:endParaRPr lang="en-SG" dirty="0"/>
          </a:p>
        </p:txBody>
      </p:sp>
    </p:spTree>
    <p:extLst>
      <p:ext uri="{BB962C8B-B14F-4D97-AF65-F5344CB8AC3E}">
        <p14:creationId xmlns:p14="http://schemas.microsoft.com/office/powerpoint/2010/main" val="36189096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 in action </a:t>
            </a:r>
            <a:endParaRPr lang="en-SG" dirty="0"/>
          </a:p>
        </p:txBody>
      </p:sp>
      <p:sp>
        <p:nvSpPr>
          <p:cNvPr id="3" name="Content Placeholder 2"/>
          <p:cNvSpPr>
            <a:spLocks noGrp="1"/>
          </p:cNvSpPr>
          <p:nvPr>
            <p:ph idx="1"/>
          </p:nvPr>
        </p:nvSpPr>
        <p:spPr/>
        <p:txBody>
          <a:bodyPr/>
          <a:lstStyle/>
          <a:p>
            <a:r>
              <a:rPr lang="en-SG" dirty="0"/>
              <a:t>Malaria occurs in nearly 100 countries worldwide, exacting a huge toll on human health and imposing a heavy social and economic </a:t>
            </a:r>
            <a:r>
              <a:rPr lang="en-SG" dirty="0" smtClean="0"/>
              <a:t>burden</a:t>
            </a:r>
          </a:p>
          <a:p>
            <a:r>
              <a:rPr lang="en-SG" dirty="0" smtClean="0"/>
              <a:t>Severe </a:t>
            </a:r>
            <a:r>
              <a:rPr lang="en-SG" dirty="0"/>
              <a:t>malaria can cause lifelong intellectual disabilities in children, and malaria’s economic impact is estimated to cost billions of dollars in lost productivity every year.</a:t>
            </a:r>
          </a:p>
          <a:p>
            <a:endParaRPr lang="en-SG" dirty="0"/>
          </a:p>
        </p:txBody>
      </p:sp>
    </p:spTree>
    <p:extLst>
      <p:ext uri="{BB962C8B-B14F-4D97-AF65-F5344CB8AC3E}">
        <p14:creationId xmlns:p14="http://schemas.microsoft.com/office/powerpoint/2010/main" val="1551877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 in action – Spotlight on Tanzania</a:t>
            </a:r>
            <a:endParaRPr lang="en-SG" dirty="0"/>
          </a:p>
        </p:txBody>
      </p:sp>
      <p:sp>
        <p:nvSpPr>
          <p:cNvPr id="3" name="Content Placeholder 2"/>
          <p:cNvSpPr>
            <a:spLocks noGrp="1"/>
          </p:cNvSpPr>
          <p:nvPr>
            <p:ph idx="1"/>
          </p:nvPr>
        </p:nvSpPr>
        <p:spPr/>
        <p:txBody>
          <a:bodyPr>
            <a:normAutofit lnSpcReduction="10000"/>
          </a:bodyPr>
          <a:lstStyle/>
          <a:p>
            <a:r>
              <a:rPr lang="en-SG" dirty="0"/>
              <a:t>Tanzanian health authorities have launched major campaigns to distribute insecticide-treated bed nets and encourage people—especially children—to sleep under them every night. They’ve done widespread spraying of insecticides inside homes and in urban ponds, puddles, and marshes where mosquitoes breed. </a:t>
            </a:r>
            <a:endParaRPr lang="en-SG" dirty="0" smtClean="0"/>
          </a:p>
          <a:p>
            <a:r>
              <a:rPr lang="en-SG" dirty="0" smtClean="0"/>
              <a:t>Medicine used contains </a:t>
            </a:r>
            <a:r>
              <a:rPr lang="en-SG" dirty="0"/>
              <a:t>a drug called artemisinin, which earned its discoverer, </a:t>
            </a:r>
            <a:r>
              <a:rPr lang="en-SG" dirty="0" err="1"/>
              <a:t>Youyou</a:t>
            </a:r>
            <a:r>
              <a:rPr lang="en-SG" dirty="0"/>
              <a:t> </a:t>
            </a:r>
            <a:r>
              <a:rPr lang="en-SG" dirty="0" err="1"/>
              <a:t>Tu</a:t>
            </a:r>
            <a:r>
              <a:rPr lang="en-SG" dirty="0"/>
              <a:t>, the 2015 Nobel Prize in Medicine</a:t>
            </a:r>
            <a:r>
              <a:rPr lang="en-SG" dirty="0" smtClean="0"/>
              <a:t>. Ms </a:t>
            </a:r>
            <a:r>
              <a:rPr lang="en-SG" dirty="0" err="1" smtClean="0"/>
              <a:t>Tu</a:t>
            </a:r>
            <a:r>
              <a:rPr lang="en-SG" dirty="0" smtClean="0"/>
              <a:t> is Chinese. </a:t>
            </a:r>
          </a:p>
          <a:p>
            <a:r>
              <a:rPr lang="en-SG" dirty="0"/>
              <a:t>P</a:t>
            </a:r>
            <a:r>
              <a:rPr lang="en-SG" dirty="0" smtClean="0"/>
              <a:t>recision </a:t>
            </a:r>
            <a:r>
              <a:rPr lang="en-SG" dirty="0"/>
              <a:t>malaria </a:t>
            </a:r>
            <a:r>
              <a:rPr lang="en-SG" dirty="0" smtClean="0"/>
              <a:t>maps with the ability </a:t>
            </a:r>
            <a:r>
              <a:rPr lang="en-SG" dirty="0"/>
              <a:t>to see at a very high degree of granularity (5 km by 5 km) the burden of </a:t>
            </a:r>
            <a:r>
              <a:rPr lang="en-SG" dirty="0" smtClean="0"/>
              <a:t>malaria. </a:t>
            </a:r>
            <a:r>
              <a:rPr lang="en-SG" dirty="0"/>
              <a:t>That’s super valuable for short-term interventions, like helping a country determine where to deploy health staff. It’s just as valuable for long-term efforts to reduce the rate of transmission and shrink the malaria map</a:t>
            </a:r>
            <a:r>
              <a:rPr lang="en-SG" dirty="0" smtClean="0"/>
              <a:t>. </a:t>
            </a:r>
            <a:r>
              <a:rPr lang="en-SG" dirty="0"/>
              <a:t>Contributors to the map: http://www.map.ox.ac.uk/acknowledgements/</a:t>
            </a:r>
          </a:p>
          <a:p>
            <a:endParaRPr lang="en-SG" dirty="0"/>
          </a:p>
          <a:p>
            <a:endParaRPr lang="en-SG" dirty="0"/>
          </a:p>
        </p:txBody>
      </p:sp>
    </p:spTree>
    <p:extLst>
      <p:ext uri="{BB962C8B-B14F-4D97-AF65-F5344CB8AC3E}">
        <p14:creationId xmlns:p14="http://schemas.microsoft.com/office/powerpoint/2010/main" val="1891690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AMKFSC Community Services Ltd. </a:t>
            </a:r>
            <a:r>
              <a:rPr lang="en-US" dirty="0"/>
              <a:t/>
            </a:r>
            <a:br>
              <a:rPr lang="en-US" dirty="0"/>
            </a:br>
            <a:r>
              <a:rPr lang="en-US" dirty="0" smtClean="0"/>
              <a:t>Centre for Collaborative Practice (CCP)</a:t>
            </a:r>
            <a:endParaRPr lang="en-SG" dirty="0"/>
          </a:p>
        </p:txBody>
      </p:sp>
      <p:sp>
        <p:nvSpPr>
          <p:cNvPr id="3" name="Content Placeholder 2"/>
          <p:cNvSpPr>
            <a:spLocks noGrp="1"/>
          </p:cNvSpPr>
          <p:nvPr>
            <p:ph idx="1"/>
          </p:nvPr>
        </p:nvSpPr>
        <p:spPr/>
        <p:txBody>
          <a:bodyPr>
            <a:normAutofit/>
          </a:bodyPr>
          <a:lstStyle/>
          <a:p>
            <a:r>
              <a:rPr lang="en-SG" dirty="0" smtClean="0"/>
              <a:t>The Centre for Collaborative Practice (CCP) was conceived by AMKFSC Community Services Ltd in 2016 to transform social work practice in Singapore into a uniting force through collaboration</a:t>
            </a:r>
          </a:p>
          <a:p>
            <a:r>
              <a:rPr lang="en-SG" dirty="0" smtClean="0"/>
              <a:t>Areas of focus: </a:t>
            </a:r>
          </a:p>
          <a:p>
            <a:pPr marL="0" indent="0">
              <a:buNone/>
            </a:pPr>
            <a:r>
              <a:rPr lang="en-SG" dirty="0" smtClean="0"/>
              <a:t>• Training </a:t>
            </a:r>
          </a:p>
          <a:p>
            <a:pPr marL="0" indent="0">
              <a:buNone/>
            </a:pPr>
            <a:r>
              <a:rPr lang="en-SG" dirty="0" smtClean="0"/>
              <a:t>• Thought leadership </a:t>
            </a:r>
          </a:p>
          <a:p>
            <a:pPr marL="0" indent="0">
              <a:buNone/>
            </a:pPr>
            <a:r>
              <a:rPr lang="en-SG" dirty="0" smtClean="0"/>
              <a:t>• Research </a:t>
            </a:r>
          </a:p>
          <a:p>
            <a:pPr marL="0" indent="0">
              <a:buNone/>
            </a:pPr>
            <a:r>
              <a:rPr lang="en-SG" dirty="0" smtClean="0"/>
              <a:t>• Partnership</a:t>
            </a:r>
            <a:endParaRPr lang="en-SG" dirty="0"/>
          </a:p>
        </p:txBody>
      </p:sp>
    </p:spTree>
    <p:extLst>
      <p:ext uri="{BB962C8B-B14F-4D97-AF65-F5344CB8AC3E}">
        <p14:creationId xmlns:p14="http://schemas.microsoft.com/office/powerpoint/2010/main" val="35119014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Centre for Collaborative </a:t>
            </a:r>
            <a:r>
              <a:rPr lang="en-US" dirty="0" smtClean="0"/>
              <a:t>Practice - Research</a:t>
            </a:r>
            <a:endParaRPr lang="en-SG" dirty="0"/>
          </a:p>
        </p:txBody>
      </p:sp>
      <p:sp>
        <p:nvSpPr>
          <p:cNvPr id="3" name="Content Placeholder 2"/>
          <p:cNvSpPr>
            <a:spLocks noGrp="1"/>
          </p:cNvSpPr>
          <p:nvPr>
            <p:ph idx="1"/>
          </p:nvPr>
        </p:nvSpPr>
        <p:spPr/>
        <p:txBody>
          <a:bodyPr>
            <a:normAutofit/>
          </a:bodyPr>
          <a:lstStyle/>
          <a:p>
            <a:r>
              <a:rPr lang="en-US" dirty="0" smtClean="0"/>
              <a:t>Collaboration with the Family Justice Courts on </a:t>
            </a:r>
            <a:r>
              <a:rPr lang="en-US" dirty="0"/>
              <a:t>Intimate Partner Violence (IPV)  </a:t>
            </a:r>
            <a:endParaRPr lang="en-US" dirty="0" smtClean="0"/>
          </a:p>
          <a:p>
            <a:pPr marL="0" indent="0">
              <a:buNone/>
            </a:pPr>
            <a:endParaRPr lang="en-US" dirty="0" smtClean="0"/>
          </a:p>
          <a:p>
            <a:r>
              <a:rPr lang="en-US" dirty="0" smtClean="0"/>
              <a:t>Collaboration with </a:t>
            </a:r>
            <a:r>
              <a:rPr lang="en-SG" dirty="0"/>
              <a:t>AMKFSC and NUS Social Service Research Centre (NUS SSR</a:t>
            </a:r>
            <a:r>
              <a:rPr lang="en-SG" dirty="0" smtClean="0"/>
              <a:t>) on transforming research into actions, competencies and effective services. </a:t>
            </a:r>
            <a:endParaRPr lang="en-SG" dirty="0"/>
          </a:p>
        </p:txBody>
      </p:sp>
    </p:spTree>
    <p:extLst>
      <p:ext uri="{BB962C8B-B14F-4D97-AF65-F5344CB8AC3E}">
        <p14:creationId xmlns:p14="http://schemas.microsoft.com/office/powerpoint/2010/main" val="297223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Centre for Collaborative </a:t>
            </a:r>
            <a:r>
              <a:rPr lang="en-US" dirty="0" smtClean="0"/>
              <a:t>Practice – Training 2018</a:t>
            </a:r>
            <a:endParaRPr lang="en-SG" dirty="0"/>
          </a:p>
        </p:txBody>
      </p:sp>
      <p:sp>
        <p:nvSpPr>
          <p:cNvPr id="3" name="Content Placeholder 2"/>
          <p:cNvSpPr>
            <a:spLocks noGrp="1"/>
          </p:cNvSpPr>
          <p:nvPr>
            <p:ph idx="1"/>
          </p:nvPr>
        </p:nvSpPr>
        <p:spPr/>
        <p:txBody>
          <a:bodyPr>
            <a:normAutofit/>
          </a:bodyPr>
          <a:lstStyle/>
          <a:p>
            <a:r>
              <a:rPr lang="en-US" dirty="0" smtClean="0"/>
              <a:t>Cormac Russell – Asset-Based Community Development (ABCD)</a:t>
            </a:r>
          </a:p>
          <a:p>
            <a:r>
              <a:rPr lang="en-US" dirty="0" smtClean="0"/>
              <a:t>Dr. Liu Ting –</a:t>
            </a:r>
            <a:r>
              <a:rPr lang="en-SG" dirty="0" smtClean="0"/>
              <a:t> Emotionally </a:t>
            </a:r>
            <a:r>
              <a:rPr lang="en-SG" dirty="0"/>
              <a:t>Focused Couple Therapy (EFT</a:t>
            </a:r>
            <a:r>
              <a:rPr lang="en-SG" dirty="0" smtClean="0"/>
              <a:t>)</a:t>
            </a:r>
          </a:p>
          <a:p>
            <a:r>
              <a:rPr lang="en-US" dirty="0" smtClean="0"/>
              <a:t>Professor Karl Tomm – Family Therapy </a:t>
            </a:r>
            <a:endParaRPr lang="en-SG" dirty="0"/>
          </a:p>
          <a:p>
            <a:r>
              <a:rPr lang="en-US" dirty="0" smtClean="0"/>
              <a:t>Professor Ronald Toseland – Group Work </a:t>
            </a:r>
          </a:p>
        </p:txBody>
      </p:sp>
    </p:spTree>
    <p:extLst>
      <p:ext uri="{BB962C8B-B14F-4D97-AF65-F5344CB8AC3E}">
        <p14:creationId xmlns:p14="http://schemas.microsoft.com/office/powerpoint/2010/main" val="1482994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Centre for Collaborative </a:t>
            </a:r>
            <a:r>
              <a:rPr lang="en-US" dirty="0" smtClean="0"/>
              <a:t>Practice – Partnerships and Thought Leadership</a:t>
            </a:r>
            <a:endParaRPr lang="en-SG" dirty="0"/>
          </a:p>
        </p:txBody>
      </p:sp>
      <p:sp>
        <p:nvSpPr>
          <p:cNvPr id="3" name="Content Placeholder 2"/>
          <p:cNvSpPr>
            <a:spLocks noGrp="1"/>
          </p:cNvSpPr>
          <p:nvPr>
            <p:ph idx="1"/>
          </p:nvPr>
        </p:nvSpPr>
        <p:spPr/>
        <p:txBody>
          <a:bodyPr>
            <a:normAutofit/>
          </a:bodyPr>
          <a:lstStyle/>
          <a:p>
            <a:r>
              <a:rPr lang="en-US" dirty="0" smtClean="0"/>
              <a:t>SPARK Series – with the </a:t>
            </a:r>
            <a:r>
              <a:rPr lang="en-SG" dirty="0" smtClean="0"/>
              <a:t>Ministry </a:t>
            </a:r>
            <a:r>
              <a:rPr lang="en-SG" dirty="0"/>
              <a:t>of Social and Family Development, Social Service Institute, and Singapore University of Social </a:t>
            </a:r>
            <a:r>
              <a:rPr lang="en-SG" dirty="0" smtClean="0"/>
              <a:t>Sciences</a:t>
            </a:r>
          </a:p>
          <a:p>
            <a:r>
              <a:rPr lang="en-US" dirty="0" smtClean="0"/>
              <a:t>Project Inchoate - </a:t>
            </a:r>
            <a:r>
              <a:rPr lang="en-US" dirty="0"/>
              <a:t>with the </a:t>
            </a:r>
            <a:r>
              <a:rPr lang="en-SG" dirty="0"/>
              <a:t>Ministry of Social and Family Development</a:t>
            </a:r>
          </a:p>
        </p:txBody>
      </p:sp>
    </p:spTree>
    <p:extLst>
      <p:ext uri="{BB962C8B-B14F-4D97-AF65-F5344CB8AC3E}">
        <p14:creationId xmlns:p14="http://schemas.microsoft.com/office/powerpoint/2010/main" val="457662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Centre for Collaborative </a:t>
            </a:r>
            <a:r>
              <a:rPr lang="en-US" dirty="0" smtClean="0"/>
              <a:t>Practice – Contact Details</a:t>
            </a:r>
            <a:endParaRPr lang="en-SG" dirty="0"/>
          </a:p>
        </p:txBody>
      </p:sp>
      <p:sp>
        <p:nvSpPr>
          <p:cNvPr id="3" name="Content Placeholder 2"/>
          <p:cNvSpPr>
            <a:spLocks noGrp="1"/>
          </p:cNvSpPr>
          <p:nvPr>
            <p:ph idx="1"/>
          </p:nvPr>
        </p:nvSpPr>
        <p:spPr/>
        <p:txBody>
          <a:bodyPr>
            <a:normAutofit/>
          </a:bodyPr>
          <a:lstStyle/>
          <a:p>
            <a:r>
              <a:rPr lang="en-SG" dirty="0" smtClean="0"/>
              <a:t>For more information on CCP or to explore opportunities for collaboration, please contact:</a:t>
            </a:r>
          </a:p>
          <a:p>
            <a:pPr marL="0" indent="0">
              <a:buNone/>
            </a:pPr>
            <a:r>
              <a:rPr lang="en-SG" dirty="0"/>
              <a:t>	</a:t>
            </a:r>
            <a:endParaRPr lang="en-SG" dirty="0" smtClean="0"/>
          </a:p>
          <a:p>
            <a:pPr marL="0" indent="0">
              <a:buNone/>
            </a:pPr>
            <a:r>
              <a:rPr lang="en-SG" dirty="0" smtClean="0"/>
              <a:t>Rachel Ng – </a:t>
            </a:r>
            <a:r>
              <a:rPr lang="en-SG" dirty="0" smtClean="0">
                <a:hlinkClick r:id="rId3"/>
              </a:rPr>
              <a:t>rachelng@amkfsc.org.sg</a:t>
            </a:r>
            <a:endParaRPr lang="en-SG" dirty="0" smtClean="0"/>
          </a:p>
          <a:p>
            <a:pPr marL="0" indent="0">
              <a:buNone/>
            </a:pPr>
            <a:r>
              <a:rPr lang="en-SG" dirty="0" smtClean="0"/>
              <a:t>Phua Chun Yat – </a:t>
            </a:r>
            <a:r>
              <a:rPr lang="en-SG" dirty="0" smtClean="0">
                <a:hlinkClick r:id="rId4"/>
              </a:rPr>
              <a:t>phuachunyat@amkfsc.org.sg</a:t>
            </a:r>
            <a:endParaRPr lang="en-SG" dirty="0" smtClean="0"/>
          </a:p>
          <a:p>
            <a:pPr marL="0" indent="0">
              <a:buNone/>
            </a:pPr>
            <a:endParaRPr lang="en-SG" dirty="0"/>
          </a:p>
        </p:txBody>
      </p:sp>
    </p:spTree>
    <p:extLst>
      <p:ext uri="{BB962C8B-B14F-4D97-AF65-F5344CB8AC3E}">
        <p14:creationId xmlns:p14="http://schemas.microsoft.com/office/powerpoint/2010/main" val="40982065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6325" y="2890686"/>
            <a:ext cx="8911687" cy="1280890"/>
          </a:xfrm>
        </p:spPr>
        <p:txBody>
          <a:bodyPr/>
          <a:lstStyle/>
          <a:p>
            <a:pPr algn="ctr"/>
            <a:r>
              <a:rPr lang="en-US" dirty="0" smtClean="0"/>
              <a:t>Thank You</a:t>
            </a:r>
            <a:endParaRPr lang="en-US" dirty="0"/>
          </a:p>
        </p:txBody>
      </p:sp>
    </p:spTree>
    <p:extLst>
      <p:ext uri="{BB962C8B-B14F-4D97-AF65-F5344CB8AC3E}">
        <p14:creationId xmlns:p14="http://schemas.microsoft.com/office/powerpoint/2010/main" val="1598547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challenges facing every social worker around the world</a:t>
            </a:r>
            <a:endParaRPr lang="en-SG" dirty="0"/>
          </a:p>
        </p:txBody>
      </p:sp>
      <p:pic>
        <p:nvPicPr>
          <p:cNvPr id="4" name="Content Placeholder 3">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4031088" y="2085304"/>
            <a:ext cx="6261368" cy="4506193"/>
          </a:xfrm>
        </p:spPr>
      </p:pic>
    </p:spTree>
    <p:extLst>
      <p:ext uri="{BB962C8B-B14F-4D97-AF65-F5344CB8AC3E}">
        <p14:creationId xmlns:p14="http://schemas.microsoft.com/office/powerpoint/2010/main" val="4182827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challenges facing every social worker around the world</a:t>
            </a:r>
            <a:endParaRPr lang="en-SG" dirty="0"/>
          </a:p>
        </p:txBody>
      </p:sp>
      <p:pic>
        <p:nvPicPr>
          <p:cNvPr id="5" name="Content Placeholder 4">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074988" y="2279650"/>
            <a:ext cx="7943850" cy="3486150"/>
          </a:xfrm>
        </p:spPr>
      </p:pic>
      <p:pic>
        <p:nvPicPr>
          <p:cNvPr id="6" name="Picture 5">
            <a:hlinkClick r:id="rId5"/>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7729" y="1905000"/>
            <a:ext cx="4899606" cy="4704223"/>
          </a:xfrm>
          <a:prstGeom prst="rect">
            <a:avLst/>
          </a:prstGeom>
        </p:spPr>
      </p:pic>
      <p:pic>
        <p:nvPicPr>
          <p:cNvPr id="7" name="Picture 6">
            <a:hlinkClick r:id="rId7"/>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47008" y="1905000"/>
            <a:ext cx="6172384" cy="4704223"/>
          </a:xfrm>
          <a:prstGeom prst="rect">
            <a:avLst/>
          </a:prstGeom>
        </p:spPr>
      </p:pic>
    </p:spTree>
    <p:extLst>
      <p:ext uri="{BB962C8B-B14F-4D97-AF65-F5344CB8AC3E}">
        <p14:creationId xmlns:p14="http://schemas.microsoft.com/office/powerpoint/2010/main" val="2092025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down)">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challenges facing every social worker around the world</a:t>
            </a:r>
            <a:endParaRPr lang="en-SG" dirty="0"/>
          </a:p>
        </p:txBody>
      </p:sp>
      <p:pic>
        <p:nvPicPr>
          <p:cNvPr id="5" name="Content Placeholder 4">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3210536" y="2133600"/>
            <a:ext cx="7672753" cy="3778250"/>
          </a:xfrm>
        </p:spPr>
      </p:pic>
    </p:spTree>
    <p:extLst>
      <p:ext uri="{BB962C8B-B14F-4D97-AF65-F5344CB8AC3E}">
        <p14:creationId xmlns:p14="http://schemas.microsoft.com/office/powerpoint/2010/main" val="430062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challenges facing every social worker around the world</a:t>
            </a:r>
            <a:endParaRPr lang="en-SG" dirty="0"/>
          </a:p>
        </p:txBody>
      </p:sp>
      <p:pic>
        <p:nvPicPr>
          <p:cNvPr id="4" name="Content Placeholder 3">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975211" y="2265528"/>
            <a:ext cx="7871395" cy="3640185"/>
          </a:xfrm>
        </p:spPr>
      </p:pic>
    </p:spTree>
    <p:extLst>
      <p:ext uri="{BB962C8B-B14F-4D97-AF65-F5344CB8AC3E}">
        <p14:creationId xmlns:p14="http://schemas.microsoft.com/office/powerpoint/2010/main" val="635893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Collaboration </a:t>
            </a:r>
            <a:endParaRPr lang="en-SG" dirty="0"/>
          </a:p>
        </p:txBody>
      </p:sp>
      <p:pic>
        <p:nvPicPr>
          <p:cNvPr id="6" name="Content Placeholder 5">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237248" y="1528550"/>
            <a:ext cx="6526973" cy="5087795"/>
          </a:xfrm>
        </p:spPr>
      </p:pic>
    </p:spTree>
    <p:extLst>
      <p:ext uri="{BB962C8B-B14F-4D97-AF65-F5344CB8AC3E}">
        <p14:creationId xmlns:p14="http://schemas.microsoft.com/office/powerpoint/2010/main" val="3316373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Holonic</a:t>
            </a:r>
            <a:r>
              <a:rPr lang="en-US" dirty="0" smtClean="0"/>
              <a:t> Thinking </a:t>
            </a:r>
            <a:endParaRPr lang="en-SG" dirty="0"/>
          </a:p>
        </p:txBody>
      </p:sp>
      <p:pic>
        <p:nvPicPr>
          <p:cNvPr id="4" name="Content Placeholder 3">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589212" y="2382672"/>
            <a:ext cx="8915400" cy="3458570"/>
          </a:xfrm>
        </p:spPr>
      </p:pic>
    </p:spTree>
    <p:extLst>
      <p:ext uri="{BB962C8B-B14F-4D97-AF65-F5344CB8AC3E}">
        <p14:creationId xmlns:p14="http://schemas.microsoft.com/office/powerpoint/2010/main" val="1413722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that mean for collaboration?</a:t>
            </a:r>
            <a:endParaRPr lang="en-SG" dirty="0"/>
          </a:p>
        </p:txBody>
      </p:sp>
      <p:pic>
        <p:nvPicPr>
          <p:cNvPr id="4" name="Content Placeholder 5">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774932" y="2081980"/>
            <a:ext cx="5729680" cy="4466303"/>
          </a:xfrm>
        </p:spPr>
      </p:pic>
    </p:spTree>
    <p:extLst>
      <p:ext uri="{BB962C8B-B14F-4D97-AF65-F5344CB8AC3E}">
        <p14:creationId xmlns:p14="http://schemas.microsoft.com/office/powerpoint/2010/main" val="3452973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example of Bill &amp; Melinda Gates Foundation against malaria </a:t>
            </a:r>
            <a:endParaRPr lang="en-SG" dirty="0"/>
          </a:p>
        </p:txBody>
      </p:sp>
      <p:sp>
        <p:nvSpPr>
          <p:cNvPr id="3" name="Content Placeholder 2"/>
          <p:cNvSpPr>
            <a:spLocks noGrp="1"/>
          </p:cNvSpPr>
          <p:nvPr>
            <p:ph idx="1"/>
          </p:nvPr>
        </p:nvSpPr>
        <p:spPr/>
        <p:txBody>
          <a:bodyPr/>
          <a:lstStyle/>
          <a:p>
            <a:r>
              <a:rPr lang="en-US" dirty="0" smtClean="0"/>
              <a:t>Partners: </a:t>
            </a:r>
          </a:p>
          <a:p>
            <a:endParaRPr lang="en-SG"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4143375" y="2624137"/>
            <a:ext cx="6578702" cy="3112986"/>
          </a:xfrm>
          <a:prstGeom prst="rect">
            <a:avLst/>
          </a:prstGeom>
        </p:spPr>
      </p:pic>
    </p:spTree>
    <p:extLst>
      <p:ext uri="{BB962C8B-B14F-4D97-AF65-F5344CB8AC3E}">
        <p14:creationId xmlns:p14="http://schemas.microsoft.com/office/powerpoint/2010/main" val="423942463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1303</TotalTime>
  <Words>1693</Words>
  <Application>Microsoft Office PowerPoint</Application>
  <PresentationFormat>Custom</PresentationFormat>
  <Paragraphs>126</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Wisp</vt:lpstr>
      <vt:lpstr>Global Social Work Issues</vt:lpstr>
      <vt:lpstr>Some challenges facing every social worker around the world</vt:lpstr>
      <vt:lpstr>Some challenges facing every social worker around the world</vt:lpstr>
      <vt:lpstr>Some challenges facing every social worker around the world</vt:lpstr>
      <vt:lpstr>Some challenges facing every social worker around the world</vt:lpstr>
      <vt:lpstr>On Collaboration </vt:lpstr>
      <vt:lpstr>Holonic Thinking </vt:lpstr>
      <vt:lpstr>What does that mean for collaboration?</vt:lpstr>
      <vt:lpstr>The example of Bill &amp; Melinda Gates Foundation against malaria </vt:lpstr>
      <vt:lpstr>Collaboration in action </vt:lpstr>
      <vt:lpstr>Collaboration in action – Spotlight on Tanzania</vt:lpstr>
      <vt:lpstr>AMKFSC Community Services Ltd.  Centre for Collaborative Practice (CCP)</vt:lpstr>
      <vt:lpstr>Centre for Collaborative Practice - Research</vt:lpstr>
      <vt:lpstr>Centre for Collaborative Practice – Training 2018</vt:lpstr>
      <vt:lpstr>Centre for Collaborative Practice – Partnerships and Thought Leadership</vt:lpstr>
      <vt:lpstr>Centre for Collaborative Practice – Contact Details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Social Work Issues</dc:title>
  <dc:creator>Rachel Ng</dc:creator>
  <cp:lastModifiedBy>user</cp:lastModifiedBy>
  <cp:revision>25</cp:revision>
  <dcterms:created xsi:type="dcterms:W3CDTF">2017-11-13T08:31:28Z</dcterms:created>
  <dcterms:modified xsi:type="dcterms:W3CDTF">2017-11-20T05:49:22Z</dcterms:modified>
</cp:coreProperties>
</file>