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18288000" cy="10287000"/>
  <p:notesSz cx="6858000" cy="9144000"/>
  <p:embeddedFontLst>
    <p:embeddedFont>
      <p:font typeface="Yanone Kaffeesatz" charset="1" panose="00000500000000000000"/>
      <p:regular r:id="rId14"/>
    </p:embeddedFont>
    <p:embeddedFont>
      <p:font typeface="Open Sans" charset="1" panose="00000000000000000000"/>
      <p:regular r:id="rId15"/>
    </p:embeddedFont>
    <p:embeddedFont>
      <p:font typeface="Nourd Bold" charset="1" panose="00000800000000000000"/>
      <p:regular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fonts/font14.fntdata" Type="http://schemas.openxmlformats.org/officeDocument/2006/relationships/font"/><Relationship Id="rId15" Target="fonts/font15.fntdata" Type="http://schemas.openxmlformats.org/officeDocument/2006/relationships/font"/><Relationship Id="rId16" Target="fonts/font16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Relationship Id="rId4" Target="../media/image1.png" Type="http://schemas.openxmlformats.org/officeDocument/2006/relationships/image"/><Relationship Id="rId5" Target="../media/image2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5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8980128" y="0"/>
            <a:ext cx="9483027" cy="10287000"/>
            <a:chOff x="0" y="0"/>
            <a:chExt cx="2497587" cy="270933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497587" cy="2709333"/>
            </a:xfrm>
            <a:custGeom>
              <a:avLst/>
              <a:gdLst/>
              <a:ahLst/>
              <a:cxnLst/>
              <a:rect r="r" b="b" t="t" l="l"/>
              <a:pathLst>
                <a:path h="2709333" w="2497587">
                  <a:moveTo>
                    <a:pt x="0" y="0"/>
                  </a:moveTo>
                  <a:lnTo>
                    <a:pt x="2497587" y="0"/>
                  </a:lnTo>
                  <a:lnTo>
                    <a:pt x="2497587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FAD4C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0"/>
              <a:ext cx="2497587" cy="270933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1709011" y="2280786"/>
            <a:ext cx="5119338" cy="4626312"/>
          </a:xfrm>
          <a:custGeom>
            <a:avLst/>
            <a:gdLst/>
            <a:ahLst/>
            <a:cxnLst/>
            <a:rect r="r" b="b" t="t" l="l"/>
            <a:pathLst>
              <a:path h="4626312" w="5119338">
                <a:moveTo>
                  <a:pt x="0" y="0"/>
                </a:moveTo>
                <a:lnTo>
                  <a:pt x="5119338" y="0"/>
                </a:lnTo>
                <a:lnTo>
                  <a:pt x="5119338" y="4626312"/>
                </a:lnTo>
                <a:lnTo>
                  <a:pt x="0" y="462631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384" r="0" b="-384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4914994" y="5143500"/>
            <a:ext cx="3363155" cy="3127734"/>
          </a:xfrm>
          <a:custGeom>
            <a:avLst/>
            <a:gdLst/>
            <a:ahLst/>
            <a:cxnLst/>
            <a:rect r="r" b="b" t="t" l="l"/>
            <a:pathLst>
              <a:path h="3127734" w="3363155">
                <a:moveTo>
                  <a:pt x="0" y="0"/>
                </a:moveTo>
                <a:lnTo>
                  <a:pt x="3363156" y="0"/>
                </a:lnTo>
                <a:lnTo>
                  <a:pt x="3363156" y="3127734"/>
                </a:lnTo>
                <a:lnTo>
                  <a:pt x="0" y="312773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grpSp>
        <p:nvGrpSpPr>
          <p:cNvPr name="Group 7" id="7"/>
          <p:cNvGrpSpPr/>
          <p:nvPr/>
        </p:nvGrpSpPr>
        <p:grpSpPr>
          <a:xfrm rot="0">
            <a:off x="13865999" y="747916"/>
            <a:ext cx="4066199" cy="1532870"/>
            <a:chOff x="0" y="0"/>
            <a:chExt cx="5421599" cy="2043827"/>
          </a:xfrm>
        </p:grpSpPr>
        <p:sp>
          <p:nvSpPr>
            <p:cNvPr name="TextBox 8" id="8"/>
            <p:cNvSpPr txBox="true"/>
            <p:nvPr/>
          </p:nvSpPr>
          <p:spPr>
            <a:xfrm rot="0">
              <a:off x="1323120" y="-28575"/>
              <a:ext cx="3051032" cy="725229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4131"/>
                </a:lnSpc>
              </a:pPr>
              <a:r>
                <a:rPr lang="en-US" sz="3442">
                  <a:solidFill>
                    <a:srgbClr val="2E2E2E"/>
                  </a:solidFill>
                  <a:latin typeface="Yanone Kaffeesatz"/>
                  <a:ea typeface="Yanone Kaffeesatz"/>
                  <a:cs typeface="Yanone Kaffeesatz"/>
                  <a:sym typeface="Yanone Kaffeesatz"/>
                </a:rPr>
                <a:t>Aplicaciones de</a:t>
              </a:r>
            </a:p>
          </p:txBody>
        </p:sp>
        <p:sp>
          <p:nvSpPr>
            <p:cNvPr name="TextBox 9" id="9"/>
            <p:cNvSpPr txBox="true"/>
            <p:nvPr/>
          </p:nvSpPr>
          <p:spPr>
            <a:xfrm rot="0">
              <a:off x="0" y="-57150"/>
              <a:ext cx="5421599" cy="210097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2121"/>
                </a:lnSpc>
              </a:pPr>
              <a:r>
                <a:rPr lang="en-US" sz="10100">
                  <a:solidFill>
                    <a:srgbClr val="0E7191"/>
                  </a:solidFill>
                  <a:latin typeface="Yanone Kaffeesatz"/>
                  <a:ea typeface="Yanone Kaffeesatz"/>
                  <a:cs typeface="Yanone Kaffeesatz"/>
                  <a:sym typeface="Yanone Kaffeesatz"/>
                </a:rPr>
                <a:t>Microsoft</a:t>
              </a:r>
            </a:p>
          </p:txBody>
        </p:sp>
      </p:grpSp>
      <p:sp>
        <p:nvSpPr>
          <p:cNvPr name="TextBox 10" id="10"/>
          <p:cNvSpPr txBox="true"/>
          <p:nvPr/>
        </p:nvSpPr>
        <p:spPr>
          <a:xfrm rot="0">
            <a:off x="9815736" y="3321181"/>
            <a:ext cx="8100525" cy="40767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971"/>
              </a:lnSpc>
            </a:pPr>
            <a:r>
              <a:rPr lang="en-US" sz="25809">
                <a:solidFill>
                  <a:srgbClr val="3E9BC4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Outlook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D1EDF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8980128" y="0"/>
            <a:ext cx="9483027" cy="10287000"/>
            <a:chOff x="0" y="0"/>
            <a:chExt cx="2497587" cy="270933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497587" cy="2709333"/>
            </a:xfrm>
            <a:custGeom>
              <a:avLst/>
              <a:gdLst/>
              <a:ahLst/>
              <a:cxnLst/>
              <a:rect r="r" b="b" t="t" l="l"/>
              <a:pathLst>
                <a:path h="2709333" w="2497587">
                  <a:moveTo>
                    <a:pt x="0" y="0"/>
                  </a:moveTo>
                  <a:lnTo>
                    <a:pt x="2497587" y="0"/>
                  </a:lnTo>
                  <a:lnTo>
                    <a:pt x="2497587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E5F6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0"/>
              <a:ext cx="2497587" cy="270933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10843247" y="1282481"/>
            <a:ext cx="5468173" cy="4114800"/>
          </a:xfrm>
          <a:custGeom>
            <a:avLst/>
            <a:gdLst/>
            <a:ahLst/>
            <a:cxnLst/>
            <a:rect r="r" b="b" t="t" l="l"/>
            <a:pathLst>
              <a:path h="4114800" w="5468173">
                <a:moveTo>
                  <a:pt x="0" y="0"/>
                </a:moveTo>
                <a:lnTo>
                  <a:pt x="5468173" y="0"/>
                </a:lnTo>
                <a:lnTo>
                  <a:pt x="5468173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544087" y="2375403"/>
            <a:ext cx="5119338" cy="4626312"/>
          </a:xfrm>
          <a:custGeom>
            <a:avLst/>
            <a:gdLst/>
            <a:ahLst/>
            <a:cxnLst/>
            <a:rect r="r" b="b" t="t" l="l"/>
            <a:pathLst>
              <a:path h="4626312" w="5119338">
                <a:moveTo>
                  <a:pt x="0" y="0"/>
                </a:moveTo>
                <a:lnTo>
                  <a:pt x="5119338" y="0"/>
                </a:lnTo>
                <a:lnTo>
                  <a:pt x="5119338" y="4626311"/>
                </a:lnTo>
                <a:lnTo>
                  <a:pt x="0" y="4626311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-384" r="0" b="-384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4440838" y="5431636"/>
            <a:ext cx="3721484" cy="3460980"/>
          </a:xfrm>
          <a:custGeom>
            <a:avLst/>
            <a:gdLst/>
            <a:ahLst/>
            <a:cxnLst/>
            <a:rect r="r" b="b" t="t" l="l"/>
            <a:pathLst>
              <a:path h="3460980" w="3721484">
                <a:moveTo>
                  <a:pt x="0" y="0"/>
                </a:moveTo>
                <a:lnTo>
                  <a:pt x="3721484" y="0"/>
                </a:lnTo>
                <a:lnTo>
                  <a:pt x="3721484" y="3460980"/>
                </a:lnTo>
                <a:lnTo>
                  <a:pt x="0" y="3460980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10372746" y="5538737"/>
            <a:ext cx="6409175" cy="31324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434"/>
              </a:lnSpc>
            </a:pPr>
            <a:r>
              <a:rPr lang="en-US" sz="6024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¿Qué puede hacer Copilot en Outlook?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0287000"/>
          </a:xfrm>
          <a:custGeom>
            <a:avLst/>
            <a:gdLst/>
            <a:ahLst/>
            <a:cxnLst/>
            <a:rect r="r" b="b" t="t" l="l"/>
            <a:pathLst>
              <a:path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941" t="0" r="-2941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7600950" y="4981688"/>
            <a:ext cx="4941494" cy="3374717"/>
            <a:chOff x="0" y="0"/>
            <a:chExt cx="1301463" cy="888814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1301463" cy="888814"/>
            </a:xfrm>
            <a:custGeom>
              <a:avLst/>
              <a:gdLst/>
              <a:ahLst/>
              <a:cxnLst/>
              <a:rect r="r" b="b" t="t" l="l"/>
              <a:pathLst>
                <a:path h="888814" w="1301463">
                  <a:moveTo>
                    <a:pt x="0" y="0"/>
                  </a:moveTo>
                  <a:lnTo>
                    <a:pt x="1301463" y="0"/>
                  </a:lnTo>
                  <a:lnTo>
                    <a:pt x="1301463" y="888814"/>
                  </a:lnTo>
                  <a:lnTo>
                    <a:pt x="0" y="888814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FF0A0A"/>
              </a:solidFill>
              <a:prstDash val="solid"/>
              <a:miter/>
            </a:ln>
          </p:spPr>
        </p:sp>
        <p:sp>
          <p:nvSpPr>
            <p:cNvPr name="TextBox 5" id="5"/>
            <p:cNvSpPr txBox="true"/>
            <p:nvPr/>
          </p:nvSpPr>
          <p:spPr>
            <a:xfrm>
              <a:off x="0" y="0"/>
              <a:ext cx="1301463" cy="8888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7050935" y="1897456"/>
            <a:ext cx="1237065" cy="900858"/>
            <a:chOff x="0" y="0"/>
            <a:chExt cx="325811" cy="237263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325811" cy="237263"/>
            </a:xfrm>
            <a:custGeom>
              <a:avLst/>
              <a:gdLst/>
              <a:ahLst/>
              <a:cxnLst/>
              <a:rect r="r" b="b" t="t" l="l"/>
              <a:pathLst>
                <a:path h="237263" w="325811">
                  <a:moveTo>
                    <a:pt x="0" y="0"/>
                  </a:moveTo>
                  <a:lnTo>
                    <a:pt x="325811" y="0"/>
                  </a:lnTo>
                  <a:lnTo>
                    <a:pt x="325811" y="237263"/>
                  </a:lnTo>
                  <a:lnTo>
                    <a:pt x="0" y="23726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3825" cap="sq">
              <a:solidFill>
                <a:srgbClr val="FF0A0A"/>
              </a:solidFill>
              <a:prstDash val="solid"/>
              <a:miter/>
            </a:ln>
          </p:spPr>
        </p:sp>
        <p:sp>
          <p:nvSpPr>
            <p:cNvPr name="TextBox 8" id="8"/>
            <p:cNvSpPr txBox="true"/>
            <p:nvPr/>
          </p:nvSpPr>
          <p:spPr>
            <a:xfrm>
              <a:off x="0" y="0"/>
              <a:ext cx="325811" cy="23726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546765" y="4151236"/>
            <a:ext cx="17346237" cy="4467338"/>
            <a:chOff x="0" y="0"/>
            <a:chExt cx="4568556" cy="117658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568556" cy="1176583"/>
            </a:xfrm>
            <a:custGeom>
              <a:avLst/>
              <a:gdLst/>
              <a:ahLst/>
              <a:cxnLst/>
              <a:rect r="r" b="b" t="t" l="l"/>
              <a:pathLst>
                <a:path h="1176583" w="4568556">
                  <a:moveTo>
                    <a:pt x="22762" y="0"/>
                  </a:moveTo>
                  <a:lnTo>
                    <a:pt x="4545794" y="0"/>
                  </a:lnTo>
                  <a:cubicBezTo>
                    <a:pt x="4558365" y="0"/>
                    <a:pt x="4568556" y="10191"/>
                    <a:pt x="4568556" y="22762"/>
                  </a:cubicBezTo>
                  <a:lnTo>
                    <a:pt x="4568556" y="1153821"/>
                  </a:lnTo>
                  <a:cubicBezTo>
                    <a:pt x="4568556" y="1159857"/>
                    <a:pt x="4566158" y="1165647"/>
                    <a:pt x="4561889" y="1169916"/>
                  </a:cubicBezTo>
                  <a:cubicBezTo>
                    <a:pt x="4557620" y="1174185"/>
                    <a:pt x="4551831" y="1176583"/>
                    <a:pt x="4545794" y="1176583"/>
                  </a:cubicBezTo>
                  <a:lnTo>
                    <a:pt x="22762" y="1176583"/>
                  </a:lnTo>
                  <a:cubicBezTo>
                    <a:pt x="10191" y="1176583"/>
                    <a:pt x="0" y="1166392"/>
                    <a:pt x="0" y="1153821"/>
                  </a:cubicBezTo>
                  <a:lnTo>
                    <a:pt x="0" y="22762"/>
                  </a:lnTo>
                  <a:cubicBezTo>
                    <a:pt x="0" y="10191"/>
                    <a:pt x="10191" y="0"/>
                    <a:pt x="22762" y="0"/>
                  </a:cubicBezTo>
                  <a:close/>
                </a:path>
              </a:pathLst>
            </a:custGeom>
            <a:solidFill>
              <a:srgbClr val="D05C96">
                <a:alpha val="25882"/>
              </a:srgbClr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0"/>
              <a:ext cx="4568556" cy="117658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1028700" y="1685226"/>
            <a:ext cx="14607615" cy="7252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813"/>
              </a:lnSpc>
              <a:spcBef>
                <a:spcPct val="0"/>
              </a:spcBef>
            </a:pPr>
            <a:r>
              <a:rPr lang="en-US" b="true" sz="4613" spc="622">
                <a:solidFill>
                  <a:srgbClr val="D05C96"/>
                </a:solidFill>
                <a:latin typeface="Nourd Bold"/>
                <a:ea typeface="Nourd Bold"/>
                <a:cs typeface="Nourd Bold"/>
                <a:sym typeface="Nourd Bold"/>
              </a:rPr>
              <a:t>✍️ M</a:t>
            </a:r>
            <a:r>
              <a:rPr lang="en-US" b="true" sz="4613" spc="622">
                <a:solidFill>
                  <a:srgbClr val="D05C96"/>
                </a:solidFill>
                <a:latin typeface="Nourd Bold"/>
                <a:ea typeface="Nourd Bold"/>
                <a:cs typeface="Nourd Bold"/>
                <a:sym typeface="Nourd Bold"/>
              </a:rPr>
              <a:t>ENSAJE CORTO Y DESCRIPTIVO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808908" y="4719674"/>
            <a:ext cx="15199704" cy="305935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065"/>
              </a:lnSpc>
            </a:pPr>
            <a:r>
              <a:rPr lang="en-US" sz="3226" spc="435" b="true">
                <a:solidFill>
                  <a:srgbClr val="000000"/>
                </a:solidFill>
                <a:latin typeface="Nourd Bold"/>
                <a:ea typeface="Nourd Bold"/>
                <a:cs typeface="Nourd Bold"/>
                <a:sym typeface="Nourd Bold"/>
              </a:rPr>
              <a:t>👉 "</a:t>
            </a:r>
            <a:r>
              <a:rPr lang="en-US" b="true" sz="3226" spc="435">
                <a:solidFill>
                  <a:srgbClr val="000000"/>
                </a:solidFill>
                <a:latin typeface="Nourd Bold"/>
                <a:ea typeface="Nourd Bold"/>
                <a:cs typeface="Nourd Bold"/>
                <a:sym typeface="Nourd Bold"/>
              </a:rPr>
              <a:t>Redacta un correo breve informando que la obra del Passeig Maragall ha iniciado según el cronograma."</a:t>
            </a:r>
          </a:p>
          <a:p>
            <a:pPr algn="l">
              <a:lnSpc>
                <a:spcPts val="4065"/>
              </a:lnSpc>
            </a:pPr>
          </a:p>
          <a:p>
            <a:pPr algn="l">
              <a:lnSpc>
                <a:spcPts val="4065"/>
              </a:lnSpc>
            </a:pPr>
            <a:r>
              <a:rPr lang="en-US" b="true" sz="3226" spc="435">
                <a:solidFill>
                  <a:srgbClr val="000000"/>
                </a:solidFill>
                <a:latin typeface="Nourd Bold"/>
                <a:ea typeface="Nourd Bold"/>
                <a:cs typeface="Nourd Bold"/>
                <a:sym typeface="Nourd Bold"/>
              </a:rPr>
              <a:t>👉 "Crea un mensaje claro para comunicar que el informe de viabilitat técnica ya está disponible en el repositorio compartido."</a:t>
            </a:r>
          </a:p>
        </p:txBody>
      </p:sp>
      <p:sp>
        <p:nvSpPr>
          <p:cNvPr name="Freeform 7" id="7"/>
          <p:cNvSpPr/>
          <p:nvPr/>
        </p:nvSpPr>
        <p:spPr>
          <a:xfrm flipH="false" flipV="false" rot="0">
            <a:off x="14923539" y="255895"/>
            <a:ext cx="2559669" cy="2313156"/>
          </a:xfrm>
          <a:custGeom>
            <a:avLst/>
            <a:gdLst/>
            <a:ahLst/>
            <a:cxnLst/>
            <a:rect r="r" b="b" t="t" l="l"/>
            <a:pathLst>
              <a:path h="2313156" w="2559669">
                <a:moveTo>
                  <a:pt x="0" y="0"/>
                </a:moveTo>
                <a:lnTo>
                  <a:pt x="2559669" y="0"/>
                </a:lnTo>
                <a:lnTo>
                  <a:pt x="2559669" y="2313156"/>
                </a:lnTo>
                <a:lnTo>
                  <a:pt x="0" y="231315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384" r="0" b="-384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15263969" y="6888084"/>
            <a:ext cx="3721484" cy="3460980"/>
          </a:xfrm>
          <a:custGeom>
            <a:avLst/>
            <a:gdLst/>
            <a:ahLst/>
            <a:cxnLst/>
            <a:rect r="r" b="b" t="t" l="l"/>
            <a:pathLst>
              <a:path h="3460980" w="3721484">
                <a:moveTo>
                  <a:pt x="0" y="0"/>
                </a:moveTo>
                <a:lnTo>
                  <a:pt x="3721484" y="0"/>
                </a:lnTo>
                <a:lnTo>
                  <a:pt x="3721484" y="3460980"/>
                </a:lnTo>
                <a:lnTo>
                  <a:pt x="0" y="346098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546765" y="4151236"/>
            <a:ext cx="17346237" cy="4467338"/>
            <a:chOff x="0" y="0"/>
            <a:chExt cx="4568556" cy="117658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568556" cy="1176583"/>
            </a:xfrm>
            <a:custGeom>
              <a:avLst/>
              <a:gdLst/>
              <a:ahLst/>
              <a:cxnLst/>
              <a:rect r="r" b="b" t="t" l="l"/>
              <a:pathLst>
                <a:path h="1176583" w="4568556">
                  <a:moveTo>
                    <a:pt x="22762" y="0"/>
                  </a:moveTo>
                  <a:lnTo>
                    <a:pt x="4545794" y="0"/>
                  </a:lnTo>
                  <a:cubicBezTo>
                    <a:pt x="4558365" y="0"/>
                    <a:pt x="4568556" y="10191"/>
                    <a:pt x="4568556" y="22762"/>
                  </a:cubicBezTo>
                  <a:lnTo>
                    <a:pt x="4568556" y="1153821"/>
                  </a:lnTo>
                  <a:cubicBezTo>
                    <a:pt x="4568556" y="1159857"/>
                    <a:pt x="4566158" y="1165647"/>
                    <a:pt x="4561889" y="1169916"/>
                  </a:cubicBezTo>
                  <a:cubicBezTo>
                    <a:pt x="4557620" y="1174185"/>
                    <a:pt x="4551831" y="1176583"/>
                    <a:pt x="4545794" y="1176583"/>
                  </a:cubicBezTo>
                  <a:lnTo>
                    <a:pt x="22762" y="1176583"/>
                  </a:lnTo>
                  <a:cubicBezTo>
                    <a:pt x="10191" y="1176583"/>
                    <a:pt x="0" y="1166392"/>
                    <a:pt x="0" y="1153821"/>
                  </a:cubicBezTo>
                  <a:lnTo>
                    <a:pt x="0" y="22762"/>
                  </a:lnTo>
                  <a:cubicBezTo>
                    <a:pt x="0" y="10191"/>
                    <a:pt x="10191" y="0"/>
                    <a:pt x="22762" y="0"/>
                  </a:cubicBezTo>
                  <a:close/>
                </a:path>
              </a:pathLst>
            </a:custGeom>
            <a:solidFill>
              <a:srgbClr val="96B54A">
                <a:alpha val="25882"/>
              </a:srgbClr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0"/>
              <a:ext cx="4568556" cy="117658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1028700" y="1685226"/>
            <a:ext cx="14607615" cy="7252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813"/>
              </a:lnSpc>
              <a:spcBef>
                <a:spcPct val="0"/>
              </a:spcBef>
            </a:pPr>
            <a:r>
              <a:rPr lang="en-US" b="true" sz="4613" spc="622">
                <a:solidFill>
                  <a:srgbClr val="96B54A"/>
                </a:solidFill>
                <a:latin typeface="Nourd Bold"/>
                <a:ea typeface="Nourd Bold"/>
                <a:cs typeface="Nourd Bold"/>
                <a:sym typeface="Nourd Bold"/>
              </a:rPr>
              <a:t>❓ SOLICIT</a:t>
            </a:r>
            <a:r>
              <a:rPr lang="en-US" b="true" sz="4613" spc="622">
                <a:solidFill>
                  <a:srgbClr val="96B54A"/>
                </a:solidFill>
                <a:latin typeface="Nourd Bold"/>
                <a:ea typeface="Nourd Bold"/>
                <a:cs typeface="Nourd Bold"/>
                <a:sym typeface="Nourd Bold"/>
              </a:rPr>
              <a:t>AR INFORMACIÓN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526501" y="4518836"/>
            <a:ext cx="15199704" cy="409973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065"/>
              </a:lnSpc>
            </a:pPr>
            <a:r>
              <a:rPr lang="en-US" b="true" sz="3226" spc="435">
                <a:solidFill>
                  <a:srgbClr val="000000"/>
                </a:solidFill>
                <a:latin typeface="Nourd Bold"/>
                <a:ea typeface="Nourd Bold"/>
                <a:cs typeface="Nourd Bold"/>
                <a:sym typeface="Nourd Bold"/>
              </a:rPr>
              <a:t>👉 "Escrib</a:t>
            </a:r>
            <a:r>
              <a:rPr lang="en-US" b="true" sz="3226" spc="435">
                <a:solidFill>
                  <a:srgbClr val="000000"/>
                </a:solidFill>
                <a:latin typeface="Nourd Bold"/>
                <a:ea typeface="Nourd Bold"/>
                <a:cs typeface="Nourd Bold"/>
                <a:sym typeface="Nourd Bold"/>
              </a:rPr>
              <a:t>e un correo formal solicitando al equipo de projectes sostenibles el plan detallado para la fase 2 de implementació."</a:t>
            </a:r>
          </a:p>
          <a:p>
            <a:pPr algn="l">
              <a:lnSpc>
                <a:spcPts val="4065"/>
              </a:lnSpc>
            </a:pPr>
          </a:p>
          <a:p>
            <a:pPr algn="l">
              <a:lnSpc>
                <a:spcPts val="4065"/>
              </a:lnSpc>
            </a:pPr>
            <a:r>
              <a:rPr lang="en-US" b="true" sz="3226" spc="435">
                <a:solidFill>
                  <a:srgbClr val="000000"/>
                </a:solidFill>
                <a:latin typeface="Nourd Bold"/>
                <a:ea typeface="Nourd Bold"/>
                <a:cs typeface="Nourd Bold"/>
                <a:sym typeface="Nourd Bold"/>
              </a:rPr>
              <a:t>👉 "Solicita información al proveedor sobre los materiales ecológicos previstos para el projecte de la Rambla Verda."</a:t>
            </a:r>
          </a:p>
          <a:p>
            <a:pPr algn="l">
              <a:lnSpc>
                <a:spcPts val="4065"/>
              </a:lnSpc>
            </a:pPr>
          </a:p>
        </p:txBody>
      </p:sp>
      <p:sp>
        <p:nvSpPr>
          <p:cNvPr name="Freeform 7" id="7"/>
          <p:cNvSpPr/>
          <p:nvPr/>
        </p:nvSpPr>
        <p:spPr>
          <a:xfrm flipH="false" flipV="false" rot="0">
            <a:off x="14923539" y="255895"/>
            <a:ext cx="2559669" cy="2313156"/>
          </a:xfrm>
          <a:custGeom>
            <a:avLst/>
            <a:gdLst/>
            <a:ahLst/>
            <a:cxnLst/>
            <a:rect r="r" b="b" t="t" l="l"/>
            <a:pathLst>
              <a:path h="2313156" w="2559669">
                <a:moveTo>
                  <a:pt x="0" y="0"/>
                </a:moveTo>
                <a:lnTo>
                  <a:pt x="2559669" y="0"/>
                </a:lnTo>
                <a:lnTo>
                  <a:pt x="2559669" y="2313156"/>
                </a:lnTo>
                <a:lnTo>
                  <a:pt x="0" y="231315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384" r="0" b="-384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15263969" y="6888084"/>
            <a:ext cx="3721484" cy="3460980"/>
          </a:xfrm>
          <a:custGeom>
            <a:avLst/>
            <a:gdLst/>
            <a:ahLst/>
            <a:cxnLst/>
            <a:rect r="r" b="b" t="t" l="l"/>
            <a:pathLst>
              <a:path h="3460980" w="3721484">
                <a:moveTo>
                  <a:pt x="0" y="0"/>
                </a:moveTo>
                <a:lnTo>
                  <a:pt x="3721484" y="0"/>
                </a:lnTo>
                <a:lnTo>
                  <a:pt x="3721484" y="3460980"/>
                </a:lnTo>
                <a:lnTo>
                  <a:pt x="0" y="346098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546765" y="4151236"/>
            <a:ext cx="17346237" cy="4467338"/>
            <a:chOff x="0" y="0"/>
            <a:chExt cx="4568556" cy="117658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568556" cy="1176583"/>
            </a:xfrm>
            <a:custGeom>
              <a:avLst/>
              <a:gdLst/>
              <a:ahLst/>
              <a:cxnLst/>
              <a:rect r="r" b="b" t="t" l="l"/>
              <a:pathLst>
                <a:path h="1176583" w="4568556">
                  <a:moveTo>
                    <a:pt x="22762" y="0"/>
                  </a:moveTo>
                  <a:lnTo>
                    <a:pt x="4545794" y="0"/>
                  </a:lnTo>
                  <a:cubicBezTo>
                    <a:pt x="4558365" y="0"/>
                    <a:pt x="4568556" y="10191"/>
                    <a:pt x="4568556" y="22762"/>
                  </a:cubicBezTo>
                  <a:lnTo>
                    <a:pt x="4568556" y="1153821"/>
                  </a:lnTo>
                  <a:cubicBezTo>
                    <a:pt x="4568556" y="1159857"/>
                    <a:pt x="4566158" y="1165647"/>
                    <a:pt x="4561889" y="1169916"/>
                  </a:cubicBezTo>
                  <a:cubicBezTo>
                    <a:pt x="4557620" y="1174185"/>
                    <a:pt x="4551831" y="1176583"/>
                    <a:pt x="4545794" y="1176583"/>
                  </a:cubicBezTo>
                  <a:lnTo>
                    <a:pt x="22762" y="1176583"/>
                  </a:lnTo>
                  <a:cubicBezTo>
                    <a:pt x="10191" y="1176583"/>
                    <a:pt x="0" y="1166392"/>
                    <a:pt x="0" y="1153821"/>
                  </a:cubicBezTo>
                  <a:lnTo>
                    <a:pt x="0" y="22762"/>
                  </a:lnTo>
                  <a:cubicBezTo>
                    <a:pt x="0" y="10191"/>
                    <a:pt x="10191" y="0"/>
                    <a:pt x="22762" y="0"/>
                  </a:cubicBezTo>
                  <a:close/>
                </a:path>
              </a:pathLst>
            </a:custGeom>
            <a:solidFill>
              <a:srgbClr val="5E57A2">
                <a:alpha val="25882"/>
              </a:srgbClr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0"/>
              <a:ext cx="4568556" cy="117658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1028700" y="1685226"/>
            <a:ext cx="14607615" cy="72684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813"/>
              </a:lnSpc>
              <a:spcBef>
                <a:spcPct val="0"/>
              </a:spcBef>
            </a:pPr>
            <a:r>
              <a:rPr lang="en-US" b="true" sz="4613" spc="622">
                <a:solidFill>
                  <a:srgbClr val="5E57A2"/>
                </a:solidFill>
                <a:latin typeface="Nourd Bold"/>
                <a:ea typeface="Nourd Bold"/>
                <a:cs typeface="Nourd Bold"/>
                <a:sym typeface="Nourd Bold"/>
              </a:rPr>
              <a:t>🔄 DAR ACTU</a:t>
            </a:r>
            <a:r>
              <a:rPr lang="en-US" b="true" sz="4613" spc="622">
                <a:solidFill>
                  <a:srgbClr val="5E57A2"/>
                </a:solidFill>
                <a:latin typeface="Nourd Bold"/>
                <a:ea typeface="Nourd Bold"/>
                <a:cs typeface="Nourd Bold"/>
                <a:sym typeface="Nourd Bold"/>
              </a:rPr>
              <a:t>ALIZACIÓN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526501" y="4518836"/>
            <a:ext cx="15199704" cy="461408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065"/>
              </a:lnSpc>
            </a:pPr>
            <a:r>
              <a:rPr lang="en-US" b="true" sz="3226" spc="435">
                <a:solidFill>
                  <a:srgbClr val="000000"/>
                </a:solidFill>
                <a:latin typeface="Nourd Bold"/>
                <a:ea typeface="Nourd Bold"/>
                <a:cs typeface="Nourd Bold"/>
                <a:sym typeface="Nourd Bold"/>
              </a:rPr>
              <a:t>👉 "Redacta</a:t>
            </a:r>
            <a:r>
              <a:rPr lang="en-US" b="true" sz="3226" spc="435">
                <a:solidFill>
                  <a:srgbClr val="000000"/>
                </a:solidFill>
                <a:latin typeface="Nourd Bold"/>
                <a:ea typeface="Nourd Bold"/>
                <a:cs typeface="Nourd Bold"/>
                <a:sym typeface="Nourd Bold"/>
              </a:rPr>
              <a:t> una actualización semanal sobre el estado del projecte BIM-Dreta de l’Eixample para los stakeholders."</a:t>
            </a:r>
          </a:p>
          <a:p>
            <a:pPr algn="l">
              <a:lnSpc>
                <a:spcPts val="4065"/>
              </a:lnSpc>
            </a:pPr>
          </a:p>
          <a:p>
            <a:pPr algn="l">
              <a:lnSpc>
                <a:spcPts val="4065"/>
              </a:lnSpc>
            </a:pPr>
            <a:r>
              <a:rPr lang="en-US" b="true" sz="3226" spc="435">
                <a:solidFill>
                  <a:srgbClr val="000000"/>
                </a:solidFill>
                <a:latin typeface="Nourd Bold"/>
                <a:ea typeface="Nourd Bold"/>
                <a:cs typeface="Nourd Bold"/>
                <a:sym typeface="Nourd Bold"/>
              </a:rPr>
              <a:t>👉 "Envía una nota breve informando que el tall de carrer en el districte de Gràcia ha sido reprogramado por razones climáticas."</a:t>
            </a:r>
          </a:p>
          <a:p>
            <a:pPr algn="l">
              <a:lnSpc>
                <a:spcPts val="4065"/>
              </a:lnSpc>
            </a:pPr>
          </a:p>
          <a:p>
            <a:pPr algn="l">
              <a:lnSpc>
                <a:spcPts val="4065"/>
              </a:lnSpc>
            </a:pPr>
          </a:p>
        </p:txBody>
      </p:sp>
      <p:sp>
        <p:nvSpPr>
          <p:cNvPr name="Freeform 7" id="7"/>
          <p:cNvSpPr/>
          <p:nvPr/>
        </p:nvSpPr>
        <p:spPr>
          <a:xfrm flipH="false" flipV="false" rot="0">
            <a:off x="14923539" y="255895"/>
            <a:ext cx="2559669" cy="2313156"/>
          </a:xfrm>
          <a:custGeom>
            <a:avLst/>
            <a:gdLst/>
            <a:ahLst/>
            <a:cxnLst/>
            <a:rect r="r" b="b" t="t" l="l"/>
            <a:pathLst>
              <a:path h="2313156" w="2559669">
                <a:moveTo>
                  <a:pt x="0" y="0"/>
                </a:moveTo>
                <a:lnTo>
                  <a:pt x="2559669" y="0"/>
                </a:lnTo>
                <a:lnTo>
                  <a:pt x="2559669" y="2313156"/>
                </a:lnTo>
                <a:lnTo>
                  <a:pt x="0" y="231315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384" r="0" b="-384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15263969" y="6888084"/>
            <a:ext cx="3721484" cy="3460980"/>
          </a:xfrm>
          <a:custGeom>
            <a:avLst/>
            <a:gdLst/>
            <a:ahLst/>
            <a:cxnLst/>
            <a:rect r="r" b="b" t="t" l="l"/>
            <a:pathLst>
              <a:path h="3460980" w="3721484">
                <a:moveTo>
                  <a:pt x="0" y="0"/>
                </a:moveTo>
                <a:lnTo>
                  <a:pt x="3721484" y="0"/>
                </a:lnTo>
                <a:lnTo>
                  <a:pt x="3721484" y="3460980"/>
                </a:lnTo>
                <a:lnTo>
                  <a:pt x="0" y="346098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546765" y="4151236"/>
            <a:ext cx="17346237" cy="4467338"/>
            <a:chOff x="0" y="0"/>
            <a:chExt cx="4568556" cy="117658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568556" cy="1176583"/>
            </a:xfrm>
            <a:custGeom>
              <a:avLst/>
              <a:gdLst/>
              <a:ahLst/>
              <a:cxnLst/>
              <a:rect r="r" b="b" t="t" l="l"/>
              <a:pathLst>
                <a:path h="1176583" w="4568556">
                  <a:moveTo>
                    <a:pt x="22762" y="0"/>
                  </a:moveTo>
                  <a:lnTo>
                    <a:pt x="4545794" y="0"/>
                  </a:lnTo>
                  <a:cubicBezTo>
                    <a:pt x="4558365" y="0"/>
                    <a:pt x="4568556" y="10191"/>
                    <a:pt x="4568556" y="22762"/>
                  </a:cubicBezTo>
                  <a:lnTo>
                    <a:pt x="4568556" y="1153821"/>
                  </a:lnTo>
                  <a:cubicBezTo>
                    <a:pt x="4568556" y="1159857"/>
                    <a:pt x="4566158" y="1165647"/>
                    <a:pt x="4561889" y="1169916"/>
                  </a:cubicBezTo>
                  <a:cubicBezTo>
                    <a:pt x="4557620" y="1174185"/>
                    <a:pt x="4551831" y="1176583"/>
                    <a:pt x="4545794" y="1176583"/>
                  </a:cubicBezTo>
                  <a:lnTo>
                    <a:pt x="22762" y="1176583"/>
                  </a:lnTo>
                  <a:cubicBezTo>
                    <a:pt x="10191" y="1176583"/>
                    <a:pt x="0" y="1166392"/>
                    <a:pt x="0" y="1153821"/>
                  </a:cubicBezTo>
                  <a:lnTo>
                    <a:pt x="0" y="22762"/>
                  </a:lnTo>
                  <a:cubicBezTo>
                    <a:pt x="0" y="10191"/>
                    <a:pt x="10191" y="0"/>
                    <a:pt x="22762" y="0"/>
                  </a:cubicBezTo>
                  <a:close/>
                </a:path>
              </a:pathLst>
            </a:custGeom>
            <a:solidFill>
              <a:srgbClr val="ED7D5C">
                <a:alpha val="25882"/>
              </a:srgbClr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0"/>
              <a:ext cx="4568556" cy="117658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1028700" y="1685226"/>
            <a:ext cx="14607615" cy="72684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813"/>
              </a:lnSpc>
              <a:spcBef>
                <a:spcPct val="0"/>
              </a:spcBef>
            </a:pPr>
            <a:r>
              <a:rPr lang="en-US" b="true" sz="4613" spc="622">
                <a:solidFill>
                  <a:srgbClr val="ED7D5C"/>
                </a:solidFill>
                <a:latin typeface="Nourd Bold"/>
                <a:ea typeface="Nourd Bold"/>
                <a:cs typeface="Nourd Bold"/>
                <a:sym typeface="Nourd Bold"/>
              </a:rPr>
              <a:t>📣 ANUN</a:t>
            </a:r>
            <a:r>
              <a:rPr lang="en-US" b="true" sz="4613" spc="622">
                <a:solidFill>
                  <a:srgbClr val="ED7D5C"/>
                </a:solidFill>
                <a:latin typeface="Nourd Bold"/>
                <a:ea typeface="Nourd Bold"/>
                <a:cs typeface="Nourd Bold"/>
                <a:sym typeface="Nourd Bold"/>
              </a:rPr>
              <a:t>CIO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526501" y="4518836"/>
            <a:ext cx="15199704" cy="461408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065"/>
              </a:lnSpc>
            </a:pPr>
            <a:r>
              <a:rPr lang="en-US" sz="3226" spc="435" b="true">
                <a:solidFill>
                  <a:srgbClr val="000000"/>
                </a:solidFill>
                <a:latin typeface="Nourd Bold"/>
                <a:ea typeface="Nourd Bold"/>
                <a:cs typeface="Nourd Bold"/>
                <a:sym typeface="Nourd Bold"/>
              </a:rPr>
              <a:t>👉 "Crea</a:t>
            </a:r>
            <a:r>
              <a:rPr lang="en-US" b="true" sz="3226" spc="435">
                <a:solidFill>
                  <a:srgbClr val="000000"/>
                </a:solidFill>
                <a:latin typeface="Nourd Bold"/>
                <a:ea typeface="Nourd Bold"/>
                <a:cs typeface="Nourd Bold"/>
                <a:sym typeface="Nourd Bold"/>
              </a:rPr>
              <a:t> un anuncio profesional para comunicar la adhesión de BIMSA al programa europeu d’infraestructures resilients."</a:t>
            </a:r>
          </a:p>
          <a:p>
            <a:pPr algn="l">
              <a:lnSpc>
                <a:spcPts val="4065"/>
              </a:lnSpc>
            </a:pPr>
          </a:p>
          <a:p>
            <a:pPr algn="l">
              <a:lnSpc>
                <a:spcPts val="4065"/>
              </a:lnSpc>
            </a:pPr>
            <a:r>
              <a:rPr lang="en-US" b="true" sz="3226" spc="435">
                <a:solidFill>
                  <a:srgbClr val="000000"/>
                </a:solidFill>
                <a:latin typeface="Nourd Bold"/>
                <a:ea typeface="Nourd Bold"/>
                <a:cs typeface="Nourd Bold"/>
                <a:sym typeface="Nourd Bold"/>
              </a:rPr>
              <a:t>👉 "Anuncia por correo la próxima jornada informativa interna sobre la Agenda Estratègica 23-32."</a:t>
            </a:r>
          </a:p>
          <a:p>
            <a:pPr algn="l">
              <a:lnSpc>
                <a:spcPts val="4065"/>
              </a:lnSpc>
            </a:pPr>
          </a:p>
          <a:p>
            <a:pPr algn="l">
              <a:lnSpc>
                <a:spcPts val="4065"/>
              </a:lnSpc>
            </a:pPr>
          </a:p>
          <a:p>
            <a:pPr algn="l">
              <a:lnSpc>
                <a:spcPts val="4065"/>
              </a:lnSpc>
            </a:pPr>
          </a:p>
        </p:txBody>
      </p:sp>
      <p:sp>
        <p:nvSpPr>
          <p:cNvPr name="Freeform 7" id="7"/>
          <p:cNvSpPr/>
          <p:nvPr/>
        </p:nvSpPr>
        <p:spPr>
          <a:xfrm flipH="false" flipV="false" rot="0">
            <a:off x="14923539" y="255895"/>
            <a:ext cx="2559669" cy="2313156"/>
          </a:xfrm>
          <a:custGeom>
            <a:avLst/>
            <a:gdLst/>
            <a:ahLst/>
            <a:cxnLst/>
            <a:rect r="r" b="b" t="t" l="l"/>
            <a:pathLst>
              <a:path h="2313156" w="2559669">
                <a:moveTo>
                  <a:pt x="0" y="0"/>
                </a:moveTo>
                <a:lnTo>
                  <a:pt x="2559669" y="0"/>
                </a:lnTo>
                <a:lnTo>
                  <a:pt x="2559669" y="2313156"/>
                </a:lnTo>
                <a:lnTo>
                  <a:pt x="0" y="231315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384" r="0" b="-384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15263969" y="6888084"/>
            <a:ext cx="3721484" cy="3460980"/>
          </a:xfrm>
          <a:custGeom>
            <a:avLst/>
            <a:gdLst/>
            <a:ahLst/>
            <a:cxnLst/>
            <a:rect r="r" b="b" t="t" l="l"/>
            <a:pathLst>
              <a:path h="3460980" w="3721484">
                <a:moveTo>
                  <a:pt x="0" y="0"/>
                </a:moveTo>
                <a:lnTo>
                  <a:pt x="3721484" y="0"/>
                </a:lnTo>
                <a:lnTo>
                  <a:pt x="3721484" y="3460980"/>
                </a:lnTo>
                <a:lnTo>
                  <a:pt x="0" y="346098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546765" y="4151236"/>
            <a:ext cx="17346237" cy="4467338"/>
            <a:chOff x="0" y="0"/>
            <a:chExt cx="4568556" cy="117658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568556" cy="1176583"/>
            </a:xfrm>
            <a:custGeom>
              <a:avLst/>
              <a:gdLst/>
              <a:ahLst/>
              <a:cxnLst/>
              <a:rect r="r" b="b" t="t" l="l"/>
              <a:pathLst>
                <a:path h="1176583" w="4568556">
                  <a:moveTo>
                    <a:pt x="22762" y="0"/>
                  </a:moveTo>
                  <a:lnTo>
                    <a:pt x="4545794" y="0"/>
                  </a:lnTo>
                  <a:cubicBezTo>
                    <a:pt x="4558365" y="0"/>
                    <a:pt x="4568556" y="10191"/>
                    <a:pt x="4568556" y="22762"/>
                  </a:cubicBezTo>
                  <a:lnTo>
                    <a:pt x="4568556" y="1153821"/>
                  </a:lnTo>
                  <a:cubicBezTo>
                    <a:pt x="4568556" y="1159857"/>
                    <a:pt x="4566158" y="1165647"/>
                    <a:pt x="4561889" y="1169916"/>
                  </a:cubicBezTo>
                  <a:cubicBezTo>
                    <a:pt x="4557620" y="1174185"/>
                    <a:pt x="4551831" y="1176583"/>
                    <a:pt x="4545794" y="1176583"/>
                  </a:cubicBezTo>
                  <a:lnTo>
                    <a:pt x="22762" y="1176583"/>
                  </a:lnTo>
                  <a:cubicBezTo>
                    <a:pt x="10191" y="1176583"/>
                    <a:pt x="0" y="1166392"/>
                    <a:pt x="0" y="1153821"/>
                  </a:cubicBezTo>
                  <a:lnTo>
                    <a:pt x="0" y="22762"/>
                  </a:lnTo>
                  <a:cubicBezTo>
                    <a:pt x="0" y="10191"/>
                    <a:pt x="10191" y="0"/>
                    <a:pt x="22762" y="0"/>
                  </a:cubicBezTo>
                  <a:close/>
                </a:path>
              </a:pathLst>
            </a:custGeom>
            <a:solidFill>
              <a:srgbClr val="51D8FF">
                <a:alpha val="25882"/>
              </a:srgbClr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0"/>
              <a:ext cx="4568556" cy="117658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1028700" y="1685226"/>
            <a:ext cx="14607615" cy="72684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813"/>
              </a:lnSpc>
              <a:spcBef>
                <a:spcPct val="0"/>
              </a:spcBef>
            </a:pPr>
            <a:r>
              <a:rPr lang="en-US" b="true" sz="4613" spc="622">
                <a:solidFill>
                  <a:srgbClr val="28A3E3"/>
                </a:solidFill>
                <a:latin typeface="Nourd Bold"/>
                <a:ea typeface="Nourd Bold"/>
                <a:cs typeface="Nourd Bold"/>
                <a:sym typeface="Nourd Bold"/>
              </a:rPr>
              <a:t>📰 CREAR B</a:t>
            </a:r>
            <a:r>
              <a:rPr lang="en-US" b="true" sz="4613" spc="622">
                <a:solidFill>
                  <a:srgbClr val="28A3E3"/>
                </a:solidFill>
                <a:latin typeface="Nourd Bold"/>
                <a:ea typeface="Nourd Bold"/>
                <a:cs typeface="Nourd Bold"/>
                <a:sym typeface="Nourd Bold"/>
              </a:rPr>
              <a:t>OLETÍN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526501" y="4518836"/>
            <a:ext cx="15199704" cy="564278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065"/>
              </a:lnSpc>
            </a:pPr>
            <a:r>
              <a:rPr lang="en-US" sz="3226" spc="435" b="true">
                <a:solidFill>
                  <a:srgbClr val="000000"/>
                </a:solidFill>
                <a:latin typeface="Nourd Bold"/>
                <a:ea typeface="Nourd Bold"/>
                <a:cs typeface="Nourd Bold"/>
                <a:sym typeface="Nourd Bold"/>
              </a:rPr>
              <a:t>👉 "Redacta</a:t>
            </a:r>
            <a:r>
              <a:rPr lang="en-US" b="true" sz="3226" spc="435">
                <a:solidFill>
                  <a:srgbClr val="000000"/>
                </a:solidFill>
                <a:latin typeface="Nourd Bold"/>
                <a:ea typeface="Nourd Bold"/>
                <a:cs typeface="Nourd Bold"/>
                <a:sym typeface="Nourd Bold"/>
              </a:rPr>
              <a:t> un boletín mensual para empleados de BIMSA destacando logros, obras clave y avances tecnológicos."</a:t>
            </a:r>
          </a:p>
          <a:p>
            <a:pPr algn="l">
              <a:lnSpc>
                <a:spcPts val="4065"/>
              </a:lnSpc>
            </a:pPr>
          </a:p>
          <a:p>
            <a:pPr algn="l">
              <a:lnSpc>
                <a:spcPts val="4065"/>
              </a:lnSpc>
            </a:pPr>
            <a:r>
              <a:rPr lang="en-US" b="true" sz="3226" spc="435">
                <a:solidFill>
                  <a:srgbClr val="000000"/>
                </a:solidFill>
                <a:latin typeface="Nourd Bold"/>
                <a:ea typeface="Nourd Bold"/>
                <a:cs typeface="Nourd Bold"/>
                <a:sym typeface="Nourd Bold"/>
              </a:rPr>
              <a:t>👉 "Crea un boletín informativo para proveedores con actualizaciones sobre licitaciones y nuevas normativas de sostenibilidad."</a:t>
            </a:r>
          </a:p>
          <a:p>
            <a:pPr algn="l">
              <a:lnSpc>
                <a:spcPts val="4065"/>
              </a:lnSpc>
            </a:pPr>
          </a:p>
          <a:p>
            <a:pPr algn="l">
              <a:lnSpc>
                <a:spcPts val="4065"/>
              </a:lnSpc>
            </a:pPr>
          </a:p>
          <a:p>
            <a:pPr algn="l">
              <a:lnSpc>
                <a:spcPts val="4065"/>
              </a:lnSpc>
            </a:pPr>
          </a:p>
          <a:p>
            <a:pPr algn="l">
              <a:lnSpc>
                <a:spcPts val="4065"/>
              </a:lnSpc>
            </a:pPr>
          </a:p>
        </p:txBody>
      </p:sp>
      <p:sp>
        <p:nvSpPr>
          <p:cNvPr name="Freeform 7" id="7"/>
          <p:cNvSpPr/>
          <p:nvPr/>
        </p:nvSpPr>
        <p:spPr>
          <a:xfrm flipH="false" flipV="false" rot="0">
            <a:off x="14923539" y="255895"/>
            <a:ext cx="2559669" cy="2313156"/>
          </a:xfrm>
          <a:custGeom>
            <a:avLst/>
            <a:gdLst/>
            <a:ahLst/>
            <a:cxnLst/>
            <a:rect r="r" b="b" t="t" l="l"/>
            <a:pathLst>
              <a:path h="2313156" w="2559669">
                <a:moveTo>
                  <a:pt x="0" y="0"/>
                </a:moveTo>
                <a:lnTo>
                  <a:pt x="2559669" y="0"/>
                </a:lnTo>
                <a:lnTo>
                  <a:pt x="2559669" y="2313156"/>
                </a:lnTo>
                <a:lnTo>
                  <a:pt x="0" y="231315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384" r="0" b="-384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15263969" y="6888084"/>
            <a:ext cx="3721484" cy="3460980"/>
          </a:xfrm>
          <a:custGeom>
            <a:avLst/>
            <a:gdLst/>
            <a:ahLst/>
            <a:cxnLst/>
            <a:rect r="r" b="b" t="t" l="l"/>
            <a:pathLst>
              <a:path h="3460980" w="3721484">
                <a:moveTo>
                  <a:pt x="0" y="0"/>
                </a:moveTo>
                <a:lnTo>
                  <a:pt x="3721484" y="0"/>
                </a:lnTo>
                <a:lnTo>
                  <a:pt x="3721484" y="3460980"/>
                </a:lnTo>
                <a:lnTo>
                  <a:pt x="0" y="346098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DAGjojd5whY</dc:identifier>
  <dcterms:modified xsi:type="dcterms:W3CDTF">2011-08-01T06:04:30Z</dcterms:modified>
  <cp:revision>1</cp:revision>
  <dc:title>Outlook y Copilot</dc:title>
</cp:coreProperties>
</file>