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charts/chart1.xml" ContentType="application/vnd.openxmlformats-officedocument.drawingml.chart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 b="def" i="def"/>
      <a:tcStyle>
        <a:tcBdr/>
        <a:fill>
          <a:solidFill>
            <a:srgbClr val="E9EFF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 b="def" i="def"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/Relationships>

</file>

<file path=ppt/charts/_rels/chart1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Sheet1.xlsx"/></Relationships>
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autoTitleDeleted val="1"/>
    <c:plotArea>
      <c:layout>
        <c:manualLayout>
          <c:layoutTarget val="inner"/>
          <c:xMode val="edge"/>
          <c:yMode val="edge"/>
          <c:x val="0.103115"/>
          <c:y val="0.103115"/>
          <c:w val="0.793769"/>
          <c:h val="0.781269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1"/>
            </a:solidFill>
            <a:ln w="12700" cap="flat">
              <a:noFill/>
              <a:miter lim="400000"/>
            </a:ln>
            <a:effectLst/>
          </c:spPr>
          <c:explosion val="0"/>
          <c:dPt>
            <c:idx val="0"/>
            <c:explosion val="0"/>
            <c:spPr>
              <a:solidFill>
                <a:schemeClr val="accent1"/>
              </a:solidFill>
              <a:ln w="12700" cap="flat">
                <a:noFill/>
                <a:miter lim="400000"/>
              </a:ln>
              <a:effectLst/>
            </c:spPr>
          </c:dPt>
          <c:dPt>
            <c:idx val="1"/>
            <c:explosion val="0"/>
            <c:spPr>
              <a:solidFill>
                <a:schemeClr val="accent2"/>
              </a:solidFill>
              <a:ln w="12700" cap="flat">
                <a:noFill/>
                <a:miter lim="400000"/>
              </a:ln>
              <a:effectLst/>
            </c:spPr>
          </c:dPt>
          <c:dPt>
            <c:idx val="2"/>
            <c:explosion val="0"/>
            <c:spPr>
              <a:solidFill>
                <a:schemeClr val="accent3"/>
              </a:solidFill>
              <a:ln w="12700" cap="flat">
                <a:noFill/>
                <a:miter lim="400000"/>
              </a:ln>
              <a:effectLst/>
            </c:spPr>
          </c:dPt>
          <c:dPt>
            <c:idx val="3"/>
            <c:explosion val="0"/>
            <c:spPr>
              <a:solidFill>
                <a:schemeClr val="accent4"/>
              </a:solidFill>
              <a:ln w="12700" cap="flat">
                <a:noFill/>
                <a:miter lim="400000"/>
              </a:ln>
              <a:effectLst/>
            </c:spPr>
          </c:dPt>
          <c:dPt>
            <c:idx val="4"/>
            <c:explosion val="0"/>
            <c:spPr>
              <a:solidFill>
                <a:schemeClr val="accent5"/>
              </a:solidFill>
              <a:ln w="12700" cap="flat">
                <a:noFill/>
                <a:miter lim="400000"/>
              </a:ln>
              <a:effectLst/>
            </c:spPr>
          </c:dPt>
          <c:dPt>
            <c:idx val="5"/>
            <c:explosion val="0"/>
            <c:spPr>
              <a:solidFill>
                <a:schemeClr val="accent6"/>
              </a:solidFill>
              <a:ln w="12700" cap="flat">
                <a:noFill/>
                <a:miter lim="400000"/>
              </a:ln>
              <a:effectLst/>
            </c:spPr>
          </c:dPt>
          <c:dPt>
            <c:idx val="6"/>
            <c:explosion val="0"/>
            <c:spPr>
              <a:solidFill>
                <a:srgbClr val="255E91"/>
              </a:solidFill>
              <a:ln w="12700" cap="flat">
                <a:noFill/>
                <a:miter lim="400000"/>
              </a:ln>
              <a:effectLst/>
            </c:spPr>
          </c:dPt>
          <c:dPt>
            <c:idx val="7"/>
            <c:explosion val="0"/>
            <c:spPr>
              <a:solidFill>
                <a:srgbClr val="9E480E"/>
              </a:solidFill>
              <a:ln w="12700" cap="flat">
                <a:noFill/>
                <a:miter lim="400000"/>
              </a:ln>
              <a:effectLst/>
            </c:spPr>
          </c:dPt>
          <c:dLbls>
            <c:dLbl>
              <c:idx val="0"/>
              <c:numFmt formatCode="0.##" sourceLinked="0"/>
              <c:txPr>
                <a:bodyPr/>
                <a:lstStyle/>
                <a:p>
                  <a:pPr>
                    <a:defRPr b="1" i="0" strike="noStrike" sz="1800" u="none">
                      <a:solidFill>
                        <a:srgbClr val="FFFFFF"/>
                      </a:solidFill>
                      <a:latin typeface="Arial"/>
                    </a:defRPr>
                  </a:pPr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1"/>
              <c:numFmt formatCode="0.##" sourceLinked="0"/>
              <c:txPr>
                <a:bodyPr/>
                <a:lstStyle/>
                <a:p>
                  <a:pPr>
                    <a:defRPr b="1" i="0" strike="noStrike" sz="1800" u="none">
                      <a:solidFill>
                        <a:srgbClr val="FFFFFF"/>
                      </a:solidFill>
                      <a:latin typeface="Arial"/>
                    </a:defRPr>
                  </a:pPr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2"/>
              <c:numFmt formatCode="0.##" sourceLinked="0"/>
              <c:txPr>
                <a:bodyPr/>
                <a:lstStyle/>
                <a:p>
                  <a:pPr>
                    <a:defRPr b="1" i="0" strike="noStrike" sz="1800" u="none">
                      <a:solidFill>
                        <a:srgbClr val="FFFFFF"/>
                      </a:solidFill>
                      <a:latin typeface="Arial"/>
                    </a:defRPr>
                  </a:pPr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3"/>
              <c:numFmt formatCode="0.##" sourceLinked="0"/>
              <c:txPr>
                <a:bodyPr/>
                <a:lstStyle/>
                <a:p>
                  <a:pPr>
                    <a:defRPr b="1" i="0" strike="noStrike" sz="1800" u="none">
                      <a:solidFill>
                        <a:srgbClr val="FFFFFF"/>
                      </a:solidFill>
                      <a:latin typeface="Arial"/>
                    </a:defRPr>
                  </a:pPr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4"/>
              <c:numFmt formatCode="0.##" sourceLinked="0"/>
              <c:txPr>
                <a:bodyPr/>
                <a:lstStyle/>
                <a:p>
                  <a:pPr>
                    <a:defRPr b="1" i="0" strike="noStrike" sz="1800" u="none">
                      <a:solidFill>
                        <a:srgbClr val="FFFFFF"/>
                      </a:solidFill>
                      <a:latin typeface="Arial"/>
                    </a:defRPr>
                  </a:pPr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5"/>
              <c:numFmt formatCode="0.##" sourceLinked="0"/>
              <c:txPr>
                <a:bodyPr/>
                <a:lstStyle/>
                <a:p>
                  <a:pPr>
                    <a:defRPr b="1" i="0" strike="noStrike" sz="1800" u="none">
                      <a:solidFill>
                        <a:srgbClr val="FFFFFF"/>
                      </a:solidFill>
                      <a:latin typeface="Arial"/>
                    </a:defRPr>
                  </a:pPr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6"/>
              <c:numFmt formatCode="0.##" sourceLinked="0"/>
              <c:txPr>
                <a:bodyPr/>
                <a:lstStyle/>
                <a:p>
                  <a:pPr>
                    <a:defRPr b="1" i="0" strike="noStrike" sz="1600" u="none">
                      <a:solidFill>
                        <a:srgbClr val="FFFFFF"/>
                      </a:solidFill>
                      <a:latin typeface="Arial"/>
                    </a:defRPr>
                  </a:pPr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7"/>
              <c:numFmt formatCode="0.##" sourceLinked="0"/>
              <c:txPr>
                <a:bodyPr/>
                <a:lstStyle/>
                <a:p>
                  <a:pPr>
                    <a:defRPr b="1" i="0" strike="noStrike" sz="1800" u="none">
                      <a:solidFill>
                        <a:srgbClr val="FFFFFF"/>
                      </a:solidFill>
                      <a:latin typeface="Arial"/>
                    </a:defRPr>
                  </a:pPr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</c:dLbl>
            <c:numFmt formatCode="0.##" sourceLinked="0"/>
            <c:txPr>
              <a:bodyPr/>
              <a:lstStyle/>
              <a:p>
                <a:pPr>
                  <a:defRPr b="1" i="0" strike="noStrike" sz="1800" u="none">
                    <a:solidFill>
                      <a:srgbClr val="FFFFFF"/>
                    </a:solidFill>
                    <a:latin typeface="Arial"/>
                  </a:defRPr>
                </a:pPr>
              </a:p>
            </c:txPr>
            <c:dLblPos val="in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noFill/>
                <a:ln w="9525" cap="flat">
                  <a:solidFill>
                    <a:srgbClr val="A6A6A6"/>
                  </a:solidFill>
                  <a:prstDash val="solid"/>
                  <a:round/>
                </a:ln>
                <a:effectLst/>
              </c:spPr>
            </c:leaderLines>
          </c:dLbls>
          <c:cat>
            <c:strRef>
              <c:f>Sheet1!$B$1:$I$1</c:f>
              <c:strCache>
                <c:ptCount val="8"/>
                <c:pt idx="0">
                  <c:v>Career</c:v>
                </c:pt>
                <c:pt idx="1">
                  <c:v>Education</c:v>
                </c:pt>
                <c:pt idx="2">
                  <c:v>Money</c:v>
                </c:pt>
                <c:pt idx="3">
                  <c:v>Painful Events</c:v>
                </c:pt>
                <c:pt idx="4">
                  <c:v>Self</c:v>
                </c:pt>
                <c:pt idx="5">
                  <c:v>Possesions</c:v>
                </c:pt>
                <c:pt idx="6">
                  <c:v>Marriage and Family</c:v>
                </c:pt>
                <c:pt idx="7">
                  <c:v>Leisure Time</c:v>
                </c:pt>
              </c:strCache>
            </c:strRef>
          </c:cat>
          <c:val>
            <c:numRef>
              <c:f>Sheet1!$B$2:$I$2</c:f>
              <c:numCache>
                <c:ptCount val="8"/>
                <c:pt idx="0">
                  <c:v>1.250000</c:v>
                </c:pt>
                <c:pt idx="1">
                  <c:v>1.250000</c:v>
                </c:pt>
                <c:pt idx="2">
                  <c:v>1.250000</c:v>
                </c:pt>
                <c:pt idx="3">
                  <c:v>1.250000</c:v>
                </c:pt>
                <c:pt idx="4">
                  <c:v>1.250000</c:v>
                </c:pt>
                <c:pt idx="5">
                  <c:v>1.250000</c:v>
                </c:pt>
                <c:pt idx="6">
                  <c:v>1.250000</c:v>
                </c:pt>
                <c:pt idx="7">
                  <c:v>1.250000</c:v>
                </c:pt>
              </c:numCache>
            </c:numRef>
          </c:val>
        </c:ser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gap"/>
  </c:chart>
  <c:spPr>
    <a:noFill/>
    <a:ln>
      <a:noFill/>
    </a:ln>
    <a:effectLst/>
  </c:spPr>
  <c:externalData r:id="rId1">
    <c:autoUpdate val="0"/>
  </c:externalData>
</c:chartSpace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0" name="Shape 11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/>
          <p:nvPr>
            <p:ph type="title"/>
          </p:nvPr>
        </p:nvSpPr>
        <p:spPr>
          <a:xfrm>
            <a:off x="685800" y="1122362"/>
            <a:ext cx="77724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12" name="Body Level One…"/>
          <p:cNvSpPr/>
          <p:nvPr>
            <p:ph type="body" sz="quarter" idx="1"/>
          </p:nvPr>
        </p:nvSpPr>
        <p:spPr>
          <a:xfrm>
            <a:off x="1143000" y="3602037"/>
            <a:ext cx="6858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le Text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93" name="Body Level One…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le Text"/>
          <p:cNvSpPr/>
          <p:nvPr>
            <p:ph type="title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02" name="Body Level One…"/>
          <p:cNvSpPr/>
          <p:nvPr>
            <p:ph type="body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1" name="Body Level One…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/>
          <p:nvPr>
            <p:ph type="title"/>
          </p:nvPr>
        </p:nvSpPr>
        <p:spPr>
          <a:xfrm>
            <a:off x="623887" y="1709739"/>
            <a:ext cx="7886701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30" name="Body Level One…"/>
          <p:cNvSpPr/>
          <p:nvPr>
            <p:ph type="body" sz="quarter" idx="1"/>
          </p:nvPr>
        </p:nvSpPr>
        <p:spPr>
          <a:xfrm>
            <a:off x="623887" y="4589464"/>
            <a:ext cx="7886701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/>
            </a:lvl1pPr>
            <a:lvl2pPr marL="0" indent="457200">
              <a:buSzTx/>
              <a:buFontTx/>
              <a:buNone/>
              <a:defRPr sz="2400"/>
            </a:lvl2pPr>
            <a:lvl3pPr marL="0" indent="914400">
              <a:buSzTx/>
              <a:buFontTx/>
              <a:buNone/>
              <a:defRPr sz="2400"/>
            </a:lvl3pPr>
            <a:lvl4pPr marL="0" indent="1371600">
              <a:buSzTx/>
              <a:buFontTx/>
              <a:buNone/>
              <a:defRPr sz="2400"/>
            </a:lvl4pPr>
            <a:lvl5pPr marL="0" indent="1828800">
              <a:buSzTx/>
              <a:buFontTx/>
              <a:buNone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9" name="Body Level One…"/>
          <p:cNvSpPr/>
          <p:nvPr>
            <p:ph type="body"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/>
          <p:nvPr>
            <p:ph type="title"/>
          </p:nvPr>
        </p:nvSpPr>
        <p:spPr>
          <a:xfrm>
            <a:off x="629841" y="365125"/>
            <a:ext cx="7886701" cy="1325564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8" name="Body Level One…"/>
          <p:cNvSpPr/>
          <p:nvPr>
            <p:ph type="body" sz="quarter" idx="1"/>
          </p:nvPr>
        </p:nvSpPr>
        <p:spPr>
          <a:xfrm>
            <a:off x="629841" y="1681163"/>
            <a:ext cx="3868341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b="1" sz="2400"/>
            </a:lvl1pPr>
            <a:lvl2pPr marL="0" indent="457200">
              <a:buSzTx/>
              <a:buFontTx/>
              <a:buNone/>
              <a:defRPr b="1" sz="2400"/>
            </a:lvl2pPr>
            <a:lvl3pPr marL="0" indent="914400">
              <a:buSzTx/>
              <a:buFontTx/>
              <a:buNone/>
              <a:defRPr b="1" sz="2400"/>
            </a:lvl3pPr>
            <a:lvl4pPr marL="0" indent="1371600">
              <a:buSzTx/>
              <a:buFontTx/>
              <a:buNone/>
              <a:defRPr b="1" sz="2400"/>
            </a:lvl4pPr>
            <a:lvl5pPr marL="0" indent="1828800">
              <a:buSzTx/>
              <a:buFontTx/>
              <a:buNone/>
              <a:defRPr b="1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/>
          <p:nvPr>
            <p:ph type="body" sz="quarter" idx="13"/>
          </p:nvPr>
        </p:nvSpPr>
        <p:spPr>
          <a:xfrm>
            <a:off x="4629150" y="1681163"/>
            <a:ext cx="3887392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b="1" sz="2400"/>
            </a:pPr>
          </a:p>
        </p:txBody>
      </p:sp>
      <p:sp>
        <p:nvSpPr>
          <p:cNvPr id="50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8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73" name="Body Level One…"/>
          <p:cNvSpPr/>
          <p:nvPr>
            <p:ph type="body" sz="half" idx="1"/>
          </p:nvPr>
        </p:nvSpPr>
        <p:spPr>
          <a:xfrm>
            <a:off x="3887391" y="987425"/>
            <a:ext cx="4629151" cy="4873626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/>
          <p:nvPr>
            <p:ph type="body" sz="quarter" idx="13"/>
          </p:nvPr>
        </p:nvSpPr>
        <p:spPr>
          <a:xfrm>
            <a:off x="629840" y="2057400"/>
            <a:ext cx="2949180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</a:p>
        </p:txBody>
      </p:sp>
      <p:sp>
        <p:nvSpPr>
          <p:cNvPr id="75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83" name="Picture Placeholder 2"/>
          <p:cNvSpPr/>
          <p:nvPr>
            <p:ph type="pic" sz="half" idx="13"/>
          </p:nvPr>
        </p:nvSpPr>
        <p:spPr>
          <a:xfrm>
            <a:off x="3887391" y="987425"/>
            <a:ext cx="4629151" cy="487362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84" name="Body Level One…"/>
          <p:cNvSpPr/>
          <p:nvPr>
            <p:ph type="body" sz="quarter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/>
          <p:nvPr>
            <p:ph type="title"/>
          </p:nvPr>
        </p:nvSpPr>
        <p:spPr>
          <a:xfrm>
            <a:off x="628650" y="365125"/>
            <a:ext cx="7886700" cy="13255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/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/>
          <p:nvPr>
            <p:ph type="sldNum" sz="quarter" idx="2"/>
          </p:nvPr>
        </p:nvSpPr>
        <p:spPr>
          <a:xfrm>
            <a:off x="8251368" y="6404294"/>
            <a:ext cx="263983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chart" Target="../charts/chart1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tif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440267"/>
            <a:ext cx="9144000" cy="7163315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TextBox 6"/>
          <p:cNvSpPr/>
          <p:nvPr/>
        </p:nvSpPr>
        <p:spPr>
          <a:xfrm>
            <a:off x="3" y="4670323"/>
            <a:ext cx="9143998" cy="2392869"/>
          </a:xfrm>
          <a:prstGeom prst="rect">
            <a:avLst/>
          </a:prstGeom>
          <a:gradFill>
            <a:gsLst>
              <a:gs pos="0">
                <a:srgbClr val="F7FAFD">
                  <a:alpha val="50000"/>
                </a:srgbClr>
              </a:gs>
              <a:gs pos="100000">
                <a:srgbClr val="FFFFFF"/>
              </a:gs>
            </a:gsLst>
            <a:lin ang="540000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tabLst>
                <a:tab pos="1282700" algn="l"/>
              </a:tabLst>
              <a:defRPr b="1" sz="3600">
                <a:latin typeface="Arial"/>
                <a:ea typeface="Arial"/>
                <a:cs typeface="Arial"/>
                <a:sym typeface="Arial"/>
              </a:defRPr>
            </a:pPr>
            <a:r>
              <a:t>Appraising my Lordship Journey</a:t>
            </a:r>
          </a:p>
          <a:p>
            <a:pPr>
              <a:tabLst>
                <a:tab pos="1282700" algn="l"/>
              </a:tabLst>
              <a:defRPr b="1" sz="2400">
                <a:latin typeface="Arial"/>
                <a:ea typeface="Arial"/>
                <a:cs typeface="Arial"/>
                <a:sym typeface="Arial"/>
              </a:defRPr>
            </a:pPr>
          </a:p>
          <a:p>
            <a:pPr>
              <a:tabLst>
                <a:tab pos="1943100" algn="l"/>
              </a:tabLst>
              <a:defRPr b="1" sz="2400">
                <a:latin typeface="Arial"/>
                <a:ea typeface="Arial"/>
                <a:cs typeface="Arial"/>
                <a:sym typeface="Arial"/>
              </a:defRPr>
            </a:pPr>
            <a:r>
              <a:t>Date	:</a:t>
            </a:r>
            <a:r>
              <a:rPr b="0"/>
              <a:t> 11 June 2017 </a:t>
            </a:r>
          </a:p>
          <a:p>
            <a:pPr>
              <a:tabLst>
                <a:tab pos="1282700" algn="l"/>
              </a:tabLst>
              <a:defRPr b="1" sz="2400">
                <a:latin typeface="Arial"/>
                <a:ea typeface="Arial"/>
                <a:cs typeface="Arial"/>
                <a:sym typeface="Arial"/>
              </a:defRPr>
            </a:pPr>
            <a:r>
              <a:t>Key Passage :</a:t>
            </a:r>
            <a:r>
              <a:rPr b="0"/>
              <a:t> Matthew 7:13-27</a:t>
            </a:r>
            <a:endParaRPr i="1"/>
          </a:p>
          <a:p>
            <a:pPr>
              <a:tabLst>
                <a:tab pos="1943100" algn="l"/>
                <a:tab pos="2171700" algn="l"/>
              </a:tabLst>
              <a:defRPr b="1" i="1" sz="2400">
                <a:latin typeface="Arial"/>
                <a:ea typeface="Arial"/>
                <a:cs typeface="Arial"/>
                <a:sym typeface="Arial"/>
              </a:defRPr>
            </a:pPr>
            <a:r>
              <a:t>Theme	:</a:t>
            </a:r>
            <a:r>
              <a:rPr b="0"/>
              <a:t> Christian Living</a:t>
            </a:r>
            <a:endParaRPr b="0"/>
          </a:p>
          <a:p>
            <a:pPr>
              <a:tabLst>
                <a:tab pos="1981200" algn="l"/>
                <a:tab pos="2171700" algn="l"/>
              </a:tabLst>
              <a:defRPr i="1" sz="2400">
                <a:latin typeface="Arial"/>
                <a:ea typeface="Arial"/>
                <a:cs typeface="Arial"/>
                <a:sym typeface="Arial"/>
              </a:defRPr>
            </a:pPr>
            <a:r>
              <a:t>		Chapter 1 - Putting Christ First                      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rcRect l="20645" t="10036" r="20429" b="35053"/>
          <a:stretch>
            <a:fillRect/>
          </a:stretch>
        </p:blipFill>
        <p:spPr>
          <a:xfrm>
            <a:off x="1651819" y="501445"/>
            <a:ext cx="5838257" cy="4080388"/>
          </a:xfrm>
          <a:prstGeom prst="rect">
            <a:avLst/>
          </a:prstGeom>
          <a:ln w="12700">
            <a:miter lim="400000"/>
          </a:ln>
        </p:spPr>
      </p:pic>
      <p:sp>
        <p:nvSpPr>
          <p:cNvPr id="146" name="TextBox 3"/>
          <p:cNvSpPr/>
          <p:nvPr/>
        </p:nvSpPr>
        <p:spPr>
          <a:xfrm>
            <a:off x="0" y="415282"/>
            <a:ext cx="9144000" cy="49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2. 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How do we examine the choices on this journey?</a:t>
            </a:r>
          </a:p>
        </p:txBody>
      </p:sp>
      <p:sp>
        <p:nvSpPr>
          <p:cNvPr id="147" name="TextBox 1"/>
          <p:cNvSpPr/>
          <p:nvPr/>
        </p:nvSpPr>
        <p:spPr>
          <a:xfrm>
            <a:off x="0" y="4191463"/>
            <a:ext cx="9144000" cy="2049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514350" indent="-514350">
              <a:buSzPct val="100000"/>
              <a:buAutoNum type="alphaLcParenR" startAt="3"/>
              <a:defRPr b="1" sz="26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There are 2 kinds of houses to build</a:t>
            </a:r>
            <a:r>
              <a:rPr b="0">
                <a:solidFill>
                  <a:srgbClr val="FFFFFF"/>
                </a:solidFill>
              </a:rPr>
              <a:t> </a:t>
            </a:r>
            <a:endParaRPr b="0">
              <a:solidFill>
                <a:srgbClr val="FFFFFF"/>
              </a:solidFill>
            </a:endParaRPr>
          </a:p>
          <a:p>
            <a:pPr indent="511175">
              <a:defRPr b="1" i="1" sz="2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Matthew 7:24-27</a:t>
            </a:r>
          </a:p>
          <a:p>
            <a:pPr lvl="1" marL="914400" indent="-457200">
              <a:buSzPct val="100000"/>
              <a:buFont typeface="Arial"/>
              <a:buChar char="•"/>
              <a:defRPr sz="2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Is my house (life) one of obedience?</a:t>
            </a:r>
          </a:p>
          <a:p>
            <a:pPr lvl="1" marL="914400" indent="-457200">
              <a:buSzPct val="100000"/>
              <a:buFont typeface="Arial"/>
              <a:buChar char="•"/>
              <a:defRPr sz="2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Can my life stand against the flood of God’s judgement?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0" name="TextBox 3"/>
          <p:cNvSpPr/>
          <p:nvPr/>
        </p:nvSpPr>
        <p:spPr>
          <a:xfrm>
            <a:off x="0" y="368577"/>
            <a:ext cx="9144000" cy="8926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2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3. What do we do with the road blocks on our Lordship journey?</a:t>
            </a:r>
          </a:p>
        </p:txBody>
      </p:sp>
      <p:sp>
        <p:nvSpPr>
          <p:cNvPr id="151" name="TextBox 1"/>
          <p:cNvSpPr/>
          <p:nvPr/>
        </p:nvSpPr>
        <p:spPr>
          <a:xfrm>
            <a:off x="9835" y="1736228"/>
            <a:ext cx="9144001" cy="2442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514350" indent="-514350">
              <a:buSzPct val="100000"/>
              <a:buFont typeface="Arial"/>
              <a:buChar char="•"/>
              <a:defRPr sz="2600">
                <a:latin typeface="Arial"/>
                <a:ea typeface="Arial"/>
                <a:cs typeface="Arial"/>
                <a:sym typeface="Arial"/>
              </a:defRPr>
            </a:pPr>
            <a:r>
              <a:t>Problem of re-cycled faith</a:t>
            </a:r>
            <a:br/>
          </a:p>
          <a:p>
            <a:pPr marL="514350" indent="-514350">
              <a:buSzPct val="100000"/>
              <a:buFont typeface="Arial"/>
              <a:buChar char="•"/>
              <a:defRPr sz="2600">
                <a:latin typeface="Arial"/>
                <a:ea typeface="Arial"/>
                <a:cs typeface="Arial"/>
                <a:sym typeface="Arial"/>
              </a:defRPr>
            </a:pPr>
            <a:r>
              <a:t>Distrust of God’s intentions. </a:t>
            </a:r>
          </a:p>
          <a:p>
            <a:pPr indent="511175">
              <a:defRPr sz="2600">
                <a:latin typeface="Arial"/>
                <a:ea typeface="Arial"/>
                <a:cs typeface="Arial"/>
                <a:sym typeface="Arial"/>
              </a:defRPr>
            </a:pPr>
            <a:r>
              <a:t>Psalms 84:11. Genesis 3:1</a:t>
            </a:r>
            <a:br/>
          </a:p>
          <a:p>
            <a:pPr marL="514350" indent="-514350">
              <a:buSzPct val="100000"/>
              <a:buFont typeface="Arial"/>
              <a:buChar char="•"/>
              <a:defRPr sz="2600">
                <a:latin typeface="Arial"/>
                <a:ea typeface="Arial"/>
                <a:cs typeface="Arial"/>
                <a:sym typeface="Arial"/>
              </a:defRPr>
            </a:pPr>
            <a:r>
              <a:t>Failure to inquire for God’s will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4" name="TextBox 3"/>
          <p:cNvSpPr/>
          <p:nvPr/>
        </p:nvSpPr>
        <p:spPr>
          <a:xfrm>
            <a:off x="0" y="250590"/>
            <a:ext cx="9144000" cy="486207"/>
          </a:xfrm>
          <a:prstGeom prst="rect">
            <a:avLst/>
          </a:prstGeom>
          <a:solidFill>
            <a:srgbClr val="D0CECE">
              <a:alpha val="75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2800">
                <a:solidFill>
                  <a:srgbClr val="C55A1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Application:  Appraising 8 areas of my life</a:t>
            </a:r>
          </a:p>
        </p:txBody>
      </p:sp>
      <p:sp>
        <p:nvSpPr>
          <p:cNvPr id="155" name="TextBox 1"/>
          <p:cNvSpPr/>
          <p:nvPr/>
        </p:nvSpPr>
        <p:spPr>
          <a:xfrm>
            <a:off x="90249" y="4606435"/>
            <a:ext cx="8168848" cy="15038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514350" indent="-514350">
              <a:buSzPct val="100000"/>
              <a:buFont typeface="Arial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How much of each area is dedicated to the Lord Jesus?</a:t>
            </a:r>
          </a:p>
          <a:p>
            <a:pPr marL="514350" indent="-514350">
              <a:buSzPct val="100000"/>
              <a:buFont typeface="Arial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What was my attitude in offering that area to the Lord?</a:t>
            </a:r>
          </a:p>
          <a:p>
            <a:pPr marL="514350" indent="-514350">
              <a:buSzPct val="100000"/>
              <a:buFont typeface="Arial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How many of my choices were based on God’s will or just self-wisdom.</a:t>
            </a:r>
          </a:p>
        </p:txBody>
      </p:sp>
      <p:grpSp>
        <p:nvGrpSpPr>
          <p:cNvPr id="158" name="Group 5"/>
          <p:cNvGrpSpPr/>
          <p:nvPr/>
        </p:nvGrpSpPr>
        <p:grpSpPr>
          <a:xfrm>
            <a:off x="1675036" y="409700"/>
            <a:ext cx="4701299" cy="4701299"/>
            <a:chOff x="-484776" y="-484776"/>
            <a:chExt cx="4701297" cy="4701297"/>
          </a:xfrm>
        </p:grpSpPr>
        <p:graphicFrame>
          <p:nvGraphicFramePr>
            <p:cNvPr id="156" name="Chart 24"/>
            <p:cNvGraphicFramePr/>
            <p:nvPr/>
          </p:nvGraphicFramePr>
          <p:xfrm>
            <a:off x="-484777" y="-484777"/>
            <a:ext cx="4701299" cy="4701299"/>
          </p:xfrm>
          <a:graphic xmlns:a="http://schemas.openxmlformats.org/drawingml/2006/main">
            <a:graphicData uri="http://schemas.openxmlformats.org/drawingml/2006/chart">
              <c:chart xmlns:c="http://schemas.openxmlformats.org/drawingml/2006/chart" r:id="rId3"/>
            </a:graphicData>
          </a:graphic>
        </p:graphicFrame>
        <p:sp>
          <p:nvSpPr>
            <p:cNvPr id="157" name="TextBox 4"/>
            <p:cNvSpPr/>
            <p:nvPr/>
          </p:nvSpPr>
          <p:spPr>
            <a:xfrm>
              <a:off x="672756" y="1626669"/>
              <a:ext cx="2465228" cy="497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b="1" sz="2800">
                  <a:latin typeface="Arial Narrow"/>
                  <a:ea typeface="Arial Narrow"/>
                  <a:cs typeface="Arial Narrow"/>
                  <a:sym typeface="Arial Narrow"/>
                </a:defRPr>
              </a:lvl1pPr>
            </a:lstStyle>
            <a:p>
              <a:pPr/>
              <a:r>
                <a:t>CHRIST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5" y="0"/>
            <a:ext cx="9144001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16" name="TextBox 3"/>
          <p:cNvSpPr/>
          <p:nvPr/>
        </p:nvSpPr>
        <p:spPr>
          <a:xfrm>
            <a:off x="0" y="1613118"/>
            <a:ext cx="9144000" cy="21118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tabLst>
                <a:tab pos="2514600" algn="l"/>
              </a:tabLst>
              <a:defRPr i="1" sz="2800">
                <a:latin typeface="Arial"/>
                <a:ea typeface="Arial"/>
                <a:cs typeface="Arial"/>
                <a:sym typeface="Arial"/>
              </a:defRPr>
            </a:pPr>
            <a:r>
              <a:t>Not everyone who says to me, ‘Lord, Lord,’ shall enter the kingdom of heaven, but he who does the will of My Father in heaven</a:t>
            </a:r>
          </a:p>
          <a:p>
            <a:pPr>
              <a:tabLst>
                <a:tab pos="2514600" algn="l"/>
              </a:tabLst>
              <a:defRPr i="1" sz="2800">
                <a:latin typeface="Arial"/>
                <a:ea typeface="Arial"/>
                <a:cs typeface="Arial"/>
                <a:sym typeface="Arial"/>
              </a:defRPr>
            </a:pPr>
            <a:r>
              <a:t> </a:t>
            </a:r>
          </a:p>
          <a:p>
            <a:pPr algn="r">
              <a:tabLst>
                <a:tab pos="2514600" algn="l"/>
              </a:tabLst>
              <a:defRPr b="1" i="1" sz="2800">
                <a:latin typeface="Arial"/>
                <a:ea typeface="Arial"/>
                <a:cs typeface="Arial"/>
                <a:sym typeface="Arial"/>
              </a:defRPr>
            </a:pPr>
            <a:r>
              <a:t>Matthew 7:21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extBox 3"/>
          <p:cNvSpPr/>
          <p:nvPr/>
        </p:nvSpPr>
        <p:spPr>
          <a:xfrm>
            <a:off x="0" y="798593"/>
            <a:ext cx="4978397" cy="41438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2800">
                <a:latin typeface="Arial"/>
                <a:ea typeface="Arial"/>
                <a:cs typeface="Arial"/>
                <a:sym typeface="Arial"/>
              </a:defRPr>
            </a:pPr>
            <a:r>
              <a:t>Introduction: </a:t>
            </a:r>
          </a:p>
          <a:p>
            <a:pPr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Everyone tends to overestimate themselves when they evaluate their lives. </a:t>
            </a:r>
          </a:p>
          <a:p>
            <a:pPr>
              <a:defRPr sz="2800">
                <a:latin typeface="Arial"/>
                <a:ea typeface="Arial"/>
                <a:cs typeface="Arial"/>
                <a:sym typeface="Arial"/>
              </a:defRPr>
            </a:pPr>
          </a:p>
          <a:p>
            <a:pPr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How can we recognize our true condition? Jesus warns us against smugness and self-righteousness in our relationship with God.</a:t>
            </a:r>
          </a:p>
        </p:txBody>
      </p:sp>
      <p:pic>
        <p:nvPicPr>
          <p:cNvPr id="119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09600" y="332316"/>
            <a:ext cx="4446532" cy="65595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TextBox 3"/>
          <p:cNvSpPr/>
          <p:nvPr/>
        </p:nvSpPr>
        <p:spPr>
          <a:xfrm>
            <a:off x="0" y="250590"/>
            <a:ext cx="9144000" cy="486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2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Appraising my Lordship Journey</a:t>
            </a:r>
          </a:p>
        </p:txBody>
      </p:sp>
      <p:sp>
        <p:nvSpPr>
          <p:cNvPr id="123" name="TextBox 1"/>
          <p:cNvSpPr/>
          <p:nvPr/>
        </p:nvSpPr>
        <p:spPr>
          <a:xfrm>
            <a:off x="-3" y="1300780"/>
            <a:ext cx="9144001" cy="17054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514350" indent="-514350">
              <a:buSzPct val="100000"/>
              <a:buAutoNum type="arabicPeriod" startAt="1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Do we define Lordship like Jesus did?</a:t>
            </a:r>
          </a:p>
          <a:p>
            <a:pPr marL="514350" indent="-514350">
              <a:buSzPct val="100000"/>
              <a:buAutoNum type="arabicPeriod" startAt="1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How do we examine the choices on this journey?</a:t>
            </a:r>
          </a:p>
          <a:p>
            <a:pPr marL="514350" indent="-514350">
              <a:buSzPct val="100000"/>
              <a:buAutoNum type="arabicPeriod" startAt="1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What do we do with the road blocks on our Lordship journey?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26" name="TextBox 3"/>
          <p:cNvSpPr/>
          <p:nvPr/>
        </p:nvSpPr>
        <p:spPr>
          <a:xfrm>
            <a:off x="-88492" y="506228"/>
            <a:ext cx="9144001" cy="486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2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1. Do we define Lordship like Jesus did?</a:t>
            </a:r>
          </a:p>
        </p:txBody>
      </p:sp>
      <p:sp>
        <p:nvSpPr>
          <p:cNvPr id="127" name="TextBox 1"/>
          <p:cNvSpPr/>
          <p:nvPr/>
        </p:nvSpPr>
        <p:spPr>
          <a:xfrm>
            <a:off x="-2" y="1821889"/>
            <a:ext cx="5201267" cy="17054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514350" indent="-514350">
              <a:buSzPct val="100000"/>
              <a:buAutoNum type="alphaLcParenR" startAt="1"/>
              <a:defRPr b="1" sz="28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Is it about motives? </a:t>
            </a:r>
          </a:p>
          <a:p>
            <a:pPr indent="469900">
              <a:defRPr i="1" sz="2800">
                <a:latin typeface="Arial"/>
                <a:ea typeface="Arial"/>
                <a:cs typeface="Arial"/>
                <a:sym typeface="Arial"/>
              </a:defRPr>
            </a:pPr>
            <a:r>
              <a:t>Not everyone who says to me, ‘Lord, Lord…’ </a:t>
            </a:r>
          </a:p>
          <a:p>
            <a:pPr indent="469900">
              <a:defRPr b="1" i="1" sz="2800">
                <a:latin typeface="Arial"/>
                <a:ea typeface="Arial"/>
                <a:cs typeface="Arial"/>
                <a:sym typeface="Arial"/>
              </a:defRPr>
            </a:pPr>
            <a:r>
              <a:t>Matthew 7:21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TextBox 3"/>
          <p:cNvSpPr/>
          <p:nvPr/>
        </p:nvSpPr>
        <p:spPr>
          <a:xfrm>
            <a:off x="0" y="401419"/>
            <a:ext cx="9144000" cy="486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2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1. Do we define Lordship like Jesus did?</a:t>
            </a:r>
          </a:p>
        </p:txBody>
      </p:sp>
      <p:sp>
        <p:nvSpPr>
          <p:cNvPr id="131" name="TextBox 1"/>
          <p:cNvSpPr/>
          <p:nvPr/>
        </p:nvSpPr>
        <p:spPr>
          <a:xfrm>
            <a:off x="0" y="1418767"/>
            <a:ext cx="9144000" cy="8926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514350" indent="-514350">
              <a:buSzPct val="100000"/>
              <a:buAutoNum type="alphaLcParenR" startAt="2"/>
              <a:defRPr b="1" sz="28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Is it about wholeheartedness in loving God? </a:t>
            </a:r>
            <a:r>
              <a:rPr i="1">
                <a:solidFill>
                  <a:srgbClr val="000000"/>
                </a:solidFill>
              </a:rPr>
              <a:t>Matthew 22:37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4" name="TextBox 3"/>
          <p:cNvSpPr/>
          <p:nvPr/>
        </p:nvSpPr>
        <p:spPr>
          <a:xfrm>
            <a:off x="0" y="378409"/>
            <a:ext cx="9144000" cy="486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1. Do we define Lordship like Jesus did?</a:t>
            </a:r>
          </a:p>
        </p:txBody>
      </p:sp>
      <p:sp>
        <p:nvSpPr>
          <p:cNvPr id="135" name="TextBox 1"/>
          <p:cNvSpPr/>
          <p:nvPr/>
        </p:nvSpPr>
        <p:spPr>
          <a:xfrm>
            <a:off x="0" y="1202457"/>
            <a:ext cx="9144000" cy="15546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514350" indent="-514350">
              <a:buSzPct val="100000"/>
              <a:buAutoNum type="alphaLcParenR" startAt="3"/>
              <a:defRPr b="1" sz="28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Is it about who we serve?</a:t>
            </a:r>
          </a:p>
          <a:p>
            <a:pPr>
              <a:defRPr i="1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…you cannot serve God and mammon…</a:t>
            </a:r>
            <a:r>
              <a:rPr b="1"/>
              <a:t> Matthew 6:24</a:t>
            </a:r>
            <a:endParaRPr b="1"/>
          </a:p>
          <a:p>
            <a:pPr>
              <a:defRPr i="1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…as for me and my house, we will serve the Lord… </a:t>
            </a:r>
            <a:r>
              <a:rPr b="1"/>
              <a:t>Joshua 24:15</a:t>
            </a:r>
            <a:endParaRPr b="1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rcRect l="19677" t="0" r="19356" b="46114"/>
          <a:stretch>
            <a:fillRect/>
          </a:stretch>
        </p:blipFill>
        <p:spPr>
          <a:xfrm>
            <a:off x="1995946" y="856859"/>
            <a:ext cx="5574893" cy="3695477"/>
          </a:xfrm>
          <a:prstGeom prst="rect">
            <a:avLst/>
          </a:prstGeom>
          <a:ln w="12700">
            <a:miter lim="400000"/>
          </a:ln>
        </p:spPr>
      </p:pic>
      <p:sp>
        <p:nvSpPr>
          <p:cNvPr id="138" name="TextBox 3"/>
          <p:cNvSpPr/>
          <p:nvPr/>
        </p:nvSpPr>
        <p:spPr>
          <a:xfrm>
            <a:off x="0" y="292857"/>
            <a:ext cx="9144000" cy="49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2. 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How do we examine the choices on this journey?</a:t>
            </a:r>
          </a:p>
        </p:txBody>
      </p:sp>
      <p:sp>
        <p:nvSpPr>
          <p:cNvPr id="139" name="TextBox 1"/>
          <p:cNvSpPr/>
          <p:nvPr/>
        </p:nvSpPr>
        <p:spPr>
          <a:xfrm>
            <a:off x="9834" y="4552336"/>
            <a:ext cx="9144001" cy="16554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514350" indent="-514350">
              <a:buSzPct val="100000"/>
              <a:buAutoNum type="alphaLcParenR" startAt="1"/>
              <a:defRPr b="1" sz="26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There are 2 ways to choose </a:t>
            </a:r>
            <a:r>
              <a:rPr i="1">
                <a:solidFill>
                  <a:srgbClr val="FFFFFF"/>
                </a:solidFill>
              </a:rPr>
              <a:t>Matthew 7:13-14</a:t>
            </a:r>
            <a:endParaRPr i="1">
              <a:solidFill>
                <a:srgbClr val="FFFFFF"/>
              </a:solidFill>
            </a:endParaRPr>
          </a:p>
          <a:p>
            <a:pPr lvl="1" marL="741362" indent="-284162">
              <a:buSzPct val="100000"/>
              <a:buFont typeface="Arial"/>
              <a:buChar char="•"/>
              <a:defRPr sz="2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Broad way (popular, easy, my associations)</a:t>
            </a:r>
          </a:p>
          <a:p>
            <a:pPr lvl="1" marL="741362" indent="-284162">
              <a:buSzPct val="100000"/>
              <a:buFont typeface="Arial"/>
              <a:buChar char="•"/>
              <a:defRPr sz="2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Narrow way (lonely, costly, hard)</a:t>
            </a:r>
          </a:p>
          <a:p>
            <a:pPr lvl="1" marL="741362" indent="-284162">
              <a:buSzPct val="100000"/>
              <a:buFont typeface="Arial"/>
              <a:buChar char="•"/>
              <a:defRPr sz="2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Which way have I consistently lean toward?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rcRect l="18278" t="0" r="17742" b="28601"/>
          <a:stretch>
            <a:fillRect/>
          </a:stretch>
        </p:blipFill>
        <p:spPr>
          <a:xfrm>
            <a:off x="1730476" y="216310"/>
            <a:ext cx="5850195" cy="4896467"/>
          </a:xfrm>
          <a:prstGeom prst="rect">
            <a:avLst/>
          </a:prstGeom>
          <a:ln w="12700">
            <a:miter lim="400000"/>
          </a:ln>
        </p:spPr>
      </p:pic>
      <p:sp>
        <p:nvSpPr>
          <p:cNvPr id="142" name="TextBox 3"/>
          <p:cNvSpPr/>
          <p:nvPr/>
        </p:nvSpPr>
        <p:spPr>
          <a:xfrm>
            <a:off x="-3" y="344129"/>
            <a:ext cx="9144001" cy="49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2. 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How do we examine the choices on this journey?</a:t>
            </a:r>
          </a:p>
        </p:txBody>
      </p:sp>
      <p:sp>
        <p:nvSpPr>
          <p:cNvPr id="143" name="TextBox 1"/>
          <p:cNvSpPr/>
          <p:nvPr/>
        </p:nvSpPr>
        <p:spPr>
          <a:xfrm>
            <a:off x="-196645" y="4279955"/>
            <a:ext cx="9144001" cy="20491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514350" indent="-514350">
              <a:buSzPct val="100000"/>
              <a:buAutoNum type="alphaLcParenR" startAt="2"/>
              <a:defRPr b="1" sz="26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There are 2 kinds of trees to grow </a:t>
            </a:r>
          </a:p>
          <a:p>
            <a:pPr indent="511175">
              <a:defRPr b="1" i="1" sz="2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Matthew 7:15-20</a:t>
            </a:r>
          </a:p>
          <a:p>
            <a:pPr lvl="1" marL="914400" indent="-457200">
              <a:buSzPct val="100000"/>
              <a:buFont typeface="Arial"/>
              <a:buChar char="•"/>
              <a:defRPr sz="2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Good tree produces good fruit</a:t>
            </a:r>
          </a:p>
          <a:p>
            <a:pPr lvl="1" marL="914400" indent="-457200">
              <a:buSzPct val="100000"/>
              <a:buFont typeface="Arial"/>
              <a:buChar char="•"/>
              <a:defRPr sz="2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Bad tree produces bad fruit</a:t>
            </a:r>
          </a:p>
          <a:p>
            <a:pPr lvl="1" marL="914400" indent="-457200">
              <a:buSzPct val="100000"/>
              <a:buFont typeface="Arial"/>
              <a:buChar char="•"/>
              <a:defRPr sz="2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Are there good fruits from my decision to follow Christ?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