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98A29-BFE7-41FF-8BDB-2299E6FBF83A}" v="2" dt="2024-01-24T19:37:40.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i Dixon" userId="539c744cbf559c22" providerId="LiveId" clId="{74A98A29-BFE7-41FF-8BDB-2299E6FBF83A}"/>
    <pc:docChg chg="custSel addSld modSld">
      <pc:chgData name="Cheri Dixon" userId="539c744cbf559c22" providerId="LiveId" clId="{74A98A29-BFE7-41FF-8BDB-2299E6FBF83A}" dt="2024-01-24T19:42:54.185" v="1152" actId="20577"/>
      <pc:docMkLst>
        <pc:docMk/>
      </pc:docMkLst>
      <pc:sldChg chg="addSp modSp new mod">
        <pc:chgData name="Cheri Dixon" userId="539c744cbf559c22" providerId="LiveId" clId="{74A98A29-BFE7-41FF-8BDB-2299E6FBF83A}" dt="2024-01-24T19:34:52.950" v="179" actId="1076"/>
        <pc:sldMkLst>
          <pc:docMk/>
          <pc:sldMk cId="570035045" sldId="261"/>
        </pc:sldMkLst>
        <pc:spChg chg="add mod">
          <ac:chgData name="Cheri Dixon" userId="539c744cbf559c22" providerId="LiveId" clId="{74A98A29-BFE7-41FF-8BDB-2299E6FBF83A}" dt="2024-01-24T19:34:52.950" v="179" actId="1076"/>
          <ac:spMkLst>
            <pc:docMk/>
            <pc:sldMk cId="570035045" sldId="261"/>
            <ac:spMk id="2" creationId="{176486B0-DCC7-3B62-E2F7-45F844B0BD64}"/>
          </ac:spMkLst>
        </pc:spChg>
      </pc:sldChg>
      <pc:sldChg chg="modSp new mod">
        <pc:chgData name="Cheri Dixon" userId="539c744cbf559c22" providerId="LiveId" clId="{74A98A29-BFE7-41FF-8BDB-2299E6FBF83A}" dt="2024-01-24T19:37:15.223" v="638" actId="20577"/>
        <pc:sldMkLst>
          <pc:docMk/>
          <pc:sldMk cId="638375809" sldId="262"/>
        </pc:sldMkLst>
        <pc:spChg chg="mod">
          <ac:chgData name="Cheri Dixon" userId="539c744cbf559c22" providerId="LiveId" clId="{74A98A29-BFE7-41FF-8BDB-2299E6FBF83A}" dt="2024-01-24T19:35:23.344" v="219" actId="20577"/>
          <ac:spMkLst>
            <pc:docMk/>
            <pc:sldMk cId="638375809" sldId="262"/>
            <ac:spMk id="2" creationId="{3060CE89-182F-B326-0E0B-55C5FA464D9D}"/>
          </ac:spMkLst>
        </pc:spChg>
        <pc:spChg chg="mod">
          <ac:chgData name="Cheri Dixon" userId="539c744cbf559c22" providerId="LiveId" clId="{74A98A29-BFE7-41FF-8BDB-2299E6FBF83A}" dt="2024-01-24T19:37:15.223" v="638" actId="20577"/>
          <ac:spMkLst>
            <pc:docMk/>
            <pc:sldMk cId="638375809" sldId="262"/>
            <ac:spMk id="3" creationId="{EA2C7D4D-7E49-66BB-9B2B-4ABF069BBF1E}"/>
          </ac:spMkLst>
        </pc:spChg>
      </pc:sldChg>
      <pc:sldChg chg="addSp modSp new mod">
        <pc:chgData name="Cheri Dixon" userId="539c744cbf559c22" providerId="LiveId" clId="{74A98A29-BFE7-41FF-8BDB-2299E6FBF83A}" dt="2024-01-24T19:38:19.886" v="722" actId="1076"/>
        <pc:sldMkLst>
          <pc:docMk/>
          <pc:sldMk cId="4095050333" sldId="263"/>
        </pc:sldMkLst>
        <pc:spChg chg="add mod">
          <ac:chgData name="Cheri Dixon" userId="539c744cbf559c22" providerId="LiveId" clId="{74A98A29-BFE7-41FF-8BDB-2299E6FBF83A}" dt="2024-01-24T19:38:19.886" v="722" actId="1076"/>
          <ac:spMkLst>
            <pc:docMk/>
            <pc:sldMk cId="4095050333" sldId="263"/>
            <ac:spMk id="2" creationId="{E268B523-04D1-F5B4-AADA-BCF86A5B8D9B}"/>
          </ac:spMkLst>
        </pc:spChg>
      </pc:sldChg>
      <pc:sldChg chg="modSp new mod">
        <pc:chgData name="Cheri Dixon" userId="539c744cbf559c22" providerId="LiveId" clId="{74A98A29-BFE7-41FF-8BDB-2299E6FBF83A}" dt="2024-01-24T19:39:36.572" v="913" actId="20577"/>
        <pc:sldMkLst>
          <pc:docMk/>
          <pc:sldMk cId="2708683802" sldId="264"/>
        </pc:sldMkLst>
        <pc:spChg chg="mod">
          <ac:chgData name="Cheri Dixon" userId="539c744cbf559c22" providerId="LiveId" clId="{74A98A29-BFE7-41FF-8BDB-2299E6FBF83A}" dt="2024-01-24T19:38:52.517" v="795" actId="20577"/>
          <ac:spMkLst>
            <pc:docMk/>
            <pc:sldMk cId="2708683802" sldId="264"/>
            <ac:spMk id="2" creationId="{C3F5CFA7-F37D-0C31-3551-65E64FE1E93B}"/>
          </ac:spMkLst>
        </pc:spChg>
        <pc:spChg chg="mod">
          <ac:chgData name="Cheri Dixon" userId="539c744cbf559c22" providerId="LiveId" clId="{74A98A29-BFE7-41FF-8BDB-2299E6FBF83A}" dt="2024-01-24T19:39:36.572" v="913" actId="20577"/>
          <ac:spMkLst>
            <pc:docMk/>
            <pc:sldMk cId="2708683802" sldId="264"/>
            <ac:spMk id="3" creationId="{AFDC5306-9300-EB90-9A31-E55634F0816A}"/>
          </ac:spMkLst>
        </pc:spChg>
      </pc:sldChg>
      <pc:sldChg chg="modSp new mod">
        <pc:chgData name="Cheri Dixon" userId="539c744cbf559c22" providerId="LiveId" clId="{74A98A29-BFE7-41FF-8BDB-2299E6FBF83A}" dt="2024-01-24T19:42:54.185" v="1152" actId="20577"/>
        <pc:sldMkLst>
          <pc:docMk/>
          <pc:sldMk cId="3367473382" sldId="265"/>
        </pc:sldMkLst>
        <pc:spChg chg="mod">
          <ac:chgData name="Cheri Dixon" userId="539c744cbf559c22" providerId="LiveId" clId="{74A98A29-BFE7-41FF-8BDB-2299E6FBF83A}" dt="2024-01-24T19:40:15.641" v="983" actId="20577"/>
          <ac:spMkLst>
            <pc:docMk/>
            <pc:sldMk cId="3367473382" sldId="265"/>
            <ac:spMk id="2" creationId="{0191D812-A746-8047-63B2-4A65C3062881}"/>
          </ac:spMkLst>
        </pc:spChg>
        <pc:spChg chg="mod">
          <ac:chgData name="Cheri Dixon" userId="539c744cbf559c22" providerId="LiveId" clId="{74A98A29-BFE7-41FF-8BDB-2299E6FBF83A}" dt="2024-01-24T19:42:54.185" v="1152" actId="20577"/>
          <ac:spMkLst>
            <pc:docMk/>
            <pc:sldMk cId="3367473382" sldId="265"/>
            <ac:spMk id="3" creationId="{3E3E4178-E23D-0FC8-33A9-DD73063E5C3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A9BCD27-F04B-43A9-ABF3-4C80581FC08B}"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21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50289-E10A-49A8-86DC-624057B0234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131826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65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342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226753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89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61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81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88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387114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50289-E10A-49A8-86DC-624057B0234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BCD27-F04B-43A9-ABF3-4C80581FC08B}"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3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150289-E10A-49A8-86DC-624057B0234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276442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0289-E10A-49A8-86DC-624057B02340}"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BCD27-F04B-43A9-ABF3-4C80581FC08B}"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53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150289-E10A-49A8-86DC-624057B02340}"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BCD27-F04B-43A9-ABF3-4C80581FC08B}"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56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50289-E10A-49A8-86DC-624057B02340}"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164240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50289-E10A-49A8-86DC-624057B0234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CD27-F04B-43A9-ABF3-4C80581FC08B}"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72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50289-E10A-49A8-86DC-624057B0234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BCD27-F04B-43A9-ABF3-4C80581FC08B}" type="slidenum">
              <a:rPr lang="en-US" smtClean="0"/>
              <a:t>‹#›</a:t>
            </a:fld>
            <a:endParaRPr lang="en-US"/>
          </a:p>
        </p:txBody>
      </p:sp>
    </p:spTree>
    <p:extLst>
      <p:ext uri="{BB962C8B-B14F-4D97-AF65-F5344CB8AC3E}">
        <p14:creationId xmlns:p14="http://schemas.microsoft.com/office/powerpoint/2010/main" val="249590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150289-E10A-49A8-86DC-624057B02340}" type="datetimeFigureOut">
              <a:rPr lang="en-US" smtClean="0"/>
              <a:t>1/24/2024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9BCD27-F04B-43A9-ABF3-4C80581FC08B}" type="slidenum">
              <a:rPr lang="en-US" smtClean="0"/>
              <a:t>‹#›</a:t>
            </a:fld>
            <a:endParaRPr lang="en-US"/>
          </a:p>
        </p:txBody>
      </p:sp>
    </p:spTree>
    <p:extLst>
      <p:ext uri="{BB962C8B-B14F-4D97-AF65-F5344CB8AC3E}">
        <p14:creationId xmlns:p14="http://schemas.microsoft.com/office/powerpoint/2010/main" val="17331774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EF6E-C3C6-BC7B-E4E4-6150B06A9D57}"/>
              </a:ext>
            </a:extLst>
          </p:cNvPr>
          <p:cNvSpPr>
            <a:spLocks noGrp="1"/>
          </p:cNvSpPr>
          <p:nvPr>
            <p:ph type="ctrTitle"/>
          </p:nvPr>
        </p:nvSpPr>
        <p:spPr/>
        <p:txBody>
          <a:bodyPr/>
          <a:lstStyle/>
          <a:p>
            <a:r>
              <a:rPr lang="en-US" dirty="0"/>
              <a:t>Building Confidence and Assertiveness</a:t>
            </a:r>
          </a:p>
        </p:txBody>
      </p:sp>
      <p:sp>
        <p:nvSpPr>
          <p:cNvPr id="3" name="Subtitle 2">
            <a:extLst>
              <a:ext uri="{FF2B5EF4-FFF2-40B4-BE49-F238E27FC236}">
                <a16:creationId xmlns:a16="http://schemas.microsoft.com/office/drawing/2014/main" id="{D3B7508B-4D68-2129-7362-DF60EC454B6A}"/>
              </a:ext>
            </a:extLst>
          </p:cNvPr>
          <p:cNvSpPr>
            <a:spLocks noGrp="1"/>
          </p:cNvSpPr>
          <p:nvPr>
            <p:ph type="subTitle" idx="1"/>
          </p:nvPr>
        </p:nvSpPr>
        <p:spPr/>
        <p:txBody>
          <a:bodyPr/>
          <a:lstStyle/>
          <a:p>
            <a:r>
              <a:rPr lang="en-US" dirty="0"/>
              <a:t>Cheri Dixon</a:t>
            </a:r>
          </a:p>
        </p:txBody>
      </p:sp>
    </p:spTree>
    <p:extLst>
      <p:ext uri="{BB962C8B-B14F-4D97-AF65-F5344CB8AC3E}">
        <p14:creationId xmlns:p14="http://schemas.microsoft.com/office/powerpoint/2010/main" val="185860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D812-A746-8047-63B2-4A65C3062881}"/>
              </a:ext>
            </a:extLst>
          </p:cNvPr>
          <p:cNvSpPr>
            <a:spLocks noGrp="1"/>
          </p:cNvSpPr>
          <p:nvPr>
            <p:ph type="title"/>
          </p:nvPr>
        </p:nvSpPr>
        <p:spPr/>
        <p:txBody>
          <a:bodyPr>
            <a:normAutofit fontScale="90000"/>
          </a:bodyPr>
          <a:lstStyle/>
          <a:p>
            <a:r>
              <a:rPr lang="en-US" dirty="0"/>
              <a:t>How Can I be Assertive Without Being Unlikeable?</a:t>
            </a:r>
          </a:p>
        </p:txBody>
      </p:sp>
      <p:sp>
        <p:nvSpPr>
          <p:cNvPr id="3" name="Content Placeholder 2">
            <a:extLst>
              <a:ext uri="{FF2B5EF4-FFF2-40B4-BE49-F238E27FC236}">
                <a16:creationId xmlns:a16="http://schemas.microsoft.com/office/drawing/2014/main" id="{3E3E4178-E23D-0FC8-33A9-DD73063E5C31}"/>
              </a:ext>
            </a:extLst>
          </p:cNvPr>
          <p:cNvSpPr>
            <a:spLocks noGrp="1"/>
          </p:cNvSpPr>
          <p:nvPr>
            <p:ph idx="1"/>
          </p:nvPr>
        </p:nvSpPr>
        <p:spPr/>
        <p:txBody>
          <a:bodyPr/>
          <a:lstStyle/>
          <a:p>
            <a:r>
              <a:rPr lang="en-US" dirty="0"/>
              <a:t>Trust your judgement.</a:t>
            </a:r>
          </a:p>
          <a:p>
            <a:r>
              <a:rPr lang="en-US" dirty="0"/>
              <a:t>Believe in what you are saying.</a:t>
            </a:r>
          </a:p>
          <a:p>
            <a:r>
              <a:rPr lang="en-US" dirty="0"/>
              <a:t>Use your strong interpersonal communication skills.</a:t>
            </a:r>
          </a:p>
          <a:p>
            <a:r>
              <a:rPr lang="en-US" dirty="0"/>
              <a:t>Use empathy and consider how others are responding.</a:t>
            </a:r>
          </a:p>
          <a:p>
            <a:r>
              <a:rPr lang="en-US" dirty="0"/>
              <a:t>Be clear.</a:t>
            </a:r>
          </a:p>
        </p:txBody>
      </p:sp>
    </p:spTree>
    <p:extLst>
      <p:ext uri="{BB962C8B-B14F-4D97-AF65-F5344CB8AC3E}">
        <p14:creationId xmlns:p14="http://schemas.microsoft.com/office/powerpoint/2010/main" val="336747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9536-B1F8-360E-8DA6-B542AEB5D347}"/>
              </a:ext>
            </a:extLst>
          </p:cNvPr>
          <p:cNvSpPr>
            <a:spLocks noGrp="1"/>
          </p:cNvSpPr>
          <p:nvPr>
            <p:ph type="title"/>
          </p:nvPr>
        </p:nvSpPr>
        <p:spPr/>
        <p:txBody>
          <a:bodyPr/>
          <a:lstStyle/>
          <a:p>
            <a:r>
              <a:rPr lang="en-US" dirty="0"/>
              <a:t>Build Your Confidence!</a:t>
            </a:r>
          </a:p>
        </p:txBody>
      </p:sp>
      <p:sp>
        <p:nvSpPr>
          <p:cNvPr id="3" name="Content Placeholder 2">
            <a:extLst>
              <a:ext uri="{FF2B5EF4-FFF2-40B4-BE49-F238E27FC236}">
                <a16:creationId xmlns:a16="http://schemas.microsoft.com/office/drawing/2014/main" id="{61F559CA-AE05-A380-C86D-067D2551F4A4}"/>
              </a:ext>
            </a:extLst>
          </p:cNvPr>
          <p:cNvSpPr>
            <a:spLocks noGrp="1"/>
          </p:cNvSpPr>
          <p:nvPr>
            <p:ph idx="1"/>
          </p:nvPr>
        </p:nvSpPr>
        <p:spPr/>
        <p:txBody>
          <a:bodyPr/>
          <a:lstStyle/>
          <a:p>
            <a:r>
              <a:rPr lang="en-US" dirty="0"/>
              <a:t>Be clear on what you want your life and career to look like.</a:t>
            </a:r>
          </a:p>
          <a:p>
            <a:r>
              <a:rPr lang="en-US" dirty="0"/>
              <a:t>Show Up As If</a:t>
            </a:r>
          </a:p>
          <a:p>
            <a:pPr lvl="1"/>
            <a:r>
              <a:rPr lang="en-US" dirty="0"/>
              <a:t>Interpersonal Communication</a:t>
            </a:r>
          </a:p>
          <a:p>
            <a:pPr lvl="1"/>
            <a:r>
              <a:rPr lang="en-US" dirty="0"/>
              <a:t>Your Appearance</a:t>
            </a:r>
          </a:p>
          <a:p>
            <a:pPr lvl="1"/>
            <a:r>
              <a:rPr lang="en-US" dirty="0"/>
              <a:t>Practice Makes Perfect</a:t>
            </a:r>
          </a:p>
        </p:txBody>
      </p:sp>
    </p:spTree>
    <p:extLst>
      <p:ext uri="{BB962C8B-B14F-4D97-AF65-F5344CB8AC3E}">
        <p14:creationId xmlns:p14="http://schemas.microsoft.com/office/powerpoint/2010/main" val="282598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45250-BD43-21E3-82F8-F3640A88F4E0}"/>
              </a:ext>
            </a:extLst>
          </p:cNvPr>
          <p:cNvSpPr>
            <a:spLocks noGrp="1"/>
          </p:cNvSpPr>
          <p:nvPr>
            <p:ph type="title"/>
          </p:nvPr>
        </p:nvSpPr>
        <p:spPr/>
        <p:txBody>
          <a:bodyPr/>
          <a:lstStyle/>
          <a:p>
            <a:r>
              <a:rPr lang="en-US" dirty="0"/>
              <a:t>Let’s Daydream a Bit!</a:t>
            </a:r>
          </a:p>
        </p:txBody>
      </p:sp>
      <p:sp>
        <p:nvSpPr>
          <p:cNvPr id="4" name="Content Placeholder 3">
            <a:extLst>
              <a:ext uri="{FF2B5EF4-FFF2-40B4-BE49-F238E27FC236}">
                <a16:creationId xmlns:a16="http://schemas.microsoft.com/office/drawing/2014/main" id="{A37B539B-950C-D8CF-9463-DB778C68F877}"/>
              </a:ext>
            </a:extLst>
          </p:cNvPr>
          <p:cNvSpPr>
            <a:spLocks noGrp="1"/>
          </p:cNvSpPr>
          <p:nvPr>
            <p:ph idx="1"/>
          </p:nvPr>
        </p:nvSpPr>
        <p:spPr/>
        <p:txBody>
          <a:bodyPr/>
          <a:lstStyle/>
          <a:p>
            <a:pPr marL="0" indent="0" algn="ctr">
              <a:buNone/>
            </a:pPr>
            <a:r>
              <a:rPr lang="en-US" dirty="0"/>
              <a:t>Let’s get a visual!</a:t>
            </a:r>
          </a:p>
          <a:p>
            <a:pPr marL="0" indent="0" algn="ctr">
              <a:buNone/>
            </a:pPr>
            <a:r>
              <a:rPr lang="en-US" dirty="0"/>
              <a:t>Close your eyes.  See your future self.  She has met all of her goals and is successful.  </a:t>
            </a:r>
          </a:p>
          <a:p>
            <a:pPr marL="0" indent="0" algn="ctr">
              <a:buNone/>
            </a:pPr>
            <a:r>
              <a:rPr lang="en-US" dirty="0"/>
              <a:t>What does she look like?  How is she dressed? How does she show up?  How does she make others feel when they interact with her?</a:t>
            </a:r>
          </a:p>
          <a:p>
            <a:pPr marL="0" indent="0" algn="ctr">
              <a:buNone/>
            </a:pPr>
            <a:r>
              <a:rPr lang="en-US" dirty="0"/>
              <a:t>Open your eyes.  Let’s now make that visual a reality.  Take time to draw/write/design your image in your workbook.</a:t>
            </a:r>
          </a:p>
        </p:txBody>
      </p:sp>
    </p:spTree>
    <p:extLst>
      <p:ext uri="{BB962C8B-B14F-4D97-AF65-F5344CB8AC3E}">
        <p14:creationId xmlns:p14="http://schemas.microsoft.com/office/powerpoint/2010/main" val="264703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B6B5-18D1-9138-0EA5-49EE56E65273}"/>
              </a:ext>
            </a:extLst>
          </p:cNvPr>
          <p:cNvSpPr>
            <a:spLocks noGrp="1"/>
          </p:cNvSpPr>
          <p:nvPr>
            <p:ph type="title"/>
          </p:nvPr>
        </p:nvSpPr>
        <p:spPr/>
        <p:txBody>
          <a:bodyPr/>
          <a:lstStyle/>
          <a:p>
            <a:r>
              <a:rPr lang="en-US" dirty="0"/>
              <a:t>How Can I Build My Confidence?</a:t>
            </a:r>
          </a:p>
        </p:txBody>
      </p:sp>
      <p:sp>
        <p:nvSpPr>
          <p:cNvPr id="3" name="Content Placeholder 2">
            <a:extLst>
              <a:ext uri="{FF2B5EF4-FFF2-40B4-BE49-F238E27FC236}">
                <a16:creationId xmlns:a16="http://schemas.microsoft.com/office/drawing/2014/main" id="{8CD61015-55B0-A909-EC37-65308B28F33A}"/>
              </a:ext>
            </a:extLst>
          </p:cNvPr>
          <p:cNvSpPr>
            <a:spLocks noGrp="1"/>
          </p:cNvSpPr>
          <p:nvPr>
            <p:ph idx="1"/>
          </p:nvPr>
        </p:nvSpPr>
        <p:spPr/>
        <p:txBody>
          <a:bodyPr/>
          <a:lstStyle/>
          <a:p>
            <a:r>
              <a:rPr lang="en-US" dirty="0"/>
              <a:t>Get comfortable with being uncomfortable.</a:t>
            </a:r>
          </a:p>
          <a:p>
            <a:r>
              <a:rPr lang="en-US" dirty="0"/>
              <a:t>Embrace fear.</a:t>
            </a:r>
          </a:p>
          <a:p>
            <a:r>
              <a:rPr lang="en-US" dirty="0"/>
              <a:t>Avoid comparison.</a:t>
            </a:r>
          </a:p>
          <a:p>
            <a:r>
              <a:rPr lang="en-US" dirty="0"/>
              <a:t>Practice gratitude.</a:t>
            </a:r>
          </a:p>
          <a:p>
            <a:r>
              <a:rPr lang="en-US" dirty="0"/>
              <a:t>Build your self-belief to build your self-esteem.</a:t>
            </a:r>
          </a:p>
        </p:txBody>
      </p:sp>
    </p:spTree>
    <p:extLst>
      <p:ext uri="{BB962C8B-B14F-4D97-AF65-F5344CB8AC3E}">
        <p14:creationId xmlns:p14="http://schemas.microsoft.com/office/powerpoint/2010/main" val="32612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1C87-CF28-BF6A-AAD4-0B8DD635519A}"/>
              </a:ext>
            </a:extLst>
          </p:cNvPr>
          <p:cNvSpPr>
            <a:spLocks noGrp="1"/>
          </p:cNvSpPr>
          <p:nvPr>
            <p:ph type="title"/>
          </p:nvPr>
        </p:nvSpPr>
        <p:spPr>
          <a:xfrm>
            <a:off x="1295402" y="3268133"/>
            <a:ext cx="9601196" cy="1303867"/>
          </a:xfrm>
        </p:spPr>
        <p:txBody>
          <a:bodyPr>
            <a:normAutofit fontScale="90000"/>
          </a:bodyPr>
          <a:lstStyle/>
          <a:p>
            <a:r>
              <a:rPr lang="en-US" b="1" i="1" dirty="0"/>
              <a:t>Remember this…</a:t>
            </a:r>
            <a:br>
              <a:rPr lang="en-US" b="1" i="1" dirty="0"/>
            </a:br>
            <a:br>
              <a:rPr lang="en-US" b="1" i="1" dirty="0"/>
            </a:br>
            <a:r>
              <a:rPr lang="en-US" sz="4000" dirty="0"/>
              <a:t>You didn’t get this far without the belief that you can do big things.  Now, you must tap into that belief and build on it.  You will have days that are hard…you will have days that you may think about giving up.  You are have come too far to only come this far!</a:t>
            </a:r>
          </a:p>
        </p:txBody>
      </p:sp>
    </p:spTree>
    <p:extLst>
      <p:ext uri="{BB962C8B-B14F-4D97-AF65-F5344CB8AC3E}">
        <p14:creationId xmlns:p14="http://schemas.microsoft.com/office/powerpoint/2010/main" val="418017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6486B0-DCC7-3B62-E2F7-45F844B0BD64}"/>
              </a:ext>
            </a:extLst>
          </p:cNvPr>
          <p:cNvSpPr txBox="1"/>
          <p:nvPr/>
        </p:nvSpPr>
        <p:spPr>
          <a:xfrm>
            <a:off x="1953208" y="1386617"/>
            <a:ext cx="8285584" cy="3477875"/>
          </a:xfrm>
          <a:prstGeom prst="rect">
            <a:avLst/>
          </a:prstGeom>
          <a:noFill/>
        </p:spPr>
        <p:txBody>
          <a:bodyPr wrap="square" rtlCol="0">
            <a:spAutoFit/>
          </a:bodyPr>
          <a:lstStyle/>
          <a:p>
            <a:pPr algn="ctr"/>
            <a:r>
              <a:rPr lang="en-US" sz="6000" dirty="0"/>
              <a:t>Assertiveness</a:t>
            </a:r>
          </a:p>
          <a:p>
            <a:pPr algn="ctr"/>
            <a:endParaRPr lang="en-US" sz="6000" dirty="0"/>
          </a:p>
          <a:p>
            <a:pPr algn="ctr"/>
            <a:r>
              <a:rPr lang="en-US" sz="2000" dirty="0"/>
              <a:t>~confident and forceful behavior</a:t>
            </a:r>
          </a:p>
          <a:p>
            <a:pPr algn="ctr"/>
            <a:endParaRPr lang="en-US" sz="2000" dirty="0"/>
          </a:p>
          <a:p>
            <a:pPr algn="ctr"/>
            <a:r>
              <a:rPr lang="en-US" sz="2000" dirty="0"/>
              <a:t>~speaking up for one’s rights without disrespecting anyone else’s</a:t>
            </a:r>
          </a:p>
          <a:p>
            <a:pPr algn="ctr"/>
            <a:endParaRPr lang="en-US" sz="2000" dirty="0"/>
          </a:p>
          <a:p>
            <a:pPr algn="ctr"/>
            <a:r>
              <a:rPr lang="en-US" sz="2000" dirty="0"/>
              <a:t>~bold and confident statements and behavior</a:t>
            </a:r>
          </a:p>
        </p:txBody>
      </p:sp>
    </p:spTree>
    <p:extLst>
      <p:ext uri="{BB962C8B-B14F-4D97-AF65-F5344CB8AC3E}">
        <p14:creationId xmlns:p14="http://schemas.microsoft.com/office/powerpoint/2010/main" val="57003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CE89-182F-B326-0E0B-55C5FA464D9D}"/>
              </a:ext>
            </a:extLst>
          </p:cNvPr>
          <p:cNvSpPr>
            <a:spLocks noGrp="1"/>
          </p:cNvSpPr>
          <p:nvPr>
            <p:ph type="title"/>
          </p:nvPr>
        </p:nvSpPr>
        <p:spPr/>
        <p:txBody>
          <a:bodyPr/>
          <a:lstStyle/>
          <a:p>
            <a:r>
              <a:rPr lang="en-US" dirty="0"/>
              <a:t>What We Need to Know!</a:t>
            </a:r>
          </a:p>
        </p:txBody>
      </p:sp>
      <p:sp>
        <p:nvSpPr>
          <p:cNvPr id="3" name="Content Placeholder 2">
            <a:extLst>
              <a:ext uri="{FF2B5EF4-FFF2-40B4-BE49-F238E27FC236}">
                <a16:creationId xmlns:a16="http://schemas.microsoft.com/office/drawing/2014/main" id="{EA2C7D4D-7E49-66BB-9B2B-4ABF069BBF1E}"/>
              </a:ext>
            </a:extLst>
          </p:cNvPr>
          <p:cNvSpPr>
            <a:spLocks noGrp="1"/>
          </p:cNvSpPr>
          <p:nvPr>
            <p:ph idx="1"/>
          </p:nvPr>
        </p:nvSpPr>
        <p:spPr/>
        <p:txBody>
          <a:bodyPr/>
          <a:lstStyle/>
          <a:p>
            <a:r>
              <a:rPr lang="en-US" dirty="0"/>
              <a:t>In a 2013 study, women who were assertive were perceived as unlikeable.  Those that were perceived as not assertive were known to not get ahead in their career.</a:t>
            </a:r>
          </a:p>
          <a:p>
            <a:r>
              <a:rPr lang="en-US" dirty="0"/>
              <a:t>Leaders are expected to be bold and assertive.</a:t>
            </a:r>
          </a:p>
          <a:p>
            <a:r>
              <a:rPr lang="en-US" dirty="0"/>
              <a:t>When women are criticized in this manner, they pull back and remove themselves for trying for senior roles.</a:t>
            </a:r>
          </a:p>
          <a:p>
            <a:r>
              <a:rPr lang="en-US" dirty="0"/>
              <a:t>All of these statistics are intensified when you are considering different races.</a:t>
            </a:r>
          </a:p>
        </p:txBody>
      </p:sp>
    </p:spTree>
    <p:extLst>
      <p:ext uri="{BB962C8B-B14F-4D97-AF65-F5344CB8AC3E}">
        <p14:creationId xmlns:p14="http://schemas.microsoft.com/office/powerpoint/2010/main" val="63837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8B523-04D1-F5B4-AADA-BCF86A5B8D9B}"/>
              </a:ext>
            </a:extLst>
          </p:cNvPr>
          <p:cNvSpPr txBox="1"/>
          <p:nvPr/>
        </p:nvSpPr>
        <p:spPr>
          <a:xfrm>
            <a:off x="2144486" y="2071396"/>
            <a:ext cx="7903028" cy="1938992"/>
          </a:xfrm>
          <a:prstGeom prst="rect">
            <a:avLst/>
          </a:prstGeom>
          <a:noFill/>
        </p:spPr>
        <p:txBody>
          <a:bodyPr wrap="square" rtlCol="0">
            <a:spAutoFit/>
          </a:bodyPr>
          <a:lstStyle/>
          <a:p>
            <a:pPr algn="ctr"/>
            <a:r>
              <a:rPr lang="en-US" sz="4000" dirty="0"/>
              <a:t>My Story…</a:t>
            </a:r>
          </a:p>
          <a:p>
            <a:pPr algn="ctr"/>
            <a:r>
              <a:rPr lang="en-US" sz="4000" dirty="0"/>
              <a:t>“Don’t ask so many questions.”</a:t>
            </a:r>
          </a:p>
          <a:p>
            <a:pPr algn="ctr"/>
            <a:r>
              <a:rPr lang="en-US" sz="4000" dirty="0"/>
              <a:t>“Don’t talk so much.”</a:t>
            </a:r>
          </a:p>
        </p:txBody>
      </p:sp>
    </p:spTree>
    <p:extLst>
      <p:ext uri="{BB962C8B-B14F-4D97-AF65-F5344CB8AC3E}">
        <p14:creationId xmlns:p14="http://schemas.microsoft.com/office/powerpoint/2010/main" val="409505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CFA7-F37D-0C31-3551-65E64FE1E93B}"/>
              </a:ext>
            </a:extLst>
          </p:cNvPr>
          <p:cNvSpPr>
            <a:spLocks noGrp="1"/>
          </p:cNvSpPr>
          <p:nvPr>
            <p:ph type="title"/>
          </p:nvPr>
        </p:nvSpPr>
        <p:spPr/>
        <p:txBody>
          <a:bodyPr>
            <a:normAutofit fontScale="90000"/>
          </a:bodyPr>
          <a:lstStyle/>
          <a:p>
            <a:r>
              <a:rPr lang="en-US" dirty="0"/>
              <a:t>Forbes Magazine – 5 Ways to be Assertive at Work</a:t>
            </a:r>
          </a:p>
        </p:txBody>
      </p:sp>
      <p:sp>
        <p:nvSpPr>
          <p:cNvPr id="3" name="Content Placeholder 2">
            <a:extLst>
              <a:ext uri="{FF2B5EF4-FFF2-40B4-BE49-F238E27FC236}">
                <a16:creationId xmlns:a16="http://schemas.microsoft.com/office/drawing/2014/main" id="{AFDC5306-9300-EB90-9A31-E55634F0816A}"/>
              </a:ext>
            </a:extLst>
          </p:cNvPr>
          <p:cNvSpPr>
            <a:spLocks noGrp="1"/>
          </p:cNvSpPr>
          <p:nvPr>
            <p:ph idx="1"/>
          </p:nvPr>
        </p:nvSpPr>
        <p:spPr/>
        <p:txBody>
          <a:bodyPr/>
          <a:lstStyle/>
          <a:p>
            <a:pPr marL="457200" indent="-457200">
              <a:buFont typeface="+mj-lt"/>
              <a:buAutoNum type="arabicPeriod"/>
            </a:pPr>
            <a:r>
              <a:rPr lang="en-US" dirty="0"/>
              <a:t>Speak Up for Yourself.</a:t>
            </a:r>
          </a:p>
          <a:p>
            <a:pPr marL="457200" indent="-457200">
              <a:buFont typeface="+mj-lt"/>
              <a:buAutoNum type="arabicPeriod"/>
            </a:pPr>
            <a:r>
              <a:rPr lang="en-US" dirty="0"/>
              <a:t>Develop Your Confidence.</a:t>
            </a:r>
          </a:p>
          <a:p>
            <a:pPr marL="457200" indent="-457200">
              <a:buFont typeface="+mj-lt"/>
              <a:buAutoNum type="arabicPeriod"/>
            </a:pPr>
            <a:r>
              <a:rPr lang="en-US" dirty="0"/>
              <a:t>Set Boundaries.</a:t>
            </a:r>
          </a:p>
          <a:p>
            <a:pPr marL="457200" indent="-457200">
              <a:buFont typeface="+mj-lt"/>
              <a:buAutoNum type="arabicPeriod"/>
            </a:pPr>
            <a:r>
              <a:rPr lang="en-US" dirty="0"/>
              <a:t>Be Direct.</a:t>
            </a:r>
          </a:p>
          <a:p>
            <a:pPr marL="457200" indent="-457200">
              <a:buFont typeface="+mj-lt"/>
              <a:buAutoNum type="arabicPeriod"/>
            </a:pPr>
            <a:r>
              <a:rPr lang="en-US" dirty="0"/>
              <a:t>Practice Self Care.</a:t>
            </a:r>
          </a:p>
        </p:txBody>
      </p:sp>
    </p:spTree>
    <p:extLst>
      <p:ext uri="{BB962C8B-B14F-4D97-AF65-F5344CB8AC3E}">
        <p14:creationId xmlns:p14="http://schemas.microsoft.com/office/powerpoint/2010/main" val="27086838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21</TotalTime>
  <Words>401</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Building Confidence and Assertiveness</vt:lpstr>
      <vt:lpstr>Build Your Confidence!</vt:lpstr>
      <vt:lpstr>Let’s Daydream a Bit!</vt:lpstr>
      <vt:lpstr>How Can I Build My Confidence?</vt:lpstr>
      <vt:lpstr>Remember this…  You didn’t get this far without the belief that you can do big things.  Now, you must tap into that belief and build on it.  You will have days that are hard…you will have days that you may think about giving up.  You are have come too far to only come this far!</vt:lpstr>
      <vt:lpstr>PowerPoint Presentation</vt:lpstr>
      <vt:lpstr>What We Need to Know!</vt:lpstr>
      <vt:lpstr>PowerPoint Presentation</vt:lpstr>
      <vt:lpstr>Forbes Magazine – 5 Ways to be Assertive at Work</vt:lpstr>
      <vt:lpstr>How Can I be Assertive Without Being Unlikeable?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Confidence and Assertiveness</dc:title>
  <dc:creator>Cheri Dixon</dc:creator>
  <cp:lastModifiedBy>Cheri Dixon</cp:lastModifiedBy>
  <cp:revision>1</cp:revision>
  <dcterms:created xsi:type="dcterms:W3CDTF">2024-01-24T19:21:34Z</dcterms:created>
  <dcterms:modified xsi:type="dcterms:W3CDTF">2024-01-24T19:43:01Z</dcterms:modified>
</cp:coreProperties>
</file>