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256" r:id="rId3"/>
    <p:sldId id="315" r:id="rId4"/>
    <p:sldId id="258" r:id="rId5"/>
    <p:sldId id="344" r:id="rId6"/>
    <p:sldId id="355" r:id="rId7"/>
    <p:sldId id="345" r:id="rId8"/>
    <p:sldId id="352" r:id="rId9"/>
    <p:sldId id="363" r:id="rId10"/>
    <p:sldId id="439" r:id="rId11"/>
    <p:sldId id="440" r:id="rId12"/>
    <p:sldId id="364" r:id="rId13"/>
    <p:sldId id="347" r:id="rId14"/>
    <p:sldId id="316" r:id="rId15"/>
    <p:sldId id="353" r:id="rId16"/>
    <p:sldId id="356" r:id="rId17"/>
    <p:sldId id="445" r:id="rId18"/>
    <p:sldId id="447" r:id="rId19"/>
    <p:sldId id="358" r:id="rId20"/>
    <p:sldId id="437" r:id="rId21"/>
    <p:sldId id="357" r:id="rId22"/>
    <p:sldId id="441" r:id="rId23"/>
    <p:sldId id="346" r:id="rId24"/>
    <p:sldId id="359" r:id="rId25"/>
    <p:sldId id="442" r:id="rId26"/>
    <p:sldId id="360" r:id="rId27"/>
    <p:sldId id="438" r:id="rId28"/>
    <p:sldId id="443" r:id="rId29"/>
    <p:sldId id="444" r:id="rId30"/>
    <p:sldId id="351" r:id="rId31"/>
    <p:sldId id="349" r:id="rId32"/>
    <p:sldId id="292" r:id="rId33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FF"/>
    <a:srgbClr val="008000"/>
    <a:srgbClr val="AF007C"/>
    <a:srgbClr val="FF40FF"/>
    <a:srgbClr val="0432FF"/>
    <a:srgbClr val="246034"/>
    <a:srgbClr val="00F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4668"/>
  </p:normalViewPr>
  <p:slideViewPr>
    <p:cSldViewPr>
      <p:cViewPr varScale="1">
        <p:scale>
          <a:sx n="101" d="100"/>
          <a:sy n="101" d="100"/>
        </p:scale>
        <p:origin x="7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62" y="78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3132A-CF69-184B-95C5-3C4250A8B667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51CCAA7B-CCAA-9E42-947D-74886E33DD55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2"/>
              </a:solidFill>
            </a:rPr>
            <a:t>Wisdom</a:t>
          </a:r>
        </a:p>
      </dgm:t>
    </dgm:pt>
    <dgm:pt modelId="{EEB11C08-1DB7-4341-B4BB-4E14A6EB3503}" type="parTrans" cxnId="{A838C7A7-69AB-E347-AF26-2128F85C41D0}">
      <dgm:prSet/>
      <dgm:spPr/>
      <dgm:t>
        <a:bodyPr/>
        <a:lstStyle/>
        <a:p>
          <a:endParaRPr lang="en-US"/>
        </a:p>
      </dgm:t>
    </dgm:pt>
    <dgm:pt modelId="{1FC09F80-7EED-6040-820D-F253FA4EB894}" type="sibTrans" cxnId="{A838C7A7-69AB-E347-AF26-2128F85C41D0}">
      <dgm:prSet/>
      <dgm:spPr/>
      <dgm:t>
        <a:bodyPr/>
        <a:lstStyle/>
        <a:p>
          <a:endParaRPr lang="en-US"/>
        </a:p>
      </dgm:t>
    </dgm:pt>
    <dgm:pt modelId="{2DDCFDF2-2053-FC41-971B-9E0FB06F7B43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Information</a:t>
          </a:r>
        </a:p>
      </dgm:t>
    </dgm:pt>
    <dgm:pt modelId="{6CA771FB-8F50-7548-A8EA-411F051A54F1}" type="parTrans" cxnId="{DB23615E-B07F-E742-B055-B8AAD37E4272}">
      <dgm:prSet/>
      <dgm:spPr/>
      <dgm:t>
        <a:bodyPr/>
        <a:lstStyle/>
        <a:p>
          <a:endParaRPr lang="en-US"/>
        </a:p>
      </dgm:t>
    </dgm:pt>
    <dgm:pt modelId="{EA8DAFA9-4297-9F4A-A6C7-C1FCE26D4D04}" type="sibTrans" cxnId="{DB23615E-B07F-E742-B055-B8AAD37E4272}">
      <dgm:prSet/>
      <dgm:spPr/>
      <dgm:t>
        <a:bodyPr/>
        <a:lstStyle/>
        <a:p>
          <a:endParaRPr lang="en-US"/>
        </a:p>
      </dgm:t>
    </dgm:pt>
    <dgm:pt modelId="{D9BEACC3-A535-3D43-BE57-A8C27C717AB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Data</a:t>
          </a:r>
        </a:p>
      </dgm:t>
    </dgm:pt>
    <dgm:pt modelId="{97DFA671-B8DB-8342-8F0D-0916134BCFEF}" type="parTrans" cxnId="{C448B1D2-1E66-4547-917B-5AC27D0E4FD9}">
      <dgm:prSet/>
      <dgm:spPr/>
      <dgm:t>
        <a:bodyPr/>
        <a:lstStyle/>
        <a:p>
          <a:endParaRPr lang="en-US"/>
        </a:p>
      </dgm:t>
    </dgm:pt>
    <dgm:pt modelId="{9865007C-F5B8-1F4D-AB3F-DC97A1C3798A}" type="sibTrans" cxnId="{C448B1D2-1E66-4547-917B-5AC27D0E4FD9}">
      <dgm:prSet/>
      <dgm:spPr/>
      <dgm:t>
        <a:bodyPr/>
        <a:lstStyle/>
        <a:p>
          <a:endParaRPr lang="en-US"/>
        </a:p>
      </dgm:t>
    </dgm:pt>
    <dgm:pt modelId="{1366F209-A193-174D-ABF2-1DF20400B297}">
      <dgm:prSet/>
      <dgm:spPr>
        <a:solidFill>
          <a:srgbClr val="92D050"/>
        </a:solidFill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Knowledge</a:t>
          </a:r>
        </a:p>
      </dgm:t>
    </dgm:pt>
    <dgm:pt modelId="{0080BC4A-6D37-DB44-B1DA-021CE06FCB7A}" type="parTrans" cxnId="{5A7A7874-51DE-6B4E-9B9F-45AB6F97E036}">
      <dgm:prSet/>
      <dgm:spPr/>
      <dgm:t>
        <a:bodyPr/>
        <a:lstStyle/>
        <a:p>
          <a:endParaRPr lang="en-US"/>
        </a:p>
      </dgm:t>
    </dgm:pt>
    <dgm:pt modelId="{4425E790-E466-114A-AC0C-1574EF6BC872}" type="sibTrans" cxnId="{5A7A7874-51DE-6B4E-9B9F-45AB6F97E036}">
      <dgm:prSet/>
      <dgm:spPr/>
      <dgm:t>
        <a:bodyPr/>
        <a:lstStyle/>
        <a:p>
          <a:endParaRPr lang="en-US"/>
        </a:p>
      </dgm:t>
    </dgm:pt>
    <dgm:pt modelId="{7DEB5996-56EA-704D-81BC-E41ADF43CF50}" type="pres">
      <dgm:prSet presAssocID="{9533132A-CF69-184B-95C5-3C4250A8B667}" presName="Name0" presStyleCnt="0">
        <dgm:presLayoutVars>
          <dgm:dir/>
          <dgm:animLvl val="lvl"/>
          <dgm:resizeHandles val="exact"/>
        </dgm:presLayoutVars>
      </dgm:prSet>
      <dgm:spPr/>
    </dgm:pt>
    <dgm:pt modelId="{13ED39D7-BEC3-F04B-AC48-09901F24DE1D}" type="pres">
      <dgm:prSet presAssocID="{51CCAA7B-CCAA-9E42-947D-74886E33DD55}" presName="Name8" presStyleCnt="0"/>
      <dgm:spPr/>
    </dgm:pt>
    <dgm:pt modelId="{AA3316C8-FCFD-EB41-89D2-B447AB9B874D}" type="pres">
      <dgm:prSet presAssocID="{51CCAA7B-CCAA-9E42-947D-74886E33DD55}" presName="level" presStyleLbl="node1" presStyleIdx="0" presStyleCnt="4">
        <dgm:presLayoutVars>
          <dgm:chMax val="1"/>
          <dgm:bulletEnabled val="1"/>
        </dgm:presLayoutVars>
      </dgm:prSet>
      <dgm:spPr/>
    </dgm:pt>
    <dgm:pt modelId="{0C520C41-FF65-3D46-B4EC-641562CB6420}" type="pres">
      <dgm:prSet presAssocID="{51CCAA7B-CCAA-9E42-947D-74886E33DD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26072C7-3F1D-1D4C-B62F-8C2B585FAB7A}" type="pres">
      <dgm:prSet presAssocID="{1366F209-A193-174D-ABF2-1DF20400B297}" presName="Name8" presStyleCnt="0"/>
      <dgm:spPr/>
    </dgm:pt>
    <dgm:pt modelId="{FE40BCEF-3E5A-E847-89AE-76196ACDC4BC}" type="pres">
      <dgm:prSet presAssocID="{1366F209-A193-174D-ABF2-1DF20400B297}" presName="level" presStyleLbl="node1" presStyleIdx="1" presStyleCnt="4">
        <dgm:presLayoutVars>
          <dgm:chMax val="1"/>
          <dgm:bulletEnabled val="1"/>
        </dgm:presLayoutVars>
      </dgm:prSet>
      <dgm:spPr/>
    </dgm:pt>
    <dgm:pt modelId="{0C0DCCEA-9372-B14B-B20D-28544EEEFF86}" type="pres">
      <dgm:prSet presAssocID="{1366F209-A193-174D-ABF2-1DF20400B29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60B9368-FB62-2446-9770-408D7E667020}" type="pres">
      <dgm:prSet presAssocID="{2DDCFDF2-2053-FC41-971B-9E0FB06F7B43}" presName="Name8" presStyleCnt="0"/>
      <dgm:spPr/>
    </dgm:pt>
    <dgm:pt modelId="{7565B3BC-1D2E-D34E-9F20-4BFE5C3C92ED}" type="pres">
      <dgm:prSet presAssocID="{2DDCFDF2-2053-FC41-971B-9E0FB06F7B43}" presName="level" presStyleLbl="node1" presStyleIdx="2" presStyleCnt="4">
        <dgm:presLayoutVars>
          <dgm:chMax val="1"/>
          <dgm:bulletEnabled val="1"/>
        </dgm:presLayoutVars>
      </dgm:prSet>
      <dgm:spPr/>
    </dgm:pt>
    <dgm:pt modelId="{92FB04BB-8841-6F48-855F-634E36F72944}" type="pres">
      <dgm:prSet presAssocID="{2DDCFDF2-2053-FC41-971B-9E0FB06F7B4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A97C8A1-884E-B64A-A261-64BC0E2862FC}" type="pres">
      <dgm:prSet presAssocID="{D9BEACC3-A535-3D43-BE57-A8C27C717ABB}" presName="Name8" presStyleCnt="0"/>
      <dgm:spPr/>
    </dgm:pt>
    <dgm:pt modelId="{C4C26215-B5BC-CB42-AC87-1DCBBD0A9885}" type="pres">
      <dgm:prSet presAssocID="{D9BEACC3-A535-3D43-BE57-A8C27C717ABB}" presName="level" presStyleLbl="node1" presStyleIdx="3" presStyleCnt="4">
        <dgm:presLayoutVars>
          <dgm:chMax val="1"/>
          <dgm:bulletEnabled val="1"/>
        </dgm:presLayoutVars>
      </dgm:prSet>
      <dgm:spPr/>
    </dgm:pt>
    <dgm:pt modelId="{A0B5AD6E-87B8-7E47-96FC-C7EB79735F0B}" type="pres">
      <dgm:prSet presAssocID="{D9BEACC3-A535-3D43-BE57-A8C27C717AB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AACC61D-9412-2147-B5A4-10CF13D05B37}" type="presOf" srcId="{2DDCFDF2-2053-FC41-971B-9E0FB06F7B43}" destId="{92FB04BB-8841-6F48-855F-634E36F72944}" srcOrd="1" destOrd="0" presId="urn:microsoft.com/office/officeart/2005/8/layout/pyramid1"/>
    <dgm:cxn modelId="{10B5CF5D-8B40-1343-A8CC-04F721275DD5}" type="presOf" srcId="{D9BEACC3-A535-3D43-BE57-A8C27C717ABB}" destId="{A0B5AD6E-87B8-7E47-96FC-C7EB79735F0B}" srcOrd="1" destOrd="0" presId="urn:microsoft.com/office/officeart/2005/8/layout/pyramid1"/>
    <dgm:cxn modelId="{DB23615E-B07F-E742-B055-B8AAD37E4272}" srcId="{9533132A-CF69-184B-95C5-3C4250A8B667}" destId="{2DDCFDF2-2053-FC41-971B-9E0FB06F7B43}" srcOrd="2" destOrd="0" parTransId="{6CA771FB-8F50-7548-A8EA-411F051A54F1}" sibTransId="{EA8DAFA9-4297-9F4A-A6C7-C1FCE26D4D04}"/>
    <dgm:cxn modelId="{5A7A7874-51DE-6B4E-9B9F-45AB6F97E036}" srcId="{9533132A-CF69-184B-95C5-3C4250A8B667}" destId="{1366F209-A193-174D-ABF2-1DF20400B297}" srcOrd="1" destOrd="0" parTransId="{0080BC4A-6D37-DB44-B1DA-021CE06FCB7A}" sibTransId="{4425E790-E466-114A-AC0C-1574EF6BC872}"/>
    <dgm:cxn modelId="{17C36684-58D2-E341-8B43-7A1A7453430C}" type="presOf" srcId="{1366F209-A193-174D-ABF2-1DF20400B297}" destId="{0C0DCCEA-9372-B14B-B20D-28544EEEFF86}" srcOrd="1" destOrd="0" presId="urn:microsoft.com/office/officeart/2005/8/layout/pyramid1"/>
    <dgm:cxn modelId="{03D8208B-0E18-6D40-8761-B24E759CD922}" type="presOf" srcId="{D9BEACC3-A535-3D43-BE57-A8C27C717ABB}" destId="{C4C26215-B5BC-CB42-AC87-1DCBBD0A9885}" srcOrd="0" destOrd="0" presId="urn:microsoft.com/office/officeart/2005/8/layout/pyramid1"/>
    <dgm:cxn modelId="{CD1D5395-F964-FD40-8601-99786568F596}" type="presOf" srcId="{51CCAA7B-CCAA-9E42-947D-74886E33DD55}" destId="{AA3316C8-FCFD-EB41-89D2-B447AB9B874D}" srcOrd="0" destOrd="0" presId="urn:microsoft.com/office/officeart/2005/8/layout/pyramid1"/>
    <dgm:cxn modelId="{A838C7A7-69AB-E347-AF26-2128F85C41D0}" srcId="{9533132A-CF69-184B-95C5-3C4250A8B667}" destId="{51CCAA7B-CCAA-9E42-947D-74886E33DD55}" srcOrd="0" destOrd="0" parTransId="{EEB11C08-1DB7-4341-B4BB-4E14A6EB3503}" sibTransId="{1FC09F80-7EED-6040-820D-F253FA4EB894}"/>
    <dgm:cxn modelId="{894590B4-B4C8-064C-A9D6-C14BE6D11CBD}" type="presOf" srcId="{1366F209-A193-174D-ABF2-1DF20400B297}" destId="{FE40BCEF-3E5A-E847-89AE-76196ACDC4BC}" srcOrd="0" destOrd="0" presId="urn:microsoft.com/office/officeart/2005/8/layout/pyramid1"/>
    <dgm:cxn modelId="{C448B1D2-1E66-4547-917B-5AC27D0E4FD9}" srcId="{9533132A-CF69-184B-95C5-3C4250A8B667}" destId="{D9BEACC3-A535-3D43-BE57-A8C27C717ABB}" srcOrd="3" destOrd="0" parTransId="{97DFA671-B8DB-8342-8F0D-0916134BCFEF}" sibTransId="{9865007C-F5B8-1F4D-AB3F-DC97A1C3798A}"/>
    <dgm:cxn modelId="{FC1A4AD9-7368-5041-8C2D-0C0305C8C1C2}" type="presOf" srcId="{2DDCFDF2-2053-FC41-971B-9E0FB06F7B43}" destId="{7565B3BC-1D2E-D34E-9F20-4BFE5C3C92ED}" srcOrd="0" destOrd="0" presId="urn:microsoft.com/office/officeart/2005/8/layout/pyramid1"/>
    <dgm:cxn modelId="{7E95E2E7-498E-7844-9E73-98411168A153}" type="presOf" srcId="{9533132A-CF69-184B-95C5-3C4250A8B667}" destId="{7DEB5996-56EA-704D-81BC-E41ADF43CF50}" srcOrd="0" destOrd="0" presId="urn:microsoft.com/office/officeart/2005/8/layout/pyramid1"/>
    <dgm:cxn modelId="{6BAF9CEC-5E04-3A4C-A65B-2A65EB734ADD}" type="presOf" srcId="{51CCAA7B-CCAA-9E42-947D-74886E33DD55}" destId="{0C520C41-FF65-3D46-B4EC-641562CB6420}" srcOrd="1" destOrd="0" presId="urn:microsoft.com/office/officeart/2005/8/layout/pyramid1"/>
    <dgm:cxn modelId="{37E3B99D-CC57-ED43-9D3D-A238C6749C8C}" type="presParOf" srcId="{7DEB5996-56EA-704D-81BC-E41ADF43CF50}" destId="{13ED39D7-BEC3-F04B-AC48-09901F24DE1D}" srcOrd="0" destOrd="0" presId="urn:microsoft.com/office/officeart/2005/8/layout/pyramid1"/>
    <dgm:cxn modelId="{AA949272-445D-C047-8587-6F9FDA923612}" type="presParOf" srcId="{13ED39D7-BEC3-F04B-AC48-09901F24DE1D}" destId="{AA3316C8-FCFD-EB41-89D2-B447AB9B874D}" srcOrd="0" destOrd="0" presId="urn:microsoft.com/office/officeart/2005/8/layout/pyramid1"/>
    <dgm:cxn modelId="{F9EDF9EC-D762-8041-A880-B5D59B6519BD}" type="presParOf" srcId="{13ED39D7-BEC3-F04B-AC48-09901F24DE1D}" destId="{0C520C41-FF65-3D46-B4EC-641562CB6420}" srcOrd="1" destOrd="0" presId="urn:microsoft.com/office/officeart/2005/8/layout/pyramid1"/>
    <dgm:cxn modelId="{18014645-5B3E-A446-862F-D2F934EF1243}" type="presParOf" srcId="{7DEB5996-56EA-704D-81BC-E41ADF43CF50}" destId="{226072C7-3F1D-1D4C-B62F-8C2B585FAB7A}" srcOrd="1" destOrd="0" presId="urn:microsoft.com/office/officeart/2005/8/layout/pyramid1"/>
    <dgm:cxn modelId="{96E872E5-5238-094E-96B2-22C188050B0D}" type="presParOf" srcId="{226072C7-3F1D-1D4C-B62F-8C2B585FAB7A}" destId="{FE40BCEF-3E5A-E847-89AE-76196ACDC4BC}" srcOrd="0" destOrd="0" presId="urn:microsoft.com/office/officeart/2005/8/layout/pyramid1"/>
    <dgm:cxn modelId="{919112ED-0EB9-5441-B20D-866C438F1CE9}" type="presParOf" srcId="{226072C7-3F1D-1D4C-B62F-8C2B585FAB7A}" destId="{0C0DCCEA-9372-B14B-B20D-28544EEEFF86}" srcOrd="1" destOrd="0" presId="urn:microsoft.com/office/officeart/2005/8/layout/pyramid1"/>
    <dgm:cxn modelId="{683B56D9-1D63-AD47-847F-394BB2173B66}" type="presParOf" srcId="{7DEB5996-56EA-704D-81BC-E41ADF43CF50}" destId="{660B9368-FB62-2446-9770-408D7E667020}" srcOrd="2" destOrd="0" presId="urn:microsoft.com/office/officeart/2005/8/layout/pyramid1"/>
    <dgm:cxn modelId="{7AD7D7DC-9A52-B848-8EA7-7A229D797496}" type="presParOf" srcId="{660B9368-FB62-2446-9770-408D7E667020}" destId="{7565B3BC-1D2E-D34E-9F20-4BFE5C3C92ED}" srcOrd="0" destOrd="0" presId="urn:microsoft.com/office/officeart/2005/8/layout/pyramid1"/>
    <dgm:cxn modelId="{EC39F744-7EC4-044E-AE82-70B6E8EE75D8}" type="presParOf" srcId="{660B9368-FB62-2446-9770-408D7E667020}" destId="{92FB04BB-8841-6F48-855F-634E36F72944}" srcOrd="1" destOrd="0" presId="urn:microsoft.com/office/officeart/2005/8/layout/pyramid1"/>
    <dgm:cxn modelId="{31A9AC1B-BB42-1848-981E-5EE4F653779B}" type="presParOf" srcId="{7DEB5996-56EA-704D-81BC-E41ADF43CF50}" destId="{5A97C8A1-884E-B64A-A261-64BC0E2862FC}" srcOrd="3" destOrd="0" presId="urn:microsoft.com/office/officeart/2005/8/layout/pyramid1"/>
    <dgm:cxn modelId="{B61DC656-80D5-EB49-872B-8FBDE587C3E0}" type="presParOf" srcId="{5A97C8A1-884E-B64A-A261-64BC0E2862FC}" destId="{C4C26215-B5BC-CB42-AC87-1DCBBD0A9885}" srcOrd="0" destOrd="0" presId="urn:microsoft.com/office/officeart/2005/8/layout/pyramid1"/>
    <dgm:cxn modelId="{10FFC45C-82F2-4149-A5DB-83C5C41E8E3C}" type="presParOf" srcId="{5A97C8A1-884E-B64A-A261-64BC0E2862FC}" destId="{A0B5AD6E-87B8-7E47-96FC-C7EB79735F0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316C8-FCFD-EB41-89D2-B447AB9B874D}">
      <dsp:nvSpPr>
        <dsp:cNvPr id="0" name=""/>
        <dsp:cNvSpPr/>
      </dsp:nvSpPr>
      <dsp:spPr>
        <a:xfrm>
          <a:off x="2428875" y="0"/>
          <a:ext cx="1619250" cy="1212850"/>
        </a:xfrm>
        <a:prstGeom prst="trapezoid">
          <a:avLst>
            <a:gd name="adj" fmla="val 66754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chemeClr val="tx2"/>
              </a:solidFill>
            </a:rPr>
            <a:t>Wisdom</a:t>
          </a:r>
        </a:p>
      </dsp:txBody>
      <dsp:txXfrm>
        <a:off x="2428875" y="0"/>
        <a:ext cx="1619250" cy="1212850"/>
      </dsp:txXfrm>
    </dsp:sp>
    <dsp:sp modelId="{FE40BCEF-3E5A-E847-89AE-76196ACDC4BC}">
      <dsp:nvSpPr>
        <dsp:cNvPr id="0" name=""/>
        <dsp:cNvSpPr/>
      </dsp:nvSpPr>
      <dsp:spPr>
        <a:xfrm>
          <a:off x="1619250" y="1212850"/>
          <a:ext cx="3238500" cy="1212850"/>
        </a:xfrm>
        <a:prstGeom prst="trapezoid">
          <a:avLst>
            <a:gd name="adj" fmla="val 66754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2"/>
              </a:solidFill>
            </a:rPr>
            <a:t>Knowledge</a:t>
          </a:r>
        </a:p>
      </dsp:txBody>
      <dsp:txXfrm>
        <a:off x="2185987" y="1212850"/>
        <a:ext cx="2105025" cy="1212850"/>
      </dsp:txXfrm>
    </dsp:sp>
    <dsp:sp modelId="{7565B3BC-1D2E-D34E-9F20-4BFE5C3C92ED}">
      <dsp:nvSpPr>
        <dsp:cNvPr id="0" name=""/>
        <dsp:cNvSpPr/>
      </dsp:nvSpPr>
      <dsp:spPr>
        <a:xfrm>
          <a:off x="809624" y="2425700"/>
          <a:ext cx="4857750" cy="1212850"/>
        </a:xfrm>
        <a:prstGeom prst="trapezoid">
          <a:avLst>
            <a:gd name="adj" fmla="val 66754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2"/>
              </a:solidFill>
            </a:rPr>
            <a:t>Information</a:t>
          </a:r>
        </a:p>
      </dsp:txBody>
      <dsp:txXfrm>
        <a:off x="1659731" y="2425700"/>
        <a:ext cx="3157537" cy="1212850"/>
      </dsp:txXfrm>
    </dsp:sp>
    <dsp:sp modelId="{C4C26215-B5BC-CB42-AC87-1DCBBD0A9885}">
      <dsp:nvSpPr>
        <dsp:cNvPr id="0" name=""/>
        <dsp:cNvSpPr/>
      </dsp:nvSpPr>
      <dsp:spPr>
        <a:xfrm>
          <a:off x="0" y="3638550"/>
          <a:ext cx="6477000" cy="1212850"/>
        </a:xfrm>
        <a:prstGeom prst="trapezoid">
          <a:avLst>
            <a:gd name="adj" fmla="val 667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2"/>
              </a:solidFill>
            </a:rPr>
            <a:t>Data</a:t>
          </a:r>
        </a:p>
      </dsp:txBody>
      <dsp:txXfrm>
        <a:off x="1133474" y="3638550"/>
        <a:ext cx="4210050" cy="1212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F9F8F7C-92BE-427B-A917-D4BED56504D3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B00E6EC-CDAC-4569-9469-E79BA9917D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15E896B-365A-48B2-B1C6-2F9748FBBD37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885840C-B440-4795-921F-992F9B237B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5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83249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3052930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522612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992293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</a:rPr>
              <a:t>SKY SHRM Meeting - October 28, 2010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83249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3052930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522612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992293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fld id="{7420BC17-9288-4B5C-A30E-3427F6D22BAF}" type="slidenum">
              <a:rPr lang="en-US">
                <a:latin typeface="Times New Roman" pitchFamily="18" charset="0"/>
              </a:rPr>
              <a:pPr eaLnBrk="1" hangingPunct="1"/>
              <a:t>4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8676" name="Rectangle 7"/>
          <p:cNvSpPr txBox="1">
            <a:spLocks noGrp="1" noChangeArrowheads="1"/>
          </p:cNvSpPr>
          <p:nvPr/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8" rIns="93936" bIns="46968" anchor="b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AD50D6C-6F6F-4F08-B56A-812312C35099}" type="slidenum">
              <a:rPr lang="en-US" sz="1200">
                <a:latin typeface="Times"/>
              </a:rPr>
              <a:pPr algn="r">
                <a:spcBef>
                  <a:spcPct val="0"/>
                </a:spcBef>
              </a:pPr>
              <a:t>4</a:t>
            </a:fld>
            <a:endParaRPr lang="en-US" sz="1200" dirty="0">
              <a:latin typeface="Times"/>
            </a:endParaRP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dirty="0"/>
              <a:t>The “Rise &amp; Fall of the Roman Empire” – it happens everywhere, in civilizations, products, organizations, communities, ourselves… almost anything you think of goes through a similar cycle.</a:t>
            </a:r>
          </a:p>
          <a:p>
            <a:pPr eaLnBrk="1" hangingPunct="1">
              <a:lnSpc>
                <a:spcPct val="90000"/>
              </a:lnSpc>
            </a:pPr>
            <a:endParaRPr lang="en-US" sz="1000" dirty="0"/>
          </a:p>
          <a:p>
            <a:pPr eaLnBrk="1" hangingPunct="1">
              <a:lnSpc>
                <a:spcPct val="90000"/>
              </a:lnSpc>
            </a:pPr>
            <a:r>
              <a:rPr lang="en-US" sz="1000" dirty="0"/>
              <a:t>What many people miss is the “jump – or leap” to the next cycle.  This is the hardest part of the cycle.  Working from a position of denial and/or lack of courage, leadership, the understanding of the power of influence, the decline occurs and continues to fall, until nothing is left, or you are operating in an extreme turn-around position.</a:t>
            </a:r>
          </a:p>
          <a:p>
            <a:pPr eaLnBrk="1" hangingPunct="1">
              <a:lnSpc>
                <a:spcPct val="90000"/>
              </a:lnSpc>
            </a:pPr>
            <a:endParaRPr lang="en-US" sz="1000" dirty="0"/>
          </a:p>
          <a:p>
            <a:pPr eaLnBrk="1" hangingPunct="1">
              <a:lnSpc>
                <a:spcPct val="90000"/>
              </a:lnSpc>
            </a:pPr>
            <a:r>
              <a:rPr lang="en-US" sz="1000" dirty="0"/>
              <a:t>Chaos is an opportunity – it is difficult, there are no clear crystal balls -   organizations make it through this phase with confidence and trust in leadership.</a:t>
            </a:r>
          </a:p>
          <a:p>
            <a:pPr eaLnBrk="1" hangingPunct="1">
              <a:lnSpc>
                <a:spcPct val="90000"/>
              </a:lnSpc>
            </a:pPr>
            <a:endParaRPr lang="en-US" sz="1000" dirty="0"/>
          </a:p>
          <a:p>
            <a:pPr eaLnBrk="1" hangingPunct="1">
              <a:lnSpc>
                <a:spcPct val="90000"/>
              </a:lnSpc>
            </a:pPr>
            <a:r>
              <a:rPr lang="en-US" sz="1000" dirty="0"/>
              <a:t>Leadership and influence is critical to the success of any organization.  As part of my responsibilities on long the way, I evaluated new business plans, saw many “pitches” and had to make recommendations to people regarding personally investing in the concept – organization.  The #1 are of importance was not the concept, but the leadership team… why?</a:t>
            </a:r>
          </a:p>
          <a:p>
            <a:pPr eaLnBrk="1" hangingPunct="1">
              <a:lnSpc>
                <a:spcPct val="90000"/>
              </a:lnSpc>
            </a:pPr>
            <a:endParaRPr lang="en-US" sz="1000" dirty="0"/>
          </a:p>
          <a:p>
            <a:pPr eaLnBrk="1" hangingPunct="1">
              <a:lnSpc>
                <a:spcPct val="90000"/>
              </a:lnSpc>
            </a:pPr>
            <a:r>
              <a:rPr lang="en-US" sz="1000" dirty="0"/>
              <a:t>Anyone can have an idea – only leaders can make it happen – execute in a timely &amp; profitable manner.</a:t>
            </a:r>
          </a:p>
        </p:txBody>
      </p:sp>
    </p:spTree>
    <p:extLst>
      <p:ext uri="{BB962C8B-B14F-4D97-AF65-F5344CB8AC3E}">
        <p14:creationId xmlns:p14="http://schemas.microsoft.com/office/powerpoint/2010/main" val="22057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83249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3052930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522612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992293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</a:rPr>
              <a:t>SKY SHRM Meeting - October 28, 2010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83249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3052930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522612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992293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fld id="{7420BC17-9288-4B5C-A30E-3427F6D22BAF}" type="slidenum">
              <a:rPr lang="en-US">
                <a:latin typeface="Times New Roman" pitchFamily="18" charset="0"/>
              </a:rPr>
              <a:pPr eaLnBrk="1" hangingPunct="1"/>
              <a:t>10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8676" name="Rectangle 7"/>
          <p:cNvSpPr txBox="1">
            <a:spLocks noGrp="1" noChangeArrowheads="1"/>
          </p:cNvSpPr>
          <p:nvPr/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8" rIns="93936" bIns="46968" anchor="b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AD50D6C-6F6F-4F08-B56A-812312C35099}" type="slidenum">
              <a:rPr lang="en-US" sz="1200">
                <a:latin typeface="Times"/>
              </a:rPr>
              <a:pPr algn="r">
                <a:spcBef>
                  <a:spcPct val="0"/>
                </a:spcBef>
              </a:pPr>
              <a:t>10</a:t>
            </a:fld>
            <a:endParaRPr lang="en-US" sz="1200" dirty="0">
              <a:latin typeface="Times"/>
            </a:endParaRP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dirty="0"/>
              <a:t>The “Rise &amp; Fall of the Roman Empire” – it happens everywhere, in civilizations, products, organizations, communities, ourselves… almost anything you think of goes through a similar cycle.</a:t>
            </a:r>
          </a:p>
          <a:p>
            <a:pPr eaLnBrk="1" hangingPunct="1">
              <a:lnSpc>
                <a:spcPct val="90000"/>
              </a:lnSpc>
            </a:pPr>
            <a:endParaRPr lang="en-US" sz="1000" dirty="0"/>
          </a:p>
          <a:p>
            <a:pPr eaLnBrk="1" hangingPunct="1">
              <a:lnSpc>
                <a:spcPct val="90000"/>
              </a:lnSpc>
            </a:pPr>
            <a:r>
              <a:rPr lang="en-US" sz="1000" dirty="0"/>
              <a:t>What many people miss is the “jump – or leap” to the next cycle.  This is the hardest part of the cycle.  Working from a position of denial and/or lack of courage, leadership, the understanding of the power of influence, the decline occurs and continues to fall, until nothing is left, or you are operating in an extreme turn-around position.</a:t>
            </a:r>
          </a:p>
          <a:p>
            <a:pPr eaLnBrk="1" hangingPunct="1">
              <a:lnSpc>
                <a:spcPct val="90000"/>
              </a:lnSpc>
            </a:pPr>
            <a:endParaRPr lang="en-US" sz="1000" dirty="0"/>
          </a:p>
          <a:p>
            <a:pPr eaLnBrk="1" hangingPunct="1">
              <a:lnSpc>
                <a:spcPct val="90000"/>
              </a:lnSpc>
            </a:pPr>
            <a:r>
              <a:rPr lang="en-US" sz="1000" dirty="0"/>
              <a:t>Chaos is an opportunity – it is difficult, there are no clear crystal balls -   organizations make it through this phase with confidence and trust in leadership.</a:t>
            </a:r>
          </a:p>
          <a:p>
            <a:pPr eaLnBrk="1" hangingPunct="1">
              <a:lnSpc>
                <a:spcPct val="90000"/>
              </a:lnSpc>
            </a:pPr>
            <a:endParaRPr lang="en-US" sz="1000" dirty="0"/>
          </a:p>
          <a:p>
            <a:pPr eaLnBrk="1" hangingPunct="1">
              <a:lnSpc>
                <a:spcPct val="90000"/>
              </a:lnSpc>
            </a:pPr>
            <a:r>
              <a:rPr lang="en-US" sz="1000" dirty="0"/>
              <a:t>Leadership and influence is critical to the success of any organization.  As part of my responsibilities on long the way, I evaluated new business plans, saw many “pitches” and had to make recommendations to people regarding personally investing in the concept – organization.  The #1 are of importance was not the concept, but the leadership team… why?</a:t>
            </a:r>
          </a:p>
          <a:p>
            <a:pPr eaLnBrk="1" hangingPunct="1">
              <a:lnSpc>
                <a:spcPct val="90000"/>
              </a:lnSpc>
            </a:pPr>
            <a:endParaRPr lang="en-US" sz="1000" dirty="0"/>
          </a:p>
          <a:p>
            <a:pPr eaLnBrk="1" hangingPunct="1">
              <a:lnSpc>
                <a:spcPct val="90000"/>
              </a:lnSpc>
            </a:pPr>
            <a:r>
              <a:rPr lang="en-US" sz="1000" dirty="0"/>
              <a:t>Anyone can have an idea – only leaders can make it happen – execute in a timely &amp; profitable manner.</a:t>
            </a:r>
          </a:p>
        </p:txBody>
      </p:sp>
    </p:spTree>
    <p:extLst>
      <p:ext uri="{BB962C8B-B14F-4D97-AF65-F5344CB8AC3E}">
        <p14:creationId xmlns:p14="http://schemas.microsoft.com/office/powerpoint/2010/main" val="3282162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83249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3052930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522612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992293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</a:rPr>
              <a:t>SKY SHRM Meeting - October 28, 2010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83249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3052930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522612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992293" indent="-234841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fld id="{2A24D39C-8AEF-4EC9-8BA5-5F7088636955}" type="slidenum">
              <a:rPr lang="en-US">
                <a:latin typeface="Times New Roman" pitchFamily="18" charset="0"/>
              </a:rPr>
              <a:pPr eaLnBrk="1" hangingPunct="1"/>
              <a:t>31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8" rIns="93936" bIns="46968" anchor="b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C3F1CBEE-6672-4C3F-9884-D975D24C5A77}" type="slidenum">
              <a:rPr lang="en-US" sz="1200">
                <a:latin typeface="Times"/>
              </a:rPr>
              <a:pPr algn="r">
                <a:spcBef>
                  <a:spcPct val="0"/>
                </a:spcBef>
              </a:pPr>
              <a:t>31</a:t>
            </a:fld>
            <a:endParaRPr lang="en-US" sz="1200" dirty="0">
              <a:latin typeface="Times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943CF51-D2BB-3447-B34B-5781282C1F91}"/>
              </a:ext>
            </a:extLst>
          </p:cNvPr>
          <p:cNvSpPr txBox="1"/>
          <p:nvPr userDrawn="1"/>
        </p:nvSpPr>
        <p:spPr>
          <a:xfrm>
            <a:off x="756558" y="6414085"/>
            <a:ext cx="4800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92053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5D220-525B-4DAC-BA3F-392B56EFC4B3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006E76-DB5E-418F-A3B2-6A1D1CD0A0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C17B606-C00A-1046-80E7-85436BEA6D57}"/>
              </a:ext>
            </a:extLst>
          </p:cNvPr>
          <p:cNvSpPr txBox="1"/>
          <p:nvPr userDrawn="1"/>
        </p:nvSpPr>
        <p:spPr>
          <a:xfrm>
            <a:off x="756559" y="6414085"/>
            <a:ext cx="335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050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77200" cy="609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659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2ECBFB-98D0-4B12-8FFD-5396996B12A4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EE1A14A-0CAA-3449-A9BF-D6BF5EB55A79}"/>
              </a:ext>
            </a:extLst>
          </p:cNvPr>
          <p:cNvSpPr txBox="1"/>
          <p:nvPr userDrawn="1"/>
        </p:nvSpPr>
        <p:spPr>
          <a:xfrm>
            <a:off x="756559" y="6414085"/>
            <a:ext cx="335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92053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E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4603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43DA7B-36BD-4ED5-8ABA-094DA6D1B6D4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C192313-D36D-7142-AEA1-A26298DE9A99}"/>
              </a:ext>
            </a:extLst>
          </p:cNvPr>
          <p:cNvSpPr txBox="1"/>
          <p:nvPr userDrawn="1"/>
        </p:nvSpPr>
        <p:spPr>
          <a:xfrm>
            <a:off x="756559" y="6414085"/>
            <a:ext cx="335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2693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rgbClr val="FE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46034"/>
                </a:solidFill>
              </a:defRPr>
            </a:lvl1pPr>
            <a:lvl2pPr>
              <a:defRPr sz="2800">
                <a:solidFill>
                  <a:srgbClr val="246034"/>
                </a:solidFill>
              </a:defRPr>
            </a:lvl2pPr>
            <a:lvl3pPr>
              <a:defRPr sz="2400">
                <a:solidFill>
                  <a:srgbClr val="246034"/>
                </a:solidFill>
              </a:defRPr>
            </a:lvl3pPr>
            <a:lvl4pPr>
              <a:defRPr sz="2000">
                <a:solidFill>
                  <a:srgbClr val="246034"/>
                </a:solidFill>
              </a:defRPr>
            </a:lvl4pPr>
            <a:lvl5pPr>
              <a:defRPr sz="2000">
                <a:solidFill>
                  <a:srgbClr val="24603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948BB7-21E4-4679-AB84-1A1F553573C8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006E76-DB5E-418F-A3B2-6A1D1CD0A0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AEAAACD-201E-C94A-B18E-28086897C734}"/>
              </a:ext>
            </a:extLst>
          </p:cNvPr>
          <p:cNvSpPr txBox="1"/>
          <p:nvPr userDrawn="1"/>
        </p:nvSpPr>
        <p:spPr>
          <a:xfrm>
            <a:off x="756559" y="6414085"/>
            <a:ext cx="335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285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C64621-4563-4D2D-8222-EDA84DAECAB5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006E76-DB5E-418F-A3B2-6A1D1CD0A0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44DEE8-A21D-A549-9906-7883FB8AD9E7}"/>
              </a:ext>
            </a:extLst>
          </p:cNvPr>
          <p:cNvSpPr txBox="1"/>
          <p:nvPr userDrawn="1"/>
        </p:nvSpPr>
        <p:spPr>
          <a:xfrm>
            <a:off x="756559" y="6414085"/>
            <a:ext cx="335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1442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E4D356-D6AA-43B6-AED4-29474AEEC5CA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DB9E7C4-DE4D-BE41-AD5F-86BC6665A675}"/>
              </a:ext>
            </a:extLst>
          </p:cNvPr>
          <p:cNvSpPr txBox="1"/>
          <p:nvPr userDrawn="1"/>
        </p:nvSpPr>
        <p:spPr>
          <a:xfrm>
            <a:off x="756559" y="6414085"/>
            <a:ext cx="3358242" cy="261610"/>
          </a:xfrm>
          <a:prstGeom prst="rect">
            <a:avLst/>
          </a:prstGeom>
          <a:solidFill>
            <a:srgbClr val="FEFDFF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06037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1D00CA-51A0-4135-8496-AD02D1A56B19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667FF6-1A66-CB47-81E9-A6BFE1092A10}"/>
              </a:ext>
            </a:extLst>
          </p:cNvPr>
          <p:cNvSpPr txBox="1"/>
          <p:nvPr userDrawn="1"/>
        </p:nvSpPr>
        <p:spPr>
          <a:xfrm>
            <a:off x="756559" y="6414085"/>
            <a:ext cx="335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09900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BAAD0-CE65-4243-A21C-92DFF06B2432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615DBC1-C3DA-0744-AA36-271F5DA927CC}"/>
              </a:ext>
            </a:extLst>
          </p:cNvPr>
          <p:cNvSpPr txBox="1"/>
          <p:nvPr userDrawn="1"/>
        </p:nvSpPr>
        <p:spPr>
          <a:xfrm>
            <a:off x="756559" y="6414085"/>
            <a:ext cx="335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02169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rgbClr val="FE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03040E-B165-415D-A0D0-B2435E2B3ED8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006E76-DB5E-418F-A3B2-6A1D1CD0A0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AE7E45F-662D-8A45-B724-44DDE3DAAB97}"/>
              </a:ext>
            </a:extLst>
          </p:cNvPr>
          <p:cNvSpPr txBox="1"/>
          <p:nvPr userDrawn="1"/>
        </p:nvSpPr>
        <p:spPr>
          <a:xfrm>
            <a:off x="756559" y="6414085"/>
            <a:ext cx="335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0356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2ECBFB-98D0-4B12-8FFD-5396996B12A4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00FDC27-007B-104D-9E1E-944A41AA2DED}"/>
              </a:ext>
            </a:extLst>
          </p:cNvPr>
          <p:cNvSpPr txBox="1"/>
          <p:nvPr userDrawn="1"/>
        </p:nvSpPr>
        <p:spPr>
          <a:xfrm>
            <a:off x="756559" y="6414085"/>
            <a:ext cx="335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92053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5D220-525B-4DAC-BA3F-392B56EFC4B3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006E76-DB5E-418F-A3B2-6A1D1CD0A0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8657B1F-F375-2A40-809B-66E4CCF2312B}"/>
              </a:ext>
            </a:extLst>
          </p:cNvPr>
          <p:cNvSpPr txBox="1"/>
          <p:nvPr userDrawn="1"/>
        </p:nvSpPr>
        <p:spPr>
          <a:xfrm>
            <a:off x="756559" y="6414085"/>
            <a:ext cx="3358242" cy="261610"/>
          </a:xfrm>
          <a:prstGeom prst="rect">
            <a:avLst/>
          </a:prstGeom>
          <a:solidFill>
            <a:srgbClr val="FEFDFF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050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4603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43DA7B-36BD-4ED5-8ABA-094DA6D1B6D4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6279734-78C9-DB4E-89DA-597FE26D7795}"/>
              </a:ext>
            </a:extLst>
          </p:cNvPr>
          <p:cNvSpPr txBox="1"/>
          <p:nvPr userDrawn="1"/>
        </p:nvSpPr>
        <p:spPr>
          <a:xfrm>
            <a:off x="756559" y="6414085"/>
            <a:ext cx="335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2693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46034"/>
                </a:solidFill>
              </a:defRPr>
            </a:lvl1pPr>
            <a:lvl2pPr>
              <a:defRPr sz="2800">
                <a:solidFill>
                  <a:srgbClr val="246034"/>
                </a:solidFill>
              </a:defRPr>
            </a:lvl2pPr>
            <a:lvl3pPr>
              <a:defRPr sz="2400">
                <a:solidFill>
                  <a:srgbClr val="246034"/>
                </a:solidFill>
              </a:defRPr>
            </a:lvl3pPr>
            <a:lvl4pPr>
              <a:defRPr sz="2000">
                <a:solidFill>
                  <a:srgbClr val="246034"/>
                </a:solidFill>
              </a:defRPr>
            </a:lvl4pPr>
            <a:lvl5pPr>
              <a:defRPr sz="2000">
                <a:solidFill>
                  <a:srgbClr val="24603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948BB7-21E4-4679-AB84-1A1F553573C8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006E76-DB5E-418F-A3B2-6A1D1CD0A0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0CA5F0A-4682-BE40-8CDF-FC56338FECFB}"/>
              </a:ext>
            </a:extLst>
          </p:cNvPr>
          <p:cNvSpPr txBox="1"/>
          <p:nvPr userDrawn="1"/>
        </p:nvSpPr>
        <p:spPr>
          <a:xfrm>
            <a:off x="756559" y="6414085"/>
            <a:ext cx="335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285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C64621-4563-4D2D-8222-EDA84DAECAB5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006E76-DB5E-418F-A3B2-6A1D1CD0A0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E2C079A-9D15-FD42-B3C1-B03BD9A9BC04}"/>
              </a:ext>
            </a:extLst>
          </p:cNvPr>
          <p:cNvSpPr txBox="1"/>
          <p:nvPr userDrawn="1"/>
        </p:nvSpPr>
        <p:spPr>
          <a:xfrm>
            <a:off x="756559" y="6414085"/>
            <a:ext cx="3358242" cy="261610"/>
          </a:xfrm>
          <a:prstGeom prst="rect">
            <a:avLst/>
          </a:prstGeom>
          <a:solidFill>
            <a:srgbClr val="FEFDFF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1442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E4D356-D6AA-43B6-AED4-29474AEEC5CA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111C9B8-2A18-EB4E-92BB-DA7611D8F2B3}"/>
              </a:ext>
            </a:extLst>
          </p:cNvPr>
          <p:cNvSpPr txBox="1"/>
          <p:nvPr userDrawn="1"/>
        </p:nvSpPr>
        <p:spPr>
          <a:xfrm>
            <a:off x="756559" y="6414085"/>
            <a:ext cx="335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0603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1D00CA-51A0-4135-8496-AD02D1A56B19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784BBB0-E72D-2C40-922E-9FAC9BEC1F1D}"/>
              </a:ext>
            </a:extLst>
          </p:cNvPr>
          <p:cNvSpPr txBox="1"/>
          <p:nvPr userDrawn="1"/>
        </p:nvSpPr>
        <p:spPr>
          <a:xfrm>
            <a:off x="756559" y="6414085"/>
            <a:ext cx="335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0990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BAAD0-CE65-4243-A21C-92DFF06B2432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E44D5F-6238-3D4F-A65A-D083C3EC905F}"/>
              </a:ext>
            </a:extLst>
          </p:cNvPr>
          <p:cNvSpPr txBox="1"/>
          <p:nvPr userDrawn="1"/>
        </p:nvSpPr>
        <p:spPr>
          <a:xfrm>
            <a:off x="756559" y="6414085"/>
            <a:ext cx="335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0216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03040E-B165-415D-A0D0-B2435E2B3ED8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006E76-DB5E-418F-A3B2-6A1D1CD0A0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7A4A0DD-51C9-1241-BAAF-9DB5C0EC8AC9}"/>
              </a:ext>
            </a:extLst>
          </p:cNvPr>
          <p:cNvSpPr txBox="1"/>
          <p:nvPr userDrawn="1"/>
        </p:nvSpPr>
        <p:spPr>
          <a:xfrm>
            <a:off x="756559" y="6414085"/>
            <a:ext cx="335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0356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889139-FC97-D540-B1F6-10E4A7425905}"/>
              </a:ext>
            </a:extLst>
          </p:cNvPr>
          <p:cNvSpPr txBox="1"/>
          <p:nvPr userDrawn="1"/>
        </p:nvSpPr>
        <p:spPr>
          <a:xfrm>
            <a:off x="756559" y="6414085"/>
            <a:ext cx="335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178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2" r:id="rId2"/>
    <p:sldLayoutId id="2147483649" r:id="rId3"/>
    <p:sldLayoutId id="214748365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9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4603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4603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4603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4603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4603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4603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1EABE71-631C-124C-B829-C42939C2DF09}"/>
              </a:ext>
            </a:extLst>
          </p:cNvPr>
          <p:cNvSpPr txBox="1"/>
          <p:nvPr userDrawn="1"/>
        </p:nvSpPr>
        <p:spPr>
          <a:xfrm>
            <a:off x="756559" y="6414085"/>
            <a:ext cx="335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178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4603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4603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4603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4603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4603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4603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utherlandww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wmf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wmf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88925"/>
            <a:ext cx="731520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</a:rPr>
              <a:t>Strategic Planning is Really NOT Boring… It’s Essential!</a:t>
            </a:r>
            <a:endParaRPr lang="en-US" sz="3200" b="1" dirty="0">
              <a:solidFill>
                <a:srgbClr val="008000"/>
              </a:solidFill>
            </a:endParaRPr>
          </a:p>
          <a:p>
            <a:endParaRPr lang="en-US" sz="4000" b="1" dirty="0">
              <a:solidFill>
                <a:srgbClr val="008000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900" b="1" dirty="0">
              <a:solidFill>
                <a:schemeClr val="bg1"/>
              </a:solidFill>
            </a:endParaRPr>
          </a:p>
          <a:p>
            <a:endParaRPr lang="en-US" sz="900" b="1" dirty="0">
              <a:solidFill>
                <a:schemeClr val="bg1"/>
              </a:solidFill>
            </a:endParaRPr>
          </a:p>
          <a:p>
            <a:endParaRPr lang="en-US" sz="900" b="1" dirty="0">
              <a:solidFill>
                <a:schemeClr val="bg1"/>
              </a:solidFill>
            </a:endParaRPr>
          </a:p>
          <a:p>
            <a:endParaRPr lang="en-US" sz="900" b="1" dirty="0">
              <a:solidFill>
                <a:schemeClr val="bg1"/>
              </a:solidFill>
            </a:endParaRPr>
          </a:p>
          <a:p>
            <a:endParaRPr lang="en-US" sz="900" b="1" dirty="0">
              <a:solidFill>
                <a:schemeClr val="bg1"/>
              </a:solidFill>
            </a:endParaRPr>
          </a:p>
          <a:p>
            <a:endParaRPr lang="en-US" sz="900" b="1" dirty="0">
              <a:solidFill>
                <a:schemeClr val="bg1"/>
              </a:solidFill>
            </a:endParaRPr>
          </a:p>
          <a:p>
            <a:endParaRPr lang="en-US" sz="900" b="1" dirty="0">
              <a:solidFill>
                <a:schemeClr val="bg1"/>
              </a:solidFill>
            </a:endParaRPr>
          </a:p>
          <a:p>
            <a:endParaRPr lang="en-US" sz="900" b="1" dirty="0">
              <a:solidFill>
                <a:schemeClr val="bg1"/>
              </a:solidFill>
            </a:endParaRPr>
          </a:p>
          <a:p>
            <a:endParaRPr lang="en-US" sz="900" b="1" dirty="0">
              <a:solidFill>
                <a:schemeClr val="bg1"/>
              </a:solidFill>
            </a:endParaRPr>
          </a:p>
          <a:p>
            <a:endParaRPr lang="en-US" sz="900" b="1" dirty="0">
              <a:solidFill>
                <a:schemeClr val="bg1"/>
              </a:solidFill>
            </a:endParaRPr>
          </a:p>
          <a:p>
            <a:endParaRPr lang="en-US" sz="900" b="1" dirty="0">
              <a:solidFill>
                <a:schemeClr val="bg1"/>
              </a:solidFill>
            </a:endParaRPr>
          </a:p>
          <a:p>
            <a:endParaRPr lang="en-US" sz="900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Molly Sutherland</a:t>
            </a:r>
          </a:p>
          <a:p>
            <a:r>
              <a:rPr lang="en-US" dirty="0">
                <a:solidFill>
                  <a:srgbClr val="008000"/>
                </a:solidFill>
              </a:rPr>
              <a:t>Sutherland &amp; Associates</a:t>
            </a:r>
          </a:p>
          <a:p>
            <a:r>
              <a:rPr lang="en-US" dirty="0">
                <a:solidFill>
                  <a:srgbClr val="008000"/>
                </a:solidFill>
                <a:hlinkClick r:id="rId2"/>
              </a:rPr>
              <a:t>www.sutherlandww.com</a:t>
            </a:r>
            <a:endParaRPr lang="en-US" dirty="0">
              <a:solidFill>
                <a:srgbClr val="008000"/>
              </a:solidFill>
            </a:endParaRPr>
          </a:p>
          <a:p>
            <a:endParaRPr lang="en-US" sz="900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February 12, 2019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9800"/>
            <a:ext cx="1858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A43A017-5CB6-2C46-BF40-C660CAA03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83" y="1905000"/>
            <a:ext cx="270856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61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74263" y="24067"/>
            <a:ext cx="8458200" cy="12493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008000"/>
                </a:solidFill>
                <a:latin typeface="+mn-lt"/>
              </a:rPr>
              <a:t>Business Cycle</a:t>
            </a:r>
          </a:p>
        </p:txBody>
      </p:sp>
      <p:sp>
        <p:nvSpPr>
          <p:cNvPr id="70661" name="Freeform 5"/>
          <p:cNvSpPr>
            <a:spLocks/>
          </p:cNvSpPr>
          <p:nvPr/>
        </p:nvSpPr>
        <p:spPr bwMode="auto">
          <a:xfrm>
            <a:off x="5532063" y="1714757"/>
            <a:ext cx="2667000" cy="1866900"/>
          </a:xfrm>
          <a:custGeom>
            <a:avLst/>
            <a:gdLst>
              <a:gd name="T0" fmla="*/ 0 w 1632"/>
              <a:gd name="T1" fmla="*/ 1549649 h 1224"/>
              <a:gd name="T2" fmla="*/ 235324 w 1632"/>
              <a:gd name="T3" fmla="*/ 1769284 h 1224"/>
              <a:gd name="T4" fmla="*/ 784412 w 1632"/>
              <a:gd name="T5" fmla="*/ 1622861 h 1224"/>
              <a:gd name="T6" fmla="*/ 1725706 w 1632"/>
              <a:gd name="T7" fmla="*/ 305049 h 1224"/>
              <a:gd name="T8" fmla="*/ 2196353 w 1632"/>
              <a:gd name="T9" fmla="*/ 12202 h 1224"/>
              <a:gd name="T10" fmla="*/ 2667000 w 1632"/>
              <a:gd name="T11" fmla="*/ 378261 h 12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2"/>
              <a:gd name="T19" fmla="*/ 0 h 1224"/>
              <a:gd name="T20" fmla="*/ 1632 w 1632"/>
              <a:gd name="T21" fmla="*/ 1224 h 12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2" h="1224">
                <a:moveTo>
                  <a:pt x="0" y="1016"/>
                </a:moveTo>
                <a:cubicBezTo>
                  <a:pt x="32" y="1084"/>
                  <a:pt x="64" y="1152"/>
                  <a:pt x="144" y="1160"/>
                </a:cubicBezTo>
                <a:cubicBezTo>
                  <a:pt x="224" y="1168"/>
                  <a:pt x="328" y="1224"/>
                  <a:pt x="480" y="1064"/>
                </a:cubicBezTo>
                <a:cubicBezTo>
                  <a:pt x="632" y="904"/>
                  <a:pt x="912" y="376"/>
                  <a:pt x="1056" y="200"/>
                </a:cubicBezTo>
                <a:cubicBezTo>
                  <a:pt x="1200" y="24"/>
                  <a:pt x="1248" y="0"/>
                  <a:pt x="1344" y="8"/>
                </a:cubicBezTo>
                <a:cubicBezTo>
                  <a:pt x="1440" y="16"/>
                  <a:pt x="1584" y="208"/>
                  <a:pt x="1632" y="248"/>
                </a:cubicBezTo>
              </a:path>
            </a:pathLst>
          </a:custGeom>
          <a:noFill/>
          <a:ln w="920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663" name="Freeform 7"/>
          <p:cNvSpPr>
            <a:spLocks/>
          </p:cNvSpPr>
          <p:nvPr/>
        </p:nvSpPr>
        <p:spPr bwMode="auto">
          <a:xfrm>
            <a:off x="3711330" y="2621219"/>
            <a:ext cx="2286000" cy="1790700"/>
          </a:xfrm>
          <a:custGeom>
            <a:avLst/>
            <a:gdLst>
              <a:gd name="T0" fmla="*/ 0 w 1632"/>
              <a:gd name="T1" fmla="*/ 1486398 h 1224"/>
              <a:gd name="T2" fmla="*/ 201706 w 1632"/>
              <a:gd name="T3" fmla="*/ 1697069 h 1224"/>
              <a:gd name="T4" fmla="*/ 672353 w 1632"/>
              <a:gd name="T5" fmla="*/ 1556622 h 1224"/>
              <a:gd name="T6" fmla="*/ 1479176 w 1632"/>
              <a:gd name="T7" fmla="*/ 292598 h 1224"/>
              <a:gd name="T8" fmla="*/ 1882588 w 1632"/>
              <a:gd name="T9" fmla="*/ 11704 h 1224"/>
              <a:gd name="T10" fmla="*/ 2286000 w 1632"/>
              <a:gd name="T11" fmla="*/ 362822 h 12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2"/>
              <a:gd name="T19" fmla="*/ 0 h 1224"/>
              <a:gd name="T20" fmla="*/ 1632 w 1632"/>
              <a:gd name="T21" fmla="*/ 1224 h 12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2" h="1224">
                <a:moveTo>
                  <a:pt x="0" y="1016"/>
                </a:moveTo>
                <a:cubicBezTo>
                  <a:pt x="32" y="1084"/>
                  <a:pt x="64" y="1152"/>
                  <a:pt x="144" y="1160"/>
                </a:cubicBezTo>
                <a:cubicBezTo>
                  <a:pt x="224" y="1168"/>
                  <a:pt x="328" y="1224"/>
                  <a:pt x="480" y="1064"/>
                </a:cubicBezTo>
                <a:cubicBezTo>
                  <a:pt x="632" y="904"/>
                  <a:pt x="912" y="376"/>
                  <a:pt x="1056" y="200"/>
                </a:cubicBezTo>
                <a:cubicBezTo>
                  <a:pt x="1200" y="24"/>
                  <a:pt x="1248" y="0"/>
                  <a:pt x="1344" y="8"/>
                </a:cubicBezTo>
                <a:cubicBezTo>
                  <a:pt x="1440" y="16"/>
                  <a:pt x="1584" y="208"/>
                  <a:pt x="1632" y="248"/>
                </a:cubicBezTo>
              </a:path>
            </a:pathLst>
          </a:custGeom>
          <a:noFill/>
          <a:ln w="920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1600200" y="5105400"/>
            <a:ext cx="16764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2026863" y="4800600"/>
            <a:ext cx="1143000" cy="609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 flipV="1">
            <a:off x="1295400" y="4572000"/>
            <a:ext cx="1447800" cy="1371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284" name="Oval 33"/>
          <p:cNvSpPr>
            <a:spLocks noChangeArrowheads="1"/>
          </p:cNvSpPr>
          <p:nvPr/>
        </p:nvSpPr>
        <p:spPr bwMode="auto">
          <a:xfrm>
            <a:off x="2582972" y="3196460"/>
            <a:ext cx="2133600" cy="1291368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 dirty="0">
              <a:solidFill>
                <a:srgbClr val="008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27906" y="3842144"/>
            <a:ext cx="4171157" cy="467953"/>
            <a:chOff x="4027906" y="3842144"/>
            <a:chExt cx="4989513" cy="467953"/>
          </a:xfrm>
        </p:grpSpPr>
        <p:sp>
          <p:nvSpPr>
            <p:cNvPr id="4283" name="Text Box 32"/>
            <p:cNvSpPr txBox="1">
              <a:spLocks noChangeArrowheads="1"/>
            </p:cNvSpPr>
            <p:nvPr/>
          </p:nvSpPr>
          <p:spPr bwMode="auto">
            <a:xfrm>
              <a:off x="5170906" y="3852897"/>
              <a:ext cx="38465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sz="2400" b="1" dirty="0"/>
                <a:t>CHAOS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285" name="Line 34"/>
            <p:cNvSpPr>
              <a:spLocks noChangeShapeType="1"/>
            </p:cNvSpPr>
            <p:nvPr/>
          </p:nvSpPr>
          <p:spPr bwMode="auto">
            <a:xfrm flipH="1" flipV="1">
              <a:off x="4027906" y="3842144"/>
              <a:ext cx="1143000" cy="239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102" name="Freeform 6"/>
          <p:cNvSpPr>
            <a:spLocks/>
          </p:cNvSpPr>
          <p:nvPr/>
        </p:nvSpPr>
        <p:spPr bwMode="auto">
          <a:xfrm>
            <a:off x="1218237" y="3558364"/>
            <a:ext cx="2590800" cy="1943100"/>
          </a:xfrm>
          <a:custGeom>
            <a:avLst/>
            <a:gdLst>
              <a:gd name="T0" fmla="*/ 0 w 1632"/>
              <a:gd name="T1" fmla="*/ 1612900 h 1224"/>
              <a:gd name="T2" fmla="*/ 228600 w 1632"/>
              <a:gd name="T3" fmla="*/ 1841500 h 1224"/>
              <a:gd name="T4" fmla="*/ 762000 w 1632"/>
              <a:gd name="T5" fmla="*/ 1689100 h 1224"/>
              <a:gd name="T6" fmla="*/ 1676400 w 1632"/>
              <a:gd name="T7" fmla="*/ 317500 h 1224"/>
              <a:gd name="T8" fmla="*/ 2133600 w 1632"/>
              <a:gd name="T9" fmla="*/ 12700 h 1224"/>
              <a:gd name="T10" fmla="*/ 2590800 w 1632"/>
              <a:gd name="T11" fmla="*/ 393700 h 12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2"/>
              <a:gd name="T19" fmla="*/ 0 h 1224"/>
              <a:gd name="T20" fmla="*/ 1632 w 1632"/>
              <a:gd name="T21" fmla="*/ 1224 h 12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2" h="1224">
                <a:moveTo>
                  <a:pt x="0" y="1016"/>
                </a:moveTo>
                <a:cubicBezTo>
                  <a:pt x="32" y="1084"/>
                  <a:pt x="64" y="1152"/>
                  <a:pt x="144" y="1160"/>
                </a:cubicBezTo>
                <a:cubicBezTo>
                  <a:pt x="224" y="1168"/>
                  <a:pt x="328" y="1224"/>
                  <a:pt x="480" y="1064"/>
                </a:cubicBezTo>
                <a:cubicBezTo>
                  <a:pt x="632" y="904"/>
                  <a:pt x="912" y="376"/>
                  <a:pt x="1056" y="200"/>
                </a:cubicBezTo>
                <a:cubicBezTo>
                  <a:pt x="1200" y="24"/>
                  <a:pt x="1248" y="0"/>
                  <a:pt x="1344" y="8"/>
                </a:cubicBezTo>
                <a:cubicBezTo>
                  <a:pt x="1440" y="16"/>
                  <a:pt x="1584" y="208"/>
                  <a:pt x="1632" y="248"/>
                </a:cubicBezTo>
              </a:path>
            </a:pathLst>
          </a:custGeom>
          <a:noFill/>
          <a:ln w="92075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344352-8099-CD4A-9ED6-C9BB2E0ECD3E}"/>
              </a:ext>
            </a:extLst>
          </p:cNvPr>
          <p:cNvGrpSpPr/>
          <p:nvPr/>
        </p:nvGrpSpPr>
        <p:grpSpPr>
          <a:xfrm>
            <a:off x="821971" y="3244927"/>
            <a:ext cx="3919466" cy="2261904"/>
            <a:chOff x="821971" y="3244927"/>
            <a:chExt cx="3919466" cy="2261904"/>
          </a:xfrm>
        </p:grpSpPr>
        <p:grpSp>
          <p:nvGrpSpPr>
            <p:cNvPr id="5" name="Group 4"/>
            <p:cNvGrpSpPr/>
            <p:nvPr/>
          </p:nvGrpSpPr>
          <p:grpSpPr>
            <a:xfrm>
              <a:off x="821971" y="3244927"/>
              <a:ext cx="3919466" cy="1836103"/>
              <a:chOff x="730741" y="3125625"/>
              <a:chExt cx="3919466" cy="1836103"/>
            </a:xfrm>
          </p:grpSpPr>
          <p:sp>
            <p:nvSpPr>
              <p:cNvPr id="4281" name="Text Box 61"/>
              <p:cNvSpPr txBox="1">
                <a:spLocks noChangeArrowheads="1"/>
              </p:cNvSpPr>
              <p:nvPr/>
            </p:nvSpPr>
            <p:spPr bwMode="auto">
              <a:xfrm>
                <a:off x="1831730" y="3125625"/>
                <a:ext cx="136048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b="1" dirty="0">
                    <a:solidFill>
                      <a:srgbClr val="008000"/>
                    </a:solidFill>
                  </a:rPr>
                  <a:t>Maturity</a:t>
                </a:r>
              </a:p>
            </p:txBody>
          </p:sp>
          <p:sp>
            <p:nvSpPr>
              <p:cNvPr id="4208" name="Text Box 122"/>
              <p:cNvSpPr txBox="1">
                <a:spLocks noChangeArrowheads="1"/>
              </p:cNvSpPr>
              <p:nvPr/>
            </p:nvSpPr>
            <p:spPr bwMode="auto">
              <a:xfrm>
                <a:off x="3507207" y="3376722"/>
                <a:ext cx="1143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b="1" dirty="0">
                    <a:solidFill>
                      <a:srgbClr val="008000"/>
                    </a:solidFill>
                  </a:rPr>
                  <a:t>Decline</a:t>
                </a:r>
              </a:p>
            </p:txBody>
          </p:sp>
          <p:sp>
            <p:nvSpPr>
              <p:cNvPr id="4210" name="Text Box 124"/>
              <p:cNvSpPr txBox="1">
                <a:spLocks noChangeArrowheads="1"/>
              </p:cNvSpPr>
              <p:nvPr/>
            </p:nvSpPr>
            <p:spPr bwMode="auto">
              <a:xfrm>
                <a:off x="1548852" y="3775627"/>
                <a:ext cx="1183654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b="1" dirty="0">
                    <a:solidFill>
                      <a:srgbClr val="008000"/>
                    </a:solidFill>
                  </a:rPr>
                  <a:t>Growth</a:t>
                </a:r>
              </a:p>
            </p:txBody>
          </p:sp>
          <p:sp>
            <p:nvSpPr>
              <p:cNvPr id="4212" name="Text Box 126"/>
              <p:cNvSpPr txBox="1">
                <a:spLocks noChangeArrowheads="1"/>
              </p:cNvSpPr>
              <p:nvPr/>
            </p:nvSpPr>
            <p:spPr bwMode="auto">
              <a:xfrm>
                <a:off x="730741" y="4592396"/>
                <a:ext cx="11811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b="1" dirty="0">
                    <a:solidFill>
                      <a:srgbClr val="008000"/>
                    </a:solidFill>
                  </a:rPr>
                  <a:t>Startup</a:t>
                </a:r>
              </a:p>
            </p:txBody>
          </p:sp>
        </p:grpSp>
        <p:sp>
          <p:nvSpPr>
            <p:cNvPr id="18" name="Text Box 126">
              <a:extLst>
                <a:ext uri="{FF2B5EF4-FFF2-40B4-BE49-F238E27FC236}">
                  <a16:creationId xmlns:a16="http://schemas.microsoft.com/office/drawing/2014/main" id="{A799FDE0-B557-6749-A058-D7972B6CA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4157" y="5137499"/>
              <a:ext cx="9038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8000"/>
                  </a:solidFill>
                </a:rPr>
                <a:t>SOP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D2D9F6-A6CB-F443-846B-084F659D5D4A}"/>
              </a:ext>
            </a:extLst>
          </p:cNvPr>
          <p:cNvSpPr txBox="1"/>
          <p:nvPr/>
        </p:nvSpPr>
        <p:spPr>
          <a:xfrm>
            <a:off x="3544975" y="4790063"/>
            <a:ext cx="464063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CHANGE MANAGEMENT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85365760-5C92-BB4E-A965-A9933B4F0037}"/>
              </a:ext>
            </a:extLst>
          </p:cNvPr>
          <p:cNvSpPr/>
          <p:nvPr/>
        </p:nvSpPr>
        <p:spPr>
          <a:xfrm>
            <a:off x="5593860" y="4310097"/>
            <a:ext cx="403470" cy="483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0871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5E813F-1018-4D42-935F-D4E44D006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7924800" cy="59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5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44" y="2971800"/>
            <a:ext cx="6201421" cy="3057525"/>
          </a:xfrm>
          <a:prstGeom prst="rect">
            <a:avLst/>
          </a:prstGeom>
        </p:spPr>
      </p:pic>
      <p:sp>
        <p:nvSpPr>
          <p:cNvPr id="3" name="Star: 7 Points 2">
            <a:extLst>
              <a:ext uri="{FF2B5EF4-FFF2-40B4-BE49-F238E27FC236}">
                <a16:creationId xmlns:a16="http://schemas.microsoft.com/office/drawing/2014/main" id="{E082BD93-7CCB-46C9-8F61-A3F77E2EB5A4}"/>
              </a:ext>
            </a:extLst>
          </p:cNvPr>
          <p:cNvSpPr/>
          <p:nvPr/>
        </p:nvSpPr>
        <p:spPr>
          <a:xfrm>
            <a:off x="1447800" y="381000"/>
            <a:ext cx="3581400" cy="2590800"/>
          </a:xfrm>
          <a:prstGeom prst="star7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11907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6191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5486400"/>
            <a:ext cx="2730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46034"/>
                </a:solidFill>
              </a:rPr>
              <a:t>Expectations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2578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46034"/>
                </a:solidFill>
              </a:rPr>
              <a:t>Key Audiences or Stakeholders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5029200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246034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1489618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C:\Documents and Settings\Sutherland\Local Settings\Temporary Internet Files\Content.IE5\95GITH7P\a_clip_art_outline_of_a_red_heart_on_a_white_background_0071-0801-3017-0208_SMU[1].jpg"/>
          <p:cNvPicPr>
            <a:picLocks noChangeAspect="1" noChangeArrowheads="1"/>
          </p:cNvPicPr>
          <p:nvPr/>
        </p:nvPicPr>
        <p:blipFill>
          <a:blip r:embed="rId2" cstate="print">
            <a:lum contrast="-5000"/>
          </a:blip>
          <a:srcRect/>
          <a:stretch>
            <a:fillRect/>
          </a:stretch>
        </p:blipFill>
        <p:spPr bwMode="auto">
          <a:xfrm rot="504243">
            <a:off x="1828800" y="1524000"/>
            <a:ext cx="1744663" cy="1775487"/>
          </a:xfrm>
          <a:prstGeom prst="rect">
            <a:avLst/>
          </a:prstGeom>
          <a:noFill/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/>
              <a:t>   SWOT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9938" y="1752600"/>
            <a:ext cx="0" cy="441960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097881" y="3794125"/>
            <a:ext cx="4964113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E76-DB5E-418F-A3B2-6A1D1CD0A04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0" y="2057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46034"/>
                </a:solidFill>
              </a:rPr>
              <a:t>STRENGTHS</a:t>
            </a:r>
          </a:p>
        </p:txBody>
      </p:sp>
      <p:pic>
        <p:nvPicPr>
          <p:cNvPr id="62470" name="Picture 6" descr="C:\Documents and Settings\Sutherland\Local Settings\Temporary Internet Files\Content.IE5\XJ5BTCCJ\clipart-011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95400"/>
            <a:ext cx="2128838" cy="260332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029200" y="2209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WEAKNESSES</a:t>
            </a:r>
          </a:p>
        </p:txBody>
      </p:sp>
      <p:pic>
        <p:nvPicPr>
          <p:cNvPr id="25" name="Picture 6" descr="C:\Documents and Settings\Sutherland\Local Settings\Temporary Internet Files\Content.IE5\XJ5BTCCJ\clipart-011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733800"/>
            <a:ext cx="2128838" cy="260332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181600" y="4572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THREATS</a:t>
            </a:r>
          </a:p>
        </p:txBody>
      </p:sp>
      <p:pic>
        <p:nvPicPr>
          <p:cNvPr id="62472" name="Picture 8" descr="C:\Documents and Settings\Sutherland\Local Settings\Temporary Internet Files\Content.IE5\0JAXMH8Z\Cartoon-313457_64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876800"/>
            <a:ext cx="2543298" cy="1223963"/>
          </a:xfrm>
          <a:prstGeom prst="rect">
            <a:avLst/>
          </a:prstGeom>
          <a:noFill/>
        </p:spPr>
      </p:pic>
      <p:sp>
        <p:nvSpPr>
          <p:cNvPr id="30" name="Left-Right Arrow 29"/>
          <p:cNvSpPr/>
          <p:nvPr/>
        </p:nvSpPr>
        <p:spPr>
          <a:xfrm rot="19636883">
            <a:off x="3564567" y="3090617"/>
            <a:ext cx="2184938" cy="11430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43000" y="4114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46034"/>
                </a:solidFill>
              </a:rPr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19510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4" grpId="0"/>
      <p:bldP spid="30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5988">
            <a:off x="250183" y="917170"/>
            <a:ext cx="274673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7726" y="3360486"/>
            <a:ext cx="1338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46034"/>
                </a:solidFill>
              </a:rPr>
              <a:t>PEST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535DB70-D677-4261-AB77-4D1DFF10FD26}"/>
              </a:ext>
            </a:extLst>
          </p:cNvPr>
          <p:cNvGrpSpPr/>
          <p:nvPr/>
        </p:nvGrpSpPr>
        <p:grpSpPr>
          <a:xfrm>
            <a:off x="3409611" y="516626"/>
            <a:ext cx="5105400" cy="1143000"/>
            <a:chOff x="1001525" y="868333"/>
            <a:chExt cx="5105400" cy="1143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F19A736-2271-4260-A05C-F5E19B3A1AF0}"/>
                </a:ext>
              </a:extLst>
            </p:cNvPr>
            <p:cNvSpPr/>
            <p:nvPr/>
          </p:nvSpPr>
          <p:spPr>
            <a:xfrm>
              <a:off x="1001525" y="868333"/>
              <a:ext cx="1143000" cy="1143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2">
                      <a:lumMod val="90000"/>
                    </a:schemeClr>
                  </a:solidFill>
                </a:rPr>
                <a:t>P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01935D-B7DA-4EBC-9A96-3570249E2B02}"/>
                </a:ext>
              </a:extLst>
            </p:cNvPr>
            <p:cNvSpPr/>
            <p:nvPr/>
          </p:nvSpPr>
          <p:spPr>
            <a:xfrm>
              <a:off x="1992125" y="1173133"/>
              <a:ext cx="41148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Political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71F53E65-D43D-E847-B444-B69324FA7380}"/>
              </a:ext>
            </a:extLst>
          </p:cNvPr>
          <p:cNvSpPr/>
          <p:nvPr/>
        </p:nvSpPr>
        <p:spPr>
          <a:xfrm>
            <a:off x="3409611" y="1426870"/>
            <a:ext cx="11430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2">
                    <a:lumMod val="90000"/>
                  </a:schemeClr>
                </a:solidFill>
              </a:rPr>
              <a:t>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2A5E7B-A005-4C44-B2CD-5A48B363108F}"/>
              </a:ext>
            </a:extLst>
          </p:cNvPr>
          <p:cNvSpPr/>
          <p:nvPr/>
        </p:nvSpPr>
        <p:spPr>
          <a:xfrm>
            <a:off x="4400211" y="1731670"/>
            <a:ext cx="4114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Economic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311864F-39E3-B048-8619-063C35670EEF}"/>
              </a:ext>
            </a:extLst>
          </p:cNvPr>
          <p:cNvSpPr/>
          <p:nvPr/>
        </p:nvSpPr>
        <p:spPr>
          <a:xfrm>
            <a:off x="3409611" y="2418856"/>
            <a:ext cx="1143000" cy="1143000"/>
          </a:xfrm>
          <a:prstGeom prst="ellipse">
            <a:avLst/>
          </a:prstGeom>
          <a:solidFill>
            <a:srgbClr val="AF00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2">
                    <a:lumMod val="90000"/>
                  </a:schemeClr>
                </a:solidFill>
              </a:rPr>
              <a:t>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5B7824-E429-4C47-94E1-E16306F3394E}"/>
              </a:ext>
            </a:extLst>
          </p:cNvPr>
          <p:cNvSpPr/>
          <p:nvPr/>
        </p:nvSpPr>
        <p:spPr>
          <a:xfrm>
            <a:off x="4400211" y="2723656"/>
            <a:ext cx="4114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Social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9FFAF5-CE15-FC4D-8FE0-DA0FEAEB4262}"/>
              </a:ext>
            </a:extLst>
          </p:cNvPr>
          <p:cNvSpPr/>
          <p:nvPr/>
        </p:nvSpPr>
        <p:spPr>
          <a:xfrm>
            <a:off x="3409611" y="3401770"/>
            <a:ext cx="1143000" cy="1143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2">
                    <a:lumMod val="90000"/>
                  </a:schemeClr>
                </a:solidFill>
              </a:rPr>
              <a:t>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A05EB2-C3E3-644C-B8EC-559CC81E7B8A}"/>
              </a:ext>
            </a:extLst>
          </p:cNvPr>
          <p:cNvSpPr/>
          <p:nvPr/>
        </p:nvSpPr>
        <p:spPr>
          <a:xfrm>
            <a:off x="4400211" y="3706570"/>
            <a:ext cx="4114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Technical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079F6B-78AA-0949-8EA5-17DDB781675A}"/>
              </a:ext>
            </a:extLst>
          </p:cNvPr>
          <p:cNvSpPr txBox="1"/>
          <p:nvPr/>
        </p:nvSpPr>
        <p:spPr>
          <a:xfrm>
            <a:off x="756559" y="6414085"/>
            <a:ext cx="335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0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2A8558-824E-6042-ACDA-55AB80A9C87D}"/>
              </a:ext>
            </a:extLst>
          </p:cNvPr>
          <p:cNvSpPr txBox="1"/>
          <p:nvPr/>
        </p:nvSpPr>
        <p:spPr>
          <a:xfrm>
            <a:off x="838200" y="314894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The DIKW Model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6E429E-890D-D246-AA0E-42383C366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735706"/>
              </p:ext>
            </p:extLst>
          </p:nvPr>
        </p:nvGraphicFramePr>
        <p:xfrm>
          <a:off x="1524000" y="1397000"/>
          <a:ext cx="64770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114C37-ECD4-FB4B-9FDB-F6BE97666B15}"/>
              </a:ext>
            </a:extLst>
          </p:cNvPr>
          <p:cNvSpPr txBox="1"/>
          <p:nvPr/>
        </p:nvSpPr>
        <p:spPr>
          <a:xfrm>
            <a:off x="1409700" y="345897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patterns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EF731-A4C7-5E45-8635-2A0FBA647717}"/>
              </a:ext>
            </a:extLst>
          </p:cNvPr>
          <p:cNvSpPr txBox="1"/>
          <p:nvPr/>
        </p:nvSpPr>
        <p:spPr>
          <a:xfrm>
            <a:off x="444930" y="4679575"/>
            <a:ext cx="215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relationships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E4682-DAC2-0B46-A7EC-D8F1532AEEAE}"/>
              </a:ext>
            </a:extLst>
          </p:cNvPr>
          <p:cNvSpPr txBox="1"/>
          <p:nvPr/>
        </p:nvSpPr>
        <p:spPr>
          <a:xfrm>
            <a:off x="6934200" y="535179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algorithmic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B92768-19F2-5245-BD0B-27A1C436BB76}"/>
              </a:ext>
            </a:extLst>
          </p:cNvPr>
          <p:cNvSpPr txBox="1"/>
          <p:nvPr/>
        </p:nvSpPr>
        <p:spPr>
          <a:xfrm>
            <a:off x="1981200" y="190476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principles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351130-744F-924D-9697-7EF891E94C83}"/>
              </a:ext>
            </a:extLst>
          </p:cNvPr>
          <p:cNvSpPr txBox="1"/>
          <p:nvPr/>
        </p:nvSpPr>
        <p:spPr>
          <a:xfrm>
            <a:off x="1905000" y="641653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Adapted from </a:t>
            </a:r>
            <a:r>
              <a:rPr lang="en-US" dirty="0" err="1">
                <a:solidFill>
                  <a:schemeClr val="tx2"/>
                </a:solidFill>
              </a:rPr>
              <a:t>Awad</a:t>
            </a:r>
            <a:r>
              <a:rPr lang="en-US" dirty="0">
                <a:solidFill>
                  <a:schemeClr val="tx2"/>
                </a:solidFill>
              </a:rPr>
              <a:t> &amp; </a:t>
            </a:r>
            <a:r>
              <a:rPr lang="en-US" dirty="0" err="1">
                <a:solidFill>
                  <a:schemeClr val="tx2"/>
                </a:solidFill>
              </a:rPr>
              <a:t>Ghazmi</a:t>
            </a:r>
            <a:r>
              <a:rPr lang="en-US" dirty="0">
                <a:solidFill>
                  <a:schemeClr val="tx2"/>
                </a:solidFill>
              </a:rPr>
              <a:t> and Bellinger, Castro &amp; Mills</a:t>
            </a:r>
          </a:p>
        </p:txBody>
      </p:sp>
    </p:spTree>
    <p:extLst>
      <p:ext uri="{BB962C8B-B14F-4D97-AF65-F5344CB8AC3E}">
        <p14:creationId xmlns:p14="http://schemas.microsoft.com/office/powerpoint/2010/main" val="410068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5988">
            <a:off x="250183" y="917170"/>
            <a:ext cx="274673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7726" y="3360486"/>
            <a:ext cx="1338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46034"/>
                </a:solidFill>
              </a:rPr>
              <a:t>PEST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0"/>
            <a:ext cx="0" cy="6653134"/>
          </a:xfrm>
          <a:prstGeom prst="line">
            <a:avLst/>
          </a:prstGeom>
          <a:ln w="190500">
            <a:solidFill>
              <a:srgbClr val="246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535DB70-D677-4261-AB77-4D1DFF10FD26}"/>
              </a:ext>
            </a:extLst>
          </p:cNvPr>
          <p:cNvGrpSpPr/>
          <p:nvPr/>
        </p:nvGrpSpPr>
        <p:grpSpPr>
          <a:xfrm>
            <a:off x="3409611" y="516626"/>
            <a:ext cx="5105400" cy="1143000"/>
            <a:chOff x="1001525" y="868333"/>
            <a:chExt cx="5105400" cy="1143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F19A736-2271-4260-A05C-F5E19B3A1AF0}"/>
                </a:ext>
              </a:extLst>
            </p:cNvPr>
            <p:cNvSpPr/>
            <p:nvPr/>
          </p:nvSpPr>
          <p:spPr>
            <a:xfrm>
              <a:off x="1001525" y="868333"/>
              <a:ext cx="1143000" cy="1143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2">
                      <a:lumMod val="90000"/>
                    </a:schemeClr>
                  </a:solidFill>
                </a:rPr>
                <a:t>P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01935D-B7DA-4EBC-9A96-3570249E2B02}"/>
                </a:ext>
              </a:extLst>
            </p:cNvPr>
            <p:cNvSpPr/>
            <p:nvPr/>
          </p:nvSpPr>
          <p:spPr>
            <a:xfrm>
              <a:off x="1992125" y="1173133"/>
              <a:ext cx="41148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Political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71F53E65-D43D-E847-B444-B69324FA7380}"/>
              </a:ext>
            </a:extLst>
          </p:cNvPr>
          <p:cNvSpPr/>
          <p:nvPr/>
        </p:nvSpPr>
        <p:spPr>
          <a:xfrm>
            <a:off x="3409611" y="1426870"/>
            <a:ext cx="11430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2">
                    <a:lumMod val="90000"/>
                  </a:schemeClr>
                </a:solidFill>
              </a:rPr>
              <a:t>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2A5E7B-A005-4C44-B2CD-5A48B363108F}"/>
              </a:ext>
            </a:extLst>
          </p:cNvPr>
          <p:cNvSpPr/>
          <p:nvPr/>
        </p:nvSpPr>
        <p:spPr>
          <a:xfrm>
            <a:off x="4400211" y="1731670"/>
            <a:ext cx="4114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Economic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311864F-39E3-B048-8619-063C35670EEF}"/>
              </a:ext>
            </a:extLst>
          </p:cNvPr>
          <p:cNvSpPr/>
          <p:nvPr/>
        </p:nvSpPr>
        <p:spPr>
          <a:xfrm>
            <a:off x="3409611" y="2418856"/>
            <a:ext cx="1143000" cy="1143000"/>
          </a:xfrm>
          <a:prstGeom prst="ellipse">
            <a:avLst/>
          </a:prstGeom>
          <a:solidFill>
            <a:srgbClr val="AF00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2">
                    <a:lumMod val="90000"/>
                  </a:schemeClr>
                </a:solidFill>
              </a:rPr>
              <a:t>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5B7824-E429-4C47-94E1-E16306F3394E}"/>
              </a:ext>
            </a:extLst>
          </p:cNvPr>
          <p:cNvSpPr/>
          <p:nvPr/>
        </p:nvSpPr>
        <p:spPr>
          <a:xfrm>
            <a:off x="4400211" y="2723656"/>
            <a:ext cx="4114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Social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9FFAF5-CE15-FC4D-8FE0-DA0FEAEB4262}"/>
              </a:ext>
            </a:extLst>
          </p:cNvPr>
          <p:cNvSpPr/>
          <p:nvPr/>
        </p:nvSpPr>
        <p:spPr>
          <a:xfrm>
            <a:off x="3409611" y="3401770"/>
            <a:ext cx="1143000" cy="1143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2">
                    <a:lumMod val="90000"/>
                  </a:schemeClr>
                </a:solidFill>
              </a:rPr>
              <a:t>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A05EB2-C3E3-644C-B8EC-559CC81E7B8A}"/>
              </a:ext>
            </a:extLst>
          </p:cNvPr>
          <p:cNvSpPr/>
          <p:nvPr/>
        </p:nvSpPr>
        <p:spPr>
          <a:xfrm>
            <a:off x="4400211" y="3706570"/>
            <a:ext cx="4114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Technical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5F91453-40DE-EB4D-AEC8-6DF431567975}"/>
              </a:ext>
            </a:extLst>
          </p:cNvPr>
          <p:cNvSpPr/>
          <p:nvPr/>
        </p:nvSpPr>
        <p:spPr>
          <a:xfrm>
            <a:off x="3409611" y="4274500"/>
            <a:ext cx="1143000" cy="11430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2">
                    <a:lumMod val="90000"/>
                  </a:schemeClr>
                </a:solidFill>
              </a:rPr>
              <a:t>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5CE7A0-0A17-5F4A-9F3B-393EB553E84F}"/>
              </a:ext>
            </a:extLst>
          </p:cNvPr>
          <p:cNvSpPr/>
          <p:nvPr/>
        </p:nvSpPr>
        <p:spPr>
          <a:xfrm>
            <a:off x="4400211" y="4579300"/>
            <a:ext cx="4114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Environmental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3266B3-DF4A-2C41-9A23-8C66B8A49129}"/>
              </a:ext>
            </a:extLst>
          </p:cNvPr>
          <p:cNvSpPr/>
          <p:nvPr/>
        </p:nvSpPr>
        <p:spPr>
          <a:xfrm>
            <a:off x="3445116" y="5215744"/>
            <a:ext cx="1143000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2">
                    <a:lumMod val="90000"/>
                  </a:schemeClr>
                </a:solidFill>
              </a:rPr>
              <a:t>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757FDA-152B-B74F-86B9-78BB8A74B2C3}"/>
              </a:ext>
            </a:extLst>
          </p:cNvPr>
          <p:cNvSpPr/>
          <p:nvPr/>
        </p:nvSpPr>
        <p:spPr>
          <a:xfrm>
            <a:off x="4407585" y="5520544"/>
            <a:ext cx="4114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Regulatory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A64502-E687-D74C-8D2D-0CC362618DBE}"/>
              </a:ext>
            </a:extLst>
          </p:cNvPr>
          <p:cNvSpPr txBox="1"/>
          <p:nvPr/>
        </p:nvSpPr>
        <p:spPr>
          <a:xfrm>
            <a:off x="2088262" y="3375114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(ER)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8053C-D1AB-DD47-920D-13D6BE10352B}"/>
              </a:ext>
            </a:extLst>
          </p:cNvPr>
          <p:cNvSpPr txBox="1"/>
          <p:nvPr/>
        </p:nvSpPr>
        <p:spPr>
          <a:xfrm>
            <a:off x="756559" y="6414085"/>
            <a:ext cx="335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8143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CC76C4-CE26-454B-A7FF-B8591DC14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07" b="25733"/>
          <a:stretch/>
        </p:blipFill>
        <p:spPr>
          <a:xfrm>
            <a:off x="1752600" y="762000"/>
            <a:ext cx="5867400" cy="213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AADA1D-87B7-AD4A-809C-C60FE9543331}"/>
              </a:ext>
            </a:extLst>
          </p:cNvPr>
          <p:cNvSpPr txBox="1"/>
          <p:nvPr/>
        </p:nvSpPr>
        <p:spPr>
          <a:xfrm>
            <a:off x="5334000" y="330884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6034"/>
                </a:solidFill>
              </a:rPr>
              <a:t>HOW MANY?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3CDD4E-8FE2-6149-B5AC-F7900366AAB8}"/>
              </a:ext>
            </a:extLst>
          </p:cNvPr>
          <p:cNvSpPr txBox="1"/>
          <p:nvPr/>
        </p:nvSpPr>
        <p:spPr>
          <a:xfrm>
            <a:off x="2019300" y="3891192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6034"/>
                </a:solidFill>
              </a:rPr>
              <a:t>WHAT KIND?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18341-5FA6-5641-8D1B-9382CE721D8E}"/>
              </a:ext>
            </a:extLst>
          </p:cNvPr>
          <p:cNvSpPr txBox="1"/>
          <p:nvPr/>
        </p:nvSpPr>
        <p:spPr>
          <a:xfrm>
            <a:off x="4343400" y="4649450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246034"/>
                </a:solidFill>
              </a:rPr>
              <a:t>SMART</a:t>
            </a:r>
          </a:p>
        </p:txBody>
      </p:sp>
    </p:spTree>
    <p:extLst>
      <p:ext uri="{BB962C8B-B14F-4D97-AF65-F5344CB8AC3E}">
        <p14:creationId xmlns:p14="http://schemas.microsoft.com/office/powerpoint/2010/main" val="6908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777" y="-1890307"/>
            <a:ext cx="6654800" cy="1688012"/>
          </a:xfrm>
        </p:spPr>
        <p:txBody>
          <a:bodyPr/>
          <a:lstStyle/>
          <a:p>
            <a:pPr algn="ctr"/>
            <a:r>
              <a:rPr lang="en-US" sz="3733" dirty="0"/>
              <a:t>SMART Goals</a:t>
            </a:r>
            <a:br>
              <a:rPr lang="en-US" sz="3733" dirty="0"/>
            </a:br>
            <a:r>
              <a:rPr lang="en-US" sz="3733" dirty="0"/>
              <a:t>What are they?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97552" y="2495550"/>
            <a:ext cx="7000243" cy="350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3733" dirty="0"/>
              <a:t>Specific</a:t>
            </a:r>
          </a:p>
          <a:p>
            <a:pPr lvl="0"/>
            <a:r>
              <a:rPr lang="en-US" sz="3733" dirty="0"/>
              <a:t>Measurable</a:t>
            </a:r>
          </a:p>
          <a:p>
            <a:pPr lvl="0"/>
            <a:r>
              <a:rPr lang="en-US" sz="3733" dirty="0"/>
              <a:t>Attainable</a:t>
            </a:r>
          </a:p>
          <a:p>
            <a:pPr lvl="0"/>
            <a:r>
              <a:rPr lang="en-US" sz="3733" dirty="0"/>
              <a:t>Realistic</a:t>
            </a:r>
          </a:p>
          <a:p>
            <a:pPr lvl="0"/>
            <a:r>
              <a:rPr lang="en-US" sz="3733" dirty="0"/>
              <a:t>Timely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containing thing, LEGO, toy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77" y="2819400"/>
            <a:ext cx="2857500" cy="2857500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6D7C81E-46CD-4F37-97A7-DA0A63415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75" y="518616"/>
            <a:ext cx="7831196" cy="181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8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Image result for question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414875F3-3054-CF41-AB6D-7BDE37B18B50}"/>
              </a:ext>
            </a:extLst>
          </p:cNvPr>
          <p:cNvSpPr/>
          <p:nvPr/>
        </p:nvSpPr>
        <p:spPr>
          <a:xfrm>
            <a:off x="325427" y="1973089"/>
            <a:ext cx="2667000" cy="1755648"/>
          </a:xfrm>
          <a:prstGeom prst="wedgeRoundRectCallout">
            <a:avLst>
              <a:gd name="adj1" fmla="val 71701"/>
              <a:gd name="adj2" fmla="val 29222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Unique Value Proposition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(UVP)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F333047B-78A6-144A-A85F-11A35981FDCE}"/>
              </a:ext>
            </a:extLst>
          </p:cNvPr>
          <p:cNvSpPr/>
          <p:nvPr/>
        </p:nvSpPr>
        <p:spPr>
          <a:xfrm>
            <a:off x="6019800" y="609600"/>
            <a:ext cx="2143125" cy="1222248"/>
          </a:xfrm>
          <a:prstGeom prst="wedgeRoundRectCallout">
            <a:avLst>
              <a:gd name="adj1" fmla="val -73393"/>
              <a:gd name="adj2" fmla="val 9182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Where are we/I NOW?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93A3959D-3204-C94E-9583-BE46F56B26DF}"/>
              </a:ext>
            </a:extLst>
          </p:cNvPr>
          <p:cNvSpPr/>
          <p:nvPr/>
        </p:nvSpPr>
        <p:spPr>
          <a:xfrm>
            <a:off x="6044339" y="2393601"/>
            <a:ext cx="2143125" cy="1222248"/>
          </a:xfrm>
          <a:prstGeom prst="wedgeRoundRectCallout">
            <a:avLst>
              <a:gd name="adj1" fmla="val -76285"/>
              <a:gd name="adj2" fmla="val -9618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What is MY/OUR WHY?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722BDC49-2140-E44C-9BD9-6EC8CEA707B8}"/>
              </a:ext>
            </a:extLst>
          </p:cNvPr>
          <p:cNvSpPr/>
          <p:nvPr/>
        </p:nvSpPr>
        <p:spPr>
          <a:xfrm>
            <a:off x="2909365" y="504160"/>
            <a:ext cx="2667000" cy="1527048"/>
          </a:xfrm>
          <a:prstGeom prst="wedgeEllipseCallout">
            <a:avLst>
              <a:gd name="adj1" fmla="val 30342"/>
              <a:gd name="adj2" fmla="val 684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Where do I/WE INTEND to be?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2B106FBE-C85A-3D4C-8134-A4B680593695}"/>
              </a:ext>
            </a:extLst>
          </p:cNvPr>
          <p:cNvSpPr/>
          <p:nvPr/>
        </p:nvSpPr>
        <p:spPr>
          <a:xfrm>
            <a:off x="5704264" y="4281123"/>
            <a:ext cx="2667000" cy="1527048"/>
          </a:xfrm>
          <a:prstGeom prst="wedgeEllipseCallout">
            <a:avLst>
              <a:gd name="adj1" fmla="val -53339"/>
              <a:gd name="adj2" fmla="val -70599"/>
            </a:avLst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HOW do I/WE INTEND to GET THERE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82A5209B-964C-D442-8B8F-5648839E21E1}"/>
              </a:ext>
            </a:extLst>
          </p:cNvPr>
          <p:cNvSpPr/>
          <p:nvPr/>
        </p:nvSpPr>
        <p:spPr>
          <a:xfrm>
            <a:off x="757238" y="4534323"/>
            <a:ext cx="3052762" cy="1755648"/>
          </a:xfrm>
          <a:prstGeom prst="cloudCallout">
            <a:avLst>
              <a:gd name="adj1" fmla="val 64478"/>
              <a:gd name="adj2" fmla="val -425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WHO are MY/OUR  KEY STAKEHOLDERS?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FBCF41F1-7C4E-F14B-9501-1B5910A98485}"/>
              </a:ext>
            </a:extLst>
          </p:cNvPr>
          <p:cNvSpPr/>
          <p:nvPr/>
        </p:nvSpPr>
        <p:spPr>
          <a:xfrm>
            <a:off x="2946819" y="5165837"/>
            <a:ext cx="3052762" cy="1755648"/>
          </a:xfrm>
          <a:prstGeom prst="cloudCallout">
            <a:avLst>
              <a:gd name="adj1" fmla="val -6597"/>
              <a:gd name="adj2" fmla="val -858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AND What do they EXPECT?</a:t>
            </a:r>
          </a:p>
        </p:txBody>
      </p:sp>
    </p:spTree>
    <p:extLst>
      <p:ext uri="{BB962C8B-B14F-4D97-AF65-F5344CB8AC3E}">
        <p14:creationId xmlns:p14="http://schemas.microsoft.com/office/powerpoint/2010/main" val="310236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 animBg="1"/>
      <p:bldP spid="7" grpId="0" animBg="1"/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D148E5-986F-1741-A474-9B1024F6B9E7}"/>
              </a:ext>
            </a:extLst>
          </p:cNvPr>
          <p:cNvSpPr txBox="1"/>
          <p:nvPr/>
        </p:nvSpPr>
        <p:spPr>
          <a:xfrm>
            <a:off x="3429000" y="838200"/>
            <a:ext cx="2590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dirty="0">
                <a:solidFill>
                  <a:srgbClr val="246034"/>
                </a:solidFill>
              </a:rPr>
              <a:t>KPI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051A4-5F01-474C-80A2-9AAF294B81DD}"/>
              </a:ext>
            </a:extLst>
          </p:cNvPr>
          <p:cNvSpPr txBox="1"/>
          <p:nvPr/>
        </p:nvSpPr>
        <p:spPr>
          <a:xfrm>
            <a:off x="2362200" y="32766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46034"/>
                </a:solidFill>
              </a:rPr>
              <a:t>Key Performance Indicators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E067C-EBC4-F447-839E-6B1166F46176}"/>
              </a:ext>
            </a:extLst>
          </p:cNvPr>
          <p:cNvSpPr txBox="1"/>
          <p:nvPr/>
        </p:nvSpPr>
        <p:spPr>
          <a:xfrm>
            <a:off x="2643467" y="3861375"/>
            <a:ext cx="157106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700" dirty="0">
                <a:solidFill>
                  <a:srgbClr val="0432FF"/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624F1-CC80-8943-97A5-237AB34D7E7B}"/>
              </a:ext>
            </a:extLst>
          </p:cNvPr>
          <p:cNvSpPr txBox="1"/>
          <p:nvPr/>
        </p:nvSpPr>
        <p:spPr>
          <a:xfrm>
            <a:off x="5234267" y="3879170"/>
            <a:ext cx="157106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700" dirty="0">
                <a:solidFill>
                  <a:srgbClr val="0432FF"/>
                </a:solidFill>
                <a:latin typeface="Broadway" panose="020F0502020204030204" pitchFamily="34" charset="0"/>
                <a:cs typeface="Broadway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1365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19B81FA1-1E8E-924A-A424-EA8DBD8140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6666" r="4494" b="14445"/>
          <a:stretch/>
        </p:blipFill>
        <p:spPr>
          <a:xfrm>
            <a:off x="28414" y="228600"/>
            <a:ext cx="9060416" cy="6012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0630B6-9A07-EF4C-9607-1BDC5FEDD01C}"/>
              </a:ext>
            </a:extLst>
          </p:cNvPr>
          <p:cNvSpPr txBox="1"/>
          <p:nvPr/>
        </p:nvSpPr>
        <p:spPr>
          <a:xfrm>
            <a:off x="756559" y="6414085"/>
            <a:ext cx="3358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© 2019 Sutherland &amp; Associates.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72698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3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31" y="818804"/>
            <a:ext cx="2395537" cy="431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62400" y="2126238"/>
            <a:ext cx="154080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&amp;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2362200" y="5299362"/>
            <a:ext cx="4876800" cy="796637"/>
          </a:xfrm>
          <a:prstGeom prst="leftRightArrow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Balanced Approach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981200" y="829887"/>
            <a:ext cx="1295400" cy="914400"/>
          </a:xfrm>
          <a:prstGeom prst="cloudCallout">
            <a:avLst>
              <a:gd name="adj1" fmla="val -54202"/>
              <a:gd name="adj2" fmla="val 71591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E76-DB5E-418F-A3B2-6A1D1CD0A04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0418" name="Picture 2" descr="https://tse2.mm.bing.net/th?id=OIP.ADC3bd132Kxdzsc5oO4zIQEYEs&amp;pid=15.1&amp;P=0&amp;w=300&amp;h=300"/>
          <p:cNvPicPr>
            <a:picLocks noChangeAspect="1" noChangeArrowheads="1"/>
          </p:cNvPicPr>
          <p:nvPr/>
        </p:nvPicPr>
        <p:blipFill>
          <a:blip r:embed="rId4" cstate="print"/>
          <a:srcRect l="22167" b="7621"/>
          <a:stretch>
            <a:fillRect/>
          </a:stretch>
        </p:blipFill>
        <p:spPr bwMode="auto">
          <a:xfrm>
            <a:off x="5791200" y="1524000"/>
            <a:ext cx="263652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9815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5E9DB-8802-D349-8176-81B618EA3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38200"/>
            <a:ext cx="3657600" cy="2743200"/>
          </a:xfrm>
        </p:spPr>
        <p:txBody>
          <a:bodyPr>
            <a:normAutofit/>
          </a:bodyPr>
          <a:lstStyle/>
          <a:p>
            <a:r>
              <a:rPr lang="en-US" dirty="0"/>
              <a:t>STRATEGY</a:t>
            </a:r>
            <a:br>
              <a:rPr lang="en-US" dirty="0"/>
            </a:br>
            <a:r>
              <a:rPr lang="en-US" dirty="0"/>
              <a:t>vs</a:t>
            </a:r>
            <a:br>
              <a:rPr lang="en-US" dirty="0"/>
            </a:br>
            <a:r>
              <a:rPr lang="en-US" dirty="0"/>
              <a:t>TACTICS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5C17AA-F6AF-4A4B-9B56-1AA4CBCC6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E76-DB5E-418F-A3B2-6A1D1CD0A04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7-Point Star 4">
            <a:extLst>
              <a:ext uri="{FF2B5EF4-FFF2-40B4-BE49-F238E27FC236}">
                <a16:creationId xmlns:a16="http://schemas.microsoft.com/office/drawing/2014/main" id="{F3894F7F-8350-9043-A0F7-7BF0F1039015}"/>
              </a:ext>
            </a:extLst>
          </p:cNvPr>
          <p:cNvSpPr/>
          <p:nvPr/>
        </p:nvSpPr>
        <p:spPr>
          <a:xfrm>
            <a:off x="4724400" y="204787"/>
            <a:ext cx="3657600" cy="2743200"/>
          </a:xfrm>
          <a:prstGeom prst="star7">
            <a:avLst/>
          </a:prstGeom>
          <a:solidFill>
            <a:srgbClr val="FFFF00"/>
          </a:solidFill>
          <a:ln w="6350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700" b="1" dirty="0"/>
              <a:t>HIGH</a:t>
            </a:r>
          </a:p>
          <a:p>
            <a:pPr algn="ctr"/>
            <a:r>
              <a:rPr lang="en-US" sz="5700" b="1" dirty="0"/>
              <a:t>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759F37-9A9E-DE45-B85E-201C40D40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9" t="30000" r="8751" b="11666"/>
          <a:stretch/>
        </p:blipFill>
        <p:spPr>
          <a:xfrm>
            <a:off x="1828800" y="3689350"/>
            <a:ext cx="5029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9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AFE62C-BE52-8D4B-841C-F9D507F7C65D}"/>
              </a:ext>
            </a:extLst>
          </p:cNvPr>
          <p:cNvSpPr txBox="1"/>
          <p:nvPr/>
        </p:nvSpPr>
        <p:spPr>
          <a:xfrm>
            <a:off x="1066800" y="3810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8000"/>
                </a:solidFill>
              </a:rPr>
              <a:t>ROLE OF BOARD OF DIRECTORS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9B8D8C0C-5385-FE44-826B-94CBB74B17A5}"/>
              </a:ext>
            </a:extLst>
          </p:cNvPr>
          <p:cNvSpPr/>
          <p:nvPr/>
        </p:nvSpPr>
        <p:spPr>
          <a:xfrm>
            <a:off x="2914650" y="1897559"/>
            <a:ext cx="3314700" cy="1981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B89D2D3C-D1F8-A641-A2BE-C9911202C5FB}"/>
              </a:ext>
            </a:extLst>
          </p:cNvPr>
          <p:cNvSpPr/>
          <p:nvPr/>
        </p:nvSpPr>
        <p:spPr>
          <a:xfrm flipV="1">
            <a:off x="2914650" y="4038600"/>
            <a:ext cx="3314700" cy="1981199"/>
          </a:xfrm>
          <a:prstGeom prst="triangle">
            <a:avLst>
              <a:gd name="adj" fmla="val 49065"/>
            </a:avLst>
          </a:prstGeom>
          <a:noFill/>
          <a:ln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C9545-44C6-1146-AA57-66B5AFD20D09}"/>
              </a:ext>
            </a:extLst>
          </p:cNvPr>
          <p:cNvSpPr txBox="1"/>
          <p:nvPr/>
        </p:nvSpPr>
        <p:spPr>
          <a:xfrm>
            <a:off x="3171825" y="1310282"/>
            <a:ext cx="2800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CREATE/IDENTIFY STRATEGIC DIRECTION OF THE ORGANIZATION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1203F-5B6E-D048-8AF7-98B55ACBC285}"/>
              </a:ext>
            </a:extLst>
          </p:cNvPr>
          <p:cNvSpPr txBox="1"/>
          <p:nvPr/>
        </p:nvSpPr>
        <p:spPr>
          <a:xfrm>
            <a:off x="645440" y="3024861"/>
            <a:ext cx="2800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HIRE – FIRE – COACH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PRESIDENT OR EXEC DIRECTOR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F4C48-73C1-7145-A440-53323EB54574}"/>
              </a:ext>
            </a:extLst>
          </p:cNvPr>
          <p:cNvSpPr txBox="1"/>
          <p:nvPr/>
        </p:nvSpPr>
        <p:spPr>
          <a:xfrm>
            <a:off x="5698210" y="3105834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PROVIDE FISCAL &amp; ETHICAL OVERSIGHT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CA471-B422-B14D-A790-8A6871E65362}"/>
              </a:ext>
            </a:extLst>
          </p:cNvPr>
          <p:cNvSpPr txBox="1"/>
          <p:nvPr/>
        </p:nvSpPr>
        <p:spPr>
          <a:xfrm>
            <a:off x="3192489" y="6019799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FUNDRAISING</a:t>
            </a:r>
          </a:p>
        </p:txBody>
      </p:sp>
    </p:spTree>
    <p:extLst>
      <p:ext uri="{BB962C8B-B14F-4D97-AF65-F5344CB8AC3E}">
        <p14:creationId xmlns:p14="http://schemas.microsoft.com/office/powerpoint/2010/main" val="34796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A7429-8F4E-2B4E-9B73-170E606C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E76-DB5E-418F-A3B2-6A1D1CD0A04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18A7E-15FF-1C45-8BCC-F335FC485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600"/>
            <a:ext cx="721567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4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road map">
            <a:extLst>
              <a:ext uri="{FF2B5EF4-FFF2-40B4-BE49-F238E27FC236}">
                <a16:creationId xmlns:a16="http://schemas.microsoft.com/office/drawing/2014/main" id="{9A2C86E8-E9B1-1147-9CDB-B6F25984D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0"/>
            <a:ext cx="9144000" cy="6667500"/>
          </a:xfrm>
          <a:prstGeom prst="rect">
            <a:avLst/>
          </a:prstGeom>
          <a:effectLst>
            <a:glow rad="127000">
              <a:schemeClr val="accent2">
                <a:alpha val="86000"/>
              </a:schemeClr>
            </a:glo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08D4C6-6E7C-BA4D-A3AE-70A018E6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E76-DB5E-418F-A3B2-6A1D1CD0A04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60A78-D751-FC4D-9DF9-167CE43F2034}"/>
              </a:ext>
            </a:extLst>
          </p:cNvPr>
          <p:cNvSpPr txBox="1"/>
          <p:nvPr/>
        </p:nvSpPr>
        <p:spPr>
          <a:xfrm>
            <a:off x="609600" y="1785879"/>
            <a:ext cx="76200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700" b="1" dirty="0">
                <a:solidFill>
                  <a:srgbClr val="FF40FF"/>
                </a:solidFill>
                <a:latin typeface="Segoe Print" panose="02000800000000000000" pitchFamily="2" charset="0"/>
                <a:ea typeface="Baoli SC" panose="02010600040101010101" pitchFamily="2" charset="-122"/>
                <a:cs typeface="Krungthep" panose="02000400000000000000" pitchFamily="2" charset="-34"/>
              </a:rPr>
              <a:t>DRIVE</a:t>
            </a:r>
          </a:p>
        </p:txBody>
      </p:sp>
    </p:spTree>
    <p:extLst>
      <p:ext uri="{BB962C8B-B14F-4D97-AF65-F5344CB8AC3E}">
        <p14:creationId xmlns:p14="http://schemas.microsoft.com/office/powerpoint/2010/main" val="4292028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8A9CEBF7-5CA5-614D-BAA0-A18A9013F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78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3;&#10;&#13;&#10;Description automatically generated">
            <a:extLst>
              <a:ext uri="{FF2B5EF4-FFF2-40B4-BE49-F238E27FC236}">
                <a16:creationId xmlns:a16="http://schemas.microsoft.com/office/drawing/2014/main" id="{C15DCC96-DC08-A34B-893A-BA485A600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4291"/>
            <a:ext cx="8762999" cy="67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74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4B2707-9AF8-4E43-BFC4-D5C8105D9F94}"/>
              </a:ext>
            </a:extLst>
          </p:cNvPr>
          <p:cNvSpPr txBox="1"/>
          <p:nvPr/>
        </p:nvSpPr>
        <p:spPr>
          <a:xfrm>
            <a:off x="2667000" y="1371600"/>
            <a:ext cx="5715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BE OPEN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r>
              <a:rPr lang="en-US" sz="2800" dirty="0">
                <a:solidFill>
                  <a:srgbClr val="008000"/>
                </a:solidFill>
              </a:rPr>
              <a:t>KNOW WHERE YOU ARE GOING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r>
              <a:rPr lang="en-US" sz="2800" dirty="0">
                <a:solidFill>
                  <a:srgbClr val="008000"/>
                </a:solidFill>
              </a:rPr>
              <a:t>BE INTENTIONAL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r>
              <a:rPr lang="en-US" sz="2800" dirty="0">
                <a:solidFill>
                  <a:srgbClr val="008000"/>
                </a:solidFill>
              </a:rPr>
              <a:t>PEOPLE ARE PEOPLE</a:t>
            </a:r>
          </a:p>
        </p:txBody>
      </p:sp>
    </p:spTree>
    <p:extLst>
      <p:ext uri="{BB962C8B-B14F-4D97-AF65-F5344CB8AC3E}">
        <p14:creationId xmlns:p14="http://schemas.microsoft.com/office/powerpoint/2010/main" val="251260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143000"/>
            <a:ext cx="6858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  </a:t>
            </a:r>
            <a:r>
              <a:rPr lang="en-US" sz="250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" name="Picture 2" descr="Image result for road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" y="95250"/>
            <a:ext cx="9144000" cy="6667500"/>
          </a:xfrm>
          <a:prstGeom prst="rect">
            <a:avLst/>
          </a:prstGeom>
          <a:solidFill>
            <a:schemeClr val="tx1"/>
          </a:solidFill>
          <a:effectLst>
            <a:glow rad="127000">
              <a:schemeClr val="accent2">
                <a:alpha val="86000"/>
              </a:schemeClr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3FCF28-4293-C640-BFEE-2D72560E0872}"/>
              </a:ext>
            </a:extLst>
          </p:cNvPr>
          <p:cNvSpPr/>
          <p:nvPr/>
        </p:nvSpPr>
        <p:spPr>
          <a:xfrm>
            <a:off x="1600200" y="3458705"/>
            <a:ext cx="7162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ROAD MAP</a:t>
            </a:r>
          </a:p>
        </p:txBody>
      </p:sp>
    </p:spTree>
    <p:extLst>
      <p:ext uri="{BB962C8B-B14F-4D97-AF65-F5344CB8AC3E}">
        <p14:creationId xmlns:p14="http://schemas.microsoft.com/office/powerpoint/2010/main" val="36099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010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   Discussion?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				</a:t>
            </a:r>
            <a:r>
              <a:rPr lang="en-US" sz="4400" b="1" dirty="0">
                <a:solidFill>
                  <a:srgbClr val="FF0000"/>
                </a:solidFill>
              </a:rPr>
              <a:t>Dialogue?</a:t>
            </a:r>
          </a:p>
          <a:p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4400" b="1" dirty="0">
                <a:solidFill>
                  <a:srgbClr val="00B050"/>
                </a:solidFill>
              </a:rPr>
              <a:t>Comments?</a:t>
            </a:r>
          </a:p>
          <a:p>
            <a:pPr algn="r"/>
            <a:r>
              <a:rPr lang="en-US" sz="4400" b="1" dirty="0">
                <a:solidFill>
                  <a:schemeClr val="bg1"/>
                </a:solidFill>
              </a:rPr>
              <a:t>			</a:t>
            </a:r>
            <a:r>
              <a:rPr lang="en-US" sz="6000" b="1" dirty="0">
                <a:solidFill>
                  <a:srgbClr val="0070C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72044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4267200"/>
            <a:ext cx="4343400" cy="1752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008000"/>
                </a:solidFill>
              </a:rPr>
              <a:t>Molly Sutherland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008000"/>
                </a:solidFill>
              </a:rPr>
              <a:t>Lexington, KY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008000"/>
                </a:solidFill>
              </a:rPr>
              <a:t>859-509-2249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008000"/>
                </a:solidFill>
              </a:rPr>
              <a:t>molly@sutherlandww.com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9800"/>
            <a:ext cx="1858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5308FE0-ACA1-E144-B8B8-9F9FBFA7C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25060"/>
            <a:ext cx="3158987" cy="408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4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74263" y="24067"/>
            <a:ext cx="8458200" cy="12493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008000"/>
                </a:solidFill>
                <a:latin typeface="+mn-lt"/>
              </a:rPr>
              <a:t>Business Cycle</a:t>
            </a:r>
          </a:p>
        </p:txBody>
      </p:sp>
      <p:sp>
        <p:nvSpPr>
          <p:cNvPr id="70661" name="Freeform 5"/>
          <p:cNvSpPr>
            <a:spLocks/>
          </p:cNvSpPr>
          <p:nvPr/>
        </p:nvSpPr>
        <p:spPr bwMode="auto">
          <a:xfrm>
            <a:off x="5532063" y="1714757"/>
            <a:ext cx="2667000" cy="1866900"/>
          </a:xfrm>
          <a:custGeom>
            <a:avLst/>
            <a:gdLst>
              <a:gd name="T0" fmla="*/ 0 w 1632"/>
              <a:gd name="T1" fmla="*/ 1549649 h 1224"/>
              <a:gd name="T2" fmla="*/ 235324 w 1632"/>
              <a:gd name="T3" fmla="*/ 1769284 h 1224"/>
              <a:gd name="T4" fmla="*/ 784412 w 1632"/>
              <a:gd name="T5" fmla="*/ 1622861 h 1224"/>
              <a:gd name="T6" fmla="*/ 1725706 w 1632"/>
              <a:gd name="T7" fmla="*/ 305049 h 1224"/>
              <a:gd name="T8" fmla="*/ 2196353 w 1632"/>
              <a:gd name="T9" fmla="*/ 12202 h 1224"/>
              <a:gd name="T10" fmla="*/ 2667000 w 1632"/>
              <a:gd name="T11" fmla="*/ 378261 h 12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2"/>
              <a:gd name="T19" fmla="*/ 0 h 1224"/>
              <a:gd name="T20" fmla="*/ 1632 w 1632"/>
              <a:gd name="T21" fmla="*/ 1224 h 12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2" h="1224">
                <a:moveTo>
                  <a:pt x="0" y="1016"/>
                </a:moveTo>
                <a:cubicBezTo>
                  <a:pt x="32" y="1084"/>
                  <a:pt x="64" y="1152"/>
                  <a:pt x="144" y="1160"/>
                </a:cubicBezTo>
                <a:cubicBezTo>
                  <a:pt x="224" y="1168"/>
                  <a:pt x="328" y="1224"/>
                  <a:pt x="480" y="1064"/>
                </a:cubicBezTo>
                <a:cubicBezTo>
                  <a:pt x="632" y="904"/>
                  <a:pt x="912" y="376"/>
                  <a:pt x="1056" y="200"/>
                </a:cubicBezTo>
                <a:cubicBezTo>
                  <a:pt x="1200" y="24"/>
                  <a:pt x="1248" y="0"/>
                  <a:pt x="1344" y="8"/>
                </a:cubicBezTo>
                <a:cubicBezTo>
                  <a:pt x="1440" y="16"/>
                  <a:pt x="1584" y="208"/>
                  <a:pt x="1632" y="248"/>
                </a:cubicBezTo>
              </a:path>
            </a:pathLst>
          </a:custGeom>
          <a:noFill/>
          <a:ln w="920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663" name="Freeform 7"/>
          <p:cNvSpPr>
            <a:spLocks/>
          </p:cNvSpPr>
          <p:nvPr/>
        </p:nvSpPr>
        <p:spPr bwMode="auto">
          <a:xfrm>
            <a:off x="3711330" y="2621219"/>
            <a:ext cx="2286000" cy="1790700"/>
          </a:xfrm>
          <a:custGeom>
            <a:avLst/>
            <a:gdLst>
              <a:gd name="T0" fmla="*/ 0 w 1632"/>
              <a:gd name="T1" fmla="*/ 1486398 h 1224"/>
              <a:gd name="T2" fmla="*/ 201706 w 1632"/>
              <a:gd name="T3" fmla="*/ 1697069 h 1224"/>
              <a:gd name="T4" fmla="*/ 672353 w 1632"/>
              <a:gd name="T5" fmla="*/ 1556622 h 1224"/>
              <a:gd name="T6" fmla="*/ 1479176 w 1632"/>
              <a:gd name="T7" fmla="*/ 292598 h 1224"/>
              <a:gd name="T8" fmla="*/ 1882588 w 1632"/>
              <a:gd name="T9" fmla="*/ 11704 h 1224"/>
              <a:gd name="T10" fmla="*/ 2286000 w 1632"/>
              <a:gd name="T11" fmla="*/ 362822 h 12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2"/>
              <a:gd name="T19" fmla="*/ 0 h 1224"/>
              <a:gd name="T20" fmla="*/ 1632 w 1632"/>
              <a:gd name="T21" fmla="*/ 1224 h 12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2" h="1224">
                <a:moveTo>
                  <a:pt x="0" y="1016"/>
                </a:moveTo>
                <a:cubicBezTo>
                  <a:pt x="32" y="1084"/>
                  <a:pt x="64" y="1152"/>
                  <a:pt x="144" y="1160"/>
                </a:cubicBezTo>
                <a:cubicBezTo>
                  <a:pt x="224" y="1168"/>
                  <a:pt x="328" y="1224"/>
                  <a:pt x="480" y="1064"/>
                </a:cubicBezTo>
                <a:cubicBezTo>
                  <a:pt x="632" y="904"/>
                  <a:pt x="912" y="376"/>
                  <a:pt x="1056" y="200"/>
                </a:cubicBezTo>
                <a:cubicBezTo>
                  <a:pt x="1200" y="24"/>
                  <a:pt x="1248" y="0"/>
                  <a:pt x="1344" y="8"/>
                </a:cubicBezTo>
                <a:cubicBezTo>
                  <a:pt x="1440" y="16"/>
                  <a:pt x="1584" y="208"/>
                  <a:pt x="1632" y="248"/>
                </a:cubicBezTo>
              </a:path>
            </a:pathLst>
          </a:custGeom>
          <a:noFill/>
          <a:ln w="920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1600200" y="5105400"/>
            <a:ext cx="1676400" cy="304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2026863" y="4800600"/>
            <a:ext cx="1143000" cy="609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 flipV="1">
            <a:off x="1295400" y="4572000"/>
            <a:ext cx="1447800" cy="1371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284" name="Oval 33"/>
          <p:cNvSpPr>
            <a:spLocks noChangeArrowheads="1"/>
          </p:cNvSpPr>
          <p:nvPr/>
        </p:nvSpPr>
        <p:spPr bwMode="auto">
          <a:xfrm>
            <a:off x="2582972" y="3196460"/>
            <a:ext cx="2133600" cy="1291368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 dirty="0">
              <a:solidFill>
                <a:srgbClr val="008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27906" y="3842144"/>
            <a:ext cx="4171157" cy="467953"/>
            <a:chOff x="4027906" y="3842144"/>
            <a:chExt cx="4989513" cy="467953"/>
          </a:xfrm>
        </p:grpSpPr>
        <p:sp>
          <p:nvSpPr>
            <p:cNvPr id="4283" name="Text Box 32"/>
            <p:cNvSpPr txBox="1">
              <a:spLocks noChangeArrowheads="1"/>
            </p:cNvSpPr>
            <p:nvPr/>
          </p:nvSpPr>
          <p:spPr bwMode="auto">
            <a:xfrm>
              <a:off x="5170906" y="3852897"/>
              <a:ext cx="38465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sz="2400" b="1" dirty="0"/>
                <a:t>CHAOS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285" name="Line 34"/>
            <p:cNvSpPr>
              <a:spLocks noChangeShapeType="1"/>
            </p:cNvSpPr>
            <p:nvPr/>
          </p:nvSpPr>
          <p:spPr bwMode="auto">
            <a:xfrm flipH="1" flipV="1">
              <a:off x="4027906" y="3842144"/>
              <a:ext cx="1143000" cy="239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102" name="Freeform 6"/>
          <p:cNvSpPr>
            <a:spLocks/>
          </p:cNvSpPr>
          <p:nvPr/>
        </p:nvSpPr>
        <p:spPr bwMode="auto">
          <a:xfrm>
            <a:off x="1218237" y="3558364"/>
            <a:ext cx="2590800" cy="1943100"/>
          </a:xfrm>
          <a:custGeom>
            <a:avLst/>
            <a:gdLst>
              <a:gd name="T0" fmla="*/ 0 w 1632"/>
              <a:gd name="T1" fmla="*/ 1612900 h 1224"/>
              <a:gd name="T2" fmla="*/ 228600 w 1632"/>
              <a:gd name="T3" fmla="*/ 1841500 h 1224"/>
              <a:gd name="T4" fmla="*/ 762000 w 1632"/>
              <a:gd name="T5" fmla="*/ 1689100 h 1224"/>
              <a:gd name="T6" fmla="*/ 1676400 w 1632"/>
              <a:gd name="T7" fmla="*/ 317500 h 1224"/>
              <a:gd name="T8" fmla="*/ 2133600 w 1632"/>
              <a:gd name="T9" fmla="*/ 12700 h 1224"/>
              <a:gd name="T10" fmla="*/ 2590800 w 1632"/>
              <a:gd name="T11" fmla="*/ 393700 h 12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2"/>
              <a:gd name="T19" fmla="*/ 0 h 1224"/>
              <a:gd name="T20" fmla="*/ 1632 w 1632"/>
              <a:gd name="T21" fmla="*/ 1224 h 12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2" h="1224">
                <a:moveTo>
                  <a:pt x="0" y="1016"/>
                </a:moveTo>
                <a:cubicBezTo>
                  <a:pt x="32" y="1084"/>
                  <a:pt x="64" y="1152"/>
                  <a:pt x="144" y="1160"/>
                </a:cubicBezTo>
                <a:cubicBezTo>
                  <a:pt x="224" y="1168"/>
                  <a:pt x="328" y="1224"/>
                  <a:pt x="480" y="1064"/>
                </a:cubicBezTo>
                <a:cubicBezTo>
                  <a:pt x="632" y="904"/>
                  <a:pt x="912" y="376"/>
                  <a:pt x="1056" y="200"/>
                </a:cubicBezTo>
                <a:cubicBezTo>
                  <a:pt x="1200" y="24"/>
                  <a:pt x="1248" y="0"/>
                  <a:pt x="1344" y="8"/>
                </a:cubicBezTo>
                <a:cubicBezTo>
                  <a:pt x="1440" y="16"/>
                  <a:pt x="1584" y="208"/>
                  <a:pt x="1632" y="248"/>
                </a:cubicBezTo>
              </a:path>
            </a:pathLst>
          </a:custGeom>
          <a:noFill/>
          <a:ln w="92075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344352-8099-CD4A-9ED6-C9BB2E0ECD3E}"/>
              </a:ext>
            </a:extLst>
          </p:cNvPr>
          <p:cNvGrpSpPr/>
          <p:nvPr/>
        </p:nvGrpSpPr>
        <p:grpSpPr>
          <a:xfrm>
            <a:off x="821971" y="3244927"/>
            <a:ext cx="3919466" cy="2261904"/>
            <a:chOff x="821971" y="3244927"/>
            <a:chExt cx="3919466" cy="2261904"/>
          </a:xfrm>
        </p:grpSpPr>
        <p:grpSp>
          <p:nvGrpSpPr>
            <p:cNvPr id="5" name="Group 4"/>
            <p:cNvGrpSpPr/>
            <p:nvPr/>
          </p:nvGrpSpPr>
          <p:grpSpPr>
            <a:xfrm>
              <a:off x="821971" y="3244927"/>
              <a:ext cx="3919466" cy="1836103"/>
              <a:chOff x="730741" y="3125625"/>
              <a:chExt cx="3919466" cy="1836103"/>
            </a:xfrm>
          </p:grpSpPr>
          <p:sp>
            <p:nvSpPr>
              <p:cNvPr id="4281" name="Text Box 61"/>
              <p:cNvSpPr txBox="1">
                <a:spLocks noChangeArrowheads="1"/>
              </p:cNvSpPr>
              <p:nvPr/>
            </p:nvSpPr>
            <p:spPr bwMode="auto">
              <a:xfrm>
                <a:off x="1831730" y="3125625"/>
                <a:ext cx="136048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b="1" dirty="0">
                    <a:solidFill>
                      <a:srgbClr val="008000"/>
                    </a:solidFill>
                  </a:rPr>
                  <a:t>Maturity</a:t>
                </a:r>
              </a:p>
            </p:txBody>
          </p:sp>
          <p:sp>
            <p:nvSpPr>
              <p:cNvPr id="4208" name="Text Box 122"/>
              <p:cNvSpPr txBox="1">
                <a:spLocks noChangeArrowheads="1"/>
              </p:cNvSpPr>
              <p:nvPr/>
            </p:nvSpPr>
            <p:spPr bwMode="auto">
              <a:xfrm>
                <a:off x="3507207" y="3376722"/>
                <a:ext cx="1143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b="1" dirty="0">
                    <a:solidFill>
                      <a:srgbClr val="008000"/>
                    </a:solidFill>
                  </a:rPr>
                  <a:t>Decline</a:t>
                </a:r>
              </a:p>
            </p:txBody>
          </p:sp>
          <p:sp>
            <p:nvSpPr>
              <p:cNvPr id="4210" name="Text Box 124"/>
              <p:cNvSpPr txBox="1">
                <a:spLocks noChangeArrowheads="1"/>
              </p:cNvSpPr>
              <p:nvPr/>
            </p:nvSpPr>
            <p:spPr bwMode="auto">
              <a:xfrm>
                <a:off x="1548852" y="3775627"/>
                <a:ext cx="1183654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b="1" dirty="0">
                    <a:solidFill>
                      <a:srgbClr val="008000"/>
                    </a:solidFill>
                  </a:rPr>
                  <a:t>Growth</a:t>
                </a:r>
              </a:p>
            </p:txBody>
          </p:sp>
          <p:sp>
            <p:nvSpPr>
              <p:cNvPr id="4212" name="Text Box 126"/>
              <p:cNvSpPr txBox="1">
                <a:spLocks noChangeArrowheads="1"/>
              </p:cNvSpPr>
              <p:nvPr/>
            </p:nvSpPr>
            <p:spPr bwMode="auto">
              <a:xfrm>
                <a:off x="730741" y="4592396"/>
                <a:ext cx="11811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b="1" dirty="0">
                    <a:solidFill>
                      <a:srgbClr val="008000"/>
                    </a:solidFill>
                  </a:rPr>
                  <a:t>Startup</a:t>
                </a:r>
              </a:p>
            </p:txBody>
          </p:sp>
        </p:grpSp>
        <p:sp>
          <p:nvSpPr>
            <p:cNvPr id="18" name="Text Box 126">
              <a:extLst>
                <a:ext uri="{FF2B5EF4-FFF2-40B4-BE49-F238E27FC236}">
                  <a16:creationId xmlns:a16="http://schemas.microsoft.com/office/drawing/2014/main" id="{A799FDE0-B557-6749-A058-D7972B6CA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4157" y="5137499"/>
              <a:ext cx="9038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8000"/>
                  </a:solidFill>
                </a:rPr>
                <a:t>SOP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D2D9F6-A6CB-F443-846B-084F659D5D4A}"/>
              </a:ext>
            </a:extLst>
          </p:cNvPr>
          <p:cNvSpPr txBox="1"/>
          <p:nvPr/>
        </p:nvSpPr>
        <p:spPr>
          <a:xfrm>
            <a:off x="5608263" y="513996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Leadership &amp; </a:t>
            </a:r>
          </a:p>
          <a:p>
            <a:pPr algn="ctr"/>
            <a:r>
              <a:rPr lang="en-US" sz="2400" b="1" dirty="0"/>
              <a:t>TRUST &amp; RESPECT</a:t>
            </a:r>
          </a:p>
        </p:txBody>
      </p:sp>
    </p:spTree>
    <p:extLst>
      <p:ext uri="{BB962C8B-B14F-4D97-AF65-F5344CB8AC3E}">
        <p14:creationId xmlns:p14="http://schemas.microsoft.com/office/powerpoint/2010/main" val="739224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3" grpId="0" animBg="1"/>
      <p:bldP spid="4284" grpId="0" animBg="1"/>
      <p:bldP spid="410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EB8E79-3153-6A44-B569-602F6C425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47800"/>
            <a:ext cx="7194674" cy="472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775C88-78F8-F84B-AAFF-6A6EBDE2C61C}"/>
              </a:ext>
            </a:extLst>
          </p:cNvPr>
          <p:cNvSpPr txBox="1"/>
          <p:nvPr/>
        </p:nvSpPr>
        <p:spPr>
          <a:xfrm>
            <a:off x="1828800" y="2659559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Gill Sans MT" panose="020B0502020104020203" pitchFamily="34" charset="77"/>
                <a:cs typeface="Aharoni" panose="02010803020104030203" pitchFamily="2" charset="-79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3498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422275"/>
            <a:ext cx="80010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4 Quadrants of Business</a:t>
            </a:r>
          </a:p>
        </p:txBody>
      </p:sp>
      <p:graphicFrame>
        <p:nvGraphicFramePr>
          <p:cNvPr id="11268" name="Object 6"/>
          <p:cNvGraphicFramePr>
            <a:graphicFrameLocks noChangeAspect="1"/>
          </p:cNvGraphicFramePr>
          <p:nvPr/>
        </p:nvGraphicFramePr>
        <p:xfrm>
          <a:off x="2059782" y="1552722"/>
          <a:ext cx="22860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1578864" imgH="1578864" progId="">
                  <p:embed/>
                </p:oleObj>
              </mc:Choice>
              <mc:Fallback>
                <p:oleObj r:id="rId3" imgW="1578864" imgH="1578864" progId="">
                  <p:embed/>
                  <p:pic>
                    <p:nvPicPr>
                      <p:cNvPr id="1126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9782" y="1552722"/>
                        <a:ext cx="2286000" cy="207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9" name="Group 8"/>
          <p:cNvGrpSpPr>
            <a:grpSpLocks/>
          </p:cNvGrpSpPr>
          <p:nvPr/>
        </p:nvGrpSpPr>
        <p:grpSpPr bwMode="auto">
          <a:xfrm>
            <a:off x="1981200" y="4191000"/>
            <a:ext cx="2551113" cy="1560513"/>
            <a:chOff x="4840763" y="4001559"/>
            <a:chExt cx="2819400" cy="1793341"/>
          </a:xfrm>
        </p:grpSpPr>
        <p:sp>
          <p:nvSpPr>
            <p:cNvPr id="16396" name="Line 8"/>
            <p:cNvSpPr>
              <a:spLocks noChangeShapeType="1"/>
            </p:cNvSpPr>
            <p:nvPr/>
          </p:nvSpPr>
          <p:spPr bwMode="auto">
            <a:xfrm flipV="1">
              <a:off x="5562600" y="4267199"/>
              <a:ext cx="1371600" cy="129540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" name="Oval 10"/>
            <p:cNvSpPr>
              <a:spLocks noChangeArrowheads="1"/>
            </p:cNvSpPr>
            <p:nvPr/>
          </p:nvSpPr>
          <p:spPr bwMode="auto">
            <a:xfrm>
              <a:off x="5261927" y="4001559"/>
              <a:ext cx="1977073" cy="1793341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Gill Sans MT"/>
              </a:endParaRPr>
            </a:p>
          </p:txBody>
        </p:sp>
        <p:sp>
          <p:nvSpPr>
            <p:cNvPr id="16398" name="Text Box 11"/>
            <p:cNvSpPr txBox="1">
              <a:spLocks noChangeArrowheads="1"/>
            </p:cNvSpPr>
            <p:nvPr/>
          </p:nvSpPr>
          <p:spPr bwMode="auto">
            <a:xfrm>
              <a:off x="4840763" y="4423313"/>
              <a:ext cx="2819400" cy="9970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lang="en-US" altLang="en-US" sz="4000" b="1" dirty="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rPr>
                <a:t>MUDA</a:t>
              </a:r>
              <a:endParaRPr lang="en-US" altLang="en-US" sz="40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579938" y="1752600"/>
            <a:ext cx="0" cy="441960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097881" y="3794125"/>
            <a:ext cx="4964113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0" b="93067" l="7813" r="9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22098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102183" y="1608693"/>
            <a:ext cx="2401930" cy="1956533"/>
            <a:chOff x="5489532" y="1466514"/>
            <a:chExt cx="2401930" cy="1956533"/>
          </a:xfrm>
        </p:grpSpPr>
        <p:pic>
          <p:nvPicPr>
            <p:cNvPr id="11278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752"/>
            <a:stretch>
              <a:fillRect/>
            </a:stretch>
          </p:blipFill>
          <p:spPr bwMode="auto">
            <a:xfrm>
              <a:off x="6873874" y="2287985"/>
              <a:ext cx="1017588" cy="113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1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9532" y="1986756"/>
              <a:ext cx="914400" cy="106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7769" y="1466514"/>
              <a:ext cx="784225" cy="112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475038" y="2728913"/>
            <a:ext cx="2209800" cy="2295525"/>
          </a:xfrm>
          <a:prstGeom prst="ellipse">
            <a:avLst/>
          </a:prstGeom>
          <a:noFill/>
          <a:ln w="762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E76-DB5E-418F-A3B2-6A1D1CD0A04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8CDA14-02B4-9345-A602-204A5478393C}"/>
              </a:ext>
            </a:extLst>
          </p:cNvPr>
          <p:cNvSpPr txBox="1"/>
          <p:nvPr/>
        </p:nvSpPr>
        <p:spPr>
          <a:xfrm>
            <a:off x="15240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8F6F9-1616-114B-BBCB-3805EE2DD53E}"/>
              </a:ext>
            </a:extLst>
          </p:cNvPr>
          <p:cNvSpPr txBox="1"/>
          <p:nvPr/>
        </p:nvSpPr>
        <p:spPr>
          <a:xfrm>
            <a:off x="1534321" y="233284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461527-6E28-A446-879C-57E28AA25B7B}"/>
              </a:ext>
            </a:extLst>
          </p:cNvPr>
          <p:cNvSpPr txBox="1"/>
          <p:nvPr/>
        </p:nvSpPr>
        <p:spPr>
          <a:xfrm>
            <a:off x="1524000" y="269230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1040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9" name="Group 8"/>
          <p:cNvGrpSpPr>
            <a:grpSpLocks/>
          </p:cNvGrpSpPr>
          <p:nvPr/>
        </p:nvGrpSpPr>
        <p:grpSpPr bwMode="auto">
          <a:xfrm>
            <a:off x="1295400" y="533400"/>
            <a:ext cx="2551113" cy="1560513"/>
            <a:chOff x="4840763" y="4001559"/>
            <a:chExt cx="2819400" cy="1793341"/>
          </a:xfrm>
        </p:grpSpPr>
        <p:sp>
          <p:nvSpPr>
            <p:cNvPr id="16396" name="Line 8"/>
            <p:cNvSpPr>
              <a:spLocks noChangeShapeType="1"/>
            </p:cNvSpPr>
            <p:nvPr/>
          </p:nvSpPr>
          <p:spPr bwMode="auto">
            <a:xfrm flipV="1">
              <a:off x="5562600" y="4267199"/>
              <a:ext cx="1371600" cy="129540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" name="Oval 10"/>
            <p:cNvSpPr>
              <a:spLocks noChangeArrowheads="1"/>
            </p:cNvSpPr>
            <p:nvPr/>
          </p:nvSpPr>
          <p:spPr bwMode="auto">
            <a:xfrm>
              <a:off x="5261927" y="4001559"/>
              <a:ext cx="1977073" cy="1793341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Gill Sans MT"/>
              </a:endParaRPr>
            </a:p>
          </p:txBody>
        </p:sp>
        <p:sp>
          <p:nvSpPr>
            <p:cNvPr id="16398" name="Text Box 11"/>
            <p:cNvSpPr txBox="1">
              <a:spLocks noChangeArrowheads="1"/>
            </p:cNvSpPr>
            <p:nvPr/>
          </p:nvSpPr>
          <p:spPr bwMode="auto">
            <a:xfrm>
              <a:off x="4840763" y="4423313"/>
              <a:ext cx="2819400" cy="9970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lang="en-US" altLang="en-US" sz="4000" b="1" dirty="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rPr>
                <a:t>MUDA</a:t>
              </a:r>
              <a:endParaRPr lang="en-US" altLang="en-US" sz="40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E76-DB5E-418F-A3B2-6A1D1CD0A04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9C117-3F1D-430F-940B-441EAC4AA679}"/>
              </a:ext>
            </a:extLst>
          </p:cNvPr>
          <p:cNvSpPr txBox="1"/>
          <p:nvPr/>
        </p:nvSpPr>
        <p:spPr>
          <a:xfrm>
            <a:off x="4343400" y="1509138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 WORMPIT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6D4C9E-FCCB-0B41-AB68-54289E8B2137}"/>
              </a:ext>
            </a:extLst>
          </p:cNvPr>
          <p:cNvSpPr txBox="1"/>
          <p:nvPr/>
        </p:nvSpPr>
        <p:spPr>
          <a:xfrm>
            <a:off x="4197783" y="533400"/>
            <a:ext cx="2782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/>
                </a:solidFill>
              </a:rPr>
              <a:t>WASTE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4F64D2-E792-8D44-8C09-8BA68480C22F}"/>
              </a:ext>
            </a:extLst>
          </p:cNvPr>
          <p:cNvSpPr txBox="1"/>
          <p:nvPr/>
        </p:nvSpPr>
        <p:spPr>
          <a:xfrm>
            <a:off x="954348" y="2462188"/>
            <a:ext cx="1788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6034"/>
                </a:solidFill>
              </a:rPr>
              <a:t>Intellect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EB2B49-DE4D-584B-ADB3-A224DE9B9CA2}"/>
              </a:ext>
            </a:extLst>
          </p:cNvPr>
          <p:cNvSpPr txBox="1"/>
          <p:nvPr/>
        </p:nvSpPr>
        <p:spPr>
          <a:xfrm>
            <a:off x="3846513" y="2437706"/>
            <a:ext cx="3829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6034"/>
                </a:solidFill>
              </a:rPr>
              <a:t>Quality Questions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3C9184-9ED5-5E4D-8997-FED7AEA7609A}"/>
              </a:ext>
            </a:extLst>
          </p:cNvPr>
          <p:cNvSpPr txBox="1"/>
          <p:nvPr/>
        </p:nvSpPr>
        <p:spPr>
          <a:xfrm>
            <a:off x="932978" y="2991889"/>
            <a:ext cx="1636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6034"/>
                </a:solidFill>
              </a:rPr>
              <a:t>Worry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367377-AEDF-7443-9C9F-1A12723610EF}"/>
              </a:ext>
            </a:extLst>
          </p:cNvPr>
          <p:cNvSpPr txBox="1"/>
          <p:nvPr/>
        </p:nvSpPr>
        <p:spPr>
          <a:xfrm>
            <a:off x="3846513" y="2955276"/>
            <a:ext cx="5221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6034"/>
                </a:solidFill>
              </a:rPr>
              <a:t>Communications &amp; Accountability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CC92EC-97AD-794E-87C1-8DDF75882494}"/>
              </a:ext>
            </a:extLst>
          </p:cNvPr>
          <p:cNvSpPr txBox="1"/>
          <p:nvPr/>
        </p:nvSpPr>
        <p:spPr>
          <a:xfrm>
            <a:off x="932978" y="3476318"/>
            <a:ext cx="273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6034"/>
                </a:solidFill>
              </a:rPr>
              <a:t>Over Production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856E4C-DD57-2441-B419-F7D3649526CD}"/>
              </a:ext>
            </a:extLst>
          </p:cNvPr>
          <p:cNvSpPr txBox="1"/>
          <p:nvPr/>
        </p:nvSpPr>
        <p:spPr>
          <a:xfrm>
            <a:off x="3846513" y="3429000"/>
            <a:ext cx="3697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6034"/>
                </a:solidFill>
              </a:rPr>
              <a:t>Active Listening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CDF581-5800-9343-AA8B-34F5641615AA}"/>
              </a:ext>
            </a:extLst>
          </p:cNvPr>
          <p:cNvSpPr txBox="1"/>
          <p:nvPr/>
        </p:nvSpPr>
        <p:spPr>
          <a:xfrm>
            <a:off x="954348" y="3952220"/>
            <a:ext cx="1836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6034"/>
                </a:solidFill>
              </a:rPr>
              <a:t>Re-Work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875B45-AF82-B940-A2A3-4EADCABCBFEB}"/>
              </a:ext>
            </a:extLst>
          </p:cNvPr>
          <p:cNvSpPr txBox="1"/>
          <p:nvPr/>
        </p:nvSpPr>
        <p:spPr>
          <a:xfrm>
            <a:off x="3846513" y="3874839"/>
            <a:ext cx="453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6034"/>
                </a:solidFill>
              </a:rPr>
              <a:t>Doing it Right the 1</a:t>
            </a:r>
            <a:r>
              <a:rPr lang="en-US" sz="2800" b="1" baseline="30000" dirty="0">
                <a:solidFill>
                  <a:srgbClr val="246034"/>
                </a:solidFill>
              </a:rPr>
              <a:t>st</a:t>
            </a:r>
            <a:r>
              <a:rPr lang="en-US" sz="2800" b="1" dirty="0">
                <a:solidFill>
                  <a:srgbClr val="246034"/>
                </a:solidFill>
              </a:rPr>
              <a:t> 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2FDB82-EA79-0A47-9DDC-095D5C9189BA}"/>
              </a:ext>
            </a:extLst>
          </p:cNvPr>
          <p:cNvSpPr txBox="1"/>
          <p:nvPr/>
        </p:nvSpPr>
        <p:spPr>
          <a:xfrm>
            <a:off x="929589" y="4420294"/>
            <a:ext cx="150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6034"/>
                </a:solidFill>
              </a:rPr>
              <a:t>Motion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C08E45-B948-8046-8E8F-6B3756B78B38}"/>
              </a:ext>
            </a:extLst>
          </p:cNvPr>
          <p:cNvSpPr txBox="1"/>
          <p:nvPr/>
        </p:nvSpPr>
        <p:spPr>
          <a:xfrm>
            <a:off x="3846513" y="4348563"/>
            <a:ext cx="3067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6034"/>
                </a:solidFill>
              </a:rPr>
              <a:t>Housekeeping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C50C7-E747-3443-AE09-96A4CC53A8EF}"/>
              </a:ext>
            </a:extLst>
          </p:cNvPr>
          <p:cNvSpPr txBox="1"/>
          <p:nvPr/>
        </p:nvSpPr>
        <p:spPr>
          <a:xfrm>
            <a:off x="904761" y="4857405"/>
            <a:ext cx="206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6034"/>
                </a:solidFill>
              </a:rPr>
              <a:t>Processes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CD66F6-A66A-E246-99E6-1DEDD443225F}"/>
              </a:ext>
            </a:extLst>
          </p:cNvPr>
          <p:cNvSpPr txBox="1"/>
          <p:nvPr/>
        </p:nvSpPr>
        <p:spPr>
          <a:xfrm>
            <a:off x="3846513" y="4794402"/>
            <a:ext cx="3067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6034"/>
                </a:solidFill>
              </a:rPr>
              <a:t>KIS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A03B28-6479-6641-9A7C-F5D320536B1A}"/>
              </a:ext>
            </a:extLst>
          </p:cNvPr>
          <p:cNvSpPr txBox="1"/>
          <p:nvPr/>
        </p:nvSpPr>
        <p:spPr>
          <a:xfrm>
            <a:off x="904762" y="5363578"/>
            <a:ext cx="2284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6034"/>
                </a:solidFill>
              </a:rPr>
              <a:t>Inventory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E03677-96D1-5F43-9665-6E59666D59C5}"/>
              </a:ext>
            </a:extLst>
          </p:cNvPr>
          <p:cNvSpPr txBox="1"/>
          <p:nvPr/>
        </p:nvSpPr>
        <p:spPr>
          <a:xfrm>
            <a:off x="3866391" y="5221832"/>
            <a:ext cx="3067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6034"/>
                </a:solidFill>
              </a:rPr>
              <a:t>Right Inventory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54DC8B-DEE3-6C4D-BF31-3D3AD8D3C3E3}"/>
              </a:ext>
            </a:extLst>
          </p:cNvPr>
          <p:cNvSpPr txBox="1"/>
          <p:nvPr/>
        </p:nvSpPr>
        <p:spPr>
          <a:xfrm>
            <a:off x="911388" y="5817736"/>
            <a:ext cx="187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6034"/>
                </a:solidFill>
              </a:rPr>
              <a:t>Time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389ACB-8944-684F-8C57-145D83B65159}"/>
              </a:ext>
            </a:extLst>
          </p:cNvPr>
          <p:cNvSpPr txBox="1"/>
          <p:nvPr/>
        </p:nvSpPr>
        <p:spPr>
          <a:xfrm>
            <a:off x="3886269" y="5707642"/>
            <a:ext cx="3067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6034"/>
                </a:solidFill>
              </a:rPr>
              <a:t>Mutual Respect</a:t>
            </a:r>
          </a:p>
        </p:txBody>
      </p:sp>
    </p:spTree>
    <p:extLst>
      <p:ext uri="{BB962C8B-B14F-4D97-AF65-F5344CB8AC3E}">
        <p14:creationId xmlns:p14="http://schemas.microsoft.com/office/powerpoint/2010/main" val="15836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E4445-C6AC-4B44-B25C-00534228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E76-DB5E-418F-A3B2-6A1D1CD0A04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1">
            <a:extLst>
              <a:ext uri="{FF2B5EF4-FFF2-40B4-BE49-F238E27FC236}">
                <a16:creationId xmlns:a16="http://schemas.microsoft.com/office/drawing/2014/main" id="{97F213D5-6575-9546-B25E-5823C7AFF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0" b="93067" l="7813" r="9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38621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B2EC09-2BD1-8B4F-8AF8-F6B22A248BA2}"/>
              </a:ext>
            </a:extLst>
          </p:cNvPr>
          <p:cNvSpPr txBox="1"/>
          <p:nvPr/>
        </p:nvSpPr>
        <p:spPr>
          <a:xfrm>
            <a:off x="5186082" y="1102866"/>
            <a:ext cx="304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BUDGET</a:t>
            </a:r>
          </a:p>
          <a:p>
            <a:endParaRPr lang="en-US" sz="3200" b="1" dirty="0">
              <a:solidFill>
                <a:schemeClr val="tx2"/>
              </a:solidFill>
            </a:endParaRPr>
          </a:p>
          <a:p>
            <a:r>
              <a:rPr lang="en-US" sz="3200" b="1" dirty="0">
                <a:solidFill>
                  <a:schemeClr val="tx2"/>
                </a:solidFill>
              </a:rPr>
              <a:t>INVESTMENT(S)</a:t>
            </a:r>
          </a:p>
          <a:p>
            <a:endParaRPr lang="en-US" sz="3200" b="1" dirty="0">
              <a:solidFill>
                <a:schemeClr val="tx2"/>
              </a:solidFill>
            </a:endParaRPr>
          </a:p>
          <a:p>
            <a:r>
              <a:rPr lang="en-US" sz="3200" b="1" dirty="0">
                <a:solidFill>
                  <a:schemeClr val="tx2"/>
                </a:solidFill>
              </a:rPr>
              <a:t>BREAKEVEN</a:t>
            </a:r>
          </a:p>
          <a:p>
            <a:endParaRPr lang="en-US" sz="3200" b="1" dirty="0">
              <a:solidFill>
                <a:schemeClr val="tx2"/>
              </a:solidFill>
            </a:endParaRPr>
          </a:p>
          <a:p>
            <a:r>
              <a:rPr lang="en-US" sz="3200" b="1" dirty="0">
                <a:solidFill>
                  <a:schemeClr val="tx2"/>
                </a:solidFill>
              </a:rPr>
              <a:t>ROI</a:t>
            </a:r>
          </a:p>
        </p:txBody>
      </p:sp>
    </p:spTree>
    <p:extLst>
      <p:ext uri="{BB962C8B-B14F-4D97-AF65-F5344CB8AC3E}">
        <p14:creationId xmlns:p14="http://schemas.microsoft.com/office/powerpoint/2010/main" val="96120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422275"/>
            <a:ext cx="8001000" cy="11430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4 Quadrants of Business</a:t>
            </a:r>
          </a:p>
        </p:txBody>
      </p:sp>
      <p:graphicFrame>
        <p:nvGraphicFramePr>
          <p:cNvPr id="11268" name="Object 6"/>
          <p:cNvGraphicFramePr>
            <a:graphicFrameLocks noChangeAspect="1"/>
          </p:cNvGraphicFramePr>
          <p:nvPr/>
        </p:nvGraphicFramePr>
        <p:xfrm>
          <a:off x="2059782" y="1552722"/>
          <a:ext cx="22860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1578864" imgH="1578864" progId="">
                  <p:embed/>
                </p:oleObj>
              </mc:Choice>
              <mc:Fallback>
                <p:oleObj r:id="rId3" imgW="1578864" imgH="1578864" progId="">
                  <p:embed/>
                  <p:pic>
                    <p:nvPicPr>
                      <p:cNvPr id="1126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9782" y="1552722"/>
                        <a:ext cx="2286000" cy="207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9" name="Group 8"/>
          <p:cNvGrpSpPr>
            <a:grpSpLocks/>
          </p:cNvGrpSpPr>
          <p:nvPr/>
        </p:nvGrpSpPr>
        <p:grpSpPr bwMode="auto">
          <a:xfrm>
            <a:off x="1981200" y="4191000"/>
            <a:ext cx="2551113" cy="1560513"/>
            <a:chOff x="4840763" y="4001559"/>
            <a:chExt cx="2819400" cy="1793341"/>
          </a:xfrm>
        </p:grpSpPr>
        <p:sp>
          <p:nvSpPr>
            <p:cNvPr id="16396" name="Line 8"/>
            <p:cNvSpPr>
              <a:spLocks noChangeShapeType="1"/>
            </p:cNvSpPr>
            <p:nvPr/>
          </p:nvSpPr>
          <p:spPr bwMode="auto">
            <a:xfrm flipV="1">
              <a:off x="5562600" y="4267199"/>
              <a:ext cx="1371600" cy="129540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" name="Oval 10"/>
            <p:cNvSpPr>
              <a:spLocks noChangeArrowheads="1"/>
            </p:cNvSpPr>
            <p:nvPr/>
          </p:nvSpPr>
          <p:spPr bwMode="auto">
            <a:xfrm>
              <a:off x="5261927" y="4001559"/>
              <a:ext cx="1977073" cy="1793341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Gill Sans MT"/>
              </a:endParaRPr>
            </a:p>
          </p:txBody>
        </p:sp>
        <p:sp>
          <p:nvSpPr>
            <p:cNvPr id="16398" name="Text Box 11"/>
            <p:cNvSpPr txBox="1">
              <a:spLocks noChangeArrowheads="1"/>
            </p:cNvSpPr>
            <p:nvPr/>
          </p:nvSpPr>
          <p:spPr bwMode="auto">
            <a:xfrm>
              <a:off x="4840763" y="4423313"/>
              <a:ext cx="2819400" cy="9970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lang="en-US" altLang="en-US" sz="4000" b="1" dirty="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rPr>
                <a:t>MUDA</a:t>
              </a:r>
              <a:endParaRPr lang="en-US" altLang="en-US" sz="40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579938" y="1752600"/>
            <a:ext cx="0" cy="441960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097881" y="3794125"/>
            <a:ext cx="4964113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0" b="93067" l="7813" r="9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22098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102183" y="1608693"/>
            <a:ext cx="2401930" cy="1956533"/>
            <a:chOff x="5489532" y="1466514"/>
            <a:chExt cx="2401930" cy="1956533"/>
          </a:xfrm>
        </p:grpSpPr>
        <p:pic>
          <p:nvPicPr>
            <p:cNvPr id="11278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752"/>
            <a:stretch>
              <a:fillRect/>
            </a:stretch>
          </p:blipFill>
          <p:spPr bwMode="auto">
            <a:xfrm>
              <a:off x="6873874" y="2287985"/>
              <a:ext cx="1017588" cy="113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1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9532" y="1986756"/>
              <a:ext cx="914400" cy="106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7769" y="1466514"/>
              <a:ext cx="784225" cy="112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475038" y="2728913"/>
            <a:ext cx="2209800" cy="2295525"/>
          </a:xfrm>
          <a:prstGeom prst="ellipse">
            <a:avLst/>
          </a:prstGeom>
          <a:noFill/>
          <a:ln w="762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E76-DB5E-418F-A3B2-6A1D1CD0A04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8CDA14-02B4-9345-A602-204A5478393C}"/>
              </a:ext>
            </a:extLst>
          </p:cNvPr>
          <p:cNvSpPr txBox="1"/>
          <p:nvPr/>
        </p:nvSpPr>
        <p:spPr>
          <a:xfrm>
            <a:off x="15240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8F6F9-1616-114B-BBCB-3805EE2DD53E}"/>
              </a:ext>
            </a:extLst>
          </p:cNvPr>
          <p:cNvSpPr txBox="1"/>
          <p:nvPr/>
        </p:nvSpPr>
        <p:spPr>
          <a:xfrm>
            <a:off x="1534321" y="233284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461527-6E28-A446-879C-57E28AA25B7B}"/>
              </a:ext>
            </a:extLst>
          </p:cNvPr>
          <p:cNvSpPr txBox="1"/>
          <p:nvPr/>
        </p:nvSpPr>
        <p:spPr>
          <a:xfrm>
            <a:off x="1552414" y="269210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66823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rgbClr val="246034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5">
      <a:dk1>
        <a:srgbClr val="E6E6E6"/>
      </a:dk1>
      <a:lt1>
        <a:srgbClr val="246034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818</Words>
  <Application>Microsoft Macintosh PowerPoint</Application>
  <PresentationFormat>On-screen Show (4:3)</PresentationFormat>
  <Paragraphs>207</Paragraphs>
  <Slides>31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Aharoni</vt:lpstr>
      <vt:lpstr>Arial</vt:lpstr>
      <vt:lpstr>Broadway</vt:lpstr>
      <vt:lpstr>Calibri</vt:lpstr>
      <vt:lpstr>Gill Sans MT</vt:lpstr>
      <vt:lpstr>Segoe Print</vt:lpstr>
      <vt:lpstr>Tahoma</vt:lpstr>
      <vt:lpstr>Times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Business Cycle</vt:lpstr>
      <vt:lpstr>PowerPoint Presentation</vt:lpstr>
      <vt:lpstr>4 Quadrants of Business</vt:lpstr>
      <vt:lpstr>PowerPoint Presentation</vt:lpstr>
      <vt:lpstr>PowerPoint Presentation</vt:lpstr>
      <vt:lpstr>4 Quadrants of Business</vt:lpstr>
      <vt:lpstr>Business Cycle</vt:lpstr>
      <vt:lpstr>PowerPoint Presentation</vt:lpstr>
      <vt:lpstr>PowerPoint Presentation</vt:lpstr>
      <vt:lpstr>PowerPoint Presentation</vt:lpstr>
      <vt:lpstr>   SWOT</vt:lpstr>
      <vt:lpstr>PowerPoint Presentation</vt:lpstr>
      <vt:lpstr>PowerPoint Presentation</vt:lpstr>
      <vt:lpstr>PowerPoint Presentation</vt:lpstr>
      <vt:lpstr>PowerPoint Presentation</vt:lpstr>
      <vt:lpstr>SMART Goals What are they?</vt:lpstr>
      <vt:lpstr>PowerPoint Presentation</vt:lpstr>
      <vt:lpstr>PowerPoint Presentation</vt:lpstr>
      <vt:lpstr>PowerPoint Presentation</vt:lpstr>
      <vt:lpstr>STRATEGY vs TACTICS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Sutherland</dc:creator>
  <cp:lastModifiedBy>Molly Sutherland</cp:lastModifiedBy>
  <cp:revision>3</cp:revision>
  <cp:lastPrinted>2019-02-10T21:53:51Z</cp:lastPrinted>
  <dcterms:created xsi:type="dcterms:W3CDTF">2019-02-10T21:49:15Z</dcterms:created>
  <dcterms:modified xsi:type="dcterms:W3CDTF">2019-02-12T23:09:21Z</dcterms:modified>
</cp:coreProperties>
</file>