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8" r:id="rId1"/>
  </p:sldMasterIdLst>
  <p:notesMasterIdLst>
    <p:notesMasterId r:id="rId13"/>
  </p:notesMasterIdLst>
  <p:sldIdLst>
    <p:sldId id="256" r:id="rId2"/>
    <p:sldId id="257" r:id="rId3"/>
    <p:sldId id="351" r:id="rId4"/>
    <p:sldId id="323" r:id="rId5"/>
    <p:sldId id="353" r:id="rId6"/>
    <p:sldId id="352" r:id="rId7"/>
    <p:sldId id="354" r:id="rId8"/>
    <p:sldId id="355" r:id="rId9"/>
    <p:sldId id="356" r:id="rId10"/>
    <p:sldId id="357" r:id="rId11"/>
    <p:sldId id="32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7226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outlineViewPr>
    <p:cViewPr>
      <p:scale>
        <a:sx n="33" d="100"/>
        <a:sy n="33" d="100"/>
      </p:scale>
      <p:origin x="0" y="-563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8273E-6367-4BED-A4D8-909F61F41E04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42361-7185-4F4F-B1A0-7BA429FFC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57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09D522A-F884-4D38-88F7-7D7CE26D3A93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036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5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830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30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242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9309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013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95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546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D522A-F884-4D38-88F7-7D7CE26D3A93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7869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09D522A-F884-4D38-88F7-7D7CE26D3A93}" type="datetimeFigureOut">
              <a:rPr lang="en-US" smtClean="0"/>
              <a:t>20-May-17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E3DB579-C20E-467A-9F9A-A5D476AA898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781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/>
              <a:t>Security Goals And Concepts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Dr. Mohammad Adly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2305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Assessment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8184" y="2084831"/>
            <a:ext cx="10614879" cy="4250655"/>
          </a:xfrm>
        </p:spPr>
        <p:txBody>
          <a:bodyPr>
            <a:normAutofit/>
          </a:bodyPr>
          <a:lstStyle/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Vulnerability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Password </a:t>
            </a:r>
            <a:r>
              <a:rPr lang="en-US" sz="2000" dirty="0"/>
              <a:t>is vulnerable for dictionary or exhaustive key attacks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Threat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Intruder </a:t>
            </a:r>
            <a:r>
              <a:rPr lang="en-US" sz="2000" dirty="0"/>
              <a:t>can exploit the password weakness to break into the system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Risk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Resources </a:t>
            </a:r>
            <a:r>
              <a:rPr lang="en-US" sz="2000" dirty="0"/>
              <a:t>within the system are prone for illegal access/modify/damage by the intruder.</a:t>
            </a:r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390503" y="4724400"/>
            <a:ext cx="6601097" cy="990600"/>
          </a:xfrm>
          <a:prstGeom prst="rect">
            <a:avLst/>
          </a:prstGeom>
          <a:noFill/>
          <a:ln w="41275" cmpd="dbl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003366"/>
                </a:solidFill>
              </a:rPr>
              <a:t>Risk = Threat x </a:t>
            </a:r>
            <a:r>
              <a:rPr lang="en-US" sz="2800" dirty="0" smtClean="0">
                <a:solidFill>
                  <a:srgbClr val="003366"/>
                </a:solidFill>
              </a:rPr>
              <a:t>Vulnerability x Impact</a:t>
            </a:r>
            <a:endParaRPr lang="en-US" sz="2800" b="1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43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Thank you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3925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 Access and Security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2800" y="1862763"/>
            <a:ext cx="8729227" cy="4263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0443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Goals</a:t>
            </a:r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1864" y="1778725"/>
            <a:ext cx="6324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488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Goals: CIA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28185" y="2241587"/>
            <a:ext cx="10405872" cy="4023360"/>
          </a:xfrm>
        </p:spPr>
        <p:txBody>
          <a:bodyPr>
            <a:normAutofit/>
          </a:bodyPr>
          <a:lstStyle/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Confidentiality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Ensuring that </a:t>
            </a:r>
            <a:r>
              <a:rPr lang="en-US" sz="2000" dirty="0"/>
              <a:t>information is not revealed to unauthorized persons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/>
              <a:t>Data transmitted or stored should only be revealed to an intended audience 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Integrity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/>
              <a:t>Ensuring consistency of data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Possible </a:t>
            </a:r>
            <a:r>
              <a:rPr lang="en-US" sz="2000" dirty="0"/>
              <a:t>to detect any modification of data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Availability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/>
              <a:t>Ensuring that legitimate users are not denied access to information and resources</a:t>
            </a:r>
            <a:endParaRPr lang="en-US" sz="20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166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28185" y="2241587"/>
            <a:ext cx="10405872" cy="4023360"/>
          </a:xfrm>
        </p:spPr>
        <p:txBody>
          <a:bodyPr>
            <a:normAutofit/>
          </a:bodyPr>
          <a:lstStyle/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Everything </a:t>
            </a:r>
            <a:r>
              <a:rPr lang="en-US" sz="2400" dirty="0"/>
              <a:t>that have value for an organization or impact its business </a:t>
            </a:r>
            <a:r>
              <a:rPr lang="en-US" sz="2400" dirty="0" smtClean="0"/>
              <a:t>continuity  </a:t>
            </a: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/>
              <a:t>This includes </a:t>
            </a:r>
            <a:r>
              <a:rPr lang="en-US" sz="2400" dirty="0" smtClean="0"/>
              <a:t>people, data, </a:t>
            </a:r>
            <a:r>
              <a:rPr lang="en-US" sz="2400" dirty="0"/>
              <a:t>hardware, software, physical </a:t>
            </a:r>
            <a:r>
              <a:rPr lang="en-US" sz="2400" dirty="0" smtClean="0"/>
              <a:t>devices, </a:t>
            </a:r>
            <a:r>
              <a:rPr lang="en-US" sz="2400" dirty="0"/>
              <a:t>and </a:t>
            </a:r>
            <a:r>
              <a:rPr lang="en-US" sz="2400" dirty="0" smtClean="0"/>
              <a:t>documents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Bank: Clients accounts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Hospital: Medical records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Software: Patents and Source Codes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University: Teaching materials and Grades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Assets </a:t>
            </a:r>
            <a:r>
              <a:rPr lang="en-US" sz="2400" dirty="0"/>
              <a:t>should be identified to create information security </a:t>
            </a:r>
            <a:r>
              <a:rPr lang="en-US" sz="2400" dirty="0" smtClean="0"/>
              <a:t>system</a:t>
            </a: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An </a:t>
            </a:r>
            <a:r>
              <a:rPr lang="en-US" sz="2400" dirty="0"/>
              <a:t>asset is what </a:t>
            </a:r>
            <a:r>
              <a:rPr lang="en-US" sz="2400" dirty="0" smtClean="0"/>
              <a:t>we are </a:t>
            </a:r>
            <a:r>
              <a:rPr lang="en-US" sz="2400" dirty="0"/>
              <a:t>trying to </a:t>
            </a:r>
            <a:r>
              <a:rPr lang="en-US" sz="2400" dirty="0" smtClean="0"/>
              <a:t>protect</a:t>
            </a:r>
          </a:p>
          <a:p>
            <a:pPr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Security specialist must be fully aware of the assets he/she is protecting</a:t>
            </a:r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234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8184" y="2084831"/>
            <a:ext cx="10614879" cy="4250655"/>
          </a:xfrm>
        </p:spPr>
        <p:txBody>
          <a:bodyPr>
            <a:normAutofit/>
          </a:bodyPr>
          <a:lstStyle/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A </a:t>
            </a:r>
            <a:r>
              <a:rPr lang="en-US" sz="2400" dirty="0"/>
              <a:t>person, thing, </a:t>
            </a:r>
            <a:r>
              <a:rPr lang="en-US" sz="2400" dirty="0" smtClean="0"/>
              <a:t>event </a:t>
            </a:r>
            <a:r>
              <a:rPr lang="en-US" sz="2400" dirty="0"/>
              <a:t>or idea which poses danger to an asset </a:t>
            </a:r>
            <a:endParaRPr lang="en-US" sz="24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A breach to the following</a:t>
            </a:r>
            <a:r>
              <a:rPr lang="ar-EG" sz="2400" dirty="0" smtClean="0"/>
              <a:t>:</a:t>
            </a:r>
            <a:endParaRPr lang="en-US" sz="2400" dirty="0" smtClean="0"/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Confidentiality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Integrity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Availability 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Legitimate use </a:t>
            </a:r>
            <a:endParaRPr lang="en-US" sz="20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A possible </a:t>
            </a:r>
            <a:r>
              <a:rPr lang="en-US" sz="2400" dirty="0" smtClean="0"/>
              <a:t>means of breaching a security </a:t>
            </a:r>
            <a:r>
              <a:rPr lang="en-US" sz="2400" dirty="0"/>
              <a:t>policy </a:t>
            </a:r>
            <a:endParaRPr lang="en-US" sz="24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Exploiting </a:t>
            </a:r>
            <a:r>
              <a:rPr lang="en-US" sz="2400" dirty="0"/>
              <a:t>a vulnerability, intentionally or </a:t>
            </a:r>
            <a:r>
              <a:rPr lang="en-US" sz="2400" dirty="0" smtClean="0"/>
              <a:t>accidentally 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Obtain</a:t>
            </a:r>
            <a:r>
              <a:rPr lang="en-US" sz="2400" dirty="0"/>
              <a:t>, damage, or destroy an </a:t>
            </a:r>
            <a:r>
              <a:rPr lang="en-US" sz="2400" dirty="0" smtClean="0"/>
              <a:t>asset</a:t>
            </a: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A threat is what </a:t>
            </a:r>
            <a:r>
              <a:rPr lang="en-US" sz="2400" dirty="0" smtClean="0"/>
              <a:t>we are </a:t>
            </a:r>
            <a:r>
              <a:rPr lang="en-US" sz="2400" dirty="0"/>
              <a:t>trying to protect </a:t>
            </a:r>
            <a:r>
              <a:rPr lang="en-US" sz="2400" dirty="0" smtClean="0"/>
              <a:t>against</a:t>
            </a: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1532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 AND Exploit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8184" y="2084831"/>
            <a:ext cx="10614879" cy="4250655"/>
          </a:xfrm>
        </p:spPr>
        <p:txBody>
          <a:bodyPr>
            <a:normAutofit/>
          </a:bodyPr>
          <a:lstStyle/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Vulnerability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Weakness </a:t>
            </a:r>
            <a:r>
              <a:rPr lang="en-US" sz="2000" dirty="0"/>
              <a:t>or absence of safeguards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Holes </a:t>
            </a:r>
            <a:r>
              <a:rPr lang="en-US" sz="2000" dirty="0"/>
              <a:t>or gaps in a security program </a:t>
            </a:r>
            <a:endParaRPr lang="en-US" sz="2000" dirty="0" smtClean="0"/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Can </a:t>
            </a:r>
            <a:r>
              <a:rPr lang="en-US" sz="2000" dirty="0"/>
              <a:t>be exploited by threats to gain unauthorized access to an </a:t>
            </a:r>
            <a:r>
              <a:rPr lang="en-US" sz="2000" dirty="0" smtClean="0"/>
              <a:t>asset</a:t>
            </a:r>
            <a:endParaRPr lang="en-US" sz="2000" dirty="0"/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/>
              <a:t>A vulnerability is a </a:t>
            </a:r>
            <a:r>
              <a:rPr lang="en-US" sz="2000" dirty="0" smtClean="0"/>
              <a:t>backdoor in </a:t>
            </a:r>
            <a:r>
              <a:rPr lang="en-US" sz="2000" dirty="0"/>
              <a:t>our protection </a:t>
            </a:r>
            <a:r>
              <a:rPr lang="en-US" sz="2000" dirty="0" smtClean="0"/>
              <a:t>efforts</a:t>
            </a:r>
            <a:endParaRPr lang="en-US" sz="20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Exploit</a:t>
            </a:r>
            <a:endParaRPr lang="en-US" sz="2400" dirty="0"/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/>
              <a:t>An exploit is a program, </a:t>
            </a:r>
            <a:r>
              <a:rPr lang="en-US" sz="2000" dirty="0" smtClean="0"/>
              <a:t>script, </a:t>
            </a:r>
            <a:r>
              <a:rPr lang="en-US" sz="2000" dirty="0"/>
              <a:t>or code </a:t>
            </a:r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 smtClean="0"/>
              <a:t>Aims </a:t>
            </a:r>
            <a:r>
              <a:rPr lang="en-US" sz="2000" dirty="0"/>
              <a:t>to perform unauthorized </a:t>
            </a:r>
            <a:r>
              <a:rPr lang="en-US" sz="2000" dirty="0" smtClean="0"/>
              <a:t>operations</a:t>
            </a:r>
            <a:endParaRPr lang="en-US" sz="2000" dirty="0"/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/>
              <a:t>An example is a backdoor Trojan used to grant unauthorized access to a </a:t>
            </a:r>
            <a:r>
              <a:rPr lang="en-US" sz="2000" dirty="0" smtClean="0"/>
              <a:t>machine</a:t>
            </a:r>
            <a:endParaRPr lang="en-US" sz="2000" dirty="0"/>
          </a:p>
          <a:p>
            <a:pPr lvl="2" algn="justLow">
              <a:buFont typeface="Wingdings" panose="05000000000000000000" pitchFamily="2" charset="2"/>
              <a:buChar char="§"/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way or tool by which an attacker uses a vulnerability to </a:t>
            </a:r>
            <a:r>
              <a:rPr lang="en-US" sz="2000" dirty="0" smtClean="0"/>
              <a:t>damage the </a:t>
            </a:r>
            <a:r>
              <a:rPr lang="en-US" sz="2000" dirty="0"/>
              <a:t>target system</a:t>
            </a:r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7742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8184" y="2084831"/>
            <a:ext cx="10614879" cy="4250655"/>
          </a:xfrm>
        </p:spPr>
        <p:txBody>
          <a:bodyPr>
            <a:normAutofit/>
          </a:bodyPr>
          <a:lstStyle/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A measure of the cost of realized vulnerability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/>
              <a:t>potential for loss, </a:t>
            </a:r>
            <a:r>
              <a:rPr lang="en-US" sz="2400" dirty="0" smtClean="0"/>
              <a:t>damage, </a:t>
            </a:r>
            <a:r>
              <a:rPr lang="en-US" sz="2400" dirty="0"/>
              <a:t>or destruction of an asset </a:t>
            </a:r>
            <a:endParaRPr lang="en-US" sz="24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Result </a:t>
            </a:r>
            <a:r>
              <a:rPr lang="en-US" sz="2400" dirty="0"/>
              <a:t>of a threat exploiting a </a:t>
            </a:r>
            <a:r>
              <a:rPr lang="en-US" sz="2400" dirty="0" smtClean="0"/>
              <a:t>vulnerability</a:t>
            </a: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R</a:t>
            </a:r>
            <a:r>
              <a:rPr lang="en-US" sz="2400" dirty="0" smtClean="0"/>
              <a:t>isk exists when </a:t>
            </a:r>
            <a:r>
              <a:rPr lang="en-US" sz="2400" dirty="0"/>
              <a:t>our systems have a vulnerability that a given threat can </a:t>
            </a:r>
            <a:r>
              <a:rPr lang="en-US" sz="2400" dirty="0" smtClean="0"/>
              <a:t>attack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Security deals with managing risk to your critical assets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Security is basically an exercise in loss reduction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Impossible </a:t>
            </a:r>
            <a:r>
              <a:rPr lang="en-US" sz="2400" dirty="0"/>
              <a:t>to </a:t>
            </a:r>
            <a:r>
              <a:rPr lang="en-US" sz="2400" dirty="0" smtClean="0"/>
              <a:t>eliminate risk</a:t>
            </a:r>
            <a:r>
              <a:rPr lang="ar-EG" sz="2400" dirty="0" smtClean="0"/>
              <a:t> </a:t>
            </a:r>
            <a:r>
              <a:rPr lang="en-US" sz="2400" dirty="0" smtClean="0"/>
              <a:t>totally</a:t>
            </a: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/>
              <a:t>Risk is the probability of a threat crossing or touching a vulnerability</a:t>
            </a:r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306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828184" y="2084831"/>
            <a:ext cx="10614879" cy="4250655"/>
          </a:xfrm>
        </p:spPr>
        <p:txBody>
          <a:bodyPr>
            <a:normAutofit/>
          </a:bodyPr>
          <a:lstStyle/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The </a:t>
            </a:r>
            <a:r>
              <a:rPr lang="en-US" sz="2400" dirty="0"/>
              <a:t>result of an exploited vulnerability 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Deleted files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Loss of information</a:t>
            </a:r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Loss of company </a:t>
            </a:r>
            <a:r>
              <a:rPr lang="en-US" sz="2400" dirty="0"/>
              <a:t>image </a:t>
            </a:r>
            <a:endParaRPr lang="en-US" sz="24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r>
              <a:rPr lang="en-US" sz="2400" dirty="0" smtClean="0"/>
              <a:t>Loss </a:t>
            </a:r>
            <a:r>
              <a:rPr lang="en-US" sz="2400" smtClean="0"/>
              <a:t>of privacy</a:t>
            </a: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lvl="1" algn="justLow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/>
          </a:p>
          <a:p>
            <a:pPr algn="justLow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0" indent="0" algn="justLow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007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8277</TotalTime>
  <Words>427</Words>
  <Application>Microsoft Office PowerPoint</Application>
  <PresentationFormat>Widescreen</PresentationFormat>
  <Paragraphs>129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Security Goals And Concepts</vt:lpstr>
      <vt:lpstr>Balancing Access and Security</vt:lpstr>
      <vt:lpstr>Security Goals</vt:lpstr>
      <vt:lpstr>Security Goals: CIA</vt:lpstr>
      <vt:lpstr>Assets</vt:lpstr>
      <vt:lpstr>Threat</vt:lpstr>
      <vt:lpstr>Vulnerability AND Exploit</vt:lpstr>
      <vt:lpstr>RISK</vt:lpstr>
      <vt:lpstr>Impact</vt:lpstr>
      <vt:lpstr>RISK Assessment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Networks</dc:title>
  <dc:creator>Eng.Tarek EL Baz</dc:creator>
  <cp:lastModifiedBy>Mohammad Adly</cp:lastModifiedBy>
  <cp:revision>382</cp:revision>
  <dcterms:created xsi:type="dcterms:W3CDTF">2016-09-20T23:36:10Z</dcterms:created>
  <dcterms:modified xsi:type="dcterms:W3CDTF">2017-05-20T14:04:21Z</dcterms:modified>
</cp:coreProperties>
</file>