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6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</p:sldIdLst>
  <p:sldSz cy="5143500" cx="9144000"/>
  <p:notesSz cx="6858000" cy="9144000"/>
  <p:embeddedFontLst>
    <p:embeddedFont>
      <p:font typeface="Roboto"/>
      <p:regular r:id="rId73"/>
      <p:bold r:id="rId74"/>
      <p:italic r:id="rId75"/>
      <p:boldItalic r:id="rId76"/>
    </p:embeddedFont>
    <p:embeddedFont>
      <p:font typeface="Merriweather"/>
      <p:regular r:id="rId77"/>
      <p:bold r:id="rId78"/>
      <p:italic r:id="rId79"/>
      <p:boldItalic r:id="rId8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80" Type="http://schemas.openxmlformats.org/officeDocument/2006/relationships/font" Target="fonts/Merriweather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font" Target="fonts/Roboto-regular.fntdata"/><Relationship Id="rId72" Type="http://schemas.openxmlformats.org/officeDocument/2006/relationships/slide" Target="slides/slide67.xml"/><Relationship Id="rId31" Type="http://schemas.openxmlformats.org/officeDocument/2006/relationships/slide" Target="slides/slide26.xml"/><Relationship Id="rId75" Type="http://schemas.openxmlformats.org/officeDocument/2006/relationships/font" Target="fonts/Roboto-italic.fntdata"/><Relationship Id="rId30" Type="http://schemas.openxmlformats.org/officeDocument/2006/relationships/slide" Target="slides/slide25.xml"/><Relationship Id="rId74" Type="http://schemas.openxmlformats.org/officeDocument/2006/relationships/font" Target="fonts/Roboto-bold.fntdata"/><Relationship Id="rId33" Type="http://schemas.openxmlformats.org/officeDocument/2006/relationships/slide" Target="slides/slide28.xml"/><Relationship Id="rId77" Type="http://schemas.openxmlformats.org/officeDocument/2006/relationships/font" Target="fonts/Merriweather-regular.fntdata"/><Relationship Id="rId32" Type="http://schemas.openxmlformats.org/officeDocument/2006/relationships/slide" Target="slides/slide27.xml"/><Relationship Id="rId76" Type="http://schemas.openxmlformats.org/officeDocument/2006/relationships/font" Target="fonts/Roboto-boldItalic.fntdata"/><Relationship Id="rId35" Type="http://schemas.openxmlformats.org/officeDocument/2006/relationships/slide" Target="slides/slide30.xml"/><Relationship Id="rId79" Type="http://schemas.openxmlformats.org/officeDocument/2006/relationships/font" Target="fonts/Merriweather-italic.fntdata"/><Relationship Id="rId34" Type="http://schemas.openxmlformats.org/officeDocument/2006/relationships/slide" Target="slides/slide29.xml"/><Relationship Id="rId78" Type="http://schemas.openxmlformats.org/officeDocument/2006/relationships/font" Target="fonts/Merriweather-bold.fntdata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slide" Target="slides/slide61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68" Type="http://schemas.openxmlformats.org/officeDocument/2006/relationships/slide" Target="slides/slide63.xml"/><Relationship Id="rId23" Type="http://schemas.openxmlformats.org/officeDocument/2006/relationships/slide" Target="slides/slide18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slide" Target="slides/slide6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6326be91d7_4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6326be91d7_4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6326be91d7_4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6326be91d7_4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62383f3d8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62383f3d8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62383f3d8c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62383f3d8c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62383f4061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62383f4061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62383f4061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62383f4061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623b6cd631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g623b6cd631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63d9e1f1f3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63d9e1f1f3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63d9e1f1f3_1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63d9e1f1f3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63d9e1f1f3_1_5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63d9e1f1f3_1_5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5ca7a96cf2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5ca7a96cf2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63d9e1f1f3_1_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63d9e1f1f3_1_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g63d9e1f1f3_1_1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63d9e1f1f3_1_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2" name="Google Shape;252;g63d9e1f1f3_1_2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nl"/>
              <a:t>In duo 2’</a:t>
            </a:r>
            <a:endParaRPr/>
          </a:p>
        </p:txBody>
      </p:sp>
      <p:sp>
        <p:nvSpPr>
          <p:cNvPr id="253" name="Google Shape;253;g63d9e1f1f3_1_2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nl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63d9e1f1f3_1_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63d9e1f1f3_1_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g63d9e1f1f3_1_2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63d9e1f1f3_1_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63d9e1f1f3_1_3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g63d9e1f1f3_1_3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63d9e1f1f3_1_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63d9e1f1f3_1_4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g63d9e1f1f3_1_4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63d9e1f1f3_1_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63d9e1f1f3_1_5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g63d9e1f1f3_1_5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63d9e1f1f3_1_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63d9e1f1f3_1_6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g63d9e1f1f3_1_6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63d9e1f1f3_1_7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63d9e1f1f3_1_7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g63d9e1f1f3_1_7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623b6cd631_0_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g623b6cd631_0_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623b6cd631_0_3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g623b6cd631_0_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621f52ce1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621f52ce1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623b6cd631_0_4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g623b6cd631_0_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623b6cd631_0_25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g623b6cd631_0_2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623b6cd631_0_4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g623b6cd631_0_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623b6cd631_0_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1" name="Google Shape;351;g623b6cd631_0_5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g623b6cd631_0_5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623b6cd631_0_6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g623b6cd631_0_6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623b6cd631_0_10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g623b6cd631_0_10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623b6cd631_0_1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g623b6cd631_0_1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623b6cd631_0_1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g623b6cd631_0_1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623b6cd631_0_13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g623b6cd631_0_1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623b6cd631_0_13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Google Shape;430;g623b6cd631_0_1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6326be91d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6326be91d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623b6cd631_0_14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g623b6cd631_0_1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623b6cd631_0_15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g623b6cd631_0_1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623b6cd631_0_15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4" name="Google Shape;454;g623b6cd631_0_1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623b6cd631_0_16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g623b6cd631_0_16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623b6cd631_0_16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7" name="Google Shape;467;g623b6cd631_0_16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623b6cd631_0_17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3" name="Google Shape;473;g623b6cd631_0_17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623b6cd631_0_17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0" name="Google Shape;480;g623b6cd631_0_17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623b6cd631_0_18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7" name="Google Shape;487;g623b6cd631_0_18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623b6cd631_0_18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2" name="Google Shape;492;g623b6cd631_0_18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623b6cd631_0_19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9" name="Google Shape;499;g623b6cd631_0_19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621f52ce1f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621f52ce1f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623b6cd631_0_20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6" name="Google Shape;506;g623b6cd631_0_20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623b6cd631_0_20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3" name="Google Shape;513;g623b6cd631_0_20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623b6cd631_0_2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0" name="Google Shape;520;g623b6cd631_0_2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623b6cd631_0_21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7" name="Google Shape;527;g623b6cd631_0_2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623b6cd631_0_2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3" name="Google Shape;533;g623b6cd631_0_2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623b6cd631_0_23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0" name="Google Shape;540;g623b6cd631_0_2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623b6cd631_0_24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6" name="Google Shape;546;g623b6cd631_0_2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623b6cd631_0_24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2" name="Google Shape;552;g623b6cd631_0_2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623b6cd631_0_26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8" name="Google Shape;558;g623b6cd631_0_2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623b6cd631_0_26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4" name="Google Shape;564;g623b6cd631_0_26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6326be91d7_0_2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6326be91d7_0_2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623b6cd631_0_27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0" name="Google Shape;570;g623b6cd631_0_27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623b6cd631_0_37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4" name="Google Shape;574;g623b6cd631_0_37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623b6cd631_0_38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0" name="Google Shape;580;g623b6cd631_0_38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623b6cd631_0_38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6" name="Google Shape;586;g623b6cd631_0_38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623b6cd631_0_39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3" name="Google Shape;593;g623b6cd631_0_39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6326be91d7_4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0" name="Google Shape;600;g6326be91d7_4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6326be91d7_4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8" name="Google Shape;608;g6326be91d7_4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5ca7a96d67_0_6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" name="Google Shape;614;g5ca7a96d67_0_6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6326be91d7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6326be91d7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62383f4061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62383f4061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6326be91d7_0_2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6326be91d7_0_2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25" y="0"/>
            <a:ext cx="9144250" cy="4398100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1878560"/>
            <a:ext cx="4242600" cy="73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bg>
      <p:bgPr>
        <a:solidFill>
          <a:schemeClr val="dk1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/>
          <p:nvPr>
            <p:ph hasCustomPrompt="1" type="title"/>
          </p:nvPr>
        </p:nvSpPr>
        <p:spPr>
          <a:xfrm>
            <a:off x="311750" y="831175"/>
            <a:ext cx="5334900" cy="12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11"/>
          <p:cNvSpPr txBox="1"/>
          <p:nvPr>
            <p:ph idx="1" type="body"/>
          </p:nvPr>
        </p:nvSpPr>
        <p:spPr>
          <a:xfrm>
            <a:off x="311700" y="2121425"/>
            <a:ext cx="5334900" cy="9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57" name="Google Shape;5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5_Title and Content">
  <p:cSld name="5_Title and Content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946334" y="67315"/>
            <a:ext cx="1249512" cy="846647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3"/>
          <p:cNvSpPr txBox="1"/>
          <p:nvPr>
            <p:ph idx="11" type="ftr"/>
          </p:nvPr>
        </p:nvSpPr>
        <p:spPr>
          <a:xfrm>
            <a:off x="2951163" y="4767263"/>
            <a:ext cx="3241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323332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63" name="Google Shape;63;p13"/>
          <p:cNvCxnSpPr/>
          <p:nvPr/>
        </p:nvCxnSpPr>
        <p:spPr>
          <a:xfrm>
            <a:off x="2951163" y="4767263"/>
            <a:ext cx="3241800" cy="0"/>
          </a:xfrm>
          <a:prstGeom prst="straightConnector1">
            <a:avLst/>
          </a:prstGeom>
          <a:noFill/>
          <a:ln cap="flat" cmpd="sng" w="9525">
            <a:solidFill>
              <a:srgbClr val="32333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4" name="Google Shape;64;p13"/>
          <p:cNvSpPr/>
          <p:nvPr>
            <p:ph idx="2" type="pic"/>
          </p:nvPr>
        </p:nvSpPr>
        <p:spPr>
          <a:xfrm>
            <a:off x="629842" y="1524000"/>
            <a:ext cx="7885500" cy="312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EFA5A4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EFA5A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13"/>
          <p:cNvSpPr txBox="1"/>
          <p:nvPr>
            <p:ph type="title"/>
          </p:nvPr>
        </p:nvSpPr>
        <p:spPr>
          <a:xfrm>
            <a:off x="628650" y="460638"/>
            <a:ext cx="7886700" cy="93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332"/>
              </a:buClr>
              <a:buSzPts val="1600"/>
              <a:buFont typeface="Calibri"/>
              <a:buNone/>
              <a:defRPr b="0" sz="1600" cap="none">
                <a:solidFill>
                  <a:srgbClr val="32333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cxnSp>
        <p:nvCxnSpPr>
          <p:cNvPr id="66" name="Google Shape;66;p13"/>
          <p:cNvCxnSpPr/>
          <p:nvPr/>
        </p:nvCxnSpPr>
        <p:spPr>
          <a:xfrm>
            <a:off x="2951162" y="1407706"/>
            <a:ext cx="3241800" cy="0"/>
          </a:xfrm>
          <a:prstGeom prst="straightConnector1">
            <a:avLst/>
          </a:prstGeom>
          <a:noFill/>
          <a:ln cap="flat" cmpd="sng" w="9525">
            <a:solidFill>
              <a:srgbClr val="32333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MK_2 titel/content">
  <p:cSld name="SMK_2 titel/content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/>
          <p:nvPr>
            <p:ph idx="1" type="body"/>
          </p:nvPr>
        </p:nvSpPr>
        <p:spPr>
          <a:xfrm>
            <a:off x="629842" y="1053704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92AA"/>
              </a:buClr>
              <a:buSzPts val="1600"/>
              <a:buNone/>
              <a:defRPr b="1" sz="1600">
                <a:solidFill>
                  <a:srgbClr val="0092AA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69" name="Google Shape;69;p14"/>
          <p:cNvSpPr txBox="1"/>
          <p:nvPr>
            <p:ph idx="2" type="body"/>
          </p:nvPr>
        </p:nvSpPr>
        <p:spPr>
          <a:xfrm>
            <a:off x="629842" y="1878806"/>
            <a:ext cx="38682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600"/>
              <a:buChar char="●"/>
              <a:defRPr sz="1600">
                <a:solidFill>
                  <a:srgbClr val="323332"/>
                </a:solidFill>
              </a:defRPr>
            </a:lvl1pPr>
            <a:lvl2pPr indent="-3302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23332"/>
              </a:buClr>
              <a:buSzPts val="1600"/>
              <a:buChar char="○"/>
              <a:defRPr sz="1600">
                <a:solidFill>
                  <a:srgbClr val="323332"/>
                </a:solidFill>
              </a:defRPr>
            </a:lvl2pPr>
            <a:lvl3pPr indent="-3302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23332"/>
              </a:buClr>
              <a:buSzPts val="1600"/>
              <a:buChar char="■"/>
              <a:defRPr sz="1600">
                <a:solidFill>
                  <a:srgbClr val="323332"/>
                </a:solidFill>
              </a:defRPr>
            </a:lvl3pPr>
            <a:lvl4pPr indent="-3302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23332"/>
              </a:buClr>
              <a:buSzPts val="1600"/>
              <a:buChar char="●"/>
              <a:defRPr sz="1600">
                <a:solidFill>
                  <a:srgbClr val="323332"/>
                </a:solidFill>
              </a:defRPr>
            </a:lvl4pPr>
            <a:lvl5pPr indent="-3302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23332"/>
              </a:buClr>
              <a:buSzPts val="1600"/>
              <a:buChar char="○"/>
              <a:defRPr sz="1600">
                <a:solidFill>
                  <a:srgbClr val="323332"/>
                </a:solidFill>
              </a:defRPr>
            </a:lvl5pPr>
            <a:lvl6pPr indent="-3429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70" name="Google Shape;70;p14"/>
          <p:cNvSpPr txBox="1"/>
          <p:nvPr>
            <p:ph idx="3" type="body"/>
          </p:nvPr>
        </p:nvSpPr>
        <p:spPr>
          <a:xfrm>
            <a:off x="4629150" y="1053704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92AA"/>
              </a:buClr>
              <a:buSzPts val="1600"/>
              <a:buNone/>
              <a:defRPr b="1" sz="1600">
                <a:solidFill>
                  <a:srgbClr val="0092AA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3pPr>
            <a:lvl4pPr indent="-2286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71" name="Google Shape;71;p14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600"/>
              <a:buChar char="●"/>
              <a:defRPr sz="1600">
                <a:solidFill>
                  <a:srgbClr val="323332"/>
                </a:solidFill>
              </a:defRPr>
            </a:lvl1pPr>
            <a:lvl2pPr indent="-3302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23332"/>
              </a:buClr>
              <a:buSzPts val="1600"/>
              <a:buChar char="○"/>
              <a:defRPr sz="1600">
                <a:solidFill>
                  <a:srgbClr val="323332"/>
                </a:solidFill>
              </a:defRPr>
            </a:lvl2pPr>
            <a:lvl3pPr indent="-3302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23332"/>
              </a:buClr>
              <a:buSzPts val="1600"/>
              <a:buChar char="■"/>
              <a:defRPr sz="1600">
                <a:solidFill>
                  <a:srgbClr val="323332"/>
                </a:solidFill>
              </a:defRPr>
            </a:lvl3pPr>
            <a:lvl4pPr indent="-3302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23332"/>
              </a:buClr>
              <a:buSzPts val="1600"/>
              <a:buChar char="●"/>
              <a:defRPr sz="1600">
                <a:solidFill>
                  <a:srgbClr val="323332"/>
                </a:solidFill>
              </a:defRPr>
            </a:lvl4pPr>
            <a:lvl5pPr indent="-3302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23332"/>
              </a:buClr>
              <a:buSzPts val="1600"/>
              <a:buChar char="○"/>
              <a:defRPr sz="1600">
                <a:solidFill>
                  <a:srgbClr val="323332"/>
                </a:solidFill>
              </a:defRPr>
            </a:lvl5pPr>
            <a:lvl6pPr indent="-3429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72" name="Google Shape;72;p14"/>
          <p:cNvSpPr txBox="1"/>
          <p:nvPr>
            <p:ph idx="11" type="ftr"/>
          </p:nvPr>
        </p:nvSpPr>
        <p:spPr>
          <a:xfrm>
            <a:off x="2951163" y="4767263"/>
            <a:ext cx="3241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92AA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73" name="Google Shape;73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946334" y="67315"/>
            <a:ext cx="1249512" cy="84664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4" name="Google Shape;74;p14"/>
          <p:cNvCxnSpPr/>
          <p:nvPr/>
        </p:nvCxnSpPr>
        <p:spPr>
          <a:xfrm>
            <a:off x="629842" y="1760452"/>
            <a:ext cx="3868200" cy="0"/>
          </a:xfrm>
          <a:prstGeom prst="straightConnector1">
            <a:avLst/>
          </a:prstGeom>
          <a:noFill/>
          <a:ln cap="flat" cmpd="sng" w="9525">
            <a:solidFill>
              <a:srgbClr val="0092AA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5" name="Google Shape;75;p14"/>
          <p:cNvCxnSpPr/>
          <p:nvPr/>
        </p:nvCxnSpPr>
        <p:spPr>
          <a:xfrm>
            <a:off x="4629150" y="1760452"/>
            <a:ext cx="3868200" cy="0"/>
          </a:xfrm>
          <a:prstGeom prst="straightConnector1">
            <a:avLst/>
          </a:prstGeom>
          <a:noFill/>
          <a:ln cap="flat" cmpd="sng" w="9525">
            <a:solidFill>
              <a:srgbClr val="0092AA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6" name="Google Shape;76;p14"/>
          <p:cNvCxnSpPr/>
          <p:nvPr/>
        </p:nvCxnSpPr>
        <p:spPr>
          <a:xfrm>
            <a:off x="2951163" y="4767263"/>
            <a:ext cx="3241800" cy="0"/>
          </a:xfrm>
          <a:prstGeom prst="straightConnector1">
            <a:avLst/>
          </a:prstGeom>
          <a:noFill/>
          <a:ln cap="flat" cmpd="sng" w="9525">
            <a:solidFill>
              <a:srgbClr val="0092AA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MK_basis (blue)" type="obj">
  <p:cSld name="OBJEC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/>
          <p:nvPr/>
        </p:nvSpPr>
        <p:spPr>
          <a:xfrm>
            <a:off x="0" y="0"/>
            <a:ext cx="9144000" cy="991200"/>
          </a:xfrm>
          <a:prstGeom prst="rect">
            <a:avLst/>
          </a:prstGeom>
          <a:solidFill>
            <a:srgbClr val="55BFD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15"/>
          <p:cNvSpPr txBox="1"/>
          <p:nvPr>
            <p:ph type="title"/>
          </p:nvPr>
        </p:nvSpPr>
        <p:spPr>
          <a:xfrm>
            <a:off x="628650" y="460638"/>
            <a:ext cx="7886700" cy="10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332"/>
              </a:buClr>
              <a:buSzPts val="2800"/>
              <a:buFont typeface="Arial Black"/>
              <a:buNone/>
              <a:defRPr sz="2800">
                <a:solidFill>
                  <a:srgbClr val="32333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5"/>
          <p:cNvSpPr txBox="1"/>
          <p:nvPr>
            <p:ph idx="1" type="body"/>
          </p:nvPr>
        </p:nvSpPr>
        <p:spPr>
          <a:xfrm>
            <a:off x="628650" y="1671637"/>
            <a:ext cx="7886700" cy="29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600"/>
              <a:buNone/>
              <a:defRPr sz="1600">
                <a:solidFill>
                  <a:srgbClr val="323332"/>
                </a:solidFill>
              </a:defRPr>
            </a:lvl1pPr>
            <a:lvl2pPr indent="-330200" lvl="1" marL="914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92AA"/>
              </a:buClr>
              <a:buSzPts val="1600"/>
              <a:buChar char="●"/>
              <a:defRPr sz="1600">
                <a:solidFill>
                  <a:srgbClr val="0092AA"/>
                </a:solidFill>
              </a:defRPr>
            </a:lvl2pPr>
            <a:lvl3pPr indent="-330200" lvl="2" marL="1371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23332"/>
              </a:buClr>
              <a:buSzPts val="1600"/>
              <a:buChar char="●"/>
              <a:defRPr sz="1600">
                <a:solidFill>
                  <a:srgbClr val="323332"/>
                </a:solidFill>
              </a:defRPr>
            </a:lvl3pPr>
            <a:lvl4pPr indent="-330200" lvl="3" marL="1828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92AA"/>
              </a:buClr>
              <a:buSzPts val="1600"/>
              <a:buChar char="●"/>
              <a:defRPr sz="1600">
                <a:solidFill>
                  <a:srgbClr val="0092AA"/>
                </a:solidFill>
              </a:defRPr>
            </a:lvl4pPr>
            <a:lvl5pPr indent="-330200" lvl="4" marL="22860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23332"/>
              </a:buClr>
              <a:buSzPts val="1600"/>
              <a:buChar char="●"/>
              <a:defRPr sz="1600">
                <a:solidFill>
                  <a:srgbClr val="323332"/>
                </a:solidFill>
              </a:defRPr>
            </a:lvl5pPr>
            <a:lvl6pPr indent="-342900" lvl="5" marL="27432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5"/>
          <p:cNvSpPr txBox="1"/>
          <p:nvPr>
            <p:ph idx="11" type="ftr"/>
          </p:nvPr>
        </p:nvSpPr>
        <p:spPr>
          <a:xfrm>
            <a:off x="2951163" y="4767263"/>
            <a:ext cx="3241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92AA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82" name="Google Shape;82;p15"/>
          <p:cNvCxnSpPr/>
          <p:nvPr/>
        </p:nvCxnSpPr>
        <p:spPr>
          <a:xfrm>
            <a:off x="2951163" y="4767263"/>
            <a:ext cx="3241800" cy="0"/>
          </a:xfrm>
          <a:prstGeom prst="straightConnector1">
            <a:avLst/>
          </a:prstGeom>
          <a:noFill/>
          <a:ln cap="flat" cmpd="sng" w="9525">
            <a:solidFill>
              <a:srgbClr val="0092A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3" name="Google Shape;83;p15"/>
          <p:cNvPicPr preferRelativeResize="0"/>
          <p:nvPr/>
        </p:nvPicPr>
        <p:blipFill rotWithShape="1">
          <a:blip r:embed="rId2">
            <a:alphaModFix amt="29000"/>
          </a:blip>
          <a:srcRect b="0" l="0" r="0" t="0"/>
          <a:stretch/>
        </p:blipFill>
        <p:spPr>
          <a:xfrm>
            <a:off x="3946334" y="67316"/>
            <a:ext cx="1249512" cy="8466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MK_2 content">
  <p:cSld name="SMK_2 content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 txBox="1"/>
          <p:nvPr>
            <p:ph idx="1" type="body"/>
          </p:nvPr>
        </p:nvSpPr>
        <p:spPr>
          <a:xfrm>
            <a:off x="628650" y="1671637"/>
            <a:ext cx="3886200" cy="29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600"/>
              <a:buChar char="●"/>
              <a:defRPr sz="1600">
                <a:solidFill>
                  <a:srgbClr val="323332"/>
                </a:solidFill>
              </a:defRPr>
            </a:lvl1pPr>
            <a:lvl2pPr indent="-3302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92AA"/>
              </a:buClr>
              <a:buSzPts val="1600"/>
              <a:buChar char="○"/>
              <a:defRPr sz="1600">
                <a:solidFill>
                  <a:srgbClr val="0092AA"/>
                </a:solidFill>
              </a:defRPr>
            </a:lvl2pPr>
            <a:lvl3pPr indent="-3302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23332"/>
              </a:buClr>
              <a:buSzPts val="1600"/>
              <a:buChar char="■"/>
              <a:defRPr sz="1600">
                <a:solidFill>
                  <a:srgbClr val="323332"/>
                </a:solidFill>
              </a:defRPr>
            </a:lvl3pPr>
            <a:lvl4pPr indent="-3302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55BFD0"/>
              </a:buClr>
              <a:buSzPts val="1600"/>
              <a:buChar char="●"/>
              <a:defRPr sz="1600">
                <a:solidFill>
                  <a:srgbClr val="55BFD0"/>
                </a:solidFill>
              </a:defRPr>
            </a:lvl4pPr>
            <a:lvl5pPr indent="-3302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23332"/>
              </a:buClr>
              <a:buSzPts val="1600"/>
              <a:buChar char="○"/>
              <a:defRPr sz="1600">
                <a:solidFill>
                  <a:srgbClr val="323332"/>
                </a:solidFill>
              </a:defRPr>
            </a:lvl5pPr>
            <a:lvl6pPr indent="-3429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86" name="Google Shape;86;p16"/>
          <p:cNvSpPr txBox="1"/>
          <p:nvPr>
            <p:ph idx="2" type="body"/>
          </p:nvPr>
        </p:nvSpPr>
        <p:spPr>
          <a:xfrm>
            <a:off x="4629150" y="1671637"/>
            <a:ext cx="3886200" cy="29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600"/>
              <a:buChar char="●"/>
              <a:defRPr sz="1600">
                <a:solidFill>
                  <a:srgbClr val="323332"/>
                </a:solidFill>
              </a:defRPr>
            </a:lvl1pPr>
            <a:lvl2pPr indent="-3302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92AA"/>
              </a:buClr>
              <a:buSzPts val="1600"/>
              <a:buChar char="○"/>
              <a:defRPr sz="1600">
                <a:solidFill>
                  <a:srgbClr val="0092AA"/>
                </a:solidFill>
              </a:defRPr>
            </a:lvl2pPr>
            <a:lvl3pPr indent="-3302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23332"/>
              </a:buClr>
              <a:buSzPts val="1600"/>
              <a:buChar char="■"/>
              <a:defRPr sz="1600">
                <a:solidFill>
                  <a:srgbClr val="323332"/>
                </a:solidFill>
              </a:defRPr>
            </a:lvl3pPr>
            <a:lvl4pPr indent="-3302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92AA"/>
              </a:buClr>
              <a:buSzPts val="1600"/>
              <a:buChar char="●"/>
              <a:defRPr sz="1600">
                <a:solidFill>
                  <a:srgbClr val="0092AA"/>
                </a:solidFill>
              </a:defRPr>
            </a:lvl4pPr>
            <a:lvl5pPr indent="-3302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23332"/>
              </a:buClr>
              <a:buSzPts val="1600"/>
              <a:buChar char="○"/>
              <a:defRPr sz="1600">
                <a:solidFill>
                  <a:srgbClr val="323332"/>
                </a:solidFill>
              </a:defRPr>
            </a:lvl5pPr>
            <a:lvl6pPr indent="-3429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87" name="Google Shape;87;p16"/>
          <p:cNvSpPr txBox="1"/>
          <p:nvPr>
            <p:ph idx="11" type="ftr"/>
          </p:nvPr>
        </p:nvSpPr>
        <p:spPr>
          <a:xfrm>
            <a:off x="2951163" y="4767263"/>
            <a:ext cx="3241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323332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88" name="Google Shape;88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946334" y="67315"/>
            <a:ext cx="1249512" cy="846647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6"/>
          <p:cNvSpPr txBox="1"/>
          <p:nvPr>
            <p:ph type="title"/>
          </p:nvPr>
        </p:nvSpPr>
        <p:spPr>
          <a:xfrm>
            <a:off x="628650" y="460638"/>
            <a:ext cx="7886700" cy="10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332"/>
              </a:buClr>
              <a:buSzPts val="2800"/>
              <a:buFont typeface="Arial Black"/>
              <a:buNone/>
              <a:defRPr sz="2800">
                <a:solidFill>
                  <a:srgbClr val="32333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cxnSp>
        <p:nvCxnSpPr>
          <p:cNvPr id="90" name="Google Shape;90;p16"/>
          <p:cNvCxnSpPr/>
          <p:nvPr/>
        </p:nvCxnSpPr>
        <p:spPr>
          <a:xfrm>
            <a:off x="2951163" y="4767263"/>
            <a:ext cx="3241800" cy="0"/>
          </a:xfrm>
          <a:prstGeom prst="straightConnector1">
            <a:avLst/>
          </a:prstGeom>
          <a:noFill/>
          <a:ln cap="flat" cmpd="sng" w="9525">
            <a:solidFill>
              <a:srgbClr val="323332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MK_basis (blue) 1">
  <p:cSld name="SMK_basis (blue)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7"/>
          <p:cNvSpPr/>
          <p:nvPr/>
        </p:nvSpPr>
        <p:spPr>
          <a:xfrm>
            <a:off x="0" y="0"/>
            <a:ext cx="9144000" cy="991200"/>
          </a:xfrm>
          <a:prstGeom prst="rect">
            <a:avLst/>
          </a:prstGeom>
          <a:solidFill>
            <a:srgbClr val="55BFD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7"/>
          <p:cNvSpPr txBox="1"/>
          <p:nvPr>
            <p:ph type="title"/>
          </p:nvPr>
        </p:nvSpPr>
        <p:spPr>
          <a:xfrm>
            <a:off x="628650" y="460638"/>
            <a:ext cx="7886700" cy="10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332"/>
              </a:buClr>
              <a:buSzPts val="2800"/>
              <a:buFont typeface="Arial Black"/>
              <a:buNone/>
              <a:defRPr sz="2800">
                <a:solidFill>
                  <a:srgbClr val="32333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4" name="Google Shape;94;p17"/>
          <p:cNvSpPr txBox="1"/>
          <p:nvPr>
            <p:ph idx="1" type="body"/>
          </p:nvPr>
        </p:nvSpPr>
        <p:spPr>
          <a:xfrm>
            <a:off x="628650" y="1671637"/>
            <a:ext cx="7886700" cy="29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600"/>
              <a:buChar char="●"/>
              <a:defRPr sz="1600">
                <a:solidFill>
                  <a:srgbClr val="323332"/>
                </a:solidFill>
              </a:defRPr>
            </a:lvl1pPr>
            <a:lvl2pPr indent="-3302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92AA"/>
              </a:buClr>
              <a:buSzPts val="1600"/>
              <a:buChar char="○"/>
              <a:defRPr sz="1600">
                <a:solidFill>
                  <a:srgbClr val="0092AA"/>
                </a:solidFill>
              </a:defRPr>
            </a:lvl2pPr>
            <a:lvl3pPr indent="-3302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23332"/>
              </a:buClr>
              <a:buSzPts val="1600"/>
              <a:buChar char="■"/>
              <a:defRPr sz="1600">
                <a:solidFill>
                  <a:srgbClr val="323332"/>
                </a:solidFill>
              </a:defRPr>
            </a:lvl3pPr>
            <a:lvl4pPr indent="-3302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0092AA"/>
              </a:buClr>
              <a:buSzPts val="1600"/>
              <a:buChar char="●"/>
              <a:defRPr sz="1600">
                <a:solidFill>
                  <a:srgbClr val="0092AA"/>
                </a:solidFill>
              </a:defRPr>
            </a:lvl4pPr>
            <a:lvl5pPr indent="-3302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323332"/>
              </a:buClr>
              <a:buSzPts val="1600"/>
              <a:buChar char="○"/>
              <a:defRPr sz="1600">
                <a:solidFill>
                  <a:srgbClr val="323332"/>
                </a:solidFill>
              </a:defRPr>
            </a:lvl5pPr>
            <a:lvl6pPr indent="-3429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95" name="Google Shape;95;p17"/>
          <p:cNvSpPr txBox="1"/>
          <p:nvPr>
            <p:ph idx="11" type="ftr"/>
          </p:nvPr>
        </p:nvSpPr>
        <p:spPr>
          <a:xfrm>
            <a:off x="2951163" y="4767263"/>
            <a:ext cx="3241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92AA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96" name="Google Shape;96;p17"/>
          <p:cNvCxnSpPr/>
          <p:nvPr/>
        </p:nvCxnSpPr>
        <p:spPr>
          <a:xfrm>
            <a:off x="2951163" y="4767263"/>
            <a:ext cx="3241800" cy="0"/>
          </a:xfrm>
          <a:prstGeom prst="straightConnector1">
            <a:avLst/>
          </a:prstGeom>
          <a:noFill/>
          <a:ln cap="flat" cmpd="sng" w="9525">
            <a:solidFill>
              <a:srgbClr val="0092A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7" name="Google Shape;97;p17"/>
          <p:cNvPicPr preferRelativeResize="0"/>
          <p:nvPr/>
        </p:nvPicPr>
        <p:blipFill rotWithShape="1">
          <a:blip r:embed="rId2">
            <a:alphaModFix amt="29000"/>
          </a:blip>
          <a:srcRect b="0" l="0" r="0" t="0"/>
          <a:stretch/>
        </p:blipFill>
        <p:spPr>
          <a:xfrm>
            <a:off x="3946334" y="67316"/>
            <a:ext cx="1249512" cy="8466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accent3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0" y="48099"/>
            <a:ext cx="9144250" cy="4398100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6" name="Google Shape;16;p3"/>
          <p:cNvSpPr/>
          <p:nvPr/>
        </p:nvSpPr>
        <p:spPr>
          <a:xfrm>
            <a:off x="0" y="0"/>
            <a:ext cx="9144250" cy="4398100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17" name="Google Shape;17;p3"/>
          <p:cNvSpPr txBox="1"/>
          <p:nvPr>
            <p:ph type="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0"/>
            <a:ext cx="431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"/>
          <p:cNvSpPr/>
          <p:nvPr/>
        </p:nvSpPr>
        <p:spPr>
          <a:xfrm>
            <a:off x="0" y="44125"/>
            <a:ext cx="4313625" cy="4399375"/>
          </a:xfrm>
          <a:custGeom>
            <a:rect b="b" l="l" r="r" t="t"/>
            <a:pathLst>
              <a:path extrusionOk="0" h="175975" w="172545">
                <a:moveTo>
                  <a:pt x="0" y="157"/>
                </a:moveTo>
                <a:lnTo>
                  <a:pt x="172419" y="0"/>
                </a:lnTo>
                <a:lnTo>
                  <a:pt x="172545" y="126541"/>
                </a:lnTo>
                <a:lnTo>
                  <a:pt x="0" y="175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2" name="Google Shape;22;p4"/>
          <p:cNvSpPr/>
          <p:nvPr/>
        </p:nvSpPr>
        <p:spPr>
          <a:xfrm>
            <a:off x="-125" y="0"/>
            <a:ext cx="4316900" cy="4395600"/>
          </a:xfrm>
          <a:custGeom>
            <a:rect b="b" l="l" r="r" t="t"/>
            <a:pathLst>
              <a:path extrusionOk="0" h="175824" w="172676">
                <a:moveTo>
                  <a:pt x="0" y="6"/>
                </a:moveTo>
                <a:lnTo>
                  <a:pt x="172676" y="0"/>
                </a:lnTo>
                <a:lnTo>
                  <a:pt x="172562" y="126442"/>
                </a:lnTo>
                <a:lnTo>
                  <a:pt x="0" y="17582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23" name="Google Shape;23;p4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4" name="Google Shape;24;p4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" name="Google Shape;28;p5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311700" y="1505700"/>
            <a:ext cx="3999900" cy="30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0" name="Google Shape;30;p5"/>
          <p:cNvSpPr txBox="1"/>
          <p:nvPr>
            <p:ph idx="2" type="body"/>
          </p:nvPr>
        </p:nvSpPr>
        <p:spPr>
          <a:xfrm>
            <a:off x="4832400" y="1505700"/>
            <a:ext cx="3999900" cy="30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6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/>
          <p:nvPr/>
        </p:nvSpPr>
        <p:spPr>
          <a:xfrm>
            <a:off x="0" y="0"/>
            <a:ext cx="37644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7"/>
          <p:cNvSpPr txBox="1"/>
          <p:nvPr>
            <p:ph type="title"/>
          </p:nvPr>
        </p:nvSpPr>
        <p:spPr>
          <a:xfrm>
            <a:off x="311725" y="500925"/>
            <a:ext cx="3127500" cy="182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9" name="Google Shape;39;p7"/>
          <p:cNvSpPr txBox="1"/>
          <p:nvPr>
            <p:ph idx="1" type="body"/>
          </p:nvPr>
        </p:nvSpPr>
        <p:spPr>
          <a:xfrm>
            <a:off x="311700" y="2390650"/>
            <a:ext cx="3127500" cy="229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40" name="Google Shape;40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accent3"/>
        </a:solid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/>
          <p:nvPr>
            <p:ph type="title"/>
          </p:nvPr>
        </p:nvSpPr>
        <p:spPr>
          <a:xfrm>
            <a:off x="311675" y="798600"/>
            <a:ext cx="6247800" cy="354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3" name="Google Shape;43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" name="Google Shape;46;p9"/>
          <p:cNvSpPr txBox="1"/>
          <p:nvPr>
            <p:ph type="title"/>
          </p:nvPr>
        </p:nvSpPr>
        <p:spPr>
          <a:xfrm>
            <a:off x="311300" y="500925"/>
            <a:ext cx="3704400" cy="204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9"/>
          <p:cNvSpPr txBox="1"/>
          <p:nvPr>
            <p:ph idx="1" type="subTitle"/>
          </p:nvPr>
        </p:nvSpPr>
        <p:spPr>
          <a:xfrm>
            <a:off x="304800" y="2626725"/>
            <a:ext cx="3704400" cy="92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48" name="Google Shape;48;p9"/>
          <p:cNvSpPr txBox="1"/>
          <p:nvPr>
            <p:ph idx="2" type="body"/>
          </p:nvPr>
        </p:nvSpPr>
        <p:spPr>
          <a:xfrm>
            <a:off x="4879025" y="500925"/>
            <a:ext cx="3954000" cy="41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9" name="Google Shape;49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/>
          <p:nvPr/>
        </p:nvSpPr>
        <p:spPr>
          <a:xfrm>
            <a:off x="0" y="4369000"/>
            <a:ext cx="9144000" cy="774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10"/>
          <p:cNvSpPr txBox="1"/>
          <p:nvPr>
            <p:ph idx="1" type="body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erriweather"/>
              <a:buNone/>
              <a:defRPr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</a:lstStyle>
          <a:p/>
        </p:txBody>
      </p:sp>
      <p:sp>
        <p:nvSpPr>
          <p:cNvPr id="53" name="Google Shape;5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paradigm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9845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9845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9845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9845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9845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9845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9845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9845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Relationship Id="rId4" Type="http://schemas.openxmlformats.org/officeDocument/2006/relationships/image" Target="../media/image14.png"/><Relationship Id="rId5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0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0.png"/><Relationship Id="rId4" Type="http://schemas.openxmlformats.org/officeDocument/2006/relationships/image" Target="../media/image16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8.jpg"/><Relationship Id="rId4" Type="http://schemas.openxmlformats.org/officeDocument/2006/relationships/image" Target="../media/image26.jpg"/><Relationship Id="rId5" Type="http://schemas.openxmlformats.org/officeDocument/2006/relationships/image" Target="../media/image25.jpg"/><Relationship Id="rId6" Type="http://schemas.openxmlformats.org/officeDocument/2006/relationships/image" Target="../media/image24.jpg"/><Relationship Id="rId7" Type="http://schemas.openxmlformats.org/officeDocument/2006/relationships/image" Target="../media/image29.png"/><Relationship Id="rId8" Type="http://schemas.openxmlformats.org/officeDocument/2006/relationships/image" Target="../media/image27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4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3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9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0.png"/><Relationship Id="rId4" Type="http://schemas.openxmlformats.org/officeDocument/2006/relationships/image" Target="../media/image35.png"/><Relationship Id="rId5" Type="http://schemas.openxmlformats.org/officeDocument/2006/relationships/image" Target="../media/image3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6.jpg"/><Relationship Id="rId4" Type="http://schemas.openxmlformats.org/officeDocument/2006/relationships/image" Target="../media/image49.png"/><Relationship Id="rId5" Type="http://schemas.openxmlformats.org/officeDocument/2006/relationships/image" Target="../media/image37.jpg"/><Relationship Id="rId6" Type="http://schemas.openxmlformats.org/officeDocument/2006/relationships/image" Target="../media/image41.jpg"/><Relationship Id="rId7" Type="http://schemas.openxmlformats.org/officeDocument/2006/relationships/image" Target="../media/image35.png"/><Relationship Id="rId8" Type="http://schemas.openxmlformats.org/officeDocument/2006/relationships/image" Target="../media/image32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8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2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4.jpg"/><Relationship Id="rId4" Type="http://schemas.openxmlformats.org/officeDocument/2006/relationships/image" Target="../media/image50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3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5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6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4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0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0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6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20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20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60.png"/><Relationship Id="rId4" Type="http://schemas.openxmlformats.org/officeDocument/2006/relationships/image" Target="../media/image16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20.png"/><Relationship Id="rId4" Type="http://schemas.openxmlformats.org/officeDocument/2006/relationships/image" Target="../media/image57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20.png"/><Relationship Id="rId4" Type="http://schemas.openxmlformats.org/officeDocument/2006/relationships/image" Target="../media/image58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20.png"/><Relationship Id="rId4" Type="http://schemas.openxmlformats.org/officeDocument/2006/relationships/image" Target="../media/image5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20.png"/><Relationship Id="rId4" Type="http://schemas.openxmlformats.org/officeDocument/2006/relationships/image" Target="../media/image63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20.png"/><Relationship Id="rId4" Type="http://schemas.openxmlformats.org/officeDocument/2006/relationships/image" Target="../media/image61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20.png"/><Relationship Id="rId4" Type="http://schemas.openxmlformats.org/officeDocument/2006/relationships/image" Target="../media/image62.png"/><Relationship Id="rId5" Type="http://schemas.openxmlformats.org/officeDocument/2006/relationships/hyperlink" Target="https://www.youtube.com/watch?v=306p-Ayi3Ew" TargetMode="External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20.png"/><Relationship Id="rId4" Type="http://schemas.openxmlformats.org/officeDocument/2006/relationships/image" Target="../media/image64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65.png"/><Relationship Id="rId4" Type="http://schemas.openxmlformats.org/officeDocument/2006/relationships/image" Target="../media/image66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7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 txBox="1"/>
          <p:nvPr>
            <p:ph type="ctrTitle"/>
          </p:nvPr>
        </p:nvSpPr>
        <p:spPr>
          <a:xfrm>
            <a:off x="311700" y="981625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Calibri"/>
                <a:ea typeface="Calibri"/>
                <a:cs typeface="Calibri"/>
                <a:sym typeface="Calibri"/>
              </a:rPr>
              <a:t>Leerlabo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latin typeface="Calibri"/>
                <a:ea typeface="Calibri"/>
                <a:cs typeface="Calibri"/>
                <a:sym typeface="Calibri"/>
              </a:rPr>
              <a:t>Onderwijs aan Tieners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>
                <a:solidFill>
                  <a:srgbClr val="F3F3F3"/>
                </a:solidFill>
                <a:latin typeface="Calibri"/>
                <a:ea typeface="Calibri"/>
                <a:cs typeface="Calibri"/>
                <a:sym typeface="Calibri"/>
              </a:rPr>
              <a:t>sessie 2: Tienerdidactiek</a:t>
            </a:r>
            <a:endParaRPr>
              <a:solidFill>
                <a:srgbClr val="F3F3F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3" name="Google Shape;10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0575" y="252038"/>
            <a:ext cx="2350900" cy="63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66600" y="169875"/>
            <a:ext cx="939448" cy="63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33125" y="2905325"/>
            <a:ext cx="2872924" cy="19152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7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Krachtige leeromgeving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Wat, waarom, hoe?</a:t>
            </a:r>
            <a:endParaRPr/>
          </a:p>
        </p:txBody>
      </p:sp>
      <p:sp>
        <p:nvSpPr>
          <p:cNvPr id="177" name="Google Shape;177;p27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78" name="Google Shape;178;p27"/>
          <p:cNvPicPr preferRelativeResize="0"/>
          <p:nvPr/>
        </p:nvPicPr>
        <p:blipFill rotWithShape="1">
          <a:blip r:embed="rId3">
            <a:alphaModFix/>
          </a:blip>
          <a:srcRect b="12612" l="12849" r="12528" t="11411"/>
          <a:stretch/>
        </p:blipFill>
        <p:spPr>
          <a:xfrm>
            <a:off x="3957075" y="500925"/>
            <a:ext cx="5058650" cy="386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8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positieve veilige rijke omgeving</a:t>
            </a:r>
            <a:endParaRPr/>
          </a:p>
        </p:txBody>
      </p:sp>
      <p:sp>
        <p:nvSpPr>
          <p:cNvPr id="184" name="Google Shape;184;p28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nl" sz="1800"/>
              <a:t>welbevinden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nl" sz="1800"/>
              <a:t>klasinrichting/opstelling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nl" sz="1800"/>
              <a:t>klasmanagement</a:t>
            </a:r>
            <a:endParaRPr sz="1800"/>
          </a:p>
        </p:txBody>
      </p:sp>
      <p:pic>
        <p:nvPicPr>
          <p:cNvPr id="185" name="Google Shape;18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8375" y="2885025"/>
            <a:ext cx="3048000" cy="17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6006" y="2827488"/>
            <a:ext cx="2974069" cy="202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64950" y="2079475"/>
            <a:ext cx="2857500" cy="160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9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ondersteuning door interactie</a:t>
            </a:r>
            <a:endParaRPr/>
          </a:p>
        </p:txBody>
      </p:sp>
      <p:sp>
        <p:nvSpPr>
          <p:cNvPr id="193" name="Google Shape;193;p29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nl" sz="1800"/>
              <a:t>interactie tussen leerlingen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nl" sz="1800"/>
              <a:t>interactie leerling/leerkracht</a:t>
            </a:r>
            <a:endParaRPr sz="18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94" name="Google Shape;19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7700" y="1769775"/>
            <a:ext cx="2744294" cy="1828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3550" y="2665075"/>
            <a:ext cx="3249271" cy="182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0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betekenisvolle taken</a:t>
            </a:r>
            <a:endParaRPr/>
          </a:p>
        </p:txBody>
      </p:sp>
      <p:sp>
        <p:nvSpPr>
          <p:cNvPr id="201" name="Google Shape;201;p30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nl" sz="1800"/>
              <a:t>relevant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nl" sz="1800"/>
              <a:t>functioneel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nl" sz="1800"/>
              <a:t>kloof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nl" sz="1800"/>
              <a:t>motiverend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nl" sz="1800"/>
              <a:t>kansen tot interactie/feedback</a:t>
            </a:r>
            <a:endParaRPr sz="1800"/>
          </a:p>
        </p:txBody>
      </p:sp>
      <p:pic>
        <p:nvPicPr>
          <p:cNvPr id="202" name="Google Shape;20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6225" y="2451775"/>
            <a:ext cx="2857500" cy="160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4550" y="2754046"/>
            <a:ext cx="2983475" cy="2027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1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krachtige leeromgeving</a:t>
            </a:r>
            <a:endParaRPr/>
          </a:p>
        </p:txBody>
      </p:sp>
      <p:sp>
        <p:nvSpPr>
          <p:cNvPr id="209" name="Google Shape;209;p31"/>
          <p:cNvSpPr txBox="1"/>
          <p:nvPr/>
        </p:nvSpPr>
        <p:spPr>
          <a:xfrm>
            <a:off x="4617775" y="3069050"/>
            <a:ext cx="113700" cy="16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0" name="Google Shape;210;p31"/>
          <p:cNvSpPr txBox="1"/>
          <p:nvPr/>
        </p:nvSpPr>
        <p:spPr>
          <a:xfrm>
            <a:off x="4774075" y="500925"/>
            <a:ext cx="3836400" cy="41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latin typeface="Roboto"/>
                <a:ea typeface="Roboto"/>
                <a:cs typeface="Roboto"/>
                <a:sym typeface="Roboto"/>
              </a:rPr>
              <a:t>Aan de slag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>
                <a:latin typeface="Roboto"/>
                <a:ea typeface="Roboto"/>
                <a:cs typeface="Roboto"/>
                <a:sym typeface="Roboto"/>
              </a:rPr>
              <a:t>in duo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nl" sz="1800">
                <a:latin typeface="Roboto"/>
                <a:ea typeface="Roboto"/>
                <a:cs typeface="Roboto"/>
                <a:sym typeface="Roboto"/>
              </a:rPr>
              <a:t>stel de eigen les voor aan je duopartner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nl" sz="1800">
                <a:latin typeface="Roboto"/>
                <a:ea typeface="Roboto"/>
                <a:cs typeface="Roboto"/>
                <a:sym typeface="Roboto"/>
              </a:rPr>
              <a:t>benoem de elementen van een krachtige leeromgeving in de les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nl" sz="1800">
                <a:latin typeface="Roboto"/>
                <a:ea typeface="Roboto"/>
                <a:cs typeface="Roboto"/>
                <a:sym typeface="Roboto"/>
              </a:rPr>
              <a:t>steun, sturing, motivatie, inspiratie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2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pauze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3"/>
          <p:cNvSpPr/>
          <p:nvPr>
            <p:ph idx="2" type="pic"/>
          </p:nvPr>
        </p:nvSpPr>
        <p:spPr>
          <a:xfrm>
            <a:off x="629842" y="1524000"/>
            <a:ext cx="7885500" cy="312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33"/>
          <p:cNvSpPr txBox="1"/>
          <p:nvPr>
            <p:ph type="title"/>
          </p:nvPr>
        </p:nvSpPr>
        <p:spPr>
          <a:xfrm>
            <a:off x="628650" y="460638"/>
            <a:ext cx="7886700" cy="93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332"/>
              </a:buClr>
              <a:buSzPts val="1600"/>
              <a:buFont typeface="Calibri"/>
              <a:buNone/>
            </a:pPr>
            <a:r>
              <a:rPr lang="nl"/>
              <a:t>Ready for take off?</a:t>
            </a:r>
            <a:endParaRPr/>
          </a:p>
        </p:txBody>
      </p:sp>
      <p:pic>
        <p:nvPicPr>
          <p:cNvPr id="222" name="Google Shape;222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174617">
            <a:off x="1838325" y="1713470"/>
            <a:ext cx="5467350" cy="274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4"/>
          <p:cNvSpPr/>
          <p:nvPr>
            <p:ph idx="2" type="pic"/>
          </p:nvPr>
        </p:nvSpPr>
        <p:spPr>
          <a:xfrm>
            <a:off x="629842" y="1524000"/>
            <a:ext cx="7885500" cy="3122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8" name="Google Shape;22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0375" y="38100"/>
            <a:ext cx="7943850" cy="506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9000" y="1673550"/>
            <a:ext cx="2286000" cy="2647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6"/>
          <p:cNvSpPr txBox="1"/>
          <p:nvPr>
            <p:ph type="title"/>
          </p:nvPr>
        </p:nvSpPr>
        <p:spPr>
          <a:xfrm>
            <a:off x="628650" y="460638"/>
            <a:ext cx="7886700" cy="93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9" name="Google Shape;239;p36"/>
          <p:cNvPicPr preferRelativeResize="0"/>
          <p:nvPr/>
        </p:nvPicPr>
        <p:blipFill rotWithShape="1">
          <a:blip r:embed="rId3">
            <a:alphaModFix/>
          </a:blip>
          <a:srcRect b="37896" l="6033" r="5502" t="23513"/>
          <a:stretch/>
        </p:blipFill>
        <p:spPr>
          <a:xfrm>
            <a:off x="880475" y="1735175"/>
            <a:ext cx="7383053" cy="2012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9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Programma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19"/>
          <p:cNvSpPr txBox="1"/>
          <p:nvPr>
            <p:ph idx="1" type="body"/>
          </p:nvPr>
        </p:nvSpPr>
        <p:spPr>
          <a:xfrm>
            <a:off x="4644675" y="500925"/>
            <a:ext cx="4400700" cy="40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1" sz="14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nl"/>
              <a:t>13u00 - 14u30 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welkom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leerdoelen sessie 2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korte terugblik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executieve functies: opdracht bespreken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krachtige leeromgeving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nl"/>
              <a:t>14u10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pauze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nl"/>
              <a:t>14u30  - 16u00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de cockpit (focus op differentiëren en zelfsturing)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aan de slag met de eigen les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leervraag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vooruitblik en opdracht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7"/>
          <p:cNvSpPr txBox="1"/>
          <p:nvPr>
            <p:ph idx="1" type="body"/>
          </p:nvPr>
        </p:nvSpPr>
        <p:spPr>
          <a:xfrm>
            <a:off x="615117" y="1053704"/>
            <a:ext cx="3868200" cy="618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750"/>
              </a:spcBef>
              <a:spcAft>
                <a:spcPts val="1600"/>
              </a:spcAft>
              <a:buNone/>
            </a:pPr>
            <a:r>
              <a:rPr lang="nl"/>
              <a:t>TIPS OM HIERMEE OM TE GAAN</a:t>
            </a:r>
            <a:endParaRPr/>
          </a:p>
        </p:txBody>
      </p:sp>
      <p:sp>
        <p:nvSpPr>
          <p:cNvPr id="246" name="Google Shape;246;p37"/>
          <p:cNvSpPr txBox="1"/>
          <p:nvPr>
            <p:ph idx="2" type="body"/>
          </p:nvPr>
        </p:nvSpPr>
        <p:spPr>
          <a:xfrm>
            <a:off x="703792" y="1878806"/>
            <a:ext cx="3868200" cy="2763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0200" lvl="0" marL="457200" rtl="0" algn="l">
              <a:spcBef>
                <a:spcPts val="750"/>
              </a:spcBef>
              <a:spcAft>
                <a:spcPts val="0"/>
              </a:spcAft>
              <a:buSzPts val="1600"/>
              <a:buAutoNum type="arabicPeriod"/>
            </a:pPr>
            <a:r>
              <a:rPr b="1" lang="nl"/>
              <a:t>Trainen in herinneren</a:t>
            </a:r>
            <a:endParaRPr b="1"/>
          </a:p>
        </p:txBody>
      </p:sp>
      <p:sp>
        <p:nvSpPr>
          <p:cNvPr id="247" name="Google Shape;247;p37"/>
          <p:cNvSpPr txBox="1"/>
          <p:nvPr>
            <p:ph idx="3" type="body"/>
          </p:nvPr>
        </p:nvSpPr>
        <p:spPr>
          <a:xfrm>
            <a:off x="4629150" y="1053704"/>
            <a:ext cx="3887400" cy="618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750"/>
              </a:spcBef>
              <a:spcAft>
                <a:spcPts val="1600"/>
              </a:spcAft>
              <a:buNone/>
            </a:pPr>
            <a:r>
              <a:rPr lang="nl"/>
              <a:t>Concreet </a:t>
            </a:r>
            <a:endParaRPr/>
          </a:p>
        </p:txBody>
      </p:sp>
      <p:sp>
        <p:nvSpPr>
          <p:cNvPr id="248" name="Google Shape;248;p37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0200" lvl="0" marL="457200" rtl="0" algn="l">
              <a:spcBef>
                <a:spcPts val="750"/>
              </a:spcBef>
              <a:spcAft>
                <a:spcPts val="0"/>
              </a:spcAft>
              <a:buSzPts val="1600"/>
              <a:buChar char="●"/>
            </a:pPr>
            <a:r>
              <a:rPr lang="nl"/>
              <a:t>Noteer in 3 kernwoorden wat je nog weet van vorige les. 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nl"/>
              <a:t>Bekend  - benieuwd - bewaard. 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nl"/>
              <a:t>“Wat hebben we vandaag geleerd, Piet?”. 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nl"/>
              <a:t>“Wat hebben we vorige keer geleerd, Piet?”.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30200" lvl="0" marL="457200" rtl="0" algn="l">
              <a:spcBef>
                <a:spcPts val="1600"/>
              </a:spcBef>
              <a:spcAft>
                <a:spcPts val="0"/>
              </a:spcAft>
              <a:buSzPts val="1600"/>
              <a:buChar char="●"/>
            </a:pPr>
            <a:r>
              <a:rPr lang="nl"/>
              <a:t>1 week, 1 maand, 1 trimester, half jaar, 1 jaar</a:t>
            </a:r>
            <a:endParaRPr/>
          </a:p>
        </p:txBody>
      </p:sp>
      <p:pic>
        <p:nvPicPr>
          <p:cNvPr id="249" name="Google Shape;24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57075" y="4201250"/>
            <a:ext cx="1086925" cy="117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8"/>
          <p:cNvSpPr txBox="1"/>
          <p:nvPr/>
        </p:nvSpPr>
        <p:spPr>
          <a:xfrm>
            <a:off x="7030100" y="59925"/>
            <a:ext cx="1812600" cy="6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nl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Gelijkenissen</a:t>
            </a:r>
            <a:endParaRPr b="1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AutoNum type="arabicPeriod"/>
            </a:pPr>
            <a:r>
              <a:rPr b="0" i="0" lang="nl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Basisbehoeften</a:t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Calibri"/>
              <a:buAutoNum type="arabicPeriod"/>
            </a:pPr>
            <a:r>
              <a:rPr b="1" i="0" lang="nl" sz="1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Brein</a:t>
            </a:r>
            <a:endParaRPr b="1" i="0" sz="14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38"/>
          <p:cNvSpPr txBox="1"/>
          <p:nvPr>
            <p:ph type="title"/>
          </p:nvPr>
        </p:nvSpPr>
        <p:spPr>
          <a:xfrm>
            <a:off x="628650" y="1145056"/>
            <a:ext cx="7886700" cy="10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nl"/>
              <a:t>Welke methode speelt het meest in op hoe het brein werkt en geeft dus de meeste leerwinst? </a:t>
            </a:r>
            <a:endParaRPr/>
          </a:p>
        </p:txBody>
      </p:sp>
      <p:sp>
        <p:nvSpPr>
          <p:cNvPr id="257" name="Google Shape;257;p38"/>
          <p:cNvSpPr txBox="1"/>
          <p:nvPr/>
        </p:nvSpPr>
        <p:spPr>
          <a:xfrm>
            <a:off x="760888" y="2362756"/>
            <a:ext cx="7886700" cy="16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nl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 x één uur oefenen                                           OF                                3 uur aan één stuk oefenen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nl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AAAAAAA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nl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BBBBBBB                                                          OF                                                              ABBBC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nl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CCCCCCCC                                                                                                                         CCBBA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nl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Tekst            OF            tekst + beeld           OF           tekst + geluid           OF         tekst + schema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9"/>
          <p:cNvSpPr txBox="1"/>
          <p:nvPr>
            <p:ph idx="1" type="body"/>
          </p:nvPr>
        </p:nvSpPr>
        <p:spPr>
          <a:xfrm>
            <a:off x="615117" y="1053704"/>
            <a:ext cx="3868200" cy="618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750"/>
              </a:spcBef>
              <a:spcAft>
                <a:spcPts val="1600"/>
              </a:spcAft>
              <a:buNone/>
            </a:pPr>
            <a:r>
              <a:rPr lang="nl"/>
              <a:t>TIPS OM HIERMEE OM TE GAAN</a:t>
            </a:r>
            <a:endParaRPr/>
          </a:p>
        </p:txBody>
      </p:sp>
      <p:sp>
        <p:nvSpPr>
          <p:cNvPr id="264" name="Google Shape;264;p39"/>
          <p:cNvSpPr txBox="1"/>
          <p:nvPr>
            <p:ph idx="2" type="body"/>
          </p:nvPr>
        </p:nvSpPr>
        <p:spPr>
          <a:xfrm>
            <a:off x="703792" y="1878806"/>
            <a:ext cx="3868200" cy="2763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0200" lvl="0" marL="457200" rtl="0" algn="l">
              <a:spcBef>
                <a:spcPts val="750"/>
              </a:spcBef>
              <a:spcAft>
                <a:spcPts val="0"/>
              </a:spcAft>
              <a:buSzPts val="1600"/>
              <a:buAutoNum type="arabicPeriod"/>
            </a:pPr>
            <a:r>
              <a:rPr lang="nl"/>
              <a:t>Trainen in herinneren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b="1" lang="nl"/>
              <a:t>Gespreide inoefening</a:t>
            </a:r>
            <a:endParaRPr b="1"/>
          </a:p>
        </p:txBody>
      </p:sp>
      <p:sp>
        <p:nvSpPr>
          <p:cNvPr id="265" name="Google Shape;265;p39"/>
          <p:cNvSpPr txBox="1"/>
          <p:nvPr>
            <p:ph idx="3" type="body"/>
          </p:nvPr>
        </p:nvSpPr>
        <p:spPr>
          <a:xfrm>
            <a:off x="4629150" y="1053704"/>
            <a:ext cx="3887400" cy="618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750"/>
              </a:spcBef>
              <a:spcAft>
                <a:spcPts val="1600"/>
              </a:spcAft>
              <a:buNone/>
            </a:pPr>
            <a:r>
              <a:rPr lang="nl"/>
              <a:t>Concreet </a:t>
            </a:r>
            <a:endParaRPr/>
          </a:p>
        </p:txBody>
      </p:sp>
      <p:sp>
        <p:nvSpPr>
          <p:cNvPr id="266" name="Google Shape;266;p39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0200" lvl="0" marL="457200" rtl="0" algn="l">
              <a:spcBef>
                <a:spcPts val="750"/>
              </a:spcBef>
              <a:spcAft>
                <a:spcPts val="0"/>
              </a:spcAft>
              <a:buSzPts val="1600"/>
              <a:buChar char="●"/>
            </a:pPr>
            <a:r>
              <a:rPr lang="nl"/>
              <a:t>Doorbreek de “illusie van vloeiendheid”. </a:t>
            </a:r>
            <a:endParaRPr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nl"/>
              <a:t>Beter 3 x een uurtje oefenen dan 3u aan één stuk. </a:t>
            </a:r>
            <a:endParaRPr/>
          </a:p>
        </p:txBody>
      </p:sp>
      <p:pic>
        <p:nvPicPr>
          <p:cNvPr id="267" name="Google Shape;26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85750" y="3471875"/>
            <a:ext cx="2101301" cy="157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0"/>
          <p:cNvSpPr txBox="1"/>
          <p:nvPr>
            <p:ph idx="1" type="body"/>
          </p:nvPr>
        </p:nvSpPr>
        <p:spPr>
          <a:xfrm>
            <a:off x="615117" y="1053704"/>
            <a:ext cx="3868200" cy="618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750"/>
              </a:spcBef>
              <a:spcAft>
                <a:spcPts val="1600"/>
              </a:spcAft>
              <a:buNone/>
            </a:pPr>
            <a:r>
              <a:rPr lang="nl"/>
              <a:t>TIPS OM HIERMEE OM TE GAAN</a:t>
            </a:r>
            <a:endParaRPr/>
          </a:p>
        </p:txBody>
      </p:sp>
      <p:sp>
        <p:nvSpPr>
          <p:cNvPr id="274" name="Google Shape;274;p40"/>
          <p:cNvSpPr txBox="1"/>
          <p:nvPr>
            <p:ph idx="2" type="body"/>
          </p:nvPr>
        </p:nvSpPr>
        <p:spPr>
          <a:xfrm>
            <a:off x="703792" y="1878806"/>
            <a:ext cx="3868200" cy="2763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0200" lvl="0" marL="457200" rtl="0" algn="l">
              <a:spcBef>
                <a:spcPts val="750"/>
              </a:spcBef>
              <a:spcAft>
                <a:spcPts val="0"/>
              </a:spcAft>
              <a:buSzPts val="1600"/>
              <a:buAutoNum type="arabicPeriod"/>
            </a:pPr>
            <a:r>
              <a:rPr lang="nl"/>
              <a:t>Trainen in herinneren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nl"/>
              <a:t>Gespreide inoefening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b="1" lang="nl"/>
              <a:t>Afwisseling </a:t>
            </a:r>
            <a:endParaRPr b="1"/>
          </a:p>
        </p:txBody>
      </p:sp>
      <p:sp>
        <p:nvSpPr>
          <p:cNvPr id="275" name="Google Shape;275;p40"/>
          <p:cNvSpPr txBox="1"/>
          <p:nvPr>
            <p:ph idx="3" type="body"/>
          </p:nvPr>
        </p:nvSpPr>
        <p:spPr>
          <a:xfrm>
            <a:off x="4629150" y="1053704"/>
            <a:ext cx="3887400" cy="618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750"/>
              </a:spcBef>
              <a:spcAft>
                <a:spcPts val="1600"/>
              </a:spcAft>
              <a:buNone/>
            </a:pPr>
            <a:r>
              <a:rPr lang="nl"/>
              <a:t>Concreet </a:t>
            </a:r>
            <a:endParaRPr/>
          </a:p>
        </p:txBody>
      </p:sp>
      <p:sp>
        <p:nvSpPr>
          <p:cNvPr id="276" name="Google Shape;276;p40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020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600"/>
              <a:buFont typeface="Arial"/>
              <a:buChar char="●"/>
            </a:pPr>
            <a:r>
              <a:rPr lang="nl"/>
              <a:t>Bij maken van opdrachten niet blijven hangen in:</a:t>
            </a:r>
            <a:endParaRPr/>
          </a:p>
          <a:p>
            <a:pPr indent="-3302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nl"/>
              <a:t>AAAAAAA</a:t>
            </a:r>
            <a:endParaRPr/>
          </a:p>
          <a:p>
            <a:pPr indent="-3302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nl"/>
              <a:t>BBBBBBB</a:t>
            </a:r>
            <a:endParaRPr/>
          </a:p>
          <a:p>
            <a:pPr indent="-3302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nl"/>
              <a:t>CCCCCCCC</a:t>
            </a:r>
            <a:endParaRPr/>
          </a:p>
          <a:p>
            <a:pPr indent="-3302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nl"/>
              <a:t>Maar voldoende snel overstappen op</a:t>
            </a:r>
            <a:endParaRPr/>
          </a:p>
          <a:p>
            <a:pPr indent="-3302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nl"/>
              <a:t>ABBBC</a:t>
            </a:r>
            <a:endParaRPr/>
          </a:p>
          <a:p>
            <a:pPr indent="-3302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nl"/>
              <a:t>CCBBA</a:t>
            </a:r>
            <a:endParaRPr/>
          </a:p>
        </p:txBody>
      </p:sp>
      <p:pic>
        <p:nvPicPr>
          <p:cNvPr id="277" name="Google Shape;27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56423" y="4036973"/>
            <a:ext cx="2166299" cy="110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1"/>
          <p:cNvSpPr txBox="1"/>
          <p:nvPr>
            <p:ph idx="1" type="body"/>
          </p:nvPr>
        </p:nvSpPr>
        <p:spPr>
          <a:xfrm>
            <a:off x="615117" y="1053704"/>
            <a:ext cx="3868200" cy="618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750"/>
              </a:spcBef>
              <a:spcAft>
                <a:spcPts val="1600"/>
              </a:spcAft>
              <a:buNone/>
            </a:pPr>
            <a:r>
              <a:rPr lang="nl"/>
              <a:t>TIPS OM HIERMEE OM TE GAAN</a:t>
            </a:r>
            <a:endParaRPr/>
          </a:p>
        </p:txBody>
      </p:sp>
      <p:sp>
        <p:nvSpPr>
          <p:cNvPr id="284" name="Google Shape;284;p41"/>
          <p:cNvSpPr txBox="1"/>
          <p:nvPr>
            <p:ph idx="2" type="body"/>
          </p:nvPr>
        </p:nvSpPr>
        <p:spPr>
          <a:xfrm>
            <a:off x="703792" y="1878806"/>
            <a:ext cx="3868200" cy="2763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0200" lvl="0" marL="457200" rtl="0" algn="l">
              <a:spcBef>
                <a:spcPts val="750"/>
              </a:spcBef>
              <a:spcAft>
                <a:spcPts val="0"/>
              </a:spcAft>
              <a:buSzPts val="1600"/>
              <a:buAutoNum type="arabicPeriod"/>
            </a:pPr>
            <a:r>
              <a:rPr lang="nl"/>
              <a:t>Trainen in herinneren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nl"/>
              <a:t>Gespreide inoefening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nl"/>
              <a:t>Afwisseling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b="1" lang="nl"/>
              <a:t>Dual coding </a:t>
            </a:r>
            <a:endParaRPr b="1"/>
          </a:p>
        </p:txBody>
      </p:sp>
      <p:sp>
        <p:nvSpPr>
          <p:cNvPr id="285" name="Google Shape;285;p41"/>
          <p:cNvSpPr txBox="1"/>
          <p:nvPr>
            <p:ph idx="3" type="body"/>
          </p:nvPr>
        </p:nvSpPr>
        <p:spPr>
          <a:xfrm>
            <a:off x="4629150" y="1053704"/>
            <a:ext cx="3887400" cy="618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750"/>
              </a:spcBef>
              <a:spcAft>
                <a:spcPts val="1600"/>
              </a:spcAft>
              <a:buNone/>
            </a:pPr>
            <a:r>
              <a:rPr lang="nl"/>
              <a:t>Concreet </a:t>
            </a:r>
            <a:endParaRPr/>
          </a:p>
        </p:txBody>
      </p:sp>
      <p:sp>
        <p:nvSpPr>
          <p:cNvPr id="286" name="Google Shape;286;p41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020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600"/>
              <a:buFont typeface="Arial"/>
              <a:buChar char="●"/>
            </a:pPr>
            <a:r>
              <a:rPr lang="nl"/>
              <a:t>Stelregel: laat info op 2 manieren binnenkomen. </a:t>
            </a:r>
            <a:endParaRPr/>
          </a:p>
          <a:p>
            <a:pPr indent="-3302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nl"/>
              <a:t>Tekst + beeld. </a:t>
            </a:r>
            <a:endParaRPr/>
          </a:p>
          <a:p>
            <a:pPr indent="-3302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nl"/>
              <a:t>Tekst + geluid</a:t>
            </a:r>
            <a:endParaRPr/>
          </a:p>
          <a:p>
            <a:pPr indent="-3302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nl"/>
              <a:t>Tekst + schema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7" name="Google Shape;28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91551" y="3573585"/>
            <a:ext cx="2951149" cy="14484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2"/>
          <p:cNvSpPr txBox="1"/>
          <p:nvPr>
            <p:ph idx="1" type="body"/>
          </p:nvPr>
        </p:nvSpPr>
        <p:spPr>
          <a:xfrm>
            <a:off x="615117" y="1053704"/>
            <a:ext cx="3868200" cy="618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750"/>
              </a:spcBef>
              <a:spcAft>
                <a:spcPts val="1600"/>
              </a:spcAft>
              <a:buNone/>
            </a:pPr>
            <a:r>
              <a:rPr lang="nl"/>
              <a:t>TIPS OM HIERMEE OM TE GAAN</a:t>
            </a:r>
            <a:endParaRPr/>
          </a:p>
        </p:txBody>
      </p:sp>
      <p:sp>
        <p:nvSpPr>
          <p:cNvPr id="294" name="Google Shape;294;p42"/>
          <p:cNvSpPr txBox="1"/>
          <p:nvPr>
            <p:ph idx="2" type="body"/>
          </p:nvPr>
        </p:nvSpPr>
        <p:spPr>
          <a:xfrm>
            <a:off x="703792" y="1878806"/>
            <a:ext cx="3868200" cy="2763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0200" lvl="0" marL="457200" rtl="0" algn="l">
              <a:spcBef>
                <a:spcPts val="750"/>
              </a:spcBef>
              <a:spcAft>
                <a:spcPts val="0"/>
              </a:spcAft>
              <a:buSzPts val="1600"/>
              <a:buAutoNum type="arabicPeriod"/>
            </a:pPr>
            <a:r>
              <a:rPr lang="nl"/>
              <a:t>Trainen in herinneren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nl"/>
              <a:t>Gespreide inoefening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nl"/>
              <a:t>Afwisseling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nl"/>
              <a:t>Dual coding 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b="1" lang="nl"/>
              <a:t>Organiseer je ideeën </a:t>
            </a:r>
            <a:endParaRPr b="1"/>
          </a:p>
        </p:txBody>
      </p:sp>
      <p:sp>
        <p:nvSpPr>
          <p:cNvPr id="295" name="Google Shape;295;p42"/>
          <p:cNvSpPr txBox="1"/>
          <p:nvPr>
            <p:ph idx="3" type="body"/>
          </p:nvPr>
        </p:nvSpPr>
        <p:spPr>
          <a:xfrm>
            <a:off x="4629150" y="1053704"/>
            <a:ext cx="3887400" cy="618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750"/>
              </a:spcBef>
              <a:spcAft>
                <a:spcPts val="1600"/>
              </a:spcAft>
              <a:buNone/>
            </a:pPr>
            <a:r>
              <a:rPr lang="nl"/>
              <a:t>Concreet </a:t>
            </a:r>
            <a:endParaRPr/>
          </a:p>
        </p:txBody>
      </p:sp>
      <p:sp>
        <p:nvSpPr>
          <p:cNvPr id="296" name="Google Shape;296;p42"/>
          <p:cNvSpPr/>
          <p:nvPr/>
        </p:nvSpPr>
        <p:spPr>
          <a:xfrm>
            <a:off x="7486975" y="1238950"/>
            <a:ext cx="722100" cy="1179000"/>
          </a:xfrm>
          <a:prstGeom prst="up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42"/>
          <p:cNvSpPr/>
          <p:nvPr/>
        </p:nvSpPr>
        <p:spPr>
          <a:xfrm rot="-5400000">
            <a:off x="5266575" y="1982250"/>
            <a:ext cx="722100" cy="1179000"/>
          </a:xfrm>
          <a:prstGeom prst="up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3"/>
          <p:cNvSpPr txBox="1"/>
          <p:nvPr>
            <p:ph idx="1" type="body"/>
          </p:nvPr>
        </p:nvSpPr>
        <p:spPr>
          <a:xfrm>
            <a:off x="615117" y="1053704"/>
            <a:ext cx="3868200" cy="618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750"/>
              </a:spcBef>
              <a:spcAft>
                <a:spcPts val="1600"/>
              </a:spcAft>
              <a:buNone/>
            </a:pPr>
            <a:r>
              <a:rPr lang="nl"/>
              <a:t>TIPS OM HIERMEE OM TE GAAN</a:t>
            </a:r>
            <a:endParaRPr/>
          </a:p>
        </p:txBody>
      </p:sp>
      <p:sp>
        <p:nvSpPr>
          <p:cNvPr id="304" name="Google Shape;304;p43"/>
          <p:cNvSpPr txBox="1"/>
          <p:nvPr>
            <p:ph idx="2" type="body"/>
          </p:nvPr>
        </p:nvSpPr>
        <p:spPr>
          <a:xfrm>
            <a:off x="703792" y="1878806"/>
            <a:ext cx="3868200" cy="2763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0200" lvl="0" marL="457200" rtl="0" algn="l">
              <a:spcBef>
                <a:spcPts val="750"/>
              </a:spcBef>
              <a:spcAft>
                <a:spcPts val="0"/>
              </a:spcAft>
              <a:buSzPts val="1600"/>
              <a:buAutoNum type="arabicPeriod"/>
            </a:pPr>
            <a:r>
              <a:rPr lang="nl"/>
              <a:t>Trainen in herinneren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nl"/>
              <a:t>Gespreide inoefening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nl"/>
              <a:t>Afwisseling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nl"/>
              <a:t>Dual coding 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b="1" lang="nl"/>
              <a:t>Uitgewerkte voorbeelden</a:t>
            </a:r>
            <a:endParaRPr b="1"/>
          </a:p>
        </p:txBody>
      </p:sp>
      <p:sp>
        <p:nvSpPr>
          <p:cNvPr id="305" name="Google Shape;305;p43"/>
          <p:cNvSpPr txBox="1"/>
          <p:nvPr>
            <p:ph idx="3" type="body"/>
          </p:nvPr>
        </p:nvSpPr>
        <p:spPr>
          <a:xfrm>
            <a:off x="4629150" y="1053704"/>
            <a:ext cx="3887400" cy="618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750"/>
              </a:spcBef>
              <a:spcAft>
                <a:spcPts val="1600"/>
              </a:spcAft>
              <a:buNone/>
            </a:pPr>
            <a:r>
              <a:rPr lang="nl"/>
              <a:t>Concreet </a:t>
            </a:r>
            <a:endParaRPr/>
          </a:p>
        </p:txBody>
      </p:sp>
      <p:pic>
        <p:nvPicPr>
          <p:cNvPr id="306" name="Google Shape;30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4392" y="1824104"/>
            <a:ext cx="4267208" cy="28466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4"/>
          <p:cNvSpPr txBox="1"/>
          <p:nvPr>
            <p:ph idx="1" type="body"/>
          </p:nvPr>
        </p:nvSpPr>
        <p:spPr>
          <a:xfrm>
            <a:off x="629842" y="1053704"/>
            <a:ext cx="3868200" cy="618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750"/>
              </a:spcBef>
              <a:spcAft>
                <a:spcPts val="1600"/>
              </a:spcAft>
              <a:buNone/>
            </a:pPr>
            <a:r>
              <a:rPr lang="nl"/>
              <a:t>TIPS OM HIERMEE OM TE GAAN</a:t>
            </a:r>
            <a:endParaRPr/>
          </a:p>
        </p:txBody>
      </p:sp>
      <p:sp>
        <p:nvSpPr>
          <p:cNvPr id="313" name="Google Shape;313;p44"/>
          <p:cNvSpPr txBox="1"/>
          <p:nvPr>
            <p:ph idx="2" type="body"/>
          </p:nvPr>
        </p:nvSpPr>
        <p:spPr>
          <a:xfrm>
            <a:off x="629842" y="1878806"/>
            <a:ext cx="3868200" cy="2763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0200" lvl="0" marL="457200" rtl="0" algn="l">
              <a:spcBef>
                <a:spcPts val="750"/>
              </a:spcBef>
              <a:spcAft>
                <a:spcPts val="0"/>
              </a:spcAft>
              <a:buSzPts val="1600"/>
              <a:buAutoNum type="arabicPeriod"/>
            </a:pPr>
            <a:r>
              <a:rPr lang="nl"/>
              <a:t>Trainen in herinneren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nl"/>
              <a:t>Gespreide inoefening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nl"/>
              <a:t>Afwisseling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nl"/>
              <a:t>Dual coding 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nl"/>
              <a:t>Organiseer je ideeën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b="1" lang="nl"/>
              <a:t>Activeer leerlingen </a:t>
            </a:r>
            <a:endParaRPr b="1"/>
          </a:p>
        </p:txBody>
      </p:sp>
      <p:sp>
        <p:nvSpPr>
          <p:cNvPr id="314" name="Google Shape;314;p44"/>
          <p:cNvSpPr txBox="1"/>
          <p:nvPr>
            <p:ph idx="3" type="body"/>
          </p:nvPr>
        </p:nvSpPr>
        <p:spPr>
          <a:xfrm>
            <a:off x="4629150" y="1053704"/>
            <a:ext cx="3887400" cy="6180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750"/>
              </a:spcBef>
              <a:spcAft>
                <a:spcPts val="1600"/>
              </a:spcAft>
              <a:buNone/>
            </a:pPr>
            <a:r>
              <a:rPr lang="nl"/>
              <a:t>Concreet </a:t>
            </a:r>
            <a:endParaRPr/>
          </a:p>
        </p:txBody>
      </p:sp>
      <p:sp>
        <p:nvSpPr>
          <p:cNvPr id="315" name="Google Shape;315;p44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0200" lvl="0" marL="457200" rtl="0" algn="l">
              <a:spcBef>
                <a:spcPts val="750"/>
              </a:spcBef>
              <a:spcAft>
                <a:spcPts val="0"/>
              </a:spcAft>
              <a:buSzPts val="1600"/>
              <a:buChar char="●"/>
            </a:pPr>
            <a:r>
              <a:rPr lang="nl"/>
              <a:t>Ga snel over naar begeleide opdrachten en daarna zelfstandige of groepsopdrachten. 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nl"/>
              <a:t>Hanteer werkvormen. 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nl"/>
              <a:t>Laat cursisten zelf vragen bedenken. 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nl"/>
              <a:t>Gebruik authentieke opdrachten -&gt; werk naar een “echt” eindresultaat toe. 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nl"/>
              <a:t>...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52725" y="0"/>
            <a:ext cx="363704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37703" y="1005016"/>
            <a:ext cx="6106297" cy="4138484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46"/>
          <p:cNvSpPr txBox="1"/>
          <p:nvPr>
            <p:ph type="title"/>
          </p:nvPr>
        </p:nvSpPr>
        <p:spPr>
          <a:xfrm>
            <a:off x="628650" y="460638"/>
            <a:ext cx="7886700" cy="10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332"/>
              </a:buClr>
              <a:buSzPts val="2800"/>
              <a:buFont typeface="Arial Black"/>
              <a:buNone/>
            </a:pPr>
            <a:r>
              <a:rPr lang="nl"/>
              <a:t>DIFFERENTIATIE IS…. </a:t>
            </a:r>
            <a:endParaRPr/>
          </a:p>
        </p:txBody>
      </p:sp>
      <p:pic>
        <p:nvPicPr>
          <p:cNvPr id="327" name="Google Shape;327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8650" y="1602259"/>
            <a:ext cx="4066707" cy="29439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doelen sessie 2</a:t>
            </a:r>
            <a:endParaRPr/>
          </a:p>
        </p:txBody>
      </p:sp>
      <p:sp>
        <p:nvSpPr>
          <p:cNvPr id="117" name="Google Shape;117;p20"/>
          <p:cNvSpPr txBox="1"/>
          <p:nvPr>
            <p:ph idx="1" type="body"/>
          </p:nvPr>
        </p:nvSpPr>
        <p:spPr>
          <a:xfrm>
            <a:off x="4644675" y="500925"/>
            <a:ext cx="4166400" cy="443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nl" sz="1500"/>
              <a:t>Ik kan een krachtige leeromgeving creëren. </a:t>
            </a:r>
            <a:endParaRPr sz="1500"/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nl" sz="1500"/>
              <a:t>Ik kan de doelen zichtbaar en functioneel maken voor de leerlingen.  </a:t>
            </a:r>
            <a:endParaRPr sz="1500"/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nl" sz="1500"/>
              <a:t>Ik kan de impact op het onderwijsleerproces van mijn leerlingen vergroten door de didactische principes die werken toe te passen in mijn eigen lespraktijk.</a:t>
            </a:r>
            <a:endParaRPr sz="1500"/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nl" sz="1500"/>
              <a:t>Ik kan gericht werken aan de zelfsturing en motivatie van mijn leerlingen.</a:t>
            </a:r>
            <a:endParaRPr sz="1500"/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nl" sz="1500"/>
              <a:t>Ik kan de gekregen inzichten koppelen aan mijn eigen leervraag en zo mijn eigen klaspraktijk versterken.</a:t>
            </a:r>
            <a:endParaRPr sz="1500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nl" sz="1500"/>
              <a:t>+ jullie toegevoegde doelen vorige sessie</a:t>
            </a:r>
            <a:endParaRPr sz="15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37703" y="1005016"/>
            <a:ext cx="6106297" cy="4138484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47"/>
          <p:cNvSpPr txBox="1"/>
          <p:nvPr>
            <p:ph type="title"/>
          </p:nvPr>
        </p:nvSpPr>
        <p:spPr>
          <a:xfrm>
            <a:off x="628650" y="460638"/>
            <a:ext cx="7886700" cy="10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332"/>
              </a:buClr>
              <a:buSzPts val="2800"/>
              <a:buFont typeface="Arial Black"/>
              <a:buNone/>
            </a:pPr>
            <a:r>
              <a:rPr lang="nl"/>
              <a:t>DIFFERENTIATIE IS…</a:t>
            </a:r>
            <a:endParaRPr/>
          </a:p>
        </p:txBody>
      </p:sp>
      <p:sp>
        <p:nvSpPr>
          <p:cNvPr id="334" name="Google Shape;334;p47"/>
          <p:cNvSpPr txBox="1"/>
          <p:nvPr>
            <p:ph idx="1" type="body"/>
          </p:nvPr>
        </p:nvSpPr>
        <p:spPr>
          <a:xfrm>
            <a:off x="628650" y="1671637"/>
            <a:ext cx="7886700" cy="29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332"/>
              </a:buClr>
              <a:buSzPts val="1800"/>
              <a:buNone/>
            </a:pPr>
            <a:r>
              <a:rPr lang="nl" sz="1800"/>
              <a:t>Het (h)erkennen van verschillen onder leerlingen en er consequent op inspelen.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800"/>
              <a:buNone/>
            </a:pPr>
            <a:r>
              <a:rPr lang="nl" sz="1800"/>
              <a:t>Vertrekkend vanuit het groeiproces van elke leerling.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800"/>
              <a:buNone/>
            </a:pPr>
            <a:r>
              <a:rPr lang="nl" sz="1800"/>
              <a:t>Differentiatie stelt het belang van leren voorop.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800"/>
              <a:buNone/>
            </a:pPr>
            <a:r>
              <a:rPr lang="nl" sz="1800"/>
              <a:t>Met als doel:</a:t>
            </a:r>
            <a:endParaRPr/>
          </a:p>
          <a:p>
            <a:pPr indent="-171450" lvl="1" marL="51435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23332"/>
              </a:buClr>
              <a:buSzPts val="1800"/>
              <a:buChar char="●"/>
            </a:pPr>
            <a:r>
              <a:rPr lang="nl" sz="1800"/>
              <a:t>Grotere motivatie</a:t>
            </a:r>
            <a:endParaRPr/>
          </a:p>
          <a:p>
            <a:pPr indent="-171450" lvl="1" marL="51435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23332"/>
              </a:buClr>
              <a:buSzPts val="1800"/>
              <a:buChar char="●"/>
            </a:pPr>
            <a:r>
              <a:rPr lang="nl" sz="1800"/>
              <a:t>Grotere leerwinst</a:t>
            </a:r>
            <a:endParaRPr/>
          </a:p>
          <a:p>
            <a:pPr indent="-171450" lvl="1" marL="51435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23332"/>
              </a:buClr>
              <a:buSzPts val="1800"/>
              <a:buChar char="●"/>
            </a:pPr>
            <a:r>
              <a:rPr lang="nl" sz="1800"/>
              <a:t>Grotere efficiëntie 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8"/>
          <p:cNvSpPr txBox="1"/>
          <p:nvPr>
            <p:ph idx="1" type="body"/>
          </p:nvPr>
        </p:nvSpPr>
        <p:spPr>
          <a:xfrm>
            <a:off x="629842" y="1053704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2AA"/>
              </a:buClr>
              <a:buSzPts val="1600"/>
              <a:buNone/>
            </a:pPr>
            <a:r>
              <a:rPr lang="nl"/>
              <a:t>Convergente differentiatie: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750"/>
              </a:spcBef>
              <a:spcAft>
                <a:spcPts val="1600"/>
              </a:spcAft>
              <a:buClr>
                <a:srgbClr val="0092AA"/>
              </a:buClr>
              <a:buSzPts val="1600"/>
              <a:buNone/>
            </a:pPr>
            <a:r>
              <a:rPr lang="nl"/>
              <a:t>zoveel mogelijk leerweg SAMEN afleggen</a:t>
            </a:r>
            <a:endParaRPr/>
          </a:p>
        </p:txBody>
      </p:sp>
      <p:pic>
        <p:nvPicPr>
          <p:cNvPr id="340" name="Google Shape;340;p48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48606" y="2269331"/>
            <a:ext cx="2031900" cy="1981200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48"/>
          <p:cNvSpPr txBox="1"/>
          <p:nvPr>
            <p:ph idx="3" type="body"/>
          </p:nvPr>
        </p:nvSpPr>
        <p:spPr>
          <a:xfrm>
            <a:off x="4629150" y="1053704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1600"/>
              </a:spcAft>
              <a:buClr>
                <a:srgbClr val="0092AA"/>
              </a:buClr>
              <a:buSzPts val="1600"/>
              <a:buNone/>
            </a:pPr>
            <a:r>
              <a:rPr lang="nl"/>
              <a:t>Divergente differentatie: </a:t>
            </a:r>
            <a:br>
              <a:rPr lang="nl"/>
            </a:br>
            <a:r>
              <a:rPr lang="nl"/>
              <a:t>eerder APARTE leerwegen</a:t>
            </a:r>
            <a:endParaRPr/>
          </a:p>
        </p:txBody>
      </p:sp>
      <p:pic>
        <p:nvPicPr>
          <p:cNvPr id="342" name="Google Shape;342;p48"/>
          <p:cNvPicPr preferRelativeResize="0"/>
          <p:nvPr>
            <p:ph idx="4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72894" y="2250281"/>
            <a:ext cx="2400300" cy="201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31324" y="1749544"/>
            <a:ext cx="6858000" cy="3049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51127" y="375675"/>
            <a:ext cx="2738197" cy="13738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fbeeldingsresultaat voor klasfoto's van vroeger" id="354" name="Google Shape;354;p50"/>
          <p:cNvSpPr/>
          <p:nvPr/>
        </p:nvSpPr>
        <p:spPr>
          <a:xfrm>
            <a:off x="1143000" y="0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1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beeldingsresultaat voor klasfoto's van vroeger" id="355" name="Google Shape;355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6590" y="0"/>
            <a:ext cx="2955361" cy="19846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beeldingsresultaat voor klasfoto's van vroeger" id="356" name="Google Shape;356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46146" y="3060566"/>
            <a:ext cx="3072145" cy="20630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beeldingsresultaat voor klasfoto's van vroeger" id="357" name="Google Shape;357;p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74915" y="3080454"/>
            <a:ext cx="3352451" cy="20630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beeldingsresultaat voor klasfoto's van vroeger" id="358" name="Google Shape;358;p5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451896" y="0"/>
            <a:ext cx="2660063" cy="1866014"/>
          </a:xfrm>
          <a:prstGeom prst="rect">
            <a:avLst/>
          </a:prstGeom>
          <a:noFill/>
          <a:ln>
            <a:noFill/>
          </a:ln>
        </p:spPr>
      </p:pic>
      <p:sp>
        <p:nvSpPr>
          <p:cNvPr descr="fbeeldingsresultaat voor klasfoto's" id="359" name="Google Shape;359;p50"/>
          <p:cNvSpPr/>
          <p:nvPr/>
        </p:nvSpPr>
        <p:spPr>
          <a:xfrm>
            <a:off x="1257300" y="114300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1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0" name="Google Shape;360;p5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204260" y="1889755"/>
            <a:ext cx="2619375" cy="17430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beeldingsresultaat voor klasfoto's" id="361" name="Google Shape;361;p5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853522" y="1712131"/>
            <a:ext cx="2443384" cy="16408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51"/>
          <p:cNvSpPr txBox="1"/>
          <p:nvPr>
            <p:ph idx="4294967295" type="title"/>
          </p:nvPr>
        </p:nvSpPr>
        <p:spPr>
          <a:xfrm>
            <a:off x="0" y="206375"/>
            <a:ext cx="6407100" cy="66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60"/>
              <a:buFont typeface="Arial Black"/>
              <a:buNone/>
            </a:pPr>
            <a:r>
              <a:rPr lang="nl" sz="2160"/>
              <a:t>VÉÉL VERSCHILLEN TUSSEN LEERLINGEN</a:t>
            </a:r>
            <a:endParaRPr sz="2160"/>
          </a:p>
        </p:txBody>
      </p:sp>
      <p:grpSp>
        <p:nvGrpSpPr>
          <p:cNvPr id="367" name="Google Shape;367;p51"/>
          <p:cNvGrpSpPr/>
          <p:nvPr/>
        </p:nvGrpSpPr>
        <p:grpSpPr>
          <a:xfrm>
            <a:off x="1077005" y="890679"/>
            <a:ext cx="6989961" cy="3813483"/>
            <a:chOff x="-65995" y="439392"/>
            <a:chExt cx="6989961" cy="3813483"/>
          </a:xfrm>
        </p:grpSpPr>
        <p:sp>
          <p:nvSpPr>
            <p:cNvPr id="368" name="Google Shape;368;p51"/>
            <p:cNvSpPr/>
            <p:nvPr/>
          </p:nvSpPr>
          <p:spPr>
            <a:xfrm>
              <a:off x="2789217" y="3279975"/>
              <a:ext cx="1399800" cy="972900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50000">
                  <a:schemeClr val="lt1"/>
                </a:gs>
                <a:gs pos="100000">
                  <a:srgbClr val="E1E1E1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" name="Google Shape;369;p51"/>
            <p:cNvSpPr txBox="1"/>
            <p:nvPr/>
          </p:nvSpPr>
          <p:spPr>
            <a:xfrm>
              <a:off x="2994213" y="3422445"/>
              <a:ext cx="989700" cy="68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150" lIns="10150" spcFirstLastPara="1" rIns="10150" wrap="square" tIns="101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nl" sz="1600">
                  <a:solidFill>
                    <a:srgbClr val="00909C"/>
                  </a:solidFill>
                  <a:latin typeface="Calibri"/>
                  <a:ea typeface="Calibri"/>
                  <a:cs typeface="Calibri"/>
                  <a:sym typeface="Calibri"/>
                </a:rPr>
                <a:t>IDENTITEIT</a:t>
              </a:r>
              <a:endParaRPr b="1" sz="1600">
                <a:solidFill>
                  <a:srgbClr val="00909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370;p51"/>
            <p:cNvSpPr/>
            <p:nvPr/>
          </p:nvSpPr>
          <p:spPr>
            <a:xfrm rot="10800000">
              <a:off x="403180" y="3627827"/>
              <a:ext cx="2254800" cy="277200"/>
            </a:xfrm>
            <a:prstGeom prst="leftArrow">
              <a:avLst>
                <a:gd fmla="val 60000" name="adj1"/>
                <a:gd fmla="val 50000" name="adj2"/>
              </a:avLst>
            </a:prstGeom>
            <a:gradFill>
              <a:gsLst>
                <a:gs pos="0">
                  <a:srgbClr val="B6BAC0"/>
                </a:gs>
                <a:gs pos="50000">
                  <a:srgbClr val="ADB1B8"/>
                </a:gs>
                <a:gs pos="100000">
                  <a:srgbClr val="989CA3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" name="Google Shape;371;p51"/>
            <p:cNvSpPr/>
            <p:nvPr/>
          </p:nvSpPr>
          <p:spPr>
            <a:xfrm>
              <a:off x="-65995" y="3494001"/>
              <a:ext cx="938100" cy="544800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chemeClr val="lt1"/>
                </a:gs>
                <a:gs pos="50000">
                  <a:schemeClr val="lt1"/>
                </a:gs>
                <a:gs pos="100000">
                  <a:srgbClr val="E1E1E1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" name="Google Shape;372;p51"/>
            <p:cNvSpPr txBox="1"/>
            <p:nvPr/>
          </p:nvSpPr>
          <p:spPr>
            <a:xfrm>
              <a:off x="-50039" y="3509957"/>
              <a:ext cx="906300" cy="51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6650" lIns="26650" spcFirstLastPara="1" rIns="26650" wrap="square" tIns="266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"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Familiale situatie</a:t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373;p51"/>
            <p:cNvSpPr/>
            <p:nvPr/>
          </p:nvSpPr>
          <p:spPr>
            <a:xfrm rot="-9818311">
              <a:off x="481953" y="3079700"/>
              <a:ext cx="2281180" cy="277296"/>
            </a:xfrm>
            <a:prstGeom prst="leftArrow">
              <a:avLst>
                <a:gd fmla="val 60000" name="adj1"/>
                <a:gd fmla="val 50000" name="adj2"/>
              </a:avLst>
            </a:prstGeom>
            <a:gradFill>
              <a:gsLst>
                <a:gs pos="0">
                  <a:srgbClr val="B6BAC0"/>
                </a:gs>
                <a:gs pos="50000">
                  <a:srgbClr val="ADB1B8"/>
                </a:gs>
                <a:gs pos="100000">
                  <a:srgbClr val="989CA3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" name="Google Shape;374;p51"/>
            <p:cNvSpPr/>
            <p:nvPr/>
          </p:nvSpPr>
          <p:spPr>
            <a:xfrm>
              <a:off x="67444" y="2624569"/>
              <a:ext cx="921300" cy="544800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chemeClr val="lt1"/>
                </a:gs>
                <a:gs pos="50000">
                  <a:schemeClr val="lt1"/>
                </a:gs>
                <a:gs pos="100000">
                  <a:srgbClr val="E1E1E1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" name="Google Shape;375;p51"/>
            <p:cNvSpPr txBox="1"/>
            <p:nvPr/>
          </p:nvSpPr>
          <p:spPr>
            <a:xfrm>
              <a:off x="83400" y="2640525"/>
              <a:ext cx="889500" cy="51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6650" lIns="26650" spcFirstLastPara="1" rIns="26650" wrap="square" tIns="266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"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Etnisch-culturele groep</a:t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376;p51"/>
            <p:cNvSpPr/>
            <p:nvPr/>
          </p:nvSpPr>
          <p:spPr>
            <a:xfrm rot="-8836443">
              <a:off x="707434" y="2591780"/>
              <a:ext cx="2338975" cy="277192"/>
            </a:xfrm>
            <a:prstGeom prst="leftArrow">
              <a:avLst>
                <a:gd fmla="val 60000" name="adj1"/>
                <a:gd fmla="val 50000" name="adj2"/>
              </a:avLst>
            </a:prstGeom>
            <a:gradFill>
              <a:gsLst>
                <a:gs pos="0">
                  <a:srgbClr val="B6BAC0"/>
                </a:gs>
                <a:gs pos="50000">
                  <a:srgbClr val="ADB1B8"/>
                </a:gs>
                <a:gs pos="100000">
                  <a:srgbClr val="989CA3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p51"/>
            <p:cNvSpPr/>
            <p:nvPr/>
          </p:nvSpPr>
          <p:spPr>
            <a:xfrm>
              <a:off x="435479" y="1825573"/>
              <a:ext cx="915000" cy="544800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chemeClr val="lt1"/>
                </a:gs>
                <a:gs pos="50000">
                  <a:schemeClr val="lt1"/>
                </a:gs>
                <a:gs pos="100000">
                  <a:srgbClr val="E1E1E1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" name="Google Shape;378;p51"/>
            <p:cNvSpPr txBox="1"/>
            <p:nvPr/>
          </p:nvSpPr>
          <p:spPr>
            <a:xfrm>
              <a:off x="451435" y="1841529"/>
              <a:ext cx="883200" cy="51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6650" lIns="26650" spcFirstLastPara="1" rIns="26650" wrap="square" tIns="266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"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Interesse</a:t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379;p51"/>
            <p:cNvSpPr/>
            <p:nvPr/>
          </p:nvSpPr>
          <p:spPr>
            <a:xfrm rot="-7854711">
              <a:off x="1054666" y="2200723"/>
              <a:ext cx="2395338" cy="277111"/>
            </a:xfrm>
            <a:prstGeom prst="leftArrow">
              <a:avLst>
                <a:gd fmla="val 60000" name="adj1"/>
                <a:gd fmla="val 50000" name="adj2"/>
              </a:avLst>
            </a:prstGeom>
            <a:gradFill>
              <a:gsLst>
                <a:gs pos="0">
                  <a:srgbClr val="B6BAC0"/>
                </a:gs>
                <a:gs pos="50000">
                  <a:srgbClr val="ADB1B8"/>
                </a:gs>
                <a:gs pos="100000">
                  <a:srgbClr val="989CA3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" name="Google Shape;380;p51"/>
            <p:cNvSpPr/>
            <p:nvPr/>
          </p:nvSpPr>
          <p:spPr>
            <a:xfrm>
              <a:off x="1040028" y="1177727"/>
              <a:ext cx="856200" cy="512700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chemeClr val="lt1"/>
                </a:gs>
                <a:gs pos="50000">
                  <a:schemeClr val="lt1"/>
                </a:gs>
                <a:gs pos="100000">
                  <a:srgbClr val="E1E1E1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" name="Google Shape;381;p51"/>
            <p:cNvSpPr txBox="1"/>
            <p:nvPr/>
          </p:nvSpPr>
          <p:spPr>
            <a:xfrm>
              <a:off x="1055048" y="1192747"/>
              <a:ext cx="826200" cy="482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6650" lIns="26650" spcFirstLastPara="1" rIns="26650" wrap="square" tIns="266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"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Karakter</a:t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382;p51"/>
            <p:cNvSpPr/>
            <p:nvPr/>
          </p:nvSpPr>
          <p:spPr>
            <a:xfrm rot="-6872632">
              <a:off x="1495626" y="1927885"/>
              <a:ext cx="2434580" cy="277356"/>
            </a:xfrm>
            <a:prstGeom prst="leftArrow">
              <a:avLst>
                <a:gd fmla="val 60000" name="adj1"/>
                <a:gd fmla="val 50000" name="adj2"/>
              </a:avLst>
            </a:prstGeom>
            <a:gradFill>
              <a:gsLst>
                <a:gs pos="0">
                  <a:srgbClr val="B6BAC0"/>
                </a:gs>
                <a:gs pos="50000">
                  <a:srgbClr val="ADB1B8"/>
                </a:gs>
                <a:gs pos="100000">
                  <a:srgbClr val="989CA3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" name="Google Shape;383;p51"/>
            <p:cNvSpPr/>
            <p:nvPr/>
          </p:nvSpPr>
          <p:spPr>
            <a:xfrm>
              <a:off x="1724296" y="686858"/>
              <a:ext cx="965700" cy="544800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chemeClr val="lt1"/>
                </a:gs>
                <a:gs pos="50000">
                  <a:schemeClr val="lt1"/>
                </a:gs>
                <a:gs pos="100000">
                  <a:srgbClr val="E1E1E1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" name="Google Shape;384;p51"/>
            <p:cNvSpPr txBox="1"/>
            <p:nvPr/>
          </p:nvSpPr>
          <p:spPr>
            <a:xfrm>
              <a:off x="1740252" y="702814"/>
              <a:ext cx="933900" cy="51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6650" lIns="26650" spcFirstLastPara="1" rIns="26650" wrap="square" tIns="266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"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Evaringen</a:t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385;p51"/>
            <p:cNvSpPr/>
            <p:nvPr/>
          </p:nvSpPr>
          <p:spPr>
            <a:xfrm rot="-5890837">
              <a:off x="1997592" y="1787710"/>
              <a:ext cx="2454072" cy="277342"/>
            </a:xfrm>
            <a:prstGeom prst="leftArrow">
              <a:avLst>
                <a:gd fmla="val 60000" name="adj1"/>
                <a:gd fmla="val 50000" name="adj2"/>
              </a:avLst>
            </a:prstGeom>
            <a:gradFill>
              <a:gsLst>
                <a:gs pos="0">
                  <a:srgbClr val="B6BAC0"/>
                </a:gs>
                <a:gs pos="50000">
                  <a:srgbClr val="ADB1B8"/>
                </a:gs>
                <a:gs pos="100000">
                  <a:srgbClr val="989CA3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" name="Google Shape;386;p51"/>
            <p:cNvSpPr/>
            <p:nvPr/>
          </p:nvSpPr>
          <p:spPr>
            <a:xfrm>
              <a:off x="2709433" y="439392"/>
              <a:ext cx="681000" cy="544800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chemeClr val="lt1"/>
                </a:gs>
                <a:gs pos="50000">
                  <a:schemeClr val="lt1"/>
                </a:gs>
                <a:gs pos="100000">
                  <a:srgbClr val="E1E1E1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" name="Google Shape;387;p51"/>
            <p:cNvSpPr txBox="1"/>
            <p:nvPr/>
          </p:nvSpPr>
          <p:spPr>
            <a:xfrm>
              <a:off x="2725389" y="455348"/>
              <a:ext cx="649200" cy="51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6650" lIns="26650" spcFirstLastPara="1" rIns="26650" wrap="square" tIns="266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"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Religie</a:t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388;p51"/>
            <p:cNvSpPr/>
            <p:nvPr/>
          </p:nvSpPr>
          <p:spPr>
            <a:xfrm rot="-4909163">
              <a:off x="2526628" y="1787852"/>
              <a:ext cx="2454072" cy="277342"/>
            </a:xfrm>
            <a:prstGeom prst="leftArrow">
              <a:avLst>
                <a:gd fmla="val 60000" name="adj1"/>
                <a:gd fmla="val 50000" name="adj2"/>
              </a:avLst>
            </a:prstGeom>
            <a:gradFill>
              <a:gsLst>
                <a:gs pos="0">
                  <a:srgbClr val="B6BAC0"/>
                </a:gs>
                <a:gs pos="50000">
                  <a:srgbClr val="ADB1B8"/>
                </a:gs>
                <a:gs pos="100000">
                  <a:srgbClr val="989CA3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" name="Google Shape;389;p51"/>
            <p:cNvSpPr/>
            <p:nvPr/>
          </p:nvSpPr>
          <p:spPr>
            <a:xfrm>
              <a:off x="3587806" y="439392"/>
              <a:ext cx="681000" cy="544800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chemeClr val="lt1"/>
                </a:gs>
                <a:gs pos="50000">
                  <a:schemeClr val="lt1"/>
                </a:gs>
                <a:gs pos="100000">
                  <a:srgbClr val="E1E1E1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" name="Google Shape;390;p51"/>
            <p:cNvSpPr txBox="1"/>
            <p:nvPr/>
          </p:nvSpPr>
          <p:spPr>
            <a:xfrm>
              <a:off x="3603762" y="455348"/>
              <a:ext cx="649200" cy="51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6650" lIns="26650" spcFirstLastPara="1" rIns="26650" wrap="square" tIns="266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"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Relaties</a:t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391;p51"/>
            <p:cNvSpPr/>
            <p:nvPr/>
          </p:nvSpPr>
          <p:spPr>
            <a:xfrm rot="-3927368">
              <a:off x="3048119" y="1927907"/>
              <a:ext cx="2434580" cy="277356"/>
            </a:xfrm>
            <a:prstGeom prst="leftArrow">
              <a:avLst>
                <a:gd fmla="val 60000" name="adj1"/>
                <a:gd fmla="val 50000" name="adj2"/>
              </a:avLst>
            </a:prstGeom>
            <a:gradFill>
              <a:gsLst>
                <a:gs pos="0">
                  <a:srgbClr val="B6BAC0"/>
                </a:gs>
                <a:gs pos="50000">
                  <a:srgbClr val="ADB1B8"/>
                </a:gs>
                <a:gs pos="100000">
                  <a:srgbClr val="989CA3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" name="Google Shape;392;p51"/>
            <p:cNvSpPr/>
            <p:nvPr/>
          </p:nvSpPr>
          <p:spPr>
            <a:xfrm>
              <a:off x="4314017" y="686858"/>
              <a:ext cx="914100" cy="544800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chemeClr val="lt1"/>
                </a:gs>
                <a:gs pos="50000">
                  <a:schemeClr val="lt1"/>
                </a:gs>
                <a:gs pos="100000">
                  <a:srgbClr val="E1E1E1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" name="Google Shape;393;p51"/>
            <p:cNvSpPr txBox="1"/>
            <p:nvPr/>
          </p:nvSpPr>
          <p:spPr>
            <a:xfrm>
              <a:off x="4329973" y="702814"/>
              <a:ext cx="882300" cy="51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6650" lIns="26650" spcFirstLastPara="1" rIns="26650" wrap="square" tIns="266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"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Geaard-heid</a:t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394;p51"/>
            <p:cNvSpPr/>
            <p:nvPr/>
          </p:nvSpPr>
          <p:spPr>
            <a:xfrm rot="-2945289">
              <a:off x="3528088" y="2200656"/>
              <a:ext cx="2395338" cy="277111"/>
            </a:xfrm>
            <a:prstGeom prst="leftArrow">
              <a:avLst>
                <a:gd fmla="val 60000" name="adj1"/>
                <a:gd fmla="val 50000" name="adj2"/>
              </a:avLst>
            </a:prstGeom>
            <a:gradFill>
              <a:gsLst>
                <a:gs pos="0">
                  <a:srgbClr val="B6BAC0"/>
                </a:gs>
                <a:gs pos="50000">
                  <a:srgbClr val="ADB1B8"/>
                </a:gs>
                <a:gs pos="100000">
                  <a:srgbClr val="989CA3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" name="Google Shape;395;p51"/>
            <p:cNvSpPr/>
            <p:nvPr/>
          </p:nvSpPr>
          <p:spPr>
            <a:xfrm>
              <a:off x="5006753" y="1161742"/>
              <a:ext cx="1006500" cy="544800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chemeClr val="lt1"/>
                </a:gs>
                <a:gs pos="50000">
                  <a:schemeClr val="lt1"/>
                </a:gs>
                <a:gs pos="100000">
                  <a:srgbClr val="E1E1E1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" name="Google Shape;396;p51"/>
            <p:cNvSpPr txBox="1"/>
            <p:nvPr/>
          </p:nvSpPr>
          <p:spPr>
            <a:xfrm>
              <a:off x="5022709" y="1177698"/>
              <a:ext cx="974700" cy="51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6650" lIns="26650" spcFirstLastPara="1" rIns="26650" wrap="square" tIns="266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"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Fysieke gesteldheid</a:t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51"/>
            <p:cNvSpPr/>
            <p:nvPr/>
          </p:nvSpPr>
          <p:spPr>
            <a:xfrm rot="-1963557">
              <a:off x="3931923" y="2591634"/>
              <a:ext cx="2338975" cy="277192"/>
            </a:xfrm>
            <a:prstGeom prst="leftArrow">
              <a:avLst>
                <a:gd fmla="val 60000" name="adj1"/>
                <a:gd fmla="val 50000" name="adj2"/>
              </a:avLst>
            </a:prstGeom>
            <a:gradFill>
              <a:gsLst>
                <a:gs pos="0">
                  <a:srgbClr val="B6BAC0"/>
                </a:gs>
                <a:gs pos="50000">
                  <a:srgbClr val="ADB1B8"/>
                </a:gs>
                <a:gs pos="100000">
                  <a:srgbClr val="989CA3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" name="Google Shape;398;p51"/>
            <p:cNvSpPr/>
            <p:nvPr/>
          </p:nvSpPr>
          <p:spPr>
            <a:xfrm>
              <a:off x="5744746" y="1825573"/>
              <a:ext cx="681000" cy="544800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chemeClr val="lt1"/>
                </a:gs>
                <a:gs pos="50000">
                  <a:schemeClr val="lt1"/>
                </a:gs>
                <a:gs pos="100000">
                  <a:srgbClr val="E1E1E1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" name="Google Shape;399;p51"/>
            <p:cNvSpPr txBox="1"/>
            <p:nvPr/>
          </p:nvSpPr>
          <p:spPr>
            <a:xfrm>
              <a:off x="5760702" y="1841529"/>
              <a:ext cx="649200" cy="51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6650" lIns="26650" spcFirstLastPara="1" rIns="26650" wrap="square" tIns="266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"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SES</a:t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51"/>
            <p:cNvSpPr/>
            <p:nvPr/>
          </p:nvSpPr>
          <p:spPr>
            <a:xfrm rot="-981689">
              <a:off x="4214984" y="3079771"/>
              <a:ext cx="2281180" cy="277296"/>
            </a:xfrm>
            <a:prstGeom prst="leftArrow">
              <a:avLst>
                <a:gd fmla="val 60000" name="adj1"/>
                <a:gd fmla="val 50000" name="adj2"/>
              </a:avLst>
            </a:prstGeom>
            <a:gradFill>
              <a:gsLst>
                <a:gs pos="0">
                  <a:srgbClr val="B6BAC0"/>
                </a:gs>
                <a:gs pos="50000">
                  <a:srgbClr val="ADB1B8"/>
                </a:gs>
                <a:gs pos="100000">
                  <a:srgbClr val="989CA3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" name="Google Shape;401;p51"/>
            <p:cNvSpPr/>
            <p:nvPr/>
          </p:nvSpPr>
          <p:spPr>
            <a:xfrm>
              <a:off x="5976266" y="2624569"/>
              <a:ext cx="947700" cy="544800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chemeClr val="lt1"/>
                </a:gs>
                <a:gs pos="50000">
                  <a:schemeClr val="lt1"/>
                </a:gs>
                <a:gs pos="100000">
                  <a:srgbClr val="E1E1E1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" name="Google Shape;402;p51"/>
            <p:cNvSpPr txBox="1"/>
            <p:nvPr/>
          </p:nvSpPr>
          <p:spPr>
            <a:xfrm>
              <a:off x="5992222" y="2640525"/>
              <a:ext cx="915900" cy="51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6650" lIns="26650" spcFirstLastPara="1" rIns="26650" wrap="square" tIns="266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"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Leertempo</a:t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51"/>
            <p:cNvSpPr/>
            <p:nvPr/>
          </p:nvSpPr>
          <p:spPr>
            <a:xfrm>
              <a:off x="4320251" y="3627767"/>
              <a:ext cx="2254800" cy="277200"/>
            </a:xfrm>
            <a:prstGeom prst="leftArrow">
              <a:avLst>
                <a:gd fmla="val 60000" name="adj1"/>
                <a:gd fmla="val 50000" name="adj2"/>
              </a:avLst>
            </a:prstGeom>
            <a:gradFill>
              <a:gsLst>
                <a:gs pos="0">
                  <a:srgbClr val="B6BAC0"/>
                </a:gs>
                <a:gs pos="50000">
                  <a:srgbClr val="ADB1B8"/>
                </a:gs>
                <a:gs pos="100000">
                  <a:srgbClr val="989CA3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" name="Google Shape;404;p51"/>
            <p:cNvSpPr/>
            <p:nvPr/>
          </p:nvSpPr>
          <p:spPr>
            <a:xfrm>
              <a:off x="6234640" y="3494001"/>
              <a:ext cx="681000" cy="544800"/>
            </a:xfrm>
            <a:prstGeom prst="roundRect">
              <a:avLst>
                <a:gd fmla="val 10000" name="adj"/>
              </a:avLst>
            </a:prstGeom>
            <a:gradFill>
              <a:gsLst>
                <a:gs pos="0">
                  <a:schemeClr val="lt1"/>
                </a:gs>
                <a:gs pos="50000">
                  <a:schemeClr val="lt1"/>
                </a:gs>
                <a:gs pos="100000">
                  <a:srgbClr val="E1E1E1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" name="Google Shape;405;p51"/>
            <p:cNvSpPr txBox="1"/>
            <p:nvPr/>
          </p:nvSpPr>
          <p:spPr>
            <a:xfrm>
              <a:off x="6250596" y="3509957"/>
              <a:ext cx="649200" cy="51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6650" lIns="26650" spcFirstLastPara="1" rIns="26650" wrap="square" tIns="266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"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…</a:t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beeldingsresultaat voor sameness" id="410" name="Google Shape;410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60938" y="843349"/>
            <a:ext cx="4057651" cy="30432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53"/>
          <p:cNvSpPr txBox="1"/>
          <p:nvPr>
            <p:ph type="title"/>
          </p:nvPr>
        </p:nvSpPr>
        <p:spPr>
          <a:xfrm>
            <a:off x="628650" y="460638"/>
            <a:ext cx="7886700" cy="10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332"/>
              </a:buClr>
              <a:buSzPts val="2800"/>
              <a:buFont typeface="Arial Black"/>
              <a:buNone/>
            </a:pPr>
            <a:r>
              <a:rPr lang="nl"/>
              <a:t>WAAROP DAN WÉL INSPELEN? </a:t>
            </a:r>
            <a:endParaRPr/>
          </a:p>
        </p:txBody>
      </p:sp>
      <p:pic>
        <p:nvPicPr>
          <p:cNvPr id="416" name="Google Shape;416;p53"/>
          <p:cNvPicPr preferRelativeResize="0"/>
          <p:nvPr/>
        </p:nvPicPr>
        <p:blipFill rotWithShape="1">
          <a:blip r:embed="rId3">
            <a:alphaModFix/>
          </a:blip>
          <a:srcRect b="9909" l="40615" r="40395" t="45811"/>
          <a:stretch/>
        </p:blipFill>
        <p:spPr>
          <a:xfrm>
            <a:off x="6518983" y="2413688"/>
            <a:ext cx="949570" cy="984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13132" y="1598983"/>
            <a:ext cx="4007366" cy="3400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Google Shape;422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85900" y="114300"/>
            <a:ext cx="6172200" cy="491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8689" y="-65903"/>
            <a:ext cx="7271418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Google Shape;432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646" y="82378"/>
            <a:ext cx="9119353" cy="6446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39797" y="621524"/>
            <a:ext cx="5650992" cy="4279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5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8700" y="338140"/>
            <a:ext cx="3366186" cy="692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1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Wat weten we nog over…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het tienerbrein?</a:t>
            </a:r>
            <a:endParaRPr/>
          </a:p>
        </p:txBody>
      </p:sp>
      <p:sp>
        <p:nvSpPr>
          <p:cNvPr id="123" name="Google Shape;123;p21"/>
          <p:cNvSpPr txBox="1"/>
          <p:nvPr/>
        </p:nvSpPr>
        <p:spPr>
          <a:xfrm>
            <a:off x="4901400" y="1013675"/>
            <a:ext cx="4242600" cy="40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24" name="Google Shape;124;p21"/>
          <p:cNvGrpSpPr/>
          <p:nvPr/>
        </p:nvGrpSpPr>
        <p:grpSpPr>
          <a:xfrm>
            <a:off x="4355054" y="116418"/>
            <a:ext cx="4329936" cy="3587837"/>
            <a:chOff x="1393064" y="527"/>
            <a:chExt cx="6133054" cy="6133054"/>
          </a:xfrm>
        </p:grpSpPr>
        <p:sp>
          <p:nvSpPr>
            <p:cNvPr id="125" name="Google Shape;125;p21"/>
            <p:cNvSpPr/>
            <p:nvPr/>
          </p:nvSpPr>
          <p:spPr>
            <a:xfrm>
              <a:off x="3539455" y="2146918"/>
              <a:ext cx="1840200" cy="1840200"/>
            </a:xfrm>
            <a:prstGeom prst="roundRect">
              <a:avLst>
                <a:gd fmla="val 16667" name="adj"/>
              </a:avLst>
            </a:prstGeom>
            <a:solidFill>
              <a:srgbClr val="BF504D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21"/>
            <p:cNvSpPr txBox="1"/>
            <p:nvPr/>
          </p:nvSpPr>
          <p:spPr>
            <a:xfrm>
              <a:off x="3629287" y="2236750"/>
              <a:ext cx="1660500" cy="166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" sz="26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Tieners</a:t>
              </a:r>
              <a:endParaRPr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21"/>
            <p:cNvSpPr/>
            <p:nvPr/>
          </p:nvSpPr>
          <p:spPr>
            <a:xfrm rot="-5400000">
              <a:off x="4002813" y="1690168"/>
              <a:ext cx="913500" cy="0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120000" y="0"/>
                  </a:lnTo>
                </a:path>
              </a:pathLst>
            </a:custGeom>
            <a:noFill/>
            <a:ln cap="flat" cmpd="sng" w="25400">
              <a:solidFill>
                <a:srgbClr val="BF504D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28" name="Google Shape;128;p21"/>
            <p:cNvSpPr/>
            <p:nvPr/>
          </p:nvSpPr>
          <p:spPr>
            <a:xfrm>
              <a:off x="3843091" y="527"/>
              <a:ext cx="1233000" cy="1233000"/>
            </a:xfrm>
            <a:prstGeom prst="roundRect">
              <a:avLst>
                <a:gd fmla="val 16667" name="adj"/>
              </a:avLst>
            </a:prstGeom>
            <a:solidFill>
              <a:schemeClr val="accent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21"/>
            <p:cNvSpPr txBox="1"/>
            <p:nvPr/>
          </p:nvSpPr>
          <p:spPr>
            <a:xfrm>
              <a:off x="3903278" y="60714"/>
              <a:ext cx="1112700" cy="1112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6025" lIns="66025" spcFirstLastPara="1" rIns="66025" wrap="square" tIns="660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p21"/>
            <p:cNvSpPr/>
            <p:nvPr/>
          </p:nvSpPr>
          <p:spPr>
            <a:xfrm>
              <a:off x="5379671" y="3067026"/>
              <a:ext cx="913500" cy="0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120000" y="0"/>
                  </a:lnTo>
                </a:path>
              </a:pathLst>
            </a:custGeom>
            <a:noFill/>
            <a:ln cap="flat" cmpd="sng" w="25400">
              <a:solidFill>
                <a:srgbClr val="BF504D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31" name="Google Shape;131;p21"/>
            <p:cNvSpPr/>
            <p:nvPr/>
          </p:nvSpPr>
          <p:spPr>
            <a:xfrm>
              <a:off x="6293118" y="2450554"/>
              <a:ext cx="1233000" cy="1233000"/>
            </a:xfrm>
            <a:prstGeom prst="roundRect">
              <a:avLst>
                <a:gd fmla="val 16667" name="adj"/>
              </a:avLst>
            </a:prstGeom>
            <a:solidFill>
              <a:schemeClr val="accent4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21"/>
            <p:cNvSpPr txBox="1"/>
            <p:nvPr/>
          </p:nvSpPr>
          <p:spPr>
            <a:xfrm>
              <a:off x="6353305" y="2510741"/>
              <a:ext cx="1112700" cy="1112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1275" lIns="81275" spcFirstLastPara="1" rIns="81275" wrap="square" tIns="812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21"/>
            <p:cNvSpPr/>
            <p:nvPr/>
          </p:nvSpPr>
          <p:spPr>
            <a:xfrm rot="5400000">
              <a:off x="4002813" y="4443884"/>
              <a:ext cx="913500" cy="0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120000" y="0"/>
                  </a:lnTo>
                </a:path>
              </a:pathLst>
            </a:custGeom>
            <a:noFill/>
            <a:ln cap="flat" cmpd="sng" w="25400">
              <a:solidFill>
                <a:srgbClr val="BF504D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34" name="Google Shape;134;p21"/>
            <p:cNvSpPr/>
            <p:nvPr/>
          </p:nvSpPr>
          <p:spPr>
            <a:xfrm>
              <a:off x="3843091" y="4900581"/>
              <a:ext cx="1233000" cy="1233000"/>
            </a:xfrm>
            <a:prstGeom prst="roundRect">
              <a:avLst>
                <a:gd fmla="val 16667" name="adj"/>
              </a:avLst>
            </a:prstGeom>
            <a:solidFill>
              <a:srgbClr val="49ACC5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21"/>
            <p:cNvSpPr txBox="1"/>
            <p:nvPr/>
          </p:nvSpPr>
          <p:spPr>
            <a:xfrm>
              <a:off x="3903278" y="4960768"/>
              <a:ext cx="1112700" cy="1112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21"/>
            <p:cNvSpPr/>
            <p:nvPr/>
          </p:nvSpPr>
          <p:spPr>
            <a:xfrm rot="10800000">
              <a:off x="2625954" y="3067026"/>
              <a:ext cx="913500" cy="0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120000" y="0"/>
                  </a:lnTo>
                </a:path>
              </a:pathLst>
            </a:custGeom>
            <a:noFill/>
            <a:ln cap="flat" cmpd="sng" w="25400">
              <a:solidFill>
                <a:srgbClr val="BF504D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137" name="Google Shape;137;p21"/>
            <p:cNvSpPr/>
            <p:nvPr/>
          </p:nvSpPr>
          <p:spPr>
            <a:xfrm>
              <a:off x="1393064" y="2450554"/>
              <a:ext cx="1233000" cy="1233000"/>
            </a:xfrm>
            <a:prstGeom prst="roundRect">
              <a:avLst>
                <a:gd fmla="val 16667" name="adj"/>
              </a:avLst>
            </a:prstGeom>
            <a:solidFill>
              <a:srgbClr val="F79543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21"/>
            <p:cNvSpPr txBox="1"/>
            <p:nvPr/>
          </p:nvSpPr>
          <p:spPr>
            <a:xfrm>
              <a:off x="1453251" y="2510741"/>
              <a:ext cx="1112700" cy="1112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oogle Shape;439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3530279" cy="2497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13721" y="1"/>
            <a:ext cx="3530279" cy="2497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5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613722" y="2648826"/>
            <a:ext cx="3530279" cy="2494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5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2648825"/>
            <a:ext cx="3530281" cy="2494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5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236850" y="2198084"/>
            <a:ext cx="2670302" cy="2022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5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888908" y="0"/>
            <a:ext cx="3366186" cy="692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Google Shape;449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04717" y="1931635"/>
            <a:ext cx="1734066" cy="1931913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58"/>
          <p:cNvSpPr txBox="1"/>
          <p:nvPr>
            <p:ph idx="2" type="body"/>
          </p:nvPr>
        </p:nvSpPr>
        <p:spPr>
          <a:xfrm>
            <a:off x="4629149" y="1537096"/>
            <a:ext cx="4294800" cy="30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14312" lvl="0" marL="214312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323332"/>
              </a:buClr>
              <a:buSzPts val="1210"/>
              <a:buFont typeface="Calibri"/>
              <a:buChar char="-"/>
            </a:pPr>
            <a:r>
              <a:rPr lang="nl" sz="1210"/>
              <a:t>pre-teaching </a:t>
            </a:r>
            <a:endParaRPr sz="1210"/>
          </a:p>
          <a:p>
            <a:pPr indent="-214312" lvl="0" marL="214312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210"/>
              <a:buFont typeface="Calibri"/>
              <a:buChar char="-"/>
            </a:pPr>
            <a:r>
              <a:rPr lang="nl" sz="1210"/>
              <a:t>flipping the classroom</a:t>
            </a:r>
            <a:endParaRPr/>
          </a:p>
          <a:p>
            <a:pPr indent="-214312" lvl="0" marL="214312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210"/>
              <a:buFont typeface="Calibri"/>
              <a:buChar char="-"/>
            </a:pPr>
            <a:r>
              <a:rPr lang="nl" sz="1210"/>
              <a:t>duolezen</a:t>
            </a:r>
            <a:endParaRPr sz="1210"/>
          </a:p>
          <a:p>
            <a:pPr indent="-214312" lvl="0" marL="214312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210"/>
              <a:buFont typeface="Calibri"/>
              <a:buChar char="-"/>
            </a:pPr>
            <a:r>
              <a:rPr lang="nl" sz="1210"/>
              <a:t>opdrachten (bv. in hoekenwerk of contractwerk) op verschillende niveaus </a:t>
            </a:r>
            <a:endParaRPr/>
          </a:p>
          <a:p>
            <a:pPr indent="-214312" lvl="0" marL="214312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210"/>
              <a:buFont typeface="Calibri"/>
              <a:buChar char="-"/>
            </a:pPr>
            <a:r>
              <a:rPr lang="nl" sz="1210"/>
              <a:t>verdiepings- of verbredingsopdrachten/materiaal</a:t>
            </a:r>
            <a:endParaRPr/>
          </a:p>
          <a:p>
            <a:pPr indent="-214312" lvl="0" marL="214312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210"/>
              <a:buFont typeface="Calibri"/>
              <a:buChar char="-"/>
            </a:pPr>
            <a:r>
              <a:rPr lang="nl" sz="1210"/>
              <a:t>leerlingen instructiefilmpjes laten maken</a:t>
            </a:r>
            <a:endParaRPr/>
          </a:p>
          <a:p>
            <a:pPr indent="-214312" lvl="0" marL="214312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210"/>
              <a:buFont typeface="Calibri"/>
              <a:buChar char="-"/>
            </a:pPr>
            <a:r>
              <a:rPr lang="nl" sz="1210"/>
              <a:t>leerlingen (toets)vragen laten bedenken over de leerstof </a:t>
            </a:r>
            <a:endParaRPr/>
          </a:p>
          <a:p>
            <a:pPr indent="-214312" lvl="0" marL="214312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210"/>
              <a:buFont typeface="Calibri"/>
              <a:buChar char="-"/>
            </a:pPr>
            <a:r>
              <a:rPr lang="nl" sz="1210"/>
              <a:t>nakijkcommissie</a:t>
            </a:r>
            <a:endParaRPr/>
          </a:p>
          <a:p>
            <a:pPr indent="-214312" lvl="0" marL="214312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210"/>
              <a:buFont typeface="Calibri"/>
              <a:buChar char="-"/>
            </a:pPr>
            <a:r>
              <a:rPr lang="nl" sz="1210"/>
              <a:t>bewust homogene of heterogene teams qua niveau voor groepswerk</a:t>
            </a:r>
            <a:endParaRPr/>
          </a:p>
          <a:p>
            <a:pPr indent="-214312" lvl="0" marL="214312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210"/>
              <a:buFont typeface="Calibri"/>
              <a:buChar char="-"/>
            </a:pPr>
            <a:r>
              <a:rPr lang="nl" sz="1210"/>
              <a:t>(geïnvididualiseerde) feedback op bepaalde (denk)fouten</a:t>
            </a:r>
            <a:endParaRPr/>
          </a:p>
          <a:p>
            <a:pPr indent="-214312" lvl="0" marL="214312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210"/>
              <a:buFont typeface="Calibri"/>
              <a:buChar char="-"/>
            </a:pPr>
            <a:r>
              <a:rPr lang="nl" sz="1210"/>
              <a:t>sporenmodel  (qua doelen of qua instructie)</a:t>
            </a:r>
            <a:endParaRPr/>
          </a:p>
          <a:p>
            <a:pPr indent="-214312" lvl="0" marL="214312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210"/>
              <a:buFont typeface="Calibri"/>
              <a:buChar char="-"/>
            </a:pPr>
            <a:r>
              <a:rPr lang="nl" sz="1210"/>
              <a:t>vrijstelling (EVC)</a:t>
            </a:r>
            <a:endParaRPr sz="1210"/>
          </a:p>
          <a:p>
            <a:pPr indent="-158432" lvl="0" marL="214312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880"/>
              <a:buFont typeface="Calibri"/>
              <a:buNone/>
            </a:pPr>
            <a:r>
              <a:t/>
            </a:r>
            <a:endParaRPr sz="880"/>
          </a:p>
          <a:p>
            <a:pPr indent="-158432" lvl="0" marL="214312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880"/>
              <a:buFont typeface="Calibri"/>
              <a:buNone/>
            </a:pPr>
            <a:r>
              <a:t/>
            </a:r>
            <a:endParaRPr sz="880"/>
          </a:p>
          <a:p>
            <a:pPr indent="0" lvl="0" marL="0" rtl="0" algn="l">
              <a:lnSpc>
                <a:spcPct val="70000"/>
              </a:lnSpc>
              <a:spcBef>
                <a:spcPts val="750"/>
              </a:spcBef>
              <a:spcAft>
                <a:spcPts val="1600"/>
              </a:spcAft>
              <a:buClr>
                <a:srgbClr val="323332"/>
              </a:buClr>
              <a:buSzPts val="880"/>
              <a:buNone/>
            </a:pPr>
            <a:r>
              <a:t/>
            </a:r>
            <a:endParaRPr sz="880"/>
          </a:p>
        </p:txBody>
      </p:sp>
      <p:sp>
        <p:nvSpPr>
          <p:cNvPr id="451" name="Google Shape;451;p58"/>
          <p:cNvSpPr txBox="1"/>
          <p:nvPr>
            <p:ph type="title"/>
          </p:nvPr>
        </p:nvSpPr>
        <p:spPr>
          <a:xfrm>
            <a:off x="628650" y="460638"/>
            <a:ext cx="7886700" cy="10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09C"/>
              </a:buClr>
              <a:buSzPts val="2000"/>
              <a:buFont typeface="Arial Black"/>
              <a:buNone/>
            </a:pPr>
            <a:r>
              <a:rPr lang="nl" sz="2000">
                <a:solidFill>
                  <a:srgbClr val="00909C"/>
                </a:solidFill>
              </a:rPr>
              <a:t>INSPELEN OP VERSCHIL IN </a:t>
            </a:r>
            <a:br>
              <a:rPr lang="nl" sz="2000">
                <a:solidFill>
                  <a:srgbClr val="00909C"/>
                </a:solidFill>
              </a:rPr>
            </a:br>
            <a:r>
              <a:rPr lang="nl" sz="2000">
                <a:solidFill>
                  <a:srgbClr val="00909C"/>
                </a:solidFill>
              </a:rPr>
              <a:t>COGNITIEVE VAARDIGHEDEN</a:t>
            </a:r>
            <a:endParaRPr sz="2000">
              <a:solidFill>
                <a:srgbClr val="00909C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>
                                            <p:txEl>
                                              <p:pRg end="12" st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>
                                            <p:txEl>
                                              <p:pRg end="13" st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>
                                            <p:txEl>
                                              <p:pRg end="14" st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59"/>
          <p:cNvSpPr txBox="1"/>
          <p:nvPr>
            <p:ph idx="2" type="body"/>
          </p:nvPr>
        </p:nvSpPr>
        <p:spPr>
          <a:xfrm>
            <a:off x="4629150" y="1671637"/>
            <a:ext cx="3886200" cy="29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14312" lvl="0" marL="214312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323332"/>
              </a:buClr>
              <a:buSzPts val="1480"/>
              <a:buFont typeface="Calibri"/>
              <a:buChar char="-"/>
            </a:pPr>
            <a:r>
              <a:rPr lang="nl" sz="1480"/>
              <a:t>jokers (leren) inzetten</a:t>
            </a:r>
            <a:endParaRPr/>
          </a:p>
          <a:p>
            <a:pPr indent="-214312" lvl="0" marL="214312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480"/>
              <a:buFont typeface="Calibri"/>
              <a:buChar char="-"/>
            </a:pPr>
            <a:r>
              <a:rPr lang="nl" sz="1480"/>
              <a:t>reflectievragen na de toets, taak, … (!)</a:t>
            </a:r>
            <a:endParaRPr/>
          </a:p>
          <a:p>
            <a:pPr indent="-214312" lvl="0" marL="214312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480"/>
              <a:buFont typeface="Calibri"/>
              <a:buChar char="-"/>
            </a:pPr>
            <a:r>
              <a:rPr lang="nl" sz="1480"/>
              <a:t>exit tickets</a:t>
            </a:r>
            <a:endParaRPr/>
          </a:p>
          <a:p>
            <a:pPr indent="-214312" lvl="0" marL="214312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480"/>
              <a:buFont typeface="Calibri"/>
              <a:buChar char="-"/>
            </a:pPr>
            <a:r>
              <a:rPr lang="nl" sz="1480"/>
              <a:t>regelmatige functionerings- of feedbackgesprekken</a:t>
            </a:r>
            <a:endParaRPr/>
          </a:p>
          <a:p>
            <a:pPr indent="-214312" lvl="0" marL="214312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480"/>
              <a:buFont typeface="Calibri"/>
              <a:buChar char="-"/>
            </a:pPr>
            <a:r>
              <a:rPr lang="nl" sz="1480"/>
              <a:t>werken met schaalvragen</a:t>
            </a:r>
            <a:endParaRPr/>
          </a:p>
          <a:p>
            <a:pPr indent="-214312" lvl="0" marL="214312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480"/>
              <a:buFont typeface="Calibri"/>
              <a:buChar char="-"/>
            </a:pPr>
            <a:r>
              <a:rPr lang="nl" sz="1480"/>
              <a:t>Individuele – of focusgesprekken rond planning (bv)</a:t>
            </a:r>
            <a:endParaRPr/>
          </a:p>
          <a:p>
            <a:pPr indent="-214312" lvl="0" marL="214312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480"/>
              <a:buFont typeface="Calibri"/>
              <a:buChar char="-"/>
            </a:pPr>
            <a:r>
              <a:rPr lang="nl" sz="1480"/>
              <a:t>“leren leren” en ”leren kiezen” anno 2017</a:t>
            </a:r>
            <a:endParaRPr/>
          </a:p>
          <a:p>
            <a:pPr indent="-214312" lvl="0" marL="214312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480"/>
              <a:buFont typeface="Calibri"/>
              <a:buChar char="-"/>
            </a:pPr>
            <a:r>
              <a:rPr lang="nl" sz="1480"/>
              <a:t>persoonlijke leerdoelen stellen</a:t>
            </a:r>
            <a:endParaRPr/>
          </a:p>
          <a:p>
            <a:pPr indent="-214312" lvl="0" marL="214312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480"/>
              <a:buFont typeface="Calibri"/>
              <a:buChar char="-"/>
            </a:pPr>
            <a:r>
              <a:rPr lang="nl" sz="1480"/>
              <a:t>zelf meest geschikte plaats in de klas kiezen</a:t>
            </a:r>
            <a:endParaRPr/>
          </a:p>
          <a:p>
            <a:pPr indent="-214312" lvl="0" marL="214312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480"/>
              <a:buFont typeface="Calibri"/>
              <a:buChar char="-"/>
            </a:pPr>
            <a:r>
              <a:rPr lang="nl" sz="1480"/>
              <a:t>…</a:t>
            </a:r>
            <a:endParaRPr sz="1480"/>
          </a:p>
          <a:p>
            <a:pPr indent="-120332" lvl="0" marL="214312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480"/>
              <a:buFont typeface="Calibri"/>
              <a:buNone/>
            </a:pPr>
            <a:r>
              <a:t/>
            </a:r>
            <a:endParaRPr sz="1480"/>
          </a:p>
          <a:p>
            <a:pPr indent="-120332" lvl="0" marL="214312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480"/>
              <a:buFont typeface="Calibri"/>
              <a:buNone/>
            </a:pPr>
            <a:r>
              <a:t/>
            </a:r>
            <a:endParaRPr sz="1480"/>
          </a:p>
          <a:p>
            <a:pPr indent="0" lvl="0" marL="0" rtl="0" algn="l">
              <a:lnSpc>
                <a:spcPct val="70000"/>
              </a:lnSpc>
              <a:spcBef>
                <a:spcPts val="750"/>
              </a:spcBef>
              <a:spcAft>
                <a:spcPts val="1600"/>
              </a:spcAft>
              <a:buClr>
                <a:srgbClr val="323332"/>
              </a:buClr>
              <a:buSzPts val="1480"/>
              <a:buNone/>
            </a:pPr>
            <a:r>
              <a:t/>
            </a:r>
            <a:endParaRPr sz="1480"/>
          </a:p>
        </p:txBody>
      </p:sp>
      <p:sp>
        <p:nvSpPr>
          <p:cNvPr id="457" name="Google Shape;457;p59"/>
          <p:cNvSpPr txBox="1"/>
          <p:nvPr>
            <p:ph type="title"/>
          </p:nvPr>
        </p:nvSpPr>
        <p:spPr>
          <a:xfrm>
            <a:off x="628650" y="460638"/>
            <a:ext cx="7886700" cy="10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09C"/>
              </a:buClr>
              <a:buSzPts val="2000"/>
              <a:buFont typeface="Arial Black"/>
              <a:buNone/>
            </a:pPr>
            <a:r>
              <a:rPr lang="nl" sz="2000">
                <a:solidFill>
                  <a:srgbClr val="00909C"/>
                </a:solidFill>
              </a:rPr>
              <a:t>INSPELEN OP VERSCHIL IN</a:t>
            </a:r>
            <a:br>
              <a:rPr lang="nl" sz="2000">
                <a:solidFill>
                  <a:srgbClr val="00909C"/>
                </a:solidFill>
              </a:rPr>
            </a:br>
            <a:r>
              <a:rPr lang="nl" sz="2000">
                <a:solidFill>
                  <a:srgbClr val="00909C"/>
                </a:solidFill>
              </a:rPr>
              <a:t>METACOGNITIEVE VAARDIGHEDEN</a:t>
            </a:r>
            <a:endParaRPr sz="2000">
              <a:solidFill>
                <a:srgbClr val="00909C"/>
              </a:solidFill>
            </a:endParaRPr>
          </a:p>
        </p:txBody>
      </p:sp>
      <p:pic>
        <p:nvPicPr>
          <p:cNvPr id="458" name="Google Shape;458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3449" y="1671637"/>
            <a:ext cx="2748793" cy="27434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>
                                            <p:txEl>
                                              <p:pRg end="12" st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w do your students evaluate their own understanding?  I like for them t" id="463" name="Google Shape;463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0680" y="1217175"/>
            <a:ext cx="3416116" cy="3416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63045" y="1217175"/>
            <a:ext cx="4554822" cy="34161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61"/>
          <p:cNvSpPr txBox="1"/>
          <p:nvPr>
            <p:ph idx="11" type="ftr"/>
          </p:nvPr>
        </p:nvSpPr>
        <p:spPr>
          <a:xfrm>
            <a:off x="2951163" y="4767263"/>
            <a:ext cx="3241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Begeleidingstraject Don Bosco Wilrijk</a:t>
            </a:r>
            <a:endParaRPr/>
          </a:p>
        </p:txBody>
      </p:sp>
      <p:pic>
        <p:nvPicPr>
          <p:cNvPr id="470" name="Google Shape;470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5900" y="0"/>
            <a:ext cx="87060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62"/>
          <p:cNvSpPr txBox="1"/>
          <p:nvPr>
            <p:ph idx="2" type="body"/>
          </p:nvPr>
        </p:nvSpPr>
        <p:spPr>
          <a:xfrm>
            <a:off x="4629150" y="1671637"/>
            <a:ext cx="3886200" cy="29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14312" lvl="0" marL="214312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323332"/>
              </a:buClr>
              <a:buSzPts val="1480"/>
              <a:buFont typeface="Calibri"/>
              <a:buChar char="-"/>
            </a:pPr>
            <a:r>
              <a:rPr lang="nl" sz="1480"/>
              <a:t>werken met rollen (bij groepswerk bv)</a:t>
            </a:r>
            <a:endParaRPr sz="1480"/>
          </a:p>
          <a:p>
            <a:pPr indent="-214312" lvl="0" marL="214312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480"/>
              <a:buFont typeface="Calibri"/>
              <a:buChar char="-"/>
            </a:pPr>
            <a:r>
              <a:rPr lang="nl" sz="1480"/>
              <a:t>coöperatieve structuren (met  focus op groei in sociale &amp; communicatieve vaardigheden)</a:t>
            </a:r>
            <a:endParaRPr/>
          </a:p>
          <a:p>
            <a:pPr indent="-214312" lvl="0" marL="214312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480"/>
              <a:buFont typeface="Calibri"/>
              <a:buChar char="-"/>
            </a:pPr>
            <a:r>
              <a:rPr lang="nl" sz="1480"/>
              <a:t>LL als hulpleraar of coach</a:t>
            </a:r>
            <a:endParaRPr/>
          </a:p>
          <a:p>
            <a:pPr indent="-214312" lvl="0" marL="214312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480"/>
              <a:buFont typeface="Calibri"/>
              <a:buChar char="-"/>
            </a:pPr>
            <a:r>
              <a:rPr lang="nl" sz="1480"/>
              <a:t>peerfeedback</a:t>
            </a:r>
            <a:endParaRPr/>
          </a:p>
          <a:p>
            <a:pPr indent="-214312" lvl="0" marL="214312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480"/>
              <a:buFont typeface="Calibri"/>
              <a:buChar char="-"/>
            </a:pPr>
            <a:r>
              <a:rPr lang="nl" sz="1480"/>
              <a:t>LL stellen zelf groepen (duo, quattro, …) samen voor een opdracht op basis van hun kwaliteiten</a:t>
            </a:r>
            <a:endParaRPr/>
          </a:p>
          <a:p>
            <a:pPr indent="-214312" lvl="0" marL="214312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480"/>
              <a:buFont typeface="Calibri"/>
              <a:buChar char="-"/>
            </a:pPr>
            <a:r>
              <a:rPr lang="nl" sz="1480"/>
              <a:t>keuzedoelen voor je lievelingsvak</a:t>
            </a:r>
            <a:endParaRPr/>
          </a:p>
          <a:p>
            <a:pPr indent="-214312" lvl="0" marL="214312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480"/>
              <a:buFont typeface="Calibri"/>
              <a:buChar char="-"/>
            </a:pPr>
            <a:r>
              <a:rPr lang="nl" sz="1480"/>
              <a:t>als expert iets brengen voor leerlingen uit de jongere jaren (EHBO, proeven van de studierichting, mentor/bemiddelaar, …)</a:t>
            </a:r>
            <a:endParaRPr/>
          </a:p>
          <a:p>
            <a:pPr indent="-214312" lvl="0" marL="214312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480"/>
              <a:buFont typeface="Calibri"/>
              <a:buChar char="-"/>
            </a:pPr>
            <a:r>
              <a:rPr lang="nl" sz="1480"/>
              <a:t>…</a:t>
            </a:r>
            <a:endParaRPr sz="1480"/>
          </a:p>
          <a:p>
            <a:pPr indent="-120332" lvl="0" marL="214312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480"/>
              <a:buFont typeface="Calibri"/>
              <a:buNone/>
            </a:pPr>
            <a:r>
              <a:t/>
            </a:r>
            <a:endParaRPr sz="1480"/>
          </a:p>
          <a:p>
            <a:pPr indent="-120332" lvl="0" marL="214312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480"/>
              <a:buFont typeface="Calibri"/>
              <a:buNone/>
            </a:pPr>
            <a:r>
              <a:t/>
            </a:r>
            <a:endParaRPr sz="1480"/>
          </a:p>
          <a:p>
            <a:pPr indent="-120332" lvl="0" marL="214312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480"/>
              <a:buFont typeface="Calibri"/>
              <a:buNone/>
            </a:pPr>
            <a:r>
              <a:t/>
            </a:r>
            <a:endParaRPr sz="1480"/>
          </a:p>
          <a:p>
            <a:pPr indent="-120332" lvl="0" marL="214312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480"/>
              <a:buFont typeface="Calibri"/>
              <a:buNone/>
            </a:pPr>
            <a:r>
              <a:t/>
            </a:r>
            <a:endParaRPr sz="1480"/>
          </a:p>
          <a:p>
            <a:pPr indent="-120332" lvl="0" marL="214312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480"/>
              <a:buFont typeface="Calibri"/>
              <a:buNone/>
            </a:pPr>
            <a:r>
              <a:t/>
            </a:r>
            <a:endParaRPr sz="1480"/>
          </a:p>
          <a:p>
            <a:pPr indent="0" lvl="0" marL="0" rtl="0" algn="l">
              <a:lnSpc>
                <a:spcPct val="70000"/>
              </a:lnSpc>
              <a:spcBef>
                <a:spcPts val="750"/>
              </a:spcBef>
              <a:spcAft>
                <a:spcPts val="1600"/>
              </a:spcAft>
              <a:buClr>
                <a:srgbClr val="323332"/>
              </a:buClr>
              <a:buSzPts val="1480"/>
              <a:buNone/>
            </a:pPr>
            <a:r>
              <a:t/>
            </a:r>
            <a:endParaRPr sz="1480"/>
          </a:p>
        </p:txBody>
      </p:sp>
      <p:sp>
        <p:nvSpPr>
          <p:cNvPr id="476" name="Google Shape;476;p62"/>
          <p:cNvSpPr txBox="1"/>
          <p:nvPr>
            <p:ph type="title"/>
          </p:nvPr>
        </p:nvSpPr>
        <p:spPr>
          <a:xfrm>
            <a:off x="628650" y="460638"/>
            <a:ext cx="7886700" cy="10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09C"/>
              </a:buClr>
              <a:buSzPts val="2000"/>
              <a:buFont typeface="Arial Black"/>
              <a:buNone/>
            </a:pPr>
            <a:r>
              <a:rPr lang="nl" sz="2000">
                <a:solidFill>
                  <a:srgbClr val="00909C"/>
                </a:solidFill>
              </a:rPr>
              <a:t>INSPELEN OP VERSCHIL IN</a:t>
            </a:r>
            <a:br>
              <a:rPr lang="nl" sz="2000">
                <a:solidFill>
                  <a:srgbClr val="00909C"/>
                </a:solidFill>
              </a:rPr>
            </a:br>
            <a:r>
              <a:rPr lang="nl" sz="2000">
                <a:solidFill>
                  <a:srgbClr val="00909C"/>
                </a:solidFill>
              </a:rPr>
              <a:t>SOCIO-AFFECTIEVE VAARDIGHEDEN</a:t>
            </a:r>
            <a:endParaRPr sz="2000">
              <a:solidFill>
                <a:srgbClr val="00909C"/>
              </a:solidFill>
            </a:endParaRPr>
          </a:p>
        </p:txBody>
      </p:sp>
      <p:pic>
        <p:nvPicPr>
          <p:cNvPr id="477" name="Google Shape;477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833" y="2007303"/>
            <a:ext cx="3392147" cy="1876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>
                                            <p:txEl>
                                              <p:pRg end="12" st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>
                                            <p:txEl>
                                              <p:pRg end="13" st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63"/>
          <p:cNvSpPr txBox="1"/>
          <p:nvPr>
            <p:ph idx="2" type="body"/>
          </p:nvPr>
        </p:nvSpPr>
        <p:spPr>
          <a:xfrm>
            <a:off x="4629150" y="1671637"/>
            <a:ext cx="3886200" cy="29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14312" lvl="0" marL="214312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23332"/>
              </a:buClr>
              <a:buSzPts val="1480"/>
              <a:buFont typeface="Calibri"/>
              <a:buChar char="-"/>
            </a:pPr>
            <a:r>
              <a:rPr lang="nl" sz="1480"/>
              <a:t>tussenstappen voor langzame groeiers bij praktijkvakken (bv. in hoekenwerk)</a:t>
            </a:r>
            <a:endParaRPr/>
          </a:p>
          <a:p>
            <a:pPr indent="-214312" lvl="0" marL="214312" rtl="0" algn="l">
              <a:lnSpc>
                <a:spcPct val="8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480"/>
              <a:buFont typeface="Calibri"/>
              <a:buChar char="-"/>
            </a:pPr>
            <a:r>
              <a:rPr lang="nl" sz="1480"/>
              <a:t>aanpassing van fysieke opdrachten of van de scoring bij LO</a:t>
            </a:r>
            <a:endParaRPr/>
          </a:p>
          <a:p>
            <a:pPr indent="-214312" lvl="0" marL="214312" rtl="0" algn="l">
              <a:lnSpc>
                <a:spcPct val="8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480"/>
              <a:buFont typeface="Calibri"/>
              <a:buChar char="-"/>
            </a:pPr>
            <a:r>
              <a:rPr lang="nl" sz="1480"/>
              <a:t>aangepast materiaal</a:t>
            </a:r>
            <a:endParaRPr/>
          </a:p>
          <a:p>
            <a:pPr indent="-214312" lvl="0" marL="214312" rtl="0" algn="l">
              <a:lnSpc>
                <a:spcPct val="8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480"/>
              <a:buFont typeface="Calibri"/>
              <a:buChar char="-"/>
            </a:pPr>
            <a:r>
              <a:rPr lang="nl" sz="1480"/>
              <a:t>vrijstelling (EVC), dispensatie</a:t>
            </a:r>
            <a:endParaRPr sz="1480"/>
          </a:p>
          <a:p>
            <a:pPr indent="-214312" lvl="0" marL="214312" rtl="0" algn="l">
              <a:lnSpc>
                <a:spcPct val="8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480"/>
              <a:buFont typeface="Calibri"/>
              <a:buChar char="-"/>
            </a:pPr>
            <a:r>
              <a:rPr lang="nl" sz="1480"/>
              <a:t>concentratieoefeningen, energizers, actieve werkvormen, tussendoortjes</a:t>
            </a:r>
            <a:endParaRPr/>
          </a:p>
          <a:p>
            <a:pPr indent="-214312" lvl="0" marL="214312" rtl="0" algn="l">
              <a:lnSpc>
                <a:spcPct val="8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480"/>
              <a:buFont typeface="Calibri"/>
              <a:buChar char="-"/>
            </a:pPr>
            <a:r>
              <a:rPr lang="nl" sz="1480"/>
              <a:t>variatie/gradatie in ervaringsoefeningen (uitbeelden, rollenspelen, ...)</a:t>
            </a:r>
            <a:endParaRPr/>
          </a:p>
          <a:p>
            <a:pPr indent="-214312" lvl="0" marL="214312" rtl="0" algn="l">
              <a:lnSpc>
                <a:spcPct val="8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480"/>
              <a:buFont typeface="Calibri"/>
              <a:buChar char="-"/>
            </a:pPr>
            <a:r>
              <a:rPr lang="nl" sz="1480"/>
              <a:t>time-outzone, don’t disturb bordje, …</a:t>
            </a:r>
            <a:endParaRPr sz="1480"/>
          </a:p>
          <a:p>
            <a:pPr indent="-214312" lvl="0" marL="214312" rtl="0" algn="l">
              <a:lnSpc>
                <a:spcPct val="8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480"/>
              <a:buFont typeface="Calibri"/>
              <a:buChar char="-"/>
            </a:pPr>
            <a:r>
              <a:rPr lang="nl" sz="1480"/>
              <a:t>…</a:t>
            </a:r>
            <a:endParaRPr sz="1480"/>
          </a:p>
          <a:p>
            <a:pPr indent="-120332" lvl="0" marL="214312" rtl="0" algn="l">
              <a:lnSpc>
                <a:spcPct val="8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480"/>
              <a:buFont typeface="Calibri"/>
              <a:buNone/>
            </a:pPr>
            <a:r>
              <a:t/>
            </a:r>
            <a:endParaRPr sz="1480"/>
          </a:p>
          <a:p>
            <a:pPr indent="-120332" lvl="0" marL="214312" rtl="0" algn="l">
              <a:lnSpc>
                <a:spcPct val="8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480"/>
              <a:buFont typeface="Calibri"/>
              <a:buNone/>
            </a:pPr>
            <a:r>
              <a:t/>
            </a:r>
            <a:endParaRPr sz="1480"/>
          </a:p>
          <a:p>
            <a:pPr indent="-120332" lvl="0" marL="214312" rtl="0" algn="l">
              <a:lnSpc>
                <a:spcPct val="8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480"/>
              <a:buFont typeface="Calibri"/>
              <a:buNone/>
            </a:pPr>
            <a:r>
              <a:t/>
            </a:r>
            <a:endParaRPr sz="1480"/>
          </a:p>
          <a:p>
            <a:pPr indent="-120332" lvl="0" marL="214312" rtl="0" algn="l">
              <a:lnSpc>
                <a:spcPct val="8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480"/>
              <a:buFont typeface="Calibri"/>
              <a:buNone/>
            </a:pPr>
            <a:r>
              <a:t/>
            </a:r>
            <a:endParaRPr sz="1480"/>
          </a:p>
          <a:p>
            <a:pPr indent="-120332" lvl="0" marL="214312" rtl="0" algn="l">
              <a:lnSpc>
                <a:spcPct val="8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480"/>
              <a:buFont typeface="Calibri"/>
              <a:buNone/>
            </a:pPr>
            <a:r>
              <a:t/>
            </a:r>
            <a:endParaRPr sz="1480"/>
          </a:p>
          <a:p>
            <a:pPr indent="0" lvl="0" marL="0" rtl="0" algn="l">
              <a:lnSpc>
                <a:spcPct val="80000"/>
              </a:lnSpc>
              <a:spcBef>
                <a:spcPts val="750"/>
              </a:spcBef>
              <a:spcAft>
                <a:spcPts val="1600"/>
              </a:spcAft>
              <a:buClr>
                <a:srgbClr val="323332"/>
              </a:buClr>
              <a:buSzPts val="1480"/>
              <a:buNone/>
            </a:pPr>
            <a:r>
              <a:t/>
            </a:r>
            <a:endParaRPr sz="1480"/>
          </a:p>
        </p:txBody>
      </p:sp>
      <p:sp>
        <p:nvSpPr>
          <p:cNvPr id="483" name="Google Shape;483;p63"/>
          <p:cNvSpPr txBox="1"/>
          <p:nvPr>
            <p:ph type="title"/>
          </p:nvPr>
        </p:nvSpPr>
        <p:spPr>
          <a:xfrm>
            <a:off x="628650" y="460638"/>
            <a:ext cx="7886700" cy="10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09C"/>
              </a:buClr>
              <a:buSzPts val="2000"/>
              <a:buFont typeface="Arial Black"/>
              <a:buNone/>
            </a:pPr>
            <a:r>
              <a:rPr lang="nl" sz="2000">
                <a:solidFill>
                  <a:srgbClr val="00909C"/>
                </a:solidFill>
              </a:rPr>
              <a:t>INSPELEN OP VERSCHIL IN</a:t>
            </a:r>
            <a:br>
              <a:rPr lang="nl" sz="2000">
                <a:solidFill>
                  <a:srgbClr val="00909C"/>
                </a:solidFill>
              </a:rPr>
            </a:br>
            <a:r>
              <a:rPr lang="nl" sz="2000">
                <a:solidFill>
                  <a:srgbClr val="00909C"/>
                </a:solidFill>
              </a:rPr>
              <a:t>PSYCHO-MOTORISCHE VAARDIGHEDEN</a:t>
            </a:r>
            <a:endParaRPr sz="2000">
              <a:solidFill>
                <a:srgbClr val="00909C"/>
              </a:solidFill>
            </a:endParaRPr>
          </a:p>
        </p:txBody>
      </p:sp>
      <p:pic>
        <p:nvPicPr>
          <p:cNvPr id="484" name="Google Shape;484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05101" y="1957950"/>
            <a:ext cx="2257227" cy="21394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Google Shape;489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0" y="295275"/>
            <a:ext cx="6858002" cy="45466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Google Shape;494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646" y="82378"/>
            <a:ext cx="9119353" cy="6446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4142" y="345150"/>
            <a:ext cx="3238500" cy="74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6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79065" y="1419989"/>
            <a:ext cx="4108704" cy="3121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66"/>
          <p:cNvSpPr txBox="1"/>
          <p:nvPr>
            <p:ph idx="2" type="body"/>
          </p:nvPr>
        </p:nvSpPr>
        <p:spPr>
          <a:xfrm>
            <a:off x="4629149" y="1537096"/>
            <a:ext cx="4294800" cy="30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14312" lvl="0" marL="214312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323332"/>
              </a:buClr>
              <a:buSzPts val="1240"/>
              <a:buFont typeface="Calibri"/>
              <a:buChar char="-"/>
            </a:pPr>
            <a:r>
              <a:rPr lang="nl" sz="1240"/>
              <a:t>Magopdrachten</a:t>
            </a:r>
            <a:endParaRPr sz="1240"/>
          </a:p>
          <a:p>
            <a:pPr indent="-214312" lvl="0" marL="214312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240"/>
              <a:buFont typeface="Calibri"/>
              <a:buChar char="-"/>
            </a:pPr>
            <a:r>
              <a:rPr lang="nl" sz="1240"/>
              <a:t>(nieuwe) leerstof op verschillende manieren aanbieden</a:t>
            </a:r>
            <a:endParaRPr/>
          </a:p>
          <a:p>
            <a:pPr indent="-214312" lvl="0" marL="214312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240"/>
              <a:buFont typeface="Calibri"/>
              <a:buChar char="-"/>
            </a:pPr>
            <a:r>
              <a:rPr lang="nl" sz="1240"/>
              <a:t>Keuze uit verschillende evaluatievormen, opdrachten, alleen of in duo werken, huiswerkopties, …</a:t>
            </a:r>
            <a:endParaRPr sz="1240"/>
          </a:p>
          <a:p>
            <a:pPr indent="-214312" lvl="0" marL="214312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240"/>
              <a:buFont typeface="Calibri"/>
              <a:buChar char="-"/>
            </a:pPr>
            <a:r>
              <a:rPr lang="nl" sz="1240"/>
              <a:t>Prioriteiten kunnen aanbrengen</a:t>
            </a:r>
            <a:endParaRPr/>
          </a:p>
          <a:p>
            <a:pPr indent="-214312" lvl="0" marL="214312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240"/>
              <a:buFont typeface="Calibri"/>
              <a:buChar char="-"/>
            </a:pPr>
            <a:r>
              <a:rPr lang="nl" sz="1240"/>
              <a:t>Vak- of klasoverschrijdend voor een project kunnen kiezen</a:t>
            </a:r>
            <a:endParaRPr/>
          </a:p>
          <a:p>
            <a:pPr indent="-214312" lvl="0" marL="214312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240"/>
              <a:buFont typeface="Calibri"/>
              <a:buChar char="-"/>
            </a:pPr>
            <a:r>
              <a:rPr lang="nl" sz="1240"/>
              <a:t>Joker-keuze</a:t>
            </a:r>
            <a:endParaRPr/>
          </a:p>
          <a:p>
            <a:pPr indent="-214312" lvl="0" marL="214312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240"/>
              <a:buFont typeface="Calibri"/>
              <a:buChar char="-"/>
            </a:pPr>
            <a:r>
              <a:rPr lang="nl" sz="1240"/>
              <a:t>Beginsituatie-peiling (zowel qua voorkennis als interesse)</a:t>
            </a:r>
            <a:endParaRPr/>
          </a:p>
          <a:p>
            <a:pPr indent="-214312" lvl="0" marL="214312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240"/>
              <a:buFont typeface="Calibri"/>
              <a:buChar char="-"/>
            </a:pPr>
            <a:r>
              <a:rPr lang="nl" sz="1240"/>
              <a:t>Vrije keuze tijdens uitlooptijd</a:t>
            </a:r>
            <a:endParaRPr/>
          </a:p>
          <a:p>
            <a:pPr indent="-214312" lvl="0" marL="214312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240"/>
              <a:buFont typeface="Calibri"/>
              <a:buChar char="-"/>
            </a:pPr>
            <a:r>
              <a:rPr lang="nl" sz="1240"/>
              <a:t>Zelf groepen mogen samenstellen, tijd/tempo bepalen, leerweg (mee) bepalen, …</a:t>
            </a:r>
            <a:endParaRPr sz="1240"/>
          </a:p>
          <a:p>
            <a:pPr indent="-214312" lvl="0" marL="214312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240"/>
              <a:buFont typeface="Calibri"/>
              <a:buChar char="-"/>
            </a:pPr>
            <a:r>
              <a:rPr lang="nl" sz="1240"/>
              <a:t>Keuze voor aantal/aard van feedback(momenten)</a:t>
            </a:r>
            <a:endParaRPr/>
          </a:p>
          <a:p>
            <a:pPr indent="-214312" lvl="0" marL="214312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240"/>
              <a:buFont typeface="Calibri"/>
              <a:buChar char="-"/>
            </a:pPr>
            <a:r>
              <a:rPr lang="nl" sz="1240"/>
              <a:t>…</a:t>
            </a:r>
            <a:endParaRPr sz="1240"/>
          </a:p>
          <a:p>
            <a:pPr indent="-135572" lvl="0" marL="214312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240"/>
              <a:buFont typeface="Calibri"/>
              <a:buNone/>
            </a:pPr>
            <a:r>
              <a:t/>
            </a:r>
            <a:endParaRPr sz="1240"/>
          </a:p>
          <a:p>
            <a:pPr indent="-135572" lvl="0" marL="214312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240"/>
              <a:buFont typeface="Calibri"/>
              <a:buNone/>
            </a:pPr>
            <a:r>
              <a:t/>
            </a:r>
            <a:endParaRPr sz="1240"/>
          </a:p>
          <a:p>
            <a:pPr indent="-135572" lvl="0" marL="214312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240"/>
              <a:buFont typeface="Calibri"/>
              <a:buNone/>
            </a:pPr>
            <a:r>
              <a:t/>
            </a:r>
            <a:endParaRPr sz="1240"/>
          </a:p>
          <a:p>
            <a:pPr indent="-135572" lvl="0" marL="214312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240"/>
              <a:buFont typeface="Calibri"/>
              <a:buNone/>
            </a:pPr>
            <a:r>
              <a:t/>
            </a:r>
            <a:endParaRPr sz="1240"/>
          </a:p>
          <a:p>
            <a:pPr indent="-135572" lvl="0" marL="214312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240"/>
              <a:buFont typeface="Calibri"/>
              <a:buNone/>
            </a:pPr>
            <a:r>
              <a:t/>
            </a:r>
            <a:endParaRPr sz="1240"/>
          </a:p>
          <a:p>
            <a:pPr indent="-135572" lvl="0" marL="214312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240"/>
              <a:buFont typeface="Calibri"/>
              <a:buNone/>
            </a:pPr>
            <a:r>
              <a:t/>
            </a:r>
            <a:endParaRPr sz="1240"/>
          </a:p>
          <a:p>
            <a:pPr indent="0" lvl="0" marL="0" rtl="0" algn="l">
              <a:lnSpc>
                <a:spcPct val="70000"/>
              </a:lnSpc>
              <a:spcBef>
                <a:spcPts val="750"/>
              </a:spcBef>
              <a:spcAft>
                <a:spcPts val="1600"/>
              </a:spcAft>
              <a:buClr>
                <a:srgbClr val="323332"/>
              </a:buClr>
              <a:buSzPts val="1240"/>
              <a:buNone/>
            </a:pPr>
            <a:r>
              <a:t/>
            </a:r>
            <a:endParaRPr sz="1240"/>
          </a:p>
        </p:txBody>
      </p:sp>
      <p:sp>
        <p:nvSpPr>
          <p:cNvPr id="502" name="Google Shape;502;p66"/>
          <p:cNvSpPr txBox="1"/>
          <p:nvPr>
            <p:ph type="title"/>
          </p:nvPr>
        </p:nvSpPr>
        <p:spPr>
          <a:xfrm>
            <a:off x="628650" y="460638"/>
            <a:ext cx="7886700" cy="10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09C"/>
              </a:buClr>
              <a:buSzPts val="2000"/>
              <a:buFont typeface="Arial Black"/>
              <a:buNone/>
            </a:pPr>
            <a:r>
              <a:rPr lang="nl" sz="2000">
                <a:solidFill>
                  <a:srgbClr val="00909C"/>
                </a:solidFill>
              </a:rPr>
              <a:t>INSPELEN OP VERSCHIL IN</a:t>
            </a:r>
            <a:br>
              <a:rPr lang="nl" sz="2000">
                <a:solidFill>
                  <a:srgbClr val="00909C"/>
                </a:solidFill>
              </a:rPr>
            </a:br>
            <a:r>
              <a:rPr lang="nl" sz="2000">
                <a:solidFill>
                  <a:srgbClr val="00909C"/>
                </a:solidFill>
              </a:rPr>
              <a:t>VOORKEUREN</a:t>
            </a:r>
            <a:endParaRPr sz="2000">
              <a:solidFill>
                <a:srgbClr val="00909C"/>
              </a:solidFill>
            </a:endParaRPr>
          </a:p>
        </p:txBody>
      </p:sp>
      <p:pic>
        <p:nvPicPr>
          <p:cNvPr id="503" name="Google Shape;503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0330" y="1713053"/>
            <a:ext cx="3396727" cy="240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2"/>
          <p:cNvSpPr txBox="1"/>
          <p:nvPr>
            <p:ph type="title"/>
          </p:nvPr>
        </p:nvSpPr>
        <p:spPr>
          <a:xfrm>
            <a:off x="177250" y="299200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Wat weten we nog over…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de e</a:t>
            </a:r>
            <a:r>
              <a:rPr lang="nl"/>
              <a:t>xecutieve functies?</a:t>
            </a:r>
            <a:endParaRPr/>
          </a:p>
        </p:txBody>
      </p:sp>
      <p:sp>
        <p:nvSpPr>
          <p:cNvPr id="144" name="Google Shape;144;p22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45" name="Google Shape;145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66356" y="1151194"/>
            <a:ext cx="6421650" cy="3448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Google Shape;508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646" y="82378"/>
            <a:ext cx="9119353" cy="6446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1065" y="293984"/>
            <a:ext cx="43180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6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67132" y="1065514"/>
            <a:ext cx="3803904" cy="38039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68"/>
          <p:cNvSpPr txBox="1"/>
          <p:nvPr>
            <p:ph idx="2" type="body"/>
          </p:nvPr>
        </p:nvSpPr>
        <p:spPr>
          <a:xfrm>
            <a:off x="4629149" y="1537096"/>
            <a:ext cx="4294800" cy="30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14312" lvl="0" marL="214312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323332"/>
              </a:buClr>
              <a:buSzPts val="1120"/>
              <a:buFont typeface="Calibri"/>
              <a:buChar char="-"/>
            </a:pPr>
            <a:r>
              <a:rPr lang="nl" sz="1120"/>
              <a:t>Tempovariatie</a:t>
            </a:r>
            <a:endParaRPr/>
          </a:p>
          <a:p>
            <a:pPr indent="-214312" lvl="0" marL="214312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120"/>
              <a:buFont typeface="Calibri"/>
              <a:buChar char="-"/>
            </a:pPr>
            <a:r>
              <a:rPr lang="nl" sz="1120"/>
              <a:t>Time-outzone</a:t>
            </a:r>
            <a:endParaRPr/>
          </a:p>
          <a:p>
            <a:pPr indent="-214312" lvl="0" marL="214312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120"/>
              <a:buFont typeface="Calibri"/>
              <a:buChar char="-"/>
            </a:pPr>
            <a:r>
              <a:rPr lang="nl" sz="1120"/>
              <a:t>Woordenlijsten</a:t>
            </a:r>
            <a:endParaRPr/>
          </a:p>
          <a:p>
            <a:pPr indent="-214312" lvl="0" marL="214312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120"/>
              <a:buFont typeface="Calibri"/>
              <a:buChar char="-"/>
            </a:pPr>
            <a:r>
              <a:rPr lang="nl" sz="1120"/>
              <a:t>Stappenplannen</a:t>
            </a:r>
            <a:endParaRPr/>
          </a:p>
          <a:p>
            <a:pPr indent="-214312" lvl="0" marL="214312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120"/>
              <a:buFont typeface="Calibri"/>
              <a:buChar char="-"/>
            </a:pPr>
            <a:r>
              <a:rPr lang="nl" sz="1120"/>
              <a:t>Laptop ipv schrijven, rekenmachine</a:t>
            </a:r>
            <a:endParaRPr/>
          </a:p>
          <a:p>
            <a:pPr indent="-214312" lvl="0" marL="214312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120"/>
              <a:buFont typeface="Calibri"/>
              <a:buChar char="-"/>
            </a:pPr>
            <a:r>
              <a:rPr lang="nl" sz="1120"/>
              <a:t>Hulp van een medeleerling</a:t>
            </a:r>
            <a:endParaRPr/>
          </a:p>
          <a:p>
            <a:pPr indent="-214312" lvl="0" marL="214312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120"/>
              <a:buFont typeface="Calibri"/>
              <a:buChar char="-"/>
            </a:pPr>
            <a:r>
              <a:rPr lang="nl" sz="1120"/>
              <a:t>Voorlezen van vragen</a:t>
            </a:r>
            <a:endParaRPr/>
          </a:p>
          <a:p>
            <a:pPr indent="-214312" lvl="0" marL="214312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120"/>
              <a:buFont typeface="Calibri"/>
              <a:buChar char="-"/>
            </a:pPr>
            <a:r>
              <a:rPr lang="nl" sz="1120"/>
              <a:t>Schrijkaders/tussenvragen</a:t>
            </a:r>
            <a:endParaRPr/>
          </a:p>
          <a:p>
            <a:pPr indent="-214312" lvl="0" marL="214312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120"/>
              <a:buFont typeface="Calibri"/>
              <a:buChar char="-"/>
            </a:pPr>
            <a:r>
              <a:rPr lang="nl" sz="1120"/>
              <a:t>Apps (de/het, …)</a:t>
            </a:r>
            <a:endParaRPr/>
          </a:p>
          <a:p>
            <a:pPr indent="-214312" lvl="0" marL="214312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120"/>
              <a:buFont typeface="Calibri"/>
              <a:buChar char="-"/>
            </a:pPr>
            <a:r>
              <a:rPr lang="nl" sz="1120"/>
              <a:t>Spreiding van evaluatie</a:t>
            </a:r>
            <a:endParaRPr/>
          </a:p>
          <a:p>
            <a:pPr indent="-214312" lvl="0" marL="214312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120"/>
              <a:buFont typeface="Calibri"/>
              <a:buChar char="-"/>
            </a:pPr>
            <a:r>
              <a:rPr lang="nl" sz="1120"/>
              <a:t>Hulp op vraag/maat (bv. Feedbackgesprekken)</a:t>
            </a:r>
            <a:endParaRPr/>
          </a:p>
          <a:p>
            <a:pPr indent="-214312" lvl="0" marL="214312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120"/>
              <a:buFont typeface="Calibri"/>
              <a:buChar char="-"/>
            </a:pPr>
            <a:r>
              <a:rPr lang="nl" sz="1120"/>
              <a:t>Notities van medeleerlingen</a:t>
            </a:r>
            <a:endParaRPr/>
          </a:p>
          <a:p>
            <a:pPr indent="-214312" lvl="0" marL="214312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120"/>
              <a:buFont typeface="Calibri"/>
              <a:buChar char="-"/>
            </a:pPr>
            <a:r>
              <a:rPr lang="nl" sz="1120"/>
              <a:t>Modellen</a:t>
            </a:r>
            <a:endParaRPr/>
          </a:p>
          <a:p>
            <a:pPr indent="-214312" lvl="0" marL="214312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120"/>
              <a:buFont typeface="Calibri"/>
              <a:buChar char="-"/>
            </a:pPr>
            <a:r>
              <a:rPr lang="nl" sz="1120"/>
              <a:t>…</a:t>
            </a:r>
            <a:endParaRPr sz="1120"/>
          </a:p>
          <a:p>
            <a:pPr indent="-143192" lvl="0" marL="214312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120"/>
              <a:buFont typeface="Calibri"/>
              <a:buNone/>
            </a:pPr>
            <a:r>
              <a:t/>
            </a:r>
            <a:endParaRPr sz="1120"/>
          </a:p>
          <a:p>
            <a:pPr indent="-143192" lvl="0" marL="214312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120"/>
              <a:buFont typeface="Calibri"/>
              <a:buNone/>
            </a:pPr>
            <a:r>
              <a:t/>
            </a:r>
            <a:endParaRPr sz="1120"/>
          </a:p>
          <a:p>
            <a:pPr indent="-143192" lvl="0" marL="214312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120"/>
              <a:buFont typeface="Calibri"/>
              <a:buNone/>
            </a:pPr>
            <a:r>
              <a:t/>
            </a:r>
            <a:endParaRPr sz="1120"/>
          </a:p>
          <a:p>
            <a:pPr indent="-143192" lvl="0" marL="214312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120"/>
              <a:buFont typeface="Calibri"/>
              <a:buNone/>
            </a:pPr>
            <a:r>
              <a:t/>
            </a:r>
            <a:endParaRPr sz="1120"/>
          </a:p>
          <a:p>
            <a:pPr indent="-143192" lvl="0" marL="214312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120"/>
              <a:buFont typeface="Calibri"/>
              <a:buNone/>
            </a:pPr>
            <a:r>
              <a:t/>
            </a:r>
            <a:endParaRPr sz="1120"/>
          </a:p>
          <a:p>
            <a:pPr indent="-143192" lvl="0" marL="214312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120"/>
              <a:buFont typeface="Calibri"/>
              <a:buNone/>
            </a:pPr>
            <a:r>
              <a:t/>
            </a:r>
            <a:endParaRPr sz="1120"/>
          </a:p>
          <a:p>
            <a:pPr indent="-143192" lvl="0" marL="214312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120"/>
              <a:buFont typeface="Calibri"/>
              <a:buNone/>
            </a:pPr>
            <a:r>
              <a:t/>
            </a:r>
            <a:endParaRPr sz="1120"/>
          </a:p>
          <a:p>
            <a:pPr indent="-143192" lvl="0" marL="214312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120"/>
              <a:buFont typeface="Calibri"/>
              <a:buNone/>
            </a:pPr>
            <a:r>
              <a:t/>
            </a:r>
            <a:endParaRPr sz="1120"/>
          </a:p>
          <a:p>
            <a:pPr indent="-143192" lvl="0" marL="214312" rtl="0" algn="l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120"/>
              <a:buFont typeface="Calibri"/>
              <a:buNone/>
            </a:pPr>
            <a:r>
              <a:t/>
            </a:r>
            <a:endParaRPr sz="1120"/>
          </a:p>
          <a:p>
            <a:pPr indent="0" lvl="0" marL="0" rtl="0" algn="l">
              <a:lnSpc>
                <a:spcPct val="70000"/>
              </a:lnSpc>
              <a:spcBef>
                <a:spcPts val="750"/>
              </a:spcBef>
              <a:spcAft>
                <a:spcPts val="1600"/>
              </a:spcAft>
              <a:buClr>
                <a:srgbClr val="323332"/>
              </a:buClr>
              <a:buSzPts val="1120"/>
              <a:buNone/>
            </a:pPr>
            <a:r>
              <a:t/>
            </a:r>
            <a:endParaRPr sz="1120"/>
          </a:p>
        </p:txBody>
      </p:sp>
      <p:sp>
        <p:nvSpPr>
          <p:cNvPr id="516" name="Google Shape;516;p68"/>
          <p:cNvSpPr txBox="1"/>
          <p:nvPr>
            <p:ph type="title"/>
          </p:nvPr>
        </p:nvSpPr>
        <p:spPr>
          <a:xfrm>
            <a:off x="628650" y="460638"/>
            <a:ext cx="7886700" cy="10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909C"/>
              </a:buClr>
              <a:buSzPts val="2000"/>
              <a:buFont typeface="Arial Black"/>
              <a:buNone/>
            </a:pPr>
            <a:r>
              <a:rPr lang="nl" sz="2000">
                <a:solidFill>
                  <a:srgbClr val="00909C"/>
                </a:solidFill>
              </a:rPr>
              <a:t>INSPELEN OP VERSCHIL IN</a:t>
            </a:r>
            <a:br>
              <a:rPr lang="nl" sz="2000">
                <a:solidFill>
                  <a:srgbClr val="00909C"/>
                </a:solidFill>
              </a:rPr>
            </a:br>
            <a:r>
              <a:rPr lang="nl" sz="2000">
                <a:solidFill>
                  <a:srgbClr val="00909C"/>
                </a:solidFill>
              </a:rPr>
              <a:t>ONDERSTEUNINGSNODEN</a:t>
            </a:r>
            <a:endParaRPr sz="2000">
              <a:solidFill>
                <a:srgbClr val="00909C"/>
              </a:solidFill>
            </a:endParaRPr>
          </a:p>
        </p:txBody>
      </p:sp>
      <p:pic>
        <p:nvPicPr>
          <p:cNvPr id="517" name="Google Shape;517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8650" y="1640546"/>
            <a:ext cx="3644900" cy="25756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" name="Google Shape;522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37703" y="1005016"/>
            <a:ext cx="6106297" cy="4138484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69"/>
          <p:cNvSpPr txBox="1"/>
          <p:nvPr>
            <p:ph type="title"/>
          </p:nvPr>
        </p:nvSpPr>
        <p:spPr>
          <a:xfrm>
            <a:off x="628650" y="460638"/>
            <a:ext cx="7886700" cy="10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332"/>
              </a:buClr>
              <a:buSzPts val="2800"/>
              <a:buFont typeface="Arial Black"/>
              <a:buNone/>
            </a:pPr>
            <a:r>
              <a:rPr lang="nl"/>
              <a:t>INSPELEN OP DEZE 3 VRAGEN…</a:t>
            </a:r>
            <a:endParaRPr/>
          </a:p>
        </p:txBody>
      </p:sp>
      <p:sp>
        <p:nvSpPr>
          <p:cNvPr id="524" name="Google Shape;524;p69"/>
          <p:cNvSpPr txBox="1"/>
          <p:nvPr>
            <p:ph idx="1" type="body"/>
          </p:nvPr>
        </p:nvSpPr>
        <p:spPr>
          <a:xfrm>
            <a:off x="628650" y="1671637"/>
            <a:ext cx="7886700" cy="29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1" marL="5143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332"/>
              </a:buClr>
              <a:buSzPts val="1800"/>
              <a:buChar char="●"/>
            </a:pPr>
            <a:r>
              <a:rPr lang="nl" sz="1800"/>
              <a:t>Grotere motivatie (dankzij inspelen op </a:t>
            </a:r>
            <a:r>
              <a:rPr b="1" i="1" lang="nl" sz="1800">
                <a:solidFill>
                  <a:srgbClr val="000000"/>
                </a:solidFill>
              </a:rPr>
              <a:t>voorkeuren</a:t>
            </a:r>
            <a:r>
              <a:rPr lang="nl" sz="1800"/>
              <a:t>)</a:t>
            </a:r>
            <a:endParaRPr/>
          </a:p>
          <a:p>
            <a:pPr indent="-171450" lvl="1" marL="51435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23332"/>
              </a:buClr>
              <a:buSzPts val="1800"/>
              <a:buChar char="●"/>
            </a:pPr>
            <a:r>
              <a:rPr lang="nl" sz="1800"/>
              <a:t>Grotere leerwinst (dankzij inspelen op </a:t>
            </a:r>
            <a:r>
              <a:rPr b="1" i="1" lang="nl" sz="1800">
                <a:solidFill>
                  <a:srgbClr val="000000"/>
                </a:solidFill>
              </a:rPr>
              <a:t>competenties</a:t>
            </a:r>
            <a:r>
              <a:rPr lang="nl" sz="1800"/>
              <a:t>)</a:t>
            </a:r>
            <a:endParaRPr/>
          </a:p>
          <a:p>
            <a:pPr indent="-171450" lvl="1" marL="51435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23332"/>
              </a:buClr>
              <a:buSzPts val="1800"/>
              <a:buChar char="●"/>
            </a:pPr>
            <a:r>
              <a:rPr lang="nl" sz="1800"/>
              <a:t>Grotere efficiëntie (dankzij inspelen op </a:t>
            </a:r>
            <a:r>
              <a:rPr b="1" i="1" lang="nl" sz="1800">
                <a:solidFill>
                  <a:schemeClr val="dk1"/>
                </a:solidFill>
              </a:rPr>
              <a:t>ondersteuningsbehoeften</a:t>
            </a:r>
            <a:r>
              <a:rPr lang="nl" sz="1800"/>
              <a:t>)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600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2100"/>
              <a:buNone/>
            </a:pPr>
            <a:r>
              <a:rPr b="1" lang="nl" sz="2100"/>
              <a:t>Inclusievere leeromgeving </a:t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70"/>
          <p:cNvSpPr txBox="1"/>
          <p:nvPr>
            <p:ph type="title"/>
          </p:nvPr>
        </p:nvSpPr>
        <p:spPr>
          <a:xfrm>
            <a:off x="628650" y="460638"/>
            <a:ext cx="7886700" cy="10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332"/>
              </a:buClr>
              <a:buSzPts val="2800"/>
              <a:buFont typeface="Arial Black"/>
              <a:buNone/>
            </a:pPr>
            <a:r>
              <a:rPr lang="nl"/>
              <a:t>TOP 3…</a:t>
            </a:r>
            <a:endParaRPr/>
          </a:p>
        </p:txBody>
      </p:sp>
      <p:sp>
        <p:nvSpPr>
          <p:cNvPr id="530" name="Google Shape;530;p70"/>
          <p:cNvSpPr txBox="1"/>
          <p:nvPr>
            <p:ph idx="1" type="body"/>
          </p:nvPr>
        </p:nvSpPr>
        <p:spPr>
          <a:xfrm>
            <a:off x="628650" y="1671637"/>
            <a:ext cx="7886700" cy="29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332"/>
              </a:buClr>
              <a:buSzPts val="1600"/>
              <a:buNone/>
            </a:pPr>
            <a:r>
              <a:rPr lang="nl"/>
              <a:t>… van zaken: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600"/>
              <a:buNone/>
            </a:pPr>
            <a:r>
              <a:t/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600"/>
              <a:buFont typeface="Arial"/>
              <a:buChar char="•"/>
            </a:pPr>
            <a:r>
              <a:rPr lang="nl"/>
              <a:t>Die je al doet in de les. </a:t>
            </a:r>
            <a:endParaRPr/>
          </a:p>
          <a:p>
            <a:pPr indent="-285750" lvl="0" marL="28575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600"/>
              <a:buFont typeface="Arial"/>
              <a:buChar char="•"/>
            </a:pPr>
            <a:r>
              <a:rPr lang="nl"/>
              <a:t>Die je hieruit meepikt. </a:t>
            </a: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" name="Google Shape;535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37703" y="1005016"/>
            <a:ext cx="6106297" cy="4138484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71"/>
          <p:cNvSpPr txBox="1"/>
          <p:nvPr>
            <p:ph type="title"/>
          </p:nvPr>
        </p:nvSpPr>
        <p:spPr>
          <a:xfrm>
            <a:off x="628650" y="460638"/>
            <a:ext cx="7886700" cy="10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332"/>
              </a:buClr>
              <a:buSzPts val="2800"/>
              <a:buFont typeface="Arial Black"/>
              <a:buNone/>
            </a:pPr>
            <a:r>
              <a:rPr lang="nl"/>
              <a:t>DIFFERENTIATIE IS…</a:t>
            </a:r>
            <a:endParaRPr/>
          </a:p>
        </p:txBody>
      </p:sp>
      <p:sp>
        <p:nvSpPr>
          <p:cNvPr id="537" name="Google Shape;537;p71"/>
          <p:cNvSpPr txBox="1"/>
          <p:nvPr>
            <p:ph idx="1" type="body"/>
          </p:nvPr>
        </p:nvSpPr>
        <p:spPr>
          <a:xfrm>
            <a:off x="628650" y="1671637"/>
            <a:ext cx="7886700" cy="29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332"/>
              </a:buClr>
              <a:buSzPts val="1800"/>
              <a:buNone/>
            </a:pPr>
            <a:r>
              <a:rPr lang="nl" sz="1800"/>
              <a:t>Het (h)erkennen van verschillen onder leerlingen en er consequent op inspelen.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800"/>
              <a:buNone/>
            </a:pPr>
            <a:r>
              <a:rPr lang="nl" sz="1800"/>
              <a:t>Vertrekkend vanuit het groeiproces van elke leerling.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800"/>
              <a:buNone/>
            </a:pPr>
            <a:r>
              <a:rPr lang="nl" sz="1800"/>
              <a:t>Differentiatie stelt het belang van leren voorop.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800"/>
              <a:buNone/>
            </a:pPr>
            <a:r>
              <a:rPr lang="nl" sz="1800"/>
              <a:t>Met als doel:</a:t>
            </a:r>
            <a:endParaRPr/>
          </a:p>
          <a:p>
            <a:pPr indent="-171450" lvl="1" marL="51435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23332"/>
              </a:buClr>
              <a:buSzPts val="1800"/>
              <a:buChar char="●"/>
            </a:pPr>
            <a:r>
              <a:rPr lang="nl" sz="1800"/>
              <a:t>Grotere motivatie</a:t>
            </a:r>
            <a:endParaRPr/>
          </a:p>
          <a:p>
            <a:pPr indent="-171450" lvl="1" marL="51435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23332"/>
              </a:buClr>
              <a:buSzPts val="1800"/>
              <a:buChar char="●"/>
            </a:pPr>
            <a:r>
              <a:rPr lang="nl" sz="1800"/>
              <a:t>Grotere leerwinst</a:t>
            </a:r>
            <a:endParaRPr/>
          </a:p>
          <a:p>
            <a:pPr indent="-171450" lvl="1" marL="514350" rtl="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323332"/>
              </a:buClr>
              <a:buSzPts val="1800"/>
              <a:buChar char="●"/>
            </a:pPr>
            <a:r>
              <a:rPr lang="nl" sz="1800"/>
              <a:t>Grotere efficiëntie 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" name="Google Shape;542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14450" y="1290206"/>
            <a:ext cx="6515100" cy="287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7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99240" y="128554"/>
            <a:ext cx="1930310" cy="9685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73"/>
          <p:cNvSpPr txBox="1"/>
          <p:nvPr>
            <p:ph type="title"/>
          </p:nvPr>
        </p:nvSpPr>
        <p:spPr>
          <a:xfrm>
            <a:off x="628650" y="460638"/>
            <a:ext cx="7886700" cy="10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332"/>
              </a:buClr>
              <a:buSzPts val="2800"/>
              <a:buFont typeface="Arial Black"/>
              <a:buNone/>
            </a:pPr>
            <a:r>
              <a:rPr lang="nl"/>
              <a:t>DIFFERENTIATIE-KANSEN BENUTTEN!</a:t>
            </a:r>
            <a:endParaRPr/>
          </a:p>
        </p:txBody>
      </p:sp>
      <p:sp>
        <p:nvSpPr>
          <p:cNvPr id="549" name="Google Shape;549;p73"/>
          <p:cNvSpPr txBox="1"/>
          <p:nvPr>
            <p:ph idx="1" type="body"/>
          </p:nvPr>
        </p:nvSpPr>
        <p:spPr>
          <a:xfrm>
            <a:off x="628650" y="1671637"/>
            <a:ext cx="7886700" cy="296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332"/>
              </a:buClr>
              <a:buSzPts val="1600"/>
              <a:buNone/>
            </a:pPr>
            <a:r>
              <a:rPr lang="nl"/>
              <a:t>Leerlingen groeperen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600"/>
              <a:buNone/>
            </a:pPr>
            <a:r>
              <a:rPr lang="nl"/>
              <a:t>	Convergent &amp; divergent differentiëren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600"/>
              <a:buNone/>
            </a:pPr>
            <a:r>
              <a:rPr lang="nl"/>
              <a:t>	Buitenklasdifferentiatie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600"/>
              <a:buNone/>
            </a:pPr>
            <a:r>
              <a:rPr lang="nl"/>
              <a:t>Leerdoelen groeperen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600"/>
              <a:buNone/>
            </a:pPr>
            <a:r>
              <a:rPr lang="nl"/>
              <a:t>Taakverdeling – co-teaching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323332"/>
              </a:buClr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750"/>
              </a:spcBef>
              <a:spcAft>
                <a:spcPts val="1600"/>
              </a:spcAft>
              <a:buClr>
                <a:srgbClr val="323332"/>
              </a:buClr>
              <a:buSzPts val="16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4" name="Google Shape;554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612813"/>
            <a:ext cx="6857998" cy="4530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7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8613" y="381388"/>
            <a:ext cx="5486400" cy="337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" name="Google Shape;560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612813"/>
            <a:ext cx="6857998" cy="4530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7412" y="401143"/>
            <a:ext cx="5600700" cy="321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6" name="Google Shape;566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612813"/>
            <a:ext cx="6857998" cy="4530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8534" y="333612"/>
            <a:ext cx="5753100" cy="337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3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Wat weten we nog over… b</a:t>
            </a:r>
            <a:r>
              <a:rPr lang="nl"/>
              <a:t>reindidactiek?</a:t>
            </a:r>
            <a:endParaRPr/>
          </a:p>
        </p:txBody>
      </p:sp>
      <p:sp>
        <p:nvSpPr>
          <p:cNvPr id="151" name="Google Shape;151;p23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52" name="Google Shape;15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4675" y="678638"/>
            <a:ext cx="4499325" cy="3786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" name="Google Shape;576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612813"/>
            <a:ext cx="6857998" cy="4530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7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9410" y="698500"/>
            <a:ext cx="6177991" cy="2526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2" name="Google Shape;582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612813"/>
            <a:ext cx="6857998" cy="4530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15258" y="1092200"/>
            <a:ext cx="5933432" cy="19172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" name="Google Shape;588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612813"/>
            <a:ext cx="6857998" cy="4530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8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9240" y="797840"/>
            <a:ext cx="5082877" cy="2245923"/>
          </a:xfrm>
          <a:prstGeom prst="rect">
            <a:avLst/>
          </a:prstGeom>
          <a:noFill/>
          <a:ln>
            <a:noFill/>
          </a:ln>
        </p:spPr>
      </p:pic>
      <p:sp>
        <p:nvSpPr>
          <p:cNvPr id="590" name="Google Shape;590;p80"/>
          <p:cNvSpPr txBox="1"/>
          <p:nvPr/>
        </p:nvSpPr>
        <p:spPr>
          <a:xfrm>
            <a:off x="709325" y="3432814"/>
            <a:ext cx="16593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Voorbeeld </a:t>
            </a:r>
            <a:r>
              <a:rPr lang="nl" sz="135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Wiskunde</a:t>
            </a: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5" name="Google Shape;595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00" y="612813"/>
            <a:ext cx="6857998" cy="4530685"/>
          </a:xfrm>
          <a:prstGeom prst="rect">
            <a:avLst/>
          </a:prstGeom>
          <a:noFill/>
          <a:ln>
            <a:noFill/>
          </a:ln>
        </p:spPr>
      </p:pic>
      <p:sp>
        <p:nvSpPr>
          <p:cNvPr id="596" name="Google Shape;596;p81"/>
          <p:cNvSpPr txBox="1"/>
          <p:nvPr>
            <p:ph type="title"/>
          </p:nvPr>
        </p:nvSpPr>
        <p:spPr>
          <a:xfrm>
            <a:off x="628650" y="460638"/>
            <a:ext cx="7886700" cy="10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332"/>
              </a:buClr>
              <a:buSzPts val="2800"/>
              <a:buFont typeface="Arial Black"/>
              <a:buNone/>
            </a:pPr>
            <a:r>
              <a:t/>
            </a:r>
            <a:endParaRPr/>
          </a:p>
        </p:txBody>
      </p:sp>
      <p:pic>
        <p:nvPicPr>
          <p:cNvPr id="597" name="Google Shape;597;p8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8650" y="1737259"/>
            <a:ext cx="7883732" cy="1695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82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Wat nemen we mee? 	</a:t>
            </a:r>
            <a:endParaRPr/>
          </a:p>
        </p:txBody>
      </p:sp>
      <p:sp>
        <p:nvSpPr>
          <p:cNvPr id="603" name="Google Shape;603;p82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/>
              <a:t>T</a:t>
            </a:r>
            <a:r>
              <a:rPr lang="nl" sz="1800"/>
              <a:t>erugblik op doelen </a:t>
            </a:r>
            <a:endParaRPr sz="18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nl"/>
              <a:t>groene post-it: wat neem ik hiervan mee?</a:t>
            </a:r>
            <a:endParaRPr/>
          </a:p>
          <a:p>
            <a:pPr indent="45720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nl"/>
              <a:t>-&gt; samenvatten in kernwoorden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nl"/>
              <a:t>rode post-it: hier heb ik nog vragen over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nl"/>
              <a:t>	-&gt; noteer je vraag </a:t>
            </a:r>
            <a:endParaRPr/>
          </a:p>
        </p:txBody>
      </p:sp>
      <p:pic>
        <p:nvPicPr>
          <p:cNvPr id="604" name="Google Shape;604;p82"/>
          <p:cNvPicPr preferRelativeResize="0"/>
          <p:nvPr/>
        </p:nvPicPr>
        <p:blipFill rotWithShape="1">
          <a:blip r:embed="rId3">
            <a:alphaModFix/>
          </a:blip>
          <a:srcRect b="15811" l="36294" r="34029" t="43750"/>
          <a:stretch/>
        </p:blipFill>
        <p:spPr>
          <a:xfrm>
            <a:off x="7835150" y="1414250"/>
            <a:ext cx="874075" cy="94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82"/>
          <p:cNvPicPr preferRelativeResize="0"/>
          <p:nvPr/>
        </p:nvPicPr>
        <p:blipFill rotWithShape="1">
          <a:blip r:embed="rId4">
            <a:alphaModFix/>
          </a:blip>
          <a:srcRect b="53185" l="35807" r="34516" t="5149"/>
          <a:stretch/>
        </p:blipFill>
        <p:spPr>
          <a:xfrm>
            <a:off x="7835150" y="2741459"/>
            <a:ext cx="874075" cy="9743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83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Opdracht</a:t>
            </a:r>
            <a:endParaRPr/>
          </a:p>
        </p:txBody>
      </p:sp>
      <p:sp>
        <p:nvSpPr>
          <p:cNvPr id="611" name="Google Shape;611;p83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nl" sz="1800">
                <a:solidFill>
                  <a:srgbClr val="000000"/>
                </a:solidFill>
              </a:rPr>
              <a:t>6 filmpjes bekijken uit de e-course (effectieve leerstrategieën)</a:t>
            </a:r>
            <a:endParaRPr sz="1800">
              <a:solidFill>
                <a:srgbClr val="000000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nl" sz="1800">
                <a:solidFill>
                  <a:srgbClr val="000000"/>
                </a:solidFill>
              </a:rPr>
              <a:t>1 uittesten in een eigen les in functie van de eigen leervraag</a:t>
            </a:r>
            <a:endParaRPr sz="1800">
              <a:solidFill>
                <a:srgbClr val="000000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nl" sz="1800">
                <a:solidFill>
                  <a:srgbClr val="000000"/>
                </a:solidFill>
              </a:rPr>
              <a:t>Reflectievragen </a:t>
            </a:r>
            <a:endParaRPr sz="1800">
              <a:solidFill>
                <a:srgbClr val="000000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nl" sz="1800">
                <a:solidFill>
                  <a:srgbClr val="000000"/>
                </a:solidFill>
              </a:rPr>
              <a:t>extra materialen op leerplatform!</a:t>
            </a:r>
            <a:endParaRPr sz="18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84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7" name="Google Shape;617;p84"/>
          <p:cNvSpPr txBox="1"/>
          <p:nvPr>
            <p:ph idx="1" type="body"/>
          </p:nvPr>
        </p:nvSpPr>
        <p:spPr>
          <a:xfrm>
            <a:off x="311700" y="1505700"/>
            <a:ext cx="3999900" cy="30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618" name="Google Shape;618;p84"/>
          <p:cNvSpPr txBox="1"/>
          <p:nvPr>
            <p:ph idx="2" type="body"/>
          </p:nvPr>
        </p:nvSpPr>
        <p:spPr>
          <a:xfrm>
            <a:off x="4832400" y="1505700"/>
            <a:ext cx="3999900" cy="30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4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Wat weten we nog over…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de overgang van BaO naar SO? </a:t>
            </a:r>
            <a:endParaRPr/>
          </a:p>
        </p:txBody>
      </p:sp>
      <p:pic>
        <p:nvPicPr>
          <p:cNvPr id="158" name="Google Shape;158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12" y="514175"/>
            <a:ext cx="4328535" cy="4115158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4"/>
          <p:cNvSpPr/>
          <p:nvPr/>
        </p:nvSpPr>
        <p:spPr>
          <a:xfrm>
            <a:off x="4530437" y="4583964"/>
            <a:ext cx="21693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nl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Onderzoek Onderwijsspiegel, 2016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5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Observatie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executieve functies in de klas </a:t>
            </a:r>
            <a:endParaRPr/>
          </a:p>
        </p:txBody>
      </p:sp>
      <p:sp>
        <p:nvSpPr>
          <p:cNvPr id="165" name="Google Shape;165;p25"/>
          <p:cNvSpPr txBox="1"/>
          <p:nvPr/>
        </p:nvSpPr>
        <p:spPr>
          <a:xfrm>
            <a:off x="4502275" y="85250"/>
            <a:ext cx="4641600" cy="488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uitwisseling</a:t>
            </a:r>
            <a:endParaRPr sz="24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"/>
              <a:buChar char="●"/>
            </a:pPr>
            <a:r>
              <a:rPr lang="nl" sz="2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hoe was het observeren?</a:t>
            </a:r>
            <a:endParaRPr sz="24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"/>
              <a:buChar char="●"/>
            </a:pPr>
            <a:r>
              <a:rPr lang="nl" sz="2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hoe zat het met tijd en ruimte?</a:t>
            </a:r>
            <a:endParaRPr sz="24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"/>
              <a:buChar char="●"/>
            </a:pPr>
            <a:r>
              <a:rPr lang="nl" sz="2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hoe heb je het observeren ingepast?</a:t>
            </a:r>
            <a:endParaRPr sz="24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"/>
              <a:buChar char="●"/>
            </a:pPr>
            <a:r>
              <a:rPr lang="nl" sz="2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wat viel je op bij de observatie?</a:t>
            </a:r>
            <a:endParaRPr sz="24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Roboto"/>
              <a:buChar char="●"/>
            </a:pPr>
            <a:r>
              <a:rPr lang="nl" sz="2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wat viel je op tijdens de gesprekken met je leerlingen?</a:t>
            </a:r>
            <a:endParaRPr sz="24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6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Observatie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executieve functies in de klas </a:t>
            </a:r>
            <a:endParaRPr/>
          </a:p>
        </p:txBody>
      </p:sp>
      <p:sp>
        <p:nvSpPr>
          <p:cNvPr id="171" name="Google Shape;171;p26"/>
          <p:cNvSpPr txBox="1"/>
          <p:nvPr/>
        </p:nvSpPr>
        <p:spPr>
          <a:xfrm>
            <a:off x="4502275" y="500925"/>
            <a:ext cx="4641600" cy="39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4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Analyse van de observatie </a:t>
            </a:r>
            <a:endParaRPr sz="24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400">
                <a:solidFill>
                  <a:srgbClr val="0B5394"/>
                </a:solidFill>
                <a:latin typeface="Roboto"/>
                <a:ea typeface="Roboto"/>
                <a:cs typeface="Roboto"/>
                <a:sym typeface="Roboto"/>
              </a:rPr>
              <a:t>Mentimeter.com</a:t>
            </a:r>
            <a:endParaRPr sz="2400">
              <a:solidFill>
                <a:srgbClr val="0B5394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" sz="2400">
                <a:solidFill>
                  <a:srgbClr val="0B5394"/>
                </a:solidFill>
                <a:latin typeface="Roboto"/>
                <a:ea typeface="Roboto"/>
                <a:cs typeface="Roboto"/>
                <a:sym typeface="Roboto"/>
              </a:rPr>
              <a:t>code: 89185</a:t>
            </a:r>
            <a:endParaRPr sz="2400">
              <a:solidFill>
                <a:srgbClr val="0B5394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aradigm">
  <a:themeElements>
    <a:clrScheme name="Paradigm">
      <a:dk1>
        <a:srgbClr val="31394D"/>
      </a:dk1>
      <a:lt1>
        <a:srgbClr val="FFFFFF"/>
      </a:lt1>
      <a:dk2>
        <a:srgbClr val="666666"/>
      </a:dk2>
      <a:lt2>
        <a:srgbClr val="626B73"/>
      </a:lt2>
      <a:accent1>
        <a:srgbClr val="002F4A"/>
      </a:accent1>
      <a:accent2>
        <a:srgbClr val="D9C4B1"/>
      </a:accent2>
      <a:accent3>
        <a:srgbClr val="EDE3DA"/>
      </a:accent3>
      <a:accent4>
        <a:srgbClr val="B85741"/>
      </a:accent4>
      <a:accent5>
        <a:srgbClr val="009384"/>
      </a:accent5>
      <a:accent6>
        <a:srgbClr val="D0F6FF"/>
      </a:accent6>
      <a:hlink>
        <a:srgbClr val="009384"/>
      </a:hlink>
      <a:folHlink>
        <a:srgbClr val="00938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