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h-T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CE15FE84-C68E-47B7-BEBD-D9BDB857BFF5}" type="datetimeFigureOut">
              <a:rPr lang="th-TH" smtClean="0"/>
              <a:t>22/11/60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2529871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CE15FE84-C68E-47B7-BEBD-D9BDB857BFF5}" type="datetimeFigureOut">
              <a:rPr lang="th-TH" smtClean="0"/>
              <a:t>22/11/60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1104772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CE15FE84-C68E-47B7-BEBD-D9BDB857BFF5}" type="datetimeFigureOut">
              <a:rPr lang="th-TH" smtClean="0"/>
              <a:t>22/11/60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308289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CE15FE84-C68E-47B7-BEBD-D9BDB857BFF5}" type="datetimeFigureOut">
              <a:rPr lang="th-TH" smtClean="0"/>
              <a:t>22/11/60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263818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h-T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15FE84-C68E-47B7-BEBD-D9BDB857BFF5}" type="datetimeFigureOut">
              <a:rPr lang="th-TH" smtClean="0"/>
              <a:t>22/11/60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180218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CE15FE84-C68E-47B7-BEBD-D9BDB857BFF5}" type="datetimeFigureOut">
              <a:rPr lang="th-TH" smtClean="0"/>
              <a:t>22/11/60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255487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h-T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CE15FE84-C68E-47B7-BEBD-D9BDB857BFF5}" type="datetimeFigureOut">
              <a:rPr lang="th-TH" smtClean="0"/>
              <a:t>22/11/60</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400269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CE15FE84-C68E-47B7-BEBD-D9BDB857BFF5}" type="datetimeFigureOut">
              <a:rPr lang="th-TH" smtClean="0"/>
              <a:t>22/11/60</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114740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5FE84-C68E-47B7-BEBD-D9BDB857BFF5}" type="datetimeFigureOut">
              <a:rPr lang="th-TH" smtClean="0"/>
              <a:t>22/11/60</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199654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15FE84-C68E-47B7-BEBD-D9BDB857BFF5}" type="datetimeFigureOut">
              <a:rPr lang="th-TH" smtClean="0"/>
              <a:t>22/11/60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793006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15FE84-C68E-47B7-BEBD-D9BDB857BFF5}" type="datetimeFigureOut">
              <a:rPr lang="th-TH" smtClean="0"/>
              <a:t>22/11/60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20A2D8C2-D464-4823-B4A0-88D46BE4D3A8}" type="slidenum">
              <a:rPr lang="th-TH" smtClean="0"/>
              <a:t>‹#›</a:t>
            </a:fld>
            <a:endParaRPr lang="th-TH"/>
          </a:p>
        </p:txBody>
      </p:sp>
    </p:spTree>
    <p:extLst>
      <p:ext uri="{BB962C8B-B14F-4D97-AF65-F5344CB8AC3E}">
        <p14:creationId xmlns:p14="http://schemas.microsoft.com/office/powerpoint/2010/main" val="1704989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5FE84-C68E-47B7-BEBD-D9BDB857BFF5}" type="datetimeFigureOut">
              <a:rPr lang="th-TH" smtClean="0"/>
              <a:t>22/11/60</a:t>
            </a:fld>
            <a:endParaRPr lang="th-T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2D8C2-D464-4823-B4A0-88D46BE4D3A8}" type="slidenum">
              <a:rPr lang="th-TH" smtClean="0"/>
              <a:t>‹#›</a:t>
            </a:fld>
            <a:endParaRPr lang="th-TH"/>
          </a:p>
        </p:txBody>
      </p:sp>
    </p:spTree>
    <p:extLst>
      <p:ext uri="{BB962C8B-B14F-4D97-AF65-F5344CB8AC3E}">
        <p14:creationId xmlns:p14="http://schemas.microsoft.com/office/powerpoint/2010/main" val="767116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8473" y="2909889"/>
            <a:ext cx="9144000" cy="1399309"/>
          </a:xfrm>
        </p:spPr>
        <p:txBody>
          <a:bodyPr>
            <a:normAutofit fontScale="90000"/>
          </a:bodyPr>
          <a:lstStyle/>
          <a:p>
            <a:r>
              <a:rPr lang="en-US" dirty="0" smtClean="0"/>
              <a:t>Exam P </a:t>
            </a:r>
            <a:r>
              <a:rPr lang="th-TH" dirty="0" smtClean="0"/>
              <a:t/>
            </a:r>
            <a:br>
              <a:rPr lang="th-TH" dirty="0" smtClean="0"/>
            </a:br>
            <a:r>
              <a:rPr lang="th-TH" dirty="0" smtClean="0"/>
              <a:t>ครั้งที่ 4</a:t>
            </a:r>
            <a:br>
              <a:rPr lang="th-TH" dirty="0" smtClean="0"/>
            </a:br>
            <a:endParaRPr lang="th-TH" dirty="0"/>
          </a:p>
        </p:txBody>
      </p:sp>
      <p:sp>
        <p:nvSpPr>
          <p:cNvPr id="4" name="Title 1"/>
          <p:cNvSpPr txBox="1">
            <a:spLocks/>
          </p:cNvSpPr>
          <p:nvPr/>
        </p:nvSpPr>
        <p:spPr>
          <a:xfrm>
            <a:off x="602673" y="3454688"/>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smtClean="0"/>
              <a:t>Conditional Probability</a:t>
            </a:r>
            <a:endParaRPr lang="th-TH" dirty="0"/>
          </a:p>
        </p:txBody>
      </p:sp>
    </p:spTree>
    <p:extLst>
      <p:ext uri="{BB962C8B-B14F-4D97-AF65-F5344CB8AC3E}">
        <p14:creationId xmlns:p14="http://schemas.microsoft.com/office/powerpoint/2010/main" val="338093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738544"/>
            <a:ext cx="10515600" cy="4351338"/>
          </a:xfrm>
        </p:spPr>
        <p:txBody>
          <a:bodyPr>
            <a:normAutofit/>
          </a:bodyPr>
          <a:lstStyle/>
          <a:p>
            <a:pPr marL="0" indent="0">
              <a:buNone/>
            </a:pPr>
            <a:r>
              <a:rPr lang="en-US" sz="2000" dirty="0"/>
              <a:t>An auto insurance policy will pay for damage to both the policyholder’s car and the other driver’s car in the event that the policyholder is responsible for an accident. The size of the payment for damage to the policyholder’s car, </a:t>
            </a:r>
            <a:r>
              <a:rPr lang="en-US" sz="2000" i="1" dirty="0"/>
              <a:t>X</a:t>
            </a:r>
            <a:r>
              <a:rPr lang="en-US" sz="2000" dirty="0"/>
              <a:t>, has a marginal density function of 1 for 0 &lt; </a:t>
            </a:r>
            <a:r>
              <a:rPr lang="en-US" sz="2000" i="1" dirty="0"/>
              <a:t>x </a:t>
            </a:r>
            <a:r>
              <a:rPr lang="en-US" sz="2000" dirty="0"/>
              <a:t>&lt; 1. Given </a:t>
            </a:r>
            <a:r>
              <a:rPr lang="en-US" sz="2000" i="1" dirty="0"/>
              <a:t>X </a:t>
            </a:r>
            <a:r>
              <a:rPr lang="en-US" sz="2000" dirty="0"/>
              <a:t>= </a:t>
            </a:r>
            <a:r>
              <a:rPr lang="en-US" sz="2000" i="1" dirty="0"/>
              <a:t>x</a:t>
            </a:r>
            <a:r>
              <a:rPr lang="en-US" sz="2000" dirty="0"/>
              <a:t>, the size of the payment for damage to the other driver’s car, </a:t>
            </a:r>
            <a:r>
              <a:rPr lang="en-US" sz="2000" i="1" dirty="0"/>
              <a:t>Y</a:t>
            </a:r>
            <a:r>
              <a:rPr lang="en-US" sz="2000" dirty="0"/>
              <a:t>, has conditional density of 1 for </a:t>
            </a:r>
            <a:r>
              <a:rPr lang="en-US" sz="2000" dirty="0" smtClean="0"/>
              <a:t>          </a:t>
            </a:r>
            <a:r>
              <a:rPr lang="en-US" sz="2000" i="1" dirty="0" smtClean="0"/>
              <a:t>x </a:t>
            </a:r>
            <a:r>
              <a:rPr lang="en-US" sz="2000" dirty="0"/>
              <a:t>&lt; </a:t>
            </a:r>
            <a:r>
              <a:rPr lang="en-US" sz="2000" i="1" dirty="0"/>
              <a:t>y </a:t>
            </a:r>
            <a:r>
              <a:rPr lang="en-US" sz="2000" dirty="0"/>
              <a:t>&lt; </a:t>
            </a:r>
            <a:r>
              <a:rPr lang="en-US" sz="2000" i="1" dirty="0"/>
              <a:t>x </a:t>
            </a:r>
            <a:r>
              <a:rPr lang="en-US" sz="2000" dirty="0"/>
              <a:t>+ 1. </a:t>
            </a:r>
          </a:p>
          <a:p>
            <a:pPr marL="0" indent="0">
              <a:buNone/>
            </a:pPr>
            <a:r>
              <a:rPr lang="en-US" sz="2000" dirty="0"/>
              <a:t>Given that the policyholder is responsible for an accident, calculate the probability that the payment for damage to the other driver’s car will be greater than 0.5. </a:t>
            </a:r>
            <a:endParaRPr lang="th-TH" sz="2000" dirty="0"/>
          </a:p>
        </p:txBody>
      </p:sp>
      <p:sp>
        <p:nvSpPr>
          <p:cNvPr id="4" name="Rectangle 3"/>
          <p:cNvSpPr/>
          <p:nvPr/>
        </p:nvSpPr>
        <p:spPr>
          <a:xfrm>
            <a:off x="455105" y="738544"/>
            <a:ext cx="646331" cy="523220"/>
          </a:xfrm>
          <a:prstGeom prst="rect">
            <a:avLst/>
          </a:prstGeom>
        </p:spPr>
        <p:txBody>
          <a:bodyPr wrap="none">
            <a:spAutoFit/>
          </a:bodyPr>
          <a:lstStyle/>
          <a:p>
            <a:r>
              <a:rPr lang="en-US" b="1" dirty="0" smtClean="0"/>
              <a:t>62</a:t>
            </a:r>
            <a:r>
              <a:rPr lang="en-US" b="1" dirty="0" smtClean="0"/>
              <a:t>.</a:t>
            </a:r>
            <a:endParaRPr lang="th-TH" dirty="0"/>
          </a:p>
        </p:txBody>
      </p:sp>
    </p:spTree>
    <p:extLst>
      <p:ext uri="{BB962C8B-B14F-4D97-AF65-F5344CB8AC3E}">
        <p14:creationId xmlns:p14="http://schemas.microsoft.com/office/powerpoint/2010/main" val="1062829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738544"/>
            <a:ext cx="10515600" cy="4351338"/>
          </a:xfrm>
        </p:spPr>
        <p:txBody>
          <a:bodyPr>
            <a:normAutofit/>
          </a:bodyPr>
          <a:lstStyle/>
          <a:p>
            <a:pPr marL="0" indent="0">
              <a:buNone/>
            </a:pPr>
            <a:r>
              <a:rPr lang="en-US" sz="2000" dirty="0"/>
              <a:t>The joint probability density for </a:t>
            </a:r>
            <a:r>
              <a:rPr lang="en-US" sz="2000" i="1" dirty="0"/>
              <a:t>X </a:t>
            </a:r>
            <a:r>
              <a:rPr lang="en-US" sz="2000" dirty="0"/>
              <a:t>and </a:t>
            </a:r>
            <a:r>
              <a:rPr lang="en-US" sz="2000" i="1" dirty="0"/>
              <a:t>Y </a:t>
            </a:r>
            <a:r>
              <a:rPr lang="en-US" sz="2000" dirty="0"/>
              <a:t>is </a:t>
            </a:r>
            <a:endParaRPr lang="th-TH" sz="2000" dirty="0"/>
          </a:p>
        </p:txBody>
      </p:sp>
      <p:sp>
        <p:nvSpPr>
          <p:cNvPr id="4" name="Rectangle 3"/>
          <p:cNvSpPr/>
          <p:nvPr/>
        </p:nvSpPr>
        <p:spPr>
          <a:xfrm>
            <a:off x="455105" y="738544"/>
            <a:ext cx="646331" cy="523220"/>
          </a:xfrm>
          <a:prstGeom prst="rect">
            <a:avLst/>
          </a:prstGeom>
        </p:spPr>
        <p:txBody>
          <a:bodyPr wrap="none">
            <a:spAutoFit/>
          </a:bodyPr>
          <a:lstStyle/>
          <a:p>
            <a:r>
              <a:rPr lang="en-US" b="1" dirty="0" smtClean="0"/>
              <a:t>63</a:t>
            </a:r>
            <a:r>
              <a:rPr lang="en-US" b="1" dirty="0" smtClean="0"/>
              <a:t>.</a:t>
            </a:r>
            <a:endParaRPr lang="th-TH" dirty="0"/>
          </a:p>
        </p:txBody>
      </p:sp>
      <p:pic>
        <p:nvPicPr>
          <p:cNvPr id="5" name="Picture 4"/>
          <p:cNvPicPr>
            <a:picLocks noChangeAspect="1"/>
          </p:cNvPicPr>
          <p:nvPr/>
        </p:nvPicPr>
        <p:blipFill>
          <a:blip r:embed="rId2"/>
          <a:stretch>
            <a:fillRect/>
          </a:stretch>
        </p:blipFill>
        <p:spPr>
          <a:xfrm>
            <a:off x="1101436" y="1122219"/>
            <a:ext cx="3356954" cy="1049048"/>
          </a:xfrm>
          <a:prstGeom prst="rect">
            <a:avLst/>
          </a:prstGeom>
        </p:spPr>
      </p:pic>
      <p:sp>
        <p:nvSpPr>
          <p:cNvPr id="6" name="Rectangle 5"/>
          <p:cNvSpPr/>
          <p:nvPr/>
        </p:nvSpPr>
        <p:spPr>
          <a:xfrm>
            <a:off x="1101435" y="2120607"/>
            <a:ext cx="9040091" cy="400110"/>
          </a:xfrm>
          <a:prstGeom prst="rect">
            <a:avLst/>
          </a:prstGeom>
        </p:spPr>
        <p:txBody>
          <a:bodyPr wrap="square">
            <a:spAutoFit/>
          </a:bodyPr>
          <a:lstStyle/>
          <a:p>
            <a:r>
              <a:rPr lang="en-US" sz="2000" dirty="0">
                <a:solidFill>
                  <a:srgbClr val="000000"/>
                </a:solidFill>
              </a:rPr>
              <a:t>Calculate the variance of </a:t>
            </a:r>
            <a:r>
              <a:rPr lang="en-US" sz="2000" i="1" dirty="0">
                <a:solidFill>
                  <a:srgbClr val="000000"/>
                </a:solidFill>
              </a:rPr>
              <a:t>Y </a:t>
            </a:r>
            <a:r>
              <a:rPr lang="en-US" sz="2000" dirty="0">
                <a:solidFill>
                  <a:srgbClr val="000000"/>
                </a:solidFill>
              </a:rPr>
              <a:t>given that </a:t>
            </a:r>
            <a:r>
              <a:rPr lang="en-US" sz="2000" i="1" dirty="0">
                <a:solidFill>
                  <a:srgbClr val="000000"/>
                </a:solidFill>
              </a:rPr>
              <a:t>X </a:t>
            </a:r>
            <a:r>
              <a:rPr lang="en-US" sz="2000" dirty="0">
                <a:solidFill>
                  <a:srgbClr val="000000"/>
                </a:solidFill>
              </a:rPr>
              <a:t>&gt; 3 and </a:t>
            </a:r>
            <a:r>
              <a:rPr lang="en-US" sz="2000" i="1" dirty="0">
                <a:solidFill>
                  <a:srgbClr val="000000"/>
                </a:solidFill>
              </a:rPr>
              <a:t>Y </a:t>
            </a:r>
            <a:r>
              <a:rPr lang="en-US" sz="2000" dirty="0">
                <a:solidFill>
                  <a:srgbClr val="000000"/>
                </a:solidFill>
              </a:rPr>
              <a:t>&gt; 3. </a:t>
            </a:r>
            <a:endParaRPr lang="th-TH" sz="2000" dirty="0"/>
          </a:p>
        </p:txBody>
      </p:sp>
    </p:spTree>
    <p:extLst>
      <p:ext uri="{BB962C8B-B14F-4D97-AF65-F5344CB8AC3E}">
        <p14:creationId xmlns:p14="http://schemas.microsoft.com/office/powerpoint/2010/main" val="1295227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738544"/>
            <a:ext cx="10515600" cy="4351338"/>
          </a:xfrm>
        </p:spPr>
        <p:txBody>
          <a:bodyPr>
            <a:normAutofit/>
          </a:bodyPr>
          <a:lstStyle/>
          <a:p>
            <a:pPr marL="0" indent="0">
              <a:buNone/>
            </a:pPr>
            <a:r>
              <a:rPr lang="en-US" sz="2000" dirty="0"/>
              <a:t>A machine has two components and fails when both components fail. The number of years from now until the first component fails, </a:t>
            </a:r>
            <a:r>
              <a:rPr lang="en-US" sz="2000" i="1" dirty="0"/>
              <a:t>X</a:t>
            </a:r>
            <a:r>
              <a:rPr lang="en-US" sz="2000" dirty="0"/>
              <a:t>, and the number of years from now until the machine fails, </a:t>
            </a:r>
            <a:r>
              <a:rPr lang="en-US" sz="2000" i="1" dirty="0"/>
              <a:t>Y</a:t>
            </a:r>
            <a:r>
              <a:rPr lang="en-US" sz="2000" dirty="0"/>
              <a:t>, are random variables with joint density function </a:t>
            </a:r>
            <a:endParaRPr lang="th-TH" sz="2000" dirty="0"/>
          </a:p>
        </p:txBody>
      </p:sp>
      <p:sp>
        <p:nvSpPr>
          <p:cNvPr id="4" name="Rectangle 3"/>
          <p:cNvSpPr/>
          <p:nvPr/>
        </p:nvSpPr>
        <p:spPr>
          <a:xfrm>
            <a:off x="455105" y="738544"/>
            <a:ext cx="646331" cy="523220"/>
          </a:xfrm>
          <a:prstGeom prst="rect">
            <a:avLst/>
          </a:prstGeom>
        </p:spPr>
        <p:txBody>
          <a:bodyPr wrap="none">
            <a:spAutoFit/>
          </a:bodyPr>
          <a:lstStyle/>
          <a:p>
            <a:r>
              <a:rPr lang="en-US" b="1" dirty="0" smtClean="0"/>
              <a:t>64</a:t>
            </a:r>
            <a:r>
              <a:rPr lang="en-US" b="1" dirty="0" smtClean="0"/>
              <a:t>.</a:t>
            </a:r>
            <a:endParaRPr lang="th-TH" dirty="0"/>
          </a:p>
        </p:txBody>
      </p:sp>
      <p:pic>
        <p:nvPicPr>
          <p:cNvPr id="5" name="Picture 4"/>
          <p:cNvPicPr>
            <a:picLocks noChangeAspect="1"/>
          </p:cNvPicPr>
          <p:nvPr/>
        </p:nvPicPr>
        <p:blipFill>
          <a:blip r:embed="rId2"/>
          <a:stretch>
            <a:fillRect/>
          </a:stretch>
        </p:blipFill>
        <p:spPr>
          <a:xfrm>
            <a:off x="1101436" y="1801091"/>
            <a:ext cx="3654598" cy="1230889"/>
          </a:xfrm>
          <a:prstGeom prst="rect">
            <a:avLst/>
          </a:prstGeom>
        </p:spPr>
      </p:pic>
      <p:pic>
        <p:nvPicPr>
          <p:cNvPr id="6" name="Picture 5"/>
          <p:cNvPicPr>
            <a:picLocks noChangeAspect="1"/>
          </p:cNvPicPr>
          <p:nvPr/>
        </p:nvPicPr>
        <p:blipFill>
          <a:blip r:embed="rId3"/>
          <a:stretch>
            <a:fillRect/>
          </a:stretch>
        </p:blipFill>
        <p:spPr>
          <a:xfrm>
            <a:off x="1008379" y="2914213"/>
            <a:ext cx="2666134" cy="633537"/>
          </a:xfrm>
          <a:prstGeom prst="rect">
            <a:avLst/>
          </a:prstGeom>
        </p:spPr>
      </p:pic>
    </p:spTree>
    <p:extLst>
      <p:ext uri="{BB962C8B-B14F-4D97-AF65-F5344CB8AC3E}">
        <p14:creationId xmlns:p14="http://schemas.microsoft.com/office/powerpoint/2010/main" val="898827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r>
              <a:rPr lang="en-US" dirty="0" smtClean="0"/>
              <a:t>Conditional Expected &amp; Variance</a:t>
            </a:r>
            <a:endParaRPr lang="th-TH" dirty="0"/>
          </a:p>
        </p:txBody>
      </p:sp>
      <p:sp>
        <p:nvSpPr>
          <p:cNvPr id="3" name="Content Placeholder 2"/>
          <p:cNvSpPr>
            <a:spLocks noGrp="1"/>
          </p:cNvSpPr>
          <p:nvPr>
            <p:ph idx="1"/>
          </p:nvPr>
        </p:nvSpPr>
        <p:spPr>
          <a:xfrm>
            <a:off x="838200" y="2033443"/>
            <a:ext cx="4772891" cy="3175866"/>
          </a:xfrm>
          <a:ln w="25400">
            <a:solidFill>
              <a:schemeClr val="tx1"/>
            </a:solidFill>
          </a:ln>
        </p:spPr>
        <p:txBody>
          <a:bodyPr/>
          <a:lstStyle/>
          <a:p>
            <a:pPr marL="0" indent="0">
              <a:buNone/>
            </a:pPr>
            <a:r>
              <a:rPr lang="en-US" dirty="0" smtClean="0"/>
              <a:t>E(X) =</a:t>
            </a:r>
          </a:p>
          <a:p>
            <a:pPr marL="0" indent="0">
              <a:buNone/>
            </a:pPr>
            <a:endParaRPr lang="en-US" dirty="0"/>
          </a:p>
          <a:p>
            <a:pPr marL="0" indent="0">
              <a:buNone/>
            </a:pPr>
            <a:endParaRPr lang="en-US" dirty="0" smtClean="0"/>
          </a:p>
          <a:p>
            <a:pPr marL="0" indent="0">
              <a:buNone/>
            </a:pPr>
            <a:r>
              <a:rPr lang="en-US" dirty="0" smtClean="0"/>
              <a:t>V(X) =</a:t>
            </a:r>
            <a:endParaRPr lang="th-TH" dirty="0"/>
          </a:p>
        </p:txBody>
      </p:sp>
    </p:spTree>
    <p:extLst>
      <p:ext uri="{BB962C8B-B14F-4D97-AF65-F5344CB8AC3E}">
        <p14:creationId xmlns:p14="http://schemas.microsoft.com/office/powerpoint/2010/main" val="2251227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738544"/>
            <a:ext cx="10515600" cy="4351338"/>
          </a:xfrm>
        </p:spPr>
        <p:txBody>
          <a:bodyPr/>
          <a:lstStyle/>
          <a:p>
            <a:pPr marL="0" indent="0">
              <a:buNone/>
            </a:pPr>
            <a:r>
              <a:rPr lang="th-TH" sz="2000" dirty="0" smtClean="0"/>
              <a:t>มีผู้เอาประกันอยู่ </a:t>
            </a:r>
            <a:r>
              <a:rPr lang="en-US" sz="2000" dirty="0" smtClean="0"/>
              <a:t>3 </a:t>
            </a:r>
            <a:r>
              <a:rPr lang="th-TH" sz="2000" dirty="0" smtClean="0"/>
              <a:t>ประเภท</a:t>
            </a:r>
          </a:p>
          <a:p>
            <a:r>
              <a:rPr lang="th-TH" sz="2000" dirty="0" smtClean="0"/>
              <a:t>ประเภทที่ 1 เป็นอัตราส่วน </a:t>
            </a:r>
            <a:r>
              <a:rPr lang="en-US" sz="2000" dirty="0" smtClean="0"/>
              <a:t>0.3</a:t>
            </a:r>
            <a:r>
              <a:rPr lang="th-TH" sz="2000" dirty="0" smtClean="0"/>
              <a:t> ของประชากรทั้งหมด มี </a:t>
            </a:r>
            <a:r>
              <a:rPr lang="en-US" sz="2000" dirty="0" smtClean="0"/>
              <a:t>expected loss = 10 </a:t>
            </a:r>
          </a:p>
          <a:p>
            <a:r>
              <a:rPr lang="th-TH" sz="2000" dirty="0" smtClean="0"/>
              <a:t>ประเภทที่ 2 เป็นอัตราส่วน </a:t>
            </a:r>
            <a:r>
              <a:rPr lang="en-US" sz="2000" dirty="0" smtClean="0"/>
              <a:t>0.</a:t>
            </a:r>
            <a:r>
              <a:rPr lang="en-US" sz="2000" dirty="0"/>
              <a:t>5</a:t>
            </a:r>
            <a:r>
              <a:rPr lang="th-TH" sz="2000" dirty="0" smtClean="0"/>
              <a:t> ของประชากรทั้งหมด มี </a:t>
            </a:r>
            <a:r>
              <a:rPr lang="en-US" sz="2000" dirty="0" smtClean="0"/>
              <a:t>expected loss = 8 </a:t>
            </a:r>
          </a:p>
          <a:p>
            <a:r>
              <a:rPr lang="th-TH" sz="2000" dirty="0" smtClean="0"/>
              <a:t>ประเภทที่ 3 เป็นอัตราส่วน </a:t>
            </a:r>
            <a:r>
              <a:rPr lang="en-US" sz="2000" dirty="0" smtClean="0"/>
              <a:t>0.2</a:t>
            </a:r>
            <a:r>
              <a:rPr lang="th-TH" sz="2000" dirty="0" smtClean="0"/>
              <a:t> ของประชากรทั้งหมด มี </a:t>
            </a:r>
            <a:r>
              <a:rPr lang="en-US" sz="2000" dirty="0" smtClean="0"/>
              <a:t>expected loss = 7 </a:t>
            </a:r>
          </a:p>
          <a:p>
            <a:pPr marL="0" indent="0">
              <a:buNone/>
            </a:pPr>
            <a:r>
              <a:rPr lang="th-TH" sz="2000" dirty="0" smtClean="0"/>
              <a:t>นาย </a:t>
            </a:r>
            <a:r>
              <a:rPr lang="en-US" sz="2000" dirty="0" smtClean="0"/>
              <a:t>A, </a:t>
            </a:r>
            <a:r>
              <a:rPr lang="th-TH" sz="2000" dirty="0" smtClean="0"/>
              <a:t>จงหาค่า </a:t>
            </a:r>
            <a:r>
              <a:rPr lang="en-US" sz="2000" dirty="0" smtClean="0"/>
              <a:t>expected loss </a:t>
            </a:r>
            <a:r>
              <a:rPr lang="th-TH" sz="2000" dirty="0" smtClean="0"/>
              <a:t>ของนาย </a:t>
            </a:r>
            <a:r>
              <a:rPr lang="en-US" sz="2000" dirty="0" smtClean="0"/>
              <a:t>A</a:t>
            </a:r>
          </a:p>
          <a:p>
            <a:endParaRPr lang="th-TH" dirty="0"/>
          </a:p>
        </p:txBody>
      </p:sp>
      <p:sp>
        <p:nvSpPr>
          <p:cNvPr id="4" name="Rectangle 3"/>
          <p:cNvSpPr/>
          <p:nvPr/>
        </p:nvSpPr>
        <p:spPr>
          <a:xfrm>
            <a:off x="455105" y="738544"/>
            <a:ext cx="646331" cy="523220"/>
          </a:xfrm>
          <a:prstGeom prst="rect">
            <a:avLst/>
          </a:prstGeom>
        </p:spPr>
        <p:txBody>
          <a:bodyPr wrap="none">
            <a:spAutoFit/>
          </a:bodyPr>
          <a:lstStyle/>
          <a:p>
            <a:r>
              <a:rPr lang="en-US" b="1" dirty="0" smtClean="0"/>
              <a:t>65</a:t>
            </a:r>
            <a:r>
              <a:rPr lang="en-US" b="1" dirty="0" smtClean="0"/>
              <a:t>.</a:t>
            </a:r>
            <a:endParaRPr lang="th-TH" dirty="0"/>
          </a:p>
        </p:txBody>
      </p:sp>
    </p:spTree>
    <p:extLst>
      <p:ext uri="{BB962C8B-B14F-4D97-AF65-F5344CB8AC3E}">
        <p14:creationId xmlns:p14="http://schemas.microsoft.com/office/powerpoint/2010/main" val="3774755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749224"/>
            <a:ext cx="10515600" cy="4351338"/>
          </a:xfrm>
        </p:spPr>
        <p:txBody>
          <a:bodyPr>
            <a:normAutofit/>
          </a:bodyPr>
          <a:lstStyle/>
          <a:p>
            <a:pPr marL="0" indent="0">
              <a:buNone/>
            </a:pPr>
            <a:r>
              <a:rPr lang="en-US" sz="2000" dirty="0"/>
              <a:t>The number of workplace accidents occurring in a factory on any given day is </a:t>
            </a:r>
            <a:r>
              <a:rPr lang="en-US" sz="2000" dirty="0" smtClean="0"/>
              <a:t>Poisson distributed </a:t>
            </a:r>
            <a:r>
              <a:rPr lang="en-US" sz="2000" dirty="0"/>
              <a:t>with </a:t>
            </a:r>
            <a:r>
              <a:rPr lang="en-US" sz="2000" dirty="0" smtClean="0"/>
              <a:t>mean     . </a:t>
            </a:r>
            <a:r>
              <a:rPr lang="en-US" sz="2000" dirty="0"/>
              <a:t>The </a:t>
            </a:r>
            <a:r>
              <a:rPr lang="en-US" sz="2000" dirty="0" smtClean="0"/>
              <a:t>parameter     </a:t>
            </a:r>
            <a:r>
              <a:rPr lang="en-US" sz="2000" dirty="0"/>
              <a:t>is a random variable that is determined </a:t>
            </a:r>
            <a:r>
              <a:rPr lang="en-US" sz="2000" dirty="0" smtClean="0"/>
              <a:t>by the </a:t>
            </a:r>
            <a:r>
              <a:rPr lang="en-US" sz="2000" dirty="0"/>
              <a:t>level of activity in the factory and is uniformly distributed on the interval [0,3].</a:t>
            </a:r>
          </a:p>
          <a:p>
            <a:pPr marL="0" indent="0">
              <a:buNone/>
            </a:pPr>
            <a:r>
              <a:rPr lang="en-US" sz="2000" dirty="0"/>
              <a:t>Calculate the probability of one accident </a:t>
            </a:r>
            <a:r>
              <a:rPr lang="en-US" sz="2000" dirty="0" smtClean="0"/>
              <a:t>,and expected number of claim on </a:t>
            </a:r>
            <a:r>
              <a:rPr lang="en-US" sz="2000" dirty="0"/>
              <a:t>a given day</a:t>
            </a:r>
            <a:r>
              <a:rPr lang="en-US" sz="2000" dirty="0" smtClean="0"/>
              <a:t>. </a:t>
            </a:r>
            <a:endParaRPr lang="th-TH" sz="2000" dirty="0"/>
          </a:p>
        </p:txBody>
      </p:sp>
      <p:sp>
        <p:nvSpPr>
          <p:cNvPr id="4" name="Rectangle 3"/>
          <p:cNvSpPr/>
          <p:nvPr/>
        </p:nvSpPr>
        <p:spPr>
          <a:xfrm>
            <a:off x="455105" y="738544"/>
            <a:ext cx="646331" cy="523220"/>
          </a:xfrm>
          <a:prstGeom prst="rect">
            <a:avLst/>
          </a:prstGeom>
        </p:spPr>
        <p:txBody>
          <a:bodyPr wrap="none">
            <a:spAutoFit/>
          </a:bodyPr>
          <a:lstStyle/>
          <a:p>
            <a:r>
              <a:rPr lang="en-US" b="1" dirty="0" smtClean="0"/>
              <a:t>66</a:t>
            </a:r>
            <a:r>
              <a:rPr lang="en-US" b="1" dirty="0" smtClean="0"/>
              <a:t>.</a:t>
            </a:r>
            <a:endParaRPr lang="th-TH" dirty="0"/>
          </a:p>
        </p:txBody>
      </p:sp>
      <p:pic>
        <p:nvPicPr>
          <p:cNvPr id="5" name="Picture 4"/>
          <p:cNvPicPr>
            <a:picLocks noChangeAspect="1"/>
          </p:cNvPicPr>
          <p:nvPr/>
        </p:nvPicPr>
        <p:blipFill>
          <a:blip r:embed="rId2"/>
          <a:stretch>
            <a:fillRect/>
          </a:stretch>
        </p:blipFill>
        <p:spPr>
          <a:xfrm>
            <a:off x="2310679" y="1028909"/>
            <a:ext cx="266266" cy="316983"/>
          </a:xfrm>
          <a:prstGeom prst="rect">
            <a:avLst/>
          </a:prstGeom>
        </p:spPr>
      </p:pic>
      <p:pic>
        <p:nvPicPr>
          <p:cNvPr id="6" name="Picture 5"/>
          <p:cNvPicPr>
            <a:picLocks noChangeAspect="1"/>
          </p:cNvPicPr>
          <p:nvPr/>
        </p:nvPicPr>
        <p:blipFill>
          <a:blip r:embed="rId2"/>
          <a:stretch>
            <a:fillRect/>
          </a:stretch>
        </p:blipFill>
        <p:spPr>
          <a:xfrm>
            <a:off x="4222606" y="1028909"/>
            <a:ext cx="266266" cy="316983"/>
          </a:xfrm>
          <a:prstGeom prst="rect">
            <a:avLst/>
          </a:prstGeom>
        </p:spPr>
      </p:pic>
      <p:sp>
        <p:nvSpPr>
          <p:cNvPr id="7" name="Rectangle 6"/>
          <p:cNvSpPr/>
          <p:nvPr/>
        </p:nvSpPr>
        <p:spPr>
          <a:xfrm>
            <a:off x="3797573" y="1962045"/>
            <a:ext cx="558166" cy="523220"/>
          </a:xfrm>
          <a:prstGeom prst="rect">
            <a:avLst/>
          </a:prstGeom>
        </p:spPr>
        <p:txBody>
          <a:bodyPr wrap="none">
            <a:spAutoFit/>
          </a:bodyPr>
          <a:lstStyle/>
          <a:p>
            <a:r>
              <a:rPr lang="en-US" dirty="0" smtClean="0"/>
              <a:t>1) </a:t>
            </a:r>
            <a:endParaRPr lang="en-US" dirty="0"/>
          </a:p>
        </p:txBody>
      </p:sp>
      <p:sp>
        <p:nvSpPr>
          <p:cNvPr id="8" name="Rectangle 7"/>
          <p:cNvSpPr/>
          <p:nvPr/>
        </p:nvSpPr>
        <p:spPr>
          <a:xfrm>
            <a:off x="7579864" y="1916103"/>
            <a:ext cx="558166" cy="523220"/>
          </a:xfrm>
          <a:prstGeom prst="rect">
            <a:avLst/>
          </a:prstGeom>
        </p:spPr>
        <p:txBody>
          <a:bodyPr wrap="none">
            <a:spAutoFit/>
          </a:bodyPr>
          <a:lstStyle/>
          <a:p>
            <a:r>
              <a:rPr lang="en-US" dirty="0"/>
              <a:t>2</a:t>
            </a:r>
            <a:r>
              <a:rPr lang="en-US" dirty="0" smtClean="0"/>
              <a:t>) </a:t>
            </a:r>
            <a:endParaRPr lang="en-US" dirty="0"/>
          </a:p>
        </p:txBody>
      </p:sp>
    </p:spTree>
    <p:extLst>
      <p:ext uri="{BB962C8B-B14F-4D97-AF65-F5344CB8AC3E}">
        <p14:creationId xmlns:p14="http://schemas.microsoft.com/office/powerpoint/2010/main" val="3081842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Severity &amp; frequency</a:t>
            </a:r>
            <a:endParaRPr lang="th-TH" dirty="0"/>
          </a:p>
        </p:txBody>
      </p:sp>
      <p:sp>
        <p:nvSpPr>
          <p:cNvPr id="3" name="Content Placeholder 2"/>
          <p:cNvSpPr>
            <a:spLocks noGrp="1"/>
          </p:cNvSpPr>
          <p:nvPr>
            <p:ph idx="1"/>
          </p:nvPr>
        </p:nvSpPr>
        <p:spPr>
          <a:xfrm>
            <a:off x="838200" y="1825625"/>
            <a:ext cx="4010891" cy="4351338"/>
          </a:xfrm>
          <a:ln>
            <a:solidFill>
              <a:schemeClr val="tx1"/>
            </a:solidFill>
          </a:ln>
        </p:spPr>
        <p:txBody>
          <a:bodyPr/>
          <a:lstStyle/>
          <a:p>
            <a:pPr marL="0" indent="0">
              <a:buNone/>
            </a:pPr>
            <a:r>
              <a:rPr lang="en-US" dirty="0" smtClean="0"/>
              <a:t> </a:t>
            </a:r>
          </a:p>
          <a:p>
            <a:pPr marL="0" indent="0">
              <a:buNone/>
            </a:pPr>
            <a:r>
              <a:rPr lang="en-US" dirty="0"/>
              <a:t> </a:t>
            </a:r>
            <a:r>
              <a:rPr lang="en-US" dirty="0" smtClean="0"/>
              <a:t>   S = X</a:t>
            </a:r>
            <a:r>
              <a:rPr lang="en-US" baseline="-25000" dirty="0" smtClean="0"/>
              <a:t>1</a:t>
            </a:r>
            <a:r>
              <a:rPr lang="en-US" dirty="0" smtClean="0"/>
              <a:t>+</a:t>
            </a:r>
            <a:r>
              <a:rPr lang="en-US" dirty="0" smtClean="0"/>
              <a:t> X</a:t>
            </a:r>
            <a:r>
              <a:rPr lang="en-US" baseline="-25000" dirty="0"/>
              <a:t>2</a:t>
            </a:r>
            <a:r>
              <a:rPr lang="en-US" dirty="0" smtClean="0"/>
              <a:t>+ … + X</a:t>
            </a:r>
            <a:r>
              <a:rPr lang="en-US" baseline="-25000" dirty="0"/>
              <a:t>N</a:t>
            </a:r>
            <a:endParaRPr lang="en-US" dirty="0" smtClean="0"/>
          </a:p>
        </p:txBody>
      </p:sp>
    </p:spTree>
    <p:extLst>
      <p:ext uri="{BB962C8B-B14F-4D97-AF65-F5344CB8AC3E}">
        <p14:creationId xmlns:p14="http://schemas.microsoft.com/office/powerpoint/2010/main" val="2345252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966644"/>
            <a:ext cx="10515600" cy="4351338"/>
          </a:xfrm>
        </p:spPr>
        <p:txBody>
          <a:bodyPr>
            <a:normAutofit/>
          </a:bodyPr>
          <a:lstStyle/>
          <a:p>
            <a:pPr marL="0" indent="0">
              <a:buNone/>
            </a:pPr>
            <a:r>
              <a:rPr lang="en-US" sz="2000" dirty="0" smtClean="0"/>
              <a:t>The number of auto vandalism claims reported per month at Sunny Daze Insurance Company (SDIC) has mean 110 and variance 750. Individual losses have mean 1101 and standard deviation 70. The number of claims and the amounts of individual losses are independent.</a:t>
            </a:r>
          </a:p>
          <a:p>
            <a:pPr marL="0" indent="0">
              <a:buNone/>
            </a:pPr>
            <a:endParaRPr lang="en-US" sz="2000" dirty="0"/>
          </a:p>
          <a:p>
            <a:pPr marL="0" indent="0">
              <a:buNone/>
            </a:pPr>
            <a:r>
              <a:rPr lang="en-US" sz="2000" dirty="0" smtClean="0"/>
              <a:t>Find expected and variance of </a:t>
            </a:r>
            <a:r>
              <a:rPr lang="it-IT" sz="2000" smtClean="0"/>
              <a:t>SDIC’s aggregate auto vandalism losses</a:t>
            </a:r>
            <a:endParaRPr lang="th-TH" sz="2000" dirty="0"/>
          </a:p>
        </p:txBody>
      </p:sp>
      <p:sp>
        <p:nvSpPr>
          <p:cNvPr id="4" name="Rectangle 3"/>
          <p:cNvSpPr/>
          <p:nvPr/>
        </p:nvSpPr>
        <p:spPr>
          <a:xfrm>
            <a:off x="455105" y="966644"/>
            <a:ext cx="646331" cy="523220"/>
          </a:xfrm>
          <a:prstGeom prst="rect">
            <a:avLst/>
          </a:prstGeom>
        </p:spPr>
        <p:txBody>
          <a:bodyPr wrap="none">
            <a:spAutoFit/>
          </a:bodyPr>
          <a:lstStyle/>
          <a:p>
            <a:r>
              <a:rPr lang="en-US" b="1" dirty="0" smtClean="0"/>
              <a:t>67</a:t>
            </a:r>
            <a:r>
              <a:rPr lang="en-US" b="1" dirty="0" smtClean="0"/>
              <a:t>.</a:t>
            </a:r>
            <a:endParaRPr lang="th-TH" dirty="0"/>
          </a:p>
        </p:txBody>
      </p:sp>
    </p:spTree>
    <p:extLst>
      <p:ext uri="{BB962C8B-B14F-4D97-AF65-F5344CB8AC3E}">
        <p14:creationId xmlns:p14="http://schemas.microsoft.com/office/powerpoint/2010/main" val="4239830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56855" y="945078"/>
            <a:ext cx="11159836" cy="1323439"/>
          </a:xfrm>
          <a:prstGeom prst="rect">
            <a:avLst/>
          </a:prstGeom>
        </p:spPr>
        <p:txBody>
          <a:bodyPr wrap="square">
            <a:spAutoFit/>
          </a:bodyPr>
          <a:lstStyle/>
          <a:p>
            <a:r>
              <a:rPr lang="en-US" sz="2000" dirty="0">
                <a:solidFill>
                  <a:srgbClr val="000000"/>
                </a:solidFill>
              </a:rPr>
              <a:t>A public health researcher examines the medical records of a group of 937 men who died in 1999 and discovers that 210 of the men died from causes related to heart disease. Moreover, 312 of the 937 men had at least one parent who suffered from heart disease, and, of these 312 men, 102 died from causes related to heart disease. </a:t>
            </a:r>
            <a:endParaRPr lang="th-TH" sz="2000" dirty="0"/>
          </a:p>
        </p:txBody>
      </p:sp>
      <p:sp>
        <p:nvSpPr>
          <p:cNvPr id="6" name="Rectangle 5"/>
          <p:cNvSpPr/>
          <p:nvPr/>
        </p:nvSpPr>
        <p:spPr>
          <a:xfrm>
            <a:off x="510524" y="945078"/>
            <a:ext cx="646331" cy="523220"/>
          </a:xfrm>
          <a:prstGeom prst="rect">
            <a:avLst/>
          </a:prstGeom>
        </p:spPr>
        <p:txBody>
          <a:bodyPr wrap="none">
            <a:spAutoFit/>
          </a:bodyPr>
          <a:lstStyle/>
          <a:p>
            <a:r>
              <a:rPr lang="en-US" b="1" dirty="0" smtClean="0"/>
              <a:t>54.</a:t>
            </a:r>
            <a:endParaRPr lang="th-TH" dirty="0"/>
          </a:p>
        </p:txBody>
      </p:sp>
    </p:spTree>
    <p:extLst>
      <p:ext uri="{BB962C8B-B14F-4D97-AF65-F5344CB8AC3E}">
        <p14:creationId xmlns:p14="http://schemas.microsoft.com/office/powerpoint/2010/main" val="1928544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3" y="883516"/>
            <a:ext cx="10515600" cy="4351338"/>
          </a:xfrm>
        </p:spPr>
        <p:txBody>
          <a:bodyPr>
            <a:normAutofit/>
          </a:bodyPr>
          <a:lstStyle/>
          <a:p>
            <a:pPr marL="0" indent="0">
              <a:buNone/>
            </a:pPr>
            <a:r>
              <a:rPr lang="en-US" sz="2000" dirty="0"/>
              <a:t>The loss due to a fire in a commercial building is modeled by a random variable </a:t>
            </a:r>
            <a:r>
              <a:rPr lang="en-US" sz="2000" i="1" dirty="0"/>
              <a:t>X </a:t>
            </a:r>
            <a:r>
              <a:rPr lang="en-US" sz="2000" dirty="0"/>
              <a:t>with density function </a:t>
            </a:r>
            <a:endParaRPr lang="th-TH" sz="2000" dirty="0"/>
          </a:p>
        </p:txBody>
      </p:sp>
      <p:sp>
        <p:nvSpPr>
          <p:cNvPr id="4" name="Rectangle 3"/>
          <p:cNvSpPr/>
          <p:nvPr/>
        </p:nvSpPr>
        <p:spPr>
          <a:xfrm>
            <a:off x="455105" y="869662"/>
            <a:ext cx="646331" cy="523220"/>
          </a:xfrm>
          <a:prstGeom prst="rect">
            <a:avLst/>
          </a:prstGeom>
        </p:spPr>
        <p:txBody>
          <a:bodyPr wrap="none">
            <a:spAutoFit/>
          </a:bodyPr>
          <a:lstStyle/>
          <a:p>
            <a:r>
              <a:rPr lang="en-US" b="1" dirty="0" smtClean="0"/>
              <a:t>55.</a:t>
            </a:r>
            <a:endParaRPr lang="th-TH" dirty="0"/>
          </a:p>
        </p:txBody>
      </p:sp>
      <p:pic>
        <p:nvPicPr>
          <p:cNvPr id="5" name="Picture 4"/>
          <p:cNvPicPr>
            <a:picLocks noChangeAspect="1"/>
          </p:cNvPicPr>
          <p:nvPr/>
        </p:nvPicPr>
        <p:blipFill>
          <a:blip r:embed="rId2"/>
          <a:stretch>
            <a:fillRect/>
          </a:stretch>
        </p:blipFill>
        <p:spPr>
          <a:xfrm>
            <a:off x="1212273" y="1787236"/>
            <a:ext cx="4116195" cy="1117455"/>
          </a:xfrm>
          <a:prstGeom prst="rect">
            <a:avLst/>
          </a:prstGeom>
        </p:spPr>
      </p:pic>
      <p:sp>
        <p:nvSpPr>
          <p:cNvPr id="6" name="Rectangle 5"/>
          <p:cNvSpPr/>
          <p:nvPr/>
        </p:nvSpPr>
        <p:spPr>
          <a:xfrm>
            <a:off x="1212273" y="2985149"/>
            <a:ext cx="10245436" cy="400110"/>
          </a:xfrm>
          <a:prstGeom prst="rect">
            <a:avLst/>
          </a:prstGeom>
        </p:spPr>
        <p:txBody>
          <a:bodyPr wrap="square">
            <a:spAutoFit/>
          </a:bodyPr>
          <a:lstStyle/>
          <a:p>
            <a:r>
              <a:rPr lang="en-US" sz="2000" dirty="0">
                <a:solidFill>
                  <a:srgbClr val="000000"/>
                </a:solidFill>
              </a:rPr>
              <a:t>Given that a fire loss exceeds 8, calculate the probability that it exceeds 16. </a:t>
            </a:r>
            <a:endParaRPr lang="th-TH" sz="2000" dirty="0"/>
          </a:p>
        </p:txBody>
      </p:sp>
    </p:spTree>
    <p:extLst>
      <p:ext uri="{BB962C8B-B14F-4D97-AF65-F5344CB8AC3E}">
        <p14:creationId xmlns:p14="http://schemas.microsoft.com/office/powerpoint/2010/main" val="40252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869662"/>
            <a:ext cx="10515600" cy="4351338"/>
          </a:xfrm>
        </p:spPr>
        <p:txBody>
          <a:bodyPr>
            <a:normAutofit/>
          </a:bodyPr>
          <a:lstStyle/>
          <a:p>
            <a:pPr marL="0" indent="0">
              <a:buNone/>
            </a:pPr>
            <a:r>
              <a:rPr lang="en-US" sz="2000" dirty="0"/>
              <a:t>A group insurance policy covers the medical claims of the employees of a small company. The value, </a:t>
            </a:r>
            <a:r>
              <a:rPr lang="en-US" sz="2000" i="1" dirty="0"/>
              <a:t>V</a:t>
            </a:r>
            <a:r>
              <a:rPr lang="en-US" sz="2000" dirty="0"/>
              <a:t>, of the claims made in one year is described by </a:t>
            </a:r>
            <a:endParaRPr lang="en-US" sz="2000" dirty="0" smtClean="0"/>
          </a:p>
          <a:p>
            <a:pPr marL="0" indent="0">
              <a:buNone/>
            </a:pPr>
            <a:r>
              <a:rPr lang="en-US" sz="2000" dirty="0" smtClean="0"/>
              <a:t>where </a:t>
            </a:r>
            <a:r>
              <a:rPr lang="en-US" sz="2000" i="1" dirty="0"/>
              <a:t>Y </a:t>
            </a:r>
            <a:r>
              <a:rPr lang="en-US" sz="2000" dirty="0"/>
              <a:t>is a random variable with density function </a:t>
            </a:r>
            <a:endParaRPr lang="th-TH" sz="2000" dirty="0"/>
          </a:p>
        </p:txBody>
      </p:sp>
      <p:sp>
        <p:nvSpPr>
          <p:cNvPr id="4" name="Rectangle 3"/>
          <p:cNvSpPr/>
          <p:nvPr/>
        </p:nvSpPr>
        <p:spPr>
          <a:xfrm>
            <a:off x="455105" y="869662"/>
            <a:ext cx="646331" cy="523220"/>
          </a:xfrm>
          <a:prstGeom prst="rect">
            <a:avLst/>
          </a:prstGeom>
        </p:spPr>
        <p:txBody>
          <a:bodyPr wrap="none">
            <a:spAutoFit/>
          </a:bodyPr>
          <a:lstStyle/>
          <a:p>
            <a:r>
              <a:rPr lang="en-US" b="1" dirty="0" smtClean="0"/>
              <a:t>56.</a:t>
            </a:r>
            <a:endParaRPr lang="th-TH" dirty="0"/>
          </a:p>
        </p:txBody>
      </p:sp>
      <p:pic>
        <p:nvPicPr>
          <p:cNvPr id="5" name="Picture 4"/>
          <p:cNvPicPr>
            <a:picLocks noChangeAspect="1"/>
          </p:cNvPicPr>
          <p:nvPr/>
        </p:nvPicPr>
        <p:blipFill>
          <a:blip r:embed="rId2"/>
          <a:stretch>
            <a:fillRect/>
          </a:stretch>
        </p:blipFill>
        <p:spPr>
          <a:xfrm>
            <a:off x="6327538" y="1131272"/>
            <a:ext cx="1260763" cy="331295"/>
          </a:xfrm>
          <a:prstGeom prst="rect">
            <a:avLst/>
          </a:prstGeom>
        </p:spPr>
      </p:pic>
      <p:pic>
        <p:nvPicPr>
          <p:cNvPr id="6" name="Picture 5"/>
          <p:cNvPicPr>
            <a:picLocks noChangeAspect="1"/>
          </p:cNvPicPr>
          <p:nvPr/>
        </p:nvPicPr>
        <p:blipFill>
          <a:blip r:embed="rId3"/>
          <a:stretch>
            <a:fillRect/>
          </a:stretch>
        </p:blipFill>
        <p:spPr>
          <a:xfrm>
            <a:off x="1266644" y="1857066"/>
            <a:ext cx="2916382" cy="966583"/>
          </a:xfrm>
          <a:prstGeom prst="rect">
            <a:avLst/>
          </a:prstGeom>
        </p:spPr>
      </p:pic>
      <p:sp>
        <p:nvSpPr>
          <p:cNvPr id="7" name="Rectangle 6"/>
          <p:cNvSpPr/>
          <p:nvPr/>
        </p:nvSpPr>
        <p:spPr>
          <a:xfrm>
            <a:off x="1266644" y="2691388"/>
            <a:ext cx="10246483" cy="707886"/>
          </a:xfrm>
          <a:prstGeom prst="rect">
            <a:avLst/>
          </a:prstGeom>
        </p:spPr>
        <p:txBody>
          <a:bodyPr wrap="square">
            <a:spAutoFit/>
          </a:bodyPr>
          <a:lstStyle/>
          <a:p>
            <a:r>
              <a:rPr lang="en-US" sz="2000" dirty="0">
                <a:solidFill>
                  <a:srgbClr val="000000"/>
                </a:solidFill>
              </a:rPr>
              <a:t>where </a:t>
            </a:r>
            <a:r>
              <a:rPr lang="en-US" sz="2000" i="1" dirty="0">
                <a:solidFill>
                  <a:srgbClr val="000000"/>
                </a:solidFill>
              </a:rPr>
              <a:t>k </a:t>
            </a:r>
            <a:r>
              <a:rPr lang="en-US" sz="2000" dirty="0">
                <a:solidFill>
                  <a:srgbClr val="000000"/>
                </a:solidFill>
              </a:rPr>
              <a:t>is a constant. </a:t>
            </a:r>
          </a:p>
          <a:p>
            <a:r>
              <a:rPr lang="en-US" sz="2000" dirty="0">
                <a:solidFill>
                  <a:srgbClr val="000000"/>
                </a:solidFill>
              </a:rPr>
              <a:t>Calculate the conditional probability that </a:t>
            </a:r>
            <a:r>
              <a:rPr lang="en-US" sz="2000" i="1" dirty="0">
                <a:solidFill>
                  <a:srgbClr val="000000"/>
                </a:solidFill>
              </a:rPr>
              <a:t>V </a:t>
            </a:r>
            <a:r>
              <a:rPr lang="en-US" sz="2000" dirty="0">
                <a:solidFill>
                  <a:srgbClr val="000000"/>
                </a:solidFill>
              </a:rPr>
              <a:t>exceeds 40,000, given that </a:t>
            </a:r>
            <a:r>
              <a:rPr lang="en-US" sz="2000" i="1" dirty="0">
                <a:solidFill>
                  <a:srgbClr val="000000"/>
                </a:solidFill>
              </a:rPr>
              <a:t>V </a:t>
            </a:r>
            <a:r>
              <a:rPr lang="en-US" sz="2000" dirty="0">
                <a:solidFill>
                  <a:srgbClr val="000000"/>
                </a:solidFill>
              </a:rPr>
              <a:t>exceeds 10,000. </a:t>
            </a:r>
            <a:endParaRPr lang="th-TH" sz="2000" dirty="0"/>
          </a:p>
        </p:txBody>
      </p:sp>
    </p:spTree>
    <p:extLst>
      <p:ext uri="{BB962C8B-B14F-4D97-AF65-F5344CB8AC3E}">
        <p14:creationId xmlns:p14="http://schemas.microsoft.com/office/powerpoint/2010/main" val="3156879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8418" y="894197"/>
            <a:ext cx="10515600" cy="4351338"/>
          </a:xfrm>
        </p:spPr>
        <p:txBody>
          <a:bodyPr>
            <a:normAutofit/>
          </a:bodyPr>
          <a:lstStyle/>
          <a:p>
            <a:pPr marL="0" indent="0">
              <a:buNone/>
            </a:pPr>
            <a:r>
              <a:rPr lang="en-US" sz="2000" dirty="0"/>
              <a:t>An insurance company insures a large number of homes. The insured value, </a:t>
            </a:r>
            <a:r>
              <a:rPr lang="en-US" sz="2000" i="1" dirty="0"/>
              <a:t>X</a:t>
            </a:r>
            <a:r>
              <a:rPr lang="en-US" sz="2000" dirty="0"/>
              <a:t>, of a randomly selected home is assumed to follow a distribution with density function </a:t>
            </a:r>
            <a:endParaRPr lang="th-TH" sz="2000" dirty="0"/>
          </a:p>
        </p:txBody>
      </p:sp>
      <p:sp>
        <p:nvSpPr>
          <p:cNvPr id="4" name="Rectangle 3"/>
          <p:cNvSpPr/>
          <p:nvPr/>
        </p:nvSpPr>
        <p:spPr>
          <a:xfrm>
            <a:off x="455105" y="869662"/>
            <a:ext cx="646331" cy="523220"/>
          </a:xfrm>
          <a:prstGeom prst="rect">
            <a:avLst/>
          </a:prstGeom>
        </p:spPr>
        <p:txBody>
          <a:bodyPr wrap="none">
            <a:spAutoFit/>
          </a:bodyPr>
          <a:lstStyle/>
          <a:p>
            <a:r>
              <a:rPr lang="en-US" b="1" dirty="0" smtClean="0"/>
              <a:t>57.</a:t>
            </a:r>
            <a:endParaRPr lang="th-TH" dirty="0"/>
          </a:p>
        </p:txBody>
      </p:sp>
      <p:pic>
        <p:nvPicPr>
          <p:cNvPr id="5" name="Picture 4"/>
          <p:cNvPicPr>
            <a:picLocks noChangeAspect="1"/>
          </p:cNvPicPr>
          <p:nvPr/>
        </p:nvPicPr>
        <p:blipFill>
          <a:blip r:embed="rId2"/>
          <a:stretch>
            <a:fillRect/>
          </a:stretch>
        </p:blipFill>
        <p:spPr>
          <a:xfrm>
            <a:off x="1198418" y="1590266"/>
            <a:ext cx="3018559" cy="1139079"/>
          </a:xfrm>
          <a:prstGeom prst="rect">
            <a:avLst/>
          </a:prstGeom>
        </p:spPr>
      </p:pic>
      <p:sp>
        <p:nvSpPr>
          <p:cNvPr id="6" name="Rectangle 5"/>
          <p:cNvSpPr/>
          <p:nvPr/>
        </p:nvSpPr>
        <p:spPr>
          <a:xfrm>
            <a:off x="1198418" y="2517473"/>
            <a:ext cx="10023764" cy="707886"/>
          </a:xfrm>
          <a:prstGeom prst="rect">
            <a:avLst/>
          </a:prstGeom>
        </p:spPr>
        <p:txBody>
          <a:bodyPr wrap="square">
            <a:spAutoFit/>
          </a:bodyPr>
          <a:lstStyle/>
          <a:p>
            <a:r>
              <a:rPr lang="en-US" sz="2000" dirty="0">
                <a:solidFill>
                  <a:srgbClr val="000000"/>
                </a:solidFill>
              </a:rPr>
              <a:t>Given that a randomly selected home is insured for at least 1.5, calculate the probability that it is insured for less than 2. </a:t>
            </a:r>
            <a:endParaRPr lang="th-TH" sz="2000" dirty="0"/>
          </a:p>
        </p:txBody>
      </p:sp>
    </p:spTree>
    <p:extLst>
      <p:ext uri="{BB962C8B-B14F-4D97-AF65-F5344CB8AC3E}">
        <p14:creationId xmlns:p14="http://schemas.microsoft.com/office/powerpoint/2010/main" val="2729510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935759"/>
            <a:ext cx="10515600" cy="4351338"/>
          </a:xfrm>
        </p:spPr>
        <p:txBody>
          <a:bodyPr>
            <a:normAutofit/>
          </a:bodyPr>
          <a:lstStyle/>
          <a:p>
            <a:pPr marL="0" indent="0">
              <a:buNone/>
            </a:pPr>
            <a:r>
              <a:rPr lang="en-US" sz="2000" dirty="0"/>
              <a:t>Once a fire is reported to a fire insurance company, the company makes an initial estimate, </a:t>
            </a:r>
            <a:r>
              <a:rPr lang="en-US" sz="2000" i="1" dirty="0"/>
              <a:t>X</a:t>
            </a:r>
            <a:r>
              <a:rPr lang="en-US" sz="2000" dirty="0"/>
              <a:t>, of the amount it will pay to the claimant for the fire loss. When the claim is finally settled, the company pays an amount, </a:t>
            </a:r>
            <a:r>
              <a:rPr lang="en-US" sz="2000" i="1" dirty="0"/>
              <a:t>Y</a:t>
            </a:r>
            <a:r>
              <a:rPr lang="en-US" sz="2000" dirty="0"/>
              <a:t>, to the claimant. The company has determined that </a:t>
            </a:r>
            <a:r>
              <a:rPr lang="en-US" sz="2000" i="1" dirty="0"/>
              <a:t>X </a:t>
            </a:r>
            <a:r>
              <a:rPr lang="en-US" sz="2000" dirty="0"/>
              <a:t>and </a:t>
            </a:r>
            <a:r>
              <a:rPr lang="en-US" sz="2000" i="1" dirty="0"/>
              <a:t>Y </a:t>
            </a:r>
            <a:r>
              <a:rPr lang="en-US" sz="2000" dirty="0"/>
              <a:t>have the joint density function </a:t>
            </a: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2000" dirty="0"/>
              <a:t>Given that the initial claim estimated by the company is 2, calculate the probability that the final settlement amount is between 1 and 3. </a:t>
            </a:r>
            <a:endParaRPr lang="th-TH" sz="2000" dirty="0"/>
          </a:p>
        </p:txBody>
      </p:sp>
      <p:sp>
        <p:nvSpPr>
          <p:cNvPr id="4" name="Rectangle 3"/>
          <p:cNvSpPr/>
          <p:nvPr/>
        </p:nvSpPr>
        <p:spPr>
          <a:xfrm>
            <a:off x="455105" y="869662"/>
            <a:ext cx="646331" cy="523220"/>
          </a:xfrm>
          <a:prstGeom prst="rect">
            <a:avLst/>
          </a:prstGeom>
        </p:spPr>
        <p:txBody>
          <a:bodyPr wrap="none">
            <a:spAutoFit/>
          </a:bodyPr>
          <a:lstStyle/>
          <a:p>
            <a:r>
              <a:rPr lang="en-US" b="1" dirty="0" smtClean="0"/>
              <a:t>58.</a:t>
            </a:r>
            <a:endParaRPr lang="th-TH" dirty="0"/>
          </a:p>
        </p:txBody>
      </p:sp>
      <p:pic>
        <p:nvPicPr>
          <p:cNvPr id="5" name="Picture 4"/>
          <p:cNvPicPr>
            <a:picLocks noChangeAspect="1"/>
          </p:cNvPicPr>
          <p:nvPr/>
        </p:nvPicPr>
        <p:blipFill>
          <a:blip r:embed="rId2"/>
          <a:stretch>
            <a:fillRect/>
          </a:stretch>
        </p:blipFill>
        <p:spPr>
          <a:xfrm>
            <a:off x="1101436" y="2230583"/>
            <a:ext cx="4574940" cy="1315748"/>
          </a:xfrm>
          <a:prstGeom prst="rect">
            <a:avLst/>
          </a:prstGeom>
        </p:spPr>
      </p:pic>
    </p:spTree>
    <p:extLst>
      <p:ext uri="{BB962C8B-B14F-4D97-AF65-F5344CB8AC3E}">
        <p14:creationId xmlns:p14="http://schemas.microsoft.com/office/powerpoint/2010/main" val="58108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3836" y="869662"/>
            <a:ext cx="10515600" cy="4351338"/>
          </a:xfrm>
        </p:spPr>
        <p:txBody>
          <a:bodyPr>
            <a:normAutofit/>
          </a:bodyPr>
          <a:lstStyle/>
          <a:p>
            <a:pPr marL="0" indent="0">
              <a:buNone/>
            </a:pPr>
            <a:r>
              <a:rPr lang="en-US" sz="2000" dirty="0"/>
              <a:t>A company offers a basic life insurance policy to its employees, as well as a supplemental life insurance policy. To purchase the supplemental policy, an employee must first purchase the basic policy. </a:t>
            </a:r>
            <a:r>
              <a:rPr lang="en-US" sz="2000" dirty="0" smtClean="0"/>
              <a:t> </a:t>
            </a:r>
          </a:p>
          <a:p>
            <a:pPr marL="0" indent="0">
              <a:buNone/>
            </a:pPr>
            <a:r>
              <a:rPr lang="en-US" sz="2000" dirty="0" smtClean="0"/>
              <a:t>Let </a:t>
            </a:r>
            <a:r>
              <a:rPr lang="en-US" sz="2000" i="1" dirty="0"/>
              <a:t>X </a:t>
            </a:r>
            <a:r>
              <a:rPr lang="en-US" sz="2000" dirty="0"/>
              <a:t>denote the proportion of employees who purchase the basic policy, and </a:t>
            </a:r>
            <a:r>
              <a:rPr lang="en-US" sz="2000" i="1" dirty="0"/>
              <a:t>Y </a:t>
            </a:r>
            <a:r>
              <a:rPr lang="en-US" sz="2000" dirty="0"/>
              <a:t>the proportion of employees who purchase the supplemental policy. Let </a:t>
            </a:r>
            <a:r>
              <a:rPr lang="en-US" sz="2000" i="1" dirty="0"/>
              <a:t>X </a:t>
            </a:r>
            <a:r>
              <a:rPr lang="en-US" sz="2000" dirty="0"/>
              <a:t>and </a:t>
            </a:r>
            <a:r>
              <a:rPr lang="en-US" sz="2000" i="1" dirty="0"/>
              <a:t>Y </a:t>
            </a:r>
            <a:r>
              <a:rPr lang="en-US" sz="2000" dirty="0"/>
              <a:t>have the joint density function </a:t>
            </a:r>
            <a:r>
              <a:rPr lang="en-US" sz="2000" dirty="0" smtClean="0"/>
              <a:t>      </a:t>
            </a:r>
            <a:r>
              <a:rPr lang="en-US" sz="2000" i="1" dirty="0" smtClean="0"/>
              <a:t>f</a:t>
            </a:r>
            <a:r>
              <a:rPr lang="en-US" sz="2000" dirty="0" smtClean="0"/>
              <a:t>(</a:t>
            </a:r>
            <a:r>
              <a:rPr lang="en-US" sz="2000" i="1" dirty="0" err="1" smtClean="0"/>
              <a:t>x</a:t>
            </a:r>
            <a:r>
              <a:rPr lang="en-US" sz="2000" dirty="0" err="1" smtClean="0"/>
              <a:t>,</a:t>
            </a:r>
            <a:r>
              <a:rPr lang="en-US" sz="2000" i="1" dirty="0" err="1" smtClean="0"/>
              <a:t>y</a:t>
            </a:r>
            <a:r>
              <a:rPr lang="en-US" sz="2000" dirty="0"/>
              <a:t>) = 2(</a:t>
            </a:r>
            <a:r>
              <a:rPr lang="en-US" sz="2000" i="1" dirty="0"/>
              <a:t>x </a:t>
            </a:r>
            <a:r>
              <a:rPr lang="en-US" sz="2000" dirty="0"/>
              <a:t>+ </a:t>
            </a:r>
            <a:r>
              <a:rPr lang="en-US" sz="2000" i="1" dirty="0"/>
              <a:t>y</a:t>
            </a:r>
            <a:r>
              <a:rPr lang="en-US" sz="2000" dirty="0"/>
              <a:t>) on the region where the density is positive. </a:t>
            </a:r>
            <a:endParaRPr lang="en-US" sz="2000" dirty="0" smtClean="0"/>
          </a:p>
          <a:p>
            <a:pPr marL="0" indent="0">
              <a:buNone/>
            </a:pPr>
            <a:r>
              <a:rPr lang="en-US" sz="2000" dirty="0" smtClean="0"/>
              <a:t>Given </a:t>
            </a:r>
            <a:r>
              <a:rPr lang="en-US" sz="2000" dirty="0"/>
              <a:t>that 10% of the employees buy the basic policy, calculate the probability that fewer than 5% buy the supplemental policy. </a:t>
            </a:r>
            <a:endParaRPr lang="th-TH" sz="2000" dirty="0"/>
          </a:p>
        </p:txBody>
      </p:sp>
      <p:sp>
        <p:nvSpPr>
          <p:cNvPr id="4" name="Rectangle 3"/>
          <p:cNvSpPr/>
          <p:nvPr/>
        </p:nvSpPr>
        <p:spPr>
          <a:xfrm>
            <a:off x="455105" y="869662"/>
            <a:ext cx="646331" cy="523220"/>
          </a:xfrm>
          <a:prstGeom prst="rect">
            <a:avLst/>
          </a:prstGeom>
        </p:spPr>
        <p:txBody>
          <a:bodyPr wrap="none">
            <a:spAutoFit/>
          </a:bodyPr>
          <a:lstStyle/>
          <a:p>
            <a:r>
              <a:rPr lang="en-US" b="1" dirty="0" smtClean="0"/>
              <a:t>59.</a:t>
            </a:r>
            <a:endParaRPr lang="th-TH" dirty="0"/>
          </a:p>
        </p:txBody>
      </p:sp>
    </p:spTree>
    <p:extLst>
      <p:ext uri="{BB962C8B-B14F-4D97-AF65-F5344CB8AC3E}">
        <p14:creationId xmlns:p14="http://schemas.microsoft.com/office/powerpoint/2010/main" val="2506219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703407"/>
            <a:ext cx="10515600" cy="4351338"/>
          </a:xfrm>
        </p:spPr>
        <p:txBody>
          <a:bodyPr>
            <a:normAutofit/>
          </a:bodyPr>
          <a:lstStyle/>
          <a:p>
            <a:pPr marL="0" indent="0">
              <a:buNone/>
            </a:pPr>
            <a:r>
              <a:rPr lang="en-US" sz="2000" dirty="0"/>
              <a:t>A diagnostic test for the presence of a disease has two possible outcomes: 1 for disease present and 0 for disease not present. Let </a:t>
            </a:r>
            <a:r>
              <a:rPr lang="en-US" sz="2000" i="1" dirty="0"/>
              <a:t>X </a:t>
            </a:r>
            <a:r>
              <a:rPr lang="en-US" sz="2000" dirty="0"/>
              <a:t>denote the disease state (0 or 1) of a patient, and let </a:t>
            </a:r>
            <a:r>
              <a:rPr lang="en-US" sz="2000" i="1" dirty="0"/>
              <a:t>Y </a:t>
            </a:r>
            <a:r>
              <a:rPr lang="en-US" sz="2000" dirty="0"/>
              <a:t>denote the outcome of the diagnostic test. The joint probability function of </a:t>
            </a:r>
            <a:r>
              <a:rPr lang="en-US" sz="2000" i="1" dirty="0"/>
              <a:t>X </a:t>
            </a:r>
            <a:r>
              <a:rPr lang="en-US" sz="2000" dirty="0"/>
              <a:t>and </a:t>
            </a:r>
            <a:r>
              <a:rPr lang="en-US" sz="2000" i="1" dirty="0"/>
              <a:t>Y </a:t>
            </a:r>
            <a:r>
              <a:rPr lang="en-US" sz="2000" dirty="0" smtClean="0"/>
              <a:t>is given </a:t>
            </a:r>
            <a:r>
              <a:rPr lang="en-US" sz="2000" dirty="0"/>
              <a:t>by: </a:t>
            </a: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2000" dirty="0"/>
              <a:t>Calculate </a:t>
            </a:r>
            <a:endParaRPr lang="th-TH" sz="2000" dirty="0"/>
          </a:p>
        </p:txBody>
      </p:sp>
      <p:sp>
        <p:nvSpPr>
          <p:cNvPr id="4" name="Rectangle 3"/>
          <p:cNvSpPr/>
          <p:nvPr/>
        </p:nvSpPr>
        <p:spPr>
          <a:xfrm>
            <a:off x="455105" y="738544"/>
            <a:ext cx="646331" cy="523220"/>
          </a:xfrm>
          <a:prstGeom prst="rect">
            <a:avLst/>
          </a:prstGeom>
        </p:spPr>
        <p:txBody>
          <a:bodyPr wrap="none">
            <a:spAutoFit/>
          </a:bodyPr>
          <a:lstStyle/>
          <a:p>
            <a:r>
              <a:rPr lang="en-US" b="1" dirty="0" smtClean="0"/>
              <a:t>60</a:t>
            </a:r>
            <a:r>
              <a:rPr lang="en-US" b="1" dirty="0" smtClean="0"/>
              <a:t>.</a:t>
            </a:r>
            <a:endParaRPr lang="th-TH" dirty="0"/>
          </a:p>
        </p:txBody>
      </p:sp>
      <p:pic>
        <p:nvPicPr>
          <p:cNvPr id="5" name="Picture 4"/>
          <p:cNvPicPr>
            <a:picLocks noChangeAspect="1"/>
          </p:cNvPicPr>
          <p:nvPr/>
        </p:nvPicPr>
        <p:blipFill>
          <a:blip r:embed="rId2"/>
          <a:stretch>
            <a:fillRect/>
          </a:stretch>
        </p:blipFill>
        <p:spPr>
          <a:xfrm>
            <a:off x="983673" y="1678201"/>
            <a:ext cx="3011632" cy="1628740"/>
          </a:xfrm>
          <a:prstGeom prst="rect">
            <a:avLst/>
          </a:prstGeom>
        </p:spPr>
      </p:pic>
      <p:pic>
        <p:nvPicPr>
          <p:cNvPr id="6" name="Picture 5"/>
          <p:cNvPicPr>
            <a:picLocks noChangeAspect="1"/>
          </p:cNvPicPr>
          <p:nvPr/>
        </p:nvPicPr>
        <p:blipFill>
          <a:blip r:embed="rId3"/>
          <a:stretch>
            <a:fillRect/>
          </a:stretch>
        </p:blipFill>
        <p:spPr>
          <a:xfrm>
            <a:off x="2355272" y="3127927"/>
            <a:ext cx="1482869" cy="464333"/>
          </a:xfrm>
          <a:prstGeom prst="rect">
            <a:avLst/>
          </a:prstGeom>
        </p:spPr>
      </p:pic>
    </p:spTree>
    <p:extLst>
      <p:ext uri="{BB962C8B-B14F-4D97-AF65-F5344CB8AC3E}">
        <p14:creationId xmlns:p14="http://schemas.microsoft.com/office/powerpoint/2010/main" val="136089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1436" y="738544"/>
            <a:ext cx="10515600" cy="4351338"/>
          </a:xfrm>
        </p:spPr>
        <p:txBody>
          <a:bodyPr>
            <a:normAutofit/>
          </a:bodyPr>
          <a:lstStyle/>
          <a:p>
            <a:pPr marL="0" indent="0">
              <a:buNone/>
            </a:pPr>
            <a:r>
              <a:rPr lang="en-US" sz="2000" dirty="0"/>
              <a:t>The stock prices of two companies at the end of any given year are modeled with random variables </a:t>
            </a:r>
            <a:r>
              <a:rPr lang="en-US" sz="2000" i="1" dirty="0"/>
              <a:t>X </a:t>
            </a:r>
            <a:r>
              <a:rPr lang="en-US" sz="2000" dirty="0"/>
              <a:t>and </a:t>
            </a:r>
            <a:r>
              <a:rPr lang="en-US" sz="2000" i="1" dirty="0"/>
              <a:t>Y </a:t>
            </a:r>
            <a:r>
              <a:rPr lang="en-US" sz="2000" dirty="0"/>
              <a:t>that follow a distribution with joint density function </a:t>
            </a:r>
            <a:endParaRPr lang="en-US" sz="2000" dirty="0" smtClean="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Determine the conditional variance of </a:t>
            </a:r>
            <a:r>
              <a:rPr lang="en-US" sz="2000" i="1" dirty="0"/>
              <a:t>Y </a:t>
            </a:r>
            <a:r>
              <a:rPr lang="en-US" sz="2000" dirty="0"/>
              <a:t>given that </a:t>
            </a:r>
            <a:r>
              <a:rPr lang="en-US" sz="2000" i="1" dirty="0"/>
              <a:t>X = x</a:t>
            </a:r>
            <a:r>
              <a:rPr lang="en-US" sz="2000" dirty="0"/>
              <a:t>. </a:t>
            </a:r>
            <a:endParaRPr lang="th-TH" sz="2000" dirty="0"/>
          </a:p>
        </p:txBody>
      </p:sp>
      <p:sp>
        <p:nvSpPr>
          <p:cNvPr id="4" name="Rectangle 3"/>
          <p:cNvSpPr/>
          <p:nvPr/>
        </p:nvSpPr>
        <p:spPr>
          <a:xfrm>
            <a:off x="455105" y="738544"/>
            <a:ext cx="646331" cy="523220"/>
          </a:xfrm>
          <a:prstGeom prst="rect">
            <a:avLst/>
          </a:prstGeom>
        </p:spPr>
        <p:txBody>
          <a:bodyPr wrap="none">
            <a:spAutoFit/>
          </a:bodyPr>
          <a:lstStyle/>
          <a:p>
            <a:r>
              <a:rPr lang="en-US" b="1" dirty="0" smtClean="0"/>
              <a:t>61</a:t>
            </a:r>
            <a:r>
              <a:rPr lang="en-US" b="1" dirty="0" smtClean="0"/>
              <a:t>.</a:t>
            </a:r>
            <a:endParaRPr lang="th-TH" dirty="0"/>
          </a:p>
        </p:txBody>
      </p:sp>
      <p:pic>
        <p:nvPicPr>
          <p:cNvPr id="5" name="Picture 4"/>
          <p:cNvPicPr>
            <a:picLocks noChangeAspect="1"/>
          </p:cNvPicPr>
          <p:nvPr/>
        </p:nvPicPr>
        <p:blipFill>
          <a:blip r:embed="rId2"/>
          <a:stretch>
            <a:fillRect/>
          </a:stretch>
        </p:blipFill>
        <p:spPr>
          <a:xfrm>
            <a:off x="1101436" y="1399309"/>
            <a:ext cx="4419471" cy="1038225"/>
          </a:xfrm>
          <a:prstGeom prst="rect">
            <a:avLst/>
          </a:prstGeom>
        </p:spPr>
      </p:pic>
    </p:spTree>
    <p:extLst>
      <p:ext uri="{BB962C8B-B14F-4D97-AF65-F5344CB8AC3E}">
        <p14:creationId xmlns:p14="http://schemas.microsoft.com/office/powerpoint/2010/main" val="4279077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959</Words>
  <Application>Microsoft Office PowerPoint</Application>
  <PresentationFormat>Widescreen</PresentationFormat>
  <Paragraphs>70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Angsana New</vt:lpstr>
      <vt:lpstr>Arial</vt:lpstr>
      <vt:lpstr>Calibri</vt:lpstr>
      <vt:lpstr>Calibri Light</vt:lpstr>
      <vt:lpstr>Cordia New</vt:lpstr>
      <vt:lpstr>Office Theme</vt:lpstr>
      <vt:lpstr>Exam P  ครั้งที่ 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Conditional Expected &amp; Variance</vt:lpstr>
      <vt:lpstr>PowerPoint Presentation</vt:lpstr>
      <vt:lpstr>PowerPoint Presentation</vt:lpstr>
      <vt:lpstr>Severity &amp; frequency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P  ครั้งที่ 4</dc:title>
  <dc:creator>WINDOWS</dc:creator>
  <cp:lastModifiedBy>WINDOWS</cp:lastModifiedBy>
  <cp:revision>62</cp:revision>
  <dcterms:created xsi:type="dcterms:W3CDTF">2017-11-22T01:59:45Z</dcterms:created>
  <dcterms:modified xsi:type="dcterms:W3CDTF">2017-11-22T07:09:46Z</dcterms:modified>
</cp:coreProperties>
</file>