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diagrams/colors1.xml" ContentType="application/vnd.openxmlformats-officedocument.drawingml.diagramColors+xml"/>
  <Default Extension="svg" ContentType="image/svg+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diagrams/layout3.xml" ContentType="application/vnd.openxmlformats-officedocument.drawingml.diagram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286.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Override PartName="/ppt/slides/slide282.xml" ContentType="application/vnd.openxmlformats-officedocument.presentationml.slide+xml"/>
  <Override PartName="/ppt/diagrams/quickStyle1.xml" ContentType="application/vnd.openxmlformats-officedocument.drawingml.diagramStyl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4"/>
  </p:notesMasterIdLst>
  <p:sldIdLst>
    <p:sldId id="256" r:id="rId2"/>
    <p:sldId id="257" r:id="rId3"/>
    <p:sldId id="258" r:id="rId4"/>
    <p:sldId id="259" r:id="rId5"/>
    <p:sldId id="260" r:id="rId6"/>
    <p:sldId id="261" r:id="rId7"/>
    <p:sldId id="262" r:id="rId8"/>
    <p:sldId id="263" r:id="rId9"/>
    <p:sldId id="264" r:id="rId10"/>
    <p:sldId id="265" r:id="rId11"/>
    <p:sldId id="383" r:id="rId12"/>
    <p:sldId id="384" r:id="rId13"/>
    <p:sldId id="266" r:id="rId14"/>
    <p:sldId id="267" r:id="rId15"/>
    <p:sldId id="268" r:id="rId16"/>
    <p:sldId id="269" r:id="rId17"/>
    <p:sldId id="270" r:id="rId18"/>
    <p:sldId id="271" r:id="rId19"/>
    <p:sldId id="272" r:id="rId20"/>
    <p:sldId id="273" r:id="rId21"/>
    <p:sldId id="274" r:id="rId22"/>
    <p:sldId id="275" r:id="rId23"/>
    <p:sldId id="277" r:id="rId24"/>
    <p:sldId id="278" r:id="rId25"/>
    <p:sldId id="555" r:id="rId26"/>
    <p:sldId id="460" r:id="rId27"/>
    <p:sldId id="463" r:id="rId28"/>
    <p:sldId id="461" r:id="rId29"/>
    <p:sldId id="462" r:id="rId30"/>
    <p:sldId id="473" r:id="rId31"/>
    <p:sldId id="464" r:id="rId32"/>
    <p:sldId id="465" r:id="rId33"/>
    <p:sldId id="472" r:id="rId34"/>
    <p:sldId id="466" r:id="rId35"/>
    <p:sldId id="467" r:id="rId36"/>
    <p:sldId id="470" r:id="rId37"/>
    <p:sldId id="469" r:id="rId38"/>
    <p:sldId id="471" r:id="rId39"/>
    <p:sldId id="468" r:id="rId40"/>
    <p:sldId id="279" r:id="rId41"/>
    <p:sldId id="281" r:id="rId42"/>
    <p:sldId id="280" r:id="rId43"/>
    <p:sldId id="457" r:id="rId44"/>
    <p:sldId id="458" r:id="rId45"/>
    <p:sldId id="459" r:id="rId46"/>
    <p:sldId id="474" r:id="rId47"/>
    <p:sldId id="475" r:id="rId48"/>
    <p:sldId id="283" r:id="rId49"/>
    <p:sldId id="284" r:id="rId50"/>
    <p:sldId id="386" r:id="rId51"/>
    <p:sldId id="387" r:id="rId52"/>
    <p:sldId id="389" r:id="rId53"/>
    <p:sldId id="388" r:id="rId54"/>
    <p:sldId id="390" r:id="rId55"/>
    <p:sldId id="391" r:id="rId56"/>
    <p:sldId id="392" r:id="rId57"/>
    <p:sldId id="393" r:id="rId58"/>
    <p:sldId id="285" r:id="rId59"/>
    <p:sldId id="381" r:id="rId60"/>
    <p:sldId id="286" r:id="rId61"/>
    <p:sldId id="287" r:id="rId62"/>
    <p:sldId id="288" r:id="rId63"/>
    <p:sldId id="289" r:id="rId64"/>
    <p:sldId id="290" r:id="rId65"/>
    <p:sldId id="291" r:id="rId66"/>
    <p:sldId id="292" r:id="rId67"/>
    <p:sldId id="293" r:id="rId68"/>
    <p:sldId id="294" r:id="rId69"/>
    <p:sldId id="295" r:id="rId70"/>
    <p:sldId id="296" r:id="rId71"/>
    <p:sldId id="297" r:id="rId72"/>
    <p:sldId id="298" r:id="rId73"/>
    <p:sldId id="299" r:id="rId74"/>
    <p:sldId id="300" r:id="rId75"/>
    <p:sldId id="301" r:id="rId76"/>
    <p:sldId id="302" r:id="rId77"/>
    <p:sldId id="303" r:id="rId78"/>
    <p:sldId id="304" r:id="rId79"/>
    <p:sldId id="305" r:id="rId80"/>
    <p:sldId id="306" r:id="rId81"/>
    <p:sldId id="307" r:id="rId82"/>
    <p:sldId id="308" r:id="rId83"/>
    <p:sldId id="309" r:id="rId84"/>
    <p:sldId id="310" r:id="rId85"/>
    <p:sldId id="311" r:id="rId86"/>
    <p:sldId id="312" r:id="rId87"/>
    <p:sldId id="313" r:id="rId88"/>
    <p:sldId id="314" r:id="rId89"/>
    <p:sldId id="315" r:id="rId90"/>
    <p:sldId id="316" r:id="rId91"/>
    <p:sldId id="317" r:id="rId92"/>
    <p:sldId id="318" r:id="rId93"/>
    <p:sldId id="319" r:id="rId94"/>
    <p:sldId id="320" r:id="rId95"/>
    <p:sldId id="321" r:id="rId96"/>
    <p:sldId id="322" r:id="rId97"/>
    <p:sldId id="323" r:id="rId98"/>
    <p:sldId id="324" r:id="rId99"/>
    <p:sldId id="325" r:id="rId100"/>
    <p:sldId id="326" r:id="rId101"/>
    <p:sldId id="327" r:id="rId102"/>
    <p:sldId id="328" r:id="rId103"/>
    <p:sldId id="329" r:id="rId104"/>
    <p:sldId id="512" r:id="rId105"/>
    <p:sldId id="513" r:id="rId106"/>
    <p:sldId id="514" r:id="rId107"/>
    <p:sldId id="515" r:id="rId108"/>
    <p:sldId id="516" r:id="rId109"/>
    <p:sldId id="517" r:id="rId110"/>
    <p:sldId id="518" r:id="rId111"/>
    <p:sldId id="519" r:id="rId112"/>
    <p:sldId id="520" r:id="rId113"/>
    <p:sldId id="521" r:id="rId114"/>
    <p:sldId id="522" r:id="rId115"/>
    <p:sldId id="523" r:id="rId116"/>
    <p:sldId id="524" r:id="rId117"/>
    <p:sldId id="525" r:id="rId118"/>
    <p:sldId id="526" r:id="rId119"/>
    <p:sldId id="527" r:id="rId120"/>
    <p:sldId id="528" r:id="rId121"/>
    <p:sldId id="529" r:id="rId122"/>
    <p:sldId id="530" r:id="rId123"/>
    <p:sldId id="531" r:id="rId124"/>
    <p:sldId id="532" r:id="rId125"/>
    <p:sldId id="533" r:id="rId126"/>
    <p:sldId id="534" r:id="rId127"/>
    <p:sldId id="330" r:id="rId128"/>
    <p:sldId id="331" r:id="rId129"/>
    <p:sldId id="332" r:id="rId130"/>
    <p:sldId id="333" r:id="rId131"/>
    <p:sldId id="334" r:id="rId132"/>
    <p:sldId id="335" r:id="rId133"/>
    <p:sldId id="337" r:id="rId134"/>
    <p:sldId id="535" r:id="rId135"/>
    <p:sldId id="359" r:id="rId136"/>
    <p:sldId id="536" r:id="rId137"/>
    <p:sldId id="537" r:id="rId138"/>
    <p:sldId id="538" r:id="rId139"/>
    <p:sldId id="539" r:id="rId140"/>
    <p:sldId id="540" r:id="rId141"/>
    <p:sldId id="541" r:id="rId142"/>
    <p:sldId id="542" r:id="rId143"/>
    <p:sldId id="543" r:id="rId144"/>
    <p:sldId id="544" r:id="rId145"/>
    <p:sldId id="545" r:id="rId146"/>
    <p:sldId id="341" r:id="rId147"/>
    <p:sldId id="340" r:id="rId148"/>
    <p:sldId id="360" r:id="rId149"/>
    <p:sldId id="361" r:id="rId150"/>
    <p:sldId id="362" r:id="rId151"/>
    <p:sldId id="363" r:id="rId152"/>
    <p:sldId id="364" r:id="rId153"/>
    <p:sldId id="365" r:id="rId154"/>
    <p:sldId id="366" r:id="rId155"/>
    <p:sldId id="282" r:id="rId156"/>
    <p:sldId id="338" r:id="rId157"/>
    <p:sldId id="546" r:id="rId158"/>
    <p:sldId id="547" r:id="rId159"/>
    <p:sldId id="548" r:id="rId160"/>
    <p:sldId id="549" r:id="rId161"/>
    <p:sldId id="367" r:id="rId162"/>
    <p:sldId id="368" r:id="rId163"/>
    <p:sldId id="369" r:id="rId164"/>
    <p:sldId id="370" r:id="rId165"/>
    <p:sldId id="371" r:id="rId166"/>
    <p:sldId id="372" r:id="rId167"/>
    <p:sldId id="373" r:id="rId168"/>
    <p:sldId id="374" r:id="rId169"/>
    <p:sldId id="375" r:id="rId170"/>
    <p:sldId id="376" r:id="rId171"/>
    <p:sldId id="377" r:id="rId172"/>
    <p:sldId id="378" r:id="rId173"/>
    <p:sldId id="379" r:id="rId174"/>
    <p:sldId id="380" r:id="rId175"/>
    <p:sldId id="339" r:id="rId176"/>
    <p:sldId id="551" r:id="rId177"/>
    <p:sldId id="552" r:id="rId178"/>
    <p:sldId id="553" r:id="rId179"/>
    <p:sldId id="554" r:id="rId180"/>
    <p:sldId id="385" r:id="rId181"/>
    <p:sldId id="342" r:id="rId182"/>
    <p:sldId id="343" r:id="rId183"/>
    <p:sldId id="344" r:id="rId184"/>
    <p:sldId id="345" r:id="rId185"/>
    <p:sldId id="346" r:id="rId186"/>
    <p:sldId id="347" r:id="rId187"/>
    <p:sldId id="348" r:id="rId188"/>
    <p:sldId id="349" r:id="rId189"/>
    <p:sldId id="350" r:id="rId190"/>
    <p:sldId id="351" r:id="rId191"/>
    <p:sldId id="352" r:id="rId192"/>
    <p:sldId id="353" r:id="rId193"/>
    <p:sldId id="354" r:id="rId194"/>
    <p:sldId id="394" r:id="rId195"/>
    <p:sldId id="395" r:id="rId196"/>
    <p:sldId id="396" r:id="rId197"/>
    <p:sldId id="397" r:id="rId198"/>
    <p:sldId id="398" r:id="rId199"/>
    <p:sldId id="399" r:id="rId200"/>
    <p:sldId id="400" r:id="rId201"/>
    <p:sldId id="401" r:id="rId202"/>
    <p:sldId id="402" r:id="rId203"/>
    <p:sldId id="403" r:id="rId204"/>
    <p:sldId id="404" r:id="rId205"/>
    <p:sldId id="406" r:id="rId206"/>
    <p:sldId id="407" r:id="rId207"/>
    <p:sldId id="408" r:id="rId208"/>
    <p:sldId id="409" r:id="rId209"/>
    <p:sldId id="410" r:id="rId210"/>
    <p:sldId id="411" r:id="rId211"/>
    <p:sldId id="412" r:id="rId212"/>
    <p:sldId id="413" r:id="rId213"/>
    <p:sldId id="415" r:id="rId214"/>
    <p:sldId id="414" r:id="rId215"/>
    <p:sldId id="418" r:id="rId216"/>
    <p:sldId id="416" r:id="rId217"/>
    <p:sldId id="417" r:id="rId218"/>
    <p:sldId id="420" r:id="rId219"/>
    <p:sldId id="421" r:id="rId220"/>
    <p:sldId id="419" r:id="rId221"/>
    <p:sldId id="422" r:id="rId222"/>
    <p:sldId id="423" r:id="rId223"/>
    <p:sldId id="424" r:id="rId224"/>
    <p:sldId id="425" r:id="rId225"/>
    <p:sldId id="427" r:id="rId226"/>
    <p:sldId id="428" r:id="rId227"/>
    <p:sldId id="426" r:id="rId228"/>
    <p:sldId id="429" r:id="rId229"/>
    <p:sldId id="430" r:id="rId230"/>
    <p:sldId id="431" r:id="rId231"/>
    <p:sldId id="432" r:id="rId232"/>
    <p:sldId id="433" r:id="rId233"/>
    <p:sldId id="434" r:id="rId234"/>
    <p:sldId id="435" r:id="rId235"/>
    <p:sldId id="436" r:id="rId236"/>
    <p:sldId id="437" r:id="rId237"/>
    <p:sldId id="438" r:id="rId238"/>
    <p:sldId id="439" r:id="rId239"/>
    <p:sldId id="440" r:id="rId240"/>
    <p:sldId id="441" r:id="rId241"/>
    <p:sldId id="442" r:id="rId242"/>
    <p:sldId id="443" r:id="rId243"/>
    <p:sldId id="444" r:id="rId244"/>
    <p:sldId id="445" r:id="rId245"/>
    <p:sldId id="446" r:id="rId246"/>
    <p:sldId id="447" r:id="rId247"/>
    <p:sldId id="448" r:id="rId248"/>
    <p:sldId id="450" r:id="rId249"/>
    <p:sldId id="451" r:id="rId250"/>
    <p:sldId id="452" r:id="rId251"/>
    <p:sldId id="453" r:id="rId252"/>
    <p:sldId id="476" r:id="rId253"/>
    <p:sldId id="477" r:id="rId254"/>
    <p:sldId id="478" r:id="rId255"/>
    <p:sldId id="479" r:id="rId256"/>
    <p:sldId id="480" r:id="rId257"/>
    <p:sldId id="481" r:id="rId258"/>
    <p:sldId id="482" r:id="rId259"/>
    <p:sldId id="489" r:id="rId260"/>
    <p:sldId id="490" r:id="rId261"/>
    <p:sldId id="487" r:id="rId262"/>
    <p:sldId id="488" r:id="rId263"/>
    <p:sldId id="483" r:id="rId264"/>
    <p:sldId id="484" r:id="rId265"/>
    <p:sldId id="485" r:id="rId266"/>
    <p:sldId id="486" r:id="rId267"/>
    <p:sldId id="491" r:id="rId268"/>
    <p:sldId id="492" r:id="rId269"/>
    <p:sldId id="493" r:id="rId270"/>
    <p:sldId id="494" r:id="rId271"/>
    <p:sldId id="495" r:id="rId272"/>
    <p:sldId id="496" r:id="rId273"/>
    <p:sldId id="497" r:id="rId274"/>
    <p:sldId id="498" r:id="rId275"/>
    <p:sldId id="499" r:id="rId276"/>
    <p:sldId id="500" r:id="rId277"/>
    <p:sldId id="501" r:id="rId278"/>
    <p:sldId id="502" r:id="rId279"/>
    <p:sldId id="503" r:id="rId280"/>
    <p:sldId id="504" r:id="rId281"/>
    <p:sldId id="505" r:id="rId282"/>
    <p:sldId id="506" r:id="rId283"/>
    <p:sldId id="507" r:id="rId284"/>
    <p:sldId id="508" r:id="rId285"/>
    <p:sldId id="509" r:id="rId286"/>
    <p:sldId id="510" r:id="rId287"/>
    <p:sldId id="511" r:id="rId288"/>
    <p:sldId id="355" r:id="rId289"/>
    <p:sldId id="382" r:id="rId290"/>
    <p:sldId id="356" r:id="rId291"/>
    <p:sldId id="357" r:id="rId292"/>
    <p:sldId id="358" r:id="rId293"/>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D77"/>
    <a:srgbClr val="F48277"/>
    <a:srgbClr val="EEC047"/>
    <a:srgbClr val="91A7C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60" autoAdjust="0"/>
    <p:restoredTop sz="94660"/>
  </p:normalViewPr>
  <p:slideViewPr>
    <p:cSldViewPr>
      <p:cViewPr>
        <p:scale>
          <a:sx n="66" d="100"/>
          <a:sy n="66" d="100"/>
        </p:scale>
        <p:origin x="-1596" y="-396"/>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viewProps" Target="view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BC6B8-422B-4992-8984-D9FEBB9E2A5C}" type="doc">
      <dgm:prSet loTypeId="urn:microsoft.com/office/officeart/2005/8/layout/matrix1" loCatId="matrix" qsTypeId="urn:microsoft.com/office/officeart/2005/8/quickstyle/simple1" qsCatId="simple" csTypeId="urn:microsoft.com/office/officeart/2005/8/colors/colorful1#3" csCatId="colorful" phldr="1"/>
      <dgm:spPr/>
      <dgm:t>
        <a:bodyPr/>
        <a:lstStyle/>
        <a:p>
          <a:endParaRPr lang="en-IN"/>
        </a:p>
      </dgm:t>
    </dgm:pt>
    <dgm:pt modelId="{59308D98-2436-47A5-B7E5-3D1ACE1194BE}">
      <dgm:prSet phldrT="[Text]" custT="1"/>
      <dgm:spPr/>
      <dgm:t>
        <a:bodyPr/>
        <a:lstStyle/>
        <a:p>
          <a:pPr>
            <a:lnSpc>
              <a:spcPct val="100000"/>
            </a:lnSpc>
          </a:pPr>
          <a:r>
            <a:rPr lang="en-US" sz="2400" b="1" dirty="0">
              <a:solidFill>
                <a:schemeClr val="accent5">
                  <a:lumMod val="75000"/>
                </a:schemeClr>
              </a:solidFill>
            </a:rPr>
            <a:t>Design Thinking 1 Minor Project &amp; 1 Major Project</a:t>
          </a:r>
          <a:endParaRPr lang="en-IN" sz="2400" b="1" dirty="0">
            <a:solidFill>
              <a:schemeClr val="accent5">
                <a:lumMod val="75000"/>
              </a:schemeClr>
            </a:solidFill>
          </a:endParaRPr>
        </a:p>
      </dgm:t>
    </dgm:pt>
    <dgm:pt modelId="{44A53090-74CB-458D-A9AF-A264A5D8FB08}" type="parTrans" cxnId="{B8A0197D-B7CC-4565-A43C-C8D8E3178E58}">
      <dgm:prSet/>
      <dgm:spPr/>
      <dgm:t>
        <a:bodyPr/>
        <a:lstStyle/>
        <a:p>
          <a:pPr>
            <a:lnSpc>
              <a:spcPct val="150000"/>
            </a:lnSpc>
          </a:pPr>
          <a:endParaRPr lang="en-IN" sz="2400" b="1">
            <a:solidFill>
              <a:schemeClr val="bg1"/>
            </a:solidFill>
          </a:endParaRPr>
        </a:p>
      </dgm:t>
    </dgm:pt>
    <dgm:pt modelId="{4D119E13-C24F-4213-88D0-A81598D7D7C7}" type="sibTrans" cxnId="{B8A0197D-B7CC-4565-A43C-C8D8E3178E58}">
      <dgm:prSet/>
      <dgm:spPr/>
      <dgm:t>
        <a:bodyPr/>
        <a:lstStyle/>
        <a:p>
          <a:pPr>
            <a:lnSpc>
              <a:spcPct val="150000"/>
            </a:lnSpc>
          </a:pPr>
          <a:endParaRPr lang="en-IN" sz="2400" b="1">
            <a:solidFill>
              <a:schemeClr val="bg1"/>
            </a:solidFill>
          </a:endParaRPr>
        </a:p>
      </dgm:t>
    </dgm:pt>
    <dgm:pt modelId="{29AD7E33-0967-45EB-A802-A4830247E6A2}">
      <dgm:prSet phldrT="[Text]" custT="1"/>
      <dgm:spPr>
        <a:solidFill>
          <a:srgbClr val="EEC047"/>
        </a:solidFill>
      </dgm:spPr>
      <dgm:t>
        <a:bodyPr/>
        <a:lstStyle/>
        <a:p>
          <a:pPr>
            <a:lnSpc>
              <a:spcPct val="150000"/>
            </a:lnSpc>
          </a:pPr>
          <a:r>
            <a:rPr lang="en-US" sz="2400" b="1" dirty="0"/>
            <a:t>Day 2</a:t>
          </a:r>
        </a:p>
        <a:p>
          <a:pPr>
            <a:lnSpc>
              <a:spcPct val="150000"/>
            </a:lnSpc>
          </a:pPr>
          <a:r>
            <a:rPr lang="en-US" sz="2400" b="1" dirty="0"/>
            <a:t>Minor Project - Problem Articulation, </a:t>
          </a:r>
          <a:r>
            <a:rPr lang="en-IN" sz="2400" b="1" dirty="0"/>
            <a:t>Ideation, Prototyping &amp; </a:t>
          </a:r>
        </a:p>
        <a:p>
          <a:pPr>
            <a:lnSpc>
              <a:spcPct val="150000"/>
            </a:lnSpc>
          </a:pPr>
          <a:r>
            <a:rPr lang="en-IN" sz="2400" b="1" dirty="0"/>
            <a:t>Plan Major Project</a:t>
          </a:r>
          <a:endParaRPr lang="en-US" sz="2400" b="1" dirty="0"/>
        </a:p>
      </dgm:t>
    </dgm:pt>
    <dgm:pt modelId="{448E8C72-8D9D-49AB-8E6A-1F1F91BDAB2E}" type="parTrans" cxnId="{1C732F85-9241-48A9-B2DC-FDC4368B27B6}">
      <dgm:prSet/>
      <dgm:spPr/>
      <dgm:t>
        <a:bodyPr/>
        <a:lstStyle/>
        <a:p>
          <a:pPr>
            <a:lnSpc>
              <a:spcPct val="150000"/>
            </a:lnSpc>
          </a:pPr>
          <a:endParaRPr lang="en-IN" sz="2400" b="1">
            <a:solidFill>
              <a:schemeClr val="bg1"/>
            </a:solidFill>
          </a:endParaRPr>
        </a:p>
      </dgm:t>
    </dgm:pt>
    <dgm:pt modelId="{EBB3048E-C2AF-45FF-9B61-551D2227C1E0}" type="sibTrans" cxnId="{1C732F85-9241-48A9-B2DC-FDC4368B27B6}">
      <dgm:prSet/>
      <dgm:spPr/>
      <dgm:t>
        <a:bodyPr/>
        <a:lstStyle/>
        <a:p>
          <a:pPr>
            <a:lnSpc>
              <a:spcPct val="150000"/>
            </a:lnSpc>
          </a:pPr>
          <a:endParaRPr lang="en-IN" sz="2400" b="1">
            <a:solidFill>
              <a:schemeClr val="bg1"/>
            </a:solidFill>
          </a:endParaRPr>
        </a:p>
      </dgm:t>
    </dgm:pt>
    <dgm:pt modelId="{886B0715-96EC-4984-9A90-52C355E3AA1D}">
      <dgm:prSet phldrT="[Text]" custT="1"/>
      <dgm:spPr>
        <a:solidFill>
          <a:srgbClr val="F48277"/>
        </a:solidFill>
      </dgm:spPr>
      <dgm:t>
        <a:bodyPr/>
        <a:lstStyle/>
        <a:p>
          <a:pPr>
            <a:lnSpc>
              <a:spcPct val="150000"/>
            </a:lnSpc>
          </a:pPr>
          <a:r>
            <a:rPr lang="en-US" sz="2400" b="1" dirty="0"/>
            <a:t>Day 4</a:t>
          </a:r>
        </a:p>
        <a:p>
          <a:pPr>
            <a:lnSpc>
              <a:spcPct val="150000"/>
            </a:lnSpc>
          </a:pPr>
          <a:r>
            <a:rPr lang="en-IN" sz="2400" b="1" dirty="0"/>
            <a:t>Display, Pitch, Debrief</a:t>
          </a:r>
        </a:p>
      </dgm:t>
    </dgm:pt>
    <dgm:pt modelId="{BB33A5A8-1144-488C-A680-EC38C7771780}" type="parTrans" cxnId="{9F029784-7DB8-46AB-8495-B9844CD4E15E}">
      <dgm:prSet/>
      <dgm:spPr/>
      <dgm:t>
        <a:bodyPr/>
        <a:lstStyle/>
        <a:p>
          <a:pPr>
            <a:lnSpc>
              <a:spcPct val="150000"/>
            </a:lnSpc>
          </a:pPr>
          <a:endParaRPr lang="en-IN" sz="2400" b="1">
            <a:solidFill>
              <a:schemeClr val="bg1"/>
            </a:solidFill>
          </a:endParaRPr>
        </a:p>
      </dgm:t>
    </dgm:pt>
    <dgm:pt modelId="{67E439FD-C35C-4DF3-94DE-4498C33F60F7}" type="sibTrans" cxnId="{9F029784-7DB8-46AB-8495-B9844CD4E15E}">
      <dgm:prSet/>
      <dgm:spPr/>
      <dgm:t>
        <a:bodyPr/>
        <a:lstStyle/>
        <a:p>
          <a:pPr>
            <a:lnSpc>
              <a:spcPct val="150000"/>
            </a:lnSpc>
          </a:pPr>
          <a:endParaRPr lang="en-IN" sz="2400" b="1">
            <a:solidFill>
              <a:schemeClr val="bg1"/>
            </a:solidFill>
          </a:endParaRPr>
        </a:p>
      </dgm:t>
    </dgm:pt>
    <dgm:pt modelId="{D6ED2A32-892E-4971-9F7E-7D79F56EB31C}">
      <dgm:prSet phldrT="[Text]" custT="1"/>
      <dgm:spPr>
        <a:solidFill>
          <a:srgbClr val="91A7CF"/>
        </a:solidFill>
      </dgm:spPr>
      <dgm:t>
        <a:bodyPr/>
        <a:lstStyle/>
        <a:p>
          <a:pPr>
            <a:lnSpc>
              <a:spcPct val="150000"/>
            </a:lnSpc>
          </a:pPr>
          <a:r>
            <a:rPr lang="en-US" sz="2400" b="1" dirty="0"/>
            <a:t>Day 3</a:t>
          </a:r>
        </a:p>
        <a:p>
          <a:pPr>
            <a:lnSpc>
              <a:spcPct val="150000"/>
            </a:lnSpc>
          </a:pPr>
          <a:r>
            <a:rPr lang="en-US" sz="2400" b="1" dirty="0"/>
            <a:t>Presentation, Mentoring, Plan work ahead</a:t>
          </a:r>
        </a:p>
        <a:p>
          <a:pPr>
            <a:lnSpc>
              <a:spcPct val="150000"/>
            </a:lnSpc>
          </a:pPr>
          <a:endParaRPr lang="en-US" sz="2400" b="1" dirty="0"/>
        </a:p>
      </dgm:t>
    </dgm:pt>
    <dgm:pt modelId="{840464A5-7871-4980-831D-12F69C93E331}" type="parTrans" cxnId="{01EC1D2E-A2F0-4E72-AD3C-1234C934F63C}">
      <dgm:prSet/>
      <dgm:spPr/>
      <dgm:t>
        <a:bodyPr/>
        <a:lstStyle/>
        <a:p>
          <a:pPr>
            <a:lnSpc>
              <a:spcPct val="150000"/>
            </a:lnSpc>
          </a:pPr>
          <a:endParaRPr lang="en-IN" sz="2400" b="1">
            <a:solidFill>
              <a:schemeClr val="bg1"/>
            </a:solidFill>
          </a:endParaRPr>
        </a:p>
      </dgm:t>
    </dgm:pt>
    <dgm:pt modelId="{ADB836EF-FCD5-40EE-A859-4F15B4FF58A9}" type="sibTrans" cxnId="{01EC1D2E-A2F0-4E72-AD3C-1234C934F63C}">
      <dgm:prSet/>
      <dgm:spPr/>
      <dgm:t>
        <a:bodyPr/>
        <a:lstStyle/>
        <a:p>
          <a:pPr>
            <a:lnSpc>
              <a:spcPct val="150000"/>
            </a:lnSpc>
          </a:pPr>
          <a:endParaRPr lang="en-IN" sz="2400" b="1">
            <a:solidFill>
              <a:schemeClr val="bg1"/>
            </a:solidFill>
          </a:endParaRPr>
        </a:p>
      </dgm:t>
    </dgm:pt>
    <dgm:pt modelId="{75FD8CF5-6584-460B-9AE5-1D2F1B7AD369}">
      <dgm:prSet phldrT="[Text]" custT="1"/>
      <dgm:spPr>
        <a:solidFill>
          <a:srgbClr val="F0ED77"/>
        </a:solidFill>
      </dgm:spPr>
      <dgm:t>
        <a:bodyPr/>
        <a:lstStyle/>
        <a:p>
          <a:pPr>
            <a:lnSpc>
              <a:spcPct val="150000"/>
            </a:lnSpc>
          </a:pPr>
          <a:r>
            <a:rPr lang="en-US" sz="2400" b="1" dirty="0"/>
            <a:t>Day 1</a:t>
          </a:r>
        </a:p>
        <a:p>
          <a:pPr>
            <a:lnSpc>
              <a:spcPct val="150000"/>
            </a:lnSpc>
          </a:pPr>
          <a:r>
            <a:rPr lang="en-US" sz="2400" b="1" dirty="0"/>
            <a:t>Design Thinking &amp; Innovation</a:t>
          </a:r>
        </a:p>
        <a:p>
          <a:pPr>
            <a:lnSpc>
              <a:spcPct val="150000"/>
            </a:lnSpc>
          </a:pPr>
          <a:r>
            <a:rPr lang="en-US" sz="2400" b="1" dirty="0"/>
            <a:t>Minor Project - Observation &amp; Empathy</a:t>
          </a:r>
          <a:endParaRPr lang="en-IN" sz="2400" b="1" dirty="0"/>
        </a:p>
      </dgm:t>
    </dgm:pt>
    <dgm:pt modelId="{BB508147-E6DD-40C8-BB49-BF056F39221B}" type="sibTrans" cxnId="{872D0CA8-9E3D-40FB-AEA7-59BE13AAABA1}">
      <dgm:prSet/>
      <dgm:spPr/>
      <dgm:t>
        <a:bodyPr/>
        <a:lstStyle/>
        <a:p>
          <a:pPr>
            <a:lnSpc>
              <a:spcPct val="150000"/>
            </a:lnSpc>
          </a:pPr>
          <a:endParaRPr lang="en-IN" sz="2400" b="1">
            <a:solidFill>
              <a:schemeClr val="bg1"/>
            </a:solidFill>
          </a:endParaRPr>
        </a:p>
      </dgm:t>
    </dgm:pt>
    <dgm:pt modelId="{47CD3676-1A77-45B0-85E6-8C8B6272ED9A}" type="parTrans" cxnId="{872D0CA8-9E3D-40FB-AEA7-59BE13AAABA1}">
      <dgm:prSet/>
      <dgm:spPr/>
      <dgm:t>
        <a:bodyPr/>
        <a:lstStyle/>
        <a:p>
          <a:pPr>
            <a:lnSpc>
              <a:spcPct val="150000"/>
            </a:lnSpc>
          </a:pPr>
          <a:endParaRPr lang="en-IN" sz="2400" b="1">
            <a:solidFill>
              <a:schemeClr val="bg1"/>
            </a:solidFill>
          </a:endParaRPr>
        </a:p>
      </dgm:t>
    </dgm:pt>
    <dgm:pt modelId="{4C8E128F-48FB-4341-8E59-B89EE06B802C}" type="pres">
      <dgm:prSet presAssocID="{81FBC6B8-422B-4992-8984-D9FEBB9E2A5C}" presName="diagram" presStyleCnt="0">
        <dgm:presLayoutVars>
          <dgm:chMax val="1"/>
          <dgm:dir/>
          <dgm:animLvl val="ctr"/>
          <dgm:resizeHandles val="exact"/>
        </dgm:presLayoutVars>
      </dgm:prSet>
      <dgm:spPr/>
      <dgm:t>
        <a:bodyPr/>
        <a:lstStyle/>
        <a:p>
          <a:endParaRPr lang="en-US"/>
        </a:p>
      </dgm:t>
    </dgm:pt>
    <dgm:pt modelId="{A60E7EDA-2DE2-428F-ABAB-62525EFD2C67}" type="pres">
      <dgm:prSet presAssocID="{81FBC6B8-422B-4992-8984-D9FEBB9E2A5C}" presName="matrix" presStyleCnt="0"/>
      <dgm:spPr/>
    </dgm:pt>
    <dgm:pt modelId="{BD6DD819-9E25-45FF-BD6B-5303F7EDC40E}" type="pres">
      <dgm:prSet presAssocID="{81FBC6B8-422B-4992-8984-D9FEBB9E2A5C}" presName="tile1" presStyleLbl="node1" presStyleIdx="0" presStyleCnt="4"/>
      <dgm:spPr/>
      <dgm:t>
        <a:bodyPr/>
        <a:lstStyle/>
        <a:p>
          <a:endParaRPr lang="en-US"/>
        </a:p>
      </dgm:t>
    </dgm:pt>
    <dgm:pt modelId="{E5D1D658-8AAA-46A1-96DB-EDE5C0C9020A}" type="pres">
      <dgm:prSet presAssocID="{81FBC6B8-422B-4992-8984-D9FEBB9E2A5C}" presName="tile1text" presStyleLbl="node1" presStyleIdx="0" presStyleCnt="4">
        <dgm:presLayoutVars>
          <dgm:chMax val="0"/>
          <dgm:chPref val="0"/>
          <dgm:bulletEnabled val="1"/>
        </dgm:presLayoutVars>
      </dgm:prSet>
      <dgm:spPr/>
      <dgm:t>
        <a:bodyPr/>
        <a:lstStyle/>
        <a:p>
          <a:endParaRPr lang="en-US"/>
        </a:p>
      </dgm:t>
    </dgm:pt>
    <dgm:pt modelId="{F14EF8C2-8D85-49E0-9B93-77C4EE7373A9}" type="pres">
      <dgm:prSet presAssocID="{81FBC6B8-422B-4992-8984-D9FEBB9E2A5C}" presName="tile2" presStyleLbl="node1" presStyleIdx="1" presStyleCnt="4"/>
      <dgm:spPr/>
      <dgm:t>
        <a:bodyPr/>
        <a:lstStyle/>
        <a:p>
          <a:endParaRPr lang="en-US"/>
        </a:p>
      </dgm:t>
    </dgm:pt>
    <dgm:pt modelId="{8BC52191-8544-4141-B60A-F82DFE897943}" type="pres">
      <dgm:prSet presAssocID="{81FBC6B8-422B-4992-8984-D9FEBB9E2A5C}" presName="tile2text" presStyleLbl="node1" presStyleIdx="1" presStyleCnt="4">
        <dgm:presLayoutVars>
          <dgm:chMax val="0"/>
          <dgm:chPref val="0"/>
          <dgm:bulletEnabled val="1"/>
        </dgm:presLayoutVars>
      </dgm:prSet>
      <dgm:spPr/>
      <dgm:t>
        <a:bodyPr/>
        <a:lstStyle/>
        <a:p>
          <a:endParaRPr lang="en-US"/>
        </a:p>
      </dgm:t>
    </dgm:pt>
    <dgm:pt modelId="{C5D96F8D-A444-40A8-A6BB-AC135235C0F7}" type="pres">
      <dgm:prSet presAssocID="{81FBC6B8-422B-4992-8984-D9FEBB9E2A5C}" presName="tile3" presStyleLbl="node1" presStyleIdx="2" presStyleCnt="4" custLinFactNeighborX="-14952" custLinFactNeighborY="13674"/>
      <dgm:spPr/>
      <dgm:t>
        <a:bodyPr/>
        <a:lstStyle/>
        <a:p>
          <a:endParaRPr lang="en-US"/>
        </a:p>
      </dgm:t>
    </dgm:pt>
    <dgm:pt modelId="{52EBF15E-5179-46DD-95C4-F2E8C34B3D4E}" type="pres">
      <dgm:prSet presAssocID="{81FBC6B8-422B-4992-8984-D9FEBB9E2A5C}" presName="tile3text" presStyleLbl="node1" presStyleIdx="2" presStyleCnt="4">
        <dgm:presLayoutVars>
          <dgm:chMax val="0"/>
          <dgm:chPref val="0"/>
          <dgm:bulletEnabled val="1"/>
        </dgm:presLayoutVars>
      </dgm:prSet>
      <dgm:spPr/>
      <dgm:t>
        <a:bodyPr/>
        <a:lstStyle/>
        <a:p>
          <a:endParaRPr lang="en-US"/>
        </a:p>
      </dgm:t>
    </dgm:pt>
    <dgm:pt modelId="{4400937B-A4CD-4C6F-BB2F-FFB323F3D4DA}" type="pres">
      <dgm:prSet presAssocID="{81FBC6B8-422B-4992-8984-D9FEBB9E2A5C}" presName="tile4" presStyleLbl="node1" presStyleIdx="3" presStyleCnt="4"/>
      <dgm:spPr/>
      <dgm:t>
        <a:bodyPr/>
        <a:lstStyle/>
        <a:p>
          <a:endParaRPr lang="en-US"/>
        </a:p>
      </dgm:t>
    </dgm:pt>
    <dgm:pt modelId="{90B307A7-D20C-4997-A076-1392265A9699}" type="pres">
      <dgm:prSet presAssocID="{81FBC6B8-422B-4992-8984-D9FEBB9E2A5C}" presName="tile4text" presStyleLbl="node1" presStyleIdx="3" presStyleCnt="4">
        <dgm:presLayoutVars>
          <dgm:chMax val="0"/>
          <dgm:chPref val="0"/>
          <dgm:bulletEnabled val="1"/>
        </dgm:presLayoutVars>
      </dgm:prSet>
      <dgm:spPr/>
      <dgm:t>
        <a:bodyPr/>
        <a:lstStyle/>
        <a:p>
          <a:endParaRPr lang="en-US"/>
        </a:p>
      </dgm:t>
    </dgm:pt>
    <dgm:pt modelId="{79521235-BD65-49EC-BF0E-555D264B94E6}" type="pres">
      <dgm:prSet presAssocID="{81FBC6B8-422B-4992-8984-D9FEBB9E2A5C}" presName="centerTile" presStyleLbl="fgShp" presStyleIdx="0" presStyleCnt="1">
        <dgm:presLayoutVars>
          <dgm:chMax val="0"/>
          <dgm:chPref val="0"/>
        </dgm:presLayoutVars>
      </dgm:prSet>
      <dgm:spPr/>
      <dgm:t>
        <a:bodyPr/>
        <a:lstStyle/>
        <a:p>
          <a:endParaRPr lang="en-US"/>
        </a:p>
      </dgm:t>
    </dgm:pt>
  </dgm:ptLst>
  <dgm:cxnLst>
    <dgm:cxn modelId="{0EBA5CE3-6A06-4587-8DD3-6BB267C649E8}" type="presOf" srcId="{D6ED2A32-892E-4971-9F7E-7D79F56EB31C}" destId="{4400937B-A4CD-4C6F-BB2F-FFB323F3D4DA}" srcOrd="0" destOrd="0" presId="urn:microsoft.com/office/officeart/2005/8/layout/matrix1"/>
    <dgm:cxn modelId="{1C732F85-9241-48A9-B2DC-FDC4368B27B6}" srcId="{59308D98-2436-47A5-B7E5-3D1ACE1194BE}" destId="{29AD7E33-0967-45EB-A802-A4830247E6A2}" srcOrd="1" destOrd="0" parTransId="{448E8C72-8D9D-49AB-8E6A-1F1F91BDAB2E}" sibTransId="{EBB3048E-C2AF-45FF-9B61-551D2227C1E0}"/>
    <dgm:cxn modelId="{B8A0197D-B7CC-4565-A43C-C8D8E3178E58}" srcId="{81FBC6B8-422B-4992-8984-D9FEBB9E2A5C}" destId="{59308D98-2436-47A5-B7E5-3D1ACE1194BE}" srcOrd="0" destOrd="0" parTransId="{44A53090-74CB-458D-A9AF-A264A5D8FB08}" sibTransId="{4D119E13-C24F-4213-88D0-A81598D7D7C7}"/>
    <dgm:cxn modelId="{D7BA6151-3774-4F17-B971-B7A0595ACE64}" type="presOf" srcId="{29AD7E33-0967-45EB-A802-A4830247E6A2}" destId="{8BC52191-8544-4141-B60A-F82DFE897943}" srcOrd="1" destOrd="0" presId="urn:microsoft.com/office/officeart/2005/8/layout/matrix1"/>
    <dgm:cxn modelId="{01EC1D2E-A2F0-4E72-AD3C-1234C934F63C}" srcId="{59308D98-2436-47A5-B7E5-3D1ACE1194BE}" destId="{D6ED2A32-892E-4971-9F7E-7D79F56EB31C}" srcOrd="3" destOrd="0" parTransId="{840464A5-7871-4980-831D-12F69C93E331}" sibTransId="{ADB836EF-FCD5-40EE-A859-4F15B4FF58A9}"/>
    <dgm:cxn modelId="{12202CDF-6017-4972-AD42-9F37B24F9434}" type="presOf" srcId="{75FD8CF5-6584-460B-9AE5-1D2F1B7AD369}" destId="{BD6DD819-9E25-45FF-BD6B-5303F7EDC40E}" srcOrd="0" destOrd="0" presId="urn:microsoft.com/office/officeart/2005/8/layout/matrix1"/>
    <dgm:cxn modelId="{73E0DFC0-2AF5-4B9C-9E08-1F4AEFD84554}" type="presOf" srcId="{59308D98-2436-47A5-B7E5-3D1ACE1194BE}" destId="{79521235-BD65-49EC-BF0E-555D264B94E6}" srcOrd="0" destOrd="0" presId="urn:microsoft.com/office/officeart/2005/8/layout/matrix1"/>
    <dgm:cxn modelId="{91FDE174-8D71-4A14-AD2D-83D2914C1478}" type="presOf" srcId="{886B0715-96EC-4984-9A90-52C355E3AA1D}" destId="{C5D96F8D-A444-40A8-A6BB-AC135235C0F7}" srcOrd="0" destOrd="0" presId="urn:microsoft.com/office/officeart/2005/8/layout/matrix1"/>
    <dgm:cxn modelId="{872D0CA8-9E3D-40FB-AEA7-59BE13AAABA1}" srcId="{59308D98-2436-47A5-B7E5-3D1ACE1194BE}" destId="{75FD8CF5-6584-460B-9AE5-1D2F1B7AD369}" srcOrd="0" destOrd="0" parTransId="{47CD3676-1A77-45B0-85E6-8C8B6272ED9A}" sibTransId="{BB508147-E6DD-40C8-BB49-BF056F39221B}"/>
    <dgm:cxn modelId="{4EA2BB3B-ED62-47BC-AAAF-EFA9AC4A7AE4}" type="presOf" srcId="{75FD8CF5-6584-460B-9AE5-1D2F1B7AD369}" destId="{E5D1D658-8AAA-46A1-96DB-EDE5C0C9020A}" srcOrd="1" destOrd="0" presId="urn:microsoft.com/office/officeart/2005/8/layout/matrix1"/>
    <dgm:cxn modelId="{892B759D-2B29-4A0E-AE44-C003FE2EDBAB}" type="presOf" srcId="{81FBC6B8-422B-4992-8984-D9FEBB9E2A5C}" destId="{4C8E128F-48FB-4341-8E59-B89EE06B802C}" srcOrd="0" destOrd="0" presId="urn:microsoft.com/office/officeart/2005/8/layout/matrix1"/>
    <dgm:cxn modelId="{D8E4F141-FB40-4CFD-9188-512F025B658A}" type="presOf" srcId="{29AD7E33-0967-45EB-A802-A4830247E6A2}" destId="{F14EF8C2-8D85-49E0-9B93-77C4EE7373A9}" srcOrd="0" destOrd="0" presId="urn:microsoft.com/office/officeart/2005/8/layout/matrix1"/>
    <dgm:cxn modelId="{E7A769C1-17EA-488E-A5DC-820D3992121A}" type="presOf" srcId="{886B0715-96EC-4984-9A90-52C355E3AA1D}" destId="{52EBF15E-5179-46DD-95C4-F2E8C34B3D4E}" srcOrd="1" destOrd="0" presId="urn:microsoft.com/office/officeart/2005/8/layout/matrix1"/>
    <dgm:cxn modelId="{9F029784-7DB8-46AB-8495-B9844CD4E15E}" srcId="{59308D98-2436-47A5-B7E5-3D1ACE1194BE}" destId="{886B0715-96EC-4984-9A90-52C355E3AA1D}" srcOrd="2" destOrd="0" parTransId="{BB33A5A8-1144-488C-A680-EC38C7771780}" sibTransId="{67E439FD-C35C-4DF3-94DE-4498C33F60F7}"/>
    <dgm:cxn modelId="{20062269-EB47-46C5-B901-AF26E47B0085}" type="presOf" srcId="{D6ED2A32-892E-4971-9F7E-7D79F56EB31C}" destId="{90B307A7-D20C-4997-A076-1392265A9699}" srcOrd="1" destOrd="0" presId="urn:microsoft.com/office/officeart/2005/8/layout/matrix1"/>
    <dgm:cxn modelId="{7D452909-CB00-471B-BC50-D1A10899CEBB}" type="presParOf" srcId="{4C8E128F-48FB-4341-8E59-B89EE06B802C}" destId="{A60E7EDA-2DE2-428F-ABAB-62525EFD2C67}" srcOrd="0" destOrd="0" presId="urn:microsoft.com/office/officeart/2005/8/layout/matrix1"/>
    <dgm:cxn modelId="{4CB4BFCA-2D6F-49C3-81E7-1EB57785B2E8}" type="presParOf" srcId="{A60E7EDA-2DE2-428F-ABAB-62525EFD2C67}" destId="{BD6DD819-9E25-45FF-BD6B-5303F7EDC40E}" srcOrd="0" destOrd="0" presId="urn:microsoft.com/office/officeart/2005/8/layout/matrix1"/>
    <dgm:cxn modelId="{A1268C97-79D0-49D0-A78C-D89BB586B181}" type="presParOf" srcId="{A60E7EDA-2DE2-428F-ABAB-62525EFD2C67}" destId="{E5D1D658-8AAA-46A1-96DB-EDE5C0C9020A}" srcOrd="1" destOrd="0" presId="urn:microsoft.com/office/officeart/2005/8/layout/matrix1"/>
    <dgm:cxn modelId="{AAFE7E74-9826-4212-A9FE-E43E813BD51A}" type="presParOf" srcId="{A60E7EDA-2DE2-428F-ABAB-62525EFD2C67}" destId="{F14EF8C2-8D85-49E0-9B93-77C4EE7373A9}" srcOrd="2" destOrd="0" presId="urn:microsoft.com/office/officeart/2005/8/layout/matrix1"/>
    <dgm:cxn modelId="{23C5FE6D-36A0-4B62-A193-ACF07A885578}" type="presParOf" srcId="{A60E7EDA-2DE2-428F-ABAB-62525EFD2C67}" destId="{8BC52191-8544-4141-B60A-F82DFE897943}" srcOrd="3" destOrd="0" presId="urn:microsoft.com/office/officeart/2005/8/layout/matrix1"/>
    <dgm:cxn modelId="{03555BA8-07EB-4747-BCEB-68B093983429}" type="presParOf" srcId="{A60E7EDA-2DE2-428F-ABAB-62525EFD2C67}" destId="{C5D96F8D-A444-40A8-A6BB-AC135235C0F7}" srcOrd="4" destOrd="0" presId="urn:microsoft.com/office/officeart/2005/8/layout/matrix1"/>
    <dgm:cxn modelId="{A99F5218-234F-4D8E-AE07-ECB517407AFB}" type="presParOf" srcId="{A60E7EDA-2DE2-428F-ABAB-62525EFD2C67}" destId="{52EBF15E-5179-46DD-95C4-F2E8C34B3D4E}" srcOrd="5" destOrd="0" presId="urn:microsoft.com/office/officeart/2005/8/layout/matrix1"/>
    <dgm:cxn modelId="{BA571C35-515B-470B-A0BE-4E77D3755D8A}" type="presParOf" srcId="{A60E7EDA-2DE2-428F-ABAB-62525EFD2C67}" destId="{4400937B-A4CD-4C6F-BB2F-FFB323F3D4DA}" srcOrd="6" destOrd="0" presId="urn:microsoft.com/office/officeart/2005/8/layout/matrix1"/>
    <dgm:cxn modelId="{91660F2A-8158-479E-878E-0BFCE28C7A98}" type="presParOf" srcId="{A60E7EDA-2DE2-428F-ABAB-62525EFD2C67}" destId="{90B307A7-D20C-4997-A076-1392265A9699}" srcOrd="7" destOrd="0" presId="urn:microsoft.com/office/officeart/2005/8/layout/matrix1"/>
    <dgm:cxn modelId="{25407A7A-389F-4612-9F20-DE39A34E11FB}" type="presParOf" srcId="{4C8E128F-48FB-4341-8E59-B89EE06B802C}" destId="{79521235-BD65-49EC-BF0E-555D264B94E6}" srcOrd="1" destOrd="0" presId="urn:microsoft.com/office/officeart/2005/8/layout/matrix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D9C9C4-E476-452E-B870-DBF42589224B}" type="doc">
      <dgm:prSet loTypeId="urn:microsoft.com/office/officeart/2005/8/layout/hList1" loCatId="list" qsTypeId="urn:microsoft.com/office/officeart/2005/8/quickstyle/simple1" qsCatId="simple" csTypeId="urn:microsoft.com/office/officeart/2005/8/colors/colorful1#1" csCatId="colorful" phldr="1"/>
      <dgm:spPr/>
      <dgm:t>
        <a:bodyPr/>
        <a:lstStyle/>
        <a:p>
          <a:endParaRPr lang="en-IN"/>
        </a:p>
      </dgm:t>
    </dgm:pt>
    <dgm:pt modelId="{E2918EA3-2D2C-4F31-81AD-58C6BB4A2FC6}">
      <dgm:prSet phldrT="[Text]" custT="1">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r>
            <a:rPr lang="en-US" sz="2400" dirty="0">
              <a:solidFill>
                <a:schemeClr val="tx1"/>
              </a:solidFill>
            </a:rPr>
            <a:t>Great Ideas</a:t>
          </a:r>
        </a:p>
        <a:p>
          <a:r>
            <a:rPr lang="en-US" sz="2400" b="1" dirty="0"/>
            <a:t>Innovator</a:t>
          </a:r>
          <a:endParaRPr lang="en-IN" sz="2400" b="1" dirty="0"/>
        </a:p>
      </dgm:t>
    </dgm:pt>
    <dgm:pt modelId="{8C25761B-3DF5-4C9D-8721-24A874055B64}" type="parTrans" cxnId="{E80036A9-732B-41FF-AA00-5F3565F7C490}">
      <dgm:prSet/>
      <dgm:spPr/>
      <dgm:t>
        <a:bodyPr/>
        <a:lstStyle/>
        <a:p>
          <a:endParaRPr lang="en-IN" sz="1600"/>
        </a:p>
      </dgm:t>
    </dgm:pt>
    <dgm:pt modelId="{72D53447-5B86-43F2-B3D6-8CE51BA97418}" type="sibTrans" cxnId="{E80036A9-732B-41FF-AA00-5F3565F7C490}">
      <dgm:prSet/>
      <dgm:spPr/>
      <dgm:t>
        <a:bodyPr/>
        <a:lstStyle/>
        <a:p>
          <a:endParaRPr lang="en-IN" sz="1600"/>
        </a:p>
      </dgm:t>
    </dgm:pt>
    <dgm:pt modelId="{4250A12B-FF88-45B4-9B58-B9C006E7EA12}">
      <dgm:prSet phldrT="[Text]" custT="1"/>
      <dgm:spPr/>
      <dgm:t>
        <a:bodyPr/>
        <a:lstStyle/>
        <a:p>
          <a:pPr>
            <a:lnSpc>
              <a:spcPct val="150000"/>
            </a:lnSpc>
          </a:pPr>
          <a:r>
            <a:rPr lang="en-US" sz="1800" dirty="0"/>
            <a:t>Original Thinking, </a:t>
          </a:r>
          <a:endParaRPr lang="en-IN" sz="1800" dirty="0"/>
        </a:p>
      </dgm:t>
    </dgm:pt>
    <dgm:pt modelId="{2240DC50-2040-42A1-AE68-25579444BCF1}" type="parTrans" cxnId="{A2E9BB60-2C83-430E-8E58-F7259333C722}">
      <dgm:prSet/>
      <dgm:spPr/>
      <dgm:t>
        <a:bodyPr/>
        <a:lstStyle/>
        <a:p>
          <a:endParaRPr lang="en-IN" sz="1600"/>
        </a:p>
      </dgm:t>
    </dgm:pt>
    <dgm:pt modelId="{B13EF3D3-411B-4ECE-BA23-BEC926F31A0A}" type="sibTrans" cxnId="{A2E9BB60-2C83-430E-8E58-F7259333C722}">
      <dgm:prSet/>
      <dgm:spPr/>
      <dgm:t>
        <a:bodyPr/>
        <a:lstStyle/>
        <a:p>
          <a:endParaRPr lang="en-IN" sz="1600"/>
        </a:p>
      </dgm:t>
    </dgm:pt>
    <dgm:pt modelId="{4F38301A-9364-4087-B1D6-19FE2622E534}">
      <dgm:prSet phldrT="[Text]" custT="1">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pPr>
            <a:lnSpc>
              <a:spcPct val="90000"/>
            </a:lnSpc>
          </a:pPr>
          <a:r>
            <a:rPr lang="en-US" sz="2400" dirty="0">
              <a:solidFill>
                <a:schemeClr val="tx1"/>
              </a:solidFill>
            </a:rPr>
            <a:t>Great Execution</a:t>
          </a:r>
        </a:p>
        <a:p>
          <a:pPr>
            <a:lnSpc>
              <a:spcPct val="100000"/>
            </a:lnSpc>
          </a:pPr>
          <a:r>
            <a:rPr lang="en-US" sz="2400" b="1" dirty="0"/>
            <a:t>Entrepreneurial </a:t>
          </a:r>
          <a:endParaRPr lang="en-IN" sz="2400" b="1" dirty="0"/>
        </a:p>
      </dgm:t>
    </dgm:pt>
    <dgm:pt modelId="{6A270A9D-8C4B-4E5C-8F67-935F44DAE4FB}" type="parTrans" cxnId="{FE09787E-B1F6-4DC7-B868-742FC0DE5190}">
      <dgm:prSet/>
      <dgm:spPr/>
      <dgm:t>
        <a:bodyPr/>
        <a:lstStyle/>
        <a:p>
          <a:endParaRPr lang="en-IN" sz="1600"/>
        </a:p>
      </dgm:t>
    </dgm:pt>
    <dgm:pt modelId="{A6351475-25FC-4508-80B3-429894B879EE}" type="sibTrans" cxnId="{FE09787E-B1F6-4DC7-B868-742FC0DE5190}">
      <dgm:prSet/>
      <dgm:spPr/>
      <dgm:t>
        <a:bodyPr/>
        <a:lstStyle/>
        <a:p>
          <a:endParaRPr lang="en-IN" sz="1600"/>
        </a:p>
      </dgm:t>
    </dgm:pt>
    <dgm:pt modelId="{440ED2B7-F055-4827-8812-9B20054BBF7A}">
      <dgm:prSet phldrT="[Text]" custT="1">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r>
            <a:rPr lang="en-US" sz="2400" dirty="0">
              <a:solidFill>
                <a:schemeClr val="tx1"/>
              </a:solidFill>
            </a:rPr>
            <a:t>Great Sensitivity</a:t>
          </a:r>
        </a:p>
        <a:p>
          <a:r>
            <a:rPr lang="en-US" sz="2400" b="1" dirty="0"/>
            <a:t>Leader</a:t>
          </a:r>
          <a:endParaRPr lang="en-IN" sz="2400" b="1" dirty="0"/>
        </a:p>
      </dgm:t>
    </dgm:pt>
    <dgm:pt modelId="{B905DC3F-0BF2-403D-93B8-D16D59B34A9A}" type="parTrans" cxnId="{959611B4-6568-4D05-9F36-48AC877BED20}">
      <dgm:prSet/>
      <dgm:spPr/>
      <dgm:t>
        <a:bodyPr/>
        <a:lstStyle/>
        <a:p>
          <a:endParaRPr lang="en-IN" sz="1600"/>
        </a:p>
      </dgm:t>
    </dgm:pt>
    <dgm:pt modelId="{D6F25713-7EA2-4A54-AEFC-20DFC0225C12}" type="sibTrans" cxnId="{959611B4-6568-4D05-9F36-48AC877BED20}">
      <dgm:prSet/>
      <dgm:spPr/>
      <dgm:t>
        <a:bodyPr/>
        <a:lstStyle/>
        <a:p>
          <a:endParaRPr lang="en-IN" sz="1600"/>
        </a:p>
      </dgm:t>
    </dgm:pt>
    <dgm:pt modelId="{85E2E97A-48F0-4EE5-855F-03B5BAEA3E2D}">
      <dgm:prSet phldrT="[Text]" custT="1"/>
      <dgm:spPr/>
      <dgm:t>
        <a:bodyPr/>
        <a:lstStyle/>
        <a:p>
          <a:pPr>
            <a:lnSpc>
              <a:spcPct val="150000"/>
            </a:lnSpc>
          </a:pPr>
          <a:r>
            <a:rPr lang="en-US" sz="1800" dirty="0"/>
            <a:t>Knowing Self, Others &amp; Environment</a:t>
          </a:r>
          <a:endParaRPr lang="en-IN" sz="2400" dirty="0"/>
        </a:p>
      </dgm:t>
    </dgm:pt>
    <dgm:pt modelId="{69FCF5E1-FB34-4A41-86EE-D721516D69A0}" type="parTrans" cxnId="{AD00EB5E-159D-4AF4-8A63-81A3F4B45718}">
      <dgm:prSet/>
      <dgm:spPr/>
      <dgm:t>
        <a:bodyPr/>
        <a:lstStyle/>
        <a:p>
          <a:endParaRPr lang="en-IN" sz="1600"/>
        </a:p>
      </dgm:t>
    </dgm:pt>
    <dgm:pt modelId="{CC2BAFCE-9AB3-4E9A-8A41-36F98FE6C69B}" type="sibTrans" cxnId="{AD00EB5E-159D-4AF4-8A63-81A3F4B45718}">
      <dgm:prSet/>
      <dgm:spPr/>
      <dgm:t>
        <a:bodyPr/>
        <a:lstStyle/>
        <a:p>
          <a:endParaRPr lang="en-IN" sz="1600"/>
        </a:p>
      </dgm:t>
    </dgm:pt>
    <dgm:pt modelId="{FF177528-5547-44F7-B66D-00F22910C5F4}">
      <dgm:prSet phldrT="[Text]" custT="1"/>
      <dgm:spPr/>
      <dgm:t>
        <a:bodyPr/>
        <a:lstStyle/>
        <a:p>
          <a:pPr>
            <a:lnSpc>
              <a:spcPct val="150000"/>
            </a:lnSpc>
          </a:pPr>
          <a:r>
            <a:rPr lang="en-US" sz="1800" dirty="0"/>
            <a:t>Scenario Management</a:t>
          </a:r>
          <a:endParaRPr lang="en-IN" sz="1800" dirty="0"/>
        </a:p>
      </dgm:t>
    </dgm:pt>
    <dgm:pt modelId="{B6B0B2C2-7B15-4C27-AD9B-2C4D35E3C12B}" type="parTrans" cxnId="{E19ADBC6-0E56-4054-A227-EABC141F9F8D}">
      <dgm:prSet/>
      <dgm:spPr/>
      <dgm:t>
        <a:bodyPr/>
        <a:lstStyle/>
        <a:p>
          <a:endParaRPr lang="en-IN" sz="1600"/>
        </a:p>
      </dgm:t>
    </dgm:pt>
    <dgm:pt modelId="{77425F82-7EAC-49C5-96C8-48B46AAD88FB}" type="sibTrans" cxnId="{E19ADBC6-0E56-4054-A227-EABC141F9F8D}">
      <dgm:prSet/>
      <dgm:spPr/>
      <dgm:t>
        <a:bodyPr/>
        <a:lstStyle/>
        <a:p>
          <a:endParaRPr lang="en-IN" sz="1600"/>
        </a:p>
      </dgm:t>
    </dgm:pt>
    <dgm:pt modelId="{4083C4A5-60EE-4CBA-9113-8AFB10A3EE3F}">
      <dgm:prSet phldrT="[Text]" custT="1"/>
      <dgm:spPr/>
      <dgm:t>
        <a:bodyPr/>
        <a:lstStyle/>
        <a:p>
          <a:pPr>
            <a:lnSpc>
              <a:spcPct val="150000"/>
            </a:lnSpc>
          </a:pPr>
          <a:r>
            <a:rPr lang="en-US" sz="1800" dirty="0"/>
            <a:t>Decision Making, </a:t>
          </a:r>
          <a:endParaRPr lang="en-IN" sz="2400" dirty="0"/>
        </a:p>
      </dgm:t>
    </dgm:pt>
    <dgm:pt modelId="{FD155BCD-0B2F-4260-85F6-7C945EB36AEE}" type="sibTrans" cxnId="{B11A83EA-8729-4195-B752-7829F5AB462D}">
      <dgm:prSet/>
      <dgm:spPr/>
      <dgm:t>
        <a:bodyPr/>
        <a:lstStyle/>
        <a:p>
          <a:endParaRPr lang="en-IN" sz="1600"/>
        </a:p>
      </dgm:t>
    </dgm:pt>
    <dgm:pt modelId="{1D659F8B-0ABD-4E19-9DBD-5A40F51CA979}" type="parTrans" cxnId="{B11A83EA-8729-4195-B752-7829F5AB462D}">
      <dgm:prSet/>
      <dgm:spPr/>
      <dgm:t>
        <a:bodyPr/>
        <a:lstStyle/>
        <a:p>
          <a:endParaRPr lang="en-IN" sz="1600"/>
        </a:p>
      </dgm:t>
    </dgm:pt>
    <dgm:pt modelId="{06407117-960A-4DF7-AA2A-0CD82C1477EC}">
      <dgm:prSet phldrT="[Text]" custT="1"/>
      <dgm:spPr/>
      <dgm:t>
        <a:bodyPr/>
        <a:lstStyle/>
        <a:p>
          <a:pPr>
            <a:lnSpc>
              <a:spcPct val="150000"/>
            </a:lnSpc>
          </a:pPr>
          <a:r>
            <a:rPr lang="en-US" sz="1800" dirty="0"/>
            <a:t>Problem Solving, </a:t>
          </a:r>
          <a:endParaRPr lang="en-IN" sz="1800" dirty="0"/>
        </a:p>
      </dgm:t>
    </dgm:pt>
    <dgm:pt modelId="{EB8E746F-9039-4C14-8AE1-B7EAE351E8E5}" type="parTrans" cxnId="{6A19622B-849F-47DA-9377-E01C6CEAC39A}">
      <dgm:prSet/>
      <dgm:spPr/>
      <dgm:t>
        <a:bodyPr/>
        <a:lstStyle/>
        <a:p>
          <a:endParaRPr lang="en-IN" sz="1600"/>
        </a:p>
      </dgm:t>
    </dgm:pt>
    <dgm:pt modelId="{C4215D95-D539-4D55-B400-F074F068483E}" type="sibTrans" cxnId="{6A19622B-849F-47DA-9377-E01C6CEAC39A}">
      <dgm:prSet/>
      <dgm:spPr/>
      <dgm:t>
        <a:bodyPr/>
        <a:lstStyle/>
        <a:p>
          <a:endParaRPr lang="en-IN" sz="1600"/>
        </a:p>
      </dgm:t>
    </dgm:pt>
    <dgm:pt modelId="{20A159B7-C09C-43DB-AE4D-E106C4C91520}">
      <dgm:prSet phldrT="[Text]" custT="1"/>
      <dgm:spPr/>
      <dgm:t>
        <a:bodyPr/>
        <a:lstStyle/>
        <a:p>
          <a:pPr>
            <a:lnSpc>
              <a:spcPct val="150000"/>
            </a:lnSpc>
          </a:pPr>
          <a:r>
            <a:rPr lang="en-US" sz="1800" dirty="0"/>
            <a:t>Use of material, medium &amp; technology</a:t>
          </a:r>
          <a:endParaRPr lang="en-IN" sz="1800" dirty="0"/>
        </a:p>
      </dgm:t>
    </dgm:pt>
    <dgm:pt modelId="{4AACA955-D1FC-41B4-8CA2-07A775A7D4CB}" type="parTrans" cxnId="{96EA5A29-769B-458F-912A-ACB616650FCC}">
      <dgm:prSet/>
      <dgm:spPr/>
      <dgm:t>
        <a:bodyPr/>
        <a:lstStyle/>
        <a:p>
          <a:endParaRPr lang="en-IN" sz="1600"/>
        </a:p>
      </dgm:t>
    </dgm:pt>
    <dgm:pt modelId="{071A5B14-C9B2-4011-A272-8CF91AA5EAE5}" type="sibTrans" cxnId="{96EA5A29-769B-458F-912A-ACB616650FCC}">
      <dgm:prSet/>
      <dgm:spPr/>
      <dgm:t>
        <a:bodyPr/>
        <a:lstStyle/>
        <a:p>
          <a:endParaRPr lang="en-IN" sz="1600"/>
        </a:p>
      </dgm:t>
    </dgm:pt>
    <dgm:pt modelId="{DF277DC3-A5CE-46A2-BF4F-DC0F0ECCFE44}">
      <dgm:prSet phldrT="[Text]" custT="1"/>
      <dgm:spPr/>
      <dgm:t>
        <a:bodyPr/>
        <a:lstStyle/>
        <a:p>
          <a:pPr>
            <a:lnSpc>
              <a:spcPct val="150000"/>
            </a:lnSpc>
          </a:pPr>
          <a:r>
            <a:rPr lang="en-US" sz="1800" dirty="0"/>
            <a:t>Connecting &amp;</a:t>
          </a:r>
          <a:endParaRPr lang="en-IN" sz="2400" dirty="0"/>
        </a:p>
      </dgm:t>
    </dgm:pt>
    <dgm:pt modelId="{70632FEF-5158-42AC-BEEA-F83208209983}" type="parTrans" cxnId="{BFA61662-456C-4165-81CB-2725529F0C6B}">
      <dgm:prSet/>
      <dgm:spPr/>
      <dgm:t>
        <a:bodyPr/>
        <a:lstStyle/>
        <a:p>
          <a:endParaRPr lang="en-IN" sz="1600"/>
        </a:p>
      </dgm:t>
    </dgm:pt>
    <dgm:pt modelId="{5DCC2696-1C82-4843-AC99-55BC62734375}" type="sibTrans" cxnId="{BFA61662-456C-4165-81CB-2725529F0C6B}">
      <dgm:prSet/>
      <dgm:spPr/>
      <dgm:t>
        <a:bodyPr/>
        <a:lstStyle/>
        <a:p>
          <a:endParaRPr lang="en-IN" sz="1600"/>
        </a:p>
      </dgm:t>
    </dgm:pt>
    <dgm:pt modelId="{360A6AC5-C038-4428-AFAA-F534FAD1DC5C}">
      <dgm:prSet phldrT="[Text]" custT="1"/>
      <dgm:spPr/>
      <dgm:t>
        <a:bodyPr/>
        <a:lstStyle/>
        <a:p>
          <a:pPr>
            <a:lnSpc>
              <a:spcPct val="150000"/>
            </a:lnSpc>
          </a:pPr>
          <a:r>
            <a:rPr lang="en-US" sz="1800" dirty="0"/>
            <a:t>Communicating, </a:t>
          </a:r>
          <a:endParaRPr lang="en-IN" sz="2400" dirty="0"/>
        </a:p>
      </dgm:t>
    </dgm:pt>
    <dgm:pt modelId="{02886DE4-D711-441C-9C99-C19C95428D14}" type="parTrans" cxnId="{066367FE-B536-4266-9616-B236E7E726C6}">
      <dgm:prSet/>
      <dgm:spPr/>
      <dgm:t>
        <a:bodyPr/>
        <a:lstStyle/>
        <a:p>
          <a:endParaRPr lang="en-IN" sz="1600"/>
        </a:p>
      </dgm:t>
    </dgm:pt>
    <dgm:pt modelId="{A6D88785-B326-4517-AF43-EBB04FDD0E0B}" type="sibTrans" cxnId="{066367FE-B536-4266-9616-B236E7E726C6}">
      <dgm:prSet/>
      <dgm:spPr/>
      <dgm:t>
        <a:bodyPr/>
        <a:lstStyle/>
        <a:p>
          <a:endParaRPr lang="en-IN" sz="1600"/>
        </a:p>
      </dgm:t>
    </dgm:pt>
    <dgm:pt modelId="{19EADB18-293D-4C21-9B52-C4E2B5B71E83}" type="pres">
      <dgm:prSet presAssocID="{D2D9C9C4-E476-452E-B870-DBF42589224B}" presName="Name0" presStyleCnt="0">
        <dgm:presLayoutVars>
          <dgm:dir/>
          <dgm:animLvl val="lvl"/>
          <dgm:resizeHandles val="exact"/>
        </dgm:presLayoutVars>
      </dgm:prSet>
      <dgm:spPr/>
      <dgm:t>
        <a:bodyPr/>
        <a:lstStyle/>
        <a:p>
          <a:endParaRPr lang="en-US"/>
        </a:p>
      </dgm:t>
    </dgm:pt>
    <dgm:pt modelId="{386C008E-EEDA-4648-8AC9-88DD8B8A2EA7}" type="pres">
      <dgm:prSet presAssocID="{E2918EA3-2D2C-4F31-81AD-58C6BB4A2FC6}" presName="composite" presStyleCnt="0"/>
      <dgm:spPr/>
    </dgm:pt>
    <dgm:pt modelId="{ECD69536-F121-414A-9681-26BFCA99C8BF}" type="pres">
      <dgm:prSet presAssocID="{E2918EA3-2D2C-4F31-81AD-58C6BB4A2FC6}" presName="parTx" presStyleLbl="alignNode1" presStyleIdx="0" presStyleCnt="3">
        <dgm:presLayoutVars>
          <dgm:chMax val="0"/>
          <dgm:chPref val="0"/>
          <dgm:bulletEnabled val="1"/>
        </dgm:presLayoutVars>
      </dgm:prSet>
      <dgm:spPr/>
      <dgm:t>
        <a:bodyPr/>
        <a:lstStyle/>
        <a:p>
          <a:endParaRPr lang="en-US"/>
        </a:p>
      </dgm:t>
    </dgm:pt>
    <dgm:pt modelId="{E71A0C7E-E6C2-4FD5-8232-CF7A9A7C928E}" type="pres">
      <dgm:prSet presAssocID="{E2918EA3-2D2C-4F31-81AD-58C6BB4A2FC6}" presName="desTx" presStyleLbl="alignAccFollowNode1" presStyleIdx="0" presStyleCnt="3">
        <dgm:presLayoutVars>
          <dgm:bulletEnabled val="1"/>
        </dgm:presLayoutVars>
      </dgm:prSet>
      <dgm:spPr/>
      <dgm:t>
        <a:bodyPr/>
        <a:lstStyle/>
        <a:p>
          <a:endParaRPr lang="en-US"/>
        </a:p>
      </dgm:t>
    </dgm:pt>
    <dgm:pt modelId="{1F1BDFC9-A635-47A3-B5C1-65DCCC57CDDD}" type="pres">
      <dgm:prSet presAssocID="{72D53447-5B86-43F2-B3D6-8CE51BA97418}" presName="space" presStyleCnt="0"/>
      <dgm:spPr/>
    </dgm:pt>
    <dgm:pt modelId="{884C28F4-819E-4140-AF3E-CEA01188BE99}" type="pres">
      <dgm:prSet presAssocID="{4F38301A-9364-4087-B1D6-19FE2622E534}" presName="composite" presStyleCnt="0"/>
      <dgm:spPr/>
    </dgm:pt>
    <dgm:pt modelId="{6C28EE51-A098-4663-B70B-31E972608383}" type="pres">
      <dgm:prSet presAssocID="{4F38301A-9364-4087-B1D6-19FE2622E534}" presName="parTx" presStyleLbl="alignNode1" presStyleIdx="1" presStyleCnt="3">
        <dgm:presLayoutVars>
          <dgm:chMax val="0"/>
          <dgm:chPref val="0"/>
          <dgm:bulletEnabled val="1"/>
        </dgm:presLayoutVars>
      </dgm:prSet>
      <dgm:spPr/>
      <dgm:t>
        <a:bodyPr/>
        <a:lstStyle/>
        <a:p>
          <a:endParaRPr lang="en-US"/>
        </a:p>
      </dgm:t>
    </dgm:pt>
    <dgm:pt modelId="{D025F265-ED3D-4E2B-865D-A16DE1A3D299}" type="pres">
      <dgm:prSet presAssocID="{4F38301A-9364-4087-B1D6-19FE2622E534}" presName="desTx" presStyleLbl="alignAccFollowNode1" presStyleIdx="1" presStyleCnt="3">
        <dgm:presLayoutVars>
          <dgm:bulletEnabled val="1"/>
        </dgm:presLayoutVars>
      </dgm:prSet>
      <dgm:spPr/>
      <dgm:t>
        <a:bodyPr/>
        <a:lstStyle/>
        <a:p>
          <a:endParaRPr lang="en-US"/>
        </a:p>
      </dgm:t>
    </dgm:pt>
    <dgm:pt modelId="{4B9E7DAE-9675-4BE5-B046-5BDAF3545E2D}" type="pres">
      <dgm:prSet presAssocID="{A6351475-25FC-4508-80B3-429894B879EE}" presName="space" presStyleCnt="0"/>
      <dgm:spPr/>
    </dgm:pt>
    <dgm:pt modelId="{54F0348D-AC76-42EB-86A9-746DED84C09A}" type="pres">
      <dgm:prSet presAssocID="{440ED2B7-F055-4827-8812-9B20054BBF7A}" presName="composite" presStyleCnt="0"/>
      <dgm:spPr/>
    </dgm:pt>
    <dgm:pt modelId="{E6ED1373-F01A-41B9-B066-41B4E022A656}" type="pres">
      <dgm:prSet presAssocID="{440ED2B7-F055-4827-8812-9B20054BBF7A}" presName="parTx" presStyleLbl="alignNode1" presStyleIdx="2" presStyleCnt="3">
        <dgm:presLayoutVars>
          <dgm:chMax val="0"/>
          <dgm:chPref val="0"/>
          <dgm:bulletEnabled val="1"/>
        </dgm:presLayoutVars>
      </dgm:prSet>
      <dgm:spPr/>
      <dgm:t>
        <a:bodyPr/>
        <a:lstStyle/>
        <a:p>
          <a:endParaRPr lang="en-US"/>
        </a:p>
      </dgm:t>
    </dgm:pt>
    <dgm:pt modelId="{C635D9D6-2439-4BF7-BBD3-047325F17537}" type="pres">
      <dgm:prSet presAssocID="{440ED2B7-F055-4827-8812-9B20054BBF7A}" presName="desTx" presStyleLbl="alignAccFollowNode1" presStyleIdx="2" presStyleCnt="3" custScaleY="100000">
        <dgm:presLayoutVars>
          <dgm:bulletEnabled val="1"/>
        </dgm:presLayoutVars>
      </dgm:prSet>
      <dgm:spPr/>
      <dgm:t>
        <a:bodyPr/>
        <a:lstStyle/>
        <a:p>
          <a:endParaRPr lang="en-US"/>
        </a:p>
      </dgm:t>
    </dgm:pt>
  </dgm:ptLst>
  <dgm:cxnLst>
    <dgm:cxn modelId="{066367FE-B536-4266-9616-B236E7E726C6}" srcId="{4F38301A-9364-4087-B1D6-19FE2622E534}" destId="{360A6AC5-C038-4428-AFAA-F534FAD1DC5C}" srcOrd="2" destOrd="0" parTransId="{02886DE4-D711-441C-9C99-C19C95428D14}" sibTransId="{A6D88785-B326-4517-AF43-EBB04FDD0E0B}"/>
    <dgm:cxn modelId="{AD00EB5E-159D-4AF4-8A63-81A3F4B45718}" srcId="{440ED2B7-F055-4827-8812-9B20054BBF7A}" destId="{85E2E97A-48F0-4EE5-855F-03B5BAEA3E2D}" srcOrd="0" destOrd="0" parTransId="{69FCF5E1-FB34-4A41-86EE-D721516D69A0}" sibTransId="{CC2BAFCE-9AB3-4E9A-8A41-36F98FE6C69B}"/>
    <dgm:cxn modelId="{B11A83EA-8729-4195-B752-7829F5AB462D}" srcId="{4F38301A-9364-4087-B1D6-19FE2622E534}" destId="{4083C4A5-60EE-4CBA-9113-8AFB10A3EE3F}" srcOrd="0" destOrd="0" parTransId="{1D659F8B-0ABD-4E19-9DBD-5A40F51CA979}" sibTransId="{FD155BCD-0B2F-4260-85F6-7C945EB36AEE}"/>
    <dgm:cxn modelId="{31805489-9697-4224-80D3-93A6A8B0FFA0}" type="presOf" srcId="{D2D9C9C4-E476-452E-B870-DBF42589224B}" destId="{19EADB18-293D-4C21-9B52-C4E2B5B71E83}" srcOrd="0" destOrd="0" presId="urn:microsoft.com/office/officeart/2005/8/layout/hList1"/>
    <dgm:cxn modelId="{BFA61662-456C-4165-81CB-2725529F0C6B}" srcId="{4F38301A-9364-4087-B1D6-19FE2622E534}" destId="{DF277DC3-A5CE-46A2-BF4F-DC0F0ECCFE44}" srcOrd="1" destOrd="0" parTransId="{70632FEF-5158-42AC-BEEA-F83208209983}" sibTransId="{5DCC2696-1C82-4843-AC99-55BC62734375}"/>
    <dgm:cxn modelId="{96EA5A29-769B-458F-912A-ACB616650FCC}" srcId="{E2918EA3-2D2C-4F31-81AD-58C6BB4A2FC6}" destId="{20A159B7-C09C-43DB-AE4D-E106C4C91520}" srcOrd="2" destOrd="0" parTransId="{4AACA955-D1FC-41B4-8CA2-07A775A7D4CB}" sibTransId="{071A5B14-C9B2-4011-A272-8CF91AA5EAE5}"/>
    <dgm:cxn modelId="{6A19622B-849F-47DA-9377-E01C6CEAC39A}" srcId="{E2918EA3-2D2C-4F31-81AD-58C6BB4A2FC6}" destId="{06407117-960A-4DF7-AA2A-0CD82C1477EC}" srcOrd="1" destOrd="0" parTransId="{EB8E746F-9039-4C14-8AE1-B7EAE351E8E5}" sibTransId="{C4215D95-D539-4D55-B400-F074F068483E}"/>
    <dgm:cxn modelId="{C558F36B-8B83-40B2-A592-4D1B90AA7EDE}" type="presOf" srcId="{4F38301A-9364-4087-B1D6-19FE2622E534}" destId="{6C28EE51-A098-4663-B70B-31E972608383}" srcOrd="0" destOrd="0" presId="urn:microsoft.com/office/officeart/2005/8/layout/hList1"/>
    <dgm:cxn modelId="{98D73BD9-E302-4891-BB0E-9E731EFF08C4}" type="presOf" srcId="{20A159B7-C09C-43DB-AE4D-E106C4C91520}" destId="{E71A0C7E-E6C2-4FD5-8232-CF7A9A7C928E}" srcOrd="0" destOrd="2" presId="urn:microsoft.com/office/officeart/2005/8/layout/hList1"/>
    <dgm:cxn modelId="{FE09787E-B1F6-4DC7-B868-742FC0DE5190}" srcId="{D2D9C9C4-E476-452E-B870-DBF42589224B}" destId="{4F38301A-9364-4087-B1D6-19FE2622E534}" srcOrd="1" destOrd="0" parTransId="{6A270A9D-8C4B-4E5C-8F67-935F44DAE4FB}" sibTransId="{A6351475-25FC-4508-80B3-429894B879EE}"/>
    <dgm:cxn modelId="{A2E9BB60-2C83-430E-8E58-F7259333C722}" srcId="{E2918EA3-2D2C-4F31-81AD-58C6BB4A2FC6}" destId="{4250A12B-FF88-45B4-9B58-B9C006E7EA12}" srcOrd="0" destOrd="0" parTransId="{2240DC50-2040-42A1-AE68-25579444BCF1}" sibTransId="{B13EF3D3-411B-4ECE-BA23-BEC926F31A0A}"/>
    <dgm:cxn modelId="{959611B4-6568-4D05-9F36-48AC877BED20}" srcId="{D2D9C9C4-E476-452E-B870-DBF42589224B}" destId="{440ED2B7-F055-4827-8812-9B20054BBF7A}" srcOrd="2" destOrd="0" parTransId="{B905DC3F-0BF2-403D-93B8-D16D59B34A9A}" sibTransId="{D6F25713-7EA2-4A54-AEFC-20DFC0225C12}"/>
    <dgm:cxn modelId="{98B16008-8F02-4C94-B1D2-F25F80A2B4CE}" type="presOf" srcId="{4250A12B-FF88-45B4-9B58-B9C006E7EA12}" destId="{E71A0C7E-E6C2-4FD5-8232-CF7A9A7C928E}" srcOrd="0" destOrd="0" presId="urn:microsoft.com/office/officeart/2005/8/layout/hList1"/>
    <dgm:cxn modelId="{E19ADBC6-0E56-4054-A227-EABC141F9F8D}" srcId="{440ED2B7-F055-4827-8812-9B20054BBF7A}" destId="{FF177528-5547-44F7-B66D-00F22910C5F4}" srcOrd="1" destOrd="0" parTransId="{B6B0B2C2-7B15-4C27-AD9B-2C4D35E3C12B}" sibTransId="{77425F82-7EAC-49C5-96C8-48B46AAD88FB}"/>
    <dgm:cxn modelId="{7014830B-754A-4B80-81E8-D470BDCC91E1}" type="presOf" srcId="{FF177528-5547-44F7-B66D-00F22910C5F4}" destId="{C635D9D6-2439-4BF7-BBD3-047325F17537}" srcOrd="0" destOrd="1" presId="urn:microsoft.com/office/officeart/2005/8/layout/hList1"/>
    <dgm:cxn modelId="{F79EAC02-5AF4-4FCA-9809-B403FA5E3E79}" type="presOf" srcId="{4083C4A5-60EE-4CBA-9113-8AFB10A3EE3F}" destId="{D025F265-ED3D-4E2B-865D-A16DE1A3D299}" srcOrd="0" destOrd="0" presId="urn:microsoft.com/office/officeart/2005/8/layout/hList1"/>
    <dgm:cxn modelId="{11C6271E-D1C2-484B-BB8E-450A298E66A8}" type="presOf" srcId="{E2918EA3-2D2C-4F31-81AD-58C6BB4A2FC6}" destId="{ECD69536-F121-414A-9681-26BFCA99C8BF}" srcOrd="0" destOrd="0" presId="urn:microsoft.com/office/officeart/2005/8/layout/hList1"/>
    <dgm:cxn modelId="{E80036A9-732B-41FF-AA00-5F3565F7C490}" srcId="{D2D9C9C4-E476-452E-B870-DBF42589224B}" destId="{E2918EA3-2D2C-4F31-81AD-58C6BB4A2FC6}" srcOrd="0" destOrd="0" parTransId="{8C25761B-3DF5-4C9D-8721-24A874055B64}" sibTransId="{72D53447-5B86-43F2-B3D6-8CE51BA97418}"/>
    <dgm:cxn modelId="{9F666C99-FE32-41B7-9F80-B56C4CE8FB5D}" type="presOf" srcId="{85E2E97A-48F0-4EE5-855F-03B5BAEA3E2D}" destId="{C635D9D6-2439-4BF7-BBD3-047325F17537}" srcOrd="0" destOrd="0" presId="urn:microsoft.com/office/officeart/2005/8/layout/hList1"/>
    <dgm:cxn modelId="{C7FCB915-D3D5-4C59-BFCF-C7CBF112BC0F}" type="presOf" srcId="{06407117-960A-4DF7-AA2A-0CD82C1477EC}" destId="{E71A0C7E-E6C2-4FD5-8232-CF7A9A7C928E}" srcOrd="0" destOrd="1" presId="urn:microsoft.com/office/officeart/2005/8/layout/hList1"/>
    <dgm:cxn modelId="{EAB5BB68-4489-4477-B968-B569429166C2}" type="presOf" srcId="{360A6AC5-C038-4428-AFAA-F534FAD1DC5C}" destId="{D025F265-ED3D-4E2B-865D-A16DE1A3D299}" srcOrd="0" destOrd="2" presId="urn:microsoft.com/office/officeart/2005/8/layout/hList1"/>
    <dgm:cxn modelId="{BC21732A-B1F1-4EFE-838C-A11AB4C15980}" type="presOf" srcId="{440ED2B7-F055-4827-8812-9B20054BBF7A}" destId="{E6ED1373-F01A-41B9-B066-41B4E022A656}" srcOrd="0" destOrd="0" presId="urn:microsoft.com/office/officeart/2005/8/layout/hList1"/>
    <dgm:cxn modelId="{F55E019C-506A-4DE9-90C3-49A197F41A7C}" type="presOf" srcId="{DF277DC3-A5CE-46A2-BF4F-DC0F0ECCFE44}" destId="{D025F265-ED3D-4E2B-865D-A16DE1A3D299}" srcOrd="0" destOrd="1" presId="urn:microsoft.com/office/officeart/2005/8/layout/hList1"/>
    <dgm:cxn modelId="{85D7AD20-8ADC-440A-956B-EC0C07CB323F}" type="presParOf" srcId="{19EADB18-293D-4C21-9B52-C4E2B5B71E83}" destId="{386C008E-EEDA-4648-8AC9-88DD8B8A2EA7}" srcOrd="0" destOrd="0" presId="urn:microsoft.com/office/officeart/2005/8/layout/hList1"/>
    <dgm:cxn modelId="{6EE5E248-6B80-4DDF-88EF-BEE12ED8674F}" type="presParOf" srcId="{386C008E-EEDA-4648-8AC9-88DD8B8A2EA7}" destId="{ECD69536-F121-414A-9681-26BFCA99C8BF}" srcOrd="0" destOrd="0" presId="urn:microsoft.com/office/officeart/2005/8/layout/hList1"/>
    <dgm:cxn modelId="{FA5DCF67-4BDE-4C6A-B2D1-F2C0A928DAC3}" type="presParOf" srcId="{386C008E-EEDA-4648-8AC9-88DD8B8A2EA7}" destId="{E71A0C7E-E6C2-4FD5-8232-CF7A9A7C928E}" srcOrd="1" destOrd="0" presId="urn:microsoft.com/office/officeart/2005/8/layout/hList1"/>
    <dgm:cxn modelId="{2F419B49-E08D-4E59-8F0B-2E3923F45882}" type="presParOf" srcId="{19EADB18-293D-4C21-9B52-C4E2B5B71E83}" destId="{1F1BDFC9-A635-47A3-B5C1-65DCCC57CDDD}" srcOrd="1" destOrd="0" presId="urn:microsoft.com/office/officeart/2005/8/layout/hList1"/>
    <dgm:cxn modelId="{3D603E58-8B39-4026-B8D7-362A96669124}" type="presParOf" srcId="{19EADB18-293D-4C21-9B52-C4E2B5B71E83}" destId="{884C28F4-819E-4140-AF3E-CEA01188BE99}" srcOrd="2" destOrd="0" presId="urn:microsoft.com/office/officeart/2005/8/layout/hList1"/>
    <dgm:cxn modelId="{959D9F49-0897-4980-A4AF-550603D78FC9}" type="presParOf" srcId="{884C28F4-819E-4140-AF3E-CEA01188BE99}" destId="{6C28EE51-A098-4663-B70B-31E972608383}" srcOrd="0" destOrd="0" presId="urn:microsoft.com/office/officeart/2005/8/layout/hList1"/>
    <dgm:cxn modelId="{294CB407-B96B-44FD-8081-C2A86837B075}" type="presParOf" srcId="{884C28F4-819E-4140-AF3E-CEA01188BE99}" destId="{D025F265-ED3D-4E2B-865D-A16DE1A3D299}" srcOrd="1" destOrd="0" presId="urn:microsoft.com/office/officeart/2005/8/layout/hList1"/>
    <dgm:cxn modelId="{292766CA-6A01-4624-BE2E-535054561557}" type="presParOf" srcId="{19EADB18-293D-4C21-9B52-C4E2B5B71E83}" destId="{4B9E7DAE-9675-4BE5-B046-5BDAF3545E2D}" srcOrd="3" destOrd="0" presId="urn:microsoft.com/office/officeart/2005/8/layout/hList1"/>
    <dgm:cxn modelId="{DFD24080-B572-4482-8EB5-7DF9AAD1CA2F}" type="presParOf" srcId="{19EADB18-293D-4C21-9B52-C4E2B5B71E83}" destId="{54F0348D-AC76-42EB-86A9-746DED84C09A}" srcOrd="4" destOrd="0" presId="urn:microsoft.com/office/officeart/2005/8/layout/hList1"/>
    <dgm:cxn modelId="{C0C7FDE6-43EB-447B-938F-599FA5FF0FA9}" type="presParOf" srcId="{54F0348D-AC76-42EB-86A9-746DED84C09A}" destId="{E6ED1373-F01A-41B9-B066-41B4E022A656}" srcOrd="0" destOrd="0" presId="urn:microsoft.com/office/officeart/2005/8/layout/hList1"/>
    <dgm:cxn modelId="{07548F5F-1EAC-4717-A594-3D10E57395BC}" type="presParOf" srcId="{54F0348D-AC76-42EB-86A9-746DED84C09A}" destId="{C635D9D6-2439-4BF7-BBD3-047325F17537}"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D6751-23BA-4F74-A060-FB637DD92024}" type="doc">
      <dgm:prSet loTypeId="urn:microsoft.com/office/officeart/2005/8/layout/radial6" loCatId="cycle" qsTypeId="urn:microsoft.com/office/officeart/2005/8/quickstyle/3d9" qsCatId="3D" csTypeId="urn:microsoft.com/office/officeart/2005/8/colors/accent6_3" csCatId="accent6" phldr="1"/>
      <dgm:spPr/>
      <dgm:t>
        <a:bodyPr/>
        <a:lstStyle/>
        <a:p>
          <a:endParaRPr lang="en-US"/>
        </a:p>
      </dgm:t>
    </dgm:pt>
    <dgm:pt modelId="{771770F2-43F8-47EC-9B8F-62E23E499C69}">
      <dgm:prSet phldrT="[Text]" custT="1"/>
      <dgm:spPr/>
      <dgm:t>
        <a:bodyPr/>
        <a:lstStyle/>
        <a:p>
          <a:r>
            <a:rPr lang="en-US" sz="2400" dirty="0">
              <a:latin typeface="Futura Hv BT" panose="020B0702020204020204" pitchFamily="34" charset="0"/>
            </a:rPr>
            <a:t>Design is</a:t>
          </a:r>
        </a:p>
      </dgm:t>
    </dgm:pt>
    <dgm:pt modelId="{FB5811F1-4970-493B-A067-5180768A73E6}" type="parTrans" cxnId="{A01B228C-2AC3-45FA-B7AB-6C201E1FCD3C}">
      <dgm:prSet/>
      <dgm:spPr/>
      <dgm:t>
        <a:bodyPr/>
        <a:lstStyle/>
        <a:p>
          <a:endParaRPr lang="en-US"/>
        </a:p>
      </dgm:t>
    </dgm:pt>
    <dgm:pt modelId="{CFC34F16-C94D-4EC1-8C50-69C2F145C692}" type="sibTrans" cxnId="{A01B228C-2AC3-45FA-B7AB-6C201E1FCD3C}">
      <dgm:prSet/>
      <dgm:spPr/>
      <dgm:t>
        <a:bodyPr/>
        <a:lstStyle/>
        <a:p>
          <a:endParaRPr lang="en-US"/>
        </a:p>
      </dgm:t>
    </dgm:pt>
    <dgm:pt modelId="{445A2773-0B40-4238-A0FF-D2915257290A}">
      <dgm:prSet phldrT="[Text]" custT="1"/>
      <dgm:spPr/>
      <dgm:t>
        <a:bodyPr/>
        <a:lstStyle/>
        <a:p>
          <a:endParaRPr lang="en-US" sz="2800" dirty="0"/>
        </a:p>
      </dgm:t>
    </dgm:pt>
    <dgm:pt modelId="{353B2B1A-16B4-423F-8E46-A074584C899C}" type="parTrans" cxnId="{071FF8CE-E6F6-407B-B7CD-B84A18EC3528}">
      <dgm:prSet/>
      <dgm:spPr/>
      <dgm:t>
        <a:bodyPr/>
        <a:lstStyle/>
        <a:p>
          <a:endParaRPr lang="en-US"/>
        </a:p>
      </dgm:t>
    </dgm:pt>
    <dgm:pt modelId="{C5FA019E-8182-4AC0-AD48-18DA2C4C982E}" type="sibTrans" cxnId="{071FF8CE-E6F6-407B-B7CD-B84A18EC3528}">
      <dgm:prSet/>
      <dgm:spPr/>
      <dgm:t>
        <a:bodyPr/>
        <a:lstStyle/>
        <a:p>
          <a:endParaRPr lang="en-US"/>
        </a:p>
      </dgm:t>
    </dgm:pt>
    <dgm:pt modelId="{4605B6C6-3D1B-44AA-A746-32230650C5DA}">
      <dgm:prSet phldrT="[Text]" custT="1"/>
      <dgm:spPr/>
      <dgm:t>
        <a:bodyPr/>
        <a:lstStyle/>
        <a:p>
          <a:endParaRPr lang="en-US" sz="2800" dirty="0"/>
        </a:p>
      </dgm:t>
    </dgm:pt>
    <dgm:pt modelId="{2CD31C97-B178-4FC1-98AE-89BEB68616E2}" type="parTrans" cxnId="{80A9A927-D9FA-43E7-BBF0-2AC17646C6BC}">
      <dgm:prSet/>
      <dgm:spPr/>
      <dgm:t>
        <a:bodyPr/>
        <a:lstStyle/>
        <a:p>
          <a:endParaRPr lang="en-US"/>
        </a:p>
      </dgm:t>
    </dgm:pt>
    <dgm:pt modelId="{6ED4FF46-8D80-40C4-B12A-40422DD7BCD8}" type="sibTrans" cxnId="{80A9A927-D9FA-43E7-BBF0-2AC17646C6BC}">
      <dgm:prSet/>
      <dgm:spPr/>
      <dgm:t>
        <a:bodyPr/>
        <a:lstStyle/>
        <a:p>
          <a:endParaRPr lang="en-US"/>
        </a:p>
      </dgm:t>
    </dgm:pt>
    <dgm:pt modelId="{38C193B8-6B8A-4B12-8E8F-B9B52A081F47}">
      <dgm:prSet phldrT="[Text]" custT="1"/>
      <dgm:spPr/>
      <dgm:t>
        <a:bodyPr/>
        <a:lstStyle/>
        <a:p>
          <a:endParaRPr lang="en-US" sz="2800" dirty="0"/>
        </a:p>
      </dgm:t>
    </dgm:pt>
    <dgm:pt modelId="{89D67C6E-8EC9-44E0-A777-D8738BF7F922}" type="parTrans" cxnId="{A83283B9-E395-41B6-82D8-665829FED4D0}">
      <dgm:prSet/>
      <dgm:spPr/>
      <dgm:t>
        <a:bodyPr/>
        <a:lstStyle/>
        <a:p>
          <a:endParaRPr lang="en-US"/>
        </a:p>
      </dgm:t>
    </dgm:pt>
    <dgm:pt modelId="{DCA6D144-D071-468C-BF73-1D25C85E4A24}" type="sibTrans" cxnId="{A83283B9-E395-41B6-82D8-665829FED4D0}">
      <dgm:prSet/>
      <dgm:spPr/>
      <dgm:t>
        <a:bodyPr/>
        <a:lstStyle/>
        <a:p>
          <a:endParaRPr lang="en-US"/>
        </a:p>
      </dgm:t>
    </dgm:pt>
    <dgm:pt modelId="{C64D0F8A-D97A-46C1-9B77-844796C32FD2}">
      <dgm:prSet phldrT="[Text]" custT="1"/>
      <dgm:spPr/>
      <dgm:t>
        <a:bodyPr/>
        <a:lstStyle/>
        <a:p>
          <a:endParaRPr lang="en-US" sz="2800" dirty="0"/>
        </a:p>
      </dgm:t>
    </dgm:pt>
    <dgm:pt modelId="{40A6C273-C87B-4F5B-82FB-91C830B88949}" type="parTrans" cxnId="{1E86EFDA-172B-43E3-86A7-BB50C3A85467}">
      <dgm:prSet/>
      <dgm:spPr/>
      <dgm:t>
        <a:bodyPr/>
        <a:lstStyle/>
        <a:p>
          <a:endParaRPr lang="en-US"/>
        </a:p>
      </dgm:t>
    </dgm:pt>
    <dgm:pt modelId="{E6EA0D47-E180-4FB3-8D3B-7B03439F11D3}" type="sibTrans" cxnId="{1E86EFDA-172B-43E3-86A7-BB50C3A85467}">
      <dgm:prSet/>
      <dgm:spPr/>
      <dgm:t>
        <a:bodyPr/>
        <a:lstStyle/>
        <a:p>
          <a:endParaRPr lang="en-US"/>
        </a:p>
      </dgm:t>
    </dgm:pt>
    <dgm:pt modelId="{05B0C472-6179-40F5-9A63-E98E94BC1A2C}">
      <dgm:prSet phldrT="[Text]"/>
      <dgm:spPr/>
      <dgm:t>
        <a:bodyPr/>
        <a:lstStyle/>
        <a:p>
          <a:endParaRPr lang="en-US" dirty="0"/>
        </a:p>
      </dgm:t>
    </dgm:pt>
    <dgm:pt modelId="{D0134058-5DB4-4F77-B457-D77A117EB4BA}" type="parTrans" cxnId="{F2496D18-358D-4428-BCFF-97E397C11FF8}">
      <dgm:prSet/>
      <dgm:spPr/>
      <dgm:t>
        <a:bodyPr/>
        <a:lstStyle/>
        <a:p>
          <a:endParaRPr lang="en-IN"/>
        </a:p>
      </dgm:t>
    </dgm:pt>
    <dgm:pt modelId="{C67CE795-2866-4AAA-A82E-7915FF25B3A2}" type="sibTrans" cxnId="{F2496D18-358D-4428-BCFF-97E397C11FF8}">
      <dgm:prSet/>
      <dgm:spPr/>
      <dgm:t>
        <a:bodyPr/>
        <a:lstStyle/>
        <a:p>
          <a:endParaRPr lang="en-IN"/>
        </a:p>
      </dgm:t>
    </dgm:pt>
    <dgm:pt modelId="{AE76E15B-3E94-44AC-A977-5BB09710A358}">
      <dgm:prSet phldrT="[Text]"/>
      <dgm:spPr/>
      <dgm:t>
        <a:bodyPr/>
        <a:lstStyle/>
        <a:p>
          <a:endParaRPr lang="en-US" dirty="0"/>
        </a:p>
      </dgm:t>
    </dgm:pt>
    <dgm:pt modelId="{ADC0B893-3639-4154-A86C-29185E5B5701}" type="parTrans" cxnId="{15DF5CC3-E3DA-4822-8865-EEF042FECE77}">
      <dgm:prSet/>
      <dgm:spPr/>
      <dgm:t>
        <a:bodyPr/>
        <a:lstStyle/>
        <a:p>
          <a:endParaRPr lang="en-IN"/>
        </a:p>
      </dgm:t>
    </dgm:pt>
    <dgm:pt modelId="{8AB8C9AB-0035-409E-A1A0-693B50EA91CB}" type="sibTrans" cxnId="{15DF5CC3-E3DA-4822-8865-EEF042FECE77}">
      <dgm:prSet/>
      <dgm:spPr/>
      <dgm:t>
        <a:bodyPr/>
        <a:lstStyle/>
        <a:p>
          <a:endParaRPr lang="en-IN"/>
        </a:p>
      </dgm:t>
    </dgm:pt>
    <dgm:pt modelId="{3637651A-9C49-4D8B-80FC-C37F567EF2AA}">
      <dgm:prSet phldrT="[Text]"/>
      <dgm:spPr/>
      <dgm:t>
        <a:bodyPr/>
        <a:lstStyle/>
        <a:p>
          <a:endParaRPr lang="en-US" dirty="0"/>
        </a:p>
      </dgm:t>
    </dgm:pt>
    <dgm:pt modelId="{D1DF718A-DE8A-4603-A5A3-46DB592ABE50}" type="parTrans" cxnId="{869EFB43-A5C7-4200-9D14-D363B0443469}">
      <dgm:prSet/>
      <dgm:spPr/>
      <dgm:t>
        <a:bodyPr/>
        <a:lstStyle/>
        <a:p>
          <a:endParaRPr lang="en-IN"/>
        </a:p>
      </dgm:t>
    </dgm:pt>
    <dgm:pt modelId="{DDC4BA6A-26F6-4D09-8626-D76470CF61A9}" type="sibTrans" cxnId="{869EFB43-A5C7-4200-9D14-D363B0443469}">
      <dgm:prSet/>
      <dgm:spPr/>
      <dgm:t>
        <a:bodyPr/>
        <a:lstStyle/>
        <a:p>
          <a:endParaRPr lang="en-IN"/>
        </a:p>
      </dgm:t>
    </dgm:pt>
    <dgm:pt modelId="{0BDC9E51-7A94-4EAE-803C-C48A49565B4C}">
      <dgm:prSet phldrT="[Text]"/>
      <dgm:spPr/>
      <dgm:t>
        <a:bodyPr/>
        <a:lstStyle/>
        <a:p>
          <a:endParaRPr lang="en-US" dirty="0"/>
        </a:p>
      </dgm:t>
    </dgm:pt>
    <dgm:pt modelId="{56EBC539-2045-4E8E-B1D1-D06294094766}" type="parTrans" cxnId="{8AEDB1AE-78F7-409D-88DD-191D3620BA2C}">
      <dgm:prSet/>
      <dgm:spPr/>
      <dgm:t>
        <a:bodyPr/>
        <a:lstStyle/>
        <a:p>
          <a:endParaRPr lang="en-IN"/>
        </a:p>
      </dgm:t>
    </dgm:pt>
    <dgm:pt modelId="{5FAC9419-6593-4418-A0E4-2425F7233516}" type="sibTrans" cxnId="{8AEDB1AE-78F7-409D-88DD-191D3620BA2C}">
      <dgm:prSet/>
      <dgm:spPr/>
      <dgm:t>
        <a:bodyPr/>
        <a:lstStyle/>
        <a:p>
          <a:endParaRPr lang="en-IN"/>
        </a:p>
      </dgm:t>
    </dgm:pt>
    <dgm:pt modelId="{B99076ED-EA99-4683-AEFA-9DFC7647BCB6}">
      <dgm:prSet phldrT="[Text]"/>
      <dgm:spPr/>
      <dgm:t>
        <a:bodyPr/>
        <a:lstStyle/>
        <a:p>
          <a:endParaRPr lang="en-US" dirty="0"/>
        </a:p>
      </dgm:t>
    </dgm:pt>
    <dgm:pt modelId="{C9F595E4-150F-4DC0-AD57-57EA62B28350}" type="parTrans" cxnId="{AA02A6C1-3F20-4F0A-A715-7AC111B48E31}">
      <dgm:prSet/>
      <dgm:spPr/>
      <dgm:t>
        <a:bodyPr/>
        <a:lstStyle/>
        <a:p>
          <a:endParaRPr lang="en-IN"/>
        </a:p>
      </dgm:t>
    </dgm:pt>
    <dgm:pt modelId="{EAED9C73-9F93-4A95-9180-52CEA7E626C8}" type="sibTrans" cxnId="{AA02A6C1-3F20-4F0A-A715-7AC111B48E31}">
      <dgm:prSet/>
      <dgm:spPr/>
      <dgm:t>
        <a:bodyPr/>
        <a:lstStyle/>
        <a:p>
          <a:endParaRPr lang="en-IN"/>
        </a:p>
      </dgm:t>
    </dgm:pt>
    <dgm:pt modelId="{8DE49879-87D9-4B3B-ADDD-96480E82F1BF}">
      <dgm:prSet phldrT="[Text]"/>
      <dgm:spPr/>
      <dgm:t>
        <a:bodyPr/>
        <a:lstStyle/>
        <a:p>
          <a:endParaRPr lang="en-US" dirty="0"/>
        </a:p>
      </dgm:t>
    </dgm:pt>
    <dgm:pt modelId="{539E4109-0588-41B1-B13A-1D20A018430E}" type="sibTrans" cxnId="{EE04D444-4E72-4FD1-8252-972F02D7B1D4}">
      <dgm:prSet/>
      <dgm:spPr/>
      <dgm:t>
        <a:bodyPr/>
        <a:lstStyle/>
        <a:p>
          <a:endParaRPr lang="en-IN"/>
        </a:p>
      </dgm:t>
    </dgm:pt>
    <dgm:pt modelId="{FC509E85-E79F-4831-83A7-F93A68DEDD5E}" type="parTrans" cxnId="{EE04D444-4E72-4FD1-8252-972F02D7B1D4}">
      <dgm:prSet/>
      <dgm:spPr/>
      <dgm:t>
        <a:bodyPr/>
        <a:lstStyle/>
        <a:p>
          <a:endParaRPr lang="en-IN"/>
        </a:p>
      </dgm:t>
    </dgm:pt>
    <dgm:pt modelId="{C67BF547-A1F2-4278-90A0-09005082C7D0}" type="pres">
      <dgm:prSet presAssocID="{851D6751-23BA-4F74-A060-FB637DD92024}" presName="Name0" presStyleCnt="0">
        <dgm:presLayoutVars>
          <dgm:chMax val="1"/>
          <dgm:dir/>
          <dgm:animLvl val="ctr"/>
          <dgm:resizeHandles val="exact"/>
        </dgm:presLayoutVars>
      </dgm:prSet>
      <dgm:spPr/>
      <dgm:t>
        <a:bodyPr/>
        <a:lstStyle/>
        <a:p>
          <a:endParaRPr lang="en-US"/>
        </a:p>
      </dgm:t>
    </dgm:pt>
    <dgm:pt modelId="{FA599239-8F4D-49B1-8B4F-66E280EBA047}" type="pres">
      <dgm:prSet presAssocID="{771770F2-43F8-47EC-9B8F-62E23E499C69}" presName="centerShape" presStyleLbl="node0" presStyleIdx="0" presStyleCnt="1" custLinFactNeighborX="-3488" custLinFactNeighborY="2972"/>
      <dgm:spPr/>
      <dgm:t>
        <a:bodyPr/>
        <a:lstStyle/>
        <a:p>
          <a:endParaRPr lang="en-US"/>
        </a:p>
      </dgm:t>
    </dgm:pt>
    <dgm:pt modelId="{17D87E08-1B9E-452E-9767-26AA5EE77728}" type="pres">
      <dgm:prSet presAssocID="{445A2773-0B40-4238-A0FF-D2915257290A}" presName="node" presStyleLbl="node1" presStyleIdx="0" presStyleCnt="10">
        <dgm:presLayoutVars>
          <dgm:bulletEnabled val="1"/>
        </dgm:presLayoutVars>
      </dgm:prSet>
      <dgm:spPr/>
      <dgm:t>
        <a:bodyPr/>
        <a:lstStyle/>
        <a:p>
          <a:endParaRPr lang="en-US"/>
        </a:p>
      </dgm:t>
    </dgm:pt>
    <dgm:pt modelId="{B81CB40C-51C3-41F9-9AB9-5240CDF4BFFE}" type="pres">
      <dgm:prSet presAssocID="{445A2773-0B40-4238-A0FF-D2915257290A}" presName="dummy" presStyleCnt="0"/>
      <dgm:spPr/>
    </dgm:pt>
    <dgm:pt modelId="{BD2A6476-B11E-47B1-97B2-6A241526E547}" type="pres">
      <dgm:prSet presAssocID="{C5FA019E-8182-4AC0-AD48-18DA2C4C982E}" presName="sibTrans" presStyleLbl="sibTrans2D1" presStyleIdx="0" presStyleCnt="10"/>
      <dgm:spPr/>
      <dgm:t>
        <a:bodyPr/>
        <a:lstStyle/>
        <a:p>
          <a:endParaRPr lang="en-US"/>
        </a:p>
      </dgm:t>
    </dgm:pt>
    <dgm:pt modelId="{B15B278D-B24A-40E6-AC9D-2CD5E2E8A54F}" type="pres">
      <dgm:prSet presAssocID="{4605B6C6-3D1B-44AA-A746-32230650C5DA}" presName="node" presStyleLbl="node1" presStyleIdx="1" presStyleCnt="10">
        <dgm:presLayoutVars>
          <dgm:bulletEnabled val="1"/>
        </dgm:presLayoutVars>
      </dgm:prSet>
      <dgm:spPr/>
      <dgm:t>
        <a:bodyPr/>
        <a:lstStyle/>
        <a:p>
          <a:endParaRPr lang="en-US"/>
        </a:p>
      </dgm:t>
    </dgm:pt>
    <dgm:pt modelId="{95877641-7FE8-4515-B9BC-E11C6B77826C}" type="pres">
      <dgm:prSet presAssocID="{4605B6C6-3D1B-44AA-A746-32230650C5DA}" presName="dummy" presStyleCnt="0"/>
      <dgm:spPr/>
    </dgm:pt>
    <dgm:pt modelId="{30A59584-FCA3-4FF5-A5D0-4C55A96E941C}" type="pres">
      <dgm:prSet presAssocID="{6ED4FF46-8D80-40C4-B12A-40422DD7BCD8}" presName="sibTrans" presStyleLbl="sibTrans2D1" presStyleIdx="1" presStyleCnt="10"/>
      <dgm:spPr/>
      <dgm:t>
        <a:bodyPr/>
        <a:lstStyle/>
        <a:p>
          <a:endParaRPr lang="en-US"/>
        </a:p>
      </dgm:t>
    </dgm:pt>
    <dgm:pt modelId="{7D9AD19A-12A4-49AE-A46F-2B4A47E92A12}" type="pres">
      <dgm:prSet presAssocID="{38C193B8-6B8A-4B12-8E8F-B9B52A081F47}" presName="node" presStyleLbl="node1" presStyleIdx="2" presStyleCnt="10">
        <dgm:presLayoutVars>
          <dgm:bulletEnabled val="1"/>
        </dgm:presLayoutVars>
      </dgm:prSet>
      <dgm:spPr/>
      <dgm:t>
        <a:bodyPr/>
        <a:lstStyle/>
        <a:p>
          <a:endParaRPr lang="en-US"/>
        </a:p>
      </dgm:t>
    </dgm:pt>
    <dgm:pt modelId="{BE52B7D2-4DD6-4B74-B52D-BC3D0E335FED}" type="pres">
      <dgm:prSet presAssocID="{38C193B8-6B8A-4B12-8E8F-B9B52A081F47}" presName="dummy" presStyleCnt="0"/>
      <dgm:spPr/>
    </dgm:pt>
    <dgm:pt modelId="{D0DAB09D-F288-4E3E-AC7A-3112950E2D11}" type="pres">
      <dgm:prSet presAssocID="{DCA6D144-D071-468C-BF73-1D25C85E4A24}" presName="sibTrans" presStyleLbl="sibTrans2D1" presStyleIdx="2" presStyleCnt="10"/>
      <dgm:spPr/>
      <dgm:t>
        <a:bodyPr/>
        <a:lstStyle/>
        <a:p>
          <a:endParaRPr lang="en-US"/>
        </a:p>
      </dgm:t>
    </dgm:pt>
    <dgm:pt modelId="{092B7317-F02E-4A95-956F-6D70ADD1D4A1}" type="pres">
      <dgm:prSet presAssocID="{C64D0F8A-D97A-46C1-9B77-844796C32FD2}" presName="node" presStyleLbl="node1" presStyleIdx="3" presStyleCnt="10">
        <dgm:presLayoutVars>
          <dgm:bulletEnabled val="1"/>
        </dgm:presLayoutVars>
      </dgm:prSet>
      <dgm:spPr/>
      <dgm:t>
        <a:bodyPr/>
        <a:lstStyle/>
        <a:p>
          <a:endParaRPr lang="en-US"/>
        </a:p>
      </dgm:t>
    </dgm:pt>
    <dgm:pt modelId="{B0C02ABB-DA71-4533-ADD6-B79AD33EC1A6}" type="pres">
      <dgm:prSet presAssocID="{C64D0F8A-D97A-46C1-9B77-844796C32FD2}" presName="dummy" presStyleCnt="0"/>
      <dgm:spPr/>
    </dgm:pt>
    <dgm:pt modelId="{518FF45C-1802-4B15-A7EA-F4AEB6C8B612}" type="pres">
      <dgm:prSet presAssocID="{E6EA0D47-E180-4FB3-8D3B-7B03439F11D3}" presName="sibTrans" presStyleLbl="sibTrans2D1" presStyleIdx="3" presStyleCnt="10"/>
      <dgm:spPr/>
      <dgm:t>
        <a:bodyPr/>
        <a:lstStyle/>
        <a:p>
          <a:endParaRPr lang="en-US"/>
        </a:p>
      </dgm:t>
    </dgm:pt>
    <dgm:pt modelId="{10CD6D80-11A3-4520-B735-3A3557DE89F7}" type="pres">
      <dgm:prSet presAssocID="{8DE49879-87D9-4B3B-ADDD-96480E82F1BF}" presName="node" presStyleLbl="node1" presStyleIdx="4" presStyleCnt="10">
        <dgm:presLayoutVars>
          <dgm:bulletEnabled val="1"/>
        </dgm:presLayoutVars>
      </dgm:prSet>
      <dgm:spPr/>
      <dgm:t>
        <a:bodyPr/>
        <a:lstStyle/>
        <a:p>
          <a:endParaRPr lang="en-US"/>
        </a:p>
      </dgm:t>
    </dgm:pt>
    <dgm:pt modelId="{C422A034-73A2-4D3C-8769-ED6BE5FF3916}" type="pres">
      <dgm:prSet presAssocID="{8DE49879-87D9-4B3B-ADDD-96480E82F1BF}" presName="dummy" presStyleCnt="0"/>
      <dgm:spPr/>
    </dgm:pt>
    <dgm:pt modelId="{C3855ED0-A1F1-4B62-BFF4-C20B3F6CC08C}" type="pres">
      <dgm:prSet presAssocID="{539E4109-0588-41B1-B13A-1D20A018430E}" presName="sibTrans" presStyleLbl="sibTrans2D1" presStyleIdx="4" presStyleCnt="10"/>
      <dgm:spPr/>
      <dgm:t>
        <a:bodyPr/>
        <a:lstStyle/>
        <a:p>
          <a:endParaRPr lang="en-US"/>
        </a:p>
      </dgm:t>
    </dgm:pt>
    <dgm:pt modelId="{1C9B29B7-B824-432F-B78A-7D9AB2883731}" type="pres">
      <dgm:prSet presAssocID="{05B0C472-6179-40F5-9A63-E98E94BC1A2C}" presName="node" presStyleLbl="node1" presStyleIdx="5" presStyleCnt="10">
        <dgm:presLayoutVars>
          <dgm:bulletEnabled val="1"/>
        </dgm:presLayoutVars>
      </dgm:prSet>
      <dgm:spPr/>
      <dgm:t>
        <a:bodyPr/>
        <a:lstStyle/>
        <a:p>
          <a:endParaRPr lang="en-US"/>
        </a:p>
      </dgm:t>
    </dgm:pt>
    <dgm:pt modelId="{A4CA57C6-496F-468E-A17A-EF9740AB0B48}" type="pres">
      <dgm:prSet presAssocID="{05B0C472-6179-40F5-9A63-E98E94BC1A2C}" presName="dummy" presStyleCnt="0"/>
      <dgm:spPr/>
    </dgm:pt>
    <dgm:pt modelId="{B1C070F5-46E5-4211-94E7-6AD604EFE1BE}" type="pres">
      <dgm:prSet presAssocID="{C67CE795-2866-4AAA-A82E-7915FF25B3A2}" presName="sibTrans" presStyleLbl="sibTrans2D1" presStyleIdx="5" presStyleCnt="10"/>
      <dgm:spPr/>
      <dgm:t>
        <a:bodyPr/>
        <a:lstStyle/>
        <a:p>
          <a:endParaRPr lang="en-US"/>
        </a:p>
      </dgm:t>
    </dgm:pt>
    <dgm:pt modelId="{D438934D-6595-4F6F-A0B7-D5DF2A5DF95D}" type="pres">
      <dgm:prSet presAssocID="{AE76E15B-3E94-44AC-A977-5BB09710A358}" presName="node" presStyleLbl="node1" presStyleIdx="6" presStyleCnt="10">
        <dgm:presLayoutVars>
          <dgm:bulletEnabled val="1"/>
        </dgm:presLayoutVars>
      </dgm:prSet>
      <dgm:spPr/>
      <dgm:t>
        <a:bodyPr/>
        <a:lstStyle/>
        <a:p>
          <a:endParaRPr lang="en-US"/>
        </a:p>
      </dgm:t>
    </dgm:pt>
    <dgm:pt modelId="{240D6393-D55B-48F8-AFD0-5F26401ED0E4}" type="pres">
      <dgm:prSet presAssocID="{AE76E15B-3E94-44AC-A977-5BB09710A358}" presName="dummy" presStyleCnt="0"/>
      <dgm:spPr/>
    </dgm:pt>
    <dgm:pt modelId="{0D8D90AB-FE29-47B8-881B-DF86B151E2A0}" type="pres">
      <dgm:prSet presAssocID="{8AB8C9AB-0035-409E-A1A0-693B50EA91CB}" presName="sibTrans" presStyleLbl="sibTrans2D1" presStyleIdx="6" presStyleCnt="10"/>
      <dgm:spPr/>
      <dgm:t>
        <a:bodyPr/>
        <a:lstStyle/>
        <a:p>
          <a:endParaRPr lang="en-US"/>
        </a:p>
      </dgm:t>
    </dgm:pt>
    <dgm:pt modelId="{0D019965-2B05-4758-B555-BD980DE6CBDB}" type="pres">
      <dgm:prSet presAssocID="{3637651A-9C49-4D8B-80FC-C37F567EF2AA}" presName="node" presStyleLbl="node1" presStyleIdx="7" presStyleCnt="10">
        <dgm:presLayoutVars>
          <dgm:bulletEnabled val="1"/>
        </dgm:presLayoutVars>
      </dgm:prSet>
      <dgm:spPr/>
      <dgm:t>
        <a:bodyPr/>
        <a:lstStyle/>
        <a:p>
          <a:endParaRPr lang="en-US"/>
        </a:p>
      </dgm:t>
    </dgm:pt>
    <dgm:pt modelId="{96C88ECF-A96F-4430-A2C3-8D62508C7220}" type="pres">
      <dgm:prSet presAssocID="{3637651A-9C49-4D8B-80FC-C37F567EF2AA}" presName="dummy" presStyleCnt="0"/>
      <dgm:spPr/>
    </dgm:pt>
    <dgm:pt modelId="{55CE3579-912A-4EE1-83DF-B60BE372D5DC}" type="pres">
      <dgm:prSet presAssocID="{DDC4BA6A-26F6-4D09-8626-D76470CF61A9}" presName="sibTrans" presStyleLbl="sibTrans2D1" presStyleIdx="7" presStyleCnt="10"/>
      <dgm:spPr/>
      <dgm:t>
        <a:bodyPr/>
        <a:lstStyle/>
        <a:p>
          <a:endParaRPr lang="en-US"/>
        </a:p>
      </dgm:t>
    </dgm:pt>
    <dgm:pt modelId="{D9780CFE-EBC0-40C0-8201-F9F5ED018C65}" type="pres">
      <dgm:prSet presAssocID="{0BDC9E51-7A94-4EAE-803C-C48A49565B4C}" presName="node" presStyleLbl="node1" presStyleIdx="8" presStyleCnt="10">
        <dgm:presLayoutVars>
          <dgm:bulletEnabled val="1"/>
        </dgm:presLayoutVars>
      </dgm:prSet>
      <dgm:spPr/>
      <dgm:t>
        <a:bodyPr/>
        <a:lstStyle/>
        <a:p>
          <a:endParaRPr lang="en-US"/>
        </a:p>
      </dgm:t>
    </dgm:pt>
    <dgm:pt modelId="{18EF3194-E96B-4698-A68B-C7F0C20685D8}" type="pres">
      <dgm:prSet presAssocID="{0BDC9E51-7A94-4EAE-803C-C48A49565B4C}" presName="dummy" presStyleCnt="0"/>
      <dgm:spPr/>
    </dgm:pt>
    <dgm:pt modelId="{9A87154C-AC72-4A26-A5AE-767D673A70AD}" type="pres">
      <dgm:prSet presAssocID="{5FAC9419-6593-4418-A0E4-2425F7233516}" presName="sibTrans" presStyleLbl="sibTrans2D1" presStyleIdx="8" presStyleCnt="10"/>
      <dgm:spPr/>
      <dgm:t>
        <a:bodyPr/>
        <a:lstStyle/>
        <a:p>
          <a:endParaRPr lang="en-US"/>
        </a:p>
      </dgm:t>
    </dgm:pt>
    <dgm:pt modelId="{8624CF74-413D-444E-8317-212E632F1E4D}" type="pres">
      <dgm:prSet presAssocID="{B99076ED-EA99-4683-AEFA-9DFC7647BCB6}" presName="node" presStyleLbl="node1" presStyleIdx="9" presStyleCnt="10">
        <dgm:presLayoutVars>
          <dgm:bulletEnabled val="1"/>
        </dgm:presLayoutVars>
      </dgm:prSet>
      <dgm:spPr/>
      <dgm:t>
        <a:bodyPr/>
        <a:lstStyle/>
        <a:p>
          <a:endParaRPr lang="en-US"/>
        </a:p>
      </dgm:t>
    </dgm:pt>
    <dgm:pt modelId="{78D6B2A8-7D8D-4A5C-944C-82F05DA81A2E}" type="pres">
      <dgm:prSet presAssocID="{B99076ED-EA99-4683-AEFA-9DFC7647BCB6}" presName="dummy" presStyleCnt="0"/>
      <dgm:spPr/>
    </dgm:pt>
    <dgm:pt modelId="{ECB32F13-C446-41AF-845F-752C5E9E1749}" type="pres">
      <dgm:prSet presAssocID="{EAED9C73-9F93-4A95-9180-52CEA7E626C8}" presName="sibTrans" presStyleLbl="sibTrans2D1" presStyleIdx="9" presStyleCnt="10"/>
      <dgm:spPr/>
      <dgm:t>
        <a:bodyPr/>
        <a:lstStyle/>
        <a:p>
          <a:endParaRPr lang="en-US"/>
        </a:p>
      </dgm:t>
    </dgm:pt>
  </dgm:ptLst>
  <dgm:cxnLst>
    <dgm:cxn modelId="{82E30EBB-5F0C-4DD5-B373-20A7D06BFB72}" type="presOf" srcId="{C5FA019E-8182-4AC0-AD48-18DA2C4C982E}" destId="{BD2A6476-B11E-47B1-97B2-6A241526E547}" srcOrd="0" destOrd="0" presId="urn:microsoft.com/office/officeart/2005/8/layout/radial6"/>
    <dgm:cxn modelId="{54704579-A60C-4A3E-A9C5-68464552D054}" type="presOf" srcId="{771770F2-43F8-47EC-9B8F-62E23E499C69}" destId="{FA599239-8F4D-49B1-8B4F-66E280EBA047}" srcOrd="0" destOrd="0" presId="urn:microsoft.com/office/officeart/2005/8/layout/radial6"/>
    <dgm:cxn modelId="{FC07BD17-8242-4E93-BF19-D565A733C292}" type="presOf" srcId="{B99076ED-EA99-4683-AEFA-9DFC7647BCB6}" destId="{8624CF74-413D-444E-8317-212E632F1E4D}" srcOrd="0" destOrd="0" presId="urn:microsoft.com/office/officeart/2005/8/layout/radial6"/>
    <dgm:cxn modelId="{00AA2B01-A185-4AC7-8CFB-491AEF4FC35A}" type="presOf" srcId="{38C193B8-6B8A-4B12-8E8F-B9B52A081F47}" destId="{7D9AD19A-12A4-49AE-A46F-2B4A47E92A12}" srcOrd="0" destOrd="0" presId="urn:microsoft.com/office/officeart/2005/8/layout/radial6"/>
    <dgm:cxn modelId="{2406CF1E-D75D-48AC-8D55-4C91403D47C3}" type="presOf" srcId="{851D6751-23BA-4F74-A060-FB637DD92024}" destId="{C67BF547-A1F2-4278-90A0-09005082C7D0}" srcOrd="0" destOrd="0" presId="urn:microsoft.com/office/officeart/2005/8/layout/radial6"/>
    <dgm:cxn modelId="{F2496D18-358D-4428-BCFF-97E397C11FF8}" srcId="{771770F2-43F8-47EC-9B8F-62E23E499C69}" destId="{05B0C472-6179-40F5-9A63-E98E94BC1A2C}" srcOrd="5" destOrd="0" parTransId="{D0134058-5DB4-4F77-B457-D77A117EB4BA}" sibTransId="{C67CE795-2866-4AAA-A82E-7915FF25B3A2}"/>
    <dgm:cxn modelId="{1E86EFDA-172B-43E3-86A7-BB50C3A85467}" srcId="{771770F2-43F8-47EC-9B8F-62E23E499C69}" destId="{C64D0F8A-D97A-46C1-9B77-844796C32FD2}" srcOrd="3" destOrd="0" parTransId="{40A6C273-C87B-4F5B-82FB-91C830B88949}" sibTransId="{E6EA0D47-E180-4FB3-8D3B-7B03439F11D3}"/>
    <dgm:cxn modelId="{0E51A8FD-7876-4C3D-8E8D-4CBCC90F38C7}" type="presOf" srcId="{539E4109-0588-41B1-B13A-1D20A018430E}" destId="{C3855ED0-A1F1-4B62-BFF4-C20B3F6CC08C}" srcOrd="0" destOrd="0" presId="urn:microsoft.com/office/officeart/2005/8/layout/radial6"/>
    <dgm:cxn modelId="{742C82C7-5CA3-445E-B2BC-A65E027D47C3}" type="presOf" srcId="{C67CE795-2866-4AAA-A82E-7915FF25B3A2}" destId="{B1C070F5-46E5-4211-94E7-6AD604EFE1BE}" srcOrd="0" destOrd="0" presId="urn:microsoft.com/office/officeart/2005/8/layout/radial6"/>
    <dgm:cxn modelId="{8AEDB1AE-78F7-409D-88DD-191D3620BA2C}" srcId="{771770F2-43F8-47EC-9B8F-62E23E499C69}" destId="{0BDC9E51-7A94-4EAE-803C-C48A49565B4C}" srcOrd="8" destOrd="0" parTransId="{56EBC539-2045-4E8E-B1D1-D06294094766}" sibTransId="{5FAC9419-6593-4418-A0E4-2425F7233516}"/>
    <dgm:cxn modelId="{AA02A6C1-3F20-4F0A-A715-7AC111B48E31}" srcId="{771770F2-43F8-47EC-9B8F-62E23E499C69}" destId="{B99076ED-EA99-4683-AEFA-9DFC7647BCB6}" srcOrd="9" destOrd="0" parTransId="{C9F595E4-150F-4DC0-AD57-57EA62B28350}" sibTransId="{EAED9C73-9F93-4A95-9180-52CEA7E626C8}"/>
    <dgm:cxn modelId="{048C17E0-1BBD-47D2-8936-9C07DC0B7A8C}" type="presOf" srcId="{C64D0F8A-D97A-46C1-9B77-844796C32FD2}" destId="{092B7317-F02E-4A95-956F-6D70ADD1D4A1}" srcOrd="0" destOrd="0" presId="urn:microsoft.com/office/officeart/2005/8/layout/radial6"/>
    <dgm:cxn modelId="{04A22DA2-B209-4455-80B3-F04324127601}" type="presOf" srcId="{DCA6D144-D071-468C-BF73-1D25C85E4A24}" destId="{D0DAB09D-F288-4E3E-AC7A-3112950E2D11}" srcOrd="0" destOrd="0" presId="urn:microsoft.com/office/officeart/2005/8/layout/radial6"/>
    <dgm:cxn modelId="{869EFB43-A5C7-4200-9D14-D363B0443469}" srcId="{771770F2-43F8-47EC-9B8F-62E23E499C69}" destId="{3637651A-9C49-4D8B-80FC-C37F567EF2AA}" srcOrd="7" destOrd="0" parTransId="{D1DF718A-DE8A-4603-A5A3-46DB592ABE50}" sibTransId="{DDC4BA6A-26F6-4D09-8626-D76470CF61A9}"/>
    <dgm:cxn modelId="{A83283B9-E395-41B6-82D8-665829FED4D0}" srcId="{771770F2-43F8-47EC-9B8F-62E23E499C69}" destId="{38C193B8-6B8A-4B12-8E8F-B9B52A081F47}" srcOrd="2" destOrd="0" parTransId="{89D67C6E-8EC9-44E0-A777-D8738BF7F922}" sibTransId="{DCA6D144-D071-468C-BF73-1D25C85E4A24}"/>
    <dgm:cxn modelId="{3C45DB17-6F70-4B98-82C1-B63441A56D46}" type="presOf" srcId="{8DE49879-87D9-4B3B-ADDD-96480E82F1BF}" destId="{10CD6D80-11A3-4520-B735-3A3557DE89F7}" srcOrd="0" destOrd="0" presId="urn:microsoft.com/office/officeart/2005/8/layout/radial6"/>
    <dgm:cxn modelId="{9A0B2D44-9712-4179-AB78-3CE7E57DFC15}" type="presOf" srcId="{DDC4BA6A-26F6-4D09-8626-D76470CF61A9}" destId="{55CE3579-912A-4EE1-83DF-B60BE372D5DC}" srcOrd="0" destOrd="0" presId="urn:microsoft.com/office/officeart/2005/8/layout/radial6"/>
    <dgm:cxn modelId="{60BB68AA-3A7F-4760-9E6D-BCA062AA60EF}" type="presOf" srcId="{8AB8C9AB-0035-409E-A1A0-693B50EA91CB}" destId="{0D8D90AB-FE29-47B8-881B-DF86B151E2A0}" srcOrd="0" destOrd="0" presId="urn:microsoft.com/office/officeart/2005/8/layout/radial6"/>
    <dgm:cxn modelId="{071FF8CE-E6F6-407B-B7CD-B84A18EC3528}" srcId="{771770F2-43F8-47EC-9B8F-62E23E499C69}" destId="{445A2773-0B40-4238-A0FF-D2915257290A}" srcOrd="0" destOrd="0" parTransId="{353B2B1A-16B4-423F-8E46-A074584C899C}" sibTransId="{C5FA019E-8182-4AC0-AD48-18DA2C4C982E}"/>
    <dgm:cxn modelId="{AC022BD4-2FE8-4385-9C65-1BDD5E7216D3}" type="presOf" srcId="{5FAC9419-6593-4418-A0E4-2425F7233516}" destId="{9A87154C-AC72-4A26-A5AE-767D673A70AD}" srcOrd="0" destOrd="0" presId="urn:microsoft.com/office/officeart/2005/8/layout/radial6"/>
    <dgm:cxn modelId="{085B18C7-C37A-4F13-8D9E-D3EFEC176874}" type="presOf" srcId="{EAED9C73-9F93-4A95-9180-52CEA7E626C8}" destId="{ECB32F13-C446-41AF-845F-752C5E9E1749}" srcOrd="0" destOrd="0" presId="urn:microsoft.com/office/officeart/2005/8/layout/radial6"/>
    <dgm:cxn modelId="{80A9A927-D9FA-43E7-BBF0-2AC17646C6BC}" srcId="{771770F2-43F8-47EC-9B8F-62E23E499C69}" destId="{4605B6C6-3D1B-44AA-A746-32230650C5DA}" srcOrd="1" destOrd="0" parTransId="{2CD31C97-B178-4FC1-98AE-89BEB68616E2}" sibTransId="{6ED4FF46-8D80-40C4-B12A-40422DD7BCD8}"/>
    <dgm:cxn modelId="{B19E74B2-9DEE-4109-9BCA-8E017D060007}" type="presOf" srcId="{0BDC9E51-7A94-4EAE-803C-C48A49565B4C}" destId="{D9780CFE-EBC0-40C0-8201-F9F5ED018C65}" srcOrd="0" destOrd="0" presId="urn:microsoft.com/office/officeart/2005/8/layout/radial6"/>
    <dgm:cxn modelId="{4CFF416C-69B5-48CC-AF33-0E99575F30E5}" type="presOf" srcId="{05B0C472-6179-40F5-9A63-E98E94BC1A2C}" destId="{1C9B29B7-B824-432F-B78A-7D9AB2883731}" srcOrd="0" destOrd="0" presId="urn:microsoft.com/office/officeart/2005/8/layout/radial6"/>
    <dgm:cxn modelId="{04150609-29C0-4428-A22D-5330BEA7BB63}" type="presOf" srcId="{AE76E15B-3E94-44AC-A977-5BB09710A358}" destId="{D438934D-6595-4F6F-A0B7-D5DF2A5DF95D}" srcOrd="0" destOrd="0" presId="urn:microsoft.com/office/officeart/2005/8/layout/radial6"/>
    <dgm:cxn modelId="{E9BAFA53-7F85-47A0-9FE1-7D8FB6CE927E}" type="presOf" srcId="{E6EA0D47-E180-4FB3-8D3B-7B03439F11D3}" destId="{518FF45C-1802-4B15-A7EA-F4AEB6C8B612}" srcOrd="0" destOrd="0" presId="urn:microsoft.com/office/officeart/2005/8/layout/radial6"/>
    <dgm:cxn modelId="{15DF5CC3-E3DA-4822-8865-EEF042FECE77}" srcId="{771770F2-43F8-47EC-9B8F-62E23E499C69}" destId="{AE76E15B-3E94-44AC-A977-5BB09710A358}" srcOrd="6" destOrd="0" parTransId="{ADC0B893-3639-4154-A86C-29185E5B5701}" sibTransId="{8AB8C9AB-0035-409E-A1A0-693B50EA91CB}"/>
    <dgm:cxn modelId="{0103EF49-F837-44AA-953D-9C7165DC26BF}" type="presOf" srcId="{445A2773-0B40-4238-A0FF-D2915257290A}" destId="{17D87E08-1B9E-452E-9767-26AA5EE77728}" srcOrd="0" destOrd="0" presId="urn:microsoft.com/office/officeart/2005/8/layout/radial6"/>
    <dgm:cxn modelId="{EE04D444-4E72-4FD1-8252-972F02D7B1D4}" srcId="{771770F2-43F8-47EC-9B8F-62E23E499C69}" destId="{8DE49879-87D9-4B3B-ADDD-96480E82F1BF}" srcOrd="4" destOrd="0" parTransId="{FC509E85-E79F-4831-83A7-F93A68DEDD5E}" sibTransId="{539E4109-0588-41B1-B13A-1D20A018430E}"/>
    <dgm:cxn modelId="{B1DBDEAC-0153-44AF-A5F9-D58F1C1B4C78}" type="presOf" srcId="{6ED4FF46-8D80-40C4-B12A-40422DD7BCD8}" destId="{30A59584-FCA3-4FF5-A5D0-4C55A96E941C}" srcOrd="0" destOrd="0" presId="urn:microsoft.com/office/officeart/2005/8/layout/radial6"/>
    <dgm:cxn modelId="{D9B99336-E726-4700-A90A-463DD14AF8DF}" type="presOf" srcId="{3637651A-9C49-4D8B-80FC-C37F567EF2AA}" destId="{0D019965-2B05-4758-B555-BD980DE6CBDB}" srcOrd="0" destOrd="0" presId="urn:microsoft.com/office/officeart/2005/8/layout/radial6"/>
    <dgm:cxn modelId="{99DEC8C8-D095-4B03-9E34-4E5297937879}" type="presOf" srcId="{4605B6C6-3D1B-44AA-A746-32230650C5DA}" destId="{B15B278D-B24A-40E6-AC9D-2CD5E2E8A54F}" srcOrd="0" destOrd="0" presId="urn:microsoft.com/office/officeart/2005/8/layout/radial6"/>
    <dgm:cxn modelId="{A01B228C-2AC3-45FA-B7AB-6C201E1FCD3C}" srcId="{851D6751-23BA-4F74-A060-FB637DD92024}" destId="{771770F2-43F8-47EC-9B8F-62E23E499C69}" srcOrd="0" destOrd="0" parTransId="{FB5811F1-4970-493B-A067-5180768A73E6}" sibTransId="{CFC34F16-C94D-4EC1-8C50-69C2F145C692}"/>
    <dgm:cxn modelId="{09A554C0-1582-4A0E-950E-314865F696E1}" type="presParOf" srcId="{C67BF547-A1F2-4278-90A0-09005082C7D0}" destId="{FA599239-8F4D-49B1-8B4F-66E280EBA047}" srcOrd="0" destOrd="0" presId="urn:microsoft.com/office/officeart/2005/8/layout/radial6"/>
    <dgm:cxn modelId="{71BCE5F7-1451-4E93-B23C-2FD4D22EA716}" type="presParOf" srcId="{C67BF547-A1F2-4278-90A0-09005082C7D0}" destId="{17D87E08-1B9E-452E-9767-26AA5EE77728}" srcOrd="1" destOrd="0" presId="urn:microsoft.com/office/officeart/2005/8/layout/radial6"/>
    <dgm:cxn modelId="{96DBDF61-4A86-443D-9951-F9C5BC74A9C6}" type="presParOf" srcId="{C67BF547-A1F2-4278-90A0-09005082C7D0}" destId="{B81CB40C-51C3-41F9-9AB9-5240CDF4BFFE}" srcOrd="2" destOrd="0" presId="urn:microsoft.com/office/officeart/2005/8/layout/radial6"/>
    <dgm:cxn modelId="{BC9AE34A-2545-4DD3-A670-BCF4896CD9E2}" type="presParOf" srcId="{C67BF547-A1F2-4278-90A0-09005082C7D0}" destId="{BD2A6476-B11E-47B1-97B2-6A241526E547}" srcOrd="3" destOrd="0" presId="urn:microsoft.com/office/officeart/2005/8/layout/radial6"/>
    <dgm:cxn modelId="{9AE101A7-D5CC-4A30-9994-5774B8307C79}" type="presParOf" srcId="{C67BF547-A1F2-4278-90A0-09005082C7D0}" destId="{B15B278D-B24A-40E6-AC9D-2CD5E2E8A54F}" srcOrd="4" destOrd="0" presId="urn:microsoft.com/office/officeart/2005/8/layout/radial6"/>
    <dgm:cxn modelId="{BE4A024E-B88C-4783-871B-0CA6121A40E6}" type="presParOf" srcId="{C67BF547-A1F2-4278-90A0-09005082C7D0}" destId="{95877641-7FE8-4515-B9BC-E11C6B77826C}" srcOrd="5" destOrd="0" presId="urn:microsoft.com/office/officeart/2005/8/layout/radial6"/>
    <dgm:cxn modelId="{D61008D0-CD6E-4D32-9949-89386D77C658}" type="presParOf" srcId="{C67BF547-A1F2-4278-90A0-09005082C7D0}" destId="{30A59584-FCA3-4FF5-A5D0-4C55A96E941C}" srcOrd="6" destOrd="0" presId="urn:microsoft.com/office/officeart/2005/8/layout/radial6"/>
    <dgm:cxn modelId="{DA3BCB65-1180-4078-A71A-F8E19F7D8FA5}" type="presParOf" srcId="{C67BF547-A1F2-4278-90A0-09005082C7D0}" destId="{7D9AD19A-12A4-49AE-A46F-2B4A47E92A12}" srcOrd="7" destOrd="0" presId="urn:microsoft.com/office/officeart/2005/8/layout/radial6"/>
    <dgm:cxn modelId="{D02B9A2C-14EA-47BD-B2E6-5F88CF131CA3}" type="presParOf" srcId="{C67BF547-A1F2-4278-90A0-09005082C7D0}" destId="{BE52B7D2-4DD6-4B74-B52D-BC3D0E335FED}" srcOrd="8" destOrd="0" presId="urn:microsoft.com/office/officeart/2005/8/layout/radial6"/>
    <dgm:cxn modelId="{D6393CD0-A9C0-4E77-8C5F-2D4BB7EE317B}" type="presParOf" srcId="{C67BF547-A1F2-4278-90A0-09005082C7D0}" destId="{D0DAB09D-F288-4E3E-AC7A-3112950E2D11}" srcOrd="9" destOrd="0" presId="urn:microsoft.com/office/officeart/2005/8/layout/radial6"/>
    <dgm:cxn modelId="{72BAB610-8474-484B-87F0-41BC6A715DD1}" type="presParOf" srcId="{C67BF547-A1F2-4278-90A0-09005082C7D0}" destId="{092B7317-F02E-4A95-956F-6D70ADD1D4A1}" srcOrd="10" destOrd="0" presId="urn:microsoft.com/office/officeart/2005/8/layout/radial6"/>
    <dgm:cxn modelId="{5E240605-AEAF-442B-ADA1-E30D1ED56338}" type="presParOf" srcId="{C67BF547-A1F2-4278-90A0-09005082C7D0}" destId="{B0C02ABB-DA71-4533-ADD6-B79AD33EC1A6}" srcOrd="11" destOrd="0" presId="urn:microsoft.com/office/officeart/2005/8/layout/radial6"/>
    <dgm:cxn modelId="{66621F8A-4C11-4B86-8B88-EE57A3BD31E6}" type="presParOf" srcId="{C67BF547-A1F2-4278-90A0-09005082C7D0}" destId="{518FF45C-1802-4B15-A7EA-F4AEB6C8B612}" srcOrd="12" destOrd="0" presId="urn:microsoft.com/office/officeart/2005/8/layout/radial6"/>
    <dgm:cxn modelId="{8A0549D3-27A4-46AC-9CF4-EA3110DD8704}" type="presParOf" srcId="{C67BF547-A1F2-4278-90A0-09005082C7D0}" destId="{10CD6D80-11A3-4520-B735-3A3557DE89F7}" srcOrd="13" destOrd="0" presId="urn:microsoft.com/office/officeart/2005/8/layout/radial6"/>
    <dgm:cxn modelId="{2EABB105-F626-4272-9258-0EB57CCCEB06}" type="presParOf" srcId="{C67BF547-A1F2-4278-90A0-09005082C7D0}" destId="{C422A034-73A2-4D3C-8769-ED6BE5FF3916}" srcOrd="14" destOrd="0" presId="urn:microsoft.com/office/officeart/2005/8/layout/radial6"/>
    <dgm:cxn modelId="{B0DB86CB-136C-42BC-B245-A3E5948326AE}" type="presParOf" srcId="{C67BF547-A1F2-4278-90A0-09005082C7D0}" destId="{C3855ED0-A1F1-4B62-BFF4-C20B3F6CC08C}" srcOrd="15" destOrd="0" presId="urn:microsoft.com/office/officeart/2005/8/layout/radial6"/>
    <dgm:cxn modelId="{A0C8D732-3264-4B14-87DC-0953B85254FE}" type="presParOf" srcId="{C67BF547-A1F2-4278-90A0-09005082C7D0}" destId="{1C9B29B7-B824-432F-B78A-7D9AB2883731}" srcOrd="16" destOrd="0" presId="urn:microsoft.com/office/officeart/2005/8/layout/radial6"/>
    <dgm:cxn modelId="{ECEE9645-05A9-48C9-AF2B-D2E26EBFCA3A}" type="presParOf" srcId="{C67BF547-A1F2-4278-90A0-09005082C7D0}" destId="{A4CA57C6-496F-468E-A17A-EF9740AB0B48}" srcOrd="17" destOrd="0" presId="urn:microsoft.com/office/officeart/2005/8/layout/radial6"/>
    <dgm:cxn modelId="{134A1109-4002-41F8-A3E2-D57BF052A8F4}" type="presParOf" srcId="{C67BF547-A1F2-4278-90A0-09005082C7D0}" destId="{B1C070F5-46E5-4211-94E7-6AD604EFE1BE}" srcOrd="18" destOrd="0" presId="urn:microsoft.com/office/officeart/2005/8/layout/radial6"/>
    <dgm:cxn modelId="{61F9DB37-7F17-46F7-A1AE-43C10984BF0C}" type="presParOf" srcId="{C67BF547-A1F2-4278-90A0-09005082C7D0}" destId="{D438934D-6595-4F6F-A0B7-D5DF2A5DF95D}" srcOrd="19" destOrd="0" presId="urn:microsoft.com/office/officeart/2005/8/layout/radial6"/>
    <dgm:cxn modelId="{A88FEAFF-1DE9-4875-9CEF-772B9CD014D6}" type="presParOf" srcId="{C67BF547-A1F2-4278-90A0-09005082C7D0}" destId="{240D6393-D55B-48F8-AFD0-5F26401ED0E4}" srcOrd="20" destOrd="0" presId="urn:microsoft.com/office/officeart/2005/8/layout/radial6"/>
    <dgm:cxn modelId="{897C6063-B20A-4AB8-8164-8FD802543601}" type="presParOf" srcId="{C67BF547-A1F2-4278-90A0-09005082C7D0}" destId="{0D8D90AB-FE29-47B8-881B-DF86B151E2A0}" srcOrd="21" destOrd="0" presId="urn:microsoft.com/office/officeart/2005/8/layout/radial6"/>
    <dgm:cxn modelId="{8C94A990-B73D-4B28-BA1B-A28616056B92}" type="presParOf" srcId="{C67BF547-A1F2-4278-90A0-09005082C7D0}" destId="{0D019965-2B05-4758-B555-BD980DE6CBDB}" srcOrd="22" destOrd="0" presId="urn:microsoft.com/office/officeart/2005/8/layout/radial6"/>
    <dgm:cxn modelId="{49A1CD4B-C5F7-49B5-BB11-5F322B852BB4}" type="presParOf" srcId="{C67BF547-A1F2-4278-90A0-09005082C7D0}" destId="{96C88ECF-A96F-4430-A2C3-8D62508C7220}" srcOrd="23" destOrd="0" presId="urn:microsoft.com/office/officeart/2005/8/layout/radial6"/>
    <dgm:cxn modelId="{A6FB1640-2912-4391-ADA3-7DF314B4AD93}" type="presParOf" srcId="{C67BF547-A1F2-4278-90A0-09005082C7D0}" destId="{55CE3579-912A-4EE1-83DF-B60BE372D5DC}" srcOrd="24" destOrd="0" presId="urn:microsoft.com/office/officeart/2005/8/layout/radial6"/>
    <dgm:cxn modelId="{42C7E88E-4EA4-4A32-8063-738A0CBE04E0}" type="presParOf" srcId="{C67BF547-A1F2-4278-90A0-09005082C7D0}" destId="{D9780CFE-EBC0-40C0-8201-F9F5ED018C65}" srcOrd="25" destOrd="0" presId="urn:microsoft.com/office/officeart/2005/8/layout/radial6"/>
    <dgm:cxn modelId="{9726E86F-E6D9-44A4-B93D-4D6F6DA93FA3}" type="presParOf" srcId="{C67BF547-A1F2-4278-90A0-09005082C7D0}" destId="{18EF3194-E96B-4698-A68B-C7F0C20685D8}" srcOrd="26" destOrd="0" presId="urn:microsoft.com/office/officeart/2005/8/layout/radial6"/>
    <dgm:cxn modelId="{37EEF013-4267-49A7-AA8E-A19FFBD90EFD}" type="presParOf" srcId="{C67BF547-A1F2-4278-90A0-09005082C7D0}" destId="{9A87154C-AC72-4A26-A5AE-767D673A70AD}" srcOrd="27" destOrd="0" presId="urn:microsoft.com/office/officeart/2005/8/layout/radial6"/>
    <dgm:cxn modelId="{00BFFD00-8A1B-45FD-B004-FB4DF69F57DE}" type="presParOf" srcId="{C67BF547-A1F2-4278-90A0-09005082C7D0}" destId="{8624CF74-413D-444E-8317-212E632F1E4D}" srcOrd="28" destOrd="0" presId="urn:microsoft.com/office/officeart/2005/8/layout/radial6"/>
    <dgm:cxn modelId="{41A54BBE-0029-4D04-98B2-71BEDD85DCB2}" type="presParOf" srcId="{C67BF547-A1F2-4278-90A0-09005082C7D0}" destId="{78D6B2A8-7D8D-4A5C-944C-82F05DA81A2E}" srcOrd="29" destOrd="0" presId="urn:microsoft.com/office/officeart/2005/8/layout/radial6"/>
    <dgm:cxn modelId="{26B7D000-C565-482F-9DD4-D3E459AE8DB8}" type="presParOf" srcId="{C67BF547-A1F2-4278-90A0-09005082C7D0}" destId="{ECB32F13-C446-41AF-845F-752C5E9E1749}" srcOrd="30" destOrd="0" presId="urn:microsoft.com/office/officeart/2005/8/layout/radial6"/>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6DD819-9E25-45FF-BD6B-5303F7EDC40E}">
      <dsp:nvSpPr>
        <dsp:cNvPr id="0" name=""/>
        <dsp:cNvSpPr/>
      </dsp:nvSpPr>
      <dsp:spPr>
        <a:xfrm rot="16200000">
          <a:off x="966558" y="-966558"/>
          <a:ext cx="2824620" cy="4757737"/>
        </a:xfrm>
        <a:prstGeom prst="round1Rect">
          <a:avLst/>
        </a:prstGeom>
        <a:solidFill>
          <a:srgbClr val="F0ED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150000"/>
            </a:lnSpc>
            <a:spcBef>
              <a:spcPct val="0"/>
            </a:spcBef>
            <a:spcAft>
              <a:spcPct val="35000"/>
            </a:spcAft>
          </a:pPr>
          <a:r>
            <a:rPr lang="en-US" sz="2400" b="1" kern="1200" dirty="0"/>
            <a:t>Day 1</a:t>
          </a:r>
        </a:p>
        <a:p>
          <a:pPr lvl="0" algn="ctr" defTabSz="1066800">
            <a:lnSpc>
              <a:spcPct val="150000"/>
            </a:lnSpc>
            <a:spcBef>
              <a:spcPct val="0"/>
            </a:spcBef>
            <a:spcAft>
              <a:spcPct val="35000"/>
            </a:spcAft>
          </a:pPr>
          <a:r>
            <a:rPr lang="en-US" sz="2400" b="1" kern="1200" dirty="0"/>
            <a:t>Design Thinking &amp; Innovation</a:t>
          </a:r>
        </a:p>
        <a:p>
          <a:pPr lvl="0" algn="ctr" defTabSz="1066800">
            <a:lnSpc>
              <a:spcPct val="150000"/>
            </a:lnSpc>
            <a:spcBef>
              <a:spcPct val="0"/>
            </a:spcBef>
            <a:spcAft>
              <a:spcPct val="35000"/>
            </a:spcAft>
          </a:pPr>
          <a:r>
            <a:rPr lang="en-US" sz="2400" b="1" kern="1200" dirty="0"/>
            <a:t>Minor Project - Observation &amp; Empathy</a:t>
          </a:r>
          <a:endParaRPr lang="en-IN" sz="2400" b="1" kern="1200" dirty="0"/>
        </a:p>
      </dsp:txBody>
      <dsp:txXfrm rot="16200000">
        <a:off x="1319635" y="-1319635"/>
        <a:ext cx="2118465" cy="4757737"/>
      </dsp:txXfrm>
    </dsp:sp>
    <dsp:sp modelId="{F14EF8C2-8D85-49E0-9B93-77C4EE7373A9}">
      <dsp:nvSpPr>
        <dsp:cNvPr id="0" name=""/>
        <dsp:cNvSpPr/>
      </dsp:nvSpPr>
      <dsp:spPr>
        <a:xfrm>
          <a:off x="4757737" y="0"/>
          <a:ext cx="4757737" cy="2824620"/>
        </a:xfrm>
        <a:prstGeom prst="round1Rect">
          <a:avLst/>
        </a:prstGeom>
        <a:solidFill>
          <a:srgbClr val="EEC0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150000"/>
            </a:lnSpc>
            <a:spcBef>
              <a:spcPct val="0"/>
            </a:spcBef>
            <a:spcAft>
              <a:spcPct val="35000"/>
            </a:spcAft>
          </a:pPr>
          <a:r>
            <a:rPr lang="en-US" sz="2400" b="1" kern="1200" dirty="0"/>
            <a:t>Day 2</a:t>
          </a:r>
        </a:p>
        <a:p>
          <a:pPr lvl="0" algn="ctr" defTabSz="1066800">
            <a:lnSpc>
              <a:spcPct val="150000"/>
            </a:lnSpc>
            <a:spcBef>
              <a:spcPct val="0"/>
            </a:spcBef>
            <a:spcAft>
              <a:spcPct val="35000"/>
            </a:spcAft>
          </a:pPr>
          <a:r>
            <a:rPr lang="en-US" sz="2400" b="1" kern="1200" dirty="0"/>
            <a:t>Minor Project - Problem Articulation, </a:t>
          </a:r>
          <a:r>
            <a:rPr lang="en-IN" sz="2400" b="1" kern="1200" dirty="0"/>
            <a:t>Ideation, Prototyping &amp; </a:t>
          </a:r>
        </a:p>
        <a:p>
          <a:pPr lvl="0" algn="ctr" defTabSz="1066800">
            <a:lnSpc>
              <a:spcPct val="150000"/>
            </a:lnSpc>
            <a:spcBef>
              <a:spcPct val="0"/>
            </a:spcBef>
            <a:spcAft>
              <a:spcPct val="35000"/>
            </a:spcAft>
          </a:pPr>
          <a:r>
            <a:rPr lang="en-IN" sz="2400" b="1" kern="1200" dirty="0"/>
            <a:t>Plan Major Project</a:t>
          </a:r>
          <a:endParaRPr lang="en-US" sz="2400" b="1" kern="1200" dirty="0"/>
        </a:p>
      </dsp:txBody>
      <dsp:txXfrm>
        <a:off x="4757737" y="0"/>
        <a:ext cx="4757737" cy="2118465"/>
      </dsp:txXfrm>
    </dsp:sp>
    <dsp:sp modelId="{C5D96F8D-A444-40A8-A6BB-AC135235C0F7}">
      <dsp:nvSpPr>
        <dsp:cNvPr id="0" name=""/>
        <dsp:cNvSpPr/>
      </dsp:nvSpPr>
      <dsp:spPr>
        <a:xfrm rot="10800000">
          <a:off x="0" y="2824620"/>
          <a:ext cx="4757737" cy="2824620"/>
        </a:xfrm>
        <a:prstGeom prst="round1Rect">
          <a:avLst/>
        </a:prstGeom>
        <a:solidFill>
          <a:srgbClr val="F482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150000"/>
            </a:lnSpc>
            <a:spcBef>
              <a:spcPct val="0"/>
            </a:spcBef>
            <a:spcAft>
              <a:spcPct val="35000"/>
            </a:spcAft>
          </a:pPr>
          <a:r>
            <a:rPr lang="en-US" sz="2400" b="1" kern="1200" dirty="0"/>
            <a:t>Day 4</a:t>
          </a:r>
        </a:p>
        <a:p>
          <a:pPr lvl="0" algn="ctr" defTabSz="1066800">
            <a:lnSpc>
              <a:spcPct val="150000"/>
            </a:lnSpc>
            <a:spcBef>
              <a:spcPct val="0"/>
            </a:spcBef>
            <a:spcAft>
              <a:spcPct val="35000"/>
            </a:spcAft>
          </a:pPr>
          <a:r>
            <a:rPr lang="en-IN" sz="2400" b="1" kern="1200" dirty="0"/>
            <a:t>Display, Pitch, Debrief</a:t>
          </a:r>
        </a:p>
      </dsp:txBody>
      <dsp:txXfrm rot="10800000">
        <a:off x="0" y="3530775"/>
        <a:ext cx="4757737" cy="2118465"/>
      </dsp:txXfrm>
    </dsp:sp>
    <dsp:sp modelId="{4400937B-A4CD-4C6F-BB2F-FFB323F3D4DA}">
      <dsp:nvSpPr>
        <dsp:cNvPr id="0" name=""/>
        <dsp:cNvSpPr/>
      </dsp:nvSpPr>
      <dsp:spPr>
        <a:xfrm rot="5400000">
          <a:off x="5724295" y="1858061"/>
          <a:ext cx="2824620" cy="4757737"/>
        </a:xfrm>
        <a:prstGeom prst="round1Rect">
          <a:avLst/>
        </a:prstGeom>
        <a:solidFill>
          <a:srgbClr val="91A7C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150000"/>
            </a:lnSpc>
            <a:spcBef>
              <a:spcPct val="0"/>
            </a:spcBef>
            <a:spcAft>
              <a:spcPct val="35000"/>
            </a:spcAft>
          </a:pPr>
          <a:r>
            <a:rPr lang="en-US" sz="2400" b="1" kern="1200" dirty="0"/>
            <a:t>Day 3</a:t>
          </a:r>
        </a:p>
        <a:p>
          <a:pPr lvl="0" algn="ctr" defTabSz="1066800">
            <a:lnSpc>
              <a:spcPct val="150000"/>
            </a:lnSpc>
            <a:spcBef>
              <a:spcPct val="0"/>
            </a:spcBef>
            <a:spcAft>
              <a:spcPct val="35000"/>
            </a:spcAft>
          </a:pPr>
          <a:r>
            <a:rPr lang="en-US" sz="2400" b="1" kern="1200" dirty="0"/>
            <a:t>Presentation, Mentoring, Plan work ahead</a:t>
          </a:r>
        </a:p>
        <a:p>
          <a:pPr lvl="0" algn="ctr" defTabSz="1066800">
            <a:lnSpc>
              <a:spcPct val="150000"/>
            </a:lnSpc>
            <a:spcBef>
              <a:spcPct val="0"/>
            </a:spcBef>
            <a:spcAft>
              <a:spcPct val="35000"/>
            </a:spcAft>
          </a:pPr>
          <a:endParaRPr lang="en-US" sz="2400" b="1" kern="1200" dirty="0"/>
        </a:p>
      </dsp:txBody>
      <dsp:txXfrm rot="5400000">
        <a:off x="6077372" y="2211139"/>
        <a:ext cx="2118465" cy="4757737"/>
      </dsp:txXfrm>
    </dsp:sp>
    <dsp:sp modelId="{79521235-BD65-49EC-BF0E-555D264B94E6}">
      <dsp:nvSpPr>
        <dsp:cNvPr id="0" name=""/>
        <dsp:cNvSpPr/>
      </dsp:nvSpPr>
      <dsp:spPr>
        <a:xfrm>
          <a:off x="3330415" y="2118465"/>
          <a:ext cx="2854642" cy="1412310"/>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ct val="35000"/>
            </a:spcAft>
          </a:pPr>
          <a:r>
            <a:rPr lang="en-US" sz="2400" b="1" kern="1200" dirty="0">
              <a:solidFill>
                <a:schemeClr val="accent5">
                  <a:lumMod val="75000"/>
                </a:schemeClr>
              </a:solidFill>
            </a:rPr>
            <a:t>Design Thinking 1 Minor Project &amp; 1 Major Project</a:t>
          </a:r>
          <a:endParaRPr lang="en-IN" sz="2400" b="1" kern="1200" dirty="0">
            <a:solidFill>
              <a:schemeClr val="accent5">
                <a:lumMod val="75000"/>
              </a:schemeClr>
            </a:solidFill>
          </a:endParaRPr>
        </a:p>
      </dsp:txBody>
      <dsp:txXfrm>
        <a:off x="3330415" y="2118465"/>
        <a:ext cx="2854642" cy="141231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7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057900" y="0"/>
            <a:ext cx="4632325" cy="377825"/>
          </a:xfrm>
          <a:prstGeom prst="rect">
            <a:avLst/>
          </a:prstGeom>
        </p:spPr>
        <p:txBody>
          <a:bodyPr vert="horz" lIns="91440" tIns="45720" rIns="91440" bIns="45720" rtlCol="0"/>
          <a:lstStyle>
            <a:lvl1pPr algn="r">
              <a:defRPr sz="1200"/>
            </a:lvl1pPr>
          </a:lstStyle>
          <a:p>
            <a:fld id="{361C2E11-D159-47AA-89F1-3E8F0AF152F2}" type="datetimeFigureOut">
              <a:rPr lang="en-US" smtClean="0"/>
              <a:pPr/>
              <a:t>30/11/2019</a:t>
            </a:fld>
            <a:endParaRPr lang="en-US"/>
          </a:p>
        </p:txBody>
      </p:sp>
      <p:sp>
        <p:nvSpPr>
          <p:cNvPr id="4" name="Slide Image Placeholder 3"/>
          <p:cNvSpPr>
            <a:spLocks noGrp="1" noRot="1" noChangeAspect="1"/>
          </p:cNvSpPr>
          <p:nvPr>
            <p:ph type="sldImg" idx="2"/>
          </p:nvPr>
        </p:nvSpPr>
        <p:spPr>
          <a:xfrm>
            <a:off x="3341688" y="566738"/>
            <a:ext cx="4010025" cy="28368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9975" y="3592513"/>
            <a:ext cx="8553450" cy="3403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183438"/>
            <a:ext cx="4633913" cy="377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057900" y="7183438"/>
            <a:ext cx="4632325" cy="377825"/>
          </a:xfrm>
          <a:prstGeom prst="rect">
            <a:avLst/>
          </a:prstGeom>
        </p:spPr>
        <p:txBody>
          <a:bodyPr vert="horz" lIns="91440" tIns="45720" rIns="91440" bIns="45720" rtlCol="0" anchor="b"/>
          <a:lstStyle>
            <a:lvl1pPr algn="r">
              <a:defRPr sz="1200"/>
            </a:lvl1pPr>
          </a:lstStyle>
          <a:p>
            <a:fld id="{B9E27A03-77D1-4261-8213-90BA5675AC5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E27A03-77D1-4261-8213-90BA5675AC5A}" type="slidenum">
              <a:rPr lang="en-US" smtClean="0"/>
              <a:pPr/>
              <a:t>259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39474" y="162055"/>
            <a:ext cx="10014450" cy="9398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929292"/>
                </a:solidFill>
                <a:latin typeface="Futura Lt BT"/>
                <a:cs typeface="Futura Lt BT"/>
              </a:defRPr>
            </a:lvl1p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30/11/2019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292A2B"/>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Futura Lt BT"/>
                <a:cs typeface="Futura Lt BT"/>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929292"/>
                </a:solidFill>
                <a:latin typeface="Futura Lt BT"/>
                <a:cs typeface="Futura Lt BT"/>
              </a:defRPr>
            </a:lvl1p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30/11/2019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292A2B"/>
                </a:solidFill>
                <a:latin typeface="Century Gothic"/>
                <a:cs typeface="Century Gothic"/>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0">
                <a:solidFill>
                  <a:srgbClr val="929292"/>
                </a:solidFill>
                <a:latin typeface="Futura Lt BT"/>
                <a:cs typeface="Futura Lt BT"/>
              </a:defRPr>
            </a:lvl1p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30/11/2019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292A2B"/>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defRPr sz="800" b="0" i="0">
                <a:solidFill>
                  <a:srgbClr val="929292"/>
                </a:solidFill>
                <a:latin typeface="Futura Lt BT"/>
                <a:cs typeface="Futura Lt BT"/>
              </a:defRPr>
            </a:lvl1p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30/11/2019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rgbClr val="929292"/>
                </a:solidFill>
                <a:latin typeface="Futura Lt BT"/>
                <a:cs typeface="Futura Lt BT"/>
              </a:defRPr>
            </a:lvl1p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30/11/2019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891995" y="7056018"/>
            <a:ext cx="761904" cy="438082"/>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39474" y="162055"/>
            <a:ext cx="2113915" cy="1854200"/>
          </a:xfrm>
          <a:prstGeom prst="rect">
            <a:avLst/>
          </a:prstGeom>
        </p:spPr>
        <p:txBody>
          <a:bodyPr wrap="square" lIns="0" tIns="0" rIns="0" bIns="0">
            <a:spAutoFit/>
          </a:bodyPr>
          <a:lstStyle>
            <a:lvl1pPr>
              <a:defRPr sz="3000" b="1" i="0">
                <a:solidFill>
                  <a:srgbClr val="292A2B"/>
                </a:solidFill>
                <a:latin typeface="Century Gothic"/>
                <a:cs typeface="Century Gothic"/>
              </a:defRPr>
            </a:lvl1pPr>
          </a:lstStyle>
          <a:p>
            <a:endParaRPr/>
          </a:p>
        </p:txBody>
      </p:sp>
      <p:sp>
        <p:nvSpPr>
          <p:cNvPr id="3" name="Holder 3"/>
          <p:cNvSpPr>
            <a:spLocks noGrp="1"/>
          </p:cNvSpPr>
          <p:nvPr>
            <p:ph type="body" idx="1"/>
          </p:nvPr>
        </p:nvSpPr>
        <p:spPr>
          <a:xfrm>
            <a:off x="455240" y="2025086"/>
            <a:ext cx="9782919" cy="3378200"/>
          </a:xfrm>
          <a:prstGeom prst="rect">
            <a:avLst/>
          </a:prstGeom>
        </p:spPr>
        <p:txBody>
          <a:bodyPr wrap="square" lIns="0" tIns="0" rIns="0" bIns="0">
            <a:spAutoFit/>
          </a:bodyPr>
          <a:lstStyle>
            <a:lvl1pPr>
              <a:defRPr sz="2000" b="0" i="0">
                <a:solidFill>
                  <a:schemeClr val="tx1"/>
                </a:solidFill>
                <a:latin typeface="Futura Lt BT"/>
                <a:cs typeface="Futura Lt BT"/>
              </a:defRPr>
            </a:lvl1pPr>
          </a:lstStyle>
          <a:p>
            <a:endParaRPr/>
          </a:p>
        </p:txBody>
      </p:sp>
      <p:sp>
        <p:nvSpPr>
          <p:cNvPr id="4" name="Holder 4"/>
          <p:cNvSpPr>
            <a:spLocks noGrp="1"/>
          </p:cNvSpPr>
          <p:nvPr>
            <p:ph type="ftr" sz="quarter" idx="5"/>
          </p:nvPr>
        </p:nvSpPr>
        <p:spPr>
          <a:xfrm>
            <a:off x="6941300" y="7316762"/>
            <a:ext cx="2903220" cy="147320"/>
          </a:xfrm>
          <a:prstGeom prst="rect">
            <a:avLst/>
          </a:prstGeom>
        </p:spPr>
        <p:txBody>
          <a:bodyPr wrap="square" lIns="0" tIns="0" rIns="0" bIns="0">
            <a:spAutoFit/>
          </a:bodyPr>
          <a:lstStyle>
            <a:lvl1pPr>
              <a:defRPr sz="800" b="0" i="0">
                <a:solidFill>
                  <a:srgbClr val="929292"/>
                </a:solidFill>
                <a:latin typeface="Futura Lt BT"/>
                <a:cs typeface="Futura Lt BT"/>
              </a:defRPr>
            </a:lvl1p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30/11/2019</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12.png"/></Relationships>
</file>

<file path=ppt/slides/_rels/slide1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90.jpeg"/><Relationship Id="rId4" Type="http://schemas.openxmlformats.org/officeDocument/2006/relationships/image" Target="../media/image89.jpeg"/></Relationships>
</file>

<file path=ppt/slides/_rels/slide1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8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8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954000" y="7329462"/>
            <a:ext cx="2877820" cy="121920"/>
          </a:xfrm>
          <a:prstGeom prst="rect">
            <a:avLst/>
          </a:prstGeom>
        </p:spPr>
        <p:txBody>
          <a:bodyPr vert="horz" wrap="square" lIns="0" tIns="0" rIns="0" bIns="0" rtlCol="0">
            <a:spAutoFit/>
          </a:bodyPr>
          <a:lstStyle/>
          <a:p>
            <a:pPr>
              <a:lnSpc>
                <a:spcPts val="930"/>
              </a:lnSpc>
            </a:pPr>
            <a:r>
              <a:rPr sz="800" dirty="0">
                <a:solidFill>
                  <a:srgbClr val="929292"/>
                </a:solidFill>
                <a:latin typeface="Futura Lt BT"/>
                <a:cs typeface="Futura Lt BT"/>
              </a:rPr>
              <a:t>© </a:t>
            </a:r>
            <a:r>
              <a:rPr sz="800" spc="-5" dirty="0">
                <a:solidFill>
                  <a:srgbClr val="929292"/>
                </a:solidFill>
                <a:latin typeface="Futura Lt BT"/>
                <a:cs typeface="Futura Lt BT"/>
              </a:rPr>
              <a:t>All </a:t>
            </a:r>
            <a:r>
              <a:rPr sz="800" dirty="0">
                <a:solidFill>
                  <a:srgbClr val="929292"/>
                </a:solidFill>
                <a:latin typeface="Futura Lt BT"/>
                <a:cs typeface="Futura Lt BT"/>
              </a:rPr>
              <a:t>rights reserved. </a:t>
            </a:r>
            <a:r>
              <a:rPr sz="800" spc="-5" dirty="0">
                <a:solidFill>
                  <a:srgbClr val="929292"/>
                </a:solidFill>
                <a:latin typeface="Futura Lt BT"/>
                <a:cs typeface="Futura Lt BT"/>
              </a:rPr>
              <a:t>2019. Innovation </a:t>
            </a:r>
            <a:r>
              <a:rPr sz="800" dirty="0">
                <a:solidFill>
                  <a:srgbClr val="929292"/>
                </a:solidFill>
                <a:latin typeface="Futura Lt BT"/>
                <a:cs typeface="Futura Lt BT"/>
              </a:rPr>
              <a:t>&amp; </a:t>
            </a:r>
            <a:r>
              <a:rPr sz="800" spc="-10" dirty="0">
                <a:solidFill>
                  <a:srgbClr val="929292"/>
                </a:solidFill>
                <a:latin typeface="Futura Lt BT"/>
                <a:cs typeface="Futura Lt BT"/>
              </a:rPr>
              <a:t>Research Foundation</a:t>
            </a:r>
            <a:r>
              <a:rPr sz="800" spc="-30" dirty="0">
                <a:solidFill>
                  <a:srgbClr val="929292"/>
                </a:solidFill>
                <a:latin typeface="Futura Lt BT"/>
                <a:cs typeface="Futura Lt BT"/>
              </a:rPr>
              <a:t> </a:t>
            </a:r>
            <a:r>
              <a:rPr sz="800" dirty="0">
                <a:solidFill>
                  <a:srgbClr val="929292"/>
                </a:solidFill>
                <a:latin typeface="Futura Lt BT"/>
                <a:cs typeface="Futura Lt BT"/>
              </a:rPr>
              <a:t>(IRF)</a:t>
            </a:r>
            <a:endParaRPr sz="800">
              <a:latin typeface="Futura Lt BT"/>
              <a:cs typeface="Futura Lt BT"/>
            </a:endParaRPr>
          </a:p>
        </p:txBody>
      </p:sp>
      <p:sp>
        <p:nvSpPr>
          <p:cNvPr id="3" name="object 3"/>
          <p:cNvSpPr/>
          <p:nvPr/>
        </p:nvSpPr>
        <p:spPr>
          <a:xfrm>
            <a:off x="9891995" y="7056018"/>
            <a:ext cx="761904" cy="43808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2526360"/>
            <a:ext cx="10692130" cy="5033645"/>
          </a:xfrm>
          <a:custGeom>
            <a:avLst/>
            <a:gdLst/>
            <a:ahLst/>
            <a:cxnLst/>
            <a:rect l="l" t="t" r="r" b="b"/>
            <a:pathLst>
              <a:path w="10692130" h="5033645">
                <a:moveTo>
                  <a:pt x="0" y="5033645"/>
                </a:moveTo>
                <a:lnTo>
                  <a:pt x="10692003" y="5033645"/>
                </a:lnTo>
                <a:lnTo>
                  <a:pt x="10692003" y="0"/>
                </a:lnTo>
                <a:lnTo>
                  <a:pt x="0" y="0"/>
                </a:lnTo>
                <a:lnTo>
                  <a:pt x="0" y="5033645"/>
                </a:lnTo>
                <a:close/>
              </a:path>
            </a:pathLst>
          </a:custGeom>
          <a:solidFill>
            <a:srgbClr val="F0ED77"/>
          </a:solidFill>
        </p:spPr>
        <p:txBody>
          <a:bodyPr wrap="square" lIns="0" tIns="0" rIns="0" bIns="0" rtlCol="0"/>
          <a:lstStyle/>
          <a:p>
            <a:endParaRPr/>
          </a:p>
        </p:txBody>
      </p:sp>
      <p:sp>
        <p:nvSpPr>
          <p:cNvPr id="5" name="object 5"/>
          <p:cNvSpPr txBox="1"/>
          <p:nvPr/>
        </p:nvSpPr>
        <p:spPr>
          <a:xfrm>
            <a:off x="761300" y="3565584"/>
            <a:ext cx="9081200" cy="1792798"/>
          </a:xfrm>
          <a:prstGeom prst="rect">
            <a:avLst/>
          </a:prstGeom>
        </p:spPr>
        <p:txBody>
          <a:bodyPr vert="horz" wrap="square" lIns="0" tIns="12700" rIns="0" bIns="0" rtlCol="0">
            <a:spAutoFit/>
          </a:bodyPr>
          <a:lstStyle/>
          <a:p>
            <a:pPr marL="12700">
              <a:lnSpc>
                <a:spcPct val="100000"/>
              </a:lnSpc>
              <a:spcBef>
                <a:spcPts val="100"/>
              </a:spcBef>
              <a:tabLst>
                <a:tab pos="2148840" algn="l"/>
                <a:tab pos="4923155" algn="l"/>
                <a:tab pos="5626100" algn="l"/>
              </a:tabLst>
            </a:pPr>
            <a:r>
              <a:rPr sz="4500" dirty="0">
                <a:solidFill>
                  <a:srgbClr val="31859C"/>
                </a:solidFill>
                <a:latin typeface="Elephant"/>
                <a:cs typeface="Elephant"/>
              </a:rPr>
              <a:t>Design	Thinking	&amp;	</a:t>
            </a:r>
            <a:r>
              <a:rPr sz="4500" dirty="0" smtClean="0">
                <a:solidFill>
                  <a:srgbClr val="31859C"/>
                </a:solidFill>
                <a:latin typeface="Elephant"/>
                <a:cs typeface="Elephant"/>
              </a:rPr>
              <a:t>Innovation</a:t>
            </a:r>
            <a:endParaRPr lang="en-US" sz="4500" dirty="0" smtClean="0">
              <a:solidFill>
                <a:srgbClr val="31859C"/>
              </a:solidFill>
              <a:latin typeface="Elephant"/>
              <a:cs typeface="Elephant"/>
            </a:endParaRPr>
          </a:p>
          <a:p>
            <a:pPr marL="12700">
              <a:lnSpc>
                <a:spcPct val="100000"/>
              </a:lnSpc>
              <a:spcBef>
                <a:spcPts val="100"/>
              </a:spcBef>
              <a:tabLst>
                <a:tab pos="2148840" algn="l"/>
                <a:tab pos="4923155" algn="l"/>
                <a:tab pos="5626100" algn="l"/>
              </a:tabLst>
            </a:pPr>
            <a:endParaRPr lang="en-US" sz="4500" dirty="0" smtClean="0">
              <a:solidFill>
                <a:srgbClr val="31859C"/>
              </a:solidFill>
              <a:latin typeface="Elephant"/>
              <a:cs typeface="Elephant"/>
            </a:endParaRPr>
          </a:p>
          <a:p>
            <a:pPr marL="12700" algn="ctr">
              <a:lnSpc>
                <a:spcPct val="100000"/>
              </a:lnSpc>
              <a:spcBef>
                <a:spcPts val="100"/>
              </a:spcBef>
              <a:tabLst>
                <a:tab pos="2148840" algn="l"/>
                <a:tab pos="4923155" algn="l"/>
                <a:tab pos="5626100" algn="l"/>
              </a:tabLst>
            </a:pPr>
            <a:r>
              <a:rPr lang="en-US" sz="2400" b="1" dirty="0" smtClean="0">
                <a:latin typeface="+mj-lt"/>
                <a:cs typeface="Elephant"/>
              </a:rPr>
              <a:t>Management Students</a:t>
            </a:r>
            <a:endParaRPr sz="2400" b="1" dirty="0">
              <a:latin typeface="+mj-lt"/>
              <a:cs typeface="Elephant"/>
            </a:endParaRPr>
          </a:p>
        </p:txBody>
      </p:sp>
      <p:sp>
        <p:nvSpPr>
          <p:cNvPr id="6" name="object 6"/>
          <p:cNvSpPr txBox="1"/>
          <p:nvPr/>
        </p:nvSpPr>
        <p:spPr>
          <a:xfrm>
            <a:off x="5059296" y="6774707"/>
            <a:ext cx="1094105" cy="207645"/>
          </a:xfrm>
          <a:prstGeom prst="rect">
            <a:avLst/>
          </a:prstGeom>
        </p:spPr>
        <p:txBody>
          <a:bodyPr vert="horz" wrap="square" lIns="0" tIns="12065" rIns="0" bIns="0" rtlCol="0">
            <a:spAutoFit/>
          </a:bodyPr>
          <a:lstStyle/>
          <a:p>
            <a:pPr marL="12700">
              <a:lnSpc>
                <a:spcPct val="100000"/>
              </a:lnSpc>
              <a:spcBef>
                <a:spcPts val="95"/>
              </a:spcBef>
            </a:pPr>
            <a:r>
              <a:rPr sz="1200" b="1" spc="-5" dirty="0">
                <a:latin typeface="Century Gothic"/>
                <a:cs typeface="Century Gothic"/>
              </a:rPr>
              <a:t>Conducted</a:t>
            </a:r>
            <a:r>
              <a:rPr sz="1200" b="1" spc="-70" dirty="0">
                <a:latin typeface="Century Gothic"/>
                <a:cs typeface="Century Gothic"/>
              </a:rPr>
              <a:t> </a:t>
            </a:r>
            <a:r>
              <a:rPr sz="1200" b="1" spc="-10" dirty="0">
                <a:latin typeface="Century Gothic"/>
                <a:cs typeface="Century Gothic"/>
              </a:rPr>
              <a:t>by</a:t>
            </a:r>
            <a:endParaRPr sz="1200">
              <a:latin typeface="Century Gothic"/>
              <a:cs typeface="Century Gothic"/>
            </a:endParaRPr>
          </a:p>
        </p:txBody>
      </p:sp>
      <p:sp>
        <p:nvSpPr>
          <p:cNvPr id="7" name="object 7"/>
          <p:cNvSpPr txBox="1"/>
          <p:nvPr/>
        </p:nvSpPr>
        <p:spPr>
          <a:xfrm>
            <a:off x="6306638" y="6774707"/>
            <a:ext cx="4175125" cy="572135"/>
          </a:xfrm>
          <a:prstGeom prst="rect">
            <a:avLst/>
          </a:prstGeom>
        </p:spPr>
        <p:txBody>
          <a:bodyPr vert="horz" wrap="square" lIns="0" tIns="12065" rIns="0" bIns="0" rtlCol="0">
            <a:spAutoFit/>
          </a:bodyPr>
          <a:lstStyle/>
          <a:p>
            <a:pPr marL="12700">
              <a:lnSpc>
                <a:spcPts val="1435"/>
              </a:lnSpc>
              <a:spcBef>
                <a:spcPts val="95"/>
              </a:spcBef>
            </a:pPr>
            <a:r>
              <a:rPr sz="1200" spc="-5" dirty="0">
                <a:latin typeface="Century Gothic"/>
                <a:cs typeface="Century Gothic"/>
              </a:rPr>
              <a:t>Rohit</a:t>
            </a:r>
            <a:r>
              <a:rPr sz="1200" spc="-10" dirty="0">
                <a:latin typeface="Century Gothic"/>
                <a:cs typeface="Century Gothic"/>
              </a:rPr>
              <a:t> Swarup</a:t>
            </a:r>
            <a:endParaRPr sz="1200">
              <a:latin typeface="Century Gothic"/>
              <a:cs typeface="Century Gothic"/>
            </a:endParaRPr>
          </a:p>
          <a:p>
            <a:pPr marL="12700">
              <a:lnSpc>
                <a:spcPts val="1435"/>
              </a:lnSpc>
            </a:pPr>
            <a:r>
              <a:rPr sz="1200" spc="-5" dirty="0">
                <a:latin typeface="Century Gothic"/>
                <a:cs typeface="Century Gothic"/>
              </a:rPr>
              <a:t>Chairman, </a:t>
            </a:r>
            <a:r>
              <a:rPr sz="1200" spc="-10" dirty="0">
                <a:latin typeface="Century Gothic"/>
                <a:cs typeface="Century Gothic"/>
              </a:rPr>
              <a:t>Innovation </a:t>
            </a:r>
            <a:r>
              <a:rPr sz="1200" spc="-5" dirty="0">
                <a:latin typeface="Century Gothic"/>
                <a:cs typeface="Century Gothic"/>
              </a:rPr>
              <a:t>&amp; Research Foundation</a:t>
            </a:r>
            <a:endParaRPr sz="1200">
              <a:latin typeface="Century Gothic"/>
              <a:cs typeface="Century Gothic"/>
            </a:endParaRPr>
          </a:p>
          <a:p>
            <a:pPr marL="12700">
              <a:lnSpc>
                <a:spcPts val="1435"/>
              </a:lnSpc>
            </a:pPr>
            <a:r>
              <a:rPr sz="1200" spc="-5" dirty="0">
                <a:latin typeface="Century Gothic"/>
                <a:cs typeface="Century Gothic"/>
              </a:rPr>
              <a:t>Founder </a:t>
            </a:r>
            <a:r>
              <a:rPr sz="1200" spc="-10" dirty="0">
                <a:latin typeface="Century Gothic"/>
                <a:cs typeface="Century Gothic"/>
              </a:rPr>
              <a:t>Director Explorra Design School </a:t>
            </a:r>
            <a:r>
              <a:rPr sz="1200" spc="-5" dirty="0">
                <a:latin typeface="Century Gothic"/>
                <a:cs typeface="Century Gothic"/>
              </a:rPr>
              <a:t>| Futurz</a:t>
            </a:r>
            <a:r>
              <a:rPr sz="1200" spc="35" dirty="0">
                <a:latin typeface="Century Gothic"/>
                <a:cs typeface="Century Gothic"/>
              </a:rPr>
              <a:t> </a:t>
            </a:r>
            <a:r>
              <a:rPr sz="1200" spc="-5" dirty="0">
                <a:latin typeface="Century Gothic"/>
                <a:cs typeface="Century Gothic"/>
              </a:rPr>
              <a:t>Xplored</a:t>
            </a:r>
            <a:endParaRPr sz="1200">
              <a:latin typeface="Century Gothic"/>
              <a:cs typeface="Century Gothic"/>
            </a:endParaRPr>
          </a:p>
        </p:txBody>
      </p:sp>
      <p:sp>
        <p:nvSpPr>
          <p:cNvPr id="8" name="object 8"/>
          <p:cNvSpPr/>
          <p:nvPr/>
        </p:nvSpPr>
        <p:spPr>
          <a:xfrm>
            <a:off x="6211774" y="6825333"/>
            <a:ext cx="0" cy="602615"/>
          </a:xfrm>
          <a:custGeom>
            <a:avLst/>
            <a:gdLst/>
            <a:ahLst/>
            <a:cxnLst/>
            <a:rect l="l" t="t" r="r" b="b"/>
            <a:pathLst>
              <a:path h="602615">
                <a:moveTo>
                  <a:pt x="0" y="0"/>
                </a:moveTo>
                <a:lnTo>
                  <a:pt x="0" y="602056"/>
                </a:lnTo>
              </a:path>
            </a:pathLst>
          </a:custGeom>
          <a:ln w="7581">
            <a:solidFill>
              <a:srgbClr val="000000"/>
            </a:solidFill>
          </a:ln>
        </p:spPr>
        <p:txBody>
          <a:bodyPr wrap="square" lIns="0" tIns="0" rIns="0" bIns="0" rtlCol="0"/>
          <a:lstStyle/>
          <a:p>
            <a:endParaRPr/>
          </a:p>
        </p:txBody>
      </p:sp>
      <p:sp>
        <p:nvSpPr>
          <p:cNvPr id="9" name="object 9"/>
          <p:cNvSpPr/>
          <p:nvPr/>
        </p:nvSpPr>
        <p:spPr>
          <a:xfrm>
            <a:off x="3353499" y="2272355"/>
            <a:ext cx="4098290" cy="508000"/>
          </a:xfrm>
          <a:custGeom>
            <a:avLst/>
            <a:gdLst/>
            <a:ahLst/>
            <a:cxnLst/>
            <a:rect l="l" t="t" r="r" b="b"/>
            <a:pathLst>
              <a:path w="4098290" h="508000">
                <a:moveTo>
                  <a:pt x="0" y="508000"/>
                </a:moveTo>
                <a:lnTo>
                  <a:pt x="4097997" y="508000"/>
                </a:lnTo>
                <a:lnTo>
                  <a:pt x="4097997" y="0"/>
                </a:lnTo>
                <a:lnTo>
                  <a:pt x="0" y="0"/>
                </a:lnTo>
                <a:lnTo>
                  <a:pt x="0" y="508000"/>
                </a:lnTo>
                <a:close/>
              </a:path>
            </a:pathLst>
          </a:custGeom>
          <a:solidFill>
            <a:srgbClr val="A7A9AC"/>
          </a:solidFill>
        </p:spPr>
        <p:txBody>
          <a:bodyPr wrap="square" lIns="0" tIns="0" rIns="0" bIns="0" rtlCol="0"/>
          <a:lstStyle/>
          <a:p>
            <a:endParaRPr/>
          </a:p>
        </p:txBody>
      </p:sp>
      <p:sp>
        <p:nvSpPr>
          <p:cNvPr id="10" name="object 10"/>
          <p:cNvSpPr txBox="1">
            <a:spLocks noGrp="1"/>
          </p:cNvSpPr>
          <p:nvPr>
            <p:ph type="title"/>
          </p:nvPr>
        </p:nvSpPr>
        <p:spPr>
          <a:xfrm>
            <a:off x="4386549" y="2409825"/>
            <a:ext cx="2026951" cy="259045"/>
          </a:xfrm>
          <a:prstGeom prst="rect">
            <a:avLst/>
          </a:prstGeom>
        </p:spPr>
        <p:txBody>
          <a:bodyPr vert="horz" wrap="square" lIns="0" tIns="12700" rIns="0" bIns="0" rtlCol="0">
            <a:spAutoFit/>
          </a:bodyPr>
          <a:lstStyle/>
          <a:p>
            <a:pPr marL="12700">
              <a:lnSpc>
                <a:spcPct val="100000"/>
              </a:lnSpc>
              <a:spcBef>
                <a:spcPts val="100"/>
              </a:spcBef>
            </a:pPr>
            <a:r>
              <a:rPr lang="en-US" sz="1600" dirty="0" smtClean="0">
                <a:latin typeface="Futura Lt BT"/>
                <a:cs typeface="Futura Lt BT"/>
              </a:rPr>
              <a:t>ONLINE PROGRAM</a:t>
            </a:r>
            <a:endParaRPr sz="1600" dirty="0">
              <a:latin typeface="Futura Lt BT"/>
              <a:cs typeface="Futura Lt B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954000" y="7329462"/>
            <a:ext cx="2877820" cy="121920"/>
          </a:xfrm>
          <a:prstGeom prst="rect">
            <a:avLst/>
          </a:prstGeom>
        </p:spPr>
        <p:txBody>
          <a:bodyPr vert="horz" wrap="square" lIns="0" tIns="0" rIns="0" bIns="0" rtlCol="0">
            <a:spAutoFit/>
          </a:bodyPr>
          <a:lstStyle/>
          <a:p>
            <a:pPr>
              <a:lnSpc>
                <a:spcPts val="930"/>
              </a:lnSpc>
            </a:pPr>
            <a:r>
              <a:rPr sz="800" dirty="0">
                <a:solidFill>
                  <a:srgbClr val="929292"/>
                </a:solidFill>
                <a:latin typeface="Futura Lt BT"/>
                <a:cs typeface="Futura Lt BT"/>
              </a:rPr>
              <a:t>© </a:t>
            </a:r>
            <a:r>
              <a:rPr sz="800" spc="-5" dirty="0">
                <a:solidFill>
                  <a:srgbClr val="929292"/>
                </a:solidFill>
                <a:latin typeface="Futura Lt BT"/>
                <a:cs typeface="Futura Lt BT"/>
              </a:rPr>
              <a:t>All </a:t>
            </a:r>
            <a:r>
              <a:rPr sz="800" dirty="0">
                <a:solidFill>
                  <a:srgbClr val="929292"/>
                </a:solidFill>
                <a:latin typeface="Futura Lt BT"/>
                <a:cs typeface="Futura Lt BT"/>
              </a:rPr>
              <a:t>rights reserved. </a:t>
            </a:r>
            <a:r>
              <a:rPr sz="800" spc="-5" dirty="0">
                <a:solidFill>
                  <a:srgbClr val="929292"/>
                </a:solidFill>
                <a:latin typeface="Futura Lt BT"/>
                <a:cs typeface="Futura Lt BT"/>
              </a:rPr>
              <a:t>2019. Innovation </a:t>
            </a:r>
            <a:r>
              <a:rPr sz="800" dirty="0">
                <a:solidFill>
                  <a:srgbClr val="929292"/>
                </a:solidFill>
                <a:latin typeface="Futura Lt BT"/>
                <a:cs typeface="Futura Lt BT"/>
              </a:rPr>
              <a:t>&amp; </a:t>
            </a:r>
            <a:r>
              <a:rPr sz="800" spc="-10" dirty="0">
                <a:solidFill>
                  <a:srgbClr val="929292"/>
                </a:solidFill>
                <a:latin typeface="Futura Lt BT"/>
                <a:cs typeface="Futura Lt BT"/>
              </a:rPr>
              <a:t>Research Foundation</a:t>
            </a:r>
            <a:r>
              <a:rPr sz="800" spc="-30" dirty="0">
                <a:solidFill>
                  <a:srgbClr val="929292"/>
                </a:solidFill>
                <a:latin typeface="Futura Lt BT"/>
                <a:cs typeface="Futura Lt BT"/>
              </a:rPr>
              <a:t> </a:t>
            </a:r>
            <a:r>
              <a:rPr sz="800" dirty="0">
                <a:solidFill>
                  <a:srgbClr val="929292"/>
                </a:solidFill>
                <a:latin typeface="Futura Lt BT"/>
                <a:cs typeface="Futura Lt BT"/>
              </a:rPr>
              <a:t>(IRF)</a:t>
            </a:r>
            <a:endParaRPr sz="800">
              <a:latin typeface="Futura Lt BT"/>
              <a:cs typeface="Futura Lt BT"/>
            </a:endParaRPr>
          </a:p>
        </p:txBody>
      </p:sp>
      <p:sp>
        <p:nvSpPr>
          <p:cNvPr id="3" name="object 3"/>
          <p:cNvSpPr/>
          <p:nvPr/>
        </p:nvSpPr>
        <p:spPr>
          <a:xfrm>
            <a:off x="9891995" y="7056018"/>
            <a:ext cx="761904" cy="43808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FC047"/>
          </a:solidFill>
        </p:spPr>
        <p:txBody>
          <a:bodyPr wrap="square" lIns="0" tIns="0" rIns="0" bIns="0" rtlCol="0"/>
          <a:lstStyle/>
          <a:p>
            <a:endParaRPr/>
          </a:p>
        </p:txBody>
      </p:sp>
      <p:sp>
        <p:nvSpPr>
          <p:cNvPr id="5" name="object 5"/>
          <p:cNvSpPr txBox="1"/>
          <p:nvPr/>
        </p:nvSpPr>
        <p:spPr>
          <a:xfrm>
            <a:off x="239299" y="206555"/>
            <a:ext cx="2298700" cy="1549400"/>
          </a:xfrm>
          <a:prstGeom prst="rect">
            <a:avLst/>
          </a:prstGeom>
        </p:spPr>
        <p:txBody>
          <a:bodyPr vert="horz" wrap="square" lIns="0" tIns="12700" rIns="0" bIns="0" rtlCol="0">
            <a:spAutoFit/>
          </a:bodyPr>
          <a:lstStyle/>
          <a:p>
            <a:pPr marL="12700">
              <a:lnSpc>
                <a:spcPct val="100000"/>
              </a:lnSpc>
              <a:spcBef>
                <a:spcPts val="100"/>
              </a:spcBef>
            </a:pPr>
            <a:r>
              <a:rPr sz="5000" b="1" spc="-5" dirty="0">
                <a:solidFill>
                  <a:srgbClr val="FFFFFF"/>
                </a:solidFill>
                <a:latin typeface="Century Gothic"/>
                <a:cs typeface="Century Gothic"/>
              </a:rPr>
              <a:t>01</a:t>
            </a:r>
            <a:endParaRPr sz="5000">
              <a:latin typeface="Century Gothic"/>
              <a:cs typeface="Century Gothic"/>
            </a:endParaRPr>
          </a:p>
          <a:p>
            <a:pPr marL="12700">
              <a:lnSpc>
                <a:spcPct val="100000"/>
              </a:lnSpc>
            </a:pPr>
            <a:r>
              <a:rPr sz="5000" b="1" spc="-5" dirty="0">
                <a:solidFill>
                  <a:srgbClr val="FFFFFF"/>
                </a:solidFill>
                <a:latin typeface="Century Gothic"/>
                <a:cs typeface="Century Gothic"/>
              </a:rPr>
              <a:t>Explore</a:t>
            </a:r>
            <a:endParaRPr sz="5000">
              <a:latin typeface="Century Gothic"/>
              <a:cs typeface="Century Gothic"/>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2">
            <a:extLst>
              <a:ext uri="{FF2B5EF4-FFF2-40B4-BE49-F238E27FC236}">
                <a16:creationId xmlns:a16="http://schemas.microsoft.com/office/drawing/2014/main" xmlns="" id="{15F17EE3-49E0-4B05-BA10-D56A0B4EEF6C}"/>
              </a:ext>
            </a:extLst>
          </p:cNvPr>
          <p:cNvSpPr txBox="1"/>
          <p:nvPr/>
        </p:nvSpPr>
        <p:spPr>
          <a:xfrm>
            <a:off x="2954165" y="352425"/>
            <a:ext cx="4785069" cy="320601"/>
          </a:xfrm>
          <a:prstGeom prst="rect">
            <a:avLst/>
          </a:prstGeom>
        </p:spPr>
        <p:txBody>
          <a:bodyPr vert="horz" wrap="square" lIns="0" tIns="12700" rIns="0" bIns="0" rtlCol="0">
            <a:spAutoFit/>
          </a:bodyPr>
          <a:lstStyle/>
          <a:p>
            <a:pPr marL="1270" algn="ctr">
              <a:lnSpc>
                <a:spcPct val="100000"/>
              </a:lnSpc>
              <a:spcBef>
                <a:spcPts val="100"/>
              </a:spcBef>
            </a:pPr>
            <a:r>
              <a:rPr lang="en-IN" sz="2000" b="1" spc="-5" dirty="0" smtClean="0">
                <a:latin typeface="Futura Hv BT"/>
                <a:cs typeface="Futura Hv BT"/>
              </a:rPr>
              <a:t>QUESTIONNAIRE</a:t>
            </a:r>
            <a:endParaRPr sz="2000" dirty="0">
              <a:latin typeface="Futura Lt BT"/>
              <a:cs typeface="Futura Lt BT"/>
            </a:endParaRPr>
          </a:p>
        </p:txBody>
      </p:sp>
      <p:pic>
        <p:nvPicPr>
          <p:cNvPr id="4" name="Picture 2"/>
          <p:cNvPicPr>
            <a:picLocks noChangeAspect="1" noChangeArrowheads="1"/>
          </p:cNvPicPr>
          <p:nvPr/>
        </p:nvPicPr>
        <p:blipFill>
          <a:blip r:embed="rId2" cstate="print">
            <a:duotone>
              <a:schemeClr val="accent6">
                <a:shade val="45000"/>
                <a:satMod val="135000"/>
              </a:schemeClr>
              <a:prstClr val="white"/>
            </a:duotone>
          </a:blip>
          <a:srcRect l="23247" t="28316" r="21963" b="12909"/>
          <a:stretch>
            <a:fillRect/>
          </a:stretch>
        </p:blipFill>
        <p:spPr bwMode="auto">
          <a:xfrm>
            <a:off x="0" y="1190625"/>
            <a:ext cx="10666422" cy="5699373"/>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11298" y="259285"/>
            <a:ext cx="7082101" cy="5260414"/>
          </a:xfrm>
          <a:prstGeom prst="rect">
            <a:avLst/>
          </a:prstGeom>
        </p:spPr>
        <p:txBody>
          <a:bodyPr vert="horz" wrap="square" lIns="0" tIns="12700" rIns="0" bIns="0" rtlCol="0">
            <a:spAutoFit/>
          </a:bodyPr>
          <a:lstStyle/>
          <a:p>
            <a:pPr marL="12700" marR="78740">
              <a:lnSpc>
                <a:spcPct val="100000"/>
              </a:lnSpc>
              <a:spcBef>
                <a:spcPts val="100"/>
              </a:spcBef>
              <a:buChar char="-"/>
              <a:tabLst>
                <a:tab pos="160655" algn="l"/>
              </a:tabLst>
            </a:pPr>
            <a:r>
              <a:rPr sz="2000" i="1" spc="-20" dirty="0">
                <a:latin typeface="Futura Lt BT"/>
                <a:cs typeface="Futura Lt BT"/>
              </a:rPr>
              <a:t>Personas </a:t>
            </a:r>
            <a:r>
              <a:rPr sz="2000" i="1" spc="-5" dirty="0">
                <a:latin typeface="Futura Lt BT"/>
                <a:cs typeface="Futura Lt BT"/>
              </a:rPr>
              <a:t>are </a:t>
            </a:r>
            <a:r>
              <a:rPr sz="2000" i="1" dirty="0">
                <a:latin typeface="Futura Lt BT"/>
                <a:cs typeface="Futura Lt BT"/>
              </a:rPr>
              <a:t>created </a:t>
            </a:r>
            <a:r>
              <a:rPr sz="2000" i="1" spc="-5" dirty="0">
                <a:latin typeface="Futura Lt BT"/>
                <a:cs typeface="Futura Lt BT"/>
              </a:rPr>
              <a:t>for several stakeholders persona  includes </a:t>
            </a:r>
            <a:r>
              <a:rPr sz="2000" i="1" dirty="0">
                <a:latin typeface="Futura Lt BT"/>
                <a:cs typeface="Futura Lt BT"/>
              </a:rPr>
              <a:t>what </a:t>
            </a:r>
            <a:r>
              <a:rPr sz="2000" i="1" spc="-5" dirty="0">
                <a:latin typeface="Futura Lt BT"/>
                <a:cs typeface="Futura Lt BT"/>
              </a:rPr>
              <a:t>are the </a:t>
            </a:r>
            <a:r>
              <a:rPr sz="2000" i="1" dirty="0">
                <a:latin typeface="Futura Lt BT"/>
                <a:cs typeface="Futura Lt BT"/>
              </a:rPr>
              <a:t>stakeholder’s </a:t>
            </a:r>
            <a:r>
              <a:rPr sz="2000" i="1" spc="-5" dirty="0">
                <a:latin typeface="Futura Lt BT"/>
                <a:cs typeface="Futura Lt BT"/>
              </a:rPr>
              <a:t>interest, </a:t>
            </a:r>
            <a:r>
              <a:rPr sz="2000" i="1" dirty="0">
                <a:latin typeface="Futura Lt BT"/>
                <a:cs typeface="Futura Lt BT"/>
              </a:rPr>
              <a:t>what </a:t>
            </a:r>
            <a:r>
              <a:rPr sz="2000" i="1" spc="-5" dirty="0">
                <a:latin typeface="Futura Lt BT"/>
                <a:cs typeface="Futura Lt BT"/>
              </a:rPr>
              <a:t>are the  powers (decision </a:t>
            </a:r>
            <a:r>
              <a:rPr sz="2000" i="1" dirty="0">
                <a:latin typeface="Futura Lt BT"/>
                <a:cs typeface="Futura Lt BT"/>
              </a:rPr>
              <a:t>making </a:t>
            </a:r>
            <a:r>
              <a:rPr sz="2000" i="1" spc="-5" dirty="0">
                <a:latin typeface="Futura Lt BT"/>
                <a:cs typeface="Futura Lt BT"/>
              </a:rPr>
              <a:t>power </a:t>
            </a:r>
            <a:r>
              <a:rPr sz="2000" i="1" dirty="0">
                <a:latin typeface="Futura Lt BT"/>
                <a:cs typeface="Futura Lt BT"/>
              </a:rPr>
              <a:t>or other </a:t>
            </a:r>
            <a:r>
              <a:rPr sz="2000" i="1" spc="-5" dirty="0">
                <a:latin typeface="Futura Lt BT"/>
                <a:cs typeface="Futura Lt BT"/>
              </a:rPr>
              <a:t>kind </a:t>
            </a:r>
            <a:r>
              <a:rPr sz="2000" i="1" dirty="0">
                <a:latin typeface="Futura Lt BT"/>
                <a:cs typeface="Futura Lt BT"/>
              </a:rPr>
              <a:t>of </a:t>
            </a:r>
            <a:r>
              <a:rPr sz="2000" i="1" spc="-5" dirty="0">
                <a:latin typeface="Futura Lt BT"/>
                <a:cs typeface="Futura Lt BT"/>
              </a:rPr>
              <a:t>powers) that  stakeholder holds, </a:t>
            </a:r>
            <a:r>
              <a:rPr sz="2000" i="1" dirty="0">
                <a:latin typeface="Futura Lt BT"/>
                <a:cs typeface="Futura Lt BT"/>
              </a:rPr>
              <a:t>what </a:t>
            </a:r>
            <a:r>
              <a:rPr sz="2000" i="1" spc="-5" dirty="0">
                <a:latin typeface="Futura Lt BT"/>
                <a:cs typeface="Futura Lt BT"/>
              </a:rPr>
              <a:t>are the needs </a:t>
            </a:r>
            <a:r>
              <a:rPr sz="2000" i="1" dirty="0">
                <a:latin typeface="Futura Lt BT"/>
                <a:cs typeface="Futura Lt BT"/>
              </a:rPr>
              <a:t>of </a:t>
            </a:r>
            <a:r>
              <a:rPr sz="2000" i="1" spc="-5" dirty="0">
                <a:latin typeface="Futura Lt BT"/>
                <a:cs typeface="Futura Lt BT"/>
              </a:rPr>
              <a:t>the same, behaviors,  values and aspirations. </a:t>
            </a:r>
            <a:r>
              <a:rPr sz="2000" i="1" spc="-20" dirty="0">
                <a:latin typeface="Futura Lt BT"/>
                <a:cs typeface="Futura Lt BT"/>
              </a:rPr>
              <a:t>Persona </a:t>
            </a:r>
            <a:r>
              <a:rPr sz="2000" i="1" spc="-5" dirty="0">
                <a:latin typeface="Futura Lt BT"/>
                <a:cs typeface="Futura Lt BT"/>
              </a:rPr>
              <a:t>are not general they are  related to the kind </a:t>
            </a:r>
            <a:r>
              <a:rPr sz="2000" i="1" dirty="0">
                <a:latin typeface="Futura Lt BT"/>
                <a:cs typeface="Futura Lt BT"/>
              </a:rPr>
              <a:t>of </a:t>
            </a:r>
            <a:r>
              <a:rPr sz="2000" i="1" spc="-5" dirty="0">
                <a:latin typeface="Futura Lt BT"/>
                <a:cs typeface="Futura Lt BT"/>
              </a:rPr>
              <a:t>business </a:t>
            </a:r>
            <a:r>
              <a:rPr sz="2000" i="1" dirty="0">
                <a:latin typeface="Futura Lt BT"/>
                <a:cs typeface="Futura Lt BT"/>
              </a:rPr>
              <a:t>or work </a:t>
            </a:r>
            <a:r>
              <a:rPr sz="2000" i="1" spc="-5" dirty="0">
                <a:latin typeface="Futura Lt BT"/>
                <a:cs typeface="Futura Lt BT"/>
              </a:rPr>
              <a:t>you are</a:t>
            </a:r>
            <a:r>
              <a:rPr sz="2000" i="1" spc="-25" dirty="0">
                <a:latin typeface="Futura Lt BT"/>
                <a:cs typeface="Futura Lt BT"/>
              </a:rPr>
              <a:t> </a:t>
            </a:r>
            <a:r>
              <a:rPr sz="2000" i="1" spc="-5" dirty="0">
                <a:latin typeface="Futura Lt BT"/>
                <a:cs typeface="Futura Lt BT"/>
              </a:rPr>
              <a:t>in.</a:t>
            </a:r>
            <a:endParaRPr sz="2000" dirty="0">
              <a:latin typeface="Futura Lt BT"/>
              <a:cs typeface="Futura Lt BT"/>
            </a:endParaRPr>
          </a:p>
          <a:p>
            <a:pPr>
              <a:lnSpc>
                <a:spcPct val="100000"/>
              </a:lnSpc>
              <a:spcBef>
                <a:spcPts val="40"/>
              </a:spcBef>
              <a:buFont typeface="Futura Lt BT"/>
              <a:buChar char="-"/>
            </a:pPr>
            <a:endParaRPr sz="2050" dirty="0">
              <a:latin typeface="Times New Roman"/>
              <a:cs typeface="Times New Roman"/>
            </a:endParaRPr>
          </a:p>
          <a:p>
            <a:pPr marL="12700" marR="365760">
              <a:lnSpc>
                <a:spcPct val="100000"/>
              </a:lnSpc>
              <a:buChar char="-"/>
              <a:tabLst>
                <a:tab pos="160655" algn="l"/>
              </a:tabLst>
            </a:pPr>
            <a:r>
              <a:rPr sz="2000" i="1" spc="-5" dirty="0">
                <a:latin typeface="Futura Lt BT"/>
                <a:cs typeface="Futura Lt BT"/>
              </a:rPr>
              <a:t>So pick </a:t>
            </a:r>
            <a:r>
              <a:rPr sz="2000" i="1" dirty="0">
                <a:latin typeface="Futura Lt BT"/>
                <a:cs typeface="Futura Lt BT"/>
              </a:rPr>
              <a:t>one </a:t>
            </a:r>
            <a:r>
              <a:rPr sz="2000" i="1" spc="-5" dirty="0">
                <a:latin typeface="Futura Lt BT"/>
                <a:cs typeface="Futura Lt BT"/>
              </a:rPr>
              <a:t>person from the list </a:t>
            </a:r>
            <a:r>
              <a:rPr sz="2000" i="1" dirty="0">
                <a:latin typeface="Futura Lt BT"/>
                <a:cs typeface="Futura Lt BT"/>
              </a:rPr>
              <a:t>of </a:t>
            </a:r>
            <a:r>
              <a:rPr sz="2000" i="1" spc="-5" dirty="0">
                <a:latin typeface="Futura Lt BT"/>
                <a:cs typeface="Futura Lt BT"/>
              </a:rPr>
              <a:t>stakeholders and </a:t>
            </a:r>
            <a:r>
              <a:rPr sz="2000" i="1" dirty="0">
                <a:latin typeface="Futura Lt BT"/>
                <a:cs typeface="Futura Lt BT"/>
              </a:rPr>
              <a:t>make  </a:t>
            </a:r>
            <a:r>
              <a:rPr sz="2000" i="1" spc="-5" dirty="0">
                <a:latin typeface="Futura Lt BT"/>
                <a:cs typeface="Futura Lt BT"/>
              </a:rPr>
              <a:t>his/her</a:t>
            </a:r>
            <a:r>
              <a:rPr sz="2000" i="1" spc="-10" dirty="0">
                <a:latin typeface="Futura Lt BT"/>
                <a:cs typeface="Futura Lt BT"/>
              </a:rPr>
              <a:t> </a:t>
            </a:r>
            <a:r>
              <a:rPr sz="2000" i="1" spc="-5" dirty="0">
                <a:latin typeface="Futura Lt BT"/>
                <a:cs typeface="Futura Lt BT"/>
              </a:rPr>
              <a:t>persona.</a:t>
            </a:r>
            <a:endParaRPr sz="2000" dirty="0">
              <a:latin typeface="Futura Lt BT"/>
              <a:cs typeface="Futura Lt BT"/>
            </a:endParaRPr>
          </a:p>
          <a:p>
            <a:pPr>
              <a:lnSpc>
                <a:spcPct val="100000"/>
              </a:lnSpc>
              <a:spcBef>
                <a:spcPts val="45"/>
              </a:spcBef>
              <a:buFont typeface="Futura Lt BT"/>
              <a:buChar char="-"/>
            </a:pPr>
            <a:endParaRPr sz="2050" dirty="0">
              <a:latin typeface="Times New Roman"/>
              <a:cs typeface="Times New Roman"/>
            </a:endParaRPr>
          </a:p>
          <a:p>
            <a:pPr marL="12700" marR="5080">
              <a:lnSpc>
                <a:spcPct val="100000"/>
              </a:lnSpc>
              <a:buChar char="-"/>
              <a:tabLst>
                <a:tab pos="160655" algn="l"/>
                <a:tab pos="2750820" algn="l"/>
              </a:tabLst>
            </a:pPr>
            <a:r>
              <a:rPr sz="2000" i="1" dirty="0">
                <a:latin typeface="Futura Lt BT"/>
                <a:cs typeface="Futura Lt BT"/>
              </a:rPr>
              <a:t>The </a:t>
            </a:r>
            <a:r>
              <a:rPr sz="2000" i="1" spc="-5" dirty="0">
                <a:latin typeface="Futura Lt BT"/>
                <a:cs typeface="Futura Lt BT"/>
              </a:rPr>
              <a:t>example next shows the persona </a:t>
            </a:r>
            <a:r>
              <a:rPr sz="2000" i="1" dirty="0">
                <a:latin typeface="Futura Lt BT"/>
                <a:cs typeface="Futura Lt BT"/>
              </a:rPr>
              <a:t>of a </a:t>
            </a:r>
            <a:r>
              <a:rPr sz="2000" i="1" spc="-5" dirty="0">
                <a:latin typeface="Futura Lt BT"/>
                <a:cs typeface="Futura Lt BT"/>
              </a:rPr>
              <a:t>lady </a:t>
            </a:r>
            <a:r>
              <a:rPr sz="2000" i="1" dirty="0">
                <a:latin typeface="Futura Lt BT"/>
                <a:cs typeface="Futura Lt BT"/>
              </a:rPr>
              <a:t>called </a:t>
            </a:r>
            <a:r>
              <a:rPr sz="2000" i="1" spc="-5" dirty="0">
                <a:latin typeface="Futura Lt BT"/>
                <a:cs typeface="Futura Lt BT"/>
              </a:rPr>
              <a:t>Linda.  </a:t>
            </a:r>
            <a:r>
              <a:rPr sz="2000" i="1" dirty="0">
                <a:latin typeface="Futura Lt BT"/>
                <a:cs typeface="Futura Lt BT"/>
              </a:rPr>
              <a:t>They wanted </a:t>
            </a:r>
            <a:r>
              <a:rPr sz="2000" i="1" spc="-5" dirty="0">
                <a:latin typeface="Futura Lt BT"/>
                <a:cs typeface="Futura Lt BT"/>
              </a:rPr>
              <a:t>to provide some service to this </a:t>
            </a:r>
            <a:r>
              <a:rPr sz="2000" i="1" spc="-40" dirty="0">
                <a:latin typeface="Futura Lt BT"/>
                <a:cs typeface="Futura Lt BT"/>
              </a:rPr>
              <a:t>lady, </a:t>
            </a:r>
            <a:r>
              <a:rPr sz="2000" i="1" spc="-5" dirty="0">
                <a:latin typeface="Futura Lt BT"/>
                <a:cs typeface="Futura Lt BT"/>
              </a:rPr>
              <a:t>the  information that you besides is the general information. </a:t>
            </a:r>
            <a:r>
              <a:rPr sz="2000" i="1" dirty="0">
                <a:latin typeface="Futura Lt BT"/>
                <a:cs typeface="Futura Lt BT"/>
              </a:rPr>
              <a:t>This </a:t>
            </a:r>
            <a:r>
              <a:rPr sz="2000" i="1" spc="-5" dirty="0">
                <a:latin typeface="Futura Lt BT"/>
                <a:cs typeface="Futura Lt BT"/>
              </a:rPr>
              <a:t>is  </a:t>
            </a:r>
            <a:r>
              <a:rPr sz="2000" i="1" dirty="0">
                <a:latin typeface="Futura Lt BT"/>
                <a:cs typeface="Futura Lt BT"/>
              </a:rPr>
              <a:t>a wrong way of </a:t>
            </a:r>
            <a:r>
              <a:rPr sz="2000" i="1" spc="-10" dirty="0">
                <a:latin typeface="Futura Lt BT"/>
                <a:cs typeface="Futura Lt BT"/>
              </a:rPr>
              <a:t>profiling, </a:t>
            </a:r>
            <a:r>
              <a:rPr sz="2000" i="1" spc="-5" dirty="0">
                <a:latin typeface="Futura Lt BT"/>
                <a:cs typeface="Futura Lt BT"/>
              </a:rPr>
              <a:t>this is </a:t>
            </a:r>
            <a:r>
              <a:rPr sz="2000" i="1" dirty="0">
                <a:latin typeface="Futura Lt BT"/>
                <a:cs typeface="Futura Lt BT"/>
              </a:rPr>
              <a:t>more of a </a:t>
            </a:r>
            <a:r>
              <a:rPr sz="2000" i="1" spc="-5" dirty="0">
                <a:latin typeface="Futura Lt BT"/>
                <a:cs typeface="Futura Lt BT"/>
              </a:rPr>
              <a:t>survey data, and this  does not take you anywhere unless you </a:t>
            </a:r>
            <a:r>
              <a:rPr sz="2000" i="1" dirty="0">
                <a:latin typeface="Futura Lt BT"/>
                <a:cs typeface="Futura Lt BT"/>
              </a:rPr>
              <a:t>create </a:t>
            </a:r>
            <a:r>
              <a:rPr sz="2000" i="1" spc="-5" dirty="0">
                <a:latin typeface="Futura Lt BT"/>
                <a:cs typeface="Futura Lt BT"/>
              </a:rPr>
              <a:t>the </a:t>
            </a:r>
            <a:r>
              <a:rPr sz="2000" i="1" dirty="0">
                <a:latin typeface="Futura Lt BT"/>
                <a:cs typeface="Futura Lt BT"/>
              </a:rPr>
              <a:t>other  </a:t>
            </a:r>
            <a:r>
              <a:rPr sz="2000" i="1" spc="-5" dirty="0">
                <a:latin typeface="Futura Lt BT"/>
                <a:cs typeface="Futura Lt BT"/>
              </a:rPr>
              <a:t>elements </a:t>
            </a:r>
            <a:r>
              <a:rPr sz="2000" i="1" dirty="0">
                <a:latin typeface="Futura Lt BT"/>
                <a:cs typeface="Futura Lt BT"/>
              </a:rPr>
              <a:t>of</a:t>
            </a:r>
            <a:r>
              <a:rPr sz="2000" i="1" spc="5" dirty="0">
                <a:latin typeface="Futura Lt BT"/>
                <a:cs typeface="Futura Lt BT"/>
              </a:rPr>
              <a:t> </a:t>
            </a:r>
            <a:r>
              <a:rPr sz="2000" i="1" spc="-5" dirty="0">
                <a:latin typeface="Futura Lt BT"/>
                <a:cs typeface="Futura Lt BT"/>
              </a:rPr>
              <a:t>the persona,	</a:t>
            </a:r>
            <a:r>
              <a:rPr sz="2000" i="1" dirty="0">
                <a:latin typeface="Futura Lt BT"/>
                <a:cs typeface="Futura Lt BT"/>
              </a:rPr>
              <a:t>once </a:t>
            </a:r>
            <a:r>
              <a:rPr sz="2000" i="1" spc="-5" dirty="0">
                <a:latin typeface="Futura Lt BT"/>
                <a:cs typeface="Futura Lt BT"/>
              </a:rPr>
              <a:t>you know this you </a:t>
            </a:r>
            <a:r>
              <a:rPr sz="2000" i="1" dirty="0">
                <a:latin typeface="Futura Lt BT"/>
                <a:cs typeface="Futura Lt BT"/>
              </a:rPr>
              <a:t>can </a:t>
            </a:r>
            <a:r>
              <a:rPr sz="2000" i="1" spc="-5" dirty="0">
                <a:latin typeface="Futura Lt BT"/>
                <a:cs typeface="Futura Lt BT"/>
              </a:rPr>
              <a:t>train  your team </a:t>
            </a:r>
            <a:r>
              <a:rPr sz="2000" i="1" spc="-20" dirty="0">
                <a:latin typeface="Futura Lt BT"/>
                <a:cs typeface="Futura Lt BT"/>
              </a:rPr>
              <a:t>accordingly.</a:t>
            </a:r>
            <a:endParaRPr sz="2000" dirty="0">
              <a:latin typeface="Futura Lt BT"/>
              <a:cs typeface="Futura Lt BT"/>
            </a:endParaRPr>
          </a:p>
        </p:txBody>
      </p:sp>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3"/>
          <p:cNvSpPr txBox="1"/>
          <p:nvPr/>
        </p:nvSpPr>
        <p:spPr>
          <a:xfrm>
            <a:off x="3611298" y="5745685"/>
            <a:ext cx="7082101" cy="1549400"/>
          </a:xfrm>
          <a:prstGeom prst="rect">
            <a:avLst/>
          </a:prstGeom>
        </p:spPr>
        <p:txBody>
          <a:bodyPr vert="horz" wrap="square" lIns="0" tIns="12700" rIns="0" bIns="0" rtlCol="0">
            <a:spAutoFit/>
          </a:bodyPr>
          <a:lstStyle/>
          <a:p>
            <a:pPr marL="12700" marR="5080">
              <a:lnSpc>
                <a:spcPct val="100000"/>
              </a:lnSpc>
              <a:spcBef>
                <a:spcPts val="100"/>
              </a:spcBef>
            </a:pPr>
            <a:r>
              <a:rPr sz="2000" i="1" dirty="0">
                <a:latin typeface="Futura Lt BT"/>
                <a:cs typeface="Futura Lt BT"/>
              </a:rPr>
              <a:t>- They </a:t>
            </a:r>
            <a:r>
              <a:rPr sz="2000" i="1" spc="-5" dirty="0">
                <a:latin typeface="Futura Lt BT"/>
                <a:cs typeface="Futura Lt BT"/>
              </a:rPr>
              <a:t>did </a:t>
            </a:r>
            <a:r>
              <a:rPr sz="2000" i="1" dirty="0">
                <a:latin typeface="Futura Lt BT"/>
                <a:cs typeface="Futura Lt BT"/>
              </a:rPr>
              <a:t>a </a:t>
            </a:r>
            <a:r>
              <a:rPr sz="2000" i="1" spc="-5" dirty="0">
                <a:latin typeface="Futura Lt BT"/>
                <a:cs typeface="Futura Lt BT"/>
              </a:rPr>
              <a:t>secondary research, is </a:t>
            </a:r>
            <a:r>
              <a:rPr sz="2000" i="1" dirty="0">
                <a:latin typeface="Futura Lt BT"/>
                <a:cs typeface="Futura Lt BT"/>
              </a:rPr>
              <a:t>more of </a:t>
            </a:r>
            <a:r>
              <a:rPr sz="2000" i="1" spc="-5" dirty="0">
                <a:latin typeface="Futura Lt BT"/>
                <a:cs typeface="Futura Lt BT"/>
              </a:rPr>
              <a:t>physcology  reasons that people hold. </a:t>
            </a:r>
            <a:r>
              <a:rPr sz="2000" i="1" dirty="0">
                <a:latin typeface="Futura Lt BT"/>
                <a:cs typeface="Futura Lt BT"/>
              </a:rPr>
              <a:t>E.g. </a:t>
            </a:r>
            <a:r>
              <a:rPr sz="2000" i="1" spc="-5" dirty="0">
                <a:latin typeface="Futura Lt BT"/>
                <a:cs typeface="Futura Lt BT"/>
              </a:rPr>
              <a:t>you have </a:t>
            </a:r>
            <a:r>
              <a:rPr sz="2000" i="1" dirty="0">
                <a:latin typeface="Futura Lt BT"/>
                <a:cs typeface="Futura Lt BT"/>
              </a:rPr>
              <a:t>a </a:t>
            </a:r>
            <a:r>
              <a:rPr sz="2000" i="1" spc="-5" dirty="0">
                <a:latin typeface="Futura Lt BT"/>
                <a:cs typeface="Futura Lt BT"/>
              </a:rPr>
              <a:t>product and your  </a:t>
            </a:r>
            <a:r>
              <a:rPr sz="2000" i="1" dirty="0">
                <a:latin typeface="Futura Lt BT"/>
                <a:cs typeface="Futura Lt BT"/>
              </a:rPr>
              <a:t>competitor </a:t>
            </a:r>
            <a:r>
              <a:rPr sz="2000" i="1" spc="-5" dirty="0">
                <a:latin typeface="Futura Lt BT"/>
                <a:cs typeface="Futura Lt BT"/>
              </a:rPr>
              <a:t>also has the same, how are they different than  yours, how are they doing? </a:t>
            </a:r>
            <a:r>
              <a:rPr sz="2000" i="1" dirty="0">
                <a:latin typeface="Futura Lt BT"/>
                <a:cs typeface="Futura Lt BT"/>
              </a:rPr>
              <a:t>Why </a:t>
            </a:r>
            <a:r>
              <a:rPr sz="2000" i="1" spc="-5" dirty="0">
                <a:latin typeface="Futura Lt BT"/>
                <a:cs typeface="Futura Lt BT"/>
              </a:rPr>
              <a:t>are they </a:t>
            </a:r>
            <a:r>
              <a:rPr sz="2000" i="1" spc="-10" dirty="0">
                <a:latin typeface="Futura Lt BT"/>
                <a:cs typeface="Futura Lt BT"/>
              </a:rPr>
              <a:t>doing, </a:t>
            </a:r>
            <a:r>
              <a:rPr sz="2000" i="1" spc="-5" dirty="0">
                <a:latin typeface="Futura Lt BT"/>
                <a:cs typeface="Futura Lt BT"/>
              </a:rPr>
              <a:t>so secondary  research provides you </a:t>
            </a:r>
            <a:r>
              <a:rPr sz="2000" i="1" dirty="0">
                <a:latin typeface="Futura Lt BT"/>
                <a:cs typeface="Futura Lt BT"/>
              </a:rPr>
              <a:t>a </a:t>
            </a:r>
            <a:r>
              <a:rPr sz="2000" i="1" spc="-5" dirty="0">
                <a:latin typeface="Futura Lt BT"/>
                <a:cs typeface="Futura Lt BT"/>
              </a:rPr>
              <a:t>physcologial</a:t>
            </a:r>
            <a:r>
              <a:rPr sz="2000" i="1" spc="-20" dirty="0">
                <a:latin typeface="Futura Lt BT"/>
                <a:cs typeface="Futura Lt BT"/>
              </a:rPr>
              <a:t> </a:t>
            </a:r>
            <a:r>
              <a:rPr sz="2000" i="1" spc="-5" dirty="0">
                <a:latin typeface="Futura Lt BT"/>
                <a:cs typeface="Futura Lt BT"/>
              </a:rPr>
              <a:t>data.</a:t>
            </a:r>
            <a:endParaRPr sz="2000" dirty="0">
              <a:latin typeface="Futura Lt BT"/>
              <a:cs typeface="Futura Lt BT"/>
            </a:endParaRPr>
          </a:p>
        </p:txBody>
      </p:sp>
      <p:sp>
        <p:nvSpPr>
          <p:cNvPr id="4" name="object 4"/>
          <p:cNvSpPr txBox="1"/>
          <p:nvPr/>
        </p:nvSpPr>
        <p:spPr>
          <a:xfrm>
            <a:off x="176203" y="5731207"/>
            <a:ext cx="2948305" cy="12446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XBlk BT"/>
                <a:cs typeface="Futura XBlk BT"/>
              </a:rPr>
              <a:t>Linda</a:t>
            </a:r>
            <a:endParaRPr sz="2000">
              <a:latin typeface="Futura XBlk BT"/>
              <a:cs typeface="Futura XBlk BT"/>
            </a:endParaRPr>
          </a:p>
          <a:p>
            <a:pPr marL="12700">
              <a:lnSpc>
                <a:spcPct val="100000"/>
              </a:lnSpc>
            </a:pPr>
            <a:r>
              <a:rPr sz="2000" i="1" spc="-5" dirty="0">
                <a:latin typeface="Futura Lt BT"/>
                <a:cs typeface="Futura Lt BT"/>
              </a:rPr>
              <a:t>50 years </a:t>
            </a:r>
            <a:r>
              <a:rPr sz="2000" i="1" dirty="0">
                <a:latin typeface="Futura Lt BT"/>
                <a:cs typeface="Futura Lt BT"/>
              </a:rPr>
              <a:t>old</a:t>
            </a:r>
            <a:endParaRPr sz="2000">
              <a:latin typeface="Futura Lt BT"/>
              <a:cs typeface="Futura Lt BT"/>
            </a:endParaRPr>
          </a:p>
          <a:p>
            <a:pPr marL="12700" marR="5080">
              <a:lnSpc>
                <a:spcPct val="100000"/>
              </a:lnSpc>
            </a:pPr>
            <a:r>
              <a:rPr sz="2000" spc="-5" dirty="0">
                <a:latin typeface="Futura Lt BT"/>
                <a:cs typeface="Futura Lt BT"/>
              </a:rPr>
              <a:t>Lives </a:t>
            </a:r>
            <a:r>
              <a:rPr sz="2000" dirty="0">
                <a:latin typeface="Futura Lt BT"/>
                <a:cs typeface="Futura Lt BT"/>
              </a:rPr>
              <a:t>in </a:t>
            </a:r>
            <a:r>
              <a:rPr sz="2000" spc="-25" dirty="0">
                <a:latin typeface="Futura Lt BT"/>
                <a:cs typeface="Futura Lt BT"/>
              </a:rPr>
              <a:t>Tallahassee, </a:t>
            </a:r>
            <a:r>
              <a:rPr sz="2000" dirty="0">
                <a:latin typeface="Futura Lt BT"/>
                <a:cs typeface="Futura Lt BT"/>
              </a:rPr>
              <a:t>Florida  </a:t>
            </a:r>
            <a:r>
              <a:rPr sz="2000" spc="-10" dirty="0">
                <a:latin typeface="Futura Lt BT"/>
                <a:cs typeface="Futura Lt BT"/>
              </a:rPr>
              <a:t>Widowed </a:t>
            </a:r>
            <a:r>
              <a:rPr sz="2000" dirty="0">
                <a:latin typeface="Futura Lt BT"/>
                <a:cs typeface="Futura Lt BT"/>
              </a:rPr>
              <a:t>with no</a:t>
            </a:r>
            <a:r>
              <a:rPr sz="2000" spc="-40" dirty="0">
                <a:latin typeface="Futura Lt BT"/>
                <a:cs typeface="Futura Lt BT"/>
              </a:rPr>
              <a:t> </a:t>
            </a:r>
            <a:r>
              <a:rPr sz="2000" spc="-5" dirty="0">
                <a:latin typeface="Futura Lt BT"/>
                <a:cs typeface="Futura Lt BT"/>
              </a:rPr>
              <a:t>children</a:t>
            </a:r>
            <a:endParaRPr sz="2000">
              <a:latin typeface="Futura Lt BT"/>
              <a:cs typeface="Futura Lt BT"/>
            </a:endParaRPr>
          </a:p>
        </p:txBody>
      </p:sp>
      <p:pic>
        <p:nvPicPr>
          <p:cNvPr id="6" name="Picture 2" descr="C:\Users\dell\Favorites\Desktop\Design-Process-Tool-Persona-Document-Margaret-Hagan-700x762.png">
            <a:extLst>
              <a:ext uri="{FF2B5EF4-FFF2-40B4-BE49-F238E27FC236}">
                <a16:creationId xmlns:a16="http://schemas.microsoft.com/office/drawing/2014/main" xmlns="" id="{ACBFEFB5-5DE1-45DC-9E0C-4EDC81DAECE0}"/>
              </a:ext>
            </a:extLst>
          </p:cNvPr>
          <p:cNvPicPr>
            <a:picLocks noChangeAspect="1" noChangeArrowheads="1"/>
          </p:cNvPicPr>
          <p:nvPr/>
        </p:nvPicPr>
        <p:blipFill>
          <a:blip r:embed="rId2" cstate="print">
            <a:lum bright="-30000" contrast="30000"/>
          </a:blip>
          <a:srcRect l="3279" t="47020" r="71312" b="8895"/>
          <a:stretch>
            <a:fillRect/>
          </a:stretch>
        </p:blipFill>
        <p:spPr bwMode="auto">
          <a:xfrm>
            <a:off x="333775" y="357037"/>
            <a:ext cx="2633159" cy="5011496"/>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5831" y="6448425"/>
            <a:ext cx="2430145" cy="635000"/>
          </a:xfrm>
          <a:prstGeom prst="rect">
            <a:avLst/>
          </a:prstGeom>
        </p:spPr>
        <p:txBody>
          <a:bodyPr vert="horz" wrap="square" lIns="0" tIns="12700" rIns="0" bIns="0" rtlCol="0">
            <a:spAutoFit/>
          </a:bodyPr>
          <a:lstStyle/>
          <a:p>
            <a:pPr marL="12700" marR="5080">
              <a:lnSpc>
                <a:spcPct val="100000"/>
              </a:lnSpc>
              <a:spcBef>
                <a:spcPts val="100"/>
              </a:spcBef>
              <a:tabLst>
                <a:tab pos="1220470" algn="l"/>
              </a:tabLst>
            </a:pPr>
            <a:r>
              <a:rPr sz="2000" spc="-5" dirty="0">
                <a:solidFill>
                  <a:srgbClr val="000000"/>
                </a:solidFill>
                <a:latin typeface="Futura Hv BT"/>
                <a:cs typeface="Futura Hv BT"/>
              </a:rPr>
              <a:t>Creating	a</a:t>
            </a:r>
            <a:r>
              <a:rPr sz="2000" spc="-65" dirty="0">
                <a:solidFill>
                  <a:srgbClr val="000000"/>
                </a:solidFill>
                <a:latin typeface="Futura Hv BT"/>
                <a:cs typeface="Futura Hv BT"/>
              </a:rPr>
              <a:t> </a:t>
            </a:r>
            <a:r>
              <a:rPr sz="2000" spc="-20" dirty="0">
                <a:solidFill>
                  <a:srgbClr val="000000"/>
                </a:solidFill>
                <a:latin typeface="Futura Hv BT"/>
                <a:cs typeface="Futura Hv BT"/>
              </a:rPr>
              <a:t>Persona  </a:t>
            </a:r>
            <a:r>
              <a:rPr sz="2000" spc="-5" dirty="0">
                <a:solidFill>
                  <a:srgbClr val="000000"/>
                </a:solidFill>
                <a:latin typeface="Futura Hv BT"/>
                <a:cs typeface="Futura Hv BT"/>
              </a:rPr>
              <a:t>on an</a:t>
            </a:r>
            <a:r>
              <a:rPr sz="2000" spc="-20" dirty="0">
                <a:solidFill>
                  <a:srgbClr val="000000"/>
                </a:solidFill>
                <a:latin typeface="Futura Hv BT"/>
                <a:cs typeface="Futura Hv BT"/>
              </a:rPr>
              <a:t> </a:t>
            </a:r>
            <a:r>
              <a:rPr sz="2000" spc="-5" dirty="0">
                <a:solidFill>
                  <a:srgbClr val="000000"/>
                </a:solidFill>
                <a:latin typeface="Futura Hv BT"/>
                <a:cs typeface="Futura Hv BT"/>
              </a:rPr>
              <a:t>A4sheet</a:t>
            </a:r>
            <a:endParaRPr sz="2000" dirty="0">
              <a:latin typeface="Futura Hv BT"/>
              <a:cs typeface="Futura Hv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2" descr="C:\Users\dell\Favorites\Desktop\Design-Process-Tool-Persona-Document-Margaret-Hagan-700x762.png">
            <a:extLst>
              <a:ext uri="{FF2B5EF4-FFF2-40B4-BE49-F238E27FC236}">
                <a16:creationId xmlns:a16="http://schemas.microsoft.com/office/drawing/2014/main" xmlns="" id="{DF98A651-AECA-4AD6-BB02-3F86FB549575}"/>
              </a:ext>
            </a:extLst>
          </p:cNvPr>
          <p:cNvPicPr>
            <a:picLocks noChangeAspect="1" noChangeArrowheads="1"/>
          </p:cNvPicPr>
          <p:nvPr/>
        </p:nvPicPr>
        <p:blipFill>
          <a:blip r:embed="rId2" cstate="print">
            <a:lum bright="-30000" contrast="30000"/>
          </a:blip>
          <a:srcRect t="23485" b="5534"/>
          <a:stretch>
            <a:fillRect/>
          </a:stretch>
        </p:blipFill>
        <p:spPr bwMode="auto">
          <a:xfrm>
            <a:off x="2876444" y="234632"/>
            <a:ext cx="7591116" cy="5910654"/>
          </a:xfrm>
          <a:prstGeom prst="rect">
            <a:avLst/>
          </a:prstGeom>
          <a:noFill/>
        </p:spPr>
      </p:pic>
      <p:pic>
        <p:nvPicPr>
          <p:cNvPr id="5" name="Picture 2" descr="C:\Users\dell\Favorites\Desktop\Design-Process-Tool-Persona-Document-Margaret-Hagan-700x762.png">
            <a:extLst>
              <a:ext uri="{FF2B5EF4-FFF2-40B4-BE49-F238E27FC236}">
                <a16:creationId xmlns:a16="http://schemas.microsoft.com/office/drawing/2014/main" xmlns="" id="{829EEE0E-3FEA-4C71-B51A-F1412642ACDB}"/>
              </a:ext>
            </a:extLst>
          </p:cNvPr>
          <p:cNvPicPr>
            <a:picLocks noChangeAspect="1" noChangeArrowheads="1"/>
          </p:cNvPicPr>
          <p:nvPr/>
        </p:nvPicPr>
        <p:blipFill>
          <a:blip r:embed="rId2" cstate="print"/>
          <a:srcRect l="13648" t="2608" b="78603"/>
          <a:stretch>
            <a:fillRect/>
          </a:stretch>
        </p:blipFill>
        <p:spPr bwMode="auto">
          <a:xfrm>
            <a:off x="412504" y="257718"/>
            <a:ext cx="2430145" cy="575604"/>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descr="C:\Users\dell\Favorites\Desktop\600-x-337-USAgov-Personas-slide-4-Browse-info-Learn-more.jpg">
            <a:extLst>
              <a:ext uri="{FF2B5EF4-FFF2-40B4-BE49-F238E27FC236}">
                <a16:creationId xmlns:a16="http://schemas.microsoft.com/office/drawing/2014/main" xmlns="" id="{4CC46765-85DB-40E6-9793-8C06A2515AF4}"/>
              </a:ext>
            </a:extLst>
          </p:cNvPr>
          <p:cNvPicPr>
            <a:picLocks noChangeAspect="1" noChangeArrowheads="1"/>
          </p:cNvPicPr>
          <p:nvPr/>
        </p:nvPicPr>
        <p:blipFill rotWithShape="1">
          <a:blip r:embed="rId2" cstate="print">
            <a:lum bright="-10000" contrast="10000"/>
          </a:blip>
          <a:srcRect t="9048"/>
          <a:stretch/>
        </p:blipFill>
        <p:spPr bwMode="auto">
          <a:xfrm>
            <a:off x="348447" y="1196420"/>
            <a:ext cx="9996506" cy="5170009"/>
          </a:xfrm>
          <a:prstGeom prst="rect">
            <a:avLst/>
          </a:prstGeom>
          <a:noFill/>
        </p:spPr>
      </p:pic>
      <p:sp>
        <p:nvSpPr>
          <p:cNvPr id="4" name="object 2">
            <a:extLst>
              <a:ext uri="{FF2B5EF4-FFF2-40B4-BE49-F238E27FC236}">
                <a16:creationId xmlns:a16="http://schemas.microsoft.com/office/drawing/2014/main" xmlns="" id="{AE5D4F21-548E-4803-A7AB-D2D79437D79A}"/>
              </a:ext>
            </a:extLst>
          </p:cNvPr>
          <p:cNvSpPr txBox="1"/>
          <p:nvPr/>
        </p:nvSpPr>
        <p:spPr>
          <a:xfrm>
            <a:off x="506990" y="352425"/>
            <a:ext cx="9679419" cy="320601"/>
          </a:xfrm>
          <a:prstGeom prst="rect">
            <a:avLst/>
          </a:prstGeom>
        </p:spPr>
        <p:txBody>
          <a:bodyPr vert="horz" wrap="square" lIns="0" tIns="12700" rIns="0" bIns="0" rtlCol="0">
            <a:spAutoFit/>
          </a:bodyPr>
          <a:lstStyle/>
          <a:p>
            <a:pPr marL="1270" algn="ctr">
              <a:lnSpc>
                <a:spcPct val="100000"/>
              </a:lnSpc>
              <a:spcBef>
                <a:spcPts val="100"/>
              </a:spcBef>
            </a:pPr>
            <a:r>
              <a:rPr lang="en-IN" sz="2000" b="1" spc="-5" dirty="0">
                <a:latin typeface="Futura Hv BT"/>
                <a:cs typeface="Futura Hv BT"/>
              </a:rPr>
              <a:t>BROWSE INFORMATION OR LEARN MORE ON A GENERAL TOPIC</a:t>
            </a:r>
            <a:endParaRPr sz="2000" dirty="0">
              <a:latin typeface="Futura Lt BT"/>
              <a:cs typeface="Futura Lt BT"/>
            </a:endParaRPr>
          </a:p>
        </p:txBody>
      </p:sp>
      <p:pic>
        <p:nvPicPr>
          <p:cNvPr id="5" name="Picture 4"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74300" y="306049"/>
            <a:ext cx="2915000" cy="2967479"/>
          </a:xfrm>
          <a:prstGeom prst="rect">
            <a:avLst/>
          </a:prstGeom>
        </p:spPr>
        <p:txBody>
          <a:bodyPr vert="horz" wrap="square" lIns="0" tIns="12700" rIns="0" bIns="0" rtlCol="0">
            <a:spAutoFit/>
          </a:bodyPr>
          <a:lstStyle/>
          <a:p>
            <a:pPr marL="12700">
              <a:lnSpc>
                <a:spcPct val="100000"/>
              </a:lnSpc>
              <a:spcBef>
                <a:spcPts val="100"/>
              </a:spcBef>
            </a:pPr>
            <a:r>
              <a:rPr lang="en-US" sz="3200" dirty="0" smtClean="0">
                <a:solidFill>
                  <a:schemeClr val="tx1"/>
                </a:solidFill>
              </a:rPr>
              <a:t>Future friendly design: designing for and with future consumers</a:t>
            </a:r>
            <a:endParaRPr sz="3000" dirty="0">
              <a:solidFill>
                <a:schemeClr val="tx1"/>
              </a:solidFill>
              <a:latin typeface="Century Gothic"/>
              <a:cs typeface="Century Gothic"/>
            </a:endParaRPr>
          </a:p>
        </p:txBody>
      </p:sp>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5" name="object 5"/>
          <p:cNvSpPr txBox="1"/>
          <p:nvPr/>
        </p:nvSpPr>
        <p:spPr>
          <a:xfrm>
            <a:off x="3594100" y="276225"/>
            <a:ext cx="6536000" cy="5072607"/>
          </a:xfrm>
          <a:prstGeom prst="rect">
            <a:avLst/>
          </a:prstGeom>
        </p:spPr>
        <p:txBody>
          <a:bodyPr vert="horz" wrap="square" lIns="0" tIns="12700" rIns="0" bIns="0" rtlCol="0">
            <a:spAutoFit/>
          </a:bodyPr>
          <a:lstStyle/>
          <a:p>
            <a:pPr marL="12700" marR="5080">
              <a:lnSpc>
                <a:spcPct val="150000"/>
              </a:lnSpc>
              <a:spcBef>
                <a:spcPts val="100"/>
              </a:spcBef>
              <a:buChar char="-"/>
              <a:tabLst>
                <a:tab pos="173990" algn="l"/>
              </a:tabLst>
            </a:pPr>
            <a:r>
              <a:rPr lang="en-US" sz="2000" dirty="0" smtClean="0">
                <a:latin typeface="Futura Lt BT"/>
                <a:cs typeface="Futura Lt BT"/>
              </a:rPr>
              <a:t>Long term patterns in values change can provide a useful framework understanding emerging consumer needs that in turn provide clues to their purchase preferences.</a:t>
            </a:r>
          </a:p>
          <a:p>
            <a:pPr marL="12700" marR="5080">
              <a:lnSpc>
                <a:spcPct val="150000"/>
              </a:lnSpc>
              <a:spcBef>
                <a:spcPts val="100"/>
              </a:spcBef>
              <a:buChar char="-"/>
              <a:tabLst>
                <a:tab pos="173990" algn="l"/>
              </a:tabLst>
            </a:pPr>
            <a:endParaRPr lang="en-US" sz="2000" dirty="0" smtClean="0">
              <a:latin typeface="Futura Lt BT"/>
              <a:cs typeface="Futura Lt BT"/>
            </a:endParaRPr>
          </a:p>
          <a:p>
            <a:pPr marL="12700" marR="5080">
              <a:lnSpc>
                <a:spcPct val="150000"/>
              </a:lnSpc>
              <a:spcBef>
                <a:spcPts val="100"/>
              </a:spcBef>
              <a:buChar char="-"/>
              <a:tabLst>
                <a:tab pos="173990" algn="l"/>
              </a:tabLst>
            </a:pPr>
            <a:endParaRPr lang="en-US" sz="2000" dirty="0" smtClean="0">
              <a:latin typeface="Futura Lt BT"/>
              <a:cs typeface="Futura Lt BT"/>
            </a:endParaRPr>
          </a:p>
          <a:p>
            <a:pPr marL="12700" marR="5080">
              <a:lnSpc>
                <a:spcPct val="150000"/>
              </a:lnSpc>
              <a:spcBef>
                <a:spcPts val="100"/>
              </a:spcBef>
              <a:buChar char="-"/>
              <a:tabLst>
                <a:tab pos="173990" algn="l"/>
              </a:tabLst>
            </a:pPr>
            <a:r>
              <a:rPr lang="en-US" sz="2000" dirty="0" smtClean="0">
                <a:latin typeface="Futura Lt BT"/>
                <a:cs typeface="Futura Lt BT"/>
              </a:rPr>
              <a:t>The long term shift is from left to right in figure below from traditional to modern to postmodern to integral. The percentage estimates below derive form the world values survey data and spiral dynamics. They have not be updated recently and should be judged with caution.</a:t>
            </a:r>
            <a:endParaRPr sz="2000" dirty="0">
              <a:latin typeface="Futura Lt BT"/>
              <a:cs typeface="Futura Lt BT"/>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711" y="439423"/>
            <a:ext cx="6623977" cy="923330"/>
          </a:xfrm>
        </p:spPr>
        <p:txBody>
          <a:bodyPr/>
          <a:lstStyle/>
          <a:p>
            <a:r>
              <a:rPr lang="en-US" dirty="0" smtClean="0">
                <a:latin typeface="Futura Lt BT"/>
                <a:cs typeface="Futura Lt BT"/>
              </a:rPr>
              <a:t>A framework for understanding changing consumer values</a:t>
            </a:r>
            <a:br>
              <a:rPr lang="en-US" dirty="0" smtClean="0">
                <a:latin typeface="Futura Lt BT"/>
                <a:cs typeface="Futura Lt BT"/>
              </a:rPr>
            </a:br>
            <a:endParaRPr lang="en-US" dirty="0"/>
          </a:p>
        </p:txBody>
      </p:sp>
      <p:sp>
        <p:nvSpPr>
          <p:cNvPr id="3" name="Text Placeholder 2"/>
          <p:cNvSpPr>
            <a:spLocks noGrp="1"/>
          </p:cNvSpPr>
          <p:nvPr>
            <p:ph type="body" idx="1"/>
          </p:nvPr>
        </p:nvSpPr>
        <p:spPr>
          <a:xfrm>
            <a:off x="241300" y="4177308"/>
            <a:ext cx="9683859" cy="3385542"/>
          </a:xfrm>
        </p:spPr>
        <p:txBody>
          <a:bodyPr/>
          <a:lstStyle/>
          <a:p>
            <a:pPr>
              <a:buFont typeface="Arial" pitchFamily="34" charset="0"/>
              <a:buChar char="•"/>
            </a:pPr>
            <a:r>
              <a:rPr lang="en-US" b="0" dirty="0" smtClean="0"/>
              <a:t>In design terms the key task of the designer is to produce a consistent design appropriate to their beliefs, practices, histories, protocols, textbooks and so on.</a:t>
            </a:r>
          </a:p>
          <a:p>
            <a:pPr>
              <a:buFont typeface="Arial" pitchFamily="34" charset="0"/>
              <a:buChar char="•"/>
            </a:pPr>
            <a:endParaRPr lang="en-US" b="0" dirty="0" smtClean="0"/>
          </a:p>
          <a:p>
            <a:pPr>
              <a:buFont typeface="Arial" pitchFamily="34" charset="0"/>
              <a:buChar char="•"/>
            </a:pPr>
            <a:r>
              <a:rPr lang="en-US" b="0" dirty="0" smtClean="0"/>
              <a:t>In design terms the key task of designers is to produce the best design-one that beats the competition is most valuable</a:t>
            </a:r>
          </a:p>
          <a:p>
            <a:pPr>
              <a:buFont typeface="Arial" pitchFamily="34" charset="0"/>
              <a:buChar char="•"/>
            </a:pPr>
            <a:endParaRPr lang="en-US" b="0" dirty="0" smtClean="0"/>
          </a:p>
          <a:p>
            <a:pPr>
              <a:buFont typeface="Arial" pitchFamily="34" charset="0"/>
              <a:buChar char="•"/>
            </a:pPr>
            <a:r>
              <a:rPr lang="en-US" b="0" dirty="0" smtClean="0"/>
              <a:t>They key task here is a participatory design process one in which everyone is heard and has input, honoring the unique perspectives that individuals bring.</a:t>
            </a:r>
          </a:p>
          <a:p>
            <a:pPr>
              <a:buFont typeface="Arial" pitchFamily="34" charset="0"/>
              <a:buChar char="•"/>
            </a:pPr>
            <a:endParaRPr lang="en-US" b="0" dirty="0" smtClean="0"/>
          </a:p>
          <a:p>
            <a:pPr>
              <a:buFont typeface="Arial" pitchFamily="34" charset="0"/>
              <a:buChar char="•"/>
            </a:pPr>
            <a:r>
              <a:rPr lang="en-US" b="0" dirty="0" smtClean="0"/>
              <a:t>They key task here is co-created design that moves beyond input to direct involvement in the design process such as open-source approaches.</a:t>
            </a:r>
            <a:endParaRPr lang="en-US" b="0" dirty="0"/>
          </a:p>
        </p:txBody>
      </p:sp>
      <p:pic>
        <p:nvPicPr>
          <p:cNvPr id="4" name="Picture 2" descr="C:\Users\XDS\Desktop\DSC_9702.jpg"/>
          <p:cNvPicPr>
            <a:picLocks noChangeAspect="1" noChangeArrowheads="1"/>
          </p:cNvPicPr>
          <p:nvPr/>
        </p:nvPicPr>
        <p:blipFill>
          <a:blip r:embed="rId2" cstate="print"/>
          <a:srcRect l="3194" t="13796" r="10556" b="24722"/>
          <a:stretch>
            <a:fillRect/>
          </a:stretch>
        </p:blipFill>
        <p:spPr bwMode="auto">
          <a:xfrm>
            <a:off x="1917700" y="1495425"/>
            <a:ext cx="6400800" cy="2566504"/>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711" y="439423"/>
            <a:ext cx="6623977" cy="307777"/>
          </a:xfrm>
        </p:spPr>
        <p:txBody>
          <a:bodyPr/>
          <a:lstStyle/>
          <a:p>
            <a:r>
              <a:rPr lang="en-US" dirty="0" smtClean="0"/>
              <a:t>Emerging consumer needs</a:t>
            </a:r>
            <a:endParaRPr lang="en-US" dirty="0"/>
          </a:p>
        </p:txBody>
      </p:sp>
      <p:sp>
        <p:nvSpPr>
          <p:cNvPr id="3" name="Text Placeholder 2"/>
          <p:cNvSpPr>
            <a:spLocks noGrp="1"/>
          </p:cNvSpPr>
          <p:nvPr>
            <p:ph type="body" idx="1"/>
          </p:nvPr>
        </p:nvSpPr>
        <p:spPr>
          <a:xfrm>
            <a:off x="504770" y="2778685"/>
            <a:ext cx="9683859" cy="2251322"/>
          </a:xfrm>
        </p:spPr>
        <p:txBody>
          <a:bodyPr/>
          <a:lstStyle/>
          <a:p>
            <a:pPr>
              <a:lnSpc>
                <a:spcPct val="150000"/>
              </a:lnSpc>
            </a:pPr>
            <a:r>
              <a:rPr lang="en-US" b="0" dirty="0" smtClean="0"/>
              <a:t>The five emerging consumer needs are:</a:t>
            </a:r>
          </a:p>
          <a:p>
            <a:pPr marL="457200" indent="-457200">
              <a:lnSpc>
                <a:spcPct val="150000"/>
              </a:lnSpc>
              <a:buAutoNum type="arabicPeriod"/>
            </a:pPr>
            <a:r>
              <a:rPr lang="en-US" b="0" dirty="0" smtClean="0"/>
              <a:t>Keeping it real: Preference for the straight story</a:t>
            </a:r>
          </a:p>
          <a:p>
            <a:pPr marL="457200" indent="-457200">
              <a:lnSpc>
                <a:spcPct val="150000"/>
              </a:lnSpc>
              <a:buAutoNum type="arabicPeriod"/>
            </a:pPr>
            <a:r>
              <a:rPr lang="en-US" b="0" dirty="0" smtClean="0"/>
              <a:t>The relentless pursuit of happiness: taking responsibility for one’s well-being.</a:t>
            </a:r>
          </a:p>
          <a:p>
            <a:pPr marL="457200" indent="-457200">
              <a:lnSpc>
                <a:spcPct val="150000"/>
              </a:lnSpc>
              <a:buAutoNum type="arabicPeriod"/>
            </a:pPr>
            <a:r>
              <a:rPr lang="en-US" b="0" dirty="0" smtClean="0"/>
              <a:t>We really are the world: Feeling responsible for the well being of the planet.</a:t>
            </a:r>
          </a:p>
          <a:p>
            <a:pPr marL="457200" indent="-457200">
              <a:lnSpc>
                <a:spcPct val="150000"/>
              </a:lnSpc>
              <a:buAutoNum type="arabicPeriod"/>
            </a:pPr>
            <a:r>
              <a:rPr lang="en-US" b="0" dirty="0" smtClean="0"/>
              <a:t>Glass houses: Everyone is watching</a:t>
            </a:r>
            <a:endParaRPr lang="en-US" b="0" dirty="0"/>
          </a:p>
        </p:txBody>
      </p:sp>
      <p:pic>
        <p:nvPicPr>
          <p:cNvPr id="4" name="Picture 3" descr="Tools &amp; Techniques.png"/>
          <p:cNvPicPr>
            <a:picLocks noChangeAspect="1"/>
          </p:cNvPicPr>
          <p:nvPr/>
        </p:nvPicPr>
        <p:blipFill>
          <a:blip r:embed="rId2" cstate="print"/>
          <a:stretch>
            <a:fillRect/>
          </a:stretch>
        </p:blipFill>
        <p:spPr>
          <a:xfrm>
            <a:off x="9531477" y="0"/>
            <a:ext cx="1161923" cy="1343025"/>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100" y="352425"/>
            <a:ext cx="6623977" cy="307777"/>
          </a:xfrm>
        </p:spPr>
        <p:txBody>
          <a:bodyPr/>
          <a:lstStyle/>
          <a:p>
            <a:r>
              <a:rPr lang="en-US" dirty="0" smtClean="0"/>
              <a:t>The future personas emerging</a:t>
            </a:r>
            <a:endParaRPr lang="en-US" dirty="0"/>
          </a:p>
        </p:txBody>
      </p:sp>
      <p:sp>
        <p:nvSpPr>
          <p:cNvPr id="3" name="Text Placeholder 2"/>
          <p:cNvSpPr>
            <a:spLocks noGrp="1"/>
          </p:cNvSpPr>
          <p:nvPr>
            <p:ph type="body" idx="1"/>
          </p:nvPr>
        </p:nvSpPr>
        <p:spPr>
          <a:xfrm>
            <a:off x="393700" y="694880"/>
            <a:ext cx="9683859" cy="6867970"/>
          </a:xfrm>
        </p:spPr>
        <p:txBody>
          <a:bodyPr/>
          <a:lstStyle/>
          <a:p>
            <a:pPr>
              <a:lnSpc>
                <a:spcPct val="150000"/>
              </a:lnSpc>
            </a:pPr>
            <a:r>
              <a:rPr lang="en-US" b="0" dirty="0" smtClean="0"/>
              <a:t>The future personas are covered in a consistent format that include the following:</a:t>
            </a:r>
          </a:p>
          <a:p>
            <a:pPr>
              <a:lnSpc>
                <a:spcPct val="150000"/>
              </a:lnSpc>
            </a:pPr>
            <a:r>
              <a:rPr lang="en-US" dirty="0" smtClean="0"/>
              <a:t>Summary description: </a:t>
            </a:r>
            <a:r>
              <a:rPr lang="en-US" b="0" dirty="0" smtClean="0"/>
              <a:t>The first few paragraphs characterize the persona in general.</a:t>
            </a:r>
          </a:p>
          <a:p>
            <a:pPr>
              <a:lnSpc>
                <a:spcPct val="150000"/>
              </a:lnSpc>
            </a:pPr>
            <a:r>
              <a:rPr lang="en-US" b="1" dirty="0" smtClean="0"/>
              <a:t>Demographics: </a:t>
            </a:r>
            <a:r>
              <a:rPr lang="en-US" b="0" dirty="0" smtClean="0"/>
              <a:t>A profile of a “Typical” persona who embodies the emerging need, including gender, age, household income, education and life stage</a:t>
            </a:r>
          </a:p>
          <a:p>
            <a:pPr>
              <a:lnSpc>
                <a:spcPct val="150000"/>
              </a:lnSpc>
            </a:pPr>
            <a:r>
              <a:rPr lang="en-US" b="1" dirty="0" smtClean="0"/>
              <a:t>Illustration: </a:t>
            </a:r>
            <a:r>
              <a:rPr lang="en-US" b="0" dirty="0" smtClean="0"/>
              <a:t>A visual to help facilitate the “real-</a:t>
            </a:r>
            <a:r>
              <a:rPr lang="en-US" b="0" dirty="0" err="1" smtClean="0"/>
              <a:t>ness</a:t>
            </a:r>
            <a:r>
              <a:rPr lang="en-US" b="0" dirty="0" smtClean="0"/>
              <a:t>” of the persona.</a:t>
            </a:r>
          </a:p>
          <a:p>
            <a:pPr>
              <a:lnSpc>
                <a:spcPct val="150000"/>
              </a:lnSpc>
            </a:pPr>
            <a:r>
              <a:rPr lang="en-US" b="1" dirty="0" smtClean="0"/>
              <a:t>Table: </a:t>
            </a:r>
            <a:r>
              <a:rPr lang="en-US" b="0" dirty="0" smtClean="0"/>
              <a:t>A summary table that includes the supporting need states of the emerging need, the values this persona would likely embrace and the related trends supporting the persona’s emergence.</a:t>
            </a:r>
          </a:p>
          <a:p>
            <a:pPr>
              <a:lnSpc>
                <a:spcPct val="150000"/>
              </a:lnSpc>
            </a:pPr>
            <a:r>
              <a:rPr lang="en-US" b="1" dirty="0" smtClean="0"/>
              <a:t>Committed time activities: </a:t>
            </a:r>
            <a:r>
              <a:rPr lang="en-US" b="0" dirty="0" smtClean="0"/>
              <a:t>How the person would likely approach several aspects of committed time-work, household and family care, shopping and personal/biological necessities.</a:t>
            </a:r>
          </a:p>
          <a:p>
            <a:pPr>
              <a:lnSpc>
                <a:spcPct val="150000"/>
              </a:lnSpc>
            </a:pPr>
            <a:r>
              <a:rPr lang="en-US" b="1" dirty="0" smtClean="0"/>
              <a:t>Free time activities: </a:t>
            </a:r>
            <a:r>
              <a:rPr lang="en-US" b="0" dirty="0" smtClean="0"/>
              <a:t>Description of how the persona would likely approach free time-learning, leisure, affiliation and communication.</a:t>
            </a:r>
          </a:p>
          <a:p>
            <a:pPr>
              <a:lnSpc>
                <a:spcPct val="150000"/>
              </a:lnSpc>
            </a:pPr>
            <a:r>
              <a:rPr lang="en-US" b="1" dirty="0" smtClean="0"/>
              <a:t>Vignette: </a:t>
            </a:r>
            <a:r>
              <a:rPr lang="en-US" b="0" dirty="0" smtClean="0"/>
              <a:t>A brief day-in-the-life snapshot that provides insight into how persona might operate in daily life.</a:t>
            </a:r>
            <a:endParaRPr lang="en-US" b="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721226" cy="923330"/>
          </a:xfrm>
        </p:spPr>
        <p:txBody>
          <a:bodyPr/>
          <a:lstStyle/>
          <a:p>
            <a:r>
              <a:rPr lang="en-US" dirty="0" smtClean="0"/>
              <a:t>Keeping it real</a:t>
            </a:r>
            <a:endParaRPr lang="en-US" dirty="0"/>
          </a:p>
        </p:txBody>
      </p:sp>
      <p:sp>
        <p:nvSpPr>
          <p:cNvPr id="3" name="Text Placeholder 2"/>
          <p:cNvSpPr>
            <a:spLocks noGrp="1"/>
          </p:cNvSpPr>
          <p:nvPr>
            <p:ph type="body" idx="1"/>
          </p:nvPr>
        </p:nvSpPr>
        <p:spPr>
          <a:xfrm>
            <a:off x="7404100" y="483989"/>
            <a:ext cx="2757859" cy="7078861"/>
          </a:xfrm>
        </p:spPr>
        <p:txBody>
          <a:bodyPr/>
          <a:lstStyle/>
          <a:p>
            <a:r>
              <a:rPr lang="en-US" dirty="0" smtClean="0"/>
              <a:t>A key word for postmodern and integral consumers is authenticity. It is the core value driving them to this emerging need. They are asking organizations to give it to them straight and trust them to be able to handle the truth. They will reject any paternalistic “for your own good”. Their view is, “treat me as an adult, as an equal and a someone with a brain. don’t mange me.” the persona besides illustrates “keeping it real” through the “authentic Annie” persona.</a:t>
            </a:r>
            <a:endParaRPr lang="en-US" dirty="0"/>
          </a:p>
        </p:txBody>
      </p:sp>
      <p:pic>
        <p:nvPicPr>
          <p:cNvPr id="1026" name="Picture 2" descr="C:\Users\XDS\Desktop\DSC_9704.jpg"/>
          <p:cNvPicPr>
            <a:picLocks noChangeAspect="1" noChangeArrowheads="1"/>
          </p:cNvPicPr>
          <p:nvPr/>
        </p:nvPicPr>
        <p:blipFill>
          <a:blip r:embed="rId2" cstate="print"/>
          <a:srcRect l="18819" t="4352" r="25764"/>
          <a:stretch>
            <a:fillRect/>
          </a:stretch>
        </p:blipFill>
        <p:spPr bwMode="auto">
          <a:xfrm>
            <a:off x="0" y="809626"/>
            <a:ext cx="7023100" cy="6818480"/>
          </a:xfrm>
          <a:prstGeom prst="rect">
            <a:avLst/>
          </a:prstGeom>
          <a:noFill/>
        </p:spPr>
      </p:pic>
      <p:pic>
        <p:nvPicPr>
          <p:cNvPr id="5" name="Picture 4" descr="Tools &amp; Techniques.png"/>
          <p:cNvPicPr>
            <a:picLocks noChangeAspect="1"/>
          </p:cNvPicPr>
          <p:nvPr/>
        </p:nvPicPr>
        <p:blipFill>
          <a:blip r:embed="rId3" cstate="print"/>
          <a:stretch>
            <a:fillRect/>
          </a:stretch>
        </p:blipFill>
        <p:spPr>
          <a:xfrm>
            <a:off x="9531477" y="0"/>
            <a:ext cx="1161923" cy="1343025"/>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546100" y="4162425"/>
            <a:ext cx="9782919" cy="2251322"/>
          </a:xfrm>
        </p:spPr>
        <p:txBody>
          <a:bodyPr/>
          <a:lstStyle/>
          <a:p>
            <a:pPr>
              <a:lnSpc>
                <a:spcPct val="150000"/>
              </a:lnSpc>
            </a:pPr>
            <a:r>
              <a:rPr lang="en-US" dirty="0" smtClean="0"/>
              <a:t>They are reacting against an overly manages world. “Delighting the customer” has gone to an extreme. As management of consumer experiences has gotten increasingly sophisticated, it has created a situation where every aspect of the experience is micro managed and these consumers sense that and feel that they are constantly being manipulated and they want it to stop.</a:t>
            </a:r>
            <a:endParaRPr lang="en-US" dirty="0"/>
          </a:p>
        </p:txBody>
      </p:sp>
      <p:pic>
        <p:nvPicPr>
          <p:cNvPr id="2050" name="Picture 2" descr="C:\Users\XDS\Desktop\DSC_9705.jpg"/>
          <p:cNvPicPr>
            <a:picLocks noChangeAspect="1" noChangeArrowheads="1"/>
          </p:cNvPicPr>
          <p:nvPr/>
        </p:nvPicPr>
        <p:blipFill>
          <a:blip r:embed="rId2" cstate="print"/>
          <a:srcRect l="7049" t="30833" r="15035" b="22037"/>
          <a:stretch>
            <a:fillRect/>
          </a:stretch>
        </p:blipFill>
        <p:spPr bwMode="auto">
          <a:xfrm>
            <a:off x="0" y="0"/>
            <a:ext cx="10693400" cy="363832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plore.jpg"/>
          <p:cNvPicPr>
            <a:picLocks noChangeAspect="1"/>
          </p:cNvPicPr>
          <p:nvPr/>
        </p:nvPicPr>
        <p:blipFill>
          <a:blip r:embed="rId2" cstate="print"/>
          <a:stretch>
            <a:fillRect/>
          </a:stretch>
        </p:blipFill>
        <p:spPr>
          <a:xfrm>
            <a:off x="622300" y="352425"/>
            <a:ext cx="9309699" cy="6776632"/>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154984"/>
          </a:xfrm>
        </p:spPr>
        <p:txBody>
          <a:bodyPr/>
          <a:lstStyle/>
          <a:p>
            <a:pPr>
              <a:lnSpc>
                <a:spcPct val="150000"/>
              </a:lnSpc>
            </a:pPr>
            <a:r>
              <a:rPr lang="en-US" b="1" dirty="0" smtClean="0"/>
              <a:t>Implications for designers and developers</a:t>
            </a:r>
          </a:p>
          <a:p>
            <a:pPr>
              <a:lnSpc>
                <a:spcPct val="150000"/>
              </a:lnSpc>
            </a:pPr>
            <a:endParaRPr lang="en-US" dirty="0" smtClean="0"/>
          </a:p>
          <a:p>
            <a:pPr>
              <a:lnSpc>
                <a:spcPct val="150000"/>
              </a:lnSpc>
              <a:buFont typeface="Arial" pitchFamily="34" charset="0"/>
              <a:buChar char="•"/>
            </a:pPr>
            <a:r>
              <a:rPr lang="en-US" dirty="0" smtClean="0"/>
              <a:t>These consumers will appreciate designers and developers who “do the homework” to find out what authentic is, such as being of aware of history, origins, materials and handling.</a:t>
            </a:r>
          </a:p>
          <a:p>
            <a:pPr>
              <a:lnSpc>
                <a:spcPct val="150000"/>
              </a:lnSpc>
              <a:buFont typeface="Arial" pitchFamily="34" charset="0"/>
              <a:buChar char="•"/>
            </a:pPr>
            <a:r>
              <a:rPr lang="en-US" dirty="0" smtClean="0"/>
              <a:t>“warts and all” offerings may appeal to these consumers by representing authenticity.</a:t>
            </a:r>
          </a:p>
          <a:p>
            <a:pPr>
              <a:lnSpc>
                <a:spcPct val="150000"/>
              </a:lnSpc>
              <a:buFont typeface="Arial" pitchFamily="34" charset="0"/>
              <a:buChar char="•"/>
            </a:pPr>
            <a:r>
              <a:rPr lang="en-US" dirty="0" smtClean="0"/>
              <a:t>These consumers will appreciate simplicity that embraces or encompasses a great deal of complexity</a:t>
            </a:r>
          </a:p>
          <a:p>
            <a:pPr>
              <a:lnSpc>
                <a:spcPct val="150000"/>
              </a:lnSpc>
              <a:buFont typeface="Arial" pitchFamily="34" charset="0"/>
              <a:buChar char="•"/>
            </a:pPr>
            <a:r>
              <a:rPr lang="en-US" dirty="0" smtClean="0"/>
              <a:t>Characteristics or keywords: authentic, simple, natural and “less is more”</a:t>
            </a: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3074" name="Picture 2" descr="C:\Users\XDS\Desktop\DSC_9706.jpg"/>
          <p:cNvPicPr>
            <a:picLocks noChangeAspect="1" noChangeArrowheads="1"/>
          </p:cNvPicPr>
          <p:nvPr/>
        </p:nvPicPr>
        <p:blipFill>
          <a:blip r:embed="rId2" cstate="print"/>
          <a:srcRect l="12500" t="8611" r="24167" b="11389"/>
          <a:stretch>
            <a:fillRect/>
          </a:stretch>
        </p:blipFill>
        <p:spPr bwMode="auto">
          <a:xfrm>
            <a:off x="317500" y="0"/>
            <a:ext cx="9918700" cy="7047498"/>
          </a:xfrm>
          <a:prstGeom prst="rect">
            <a:avLst/>
          </a:prstGeom>
          <a:noFill/>
        </p:spPr>
      </p:pic>
      <p:pic>
        <p:nvPicPr>
          <p:cNvPr id="5" name="Picture 4" descr="Tools &amp; Techniques.png"/>
          <p:cNvPicPr>
            <a:picLocks noChangeAspect="1"/>
          </p:cNvPicPr>
          <p:nvPr/>
        </p:nvPicPr>
        <p:blipFill>
          <a:blip r:embed="rId3" cstate="print"/>
          <a:stretch>
            <a:fillRect/>
          </a:stretch>
        </p:blipFill>
        <p:spPr>
          <a:xfrm>
            <a:off x="9531477" y="0"/>
            <a:ext cx="1161923" cy="1343025"/>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8166100" y="0"/>
            <a:ext cx="2527300" cy="307777"/>
          </a:xfrm>
        </p:spPr>
        <p:txBody>
          <a:bodyPr/>
          <a:lstStyle/>
          <a:p>
            <a:endParaRPr lang="en-US" dirty="0"/>
          </a:p>
        </p:txBody>
      </p:sp>
      <p:pic>
        <p:nvPicPr>
          <p:cNvPr id="4099" name="Picture 3" descr="C:\Users\XDS\Desktop\DSC_9707.jpg"/>
          <p:cNvPicPr>
            <a:picLocks noChangeAspect="1" noChangeArrowheads="1"/>
          </p:cNvPicPr>
          <p:nvPr/>
        </p:nvPicPr>
        <p:blipFill>
          <a:blip r:embed="rId2" cstate="print"/>
          <a:srcRect l="20903" t="9167" r="26180"/>
          <a:stretch>
            <a:fillRect/>
          </a:stretch>
        </p:blipFill>
        <p:spPr bwMode="auto">
          <a:xfrm>
            <a:off x="0" y="0"/>
            <a:ext cx="7937500" cy="7664063"/>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317500" y="0"/>
            <a:ext cx="9782919" cy="8309967"/>
          </a:xfrm>
        </p:spPr>
        <p:txBody>
          <a:bodyPr/>
          <a:lstStyle/>
          <a:p>
            <a:pPr>
              <a:lnSpc>
                <a:spcPct val="150000"/>
              </a:lnSpc>
            </a:pPr>
            <a:r>
              <a:rPr lang="en-US" dirty="0" smtClean="0"/>
              <a:t>Traditional values do not put a priority on the pursuit of one’s own happiness, as people’s roles can be ascribed largely at birth in addition to an emphasis on God or others. The modern values pursuit of happiness tends to focus around economic achievement and material prosperity. The postmodern values holder with relative economic security has the freedom to consider a wider range of routes to happiness. Ironically the modern to postmodern transition is often accompanied by a sense of angst. Many have experienced a sense of emptiness from the material prosperity route and call the meaning of their lives into question. The resultant search for meaning in life is not always easy or pleasant. Happiness becomes something that has to be achieved-it does not necessarily arrive on its own for the postmodern consumer.</a:t>
            </a:r>
          </a:p>
          <a:p>
            <a:pPr>
              <a:lnSpc>
                <a:spcPct val="150000"/>
              </a:lnSpc>
            </a:pPr>
            <a:endParaRPr lang="en-US" dirty="0" smtClean="0"/>
          </a:p>
          <a:p>
            <a:pPr>
              <a:lnSpc>
                <a:spcPct val="150000"/>
              </a:lnSpc>
            </a:pPr>
            <a:r>
              <a:rPr lang="en-US" dirty="0" smtClean="0"/>
              <a:t>There is a relentless aspect to this pursuit among some, reflecting a seriousness of purpose: “What makes me happy and what do I have to do to get there?” this pursuit often involves assisting with others and working to benefit the community. It may also involve faith in a higher power but this conception is often derived from multiple sources rather than subscribing to  a single belief system.</a:t>
            </a:r>
          </a:p>
          <a:p>
            <a:pPr>
              <a:lnSpc>
                <a:spcPct val="150000"/>
              </a:lnSpc>
            </a:pPr>
            <a:endParaRPr lang="en-US" dirty="0" smtClean="0"/>
          </a:p>
          <a:p>
            <a:pPr>
              <a:lnSpc>
                <a:spcPct val="150000"/>
              </a:lnSpc>
            </a:pP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616648"/>
          </a:xfrm>
        </p:spPr>
        <p:txBody>
          <a:bodyPr/>
          <a:lstStyle/>
          <a:p>
            <a:pPr>
              <a:lnSpc>
                <a:spcPct val="150000"/>
              </a:lnSpc>
            </a:pPr>
            <a:r>
              <a:rPr lang="en-US" b="1" dirty="0" smtClean="0"/>
              <a:t>Implications for designers and developers</a:t>
            </a:r>
          </a:p>
          <a:p>
            <a:pPr>
              <a:lnSpc>
                <a:spcPct val="150000"/>
              </a:lnSpc>
              <a:buFont typeface="Arial" pitchFamily="34" charset="0"/>
              <a:buChar char="•"/>
            </a:pPr>
            <a:r>
              <a:rPr lang="en-US" dirty="0" smtClean="0"/>
              <a:t>These consumers are looking to fit offerings into larger lifestyles, values and sense of purpose and evaluate purchase decisions with this fit in mind. These consumers are looking for designers and developers that will “help me help myself.” they may be particularly interested in co-creation, where they may be provided with tools, templates and advice-and handle the rest themselves. For some products and designs, it will be simply about fast, easy and cheap but for others which speak to their identify designs and products will increasingly be evaluated in terms of how they influence one’s sense of “happiness” or well being.</a:t>
            </a:r>
          </a:p>
          <a:p>
            <a:pPr>
              <a:lnSpc>
                <a:spcPct val="150000"/>
              </a:lnSpc>
              <a:buFont typeface="Arial" pitchFamily="34" charset="0"/>
              <a:buChar char="•"/>
            </a:pPr>
            <a:r>
              <a:rPr lang="en-US" b="1" dirty="0" smtClean="0"/>
              <a:t>Characteristics and keywords: </a:t>
            </a:r>
            <a:r>
              <a:rPr lang="en-US" dirty="0" smtClean="0"/>
              <a:t>DIY, happiness, well-being, assistance.</a:t>
            </a: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5482976"/>
          </a:xfrm>
        </p:spPr>
        <p:txBody>
          <a:bodyPr/>
          <a:lstStyle/>
          <a:p>
            <a:pPr>
              <a:lnSpc>
                <a:spcPct val="150000"/>
              </a:lnSpc>
            </a:pPr>
            <a:r>
              <a:rPr lang="en-US" b="1" dirty="0" smtClean="0"/>
              <a:t>Community first</a:t>
            </a:r>
          </a:p>
          <a:p>
            <a:pPr>
              <a:lnSpc>
                <a:spcPct val="150000"/>
              </a:lnSpc>
            </a:pPr>
            <a:r>
              <a:rPr lang="en-US" dirty="0" smtClean="0"/>
              <a:t>The emerging values shifts suggest a shift in scale from large to small and in scope from mass to custom. This shows up most strongly in this emerging need. It favors decentralized approaches. It is part of the sense, captured in other need states, that life has gotten too complex, moves too fast and has become impersonal. It is this depersonalization in particular that derives the move to renewed interest in community as people seek to reconnect with their life and with one another. in the ascent up the growth curve in modern society, the frenetic pace is seen as worth the trade off for the economic reward. The postmodern consumer is more aware of the costs, has less need for economic security and thus begins to reject this trade off. The next persona illustrates “community first” through the “good neighbor Bob” persona.</a:t>
            </a:r>
          </a:p>
          <a:p>
            <a:pPr>
              <a:lnSpc>
                <a:spcPct val="150000"/>
              </a:lnSpc>
            </a:pPr>
            <a:endParaRPr lang="en-US" dirty="0"/>
          </a:p>
        </p:txBody>
      </p:sp>
      <p:pic>
        <p:nvPicPr>
          <p:cNvPr id="4" name="Picture 3" descr="Tools &amp; Techniques.png"/>
          <p:cNvPicPr>
            <a:picLocks noChangeAspect="1"/>
          </p:cNvPicPr>
          <p:nvPr/>
        </p:nvPicPr>
        <p:blipFill>
          <a:blip r:embed="rId2" cstate="print"/>
          <a:stretch>
            <a:fillRect/>
          </a:stretch>
        </p:blipFill>
        <p:spPr>
          <a:xfrm>
            <a:off x="9531477" y="0"/>
            <a:ext cx="1161923" cy="1343025"/>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XDS\Desktop\DSC_9708.jpg"/>
          <p:cNvPicPr>
            <a:picLocks noChangeAspect="1" noChangeArrowheads="1"/>
          </p:cNvPicPr>
          <p:nvPr/>
        </p:nvPicPr>
        <p:blipFill>
          <a:blip r:embed="rId2" cstate="print"/>
          <a:srcRect l="17083" t="4907" r="27917" b="8426"/>
          <a:stretch>
            <a:fillRect/>
          </a:stretch>
        </p:blipFill>
        <p:spPr bwMode="auto">
          <a:xfrm>
            <a:off x="-1" y="0"/>
            <a:ext cx="8532445" cy="7562849"/>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69900" y="4772025"/>
            <a:ext cx="9782919" cy="3174652"/>
          </a:xfrm>
        </p:spPr>
        <p:txBody>
          <a:bodyPr/>
          <a:lstStyle/>
          <a:p>
            <a:pPr>
              <a:lnSpc>
                <a:spcPct val="150000"/>
              </a:lnSpc>
            </a:pPr>
            <a:r>
              <a:rPr lang="en-US" dirty="0" smtClean="0"/>
              <a:t>This desire for connection manifests in both the physical and the virtual worlds. These consumers question why they don’t know their neighbors or even the mayor. They are looking for ways to get involved with what’s going on directly around them, as this helps to provide an anchor or security in what is seen as an increasingly chaotic world. The explosion of </a:t>
            </a:r>
            <a:r>
              <a:rPr lang="en-US" dirty="0" err="1" smtClean="0"/>
              <a:t>Facebook</a:t>
            </a:r>
            <a:r>
              <a:rPr lang="en-US" dirty="0" smtClean="0"/>
              <a:t> and other social networking sites is evidence of how the virtual world can serve as a mechanism for connection.</a:t>
            </a:r>
          </a:p>
          <a:p>
            <a:pPr>
              <a:lnSpc>
                <a:spcPct val="150000"/>
              </a:lnSpc>
            </a:pPr>
            <a:endParaRPr lang="en-US" dirty="0"/>
          </a:p>
        </p:txBody>
      </p:sp>
      <p:graphicFrame>
        <p:nvGraphicFramePr>
          <p:cNvPr id="4" name="Table 3"/>
          <p:cNvGraphicFramePr>
            <a:graphicFrameLocks noGrp="1"/>
          </p:cNvGraphicFramePr>
          <p:nvPr/>
        </p:nvGraphicFramePr>
        <p:xfrm>
          <a:off x="1841500" y="581025"/>
          <a:ext cx="7679268" cy="4079240"/>
        </p:xfrm>
        <a:graphic>
          <a:graphicData uri="http://schemas.openxmlformats.org/drawingml/2006/table">
            <a:tbl>
              <a:tblPr firstRow="1" bandRow="1">
                <a:tableStyleId>{5C22544A-7EE6-4342-B048-85BDC9FD1C3A}</a:tableStyleId>
              </a:tblPr>
              <a:tblGrid>
                <a:gridCol w="2559756"/>
                <a:gridCol w="2559756"/>
                <a:gridCol w="2559756"/>
              </a:tblGrid>
              <a:tr h="370840">
                <a:tc>
                  <a:txBody>
                    <a:bodyPr/>
                    <a:lstStyle/>
                    <a:p>
                      <a:r>
                        <a:rPr lang="en-US" dirty="0" smtClean="0"/>
                        <a:t>Need states</a:t>
                      </a:r>
                      <a:endParaRPr lang="en-US" dirty="0"/>
                    </a:p>
                  </a:txBody>
                  <a:tcPr/>
                </a:tc>
                <a:tc>
                  <a:txBody>
                    <a:bodyPr/>
                    <a:lstStyle/>
                    <a:p>
                      <a:r>
                        <a:rPr lang="en-US" dirty="0" smtClean="0"/>
                        <a:t>Values</a:t>
                      </a:r>
                      <a:endParaRPr lang="en-US" dirty="0"/>
                    </a:p>
                  </a:txBody>
                  <a:tcPr/>
                </a:tc>
                <a:tc>
                  <a:txBody>
                    <a:bodyPr/>
                    <a:lstStyle/>
                    <a:p>
                      <a:r>
                        <a:rPr lang="en-US" dirty="0" smtClean="0"/>
                        <a:t>Trends</a:t>
                      </a:r>
                      <a:endParaRPr lang="en-US" dirty="0"/>
                    </a:p>
                  </a:txBody>
                  <a:tcPr/>
                </a:tc>
              </a:tr>
              <a:tr h="370840">
                <a:tc>
                  <a:txBody>
                    <a:bodyPr/>
                    <a:lstStyle/>
                    <a:p>
                      <a:r>
                        <a:rPr lang="en-US" dirty="0" smtClean="0"/>
                        <a:t>Local preferences</a:t>
                      </a:r>
                      <a:endParaRPr lang="en-US" dirty="0"/>
                    </a:p>
                  </a:txBody>
                  <a:tcPr/>
                </a:tc>
                <a:tc>
                  <a:txBody>
                    <a:bodyPr/>
                    <a:lstStyle/>
                    <a:p>
                      <a:r>
                        <a:rPr lang="en-US" dirty="0" smtClean="0"/>
                        <a:t>Community</a:t>
                      </a:r>
                      <a:endParaRPr lang="en-US" dirty="0"/>
                    </a:p>
                  </a:txBody>
                  <a:tcPr/>
                </a:tc>
                <a:tc>
                  <a:txBody>
                    <a:bodyPr/>
                    <a:lstStyle/>
                    <a:p>
                      <a:r>
                        <a:rPr lang="en-US" dirty="0" err="1" smtClean="0"/>
                        <a:t>Relocalization</a:t>
                      </a:r>
                      <a:endParaRPr lang="en-US" dirty="0"/>
                    </a:p>
                  </a:txBody>
                  <a:tcPr/>
                </a:tc>
              </a:tr>
              <a:tr h="370840">
                <a:tc>
                  <a:txBody>
                    <a:bodyPr/>
                    <a:lstStyle/>
                    <a:p>
                      <a:r>
                        <a:rPr lang="en-US" dirty="0" smtClean="0"/>
                        <a:t>Community support</a:t>
                      </a:r>
                      <a:endParaRPr lang="en-US" dirty="0"/>
                    </a:p>
                  </a:txBody>
                  <a:tcPr/>
                </a:tc>
                <a:tc>
                  <a:txBody>
                    <a:bodyPr/>
                    <a:lstStyle/>
                    <a:p>
                      <a:r>
                        <a:rPr lang="en-US" dirty="0" smtClean="0"/>
                        <a:t>Connectivity</a:t>
                      </a:r>
                      <a:endParaRPr lang="en-US" dirty="0"/>
                    </a:p>
                  </a:txBody>
                  <a:tcPr/>
                </a:tc>
                <a:tc>
                  <a:txBody>
                    <a:bodyPr/>
                    <a:lstStyle/>
                    <a:p>
                      <a:r>
                        <a:rPr lang="en-US" dirty="0" smtClean="0"/>
                        <a:t>Living within limits</a:t>
                      </a:r>
                      <a:endParaRPr lang="en-US" dirty="0"/>
                    </a:p>
                  </a:txBody>
                  <a:tcPr/>
                </a:tc>
              </a:tr>
              <a:tr h="370840">
                <a:tc>
                  <a:txBody>
                    <a:bodyPr/>
                    <a:lstStyle/>
                    <a:p>
                      <a:r>
                        <a:rPr lang="en-US" dirty="0" smtClean="0"/>
                        <a:t>Trust the network</a:t>
                      </a:r>
                      <a:endParaRPr lang="en-US" dirty="0"/>
                    </a:p>
                  </a:txBody>
                  <a:tcPr/>
                </a:tc>
                <a:tc>
                  <a:txBody>
                    <a:bodyPr/>
                    <a:lstStyle/>
                    <a:p>
                      <a:r>
                        <a:rPr lang="en-US" dirty="0" smtClean="0"/>
                        <a:t>Appropriateness</a:t>
                      </a:r>
                      <a:endParaRPr lang="en-US" dirty="0"/>
                    </a:p>
                  </a:txBody>
                  <a:tcPr/>
                </a:tc>
                <a:tc>
                  <a:txBody>
                    <a:bodyPr/>
                    <a:lstStyle/>
                    <a:p>
                      <a:r>
                        <a:rPr lang="en-US" dirty="0" smtClean="0"/>
                        <a:t>Sustainable consumption</a:t>
                      </a:r>
                      <a:endParaRPr lang="en-US" dirty="0"/>
                    </a:p>
                  </a:txBody>
                  <a:tcPr/>
                </a:tc>
              </a:tr>
              <a:tr h="370840">
                <a:tc>
                  <a:txBody>
                    <a:bodyPr/>
                    <a:lstStyle/>
                    <a:p>
                      <a:endParaRPr lang="en-US"/>
                    </a:p>
                  </a:txBody>
                  <a:tcPr/>
                </a:tc>
                <a:tc>
                  <a:txBody>
                    <a:bodyPr/>
                    <a:lstStyle/>
                    <a:p>
                      <a:r>
                        <a:rPr lang="en-US" dirty="0" smtClean="0"/>
                        <a:t>Influential</a:t>
                      </a:r>
                      <a:endParaRPr lang="en-US" dirty="0"/>
                    </a:p>
                  </a:txBody>
                  <a:tcPr/>
                </a:tc>
                <a:tc>
                  <a:txBody>
                    <a:bodyPr/>
                    <a:lstStyle/>
                    <a:p>
                      <a:r>
                        <a:rPr lang="en-US" dirty="0" smtClean="0"/>
                        <a:t>Empowered individuals</a:t>
                      </a:r>
                      <a:endParaRPr lang="en-US" dirty="0"/>
                    </a:p>
                  </a:txBody>
                  <a:tcPr/>
                </a:tc>
              </a:tr>
              <a:tr h="370840">
                <a:tc>
                  <a:txBody>
                    <a:bodyPr/>
                    <a:lstStyle/>
                    <a:p>
                      <a:endParaRPr lang="en-US"/>
                    </a:p>
                  </a:txBody>
                  <a:tcPr/>
                </a:tc>
                <a:tc>
                  <a:txBody>
                    <a:bodyPr/>
                    <a:lstStyle/>
                    <a:p>
                      <a:r>
                        <a:rPr lang="en-US" dirty="0" smtClean="0"/>
                        <a:t>Interdependent</a:t>
                      </a:r>
                      <a:endParaRPr lang="en-US" dirty="0"/>
                    </a:p>
                  </a:txBody>
                  <a:tcPr/>
                </a:tc>
                <a:tc>
                  <a:txBody>
                    <a:bodyPr/>
                    <a:lstStyle/>
                    <a:p>
                      <a:r>
                        <a:rPr lang="en-US" dirty="0" smtClean="0"/>
                        <a:t>Virtual real digital tribes</a:t>
                      </a:r>
                      <a:endParaRPr lang="en-US" dirty="0"/>
                    </a:p>
                  </a:txBody>
                  <a:tcPr/>
                </a:tc>
              </a:tr>
              <a:tr h="370840">
                <a:tc>
                  <a:txBody>
                    <a:bodyPr/>
                    <a:lstStyle/>
                    <a:p>
                      <a:endParaRPr lang="en-US"/>
                    </a:p>
                  </a:txBody>
                  <a:tcPr/>
                </a:tc>
                <a:tc>
                  <a:txBody>
                    <a:bodyPr/>
                    <a:lstStyle/>
                    <a:p>
                      <a:r>
                        <a:rPr lang="en-US" dirty="0" smtClean="0"/>
                        <a:t>Collaboration</a:t>
                      </a:r>
                      <a:endParaRPr lang="en-US" dirty="0"/>
                    </a:p>
                  </a:txBody>
                  <a:tcPr/>
                </a:tc>
                <a:tc>
                  <a:txBody>
                    <a:bodyPr/>
                    <a:lstStyle/>
                    <a:p>
                      <a:r>
                        <a:rPr lang="en-US" dirty="0" smtClean="0"/>
                        <a:t>Emerging markets arise</a:t>
                      </a:r>
                      <a:endParaRPr lang="en-US" dirty="0"/>
                    </a:p>
                  </a:txBody>
                  <a:tcPr/>
                </a:tc>
              </a:tr>
              <a:tr h="370840">
                <a:tc>
                  <a:txBody>
                    <a:bodyPr/>
                    <a:lstStyle/>
                    <a:p>
                      <a:endParaRPr lang="en-US" dirty="0"/>
                    </a:p>
                  </a:txBody>
                  <a:tcPr/>
                </a:tc>
                <a:tc>
                  <a:txBody>
                    <a:bodyPr/>
                    <a:lstStyle/>
                    <a:p>
                      <a:r>
                        <a:rPr lang="en-US" dirty="0" smtClean="0"/>
                        <a:t>Sustainability</a:t>
                      </a:r>
                      <a:endParaRPr lang="en-US" dirty="0"/>
                    </a:p>
                  </a:txBody>
                  <a:tcPr/>
                </a:tc>
                <a:tc>
                  <a:txBody>
                    <a:bodyPr/>
                    <a:lstStyle/>
                    <a:p>
                      <a:endParaRPr lang="en-US" dirty="0"/>
                    </a:p>
                  </a:txBody>
                  <a:tcPr/>
                </a:tc>
              </a:tr>
              <a:tr h="370840">
                <a:tc>
                  <a:txBody>
                    <a:bodyPr/>
                    <a:lstStyle/>
                    <a:p>
                      <a:endParaRPr lang="en-US" dirty="0"/>
                    </a:p>
                  </a:txBody>
                  <a:tcPr/>
                </a:tc>
                <a:tc>
                  <a:txBody>
                    <a:bodyPr/>
                    <a:lstStyle/>
                    <a:p>
                      <a:r>
                        <a:rPr lang="en-US" dirty="0" smtClean="0"/>
                        <a:t>Questioning </a:t>
                      </a:r>
                      <a:endParaRPr lang="en-US" dirty="0"/>
                    </a:p>
                  </a:txBody>
                  <a:tcPr/>
                </a:tc>
                <a:tc>
                  <a:txBody>
                    <a:bodyPr/>
                    <a:lstStyle/>
                    <a:p>
                      <a:endParaRPr lang="en-US" dirty="0"/>
                    </a:p>
                  </a:txBody>
                  <a:tcPr/>
                </a:tc>
              </a:tr>
              <a:tr h="370840">
                <a:tc>
                  <a:txBody>
                    <a:bodyPr/>
                    <a:lstStyle/>
                    <a:p>
                      <a:endParaRPr lang="en-US" dirty="0"/>
                    </a:p>
                  </a:txBody>
                  <a:tcPr/>
                </a:tc>
                <a:tc>
                  <a:txBody>
                    <a:bodyPr/>
                    <a:lstStyle/>
                    <a:p>
                      <a:r>
                        <a:rPr lang="en-US" dirty="0" smtClean="0"/>
                        <a:t>Skepticism</a:t>
                      </a:r>
                      <a:endParaRPr lang="en-US" dirty="0"/>
                    </a:p>
                  </a:txBody>
                  <a:tcPr/>
                </a:tc>
                <a:tc>
                  <a:txBody>
                    <a:bodyPr/>
                    <a:lstStyle/>
                    <a:p>
                      <a:endParaRPr lang="en-US" dirty="0"/>
                    </a:p>
                  </a:txBody>
                  <a:tcPr/>
                </a:tc>
              </a:tr>
              <a:tr h="370840">
                <a:tc>
                  <a:txBody>
                    <a:bodyPr/>
                    <a:lstStyle/>
                    <a:p>
                      <a:endParaRPr lang="en-US" dirty="0"/>
                    </a:p>
                  </a:txBody>
                  <a:tcPr/>
                </a:tc>
                <a:tc>
                  <a:txBody>
                    <a:bodyPr/>
                    <a:lstStyle/>
                    <a:p>
                      <a:r>
                        <a:rPr lang="en-US" dirty="0" smtClean="0"/>
                        <a:t>Tolerance </a:t>
                      </a:r>
                      <a:endParaRPr lang="en-US" dirty="0"/>
                    </a:p>
                  </a:txBody>
                  <a:tcPr/>
                </a:tc>
                <a:tc>
                  <a:txBody>
                    <a:bodyPr/>
                    <a:lstStyle/>
                    <a:p>
                      <a:endParaRPr lang="en-US" dirty="0"/>
                    </a:p>
                  </a:txBody>
                  <a:tcPr/>
                </a:tc>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616648"/>
          </a:xfrm>
        </p:spPr>
        <p:txBody>
          <a:bodyPr/>
          <a:lstStyle/>
          <a:p>
            <a:pPr>
              <a:lnSpc>
                <a:spcPct val="150000"/>
              </a:lnSpc>
            </a:pPr>
            <a:r>
              <a:rPr lang="en-US" b="1" dirty="0" smtClean="0"/>
              <a:t>Implications for designers and developers</a:t>
            </a:r>
          </a:p>
          <a:p>
            <a:pPr>
              <a:lnSpc>
                <a:spcPct val="150000"/>
              </a:lnSpc>
              <a:buFont typeface="Arial" pitchFamily="34" charset="0"/>
              <a:buChar char="•"/>
            </a:pPr>
            <a:r>
              <a:rPr lang="en-US" dirty="0" smtClean="0"/>
              <a:t>These consumers value locally produced offerings as way to support their community. They will also tend to favor small, local producers in other jurisdiction if they are competing against a big, multinational competitor.</a:t>
            </a:r>
          </a:p>
          <a:p>
            <a:pPr>
              <a:lnSpc>
                <a:spcPct val="150000"/>
              </a:lnSpc>
              <a:buFont typeface="Arial" pitchFamily="34" charset="0"/>
              <a:buChar char="•"/>
            </a:pPr>
            <a:r>
              <a:rPr lang="en-US" dirty="0" smtClean="0"/>
              <a:t>These consumers could be key drivers of a move to require designers and developers provide some kind of local benefit.</a:t>
            </a:r>
          </a:p>
          <a:p>
            <a:pPr>
              <a:lnSpc>
                <a:spcPct val="150000"/>
              </a:lnSpc>
              <a:buFont typeface="Arial" pitchFamily="34" charset="0"/>
              <a:buChar char="•"/>
            </a:pPr>
            <a:r>
              <a:rPr lang="en-US" dirty="0" smtClean="0"/>
              <a:t>These consumers place trust in their physical as well as virtual networks and may rely on them for advice, referrals, or even to co-create via </a:t>
            </a:r>
            <a:r>
              <a:rPr lang="en-US" dirty="0" err="1" smtClean="0"/>
              <a:t>crowsourcing</a:t>
            </a:r>
            <a:r>
              <a:rPr lang="en-US" dirty="0" smtClean="0"/>
              <a:t> approaches, which will continue to grow stronger.</a:t>
            </a:r>
          </a:p>
          <a:p>
            <a:pPr>
              <a:lnSpc>
                <a:spcPct val="150000"/>
              </a:lnSpc>
              <a:buFont typeface="Arial" pitchFamily="34" charset="0"/>
              <a:buChar char="•"/>
            </a:pPr>
            <a:r>
              <a:rPr lang="en-US" dirty="0" smtClean="0"/>
              <a:t>Characteristics ad keywords: local, community, network, </a:t>
            </a:r>
            <a:r>
              <a:rPr lang="en-US" dirty="0" err="1" smtClean="0"/>
              <a:t>crowdsourcing</a:t>
            </a:r>
            <a:r>
              <a:rPr lang="en-US" dirty="0" smtClean="0"/>
              <a:t>.</a:t>
            </a:r>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3693319"/>
          </a:xfrm>
        </p:spPr>
        <p:txBody>
          <a:bodyPr/>
          <a:lstStyle/>
          <a:p>
            <a:pPr>
              <a:lnSpc>
                <a:spcPct val="150000"/>
              </a:lnSpc>
            </a:pPr>
            <a:r>
              <a:rPr lang="en-US" b="1" dirty="0" smtClean="0"/>
              <a:t>We [Really] Are the world</a:t>
            </a:r>
          </a:p>
          <a:p>
            <a:pPr>
              <a:lnSpc>
                <a:spcPct val="150000"/>
              </a:lnSpc>
            </a:pPr>
            <a:r>
              <a:rPr lang="en-US" dirty="0" smtClean="0"/>
              <a:t>The title of this emerging need plays on the 1985 song “we are the </a:t>
            </a:r>
            <a:r>
              <a:rPr lang="en-US" dirty="0" err="1" smtClean="0"/>
              <a:t>wrold</a:t>
            </a:r>
            <a:r>
              <a:rPr lang="en-US" dirty="0" smtClean="0"/>
              <a:t>” which was recorded to support charitable causes in Africa. That effort spurred some short-term attention and while things soon returned to business as usual the song lived on; the thought apparently touched something in these consumers that is now coming back to life thus the “really” in parenthesis. This time, the feeling of global responsibility or planetary consciousness is emerging as a stronger and more genuine force. The persona now shows “we [really] are the world” through “</a:t>
            </a:r>
            <a:r>
              <a:rPr lang="en-US" dirty="0" err="1" smtClean="0"/>
              <a:t>stewart’ship</a:t>
            </a:r>
            <a:r>
              <a:rPr lang="en-US" dirty="0" smtClean="0"/>
              <a:t>” persona.</a:t>
            </a:r>
            <a:endParaRPr lang="en-US" dirty="0"/>
          </a:p>
        </p:txBody>
      </p:sp>
      <p:pic>
        <p:nvPicPr>
          <p:cNvPr id="4" name="Picture 3" descr="Tools &amp; Techniques.png"/>
          <p:cNvPicPr>
            <a:picLocks noChangeAspect="1"/>
          </p:cNvPicPr>
          <p:nvPr/>
        </p:nvPicPr>
        <p:blipFill>
          <a:blip r:embed="rId2" cstate="print"/>
          <a:stretch>
            <a:fillRect/>
          </a:stretch>
        </p:blipFill>
        <p:spPr>
          <a:xfrm>
            <a:off x="9531477" y="0"/>
            <a:ext cx="1161923" cy="13430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XDS\Desktop\Field guide for IMT\icons\explore.jpg"/>
          <p:cNvPicPr>
            <a:picLocks noChangeAspect="1" noChangeArrowheads="1"/>
          </p:cNvPicPr>
          <p:nvPr/>
        </p:nvPicPr>
        <p:blipFill>
          <a:blip r:embed="rId2" cstate="print"/>
          <a:srcRect/>
          <a:stretch>
            <a:fillRect/>
          </a:stretch>
        </p:blipFill>
        <p:spPr bwMode="auto">
          <a:xfrm>
            <a:off x="-1" y="182053"/>
            <a:ext cx="9809227" cy="6952171"/>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5422900" y="428625"/>
            <a:ext cx="4815259" cy="6596678"/>
          </a:xfrm>
        </p:spPr>
        <p:txBody>
          <a:bodyPr/>
          <a:lstStyle/>
          <a:p>
            <a:pPr>
              <a:lnSpc>
                <a:spcPct val="150000"/>
              </a:lnSpc>
            </a:pPr>
            <a:r>
              <a:rPr lang="en-US" sz="1800" dirty="0" smtClean="0"/>
              <a:t>What has changed alongside the strengthening of the supporting values </a:t>
            </a:r>
            <a:r>
              <a:rPr lang="en-US" sz="1800" dirty="0" err="1" smtClean="0"/>
              <a:t>iis</a:t>
            </a:r>
            <a:r>
              <a:rPr lang="en-US" sz="1800" dirty="0" smtClean="0"/>
              <a:t> the “flattening” of the world that enables easily accessible and real time information about any event or situation almost anywhere in the world. Few </a:t>
            </a:r>
            <a:r>
              <a:rPr lang="en-US" sz="1800" dirty="0" err="1" smtClean="0"/>
              <a:t>geographices</a:t>
            </a:r>
            <a:r>
              <a:rPr lang="en-US" sz="1800" dirty="0" smtClean="0"/>
              <a:t> are beyond the reach o the global media and communications. The connection to distant problems is more easily maintained and the options for action have increased as well. It has become much easier to act on these values now than it was back in 1985. so while the values supporting this emerging need may well have been present 25 years ago, the supporting infrastructure was not-but it is now and increasingly so in the future.</a:t>
            </a:r>
            <a:endParaRPr lang="en-US" sz="1800" dirty="0"/>
          </a:p>
        </p:txBody>
      </p:sp>
      <p:pic>
        <p:nvPicPr>
          <p:cNvPr id="6146" name="Picture 2" descr="C:\Users\XDS\Desktop\DSC_9706.jpg"/>
          <p:cNvPicPr>
            <a:picLocks noChangeAspect="1" noChangeArrowheads="1"/>
          </p:cNvPicPr>
          <p:nvPr/>
        </p:nvPicPr>
        <p:blipFill>
          <a:blip r:embed="rId2" cstate="print"/>
          <a:srcRect l="11852" t="10417" b="17917"/>
          <a:stretch>
            <a:fillRect/>
          </a:stretch>
        </p:blipFill>
        <p:spPr bwMode="auto">
          <a:xfrm>
            <a:off x="1" y="0"/>
            <a:ext cx="5232438" cy="7562850"/>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5078313"/>
          </a:xfrm>
        </p:spPr>
        <p:txBody>
          <a:bodyPr/>
          <a:lstStyle/>
          <a:p>
            <a:pPr>
              <a:lnSpc>
                <a:spcPct val="150000"/>
              </a:lnSpc>
            </a:pPr>
            <a:r>
              <a:rPr lang="en-US" b="1" dirty="0" smtClean="0"/>
              <a:t>Implications for designers and developers</a:t>
            </a:r>
          </a:p>
          <a:p>
            <a:pPr>
              <a:lnSpc>
                <a:spcPct val="150000"/>
              </a:lnSpc>
              <a:buFont typeface="Arial" pitchFamily="34" charset="0"/>
              <a:buChar char="•"/>
            </a:pPr>
            <a:r>
              <a:rPr lang="en-US" dirty="0" smtClean="0"/>
              <a:t>These consumers think of themselves as global citizens and will think through the ramification of designs and products that go beyond national borders, with a genuine concern for planetary welfare and a willingness to act on that.</a:t>
            </a:r>
          </a:p>
          <a:p>
            <a:pPr>
              <a:lnSpc>
                <a:spcPct val="150000"/>
              </a:lnSpc>
              <a:buFont typeface="Arial" pitchFamily="34" charset="0"/>
              <a:buChar char="•"/>
            </a:pPr>
            <a:r>
              <a:rPr lang="en-US" dirty="0" smtClean="0"/>
              <a:t>These consumers are for ways to make a tangible difference on the pursuit of idealistic grand schemes that suggest designs and products that blend vision and practicality.</a:t>
            </a:r>
          </a:p>
          <a:p>
            <a:pPr>
              <a:lnSpc>
                <a:spcPct val="150000"/>
              </a:lnSpc>
              <a:buFont typeface="Arial" pitchFamily="34" charset="0"/>
              <a:buChar char="•"/>
            </a:pPr>
            <a:r>
              <a:rPr lang="en-US" dirty="0" smtClean="0"/>
              <a:t>A sense of global social responsibility will be an added criterion for designers and products that appeal to these consumers; they will be inclined to ask what it adds the common welfare?</a:t>
            </a:r>
          </a:p>
          <a:p>
            <a:pPr>
              <a:lnSpc>
                <a:spcPct val="150000"/>
              </a:lnSpc>
              <a:buFont typeface="Arial" pitchFamily="34" charset="0"/>
              <a:buChar char="•"/>
            </a:pPr>
            <a:r>
              <a:rPr lang="en-US" dirty="0" smtClean="0"/>
              <a:t>Characteristics and keywords: global, sustainable, vision, difference.</a:t>
            </a: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170" name="Picture 2" descr="C:\Users\XDS\Desktop\DSC_9711.jpg"/>
          <p:cNvPicPr>
            <a:picLocks noChangeAspect="1" noChangeArrowheads="1"/>
          </p:cNvPicPr>
          <p:nvPr/>
        </p:nvPicPr>
        <p:blipFill>
          <a:blip r:embed="rId2" cstate="print"/>
          <a:srcRect l="17847" t="11358" r="27570" b="8179"/>
          <a:stretch>
            <a:fillRect/>
          </a:stretch>
        </p:blipFill>
        <p:spPr bwMode="auto">
          <a:xfrm>
            <a:off x="0" y="0"/>
            <a:ext cx="9120674" cy="7562849"/>
          </a:xfrm>
          <a:prstGeom prst="rect">
            <a:avLst/>
          </a:prstGeom>
          <a:noFill/>
        </p:spPr>
      </p:pic>
      <p:pic>
        <p:nvPicPr>
          <p:cNvPr id="5" name="Picture 4" descr="Tools &amp; Techniques.png"/>
          <p:cNvPicPr>
            <a:picLocks noChangeAspect="1"/>
          </p:cNvPicPr>
          <p:nvPr/>
        </p:nvPicPr>
        <p:blipFill>
          <a:blip r:embed="rId3" cstate="print"/>
          <a:stretch>
            <a:fillRect/>
          </a:stretch>
        </p:blipFill>
        <p:spPr>
          <a:xfrm>
            <a:off x="9531477" y="0"/>
            <a:ext cx="1161923" cy="1343025"/>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194" name="Picture 2" descr="C:\Users\XDS\Desktop\DSC_9712.jpg"/>
          <p:cNvPicPr>
            <a:picLocks noChangeAspect="1" noChangeArrowheads="1"/>
          </p:cNvPicPr>
          <p:nvPr/>
        </p:nvPicPr>
        <p:blipFill>
          <a:blip r:embed="rId2" cstate="print"/>
          <a:srcRect l="13038" t="5185" r="31962" b="3704"/>
          <a:stretch>
            <a:fillRect/>
          </a:stretch>
        </p:blipFill>
        <p:spPr bwMode="auto">
          <a:xfrm>
            <a:off x="0" y="0"/>
            <a:ext cx="8242300" cy="7680325"/>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3231654"/>
          </a:xfrm>
        </p:spPr>
        <p:txBody>
          <a:bodyPr/>
          <a:lstStyle/>
          <a:p>
            <a:pPr>
              <a:lnSpc>
                <a:spcPct val="150000"/>
              </a:lnSpc>
            </a:pPr>
            <a:r>
              <a:rPr lang="en-US" dirty="0" smtClean="0"/>
              <a:t>These consumers are watching often all the time. They are often savvy uses of technology and expert in the world of information and they use that to support their cause. Accountability is the buzzword; it wont always be pleasant; and it wont always be fair. The best an organization can do is sty consistent and true-or, closing the circle back to our first emerging need, be authentic. “Spin” and message control and such tools will only get organizations into trouble. Telling the truth will eventually at least earn respect and credibility that will be appreciated and rewarded over the long haul.</a:t>
            </a:r>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616648"/>
          </a:xfrm>
        </p:spPr>
        <p:txBody>
          <a:bodyPr/>
          <a:lstStyle/>
          <a:p>
            <a:pPr>
              <a:lnSpc>
                <a:spcPct val="150000"/>
              </a:lnSpc>
            </a:pPr>
            <a:r>
              <a:rPr lang="en-US" b="1" dirty="0" smtClean="0"/>
              <a:t>Implications for designers and developers</a:t>
            </a:r>
          </a:p>
          <a:p>
            <a:pPr>
              <a:lnSpc>
                <a:spcPct val="150000"/>
              </a:lnSpc>
              <a:buFont typeface="Arial" pitchFamily="34" charset="0"/>
              <a:buChar char="•"/>
            </a:pPr>
            <a:r>
              <a:rPr lang="en-US" dirty="0" smtClean="0"/>
              <a:t>These consumers will be inclined to transparent and open approaches ; they will want to know how a design or product was derived or at least know that they can </a:t>
            </a:r>
            <a:r>
              <a:rPr lang="en-US" dirty="0" err="1" smtClean="0"/>
              <a:t>hav</a:t>
            </a:r>
            <a:r>
              <a:rPr lang="en-US" dirty="0" smtClean="0"/>
              <a:t> access to that information.</a:t>
            </a:r>
          </a:p>
          <a:p>
            <a:pPr>
              <a:lnSpc>
                <a:spcPct val="150000"/>
              </a:lnSpc>
              <a:buFont typeface="Arial" pitchFamily="34" charset="0"/>
              <a:buChar char="•"/>
            </a:pPr>
            <a:r>
              <a:rPr lang="en-US" dirty="0" smtClean="0"/>
              <a:t>These consumers are looking for trusted partners to help them navigate through what they see as a complicated ad even insure future. They will appreciate partners who are willing to admit faults and mistakes, seeing it as a sign of good faith.</a:t>
            </a:r>
          </a:p>
          <a:p>
            <a:pPr>
              <a:lnSpc>
                <a:spcPct val="150000"/>
              </a:lnSpc>
              <a:buFont typeface="Arial" pitchFamily="34" charset="0"/>
              <a:buChar char="•"/>
            </a:pPr>
            <a:r>
              <a:rPr lang="en-US" dirty="0" smtClean="0"/>
              <a:t>These consumers are likely to embrace a collaboration approach to design and development.</a:t>
            </a:r>
          </a:p>
          <a:p>
            <a:pPr>
              <a:lnSpc>
                <a:spcPct val="150000"/>
              </a:lnSpc>
              <a:buFont typeface="Arial" pitchFamily="34" charset="0"/>
              <a:buChar char="•"/>
            </a:pPr>
            <a:r>
              <a:rPr lang="en-US" dirty="0" smtClean="0"/>
              <a:t>Characteristics and keywords: open, transparent, participation, collaboration.</a:t>
            </a: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097981"/>
          </a:xfrm>
        </p:spPr>
        <p:txBody>
          <a:bodyPr/>
          <a:lstStyle/>
          <a:p>
            <a:pPr>
              <a:lnSpc>
                <a:spcPct val="150000"/>
              </a:lnSpc>
            </a:pPr>
            <a:r>
              <a:rPr lang="en-US" b="1" dirty="0" smtClean="0"/>
              <a:t>The tool kit</a:t>
            </a:r>
          </a:p>
          <a:p>
            <a:pPr>
              <a:lnSpc>
                <a:spcPct val="150000"/>
              </a:lnSpc>
            </a:pPr>
            <a:r>
              <a:rPr lang="en-US" dirty="0" smtClean="0"/>
              <a:t>The four value types provide a “quick-and-dirty” framework.</a:t>
            </a:r>
          </a:p>
          <a:p>
            <a:pPr>
              <a:lnSpc>
                <a:spcPct val="150000"/>
              </a:lnSpc>
            </a:pPr>
            <a:r>
              <a:rPr lang="en-US" dirty="0" smtClean="0"/>
              <a:t>The values, when combined with consumer trends provide additional understanding</a:t>
            </a:r>
          </a:p>
          <a:p>
            <a:pPr>
              <a:lnSpc>
                <a:spcPct val="150000"/>
              </a:lnSpc>
            </a:pPr>
            <a:r>
              <a:rPr lang="en-US" dirty="0" smtClean="0"/>
              <a:t>Combining the values into five emerging consumer needs adds another layer of understanding.</a:t>
            </a:r>
          </a:p>
          <a:p>
            <a:pPr>
              <a:lnSpc>
                <a:spcPct val="150000"/>
              </a:lnSpc>
            </a:pPr>
            <a:r>
              <a:rPr lang="en-US" dirty="0" smtClean="0"/>
              <a:t>Studying the personas that accompany the emerging consumer needs helps bring those needs alive.</a:t>
            </a:r>
          </a:p>
          <a:p>
            <a:pPr>
              <a:lnSpc>
                <a:spcPct val="150000"/>
              </a:lnSpc>
            </a:pPr>
            <a:r>
              <a:rPr lang="en-US" dirty="0" smtClean="0"/>
              <a:t>Finally the personas can be customized and enhanced to provide a multilayered approach to understanding the consumer targets.</a:t>
            </a: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1496060" cy="482600"/>
          </a:xfrm>
          <a:prstGeom prst="rect">
            <a:avLst/>
          </a:prstGeom>
        </p:spPr>
        <p:txBody>
          <a:bodyPr vert="horz" wrap="square" lIns="0" tIns="12700" rIns="0" bIns="0" rtlCol="0">
            <a:spAutoFit/>
          </a:bodyPr>
          <a:lstStyle/>
          <a:p>
            <a:pPr marL="12700">
              <a:lnSpc>
                <a:spcPct val="100000"/>
              </a:lnSpc>
              <a:spcBef>
                <a:spcPts val="100"/>
              </a:spcBef>
            </a:pPr>
            <a:r>
              <a:rPr spc="-5" dirty="0"/>
              <a:t>Persona</a:t>
            </a:r>
          </a:p>
        </p:txBody>
      </p:sp>
      <p:sp>
        <p:nvSpPr>
          <p:cNvPr id="9" name="object 9"/>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8" y="178285"/>
            <a:ext cx="3107001" cy="635000"/>
          </a:xfrm>
          <a:prstGeom prst="rect">
            <a:avLst/>
          </a:prstGeom>
        </p:spPr>
        <p:txBody>
          <a:bodyPr vert="horz" wrap="square" lIns="0" tIns="12700" rIns="0" bIns="0" rtlCol="0">
            <a:spAutoFit/>
          </a:bodyPr>
          <a:lstStyle/>
          <a:p>
            <a:pPr marL="12700" marR="5080">
              <a:lnSpc>
                <a:spcPct val="100000"/>
              </a:lnSpc>
              <a:spcBef>
                <a:spcPts val="100"/>
              </a:spcBef>
            </a:pPr>
            <a:r>
              <a:rPr sz="2000" b="1" spc="-5" dirty="0">
                <a:latin typeface="Futura Hv BT"/>
                <a:cs typeface="Futura Hv BT"/>
              </a:rPr>
              <a:t>INSTRUCTIONS </a:t>
            </a:r>
            <a:r>
              <a:rPr sz="2000" b="1" spc="-10" dirty="0">
                <a:latin typeface="Futura Hv BT"/>
                <a:cs typeface="Futura Hv BT"/>
              </a:rPr>
              <a:t>FOR  </a:t>
            </a:r>
            <a:r>
              <a:rPr sz="2000" b="1" spc="-20" dirty="0">
                <a:latin typeface="Futura Hv BT"/>
                <a:cs typeface="Futura Hv BT"/>
              </a:rPr>
              <a:t>CREATING</a:t>
            </a:r>
            <a:r>
              <a:rPr sz="2000" b="1" spc="-40" dirty="0">
                <a:latin typeface="Futura Hv BT"/>
                <a:cs typeface="Futura Hv BT"/>
              </a:rPr>
              <a:t> </a:t>
            </a:r>
            <a:r>
              <a:rPr sz="2000" b="1" spc="-10" dirty="0">
                <a:latin typeface="Futura Hv BT"/>
                <a:cs typeface="Futura Hv BT"/>
              </a:rPr>
              <a:t>PERSONA</a:t>
            </a:r>
            <a:endParaRPr sz="2000" dirty="0">
              <a:latin typeface="Futura Hv BT"/>
              <a:cs typeface="Futura Hv BT"/>
            </a:endParaRPr>
          </a:p>
        </p:txBody>
      </p:sp>
      <p:sp>
        <p:nvSpPr>
          <p:cNvPr id="5" name="object 5"/>
          <p:cNvSpPr txBox="1"/>
          <p:nvPr/>
        </p:nvSpPr>
        <p:spPr>
          <a:xfrm>
            <a:off x="3611299" y="1092685"/>
            <a:ext cx="2671445" cy="635000"/>
          </a:xfrm>
          <a:prstGeom prst="rect">
            <a:avLst/>
          </a:prstGeom>
        </p:spPr>
        <p:txBody>
          <a:bodyPr vert="horz" wrap="square" lIns="0" tIns="12700" rIns="0" bIns="0" rtlCol="0">
            <a:spAutoFit/>
          </a:bodyPr>
          <a:lstStyle/>
          <a:p>
            <a:pPr marL="12700" marR="5080">
              <a:lnSpc>
                <a:spcPct val="100000"/>
              </a:lnSpc>
              <a:spcBef>
                <a:spcPts val="100"/>
              </a:spcBef>
            </a:pPr>
            <a:r>
              <a:rPr sz="2000" b="1" i="1" spc="-5" dirty="0">
                <a:latin typeface="Futura Hv BT"/>
                <a:cs typeface="Futura Hv BT"/>
              </a:rPr>
              <a:t>Note the </a:t>
            </a:r>
            <a:r>
              <a:rPr sz="2000" b="1" i="1" spc="-10" dirty="0">
                <a:latin typeface="Futura Hv BT"/>
                <a:cs typeface="Futura Hv BT"/>
              </a:rPr>
              <a:t>stakeholders  </a:t>
            </a:r>
            <a:r>
              <a:rPr sz="2000" b="1" i="1" spc="-5" dirty="0">
                <a:latin typeface="Futura Hv BT"/>
                <a:cs typeface="Futura Hv BT"/>
              </a:rPr>
              <a:t>following</a:t>
            </a:r>
            <a:r>
              <a:rPr sz="2000" b="1" i="1" spc="-10" dirty="0">
                <a:latin typeface="Futura Hv BT"/>
                <a:cs typeface="Futura Hv BT"/>
              </a:rPr>
              <a:t> </a:t>
            </a:r>
            <a:r>
              <a:rPr sz="2000" b="1" i="1" spc="-5" dirty="0">
                <a:latin typeface="Futura Hv BT"/>
                <a:cs typeface="Futura Hv BT"/>
              </a:rPr>
              <a:t>things:</a:t>
            </a:r>
            <a:endParaRPr sz="2000">
              <a:latin typeface="Futura Hv BT"/>
              <a:cs typeface="Futura Hv BT"/>
            </a:endParaRPr>
          </a:p>
        </p:txBody>
      </p:sp>
      <p:sp>
        <p:nvSpPr>
          <p:cNvPr id="6" name="object 6"/>
          <p:cNvSpPr txBox="1"/>
          <p:nvPr/>
        </p:nvSpPr>
        <p:spPr>
          <a:xfrm>
            <a:off x="3611298" y="2007085"/>
            <a:ext cx="3411801" cy="3987800"/>
          </a:xfrm>
          <a:prstGeom prst="rect">
            <a:avLst/>
          </a:prstGeom>
        </p:spPr>
        <p:txBody>
          <a:bodyPr vert="horz" wrap="square" lIns="0" tIns="12700" rIns="0" bIns="0" rtlCol="0">
            <a:spAutoFit/>
          </a:bodyPr>
          <a:lstStyle/>
          <a:p>
            <a:pPr marL="304800" indent="-292100">
              <a:lnSpc>
                <a:spcPct val="100000"/>
              </a:lnSpc>
              <a:spcBef>
                <a:spcPts val="100"/>
              </a:spcBef>
              <a:buAutoNum type="arabicPeriod"/>
              <a:tabLst>
                <a:tab pos="305435" algn="l"/>
              </a:tabLst>
            </a:pPr>
            <a:r>
              <a:rPr sz="2000" spc="-50" dirty="0">
                <a:latin typeface="Futura Lt BT"/>
                <a:cs typeface="Futura Lt BT"/>
              </a:rPr>
              <a:t>Tasks</a:t>
            </a:r>
            <a:endParaRPr sz="2000" dirty="0">
              <a:latin typeface="Futura Lt BT"/>
              <a:cs typeface="Futura Lt BT"/>
            </a:endParaRPr>
          </a:p>
          <a:p>
            <a:pPr marL="304800" indent="-292100">
              <a:lnSpc>
                <a:spcPct val="100000"/>
              </a:lnSpc>
              <a:buAutoNum type="arabicPeriod"/>
              <a:tabLst>
                <a:tab pos="305435" algn="l"/>
              </a:tabLst>
            </a:pPr>
            <a:r>
              <a:rPr sz="2000" spc="-15" dirty="0">
                <a:latin typeface="Futura Lt BT"/>
                <a:cs typeface="Futura Lt BT"/>
              </a:rPr>
              <a:t>Feelings</a:t>
            </a:r>
            <a:endParaRPr sz="2000" dirty="0">
              <a:latin typeface="Futura Lt BT"/>
              <a:cs typeface="Futura Lt BT"/>
            </a:endParaRPr>
          </a:p>
          <a:p>
            <a:pPr marL="304800" indent="-292100">
              <a:lnSpc>
                <a:spcPct val="100000"/>
              </a:lnSpc>
              <a:buAutoNum type="arabicPeriod"/>
              <a:tabLst>
                <a:tab pos="305435" algn="l"/>
              </a:tabLst>
            </a:pPr>
            <a:r>
              <a:rPr sz="2000" spc="-30" dirty="0">
                <a:latin typeface="Futura Lt BT"/>
                <a:cs typeface="Futura Lt BT"/>
              </a:rPr>
              <a:t>Pain </a:t>
            </a:r>
            <a:r>
              <a:rPr sz="2000" spc="-5" dirty="0">
                <a:latin typeface="Futura Lt BT"/>
                <a:cs typeface="Futura Lt BT"/>
              </a:rPr>
              <a:t>points </a:t>
            </a:r>
            <a:r>
              <a:rPr sz="2000" dirty="0">
                <a:latin typeface="Futura Lt BT"/>
                <a:cs typeface="Futura Lt BT"/>
              </a:rPr>
              <a:t>&amp;</a:t>
            </a:r>
            <a:r>
              <a:rPr sz="2000" spc="-70" dirty="0">
                <a:latin typeface="Futura Lt BT"/>
                <a:cs typeface="Futura Lt BT"/>
              </a:rPr>
              <a:t> </a:t>
            </a:r>
            <a:r>
              <a:rPr sz="2000" dirty="0">
                <a:latin typeface="Futura Lt BT"/>
                <a:cs typeface="Futura Lt BT"/>
              </a:rPr>
              <a:t>possibilities</a:t>
            </a:r>
          </a:p>
          <a:p>
            <a:pPr marL="304800" indent="-292100">
              <a:lnSpc>
                <a:spcPct val="100000"/>
              </a:lnSpc>
              <a:buAutoNum type="arabicPeriod"/>
              <a:tabLst>
                <a:tab pos="305435" algn="l"/>
              </a:tabLst>
            </a:pPr>
            <a:r>
              <a:rPr sz="2000" dirty="0">
                <a:latin typeface="Futura Lt BT"/>
                <a:cs typeface="Futura Lt BT"/>
              </a:rPr>
              <a:t>Over </a:t>
            </a:r>
            <a:r>
              <a:rPr sz="2000" spc="-5" dirty="0">
                <a:latin typeface="Futura Lt BT"/>
                <a:cs typeface="Futura Lt BT"/>
              </a:rPr>
              <a:t>all</a:t>
            </a:r>
            <a:r>
              <a:rPr sz="2000" spc="-20" dirty="0">
                <a:latin typeface="Futura Lt BT"/>
                <a:cs typeface="Futura Lt BT"/>
              </a:rPr>
              <a:t> </a:t>
            </a:r>
            <a:r>
              <a:rPr sz="2000" dirty="0">
                <a:latin typeface="Futura Lt BT"/>
                <a:cs typeface="Futura Lt BT"/>
              </a:rPr>
              <a:t>goal</a:t>
            </a:r>
          </a:p>
          <a:p>
            <a:pPr marL="304800" indent="-292100">
              <a:lnSpc>
                <a:spcPct val="100000"/>
              </a:lnSpc>
              <a:buAutoNum type="arabicPeriod"/>
              <a:tabLst>
                <a:tab pos="305435" algn="l"/>
              </a:tabLst>
            </a:pPr>
            <a:r>
              <a:rPr sz="2000" spc="-5" dirty="0">
                <a:latin typeface="Futura Lt BT"/>
                <a:cs typeface="Futura Lt BT"/>
              </a:rPr>
              <a:t>Influences</a:t>
            </a:r>
            <a:endParaRPr sz="2000" dirty="0">
              <a:latin typeface="Futura Lt BT"/>
              <a:cs typeface="Futura Lt BT"/>
            </a:endParaRPr>
          </a:p>
          <a:p>
            <a:pPr marL="304800" indent="-292100">
              <a:lnSpc>
                <a:spcPct val="100000"/>
              </a:lnSpc>
              <a:buAutoNum type="arabicPeriod"/>
              <a:tabLst>
                <a:tab pos="305435" algn="l"/>
              </a:tabLst>
            </a:pPr>
            <a:r>
              <a:rPr sz="2000" dirty="0">
                <a:latin typeface="Futura Lt BT"/>
                <a:cs typeface="Futura Lt BT"/>
              </a:rPr>
              <a:t>Demographics</a:t>
            </a:r>
          </a:p>
          <a:p>
            <a:pPr marL="304800" indent="-292100">
              <a:lnSpc>
                <a:spcPct val="100000"/>
              </a:lnSpc>
              <a:buAutoNum type="arabicPeriod"/>
              <a:tabLst>
                <a:tab pos="305435" algn="l"/>
              </a:tabLst>
            </a:pPr>
            <a:r>
              <a:rPr sz="2000" spc="-5" dirty="0">
                <a:latin typeface="Futura Lt BT"/>
                <a:cs typeface="Futura Lt BT"/>
              </a:rPr>
              <a:t>Behavior</a:t>
            </a:r>
            <a:endParaRPr sz="2000" dirty="0">
              <a:latin typeface="Futura Lt BT"/>
              <a:cs typeface="Futura Lt BT"/>
            </a:endParaRPr>
          </a:p>
          <a:p>
            <a:pPr marL="304800" indent="-292100">
              <a:lnSpc>
                <a:spcPct val="100000"/>
              </a:lnSpc>
              <a:buAutoNum type="arabicPeriod"/>
              <a:tabLst>
                <a:tab pos="305435" algn="l"/>
              </a:tabLst>
            </a:pPr>
            <a:r>
              <a:rPr sz="2000" dirty="0">
                <a:latin typeface="Futura Lt BT"/>
                <a:cs typeface="Futura Lt BT"/>
              </a:rPr>
              <a:t>Goals</a:t>
            </a:r>
          </a:p>
          <a:p>
            <a:pPr marL="304800" indent="-292100">
              <a:lnSpc>
                <a:spcPct val="100000"/>
              </a:lnSpc>
              <a:buAutoNum type="arabicPeriod"/>
              <a:tabLst>
                <a:tab pos="305435" algn="l"/>
              </a:tabLst>
            </a:pPr>
            <a:r>
              <a:rPr sz="2000" dirty="0">
                <a:latin typeface="Futura Lt BT"/>
                <a:cs typeface="Futura Lt BT"/>
              </a:rPr>
              <a:t>Motivations</a:t>
            </a:r>
          </a:p>
          <a:p>
            <a:pPr marL="450850" indent="-438150">
              <a:lnSpc>
                <a:spcPct val="100000"/>
              </a:lnSpc>
              <a:buAutoNum type="arabicPeriod"/>
              <a:tabLst>
                <a:tab pos="451484" algn="l"/>
              </a:tabLst>
            </a:pPr>
            <a:r>
              <a:rPr sz="2000" spc="-5" dirty="0">
                <a:latin typeface="Futura Lt BT"/>
                <a:cs typeface="Futura Lt BT"/>
              </a:rPr>
              <a:t>Strategies</a:t>
            </a:r>
            <a:endParaRPr sz="2000" dirty="0">
              <a:latin typeface="Futura Lt BT"/>
              <a:cs typeface="Futura Lt BT"/>
            </a:endParaRPr>
          </a:p>
          <a:p>
            <a:pPr marL="450850" indent="-438150">
              <a:lnSpc>
                <a:spcPct val="100000"/>
              </a:lnSpc>
              <a:buAutoNum type="arabicPeriod"/>
              <a:tabLst>
                <a:tab pos="451484" algn="l"/>
              </a:tabLst>
            </a:pPr>
            <a:r>
              <a:rPr sz="2000" spc="-5" dirty="0">
                <a:latin typeface="Futura Lt BT"/>
                <a:cs typeface="Futura Lt BT"/>
              </a:rPr>
              <a:t>Needs, </a:t>
            </a:r>
            <a:r>
              <a:rPr sz="2000" dirty="0">
                <a:latin typeface="Futura Lt BT"/>
                <a:cs typeface="Futura Lt BT"/>
              </a:rPr>
              <a:t>wants,</a:t>
            </a:r>
            <a:r>
              <a:rPr sz="2000" spc="-40" dirty="0">
                <a:latin typeface="Futura Lt BT"/>
                <a:cs typeface="Futura Lt BT"/>
              </a:rPr>
              <a:t> </a:t>
            </a:r>
            <a:r>
              <a:rPr sz="2000" dirty="0">
                <a:latin typeface="Futura Lt BT"/>
                <a:cs typeface="Futura Lt BT"/>
              </a:rPr>
              <a:t>desires</a:t>
            </a:r>
          </a:p>
          <a:p>
            <a:pPr marL="12700" marR="593725">
              <a:lnSpc>
                <a:spcPct val="100000"/>
              </a:lnSpc>
              <a:buAutoNum type="arabicPeriod"/>
              <a:tabLst>
                <a:tab pos="451484" algn="l"/>
              </a:tabLst>
            </a:pPr>
            <a:r>
              <a:rPr lang="en-IN" sz="2000" spc="-5" dirty="0">
                <a:latin typeface="Futura Lt BT"/>
                <a:cs typeface="Futura Lt BT"/>
              </a:rPr>
              <a:t> </a:t>
            </a:r>
            <a:r>
              <a:rPr sz="2000" spc="-5" dirty="0">
                <a:latin typeface="Futura Lt BT"/>
                <a:cs typeface="Futura Lt BT"/>
              </a:rPr>
              <a:t>Any other</a:t>
            </a:r>
            <a:r>
              <a:rPr sz="2000" spc="-95" dirty="0">
                <a:latin typeface="Futura Lt BT"/>
                <a:cs typeface="Futura Lt BT"/>
              </a:rPr>
              <a:t> </a:t>
            </a:r>
            <a:r>
              <a:rPr sz="2000" dirty="0">
                <a:latin typeface="Futura Lt BT"/>
                <a:cs typeface="Futura Lt BT"/>
              </a:rPr>
              <a:t>relevant  information</a:t>
            </a:r>
          </a:p>
        </p:txBody>
      </p:sp>
      <p:sp>
        <p:nvSpPr>
          <p:cNvPr id="7" name="object 7"/>
          <p:cNvSpPr txBox="1"/>
          <p:nvPr/>
        </p:nvSpPr>
        <p:spPr>
          <a:xfrm>
            <a:off x="7235370" y="178285"/>
            <a:ext cx="1616529" cy="33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KINESICS</a:t>
            </a:r>
            <a:endParaRPr sz="2000" dirty="0">
              <a:latin typeface="Futura Hv BT"/>
              <a:cs typeface="Futura Hv BT"/>
            </a:endParaRPr>
          </a:p>
        </p:txBody>
      </p:sp>
      <p:sp>
        <p:nvSpPr>
          <p:cNvPr id="8" name="object 8"/>
          <p:cNvSpPr txBox="1"/>
          <p:nvPr/>
        </p:nvSpPr>
        <p:spPr>
          <a:xfrm>
            <a:off x="7235371" y="787885"/>
            <a:ext cx="3328035" cy="5829801"/>
          </a:xfrm>
          <a:prstGeom prst="rect">
            <a:avLst/>
          </a:prstGeom>
        </p:spPr>
        <p:txBody>
          <a:bodyPr vert="horz" wrap="square" lIns="0" tIns="12700" rIns="0" bIns="0" rtlCol="0">
            <a:spAutoFit/>
          </a:bodyPr>
          <a:lstStyle/>
          <a:p>
            <a:pPr marL="12700">
              <a:lnSpc>
                <a:spcPct val="100000"/>
              </a:lnSpc>
              <a:spcBef>
                <a:spcPts val="100"/>
              </a:spcBef>
            </a:pPr>
            <a:r>
              <a:rPr b="1" i="1" spc="-10" dirty="0">
                <a:latin typeface="Futura Hv BT"/>
                <a:cs typeface="Futura Hv BT"/>
              </a:rPr>
              <a:t>Strengths</a:t>
            </a:r>
            <a:endParaRPr dirty="0">
              <a:latin typeface="Futura Hv BT"/>
              <a:cs typeface="Futura Hv BT"/>
            </a:endParaRPr>
          </a:p>
          <a:p>
            <a:pPr marL="12700" marR="349885">
              <a:lnSpc>
                <a:spcPct val="100000"/>
              </a:lnSpc>
              <a:buChar char="-"/>
              <a:tabLst>
                <a:tab pos="173990" algn="l"/>
              </a:tabLst>
            </a:pPr>
            <a:r>
              <a:rPr spc="-5" dirty="0">
                <a:latin typeface="Futura Lt BT"/>
                <a:cs typeface="Futura Lt BT"/>
              </a:rPr>
              <a:t>It provides </a:t>
            </a:r>
            <a:r>
              <a:rPr dirty="0">
                <a:latin typeface="Futura Lt BT"/>
                <a:cs typeface="Futura Lt BT"/>
              </a:rPr>
              <a:t>a view into  unconscious </a:t>
            </a:r>
            <a:r>
              <a:rPr spc="-5" dirty="0">
                <a:latin typeface="Futura Lt BT"/>
                <a:cs typeface="Futura Lt BT"/>
              </a:rPr>
              <a:t>thoughts and  provides </a:t>
            </a:r>
            <a:r>
              <a:rPr dirty="0">
                <a:latin typeface="Futura Lt BT"/>
                <a:cs typeface="Futura Lt BT"/>
              </a:rPr>
              <a:t>a </a:t>
            </a:r>
            <a:r>
              <a:rPr spc="-5" dirty="0">
                <a:latin typeface="Futura Lt BT"/>
                <a:cs typeface="Futura Lt BT"/>
              </a:rPr>
              <a:t>means </a:t>
            </a:r>
            <a:r>
              <a:rPr dirty="0">
                <a:latin typeface="Futura Lt BT"/>
                <a:cs typeface="Futura Lt BT"/>
              </a:rPr>
              <a:t>for  </a:t>
            </a:r>
            <a:r>
              <a:rPr spc="-5" dirty="0">
                <a:latin typeface="Futura Lt BT"/>
                <a:cs typeface="Futura Lt BT"/>
              </a:rPr>
              <a:t>triangulation of </a:t>
            </a:r>
            <a:r>
              <a:rPr dirty="0">
                <a:latin typeface="Futura Lt BT"/>
                <a:cs typeface="Futura Lt BT"/>
              </a:rPr>
              <a:t>verbal</a:t>
            </a:r>
            <a:r>
              <a:rPr spc="-90" dirty="0">
                <a:latin typeface="Futura Lt BT"/>
                <a:cs typeface="Futura Lt BT"/>
              </a:rPr>
              <a:t> </a:t>
            </a:r>
            <a:r>
              <a:rPr dirty="0">
                <a:latin typeface="Futura Lt BT"/>
                <a:cs typeface="Futura Lt BT"/>
              </a:rPr>
              <a:t>data.</a:t>
            </a:r>
          </a:p>
          <a:p>
            <a:pPr marL="12700" marR="402590">
              <a:lnSpc>
                <a:spcPct val="100000"/>
              </a:lnSpc>
              <a:buChar char="-"/>
              <a:tabLst>
                <a:tab pos="173990" algn="l"/>
              </a:tabLst>
            </a:pPr>
            <a:r>
              <a:rPr dirty="0">
                <a:latin typeface="Futura Lt BT"/>
                <a:cs typeface="Futura Lt BT"/>
              </a:rPr>
              <a:t>A researcher </a:t>
            </a:r>
            <a:r>
              <a:rPr spc="-5" dirty="0">
                <a:latin typeface="Futura Lt BT"/>
                <a:cs typeface="Futura Lt BT"/>
              </a:rPr>
              <a:t>can be</a:t>
            </a:r>
            <a:r>
              <a:rPr spc="-100" dirty="0">
                <a:latin typeface="Futura Lt BT"/>
                <a:cs typeface="Futura Lt BT"/>
              </a:rPr>
              <a:t> </a:t>
            </a:r>
            <a:r>
              <a:rPr spc="-5" dirty="0">
                <a:latin typeface="Futura Lt BT"/>
                <a:cs typeface="Futura Lt BT"/>
              </a:rPr>
              <a:t>more  confident about the  accuracy of </a:t>
            </a:r>
            <a:r>
              <a:rPr dirty="0">
                <a:latin typeface="Futura Lt BT"/>
                <a:cs typeface="Futura Lt BT"/>
              </a:rPr>
              <a:t>information  </a:t>
            </a:r>
            <a:r>
              <a:rPr spc="-5" dirty="0">
                <a:latin typeface="Futura Lt BT"/>
                <a:cs typeface="Futura Lt BT"/>
              </a:rPr>
              <a:t>privided by </a:t>
            </a:r>
            <a:r>
              <a:rPr dirty="0">
                <a:latin typeface="Futura Lt BT"/>
                <a:cs typeface="Futura Lt BT"/>
              </a:rPr>
              <a:t>a subject if </a:t>
            </a:r>
            <a:r>
              <a:rPr spc="-5" dirty="0">
                <a:latin typeface="Futura Lt BT"/>
                <a:cs typeface="Futura Lt BT"/>
              </a:rPr>
              <a:t>the  </a:t>
            </a:r>
            <a:r>
              <a:rPr spc="5" dirty="0">
                <a:latin typeface="Futura Lt BT"/>
                <a:cs typeface="Futura Lt BT"/>
              </a:rPr>
              <a:t>speaker’s </a:t>
            </a:r>
            <a:r>
              <a:rPr spc="-5" dirty="0">
                <a:latin typeface="Futura Lt BT"/>
                <a:cs typeface="Futura Lt BT"/>
              </a:rPr>
              <a:t>body </a:t>
            </a:r>
            <a:r>
              <a:rPr dirty="0">
                <a:latin typeface="Futura Lt BT"/>
                <a:cs typeface="Futura Lt BT"/>
              </a:rPr>
              <a:t>language is  </a:t>
            </a:r>
            <a:r>
              <a:rPr spc="-5" dirty="0">
                <a:latin typeface="Futura Lt BT"/>
                <a:cs typeface="Futura Lt BT"/>
              </a:rPr>
              <a:t>confruent </a:t>
            </a:r>
            <a:r>
              <a:rPr dirty="0">
                <a:latin typeface="Futura Lt BT"/>
                <a:cs typeface="Futura Lt BT"/>
              </a:rPr>
              <a:t>with his</a:t>
            </a:r>
            <a:r>
              <a:rPr spc="-45" dirty="0">
                <a:latin typeface="Futura Lt BT"/>
                <a:cs typeface="Futura Lt BT"/>
              </a:rPr>
              <a:t> </a:t>
            </a:r>
            <a:r>
              <a:rPr dirty="0">
                <a:latin typeface="Futura Lt BT"/>
                <a:cs typeface="Futura Lt BT"/>
              </a:rPr>
              <a:t>words.</a:t>
            </a:r>
          </a:p>
          <a:p>
            <a:pPr marL="12700">
              <a:lnSpc>
                <a:spcPct val="100000"/>
              </a:lnSpc>
            </a:pPr>
            <a:r>
              <a:rPr b="1" i="1" spc="-5" dirty="0">
                <a:latin typeface="Futura Hv BT"/>
                <a:cs typeface="Futura Hv BT"/>
              </a:rPr>
              <a:t>Limitations</a:t>
            </a:r>
            <a:endParaRPr dirty="0">
              <a:latin typeface="Futura Hv BT"/>
              <a:cs typeface="Futura Hv BT"/>
            </a:endParaRPr>
          </a:p>
          <a:p>
            <a:pPr marL="12700" marR="5080">
              <a:lnSpc>
                <a:spcPct val="100000"/>
              </a:lnSpc>
              <a:buChar char="-"/>
              <a:tabLst>
                <a:tab pos="173990" algn="l"/>
              </a:tabLst>
            </a:pPr>
            <a:r>
              <a:rPr spc="-5" dirty="0">
                <a:latin typeface="Futura Lt BT"/>
                <a:cs typeface="Futura Lt BT"/>
              </a:rPr>
              <a:t>Body </a:t>
            </a:r>
            <a:r>
              <a:rPr dirty="0">
                <a:latin typeface="Futura Lt BT"/>
                <a:cs typeface="Futura Lt BT"/>
              </a:rPr>
              <a:t>language is not  universal. </a:t>
            </a:r>
            <a:r>
              <a:rPr spc="-5" dirty="0">
                <a:latin typeface="Futura Lt BT"/>
                <a:cs typeface="Futura Lt BT"/>
              </a:rPr>
              <a:t>Some gestures</a:t>
            </a:r>
            <a:r>
              <a:rPr spc="-95" dirty="0">
                <a:latin typeface="Futura Lt BT"/>
                <a:cs typeface="Futura Lt BT"/>
              </a:rPr>
              <a:t> </a:t>
            </a:r>
            <a:r>
              <a:rPr dirty="0">
                <a:latin typeface="Futura Lt BT"/>
                <a:cs typeface="Futura Lt BT"/>
              </a:rPr>
              <a:t>signal  </a:t>
            </a:r>
            <a:r>
              <a:rPr spc="-5" dirty="0">
                <a:latin typeface="Futura Lt BT"/>
                <a:cs typeface="Futura Lt BT"/>
              </a:rPr>
              <a:t>different meanings </a:t>
            </a:r>
            <a:r>
              <a:rPr dirty="0">
                <a:latin typeface="Futura Lt BT"/>
                <a:cs typeface="Futura Lt BT"/>
              </a:rPr>
              <a:t>in </a:t>
            </a:r>
            <a:r>
              <a:rPr spc="-5" dirty="0">
                <a:latin typeface="Futura Lt BT"/>
                <a:cs typeface="Futura Lt BT"/>
              </a:rPr>
              <a:t>different  cultures, example: the </a:t>
            </a:r>
            <a:r>
              <a:rPr dirty="0">
                <a:latin typeface="Futura Lt BT"/>
                <a:cs typeface="Futura Lt BT"/>
              </a:rPr>
              <a:t>up </a:t>
            </a:r>
            <a:r>
              <a:rPr spc="-5" dirty="0">
                <a:latin typeface="Futura Lt BT"/>
                <a:cs typeface="Futura Lt BT"/>
              </a:rPr>
              <a:t>and  down </a:t>
            </a:r>
            <a:r>
              <a:rPr dirty="0">
                <a:latin typeface="Futura Lt BT"/>
                <a:cs typeface="Futura Lt BT"/>
              </a:rPr>
              <a:t>head nod signifies </a:t>
            </a:r>
            <a:r>
              <a:rPr spc="-5" dirty="0">
                <a:latin typeface="Futura Lt BT"/>
                <a:cs typeface="Futura Lt BT"/>
              </a:rPr>
              <a:t>“no”  and </a:t>
            </a:r>
            <a:r>
              <a:rPr spc="5" dirty="0">
                <a:latin typeface="Futura Lt BT"/>
                <a:cs typeface="Futura Lt BT"/>
              </a:rPr>
              <a:t>side-to-side </a:t>
            </a:r>
            <a:r>
              <a:rPr spc="-5" dirty="0">
                <a:latin typeface="Futura Lt BT"/>
                <a:cs typeface="Futura Lt BT"/>
              </a:rPr>
              <a:t>movement of  </a:t>
            </a:r>
            <a:r>
              <a:rPr dirty="0">
                <a:latin typeface="Futura Lt BT"/>
                <a:cs typeface="Futura Lt BT"/>
              </a:rPr>
              <a:t>head </a:t>
            </a:r>
            <a:r>
              <a:rPr spc="-5" dirty="0">
                <a:latin typeface="Futura Lt BT"/>
                <a:cs typeface="Futura Lt BT"/>
              </a:rPr>
              <a:t>means</a:t>
            </a:r>
            <a:r>
              <a:rPr spc="-20" dirty="0">
                <a:latin typeface="Futura Lt BT"/>
                <a:cs typeface="Futura Lt BT"/>
              </a:rPr>
              <a:t> </a:t>
            </a:r>
            <a:r>
              <a:rPr spc="-5" dirty="0">
                <a:latin typeface="Futura Lt BT"/>
                <a:cs typeface="Futura Lt BT"/>
              </a:rPr>
              <a:t>“yes”.</a:t>
            </a:r>
            <a:endParaRPr dirty="0">
              <a:latin typeface="Futura Lt BT"/>
              <a:cs typeface="Futura Lt BT"/>
            </a:endParaRPr>
          </a:p>
          <a:p>
            <a:pPr marL="12700" marR="451484">
              <a:lnSpc>
                <a:spcPct val="100000"/>
              </a:lnSpc>
              <a:buChar char="-"/>
              <a:tabLst>
                <a:tab pos="173990" algn="l"/>
              </a:tabLst>
            </a:pPr>
            <a:r>
              <a:rPr spc="-5" dirty="0">
                <a:latin typeface="Futura Lt BT"/>
                <a:cs typeface="Futura Lt BT"/>
              </a:rPr>
              <a:t>Body movements must be  </a:t>
            </a:r>
            <a:r>
              <a:rPr dirty="0">
                <a:latin typeface="Futura Lt BT"/>
                <a:cs typeface="Futura Lt BT"/>
              </a:rPr>
              <a:t>interpreted in</a:t>
            </a:r>
            <a:r>
              <a:rPr spc="-30" dirty="0">
                <a:latin typeface="Futura Lt BT"/>
                <a:cs typeface="Futura Lt BT"/>
              </a:rPr>
              <a:t> </a:t>
            </a:r>
            <a:r>
              <a:rPr spc="-5" dirty="0">
                <a:latin typeface="Futura Lt BT"/>
                <a:cs typeface="Futura Lt BT"/>
              </a:rPr>
              <a:t>context.</a:t>
            </a:r>
            <a:endParaRPr dirty="0">
              <a:latin typeface="Futura Lt BT"/>
              <a:cs typeface="Futura Lt BT"/>
            </a:endParaRPr>
          </a:p>
        </p:txBody>
      </p:sp>
      <p:pic>
        <p:nvPicPr>
          <p:cNvPr id="11" name="Picture 10">
            <a:extLst>
              <a:ext uri="{FF2B5EF4-FFF2-40B4-BE49-F238E27FC236}">
                <a16:creationId xmlns:a16="http://schemas.microsoft.com/office/drawing/2014/main" xmlns="" id="{6077D599-8B3B-455E-A717-7BE77E120F5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454823" y="150139"/>
            <a:ext cx="1069311" cy="1070138"/>
          </a:xfrm>
          <a:prstGeom prst="rect">
            <a:avLst/>
          </a:prstGeom>
        </p:spPr>
      </p:pic>
      <p:pic>
        <p:nvPicPr>
          <p:cNvPr id="13" name="Picture 12">
            <a:extLst>
              <a:ext uri="{FF2B5EF4-FFF2-40B4-BE49-F238E27FC236}">
                <a16:creationId xmlns:a16="http://schemas.microsoft.com/office/drawing/2014/main" xmlns="" id="{08926289-92ED-4CB9-A240-098503FF26F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77655" y="6372620"/>
            <a:ext cx="947705" cy="944142"/>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descr="A close up of a logo&#10;&#10;Description generated with very high confidence">
            <a:extLst>
              <a:ext uri="{FF2B5EF4-FFF2-40B4-BE49-F238E27FC236}">
                <a16:creationId xmlns:a16="http://schemas.microsoft.com/office/drawing/2014/main" xmlns="" id="{E53AFB76-EE2E-4E28-908A-5145B17256B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83660" y="134361"/>
            <a:ext cx="978920" cy="634282"/>
          </a:xfrm>
          <a:prstGeom prst="rect">
            <a:avLst/>
          </a:prstGeom>
        </p:spPr>
      </p:pic>
      <p:pic>
        <p:nvPicPr>
          <p:cNvPr id="4" name="Picture 3">
            <a:extLst>
              <a:ext uri="{FF2B5EF4-FFF2-40B4-BE49-F238E27FC236}">
                <a16:creationId xmlns:a16="http://schemas.microsoft.com/office/drawing/2014/main" xmlns="" id="{61F35FA8-50E9-4948-A840-20FE8C8ACE3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24815" y="2845260"/>
            <a:ext cx="696610" cy="693992"/>
          </a:xfrm>
          <a:prstGeom prst="rect">
            <a:avLst/>
          </a:prstGeom>
        </p:spPr>
      </p:pic>
      <p:grpSp>
        <p:nvGrpSpPr>
          <p:cNvPr id="5" name="Group 4">
            <a:extLst>
              <a:ext uri="{FF2B5EF4-FFF2-40B4-BE49-F238E27FC236}">
                <a16:creationId xmlns:a16="http://schemas.microsoft.com/office/drawing/2014/main" xmlns="" id="{E21FA4D6-E41C-4DAF-87DA-54892D006D15}"/>
              </a:ext>
            </a:extLst>
          </p:cNvPr>
          <p:cNvGrpSpPr/>
          <p:nvPr/>
        </p:nvGrpSpPr>
        <p:grpSpPr>
          <a:xfrm>
            <a:off x="9868099" y="5614936"/>
            <a:ext cx="812601" cy="1018873"/>
            <a:chOff x="9745939" y="5614936"/>
            <a:chExt cx="812601" cy="1018873"/>
          </a:xfrm>
        </p:grpSpPr>
        <p:pic>
          <p:nvPicPr>
            <p:cNvPr id="6" name="Picture 5" descr="A close up of a clock&#10;&#10;Description generated with high confidence">
              <a:extLst>
                <a:ext uri="{FF2B5EF4-FFF2-40B4-BE49-F238E27FC236}">
                  <a16:creationId xmlns:a16="http://schemas.microsoft.com/office/drawing/2014/main" xmlns="" id="{83EB93CD-B183-4927-B8EC-78C3B27BB0F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802698" y="5614936"/>
              <a:ext cx="633758" cy="715466"/>
            </a:xfrm>
            <a:prstGeom prst="rect">
              <a:avLst/>
            </a:prstGeom>
          </p:spPr>
        </p:pic>
        <p:sp>
          <p:nvSpPr>
            <p:cNvPr id="7" name="object 3">
              <a:extLst>
                <a:ext uri="{FF2B5EF4-FFF2-40B4-BE49-F238E27FC236}">
                  <a16:creationId xmlns:a16="http://schemas.microsoft.com/office/drawing/2014/main" xmlns="" id="{6169630B-5990-4414-A660-88998B4A7FDE}"/>
                </a:ext>
              </a:extLst>
            </p:cNvPr>
            <p:cNvSpPr txBox="1"/>
            <p:nvPr/>
          </p:nvSpPr>
          <p:spPr>
            <a:xfrm>
              <a:off x="9745939" y="6343986"/>
              <a:ext cx="812601" cy="289823"/>
            </a:xfrm>
            <a:prstGeom prst="rect">
              <a:avLst/>
            </a:prstGeom>
          </p:spPr>
          <p:txBody>
            <a:bodyPr vert="horz" wrap="square" lIns="0" tIns="12700" rIns="0" bIns="0" rtlCol="0">
              <a:spAutoFit/>
            </a:bodyPr>
            <a:lstStyle/>
            <a:p>
              <a:pPr marL="12700">
                <a:lnSpc>
                  <a:spcPct val="100000"/>
                </a:lnSpc>
                <a:spcBef>
                  <a:spcPts val="100"/>
                </a:spcBef>
              </a:pPr>
              <a:r>
                <a:rPr lang="en-IN" sz="1800" i="1" spc="-5" dirty="0">
                  <a:latin typeface="Futura Lt BT"/>
                  <a:cs typeface="Futura Lt BT"/>
                </a:rPr>
                <a:t>30 mins</a:t>
              </a:r>
              <a:endParaRPr sz="1800" dirty="0">
                <a:latin typeface="Futura Lt BT"/>
                <a:cs typeface="Futura Lt BT"/>
              </a:endParaRPr>
            </a:p>
          </p:txBody>
        </p:sp>
      </p:grpSp>
      <p:pic>
        <p:nvPicPr>
          <p:cNvPr id="9" name="Picture 8">
            <a:extLst>
              <a:ext uri="{FF2B5EF4-FFF2-40B4-BE49-F238E27FC236}">
                <a16:creationId xmlns:a16="http://schemas.microsoft.com/office/drawing/2014/main" xmlns="" id="{878D6950-BB05-4ACF-B7CE-39F7FB78A8A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0401" y="453511"/>
            <a:ext cx="9065111" cy="6392485"/>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2030095" cy="939800"/>
          </a:xfrm>
          <a:prstGeom prst="rect">
            <a:avLst/>
          </a:prstGeom>
        </p:spPr>
        <p:txBody>
          <a:bodyPr vert="horz" wrap="square" lIns="0" tIns="12700" rIns="0" bIns="0" rtlCol="0">
            <a:spAutoFit/>
          </a:bodyPr>
          <a:lstStyle/>
          <a:p>
            <a:pPr marL="12700" marR="5080">
              <a:lnSpc>
                <a:spcPct val="100000"/>
              </a:lnSpc>
              <a:spcBef>
                <a:spcPts val="100"/>
              </a:spcBef>
            </a:pPr>
            <a:r>
              <a:rPr spc="-5" dirty="0"/>
              <a:t>Secondary  Research:</a:t>
            </a:r>
          </a:p>
        </p:txBody>
      </p:sp>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96286"/>
            <a:ext cx="4505325" cy="330200"/>
          </a:xfrm>
          <a:prstGeom prst="rect">
            <a:avLst/>
          </a:prstGeom>
        </p:spPr>
        <p:txBody>
          <a:bodyPr vert="horz" wrap="square" lIns="0" tIns="12700" rIns="0" bIns="0" rtlCol="0">
            <a:spAutoFit/>
          </a:bodyPr>
          <a:lstStyle/>
          <a:p>
            <a:pPr marL="12700">
              <a:lnSpc>
                <a:spcPct val="100000"/>
              </a:lnSpc>
              <a:spcBef>
                <a:spcPts val="100"/>
              </a:spcBef>
            </a:pPr>
            <a:r>
              <a:rPr sz="2000" b="1" spc="-10" dirty="0">
                <a:latin typeface="Futura Hv BT"/>
                <a:cs typeface="Futura Hv BT"/>
              </a:rPr>
              <a:t>Linda’s behaviour </a:t>
            </a:r>
            <a:r>
              <a:rPr sz="2000" b="1" spc="-5" dirty="0">
                <a:latin typeface="Futura Hv BT"/>
                <a:cs typeface="Futura Hv BT"/>
              </a:rPr>
              <a:t>line, </a:t>
            </a:r>
            <a:r>
              <a:rPr sz="2000" b="1" i="1" spc="-5" dirty="0">
                <a:latin typeface="Futura Hv BT"/>
                <a:cs typeface="Futura Hv BT"/>
              </a:rPr>
              <a:t>we looked</a:t>
            </a:r>
            <a:r>
              <a:rPr sz="2000" b="1" i="1" spc="10" dirty="0">
                <a:latin typeface="Futura Hv BT"/>
                <a:cs typeface="Futura Hv BT"/>
              </a:rPr>
              <a:t> </a:t>
            </a:r>
            <a:r>
              <a:rPr sz="2000" b="1" i="1" spc="-10" dirty="0">
                <a:latin typeface="Futura Hv BT"/>
                <a:cs typeface="Futura Hv BT"/>
              </a:rPr>
              <a:t>at</a:t>
            </a:r>
            <a:r>
              <a:rPr sz="2000" b="1" spc="-10" dirty="0">
                <a:latin typeface="Futura Hv BT"/>
                <a:cs typeface="Futura Hv BT"/>
              </a:rPr>
              <a:t>,</a:t>
            </a:r>
            <a:endParaRPr sz="2000">
              <a:latin typeface="Futura Hv BT"/>
              <a:cs typeface="Futura Hv BT"/>
            </a:endParaRPr>
          </a:p>
        </p:txBody>
      </p:sp>
      <p:sp>
        <p:nvSpPr>
          <p:cNvPr id="5" name="object 5"/>
          <p:cNvSpPr txBox="1"/>
          <p:nvPr/>
        </p:nvSpPr>
        <p:spPr>
          <a:xfrm>
            <a:off x="3611045" y="805886"/>
            <a:ext cx="6303010" cy="5291192"/>
          </a:xfrm>
          <a:prstGeom prst="rect">
            <a:avLst/>
          </a:prstGeom>
        </p:spPr>
        <p:txBody>
          <a:bodyPr vert="horz" wrap="square" lIns="0" tIns="12700" rIns="0" bIns="0" rtlCol="0">
            <a:spAutoFit/>
          </a:bodyPr>
          <a:lstStyle/>
          <a:p>
            <a:pPr marL="12700" marR="5080">
              <a:lnSpc>
                <a:spcPct val="100000"/>
              </a:lnSpc>
              <a:spcBef>
                <a:spcPts val="100"/>
              </a:spcBef>
              <a:buChar char="-"/>
              <a:tabLst>
                <a:tab pos="173990" algn="l"/>
              </a:tabLst>
            </a:pPr>
            <a:r>
              <a:rPr sz="2000" dirty="0">
                <a:latin typeface="Futura Lt BT"/>
                <a:cs typeface="Futura Lt BT"/>
              </a:rPr>
              <a:t>USA.gov </a:t>
            </a:r>
            <a:r>
              <a:rPr sz="2000" spc="-40" dirty="0">
                <a:latin typeface="Futura Lt BT"/>
                <a:cs typeface="Futura Lt BT"/>
              </a:rPr>
              <a:t>Web </a:t>
            </a:r>
            <a:r>
              <a:rPr sz="2000" spc="-5" dirty="0">
                <a:latin typeface="Futura Lt BT"/>
                <a:cs typeface="Futura Lt BT"/>
              </a:rPr>
              <a:t>analytics, </a:t>
            </a:r>
            <a:r>
              <a:rPr sz="2000" dirty="0">
                <a:latin typeface="Futura Lt BT"/>
                <a:cs typeface="Futura Lt BT"/>
              </a:rPr>
              <a:t>including </a:t>
            </a:r>
            <a:r>
              <a:rPr sz="2000" spc="-5" dirty="0">
                <a:latin typeface="Futura Lt BT"/>
                <a:cs typeface="Futura Lt BT"/>
              </a:rPr>
              <a:t>demographics, devices,  common paths, popular pages, outbound </a:t>
            </a:r>
            <a:r>
              <a:rPr sz="2000" dirty="0">
                <a:latin typeface="Futura Lt BT"/>
                <a:cs typeface="Futura Lt BT"/>
              </a:rPr>
              <a:t>links, </a:t>
            </a:r>
            <a:r>
              <a:rPr sz="2000" spc="-5" dirty="0">
                <a:latin typeface="Futura Lt BT"/>
                <a:cs typeface="Futura Lt BT"/>
              </a:rPr>
              <a:t>and onsite  </a:t>
            </a:r>
            <a:r>
              <a:rPr sz="2000" dirty="0">
                <a:latin typeface="Futura Lt BT"/>
                <a:cs typeface="Futura Lt BT"/>
              </a:rPr>
              <a:t>searches</a:t>
            </a:r>
          </a:p>
          <a:p>
            <a:pPr>
              <a:lnSpc>
                <a:spcPct val="100000"/>
              </a:lnSpc>
              <a:spcBef>
                <a:spcPts val="40"/>
              </a:spcBef>
              <a:buFont typeface="Futura Lt BT"/>
              <a:buChar char="-"/>
            </a:pPr>
            <a:endParaRPr sz="2050" dirty="0">
              <a:latin typeface="Times New Roman"/>
              <a:cs typeface="Times New Roman"/>
            </a:endParaRPr>
          </a:p>
          <a:p>
            <a:pPr marL="12700" marR="325755">
              <a:lnSpc>
                <a:spcPct val="100000"/>
              </a:lnSpc>
              <a:buChar char="-"/>
              <a:tabLst>
                <a:tab pos="173990" algn="l"/>
              </a:tabLst>
            </a:pPr>
            <a:r>
              <a:rPr sz="2000" spc="-40" dirty="0">
                <a:latin typeface="Futura Lt BT"/>
                <a:cs typeface="Futura Lt BT"/>
              </a:rPr>
              <a:t>Web </a:t>
            </a:r>
            <a:r>
              <a:rPr sz="2000" spc="-5" dirty="0">
                <a:latin typeface="Futura Lt BT"/>
                <a:cs typeface="Futura Lt BT"/>
              </a:rPr>
              <a:t>analytics </a:t>
            </a:r>
            <a:r>
              <a:rPr sz="2000" dirty="0">
                <a:latin typeface="Futura Lt BT"/>
                <a:cs typeface="Futura Lt BT"/>
              </a:rPr>
              <a:t>specifically for </a:t>
            </a:r>
            <a:r>
              <a:rPr sz="2000" spc="-5" dirty="0">
                <a:latin typeface="Futura Lt BT"/>
                <a:cs typeface="Futura Lt BT"/>
              </a:rPr>
              <a:t>our </a:t>
            </a:r>
            <a:r>
              <a:rPr sz="2000" dirty="0">
                <a:latin typeface="Futura Lt BT"/>
                <a:cs typeface="Futura Lt BT"/>
              </a:rPr>
              <a:t>Government </a:t>
            </a:r>
            <a:r>
              <a:rPr sz="2000" spc="-5" dirty="0">
                <a:latin typeface="Futura Lt BT"/>
                <a:cs typeface="Futura Lt BT"/>
              </a:rPr>
              <a:t>Benefits,  </a:t>
            </a:r>
            <a:r>
              <a:rPr sz="2000" dirty="0">
                <a:latin typeface="Futura Lt BT"/>
                <a:cs typeface="Futura Lt BT"/>
              </a:rPr>
              <a:t>Grants, </a:t>
            </a:r>
            <a:r>
              <a:rPr sz="2000" spc="-5" dirty="0">
                <a:latin typeface="Futura Lt BT"/>
                <a:cs typeface="Futura Lt BT"/>
              </a:rPr>
              <a:t>and </a:t>
            </a:r>
            <a:r>
              <a:rPr sz="2000" spc="-15" dirty="0">
                <a:latin typeface="Futura Lt BT"/>
                <a:cs typeface="Futura Lt BT"/>
              </a:rPr>
              <a:t>Loans</a:t>
            </a:r>
            <a:r>
              <a:rPr sz="2000" spc="-10" dirty="0">
                <a:latin typeface="Futura Lt BT"/>
                <a:cs typeface="Futura Lt BT"/>
              </a:rPr>
              <a:t> </a:t>
            </a:r>
            <a:r>
              <a:rPr sz="2000" spc="-5" dirty="0">
                <a:latin typeface="Futura Lt BT"/>
                <a:cs typeface="Futura Lt BT"/>
              </a:rPr>
              <a:t>content</a:t>
            </a:r>
            <a:endParaRPr sz="2000" dirty="0">
              <a:latin typeface="Futura Lt BT"/>
              <a:cs typeface="Futura Lt BT"/>
            </a:endParaRPr>
          </a:p>
          <a:p>
            <a:pPr>
              <a:lnSpc>
                <a:spcPct val="100000"/>
              </a:lnSpc>
              <a:spcBef>
                <a:spcPts val="45"/>
              </a:spcBef>
              <a:buFont typeface="Futura Lt BT"/>
              <a:buChar char="-"/>
            </a:pPr>
            <a:endParaRPr sz="2050" dirty="0">
              <a:latin typeface="Times New Roman"/>
              <a:cs typeface="Times New Roman"/>
            </a:endParaRPr>
          </a:p>
          <a:p>
            <a:pPr marL="173355" indent="-160655">
              <a:lnSpc>
                <a:spcPct val="100000"/>
              </a:lnSpc>
              <a:buChar char="-"/>
              <a:tabLst>
                <a:tab pos="173990" algn="l"/>
              </a:tabLst>
            </a:pPr>
            <a:r>
              <a:rPr sz="2000" dirty="0">
                <a:latin typeface="Futura Lt BT"/>
                <a:cs typeface="Futura Lt BT"/>
              </a:rPr>
              <a:t>USA.gov </a:t>
            </a:r>
            <a:r>
              <a:rPr sz="2000" spc="-5" dirty="0">
                <a:latin typeface="Futura Lt BT"/>
                <a:cs typeface="Futura Lt BT"/>
              </a:rPr>
              <a:t>customer </a:t>
            </a:r>
            <a:r>
              <a:rPr sz="2000" dirty="0">
                <a:latin typeface="Futura Lt BT"/>
                <a:cs typeface="Futura Lt BT"/>
              </a:rPr>
              <a:t>satisfaction survey</a:t>
            </a:r>
            <a:r>
              <a:rPr sz="2000" spc="-15" dirty="0">
                <a:latin typeface="Futura Lt BT"/>
                <a:cs typeface="Futura Lt BT"/>
              </a:rPr>
              <a:t> </a:t>
            </a:r>
            <a:r>
              <a:rPr sz="2000" dirty="0">
                <a:latin typeface="Futura Lt BT"/>
                <a:cs typeface="Futura Lt BT"/>
              </a:rPr>
              <a:t>data</a:t>
            </a:r>
          </a:p>
          <a:p>
            <a:pPr>
              <a:lnSpc>
                <a:spcPct val="100000"/>
              </a:lnSpc>
              <a:spcBef>
                <a:spcPts val="40"/>
              </a:spcBef>
              <a:buFont typeface="Futura Lt BT"/>
              <a:buChar char="-"/>
            </a:pPr>
            <a:endParaRPr sz="2050" dirty="0">
              <a:latin typeface="Times New Roman"/>
              <a:cs typeface="Times New Roman"/>
            </a:endParaRPr>
          </a:p>
          <a:p>
            <a:pPr marL="173355" indent="-160655">
              <a:lnSpc>
                <a:spcPct val="100000"/>
              </a:lnSpc>
              <a:buChar char="-"/>
              <a:tabLst>
                <a:tab pos="173990" algn="l"/>
              </a:tabLst>
            </a:pPr>
            <a:r>
              <a:rPr sz="2000" spc="-5" dirty="0">
                <a:latin typeface="Futura Lt BT"/>
                <a:cs typeface="Futura Lt BT"/>
              </a:rPr>
              <a:t>Searches on </a:t>
            </a:r>
            <a:r>
              <a:rPr sz="2000" dirty="0">
                <a:latin typeface="Futura Lt BT"/>
                <a:cs typeface="Futura Lt BT"/>
              </a:rPr>
              <a:t>Google </a:t>
            </a:r>
            <a:r>
              <a:rPr sz="2000" spc="-5" dirty="0">
                <a:latin typeface="Futura Lt BT"/>
                <a:cs typeface="Futura Lt BT"/>
              </a:rPr>
              <a:t>that </a:t>
            </a:r>
            <a:r>
              <a:rPr sz="2000" dirty="0">
                <a:latin typeface="Futura Lt BT"/>
                <a:cs typeface="Futura Lt BT"/>
              </a:rPr>
              <a:t>led </a:t>
            </a:r>
            <a:r>
              <a:rPr sz="2000" spc="-5" dirty="0">
                <a:latin typeface="Futura Lt BT"/>
                <a:cs typeface="Futura Lt BT"/>
              </a:rPr>
              <a:t>customers to</a:t>
            </a:r>
            <a:r>
              <a:rPr sz="2000" spc="-45" dirty="0">
                <a:latin typeface="Futura Lt BT"/>
                <a:cs typeface="Futura Lt BT"/>
              </a:rPr>
              <a:t> </a:t>
            </a:r>
            <a:r>
              <a:rPr sz="2000" dirty="0">
                <a:latin typeface="Futura Lt BT"/>
                <a:cs typeface="Futura Lt BT"/>
              </a:rPr>
              <a:t>USA.gov</a:t>
            </a:r>
          </a:p>
          <a:p>
            <a:pPr>
              <a:lnSpc>
                <a:spcPct val="100000"/>
              </a:lnSpc>
              <a:spcBef>
                <a:spcPts val="45"/>
              </a:spcBef>
              <a:buFont typeface="Futura Lt BT"/>
              <a:buChar char="-"/>
            </a:pPr>
            <a:endParaRPr sz="2050" dirty="0">
              <a:latin typeface="Times New Roman"/>
              <a:cs typeface="Times New Roman"/>
            </a:endParaRPr>
          </a:p>
          <a:p>
            <a:pPr marL="173355" indent="-160655">
              <a:lnSpc>
                <a:spcPct val="100000"/>
              </a:lnSpc>
              <a:buChar char="-"/>
              <a:tabLst>
                <a:tab pos="173990" algn="l"/>
              </a:tabLst>
            </a:pPr>
            <a:r>
              <a:rPr sz="2000" dirty="0">
                <a:latin typeface="Futura Lt BT"/>
                <a:cs typeface="Futura Lt BT"/>
              </a:rPr>
              <a:t>Contact </a:t>
            </a:r>
            <a:r>
              <a:rPr sz="2000" spc="-5" dirty="0">
                <a:latin typeface="Futura Lt BT"/>
                <a:cs typeface="Futura Lt BT"/>
              </a:rPr>
              <a:t>center content</a:t>
            </a:r>
            <a:r>
              <a:rPr sz="2000" spc="-15" dirty="0">
                <a:latin typeface="Futura Lt BT"/>
                <a:cs typeface="Futura Lt BT"/>
              </a:rPr>
              <a:t> </a:t>
            </a:r>
            <a:r>
              <a:rPr sz="2000" dirty="0">
                <a:latin typeface="Futura Lt BT"/>
                <a:cs typeface="Futura Lt BT"/>
              </a:rPr>
              <a:t>usage</a:t>
            </a:r>
          </a:p>
          <a:p>
            <a:pPr>
              <a:lnSpc>
                <a:spcPct val="100000"/>
              </a:lnSpc>
              <a:spcBef>
                <a:spcPts val="40"/>
              </a:spcBef>
              <a:buFont typeface="Futura Lt BT"/>
              <a:buChar char="-"/>
            </a:pPr>
            <a:endParaRPr sz="2050" dirty="0">
              <a:latin typeface="Times New Roman"/>
              <a:cs typeface="Times New Roman"/>
            </a:endParaRPr>
          </a:p>
          <a:p>
            <a:pPr marL="12700" marR="393065">
              <a:lnSpc>
                <a:spcPct val="100000"/>
              </a:lnSpc>
              <a:buChar char="-"/>
              <a:tabLst>
                <a:tab pos="173990" algn="l"/>
              </a:tabLst>
            </a:pPr>
            <a:r>
              <a:rPr sz="2000" spc="-40" dirty="0">
                <a:latin typeface="Futura Lt BT"/>
                <a:cs typeface="Futura Lt BT"/>
              </a:rPr>
              <a:t>Web </a:t>
            </a:r>
            <a:r>
              <a:rPr sz="2000" spc="-5" dirty="0">
                <a:latin typeface="Futura Lt BT"/>
                <a:cs typeface="Futura Lt BT"/>
              </a:rPr>
              <a:t>analytics </a:t>
            </a:r>
            <a:r>
              <a:rPr sz="2000" dirty="0">
                <a:latin typeface="Futura Lt BT"/>
                <a:cs typeface="Futura Lt BT"/>
              </a:rPr>
              <a:t>for </a:t>
            </a:r>
            <a:r>
              <a:rPr sz="2000" spc="-5" dirty="0">
                <a:latin typeface="Futura Lt BT"/>
                <a:cs typeface="Futura Lt BT"/>
              </a:rPr>
              <a:t>other government </a:t>
            </a:r>
            <a:r>
              <a:rPr sz="2000" dirty="0">
                <a:latin typeface="Futura Lt BT"/>
                <a:cs typeface="Futura Lt BT"/>
              </a:rPr>
              <a:t>websites </a:t>
            </a:r>
            <a:r>
              <a:rPr sz="2000" spc="-5" dirty="0">
                <a:latin typeface="Futura Lt BT"/>
                <a:cs typeface="Futura Lt BT"/>
              </a:rPr>
              <a:t>available  through the </a:t>
            </a:r>
            <a:r>
              <a:rPr sz="2000" dirty="0">
                <a:latin typeface="Futura Lt BT"/>
                <a:cs typeface="Futura Lt BT"/>
              </a:rPr>
              <a:t>Digital </a:t>
            </a:r>
            <a:r>
              <a:rPr sz="2000" spc="-5" dirty="0">
                <a:latin typeface="Futura Lt BT"/>
                <a:cs typeface="Futura Lt BT"/>
              </a:rPr>
              <a:t>Analytics</a:t>
            </a:r>
            <a:r>
              <a:rPr sz="2000" spc="-15" dirty="0">
                <a:latin typeface="Futura Lt BT"/>
                <a:cs typeface="Futura Lt BT"/>
              </a:rPr>
              <a:t> Program</a:t>
            </a:r>
            <a:endParaRPr sz="2000" dirty="0">
              <a:latin typeface="Futura Lt BT"/>
              <a:cs typeface="Futura Lt BT"/>
            </a:endParaRPr>
          </a:p>
          <a:p>
            <a:pPr>
              <a:lnSpc>
                <a:spcPct val="100000"/>
              </a:lnSpc>
              <a:spcBef>
                <a:spcPts val="45"/>
              </a:spcBef>
              <a:buFont typeface="Futura Lt BT"/>
              <a:buChar char="-"/>
            </a:pPr>
            <a:endParaRPr sz="2050" dirty="0">
              <a:latin typeface="Times New Roman"/>
              <a:cs typeface="Times New Roman"/>
            </a:endParaRPr>
          </a:p>
          <a:p>
            <a:pPr marL="173355" indent="-160655">
              <a:lnSpc>
                <a:spcPct val="100000"/>
              </a:lnSpc>
              <a:buChar char="-"/>
              <a:tabLst>
                <a:tab pos="173990" algn="l"/>
              </a:tabLst>
            </a:pPr>
            <a:r>
              <a:rPr sz="2000" dirty="0">
                <a:latin typeface="Futura Lt BT"/>
                <a:cs typeface="Futura Lt BT"/>
              </a:rPr>
              <a:t>General search </a:t>
            </a:r>
            <a:r>
              <a:rPr sz="2000" spc="-5" dirty="0">
                <a:latin typeface="Futura Lt BT"/>
                <a:cs typeface="Futura Lt BT"/>
              </a:rPr>
              <a:t>trends on</a:t>
            </a:r>
            <a:r>
              <a:rPr sz="2000" spc="-15" dirty="0">
                <a:latin typeface="Futura Lt BT"/>
                <a:cs typeface="Futura Lt BT"/>
              </a:rPr>
              <a:t> </a:t>
            </a:r>
            <a:r>
              <a:rPr sz="2000" dirty="0">
                <a:latin typeface="Futura Lt BT"/>
                <a:cs typeface="Futura Lt BT"/>
              </a:rPr>
              <a:t>Google</a:t>
            </a:r>
          </a:p>
        </p:txBody>
      </p:sp>
      <p:pic>
        <p:nvPicPr>
          <p:cNvPr id="7" name="Picture 6"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C047"/>
          </a:solidFill>
        </p:spPr>
        <p:txBody>
          <a:bodyPr wrap="square" lIns="0" tIns="0" rIns="0" bIns="0" rtlCol="0"/>
          <a:lstStyle/>
          <a:p>
            <a:endParaRPr/>
          </a:p>
        </p:txBody>
      </p:sp>
      <p:sp>
        <p:nvSpPr>
          <p:cNvPr id="3" name="object 3"/>
          <p:cNvSpPr txBox="1"/>
          <p:nvPr/>
        </p:nvSpPr>
        <p:spPr>
          <a:xfrm>
            <a:off x="339474" y="261053"/>
            <a:ext cx="2797426" cy="1859483"/>
          </a:xfrm>
          <a:prstGeom prst="rect">
            <a:avLst/>
          </a:prstGeom>
        </p:spPr>
        <p:txBody>
          <a:bodyPr vert="horz" wrap="square" lIns="0" tIns="12700" rIns="0" bIns="0" rtlCol="0">
            <a:spAutoFit/>
          </a:bodyPr>
          <a:lstStyle/>
          <a:p>
            <a:pPr marL="12700" marR="5080">
              <a:lnSpc>
                <a:spcPct val="100000"/>
              </a:lnSpc>
              <a:spcBef>
                <a:spcPts val="100"/>
              </a:spcBef>
            </a:pPr>
            <a:r>
              <a:rPr sz="3000" b="1" spc="-5" dirty="0">
                <a:solidFill>
                  <a:srgbClr val="292A2B"/>
                </a:solidFill>
                <a:latin typeface="Century Gothic"/>
                <a:cs typeface="Century Gothic"/>
              </a:rPr>
              <a:t>Session:  </a:t>
            </a:r>
            <a:r>
              <a:rPr sz="3000" b="1" i="1" dirty="0">
                <a:solidFill>
                  <a:srgbClr val="292A2B"/>
                </a:solidFill>
                <a:latin typeface="Century Gothic"/>
                <a:cs typeface="Century Gothic"/>
              </a:rPr>
              <a:t>Need for  </a:t>
            </a:r>
            <a:r>
              <a:rPr sz="3000" b="1" i="1" spc="-5" dirty="0">
                <a:solidFill>
                  <a:srgbClr val="292A2B"/>
                </a:solidFill>
                <a:latin typeface="Century Gothic"/>
                <a:cs typeface="Century Gothic"/>
              </a:rPr>
              <a:t>Design  </a:t>
            </a:r>
            <a:r>
              <a:rPr sz="3000" b="1" i="1" dirty="0">
                <a:solidFill>
                  <a:srgbClr val="292A2B"/>
                </a:solidFill>
                <a:latin typeface="Century Gothic"/>
                <a:cs typeface="Century Gothic"/>
              </a:rPr>
              <a:t>Thinking  </a:t>
            </a:r>
            <a:r>
              <a:rPr sz="3000" b="1" i="1" spc="-5" dirty="0">
                <a:solidFill>
                  <a:srgbClr val="292A2B"/>
                </a:solidFill>
                <a:latin typeface="Century Gothic"/>
                <a:cs typeface="Century Gothic"/>
              </a:rPr>
              <a:t>and  </a:t>
            </a:r>
            <a:r>
              <a:rPr sz="3000" b="1" i="1" dirty="0" smtClean="0">
                <a:solidFill>
                  <a:srgbClr val="292A2B"/>
                </a:solidFill>
                <a:latin typeface="Century Gothic"/>
                <a:cs typeface="Century Gothic"/>
              </a:rPr>
              <a:t>Innovation</a:t>
            </a:r>
            <a:endParaRPr sz="3000" dirty="0">
              <a:latin typeface="Century Gothic"/>
              <a:cs typeface="Century Gothic"/>
            </a:endParaRPr>
          </a:p>
        </p:txBody>
      </p:sp>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a:spLocks noGrp="1"/>
          </p:cNvSpPr>
          <p:nvPr>
            <p:ph type="title"/>
          </p:nvPr>
        </p:nvSpPr>
        <p:spPr>
          <a:xfrm>
            <a:off x="339474" y="3004254"/>
            <a:ext cx="2465070" cy="482600"/>
          </a:xfrm>
          <a:prstGeom prst="rect">
            <a:avLst/>
          </a:prstGeom>
        </p:spPr>
        <p:txBody>
          <a:bodyPr vert="horz" wrap="square" lIns="0" tIns="12700" rIns="0" bIns="0" rtlCol="0">
            <a:spAutoFit/>
          </a:bodyPr>
          <a:lstStyle/>
          <a:p>
            <a:pPr marL="12700">
              <a:lnSpc>
                <a:spcPct val="100000"/>
              </a:lnSpc>
              <a:spcBef>
                <a:spcPts val="100"/>
              </a:spcBef>
            </a:pPr>
            <a:r>
              <a:rPr i="1" dirty="0" smtClean="0">
                <a:latin typeface="Century Gothic"/>
                <a:cs typeface="Century Gothic"/>
              </a:rPr>
              <a:t>for</a:t>
            </a:r>
            <a:r>
              <a:rPr i="1" spc="-90" dirty="0" smtClean="0">
                <a:latin typeface="Century Gothic"/>
                <a:cs typeface="Century Gothic"/>
              </a:rPr>
              <a:t> </a:t>
            </a:r>
            <a:r>
              <a:rPr i="1" dirty="0" smtClean="0">
                <a:latin typeface="Century Gothic"/>
                <a:cs typeface="Century Gothic"/>
              </a:rPr>
              <a:t>Managers</a:t>
            </a:r>
            <a:endParaRPr i="1" dirty="0">
              <a:latin typeface="Century Gothic"/>
              <a:cs typeface="Century Gothic"/>
            </a:endParaRPr>
          </a:p>
        </p:txBody>
      </p:sp>
      <p:sp>
        <p:nvSpPr>
          <p:cNvPr id="5" name="object 5"/>
          <p:cNvSpPr txBox="1"/>
          <p:nvPr/>
        </p:nvSpPr>
        <p:spPr>
          <a:xfrm>
            <a:off x="5333300" y="5008805"/>
            <a:ext cx="4028440" cy="989965"/>
          </a:xfrm>
          <a:prstGeom prst="rect">
            <a:avLst/>
          </a:prstGeom>
        </p:spPr>
        <p:txBody>
          <a:bodyPr vert="horz" wrap="square" lIns="0" tIns="12700" rIns="0" bIns="0" rtlCol="0">
            <a:spAutoFit/>
          </a:bodyPr>
          <a:lstStyle/>
          <a:p>
            <a:pPr marL="12700" marR="481965">
              <a:lnSpc>
                <a:spcPct val="100000"/>
              </a:lnSpc>
              <a:spcBef>
                <a:spcPts val="100"/>
              </a:spcBef>
            </a:pPr>
            <a:r>
              <a:rPr sz="2000" b="1" spc="-5" dirty="0">
                <a:solidFill>
                  <a:srgbClr val="292A2B"/>
                </a:solidFill>
                <a:latin typeface="Century Gothic"/>
                <a:cs typeface="Century Gothic"/>
              </a:rPr>
              <a:t>So </a:t>
            </a:r>
            <a:r>
              <a:rPr sz="2000" b="1" dirty="0">
                <a:solidFill>
                  <a:srgbClr val="292A2B"/>
                </a:solidFill>
                <a:latin typeface="Century Gothic"/>
                <a:cs typeface="Century Gothic"/>
              </a:rPr>
              <a:t>we </a:t>
            </a:r>
            <a:r>
              <a:rPr sz="2000" b="1" spc="-5" dirty="0">
                <a:solidFill>
                  <a:srgbClr val="292A2B"/>
                </a:solidFill>
                <a:latin typeface="Century Gothic"/>
                <a:cs typeface="Century Gothic"/>
              </a:rPr>
              <a:t>need...</a:t>
            </a:r>
            <a:r>
              <a:rPr sz="2000" b="1" spc="-85" dirty="0">
                <a:solidFill>
                  <a:srgbClr val="292A2B"/>
                </a:solidFill>
                <a:latin typeface="Century Gothic"/>
                <a:cs typeface="Century Gothic"/>
              </a:rPr>
              <a:t> </a:t>
            </a:r>
            <a:r>
              <a:rPr sz="2000" b="1" dirty="0">
                <a:solidFill>
                  <a:srgbClr val="292A2B"/>
                </a:solidFill>
                <a:latin typeface="Century Gothic"/>
                <a:cs typeface="Century Gothic"/>
              </a:rPr>
              <a:t>Transformation  Lets</a:t>
            </a:r>
            <a:r>
              <a:rPr sz="2000" b="1" spc="-5" dirty="0">
                <a:solidFill>
                  <a:srgbClr val="292A2B"/>
                </a:solidFill>
                <a:latin typeface="Century Gothic"/>
                <a:cs typeface="Century Gothic"/>
              </a:rPr>
              <a:t> </a:t>
            </a:r>
            <a:r>
              <a:rPr sz="2000" b="1" dirty="0">
                <a:solidFill>
                  <a:srgbClr val="292A2B"/>
                </a:solidFill>
                <a:latin typeface="Century Gothic"/>
                <a:cs typeface="Century Gothic"/>
              </a:rPr>
              <a:t>see...</a:t>
            </a:r>
            <a:endParaRPr sz="2000">
              <a:latin typeface="Century Gothic"/>
              <a:cs typeface="Century Gothic"/>
            </a:endParaRPr>
          </a:p>
          <a:p>
            <a:pPr marL="12700">
              <a:lnSpc>
                <a:spcPct val="100000"/>
              </a:lnSpc>
              <a:spcBef>
                <a:spcPts val="995"/>
              </a:spcBef>
            </a:pPr>
            <a:r>
              <a:rPr sz="1500" i="1" spc="-5" dirty="0">
                <a:solidFill>
                  <a:srgbClr val="292A2B"/>
                </a:solidFill>
                <a:latin typeface="Century Gothic"/>
                <a:cs typeface="Century Gothic"/>
              </a:rPr>
              <a:t>Each </a:t>
            </a:r>
            <a:r>
              <a:rPr sz="1500" i="1" dirty="0">
                <a:solidFill>
                  <a:srgbClr val="292A2B"/>
                </a:solidFill>
                <a:latin typeface="Century Gothic"/>
                <a:cs typeface="Century Gothic"/>
              </a:rPr>
              <a:t>one make </a:t>
            </a:r>
            <a:r>
              <a:rPr sz="1500" i="1" spc="-5" dirty="0">
                <a:solidFill>
                  <a:srgbClr val="292A2B"/>
                </a:solidFill>
                <a:latin typeface="Century Gothic"/>
                <a:cs typeface="Century Gothic"/>
              </a:rPr>
              <a:t>quick inferences </a:t>
            </a:r>
            <a:r>
              <a:rPr sz="1500" i="1" dirty="0">
                <a:solidFill>
                  <a:srgbClr val="292A2B"/>
                </a:solidFill>
                <a:latin typeface="Century Gothic"/>
                <a:cs typeface="Century Gothic"/>
              </a:rPr>
              <a:t>on </a:t>
            </a:r>
            <a:r>
              <a:rPr sz="1500" i="1" spc="-5" dirty="0">
                <a:solidFill>
                  <a:srgbClr val="292A2B"/>
                </a:solidFill>
                <a:latin typeface="Century Gothic"/>
                <a:cs typeface="Century Gothic"/>
              </a:rPr>
              <a:t>post</a:t>
            </a:r>
            <a:r>
              <a:rPr sz="1500" i="1" spc="-80" dirty="0">
                <a:solidFill>
                  <a:srgbClr val="292A2B"/>
                </a:solidFill>
                <a:latin typeface="Century Gothic"/>
                <a:cs typeface="Century Gothic"/>
              </a:rPr>
              <a:t> </a:t>
            </a:r>
            <a:r>
              <a:rPr sz="1500" i="1" spc="-5" dirty="0">
                <a:solidFill>
                  <a:srgbClr val="292A2B"/>
                </a:solidFill>
                <a:latin typeface="Century Gothic"/>
                <a:cs typeface="Century Gothic"/>
              </a:rPr>
              <a:t>its</a:t>
            </a:r>
            <a:endParaRPr sz="1500">
              <a:latin typeface="Century Gothic"/>
              <a:cs typeface="Century Gothic"/>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32100" y="200025"/>
            <a:ext cx="7082356" cy="4337085"/>
          </a:xfrm>
          <a:prstGeom prst="rect">
            <a:avLst/>
          </a:prstGeom>
        </p:spPr>
        <p:txBody>
          <a:bodyPr vert="horz" wrap="square" lIns="0" tIns="12700" rIns="0" bIns="0" rtlCol="0">
            <a:spAutoFit/>
          </a:bodyPr>
          <a:lstStyle/>
          <a:p>
            <a:pPr marL="12700" marR="5080">
              <a:lnSpc>
                <a:spcPct val="100000"/>
              </a:lnSpc>
              <a:spcBef>
                <a:spcPts val="100"/>
              </a:spcBef>
            </a:pPr>
            <a:r>
              <a:rPr sz="2000" b="1" i="1" spc="-5" dirty="0">
                <a:latin typeface="Futura Hv BT"/>
                <a:cs typeface="Futura Hv BT"/>
              </a:rPr>
              <a:t>Once the </a:t>
            </a:r>
            <a:r>
              <a:rPr sz="2000" b="1" i="1" spc="-10" dirty="0">
                <a:latin typeface="Futura Hv BT"/>
                <a:cs typeface="Futura Hv BT"/>
              </a:rPr>
              <a:t>behaviour </a:t>
            </a:r>
            <a:r>
              <a:rPr sz="2000" b="1" i="1" spc="-5" dirty="0">
                <a:latin typeface="Futura Hv BT"/>
                <a:cs typeface="Futura Hv BT"/>
              </a:rPr>
              <a:t>line was </a:t>
            </a:r>
            <a:r>
              <a:rPr sz="2000" b="1" i="1" spc="-10" dirty="0">
                <a:latin typeface="Futura Hv BT"/>
                <a:cs typeface="Futura Hv BT"/>
              </a:rPr>
              <a:t>created, </a:t>
            </a:r>
            <a:r>
              <a:rPr sz="2000" b="1" i="1" spc="-5" dirty="0">
                <a:latin typeface="Futura Hv BT"/>
                <a:cs typeface="Futura Hv BT"/>
              </a:rPr>
              <a:t>we </a:t>
            </a:r>
            <a:r>
              <a:rPr sz="2000" b="1" i="1" spc="-10" dirty="0">
                <a:latin typeface="Futura Hv BT"/>
                <a:cs typeface="Futura Hv BT"/>
              </a:rPr>
              <a:t>printed </a:t>
            </a:r>
            <a:r>
              <a:rPr sz="2000" b="1" i="1" spc="-5" dirty="0">
                <a:latin typeface="Futura Hv BT"/>
                <a:cs typeface="Futura Hv BT"/>
              </a:rPr>
              <a:t>each  step on one piece of</a:t>
            </a:r>
            <a:r>
              <a:rPr sz="2000" b="1" i="1" spc="-15" dirty="0">
                <a:latin typeface="Futura Hv BT"/>
                <a:cs typeface="Futura Hv BT"/>
              </a:rPr>
              <a:t> </a:t>
            </a:r>
            <a:r>
              <a:rPr sz="2000" b="1" i="1" spc="-10" dirty="0">
                <a:latin typeface="Futura Hv BT"/>
                <a:cs typeface="Futura Hv BT"/>
              </a:rPr>
              <a:t>paper</a:t>
            </a:r>
            <a:endParaRPr sz="2000" dirty="0">
              <a:latin typeface="Futura Hv BT"/>
              <a:cs typeface="Futura Hv BT"/>
            </a:endParaRPr>
          </a:p>
          <a:p>
            <a:pPr>
              <a:lnSpc>
                <a:spcPct val="100000"/>
              </a:lnSpc>
              <a:spcBef>
                <a:spcPts val="40"/>
              </a:spcBef>
            </a:pPr>
            <a:endParaRPr sz="2050" dirty="0">
              <a:latin typeface="Times New Roman"/>
              <a:cs typeface="Times New Roman"/>
            </a:endParaRPr>
          </a:p>
          <a:p>
            <a:pPr marL="12700" marR="289560">
              <a:lnSpc>
                <a:spcPct val="100000"/>
              </a:lnSpc>
            </a:pPr>
            <a:r>
              <a:rPr sz="2000" spc="-55" dirty="0">
                <a:latin typeface="Futura Lt BT"/>
                <a:cs typeface="Futura Lt BT"/>
              </a:rPr>
              <a:t>We </a:t>
            </a:r>
            <a:r>
              <a:rPr sz="2000" spc="-5" dirty="0">
                <a:latin typeface="Futura Lt BT"/>
                <a:cs typeface="Futura Lt BT"/>
              </a:rPr>
              <a:t>taped the </a:t>
            </a:r>
            <a:r>
              <a:rPr sz="2000" b="1" spc="-5" dirty="0">
                <a:latin typeface="Futura Hv BT"/>
                <a:cs typeface="Futura Hv BT"/>
              </a:rPr>
              <a:t>steps to the wall, with accompanying  </a:t>
            </a:r>
            <a:r>
              <a:rPr sz="2000" b="1" spc="-10" dirty="0">
                <a:latin typeface="Futura Hv BT"/>
                <a:cs typeface="Futura Hv BT"/>
              </a:rPr>
              <a:t>images, </a:t>
            </a:r>
            <a:r>
              <a:rPr sz="2000" b="1" spc="-5" dirty="0">
                <a:latin typeface="Futura Hv BT"/>
                <a:cs typeface="Futura Hv BT"/>
              </a:rPr>
              <a:t>and the </a:t>
            </a:r>
            <a:r>
              <a:rPr sz="2000" b="1" spc="-10" dirty="0">
                <a:latin typeface="Futura Hv BT"/>
                <a:cs typeface="Futura Hv BT"/>
              </a:rPr>
              <a:t>facilitators </a:t>
            </a:r>
            <a:r>
              <a:rPr sz="2000" b="1" spc="-5" dirty="0">
                <a:latin typeface="Futura Hv BT"/>
                <a:cs typeface="Futura Hv BT"/>
              </a:rPr>
              <a:t>walked the </a:t>
            </a:r>
            <a:r>
              <a:rPr sz="2000" b="1" spc="-10" dirty="0">
                <a:latin typeface="Futura Hv BT"/>
                <a:cs typeface="Futura Hv BT"/>
              </a:rPr>
              <a:t>participants  through </a:t>
            </a:r>
            <a:r>
              <a:rPr sz="2000" b="1" spc="-5" dirty="0">
                <a:latin typeface="Futura Hv BT"/>
                <a:cs typeface="Futura Hv BT"/>
              </a:rPr>
              <a:t>a </a:t>
            </a:r>
            <a:r>
              <a:rPr sz="2000" b="1" spc="-10" dirty="0">
                <a:latin typeface="Futura Hv BT"/>
                <a:cs typeface="Futura Hv BT"/>
              </a:rPr>
              <a:t>series </a:t>
            </a:r>
            <a:r>
              <a:rPr sz="2000" b="1" spc="-5" dirty="0">
                <a:latin typeface="Futura Hv BT"/>
                <a:cs typeface="Futura Hv BT"/>
              </a:rPr>
              <a:t>of </a:t>
            </a:r>
            <a:r>
              <a:rPr sz="2000" b="1" spc="-15" dirty="0">
                <a:latin typeface="Futura Hv BT"/>
                <a:cs typeface="Futura Hv BT"/>
              </a:rPr>
              <a:t>exercises </a:t>
            </a:r>
            <a:r>
              <a:rPr sz="2000" spc="-5" dirty="0">
                <a:latin typeface="Futura Lt BT"/>
                <a:cs typeface="Futura Lt BT"/>
              </a:rPr>
              <a:t>to </a:t>
            </a:r>
            <a:r>
              <a:rPr sz="2000" b="1" spc="-15" dirty="0">
                <a:latin typeface="Futura Hv BT"/>
                <a:cs typeface="Futura Hv BT"/>
              </a:rPr>
              <a:t>explore </a:t>
            </a:r>
            <a:r>
              <a:rPr sz="2000" b="1" spc="-5" dirty="0">
                <a:latin typeface="Futura Hv BT"/>
                <a:cs typeface="Futura Hv BT"/>
              </a:rPr>
              <a:t>the journey</a:t>
            </a:r>
            <a:r>
              <a:rPr sz="2000" spc="-5" dirty="0">
                <a:latin typeface="Futura Lt BT"/>
                <a:cs typeface="Futura Lt BT"/>
              </a:rPr>
              <a:t>,  </a:t>
            </a:r>
            <a:r>
              <a:rPr sz="2000" dirty="0">
                <a:latin typeface="Futura Lt BT"/>
                <a:cs typeface="Futura Lt BT"/>
              </a:rPr>
              <a:t>which</a:t>
            </a:r>
            <a:r>
              <a:rPr sz="2000" spc="-5" dirty="0">
                <a:latin typeface="Futura Lt BT"/>
                <a:cs typeface="Futura Lt BT"/>
              </a:rPr>
              <a:t> </a:t>
            </a:r>
            <a:r>
              <a:rPr sz="2000" dirty="0">
                <a:latin typeface="Futura Lt BT"/>
                <a:cs typeface="Futura Lt BT"/>
              </a:rPr>
              <a:t>includes:</a:t>
            </a:r>
          </a:p>
          <a:p>
            <a:pPr>
              <a:lnSpc>
                <a:spcPct val="100000"/>
              </a:lnSpc>
              <a:spcBef>
                <a:spcPts val="45"/>
              </a:spcBef>
            </a:pPr>
            <a:endParaRPr sz="2050" dirty="0">
              <a:latin typeface="Times New Roman"/>
              <a:cs typeface="Times New Roman"/>
            </a:endParaRPr>
          </a:p>
          <a:p>
            <a:pPr marL="12700" marR="908050">
              <a:lnSpc>
                <a:spcPct val="100000"/>
              </a:lnSpc>
              <a:buAutoNum type="arabicPeriod"/>
              <a:tabLst>
                <a:tab pos="305435" algn="l"/>
              </a:tabLst>
            </a:pPr>
            <a:r>
              <a:rPr sz="2000" spc="-5" dirty="0">
                <a:latin typeface="Futura Lt BT"/>
                <a:cs typeface="Futura Lt BT"/>
              </a:rPr>
              <a:t>Employees and </a:t>
            </a:r>
            <a:r>
              <a:rPr sz="2000" dirty="0">
                <a:latin typeface="Futura Lt BT"/>
                <a:cs typeface="Futura Lt BT"/>
              </a:rPr>
              <a:t>systems </a:t>
            </a:r>
            <a:r>
              <a:rPr sz="2000" spc="-5" dirty="0">
                <a:latin typeface="Futura Lt BT"/>
                <a:cs typeface="Futura Lt BT"/>
              </a:rPr>
              <a:t>the customer </a:t>
            </a:r>
            <a:r>
              <a:rPr sz="2000" dirty="0">
                <a:latin typeface="Futura Lt BT"/>
                <a:cs typeface="Futura Lt BT"/>
              </a:rPr>
              <a:t>interacts with  </a:t>
            </a:r>
            <a:r>
              <a:rPr sz="2000" dirty="0" smtClean="0">
                <a:latin typeface="Futura Lt BT"/>
                <a:cs typeface="Futura Lt BT"/>
              </a:rPr>
              <a:t>personally</a:t>
            </a:r>
            <a:endParaRPr sz="2000" dirty="0">
              <a:latin typeface="Futura Lt BT"/>
              <a:cs typeface="Futura Lt BT"/>
            </a:endParaRPr>
          </a:p>
          <a:p>
            <a:pPr marL="12700" marR="44450">
              <a:lnSpc>
                <a:spcPct val="100000"/>
              </a:lnSpc>
              <a:buAutoNum type="arabicPeriod"/>
              <a:tabLst>
                <a:tab pos="305435" algn="l"/>
              </a:tabLst>
            </a:pPr>
            <a:r>
              <a:rPr sz="2000" dirty="0">
                <a:latin typeface="Futura Lt BT"/>
                <a:cs typeface="Futura Lt BT"/>
              </a:rPr>
              <a:t>Behind-the-scenes </a:t>
            </a:r>
            <a:r>
              <a:rPr sz="2000" spc="-5" dirty="0">
                <a:latin typeface="Futura Lt BT"/>
                <a:cs typeface="Futura Lt BT"/>
              </a:rPr>
              <a:t>employees and </a:t>
            </a:r>
            <a:r>
              <a:rPr sz="2000" dirty="0">
                <a:latin typeface="Futura Lt BT"/>
                <a:cs typeface="Futura Lt BT"/>
              </a:rPr>
              <a:t>systems </a:t>
            </a:r>
            <a:r>
              <a:rPr sz="2000" spc="-5" dirty="0">
                <a:latin typeface="Futura Lt BT"/>
                <a:cs typeface="Futura Lt BT"/>
              </a:rPr>
              <a:t>that </a:t>
            </a:r>
            <a:r>
              <a:rPr sz="2000" dirty="0">
                <a:latin typeface="Futura Lt BT"/>
                <a:cs typeface="Futura Lt BT"/>
              </a:rPr>
              <a:t>support </a:t>
            </a:r>
            <a:r>
              <a:rPr sz="2000" spc="-5" dirty="0">
                <a:latin typeface="Futura Lt BT"/>
                <a:cs typeface="Futura Lt BT"/>
              </a:rPr>
              <a:t>the  direct</a:t>
            </a:r>
            <a:r>
              <a:rPr sz="2000" spc="-10" dirty="0">
                <a:latin typeface="Futura Lt BT"/>
                <a:cs typeface="Futura Lt BT"/>
              </a:rPr>
              <a:t> </a:t>
            </a:r>
            <a:r>
              <a:rPr sz="2000" dirty="0">
                <a:latin typeface="Futura Lt BT"/>
                <a:cs typeface="Futura Lt BT"/>
              </a:rPr>
              <a:t>interactions</a:t>
            </a:r>
          </a:p>
          <a:p>
            <a:pPr marL="304800" indent="-292100">
              <a:lnSpc>
                <a:spcPct val="100000"/>
              </a:lnSpc>
              <a:buAutoNum type="arabicPeriod"/>
              <a:tabLst>
                <a:tab pos="305435" algn="l"/>
              </a:tabLst>
            </a:pPr>
            <a:r>
              <a:rPr sz="2000" spc="5" dirty="0">
                <a:latin typeface="Futura Lt BT"/>
                <a:cs typeface="Futura Lt BT"/>
              </a:rPr>
              <a:t>Customer’s </a:t>
            </a:r>
            <a:r>
              <a:rPr sz="2000" spc="-5" dirty="0">
                <a:latin typeface="Futura Lt BT"/>
                <a:cs typeface="Futura Lt BT"/>
              </a:rPr>
              <a:t>attitudes, emotions, and</a:t>
            </a:r>
            <a:r>
              <a:rPr sz="2000" spc="-25" dirty="0">
                <a:latin typeface="Futura Lt BT"/>
                <a:cs typeface="Futura Lt BT"/>
              </a:rPr>
              <a:t> </a:t>
            </a:r>
            <a:r>
              <a:rPr sz="2000" dirty="0">
                <a:latin typeface="Futura Lt BT"/>
                <a:cs typeface="Futura Lt BT"/>
              </a:rPr>
              <a:t>needs</a:t>
            </a:r>
          </a:p>
          <a:p>
            <a:pPr marL="304800" indent="-292100">
              <a:lnSpc>
                <a:spcPct val="100000"/>
              </a:lnSpc>
              <a:buAutoNum type="arabicPeriod"/>
              <a:tabLst>
                <a:tab pos="305435" algn="l"/>
              </a:tabLst>
            </a:pPr>
            <a:r>
              <a:rPr sz="2000" spc="-5" dirty="0">
                <a:latin typeface="Futura Lt BT"/>
                <a:cs typeface="Futura Lt BT"/>
              </a:rPr>
              <a:t>The </a:t>
            </a:r>
            <a:r>
              <a:rPr sz="2000" dirty="0">
                <a:latin typeface="Futura Lt BT"/>
                <a:cs typeface="Futura Lt BT"/>
              </a:rPr>
              <a:t>highs </a:t>
            </a:r>
            <a:r>
              <a:rPr sz="2000" spc="-5" dirty="0">
                <a:latin typeface="Futura Lt BT"/>
                <a:cs typeface="Futura Lt BT"/>
              </a:rPr>
              <a:t>and </a:t>
            </a:r>
            <a:r>
              <a:rPr sz="2000" dirty="0">
                <a:latin typeface="Futura Lt BT"/>
                <a:cs typeface="Futura Lt BT"/>
              </a:rPr>
              <a:t>lows </a:t>
            </a:r>
            <a:r>
              <a:rPr sz="2000" spc="-5" dirty="0">
                <a:latin typeface="Futura Lt BT"/>
                <a:cs typeface="Futura Lt BT"/>
              </a:rPr>
              <a:t>of the</a:t>
            </a:r>
            <a:r>
              <a:rPr sz="2000" spc="-30" dirty="0">
                <a:latin typeface="Futura Lt BT"/>
                <a:cs typeface="Futura Lt BT"/>
              </a:rPr>
              <a:t> </a:t>
            </a:r>
            <a:r>
              <a:rPr sz="2000" dirty="0">
                <a:latin typeface="Futura Lt BT"/>
                <a:cs typeface="Futura Lt BT"/>
              </a:rPr>
              <a:t>journey</a:t>
            </a: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11299" y="295286"/>
            <a:ext cx="6569709" cy="2768600"/>
          </a:xfrm>
          <a:prstGeom prst="rect">
            <a:avLst/>
          </a:prstGeom>
        </p:spPr>
        <p:txBody>
          <a:bodyPr vert="horz" wrap="square" lIns="0" tIns="12700" rIns="0" bIns="0" rtlCol="0">
            <a:spAutoFit/>
          </a:bodyPr>
          <a:lstStyle/>
          <a:p>
            <a:pPr marL="12700" marR="5080">
              <a:lnSpc>
                <a:spcPct val="100000"/>
              </a:lnSpc>
              <a:spcBef>
                <a:spcPts val="100"/>
              </a:spcBef>
              <a:buChar char="-"/>
              <a:tabLst>
                <a:tab pos="160655" algn="l"/>
              </a:tabLst>
            </a:pPr>
            <a:r>
              <a:rPr sz="2000" i="1" dirty="0">
                <a:latin typeface="Futura Lt BT"/>
                <a:cs typeface="Futura Lt BT"/>
              </a:rPr>
              <a:t>Once </a:t>
            </a:r>
            <a:r>
              <a:rPr sz="2000" i="1" spc="-5" dirty="0">
                <a:latin typeface="Futura Lt BT"/>
                <a:cs typeface="Futura Lt BT"/>
              </a:rPr>
              <a:t>you have </a:t>
            </a:r>
            <a:r>
              <a:rPr sz="2000" i="1" dirty="0">
                <a:latin typeface="Futura Lt BT"/>
                <a:cs typeface="Futura Lt BT"/>
              </a:rPr>
              <a:t>met a </a:t>
            </a:r>
            <a:r>
              <a:rPr sz="2000" i="1" spc="-5" dirty="0">
                <a:latin typeface="Futura Lt BT"/>
                <a:cs typeface="Futura Lt BT"/>
              </a:rPr>
              <a:t>stakeholder you have </a:t>
            </a:r>
            <a:r>
              <a:rPr sz="2000" i="1" dirty="0">
                <a:latin typeface="Futura Lt BT"/>
                <a:cs typeface="Futura Lt BT"/>
              </a:rPr>
              <a:t>created a  </a:t>
            </a:r>
            <a:r>
              <a:rPr sz="2000" i="1" spc="-5" dirty="0">
                <a:latin typeface="Futura Lt BT"/>
                <a:cs typeface="Futura Lt BT"/>
              </a:rPr>
              <a:t>persona, now you have to </a:t>
            </a:r>
            <a:r>
              <a:rPr sz="2000" i="1" dirty="0">
                <a:latin typeface="Futura Lt BT"/>
                <a:cs typeface="Futura Lt BT"/>
              </a:rPr>
              <a:t>create a </a:t>
            </a:r>
            <a:r>
              <a:rPr sz="2000" i="1" spc="-5" dirty="0">
                <a:latin typeface="Futura Lt BT"/>
                <a:cs typeface="Futura Lt BT"/>
              </a:rPr>
              <a:t>journey </a:t>
            </a:r>
            <a:r>
              <a:rPr sz="2000" i="1" dirty="0">
                <a:latin typeface="Futura Lt BT"/>
                <a:cs typeface="Futura Lt BT"/>
              </a:rPr>
              <a:t>map, </a:t>
            </a:r>
            <a:r>
              <a:rPr sz="2000" i="1" spc="-5" dirty="0">
                <a:latin typeface="Futura Lt BT"/>
                <a:cs typeface="Futura Lt BT"/>
              </a:rPr>
              <a:t>journey </a:t>
            </a:r>
            <a:r>
              <a:rPr sz="2000" i="1" dirty="0">
                <a:latin typeface="Futura Lt BT"/>
                <a:cs typeface="Futura Lt BT"/>
              </a:rPr>
              <a:t>map  </a:t>
            </a:r>
            <a:r>
              <a:rPr sz="2000" i="1" spc="-5" dirty="0">
                <a:latin typeface="Futura Lt BT"/>
                <a:cs typeface="Futura Lt BT"/>
              </a:rPr>
              <a:t>first has the touch points, then the sequence, and an important  thing between </a:t>
            </a:r>
            <a:r>
              <a:rPr sz="2000" i="1" dirty="0">
                <a:latin typeface="Futura Lt BT"/>
                <a:cs typeface="Futura Lt BT"/>
              </a:rPr>
              <a:t>a </a:t>
            </a:r>
            <a:r>
              <a:rPr sz="2000" i="1" spc="-5" dirty="0">
                <a:latin typeface="Futura Lt BT"/>
                <a:cs typeface="Futura Lt BT"/>
              </a:rPr>
              <a:t>journey </a:t>
            </a:r>
            <a:r>
              <a:rPr sz="2000" i="1" dirty="0">
                <a:latin typeface="Futura Lt BT"/>
                <a:cs typeface="Futura Lt BT"/>
              </a:rPr>
              <a:t>map </a:t>
            </a:r>
            <a:r>
              <a:rPr sz="2000" i="1" spc="-5" dirty="0">
                <a:latin typeface="Futura Lt BT"/>
                <a:cs typeface="Futura Lt BT"/>
              </a:rPr>
              <a:t>and </a:t>
            </a:r>
            <a:r>
              <a:rPr sz="2000" i="1" dirty="0">
                <a:latin typeface="Futura Lt BT"/>
                <a:cs typeface="Futura Lt BT"/>
              </a:rPr>
              <a:t>a </a:t>
            </a:r>
            <a:r>
              <a:rPr sz="2000" i="1" spc="-5" dirty="0">
                <a:latin typeface="Futura Lt BT"/>
                <a:cs typeface="Futura Lt BT"/>
              </a:rPr>
              <a:t>flow diagram is that the  journey </a:t>
            </a:r>
            <a:r>
              <a:rPr sz="2000" i="1" dirty="0">
                <a:latin typeface="Futura Lt BT"/>
                <a:cs typeface="Futura Lt BT"/>
              </a:rPr>
              <a:t>map </a:t>
            </a:r>
            <a:r>
              <a:rPr sz="2000" i="1" spc="-5" dirty="0">
                <a:latin typeface="Futura Lt BT"/>
                <a:cs typeface="Futura Lt BT"/>
              </a:rPr>
              <a:t>has emotions plotted too. Flow diagram does not  </a:t>
            </a:r>
            <a:r>
              <a:rPr sz="2000" i="1" dirty="0">
                <a:latin typeface="Futura Lt BT"/>
                <a:cs typeface="Futura Lt BT"/>
              </a:rPr>
              <a:t>carry </a:t>
            </a:r>
            <a:r>
              <a:rPr sz="2000" i="1" spc="-5" dirty="0">
                <a:latin typeface="Futura Lt BT"/>
                <a:cs typeface="Futura Lt BT"/>
              </a:rPr>
              <a:t>emotions, how ever journey </a:t>
            </a:r>
            <a:r>
              <a:rPr sz="2000" i="1" dirty="0">
                <a:latin typeface="Futura Lt BT"/>
                <a:cs typeface="Futura Lt BT"/>
              </a:rPr>
              <a:t>map</a:t>
            </a:r>
            <a:r>
              <a:rPr sz="2000" i="1" spc="-10" dirty="0">
                <a:latin typeface="Futura Lt BT"/>
                <a:cs typeface="Futura Lt BT"/>
              </a:rPr>
              <a:t> </a:t>
            </a:r>
            <a:r>
              <a:rPr sz="2000" i="1" spc="-5" dirty="0">
                <a:latin typeface="Futura Lt BT"/>
                <a:cs typeface="Futura Lt BT"/>
              </a:rPr>
              <a:t>does.</a:t>
            </a:r>
            <a:endParaRPr sz="2000" dirty="0">
              <a:latin typeface="Futura Lt BT"/>
              <a:cs typeface="Futura Lt BT"/>
            </a:endParaRPr>
          </a:p>
          <a:p>
            <a:pPr>
              <a:lnSpc>
                <a:spcPct val="100000"/>
              </a:lnSpc>
              <a:spcBef>
                <a:spcPts val="40"/>
              </a:spcBef>
              <a:buFont typeface="Futura Lt BT"/>
              <a:buChar char="-"/>
            </a:pPr>
            <a:endParaRPr sz="2050" dirty="0">
              <a:latin typeface="Times New Roman"/>
              <a:cs typeface="Times New Roman"/>
            </a:endParaRPr>
          </a:p>
          <a:p>
            <a:pPr marL="12700" marR="521334">
              <a:lnSpc>
                <a:spcPct val="100000"/>
              </a:lnSpc>
              <a:buChar char="-"/>
              <a:tabLst>
                <a:tab pos="160655" algn="l"/>
              </a:tabLst>
            </a:pPr>
            <a:r>
              <a:rPr sz="2000" i="1" spc="-10" dirty="0">
                <a:latin typeface="Futura Lt BT"/>
                <a:cs typeface="Futura Lt BT"/>
              </a:rPr>
              <a:t>Look </a:t>
            </a:r>
            <a:r>
              <a:rPr sz="2000" i="1" spc="-5" dirty="0">
                <a:latin typeface="Futura Lt BT"/>
                <a:cs typeface="Futura Lt BT"/>
              </a:rPr>
              <a:t>into the journey </a:t>
            </a:r>
            <a:r>
              <a:rPr sz="2000" i="1" dirty="0">
                <a:latin typeface="Futura Lt BT"/>
                <a:cs typeface="Futura Lt BT"/>
              </a:rPr>
              <a:t>map of </a:t>
            </a:r>
            <a:r>
              <a:rPr sz="2000" i="1" spc="-5" dirty="0">
                <a:latin typeface="Futura Lt BT"/>
                <a:cs typeface="Futura Lt BT"/>
              </a:rPr>
              <a:t>Linda and find </a:t>
            </a:r>
            <a:r>
              <a:rPr sz="2000" i="1" dirty="0">
                <a:latin typeface="Futura Lt BT"/>
                <a:cs typeface="Futura Lt BT"/>
              </a:rPr>
              <a:t>out </a:t>
            </a:r>
            <a:r>
              <a:rPr sz="2000" i="1" spc="-5" dirty="0">
                <a:latin typeface="Futura Lt BT"/>
                <a:cs typeface="Futura Lt BT"/>
              </a:rPr>
              <a:t>how the  emotions are attached to the journey </a:t>
            </a:r>
            <a:r>
              <a:rPr sz="2000" i="1" dirty="0">
                <a:latin typeface="Futura Lt BT"/>
                <a:cs typeface="Futura Lt BT"/>
              </a:rPr>
              <a:t>map of</a:t>
            </a:r>
            <a:r>
              <a:rPr sz="2000" i="1" spc="-30" dirty="0">
                <a:latin typeface="Futura Lt BT"/>
                <a:cs typeface="Futura Lt BT"/>
              </a:rPr>
              <a:t> </a:t>
            </a:r>
            <a:r>
              <a:rPr sz="2000" i="1" spc="-5" dirty="0">
                <a:latin typeface="Futura Lt BT"/>
                <a:cs typeface="Futura Lt BT"/>
              </a:rPr>
              <a:t>Linda.</a:t>
            </a:r>
            <a:endParaRPr sz="2000" dirty="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35299" y="250285"/>
            <a:ext cx="3201670" cy="5260414"/>
          </a:xfrm>
          <a:prstGeom prst="rect">
            <a:avLst/>
          </a:prstGeom>
        </p:spPr>
        <p:txBody>
          <a:bodyPr vert="horz" wrap="square" lIns="0" tIns="12700" rIns="0" bIns="0" rtlCol="0">
            <a:spAutoFit/>
          </a:bodyPr>
          <a:lstStyle/>
          <a:p>
            <a:pPr marL="12700" marR="5080">
              <a:lnSpc>
                <a:spcPct val="100000"/>
              </a:lnSpc>
              <a:spcBef>
                <a:spcPts val="100"/>
              </a:spcBef>
              <a:buChar char="-"/>
              <a:tabLst>
                <a:tab pos="160655" algn="l"/>
              </a:tabLst>
            </a:pPr>
            <a:r>
              <a:rPr sz="2000" i="1" dirty="0">
                <a:latin typeface="Futura Lt BT"/>
                <a:cs typeface="Futura Lt BT"/>
              </a:rPr>
              <a:t>Once </a:t>
            </a:r>
            <a:r>
              <a:rPr sz="2000" i="1" spc="-5" dirty="0">
                <a:latin typeface="Futura Lt BT"/>
                <a:cs typeface="Futura Lt BT"/>
              </a:rPr>
              <a:t>you have the data and  the persona you put it up </a:t>
            </a:r>
            <a:r>
              <a:rPr sz="2000" i="1" dirty="0">
                <a:latin typeface="Futura Lt BT"/>
                <a:cs typeface="Futura Lt BT"/>
              </a:rPr>
              <a:t>on  </a:t>
            </a:r>
            <a:r>
              <a:rPr sz="2000" i="1" spc="-5" dirty="0">
                <a:latin typeface="Futura Lt BT"/>
                <a:cs typeface="Futura Lt BT"/>
              </a:rPr>
              <a:t>the</a:t>
            </a:r>
            <a:r>
              <a:rPr sz="2000" i="1" spc="-10" dirty="0">
                <a:latin typeface="Futura Lt BT"/>
                <a:cs typeface="Futura Lt BT"/>
              </a:rPr>
              <a:t> </a:t>
            </a:r>
            <a:r>
              <a:rPr sz="2000" i="1" dirty="0">
                <a:latin typeface="Futura Lt BT"/>
                <a:cs typeface="Futura Lt BT"/>
              </a:rPr>
              <a:t>wall.</a:t>
            </a:r>
            <a:endParaRPr sz="2000" dirty="0">
              <a:latin typeface="Futura Lt BT"/>
              <a:cs typeface="Futura Lt BT"/>
            </a:endParaRPr>
          </a:p>
          <a:p>
            <a:pPr>
              <a:lnSpc>
                <a:spcPct val="100000"/>
              </a:lnSpc>
              <a:spcBef>
                <a:spcPts val="40"/>
              </a:spcBef>
              <a:buFont typeface="Futura Lt BT"/>
              <a:buChar char="-"/>
            </a:pPr>
            <a:endParaRPr sz="2050" dirty="0">
              <a:latin typeface="Times New Roman"/>
              <a:cs typeface="Times New Roman"/>
            </a:endParaRPr>
          </a:p>
          <a:p>
            <a:pPr marL="12700" marR="9525">
              <a:lnSpc>
                <a:spcPct val="100000"/>
              </a:lnSpc>
              <a:buChar char="-"/>
              <a:tabLst>
                <a:tab pos="160655" algn="l"/>
              </a:tabLst>
            </a:pPr>
            <a:r>
              <a:rPr sz="2000" i="1" dirty="0">
                <a:latin typeface="Futura Lt BT"/>
                <a:cs typeface="Futura Lt BT"/>
              </a:rPr>
              <a:t>This </a:t>
            </a:r>
            <a:r>
              <a:rPr sz="2000" i="1" spc="-5" dirty="0">
                <a:latin typeface="Futura Lt BT"/>
                <a:cs typeface="Futura Lt BT"/>
              </a:rPr>
              <a:t>kind </a:t>
            </a:r>
            <a:r>
              <a:rPr sz="2000" i="1" dirty="0">
                <a:latin typeface="Futura Lt BT"/>
                <a:cs typeface="Futura Lt BT"/>
              </a:rPr>
              <a:t>of </a:t>
            </a:r>
            <a:r>
              <a:rPr sz="2000" i="1" spc="-5" dirty="0">
                <a:latin typeface="Futura Lt BT"/>
                <a:cs typeface="Futura Lt BT"/>
              </a:rPr>
              <a:t>display is done  in </a:t>
            </a:r>
            <a:r>
              <a:rPr sz="2000" i="1" dirty="0">
                <a:latin typeface="Futura Lt BT"/>
                <a:cs typeface="Futura Lt BT"/>
              </a:rPr>
              <a:t>order </a:t>
            </a:r>
            <a:r>
              <a:rPr sz="2000" i="1" spc="-5" dirty="0">
                <a:latin typeface="Futura Lt BT"/>
                <a:cs typeface="Futura Lt BT"/>
              </a:rPr>
              <a:t>to give you </a:t>
            </a:r>
            <a:r>
              <a:rPr sz="2000" i="1" dirty="0">
                <a:latin typeface="Futura Lt BT"/>
                <a:cs typeface="Futura Lt BT"/>
              </a:rPr>
              <a:t>a </a:t>
            </a:r>
            <a:r>
              <a:rPr sz="2000" i="1" spc="-5" dirty="0">
                <a:latin typeface="Futura Lt BT"/>
                <a:cs typeface="Futura Lt BT"/>
              </a:rPr>
              <a:t>bird eye  </a:t>
            </a:r>
            <a:r>
              <a:rPr sz="2000" i="1" spc="-35" dirty="0">
                <a:latin typeface="Futura Lt BT"/>
                <a:cs typeface="Futura Lt BT"/>
              </a:rPr>
              <a:t>view, </a:t>
            </a:r>
            <a:r>
              <a:rPr sz="2000" i="1" spc="-5" dirty="0">
                <a:latin typeface="Futura Lt BT"/>
                <a:cs typeface="Futura Lt BT"/>
              </a:rPr>
              <a:t>you are</a:t>
            </a:r>
            <a:r>
              <a:rPr sz="2000" i="1" spc="15" dirty="0">
                <a:latin typeface="Futura Lt BT"/>
                <a:cs typeface="Futura Lt BT"/>
              </a:rPr>
              <a:t> </a:t>
            </a:r>
            <a:r>
              <a:rPr sz="2000" i="1" dirty="0">
                <a:latin typeface="Futura Lt BT"/>
                <a:cs typeface="Futura Lt BT"/>
              </a:rPr>
              <a:t>connecting</a:t>
            </a:r>
            <a:endParaRPr sz="2000" dirty="0">
              <a:latin typeface="Futura Lt BT"/>
              <a:cs typeface="Futura Lt BT"/>
            </a:endParaRPr>
          </a:p>
          <a:p>
            <a:pPr marL="12700" marR="43815">
              <a:lnSpc>
                <a:spcPct val="100000"/>
              </a:lnSpc>
            </a:pPr>
            <a:r>
              <a:rPr sz="2000" i="1" spc="-5" dirty="0">
                <a:latin typeface="Futura Lt BT"/>
                <a:cs typeface="Futura Lt BT"/>
              </a:rPr>
              <a:t>the dots, you </a:t>
            </a:r>
            <a:r>
              <a:rPr sz="2000" i="1" dirty="0">
                <a:latin typeface="Futura Lt BT"/>
                <a:cs typeface="Futura Lt BT"/>
              </a:rPr>
              <a:t>can </a:t>
            </a:r>
            <a:r>
              <a:rPr sz="2000" i="1" spc="-5" dirty="0">
                <a:latin typeface="Futura Lt BT"/>
                <a:cs typeface="Futura Lt BT"/>
              </a:rPr>
              <a:t>take </a:t>
            </a:r>
            <a:r>
              <a:rPr sz="2000" i="1" dirty="0">
                <a:latin typeface="Futura Lt BT"/>
                <a:cs typeface="Futura Lt BT"/>
              </a:rPr>
              <a:t>a</a:t>
            </a:r>
            <a:r>
              <a:rPr sz="2000" i="1" spc="-80" dirty="0">
                <a:latin typeface="Futura Lt BT"/>
                <a:cs typeface="Futura Lt BT"/>
              </a:rPr>
              <a:t> </a:t>
            </a:r>
            <a:r>
              <a:rPr sz="2000" i="1" dirty="0">
                <a:latin typeface="Futura Lt BT"/>
                <a:cs typeface="Futura Lt BT"/>
              </a:rPr>
              <a:t>walk,  </a:t>
            </a:r>
            <a:r>
              <a:rPr sz="2000" i="1" spc="-5" dirty="0">
                <a:latin typeface="Futura Lt BT"/>
                <a:cs typeface="Futura Lt BT"/>
              </a:rPr>
              <a:t>look at it, again </a:t>
            </a:r>
            <a:r>
              <a:rPr sz="2000" i="1" dirty="0">
                <a:latin typeface="Futura Lt BT"/>
                <a:cs typeface="Futura Lt BT"/>
              </a:rPr>
              <a:t>come </a:t>
            </a:r>
            <a:r>
              <a:rPr sz="2000" i="1" spc="-5" dirty="0">
                <a:latin typeface="Futura Lt BT"/>
                <a:cs typeface="Futura Lt BT"/>
              </a:rPr>
              <a:t>back  and look at it and find</a:t>
            </a:r>
            <a:r>
              <a:rPr sz="2000" i="1" spc="-30" dirty="0">
                <a:latin typeface="Futura Lt BT"/>
                <a:cs typeface="Futura Lt BT"/>
              </a:rPr>
              <a:t> </a:t>
            </a:r>
            <a:r>
              <a:rPr sz="2000" i="1" dirty="0">
                <a:latin typeface="Futura Lt BT"/>
                <a:cs typeface="Futura Lt BT"/>
              </a:rPr>
              <a:t>out.</a:t>
            </a:r>
            <a:endParaRPr sz="2000" dirty="0">
              <a:latin typeface="Futura Lt BT"/>
              <a:cs typeface="Futura Lt BT"/>
            </a:endParaRPr>
          </a:p>
          <a:p>
            <a:pPr marL="12700" marR="407670">
              <a:lnSpc>
                <a:spcPct val="100000"/>
              </a:lnSpc>
            </a:pPr>
            <a:r>
              <a:rPr sz="2000" i="1" dirty="0">
                <a:latin typeface="Futura Lt BT"/>
                <a:cs typeface="Futura Lt BT"/>
              </a:rPr>
              <a:t>This </a:t>
            </a:r>
            <a:r>
              <a:rPr sz="2000" i="1" spc="-5" dirty="0">
                <a:latin typeface="Futura Lt BT"/>
                <a:cs typeface="Futura Lt BT"/>
              </a:rPr>
              <a:t>is how problems are  solved now </a:t>
            </a:r>
            <a:r>
              <a:rPr sz="2000" i="1" dirty="0">
                <a:latin typeface="Futura Lt BT"/>
                <a:cs typeface="Futura Lt BT"/>
              </a:rPr>
              <a:t>a </a:t>
            </a:r>
            <a:r>
              <a:rPr sz="2000" i="1" spc="-5" dirty="0">
                <a:latin typeface="Futura Lt BT"/>
                <a:cs typeface="Futura Lt BT"/>
              </a:rPr>
              <a:t>days,  everything is put up </a:t>
            </a:r>
            <a:r>
              <a:rPr sz="2000" i="1" dirty="0">
                <a:latin typeface="Futura Lt BT"/>
                <a:cs typeface="Futura Lt BT"/>
              </a:rPr>
              <a:t>on </a:t>
            </a:r>
            <a:r>
              <a:rPr sz="2000" i="1" spc="-5" dirty="0">
                <a:latin typeface="Futura Lt BT"/>
                <a:cs typeface="Futura Lt BT"/>
              </a:rPr>
              <a:t>the  </a:t>
            </a:r>
            <a:r>
              <a:rPr sz="2000" i="1" dirty="0">
                <a:latin typeface="Futura Lt BT"/>
                <a:cs typeface="Futura Lt BT"/>
              </a:rPr>
              <a:t>wall, </a:t>
            </a:r>
            <a:r>
              <a:rPr sz="2000" i="1" spc="-5" dirty="0">
                <a:latin typeface="Futura Lt BT"/>
                <a:cs typeface="Futura Lt BT"/>
              </a:rPr>
              <a:t>this </a:t>
            </a:r>
            <a:r>
              <a:rPr sz="2000" i="1" dirty="0">
                <a:latin typeface="Futura Lt BT"/>
                <a:cs typeface="Futura Lt BT"/>
              </a:rPr>
              <a:t>called</a:t>
            </a:r>
            <a:r>
              <a:rPr sz="2000" i="1" spc="-65" dirty="0">
                <a:latin typeface="Futura Lt BT"/>
                <a:cs typeface="Futura Lt BT"/>
              </a:rPr>
              <a:t> </a:t>
            </a:r>
            <a:r>
              <a:rPr sz="2000" i="1" spc="-5" dirty="0">
                <a:latin typeface="Futura Lt BT"/>
                <a:cs typeface="Futura Lt BT"/>
              </a:rPr>
              <a:t>synthesis.</a:t>
            </a:r>
            <a:endParaRPr sz="2000" dirty="0">
              <a:latin typeface="Futura Lt BT"/>
              <a:cs typeface="Futura Lt BT"/>
            </a:endParaRPr>
          </a:p>
          <a:p>
            <a:pPr>
              <a:lnSpc>
                <a:spcPct val="100000"/>
              </a:lnSpc>
              <a:spcBef>
                <a:spcPts val="45"/>
              </a:spcBef>
            </a:pPr>
            <a:endParaRPr sz="2050" dirty="0">
              <a:latin typeface="Times New Roman"/>
              <a:cs typeface="Times New Roman"/>
            </a:endParaRPr>
          </a:p>
          <a:p>
            <a:pPr marL="12700" marR="1174115">
              <a:lnSpc>
                <a:spcPct val="100000"/>
              </a:lnSpc>
              <a:buChar char="-"/>
              <a:tabLst>
                <a:tab pos="160655" algn="l"/>
              </a:tabLst>
            </a:pPr>
            <a:r>
              <a:rPr sz="2000" i="1" spc="-5" dirty="0">
                <a:latin typeface="Futura Lt BT"/>
                <a:cs typeface="Futura Lt BT"/>
              </a:rPr>
              <a:t>Next you </a:t>
            </a:r>
            <a:r>
              <a:rPr sz="2000" i="1" dirty="0">
                <a:latin typeface="Futura Lt BT"/>
                <a:cs typeface="Futura Lt BT"/>
              </a:rPr>
              <a:t>create</a:t>
            </a:r>
            <a:r>
              <a:rPr sz="2000" i="1" spc="-85" dirty="0">
                <a:latin typeface="Futura Lt BT"/>
                <a:cs typeface="Futura Lt BT"/>
              </a:rPr>
              <a:t> </a:t>
            </a:r>
            <a:r>
              <a:rPr sz="2000" i="1" dirty="0">
                <a:latin typeface="Futura Lt BT"/>
                <a:cs typeface="Futura Lt BT"/>
              </a:rPr>
              <a:t>a  </a:t>
            </a:r>
            <a:r>
              <a:rPr sz="2000" i="1" spc="-5" dirty="0">
                <a:latin typeface="Futura Lt BT"/>
                <a:cs typeface="Futura Lt BT"/>
              </a:rPr>
              <a:t>journey</a:t>
            </a:r>
            <a:r>
              <a:rPr sz="2000" i="1" spc="-10" dirty="0">
                <a:latin typeface="Futura Lt BT"/>
                <a:cs typeface="Futura Lt BT"/>
              </a:rPr>
              <a:t> </a:t>
            </a:r>
            <a:r>
              <a:rPr sz="2000" i="1" dirty="0">
                <a:latin typeface="Futura Lt BT"/>
                <a:cs typeface="Futura Lt BT"/>
              </a:rPr>
              <a:t>map.</a:t>
            </a:r>
            <a:endParaRPr lang="en-IN" sz="2000" i="1" dirty="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2" descr="C:\Users\dell\Favorites\Desktop\600-x-400-Mapping-Michael.jpg">
            <a:extLst>
              <a:ext uri="{FF2B5EF4-FFF2-40B4-BE49-F238E27FC236}">
                <a16:creationId xmlns:a16="http://schemas.microsoft.com/office/drawing/2014/main" xmlns="" id="{A31DE9B7-155B-40D6-9F8A-5A182C4445AC}"/>
              </a:ext>
            </a:extLst>
          </p:cNvPr>
          <p:cNvPicPr>
            <a:picLocks noChangeAspect="1" noChangeArrowheads="1"/>
          </p:cNvPicPr>
          <p:nvPr/>
        </p:nvPicPr>
        <p:blipFill>
          <a:blip r:embed="rId2" cstate="print"/>
          <a:srcRect/>
          <a:stretch>
            <a:fillRect/>
          </a:stretch>
        </p:blipFill>
        <p:spPr bwMode="auto">
          <a:xfrm>
            <a:off x="284582" y="250285"/>
            <a:ext cx="6673293" cy="4283394"/>
          </a:xfrm>
          <a:prstGeom prst="rect">
            <a:avLst/>
          </a:prstGeom>
          <a:noFill/>
        </p:spPr>
      </p:pic>
      <p:pic>
        <p:nvPicPr>
          <p:cNvPr id="5" name="Picture 4" descr="Case Study.png"/>
          <p:cNvPicPr>
            <a:picLocks noChangeAspect="1"/>
          </p:cNvPicPr>
          <p:nvPr/>
        </p:nvPicPr>
        <p:blipFill>
          <a:blip r:embed="rId3" cstate="print"/>
          <a:stretch>
            <a:fillRect/>
          </a:stretch>
        </p:blipFill>
        <p:spPr>
          <a:xfrm>
            <a:off x="0" y="6681973"/>
            <a:ext cx="717471" cy="880877"/>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9500" y="2945299"/>
            <a:ext cx="8915400" cy="836126"/>
          </a:xfrm>
          <a:prstGeom prst="rect">
            <a:avLst/>
          </a:prstGeom>
        </p:spPr>
        <p:txBody>
          <a:bodyPr vert="horz" wrap="square" lIns="0" tIns="96520" rIns="0" bIns="0" rtlCol="0">
            <a:spAutoFit/>
          </a:bodyPr>
          <a:lstStyle/>
          <a:p>
            <a:pPr marL="12700">
              <a:lnSpc>
                <a:spcPct val="100000"/>
              </a:lnSpc>
              <a:spcBef>
                <a:spcPts val="760"/>
              </a:spcBef>
            </a:pPr>
            <a:r>
              <a:rPr sz="4000" b="1" spc="-5" dirty="0">
                <a:solidFill>
                  <a:srgbClr val="EC8423"/>
                </a:solidFill>
                <a:latin typeface="Futura Hv BT"/>
                <a:cs typeface="Futura Hv BT"/>
              </a:rPr>
              <a:t>CASE</a:t>
            </a:r>
            <a:r>
              <a:rPr sz="4000" b="1" spc="-20" dirty="0">
                <a:solidFill>
                  <a:srgbClr val="EC8423"/>
                </a:solidFill>
                <a:latin typeface="Futura Hv BT"/>
                <a:cs typeface="Futura Hv BT"/>
              </a:rPr>
              <a:t> STUDY</a:t>
            </a:r>
            <a:r>
              <a:rPr lang="en-IN" sz="4000" b="1" dirty="0">
                <a:solidFill>
                  <a:srgbClr val="EC8423"/>
                </a:solidFill>
                <a:latin typeface="Futura Hv BT"/>
                <a:cs typeface="Futura Hv BT"/>
              </a:rPr>
              <a:t> | </a:t>
            </a:r>
            <a:r>
              <a:rPr sz="4800" i="1" spc="-5" dirty="0">
                <a:latin typeface="Futura Bk BT"/>
                <a:cs typeface="Futura Bk BT"/>
              </a:rPr>
              <a:t>The Good</a:t>
            </a:r>
            <a:r>
              <a:rPr sz="4800" i="1" spc="-90" dirty="0">
                <a:latin typeface="Futura Bk BT"/>
                <a:cs typeface="Futura Bk BT"/>
              </a:rPr>
              <a:t> </a:t>
            </a:r>
            <a:r>
              <a:rPr sz="4800" i="1" dirty="0">
                <a:latin typeface="Futura Bk BT"/>
                <a:cs typeface="Futura Bk BT"/>
              </a:rPr>
              <a:t>Kitchen</a:t>
            </a:r>
            <a:endParaRPr sz="4000" dirty="0">
              <a:latin typeface="Futura Bk BT"/>
              <a:cs typeface="Futura Bk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14" name="object 2">
            <a:extLst>
              <a:ext uri="{FF2B5EF4-FFF2-40B4-BE49-F238E27FC236}">
                <a16:creationId xmlns:a16="http://schemas.microsoft.com/office/drawing/2014/main" xmlns="" id="{C06522AA-7261-4D23-9280-ED6C3A150AC4}"/>
              </a:ext>
            </a:extLst>
          </p:cNvPr>
          <p:cNvSpPr txBox="1"/>
          <p:nvPr/>
        </p:nvSpPr>
        <p:spPr>
          <a:xfrm>
            <a:off x="1079500" y="4314825"/>
            <a:ext cx="8534400" cy="713016"/>
          </a:xfrm>
          <a:prstGeom prst="rect">
            <a:avLst/>
          </a:prstGeom>
        </p:spPr>
        <p:txBody>
          <a:bodyPr vert="horz" wrap="square" lIns="0" tIns="96520" rIns="0" bIns="0" rtlCol="0">
            <a:spAutoFit/>
          </a:bodyPr>
          <a:lstStyle/>
          <a:p>
            <a:pPr marL="12700" algn="ctr">
              <a:lnSpc>
                <a:spcPct val="100000"/>
              </a:lnSpc>
              <a:spcBef>
                <a:spcPts val="760"/>
              </a:spcBef>
            </a:pPr>
            <a:r>
              <a:rPr lang="en-IN" sz="4000" b="1" spc="-5" dirty="0">
                <a:solidFill>
                  <a:schemeClr val="bg1">
                    <a:lumMod val="65000"/>
                  </a:schemeClr>
                </a:solidFill>
                <a:latin typeface="Futura Hv BT"/>
                <a:cs typeface="Futura Hv BT"/>
              </a:rPr>
              <a:t>What is?</a:t>
            </a:r>
            <a:endParaRPr sz="4000" dirty="0">
              <a:solidFill>
                <a:schemeClr val="bg1">
                  <a:lumMod val="65000"/>
                </a:schemeClr>
              </a:solidFill>
              <a:latin typeface="Futura Bk BT"/>
              <a:cs typeface="Futura Bk BT"/>
            </a:endParaRPr>
          </a:p>
        </p:txBody>
      </p:sp>
      <p:pic>
        <p:nvPicPr>
          <p:cNvPr id="5" name="Picture 4"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1800" y="3781425"/>
            <a:ext cx="8991600" cy="2862322"/>
          </a:xfrm>
          <a:prstGeom prst="rect">
            <a:avLst/>
          </a:prstGeom>
        </p:spPr>
        <p:txBody>
          <a:bodyPr wrap="square">
            <a:spAutoFit/>
          </a:bodyPr>
          <a:lstStyle/>
          <a:p>
            <a:pPr>
              <a:lnSpc>
                <a:spcPct val="150000"/>
              </a:lnSpc>
            </a:pPr>
            <a:r>
              <a:rPr lang="en-US" sz="2400" b="1" i="1" spc="-5" dirty="0" smtClean="0">
                <a:solidFill>
                  <a:srgbClr val="292A2B"/>
                </a:solidFill>
                <a:latin typeface="Futura Hv BT"/>
                <a:cs typeface="Futura Hv BT"/>
              </a:rPr>
              <a:t>Outside of the for-profit sector, other organizations were</a:t>
            </a:r>
          </a:p>
          <a:p>
            <a:pPr>
              <a:lnSpc>
                <a:spcPct val="150000"/>
              </a:lnSpc>
            </a:pPr>
            <a:r>
              <a:rPr lang="en-US" sz="2400" b="1" i="1" spc="-5" dirty="0" smtClean="0">
                <a:solidFill>
                  <a:srgbClr val="292A2B"/>
                </a:solidFill>
                <a:latin typeface="Futura Hv BT"/>
                <a:cs typeface="Futura Hv BT"/>
              </a:rPr>
              <a:t>bringing design thinking to address social issues: In Denmark, The Good Kitchen transformed meal delivery service for the elderly using a comprehensive design thinking process from end to end</a:t>
            </a:r>
            <a:endParaRPr lang="en-US" sz="2400" b="1" i="1" spc="-5" dirty="0">
              <a:solidFill>
                <a:srgbClr val="292A2B"/>
              </a:solidFill>
              <a:latin typeface="Futura Hv BT"/>
              <a:cs typeface="Futura Hv BT"/>
            </a:endParaRPr>
          </a:p>
        </p:txBody>
      </p:sp>
      <p:pic>
        <p:nvPicPr>
          <p:cNvPr id="3" name="Picture 2"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AB39153-416E-442F-9605-D0DA93073022}"/>
              </a:ext>
            </a:extLst>
          </p:cNvPr>
          <p:cNvGrpSpPr/>
          <p:nvPr/>
        </p:nvGrpSpPr>
        <p:grpSpPr>
          <a:xfrm>
            <a:off x="902953" y="1495425"/>
            <a:ext cx="8887494" cy="5381372"/>
            <a:chOff x="345406" y="1524252"/>
            <a:chExt cx="8887494" cy="5381372"/>
          </a:xfrm>
        </p:grpSpPr>
        <p:pic>
          <p:nvPicPr>
            <p:cNvPr id="3" name="Picture 2">
              <a:extLst>
                <a:ext uri="{FF2B5EF4-FFF2-40B4-BE49-F238E27FC236}">
                  <a16:creationId xmlns:a16="http://schemas.microsoft.com/office/drawing/2014/main" xmlns="" id="{271EE9E1-CC39-41D3-90C8-FA9210BFFEF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5406" y="1524252"/>
              <a:ext cx="4329588" cy="2443762"/>
            </a:xfrm>
            <a:prstGeom prst="rect">
              <a:avLst/>
            </a:prstGeom>
          </p:spPr>
        </p:pic>
        <p:pic>
          <p:nvPicPr>
            <p:cNvPr id="4" name="Picture 3">
              <a:extLst>
                <a:ext uri="{FF2B5EF4-FFF2-40B4-BE49-F238E27FC236}">
                  <a16:creationId xmlns:a16="http://schemas.microsoft.com/office/drawing/2014/main" xmlns="" id="{B4C86F19-25B2-4FFC-B6EB-E875EF2DC8B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89500" y="1526772"/>
              <a:ext cx="4329588" cy="2441241"/>
            </a:xfrm>
            <a:prstGeom prst="rect">
              <a:avLst/>
            </a:prstGeom>
          </p:spPr>
        </p:pic>
        <p:pic>
          <p:nvPicPr>
            <p:cNvPr id="5" name="Picture 4">
              <a:extLst>
                <a:ext uri="{FF2B5EF4-FFF2-40B4-BE49-F238E27FC236}">
                  <a16:creationId xmlns:a16="http://schemas.microsoft.com/office/drawing/2014/main" xmlns="" id="{4A654DA3-7CD2-4BB2-82FD-FE89678BFA9F}"/>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3818" t="11953" r="4540" b="11679"/>
            <a:stretch/>
          </p:blipFill>
          <p:spPr>
            <a:xfrm>
              <a:off x="345406" y="4191445"/>
              <a:ext cx="4342686" cy="2714179"/>
            </a:xfrm>
            <a:prstGeom prst="rect">
              <a:avLst/>
            </a:prstGeom>
          </p:spPr>
        </p:pic>
        <p:pic>
          <p:nvPicPr>
            <p:cNvPr id="6" name="Picture 5">
              <a:extLst>
                <a:ext uri="{FF2B5EF4-FFF2-40B4-BE49-F238E27FC236}">
                  <a16:creationId xmlns:a16="http://schemas.microsoft.com/office/drawing/2014/main" xmlns="" id="{62A52479-D960-4613-9CB1-E0006B8B6BC2}"/>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12471" b="16252"/>
            <a:stretch/>
          </p:blipFill>
          <p:spPr>
            <a:xfrm>
              <a:off x="4903312" y="4191444"/>
              <a:ext cx="4329588" cy="2714179"/>
            </a:xfrm>
            <a:prstGeom prst="rect">
              <a:avLst/>
            </a:prstGeom>
          </p:spPr>
        </p:pic>
      </p:grpSp>
      <p:pic>
        <p:nvPicPr>
          <p:cNvPr id="7" name="Picture 6" descr="Case Study.png"/>
          <p:cNvPicPr>
            <a:picLocks noChangeAspect="1"/>
          </p:cNvPicPr>
          <p:nvPr/>
        </p:nvPicPr>
        <p:blipFill>
          <a:blip r:embed="rId6" cstate="print"/>
          <a:stretch>
            <a:fillRect/>
          </a:stretch>
        </p:blipFill>
        <p:spPr>
          <a:xfrm>
            <a:off x="9975929" y="0"/>
            <a:ext cx="717471" cy="880877"/>
          </a:xfrm>
          <a:prstGeom prst="rect">
            <a:avLst/>
          </a:prstGeom>
        </p:spPr>
      </p:pic>
    </p:spTree>
    <p:extLst>
      <p:ext uri="{BB962C8B-B14F-4D97-AF65-F5344CB8AC3E}">
        <p14:creationId xmlns:p14="http://schemas.microsoft.com/office/powerpoint/2010/main" xmlns="" val="5178213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11299" y="313286"/>
            <a:ext cx="6560184" cy="5507341"/>
          </a:xfrm>
          <a:prstGeom prst="rect">
            <a:avLst/>
          </a:prstGeom>
        </p:spPr>
        <p:txBody>
          <a:bodyPr vert="horz" wrap="square" lIns="0" tIns="12700" rIns="0" bIns="0" rtlCol="0">
            <a:spAutoFit/>
          </a:bodyPr>
          <a:lstStyle/>
          <a:p>
            <a:pPr marL="12700">
              <a:lnSpc>
                <a:spcPct val="150000"/>
              </a:lnSpc>
              <a:spcBef>
                <a:spcPts val="100"/>
              </a:spcBef>
            </a:pPr>
            <a:r>
              <a:rPr lang="en-US" sz="2000" b="1" spc="-5" dirty="0" smtClean="0">
                <a:latin typeface="Futura Hv BT"/>
                <a:cs typeface="Futura Hv BT"/>
              </a:rPr>
              <a:t>THE SOCIAL PROBLEM</a:t>
            </a:r>
            <a:endParaRPr sz="2000" dirty="0">
              <a:latin typeface="Futura Hv BT"/>
              <a:cs typeface="Futura Hv BT"/>
            </a:endParaRPr>
          </a:p>
          <a:p>
            <a:pPr>
              <a:lnSpc>
                <a:spcPct val="150000"/>
              </a:lnSpc>
              <a:spcBef>
                <a:spcPts val="45"/>
              </a:spcBef>
            </a:pPr>
            <a:r>
              <a:rPr lang="en-US" sz="2000" spc="-5" dirty="0" smtClean="0">
                <a:latin typeface="Futura Hv BT"/>
                <a:cs typeface="Futura Hv BT"/>
              </a:rPr>
              <a:t>Improving the nutrition of the elderly</a:t>
            </a:r>
          </a:p>
          <a:p>
            <a:pPr>
              <a:lnSpc>
                <a:spcPct val="150000"/>
              </a:lnSpc>
              <a:spcBef>
                <a:spcPts val="45"/>
              </a:spcBef>
            </a:pPr>
            <a:endParaRPr lang="en-US" sz="2000" b="1" spc="-5" dirty="0" smtClean="0">
              <a:latin typeface="Futura Hv BT"/>
              <a:cs typeface="Futura Hv BT"/>
            </a:endParaRPr>
          </a:p>
          <a:p>
            <a:pPr>
              <a:lnSpc>
                <a:spcPct val="150000"/>
              </a:lnSpc>
              <a:spcBef>
                <a:spcPts val="45"/>
              </a:spcBef>
            </a:pPr>
            <a:r>
              <a:rPr lang="en-US" sz="2000" b="1" spc="-5" dirty="0" smtClean="0">
                <a:latin typeface="Futura Hv BT"/>
                <a:cs typeface="Futura Hv BT"/>
              </a:rPr>
              <a:t>THE CONTEXT</a:t>
            </a:r>
          </a:p>
          <a:p>
            <a:pPr>
              <a:lnSpc>
                <a:spcPct val="150000"/>
              </a:lnSpc>
              <a:spcBef>
                <a:spcPts val="45"/>
              </a:spcBef>
            </a:pPr>
            <a:r>
              <a:rPr lang="en-US" sz="2000" spc="-5" dirty="0" smtClean="0">
                <a:latin typeface="Futura Hv BT"/>
                <a:cs typeface="Futura Hv BT"/>
              </a:rPr>
              <a:t>A program in Denmark’s Municipality of </a:t>
            </a:r>
            <a:r>
              <a:rPr lang="en-US" sz="2000" spc="-5" dirty="0" err="1" smtClean="0">
                <a:latin typeface="Futura Hv BT"/>
                <a:cs typeface="Futura Hv BT"/>
              </a:rPr>
              <a:t>Holstebro</a:t>
            </a:r>
            <a:r>
              <a:rPr lang="en-US" sz="2000" spc="-5" dirty="0" smtClean="0">
                <a:latin typeface="Futura Hv BT"/>
                <a:cs typeface="Futura Hv BT"/>
              </a:rPr>
              <a:t> for delivering subsidized meals</a:t>
            </a:r>
          </a:p>
          <a:p>
            <a:pPr>
              <a:lnSpc>
                <a:spcPct val="150000"/>
              </a:lnSpc>
              <a:spcBef>
                <a:spcPts val="45"/>
              </a:spcBef>
              <a:buFont typeface="Futura Lt BT"/>
              <a:buChar char="-"/>
            </a:pPr>
            <a:endParaRPr lang="en-US" sz="2050" dirty="0" smtClean="0">
              <a:latin typeface="Times New Roman"/>
              <a:cs typeface="Times New Roman"/>
            </a:endParaRPr>
          </a:p>
          <a:p>
            <a:pPr>
              <a:lnSpc>
                <a:spcPct val="150000"/>
              </a:lnSpc>
              <a:spcBef>
                <a:spcPts val="45"/>
              </a:spcBef>
            </a:pPr>
            <a:r>
              <a:rPr lang="en-US" sz="2000" b="1" spc="-5" dirty="0" smtClean="0">
                <a:latin typeface="Futura Hv BT"/>
                <a:cs typeface="Futura Hv BT"/>
              </a:rPr>
              <a:t>DESIGN’S CONTRIBUTION</a:t>
            </a:r>
          </a:p>
          <a:p>
            <a:pPr>
              <a:lnSpc>
                <a:spcPct val="150000"/>
              </a:lnSpc>
              <a:spcBef>
                <a:spcPts val="45"/>
              </a:spcBef>
            </a:pPr>
            <a:r>
              <a:rPr lang="en-US" sz="2000" spc="-5" dirty="0" smtClean="0">
                <a:latin typeface="Futura Hv BT"/>
                <a:cs typeface="Futura Hv BT"/>
              </a:rPr>
              <a:t>Using the tools of design thinking to develop deep insights into both customers and employees to reframe the possibilities for improving the nutrition and health of the elderly by creating a more appealing meal service</a:t>
            </a:r>
          </a:p>
        </p:txBody>
      </p:sp>
      <p:pic>
        <p:nvPicPr>
          <p:cNvPr id="3" name="Picture 2"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11299" y="313286"/>
            <a:ext cx="6560184" cy="4629472"/>
          </a:xfrm>
          <a:prstGeom prst="rect">
            <a:avLst/>
          </a:prstGeom>
        </p:spPr>
        <p:txBody>
          <a:bodyPr vert="horz" wrap="square" lIns="0" tIns="12700" rIns="0" bIns="0" rtlCol="0">
            <a:spAutoFit/>
          </a:bodyPr>
          <a:lstStyle/>
          <a:p>
            <a:pPr>
              <a:lnSpc>
                <a:spcPct val="150000"/>
              </a:lnSpc>
              <a:spcBef>
                <a:spcPts val="45"/>
              </a:spcBef>
            </a:pPr>
            <a:r>
              <a:rPr lang="en-US" sz="2000" spc="-5" dirty="0" smtClean="0">
                <a:latin typeface="Futura Hv BT"/>
                <a:cs typeface="Futura Hv BT"/>
              </a:rPr>
              <a:t>We focus on a success story from Denmark, a country so well known for its product design prowess that perhaps it should not be surprising that the Danes are also leaders in using design thinking to drive innovation in public-sector-service delivery. In this story the Municipality of </a:t>
            </a:r>
            <a:r>
              <a:rPr lang="en-US" sz="2000" spc="-5" dirty="0" err="1" smtClean="0">
                <a:latin typeface="Futura Hv BT"/>
                <a:cs typeface="Futura Hv BT"/>
              </a:rPr>
              <a:t>Holstebro</a:t>
            </a:r>
            <a:r>
              <a:rPr lang="en-US" sz="2000" spc="-5" dirty="0" smtClean="0">
                <a:latin typeface="Futura Hv BT"/>
                <a:cs typeface="Futura Hv BT"/>
              </a:rPr>
              <a:t> and the Danish idea and design agency Hatch &amp; Bloom team up to work with stakeholders to use a comprehensive set of design thinking tools-from ethnographic research and mind mapping to analogies, trigger questions and co-creation-with dramatic results.</a:t>
            </a:r>
          </a:p>
        </p:txBody>
      </p:sp>
      <p:pic>
        <p:nvPicPr>
          <p:cNvPr id="3" name="Picture 2"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08300" y="313286"/>
            <a:ext cx="7263183" cy="6937797"/>
          </a:xfrm>
          <a:prstGeom prst="rect">
            <a:avLst/>
          </a:prstGeom>
        </p:spPr>
        <p:txBody>
          <a:bodyPr vert="horz" wrap="square" lIns="0" tIns="12700" rIns="0" bIns="0" rtlCol="0">
            <a:spAutoFit/>
          </a:bodyPr>
          <a:lstStyle/>
          <a:p>
            <a:pPr>
              <a:lnSpc>
                <a:spcPct val="150000"/>
              </a:lnSpc>
              <a:spcBef>
                <a:spcPts val="45"/>
              </a:spcBef>
            </a:pPr>
            <a:r>
              <a:rPr lang="en-US" sz="2000" spc="-5" dirty="0" smtClean="0">
                <a:latin typeface="Futura Hv BT"/>
                <a:cs typeface="Futura Hv BT"/>
              </a:rPr>
              <a:t>The Danes like citizens in most developed countries, recognize that the aging of their population presents many challenges. One of these is serving the more than 125,000 senior citizens who rely on government-sponsored meals. Danish municipalities deliver subsidized meals to people who suffer from a reduced ability to function due to illness, age or other conditions. Many of the seniors have nutritional challenges and a poor quality of life because they simply do not eat enough. In fact, it is estimated that 60 percent of Denmark’s seniors in assisted living facilities and residential care units have poor nutrition and 20 percent are actually malnourished. The result is a higher risk of health problems and a low quality of life for the elderly and a greater economic burden on the government. The problem only looks to intensify as the number of senior citizens grows and future generations of seniors expect greater choice and better </a:t>
            </a:r>
            <a:r>
              <a:rPr lang="en-US" sz="2000" spc="-5" dirty="0" err="1" smtClean="0">
                <a:latin typeface="Futura Hv BT"/>
                <a:cs typeface="Futura Hv BT"/>
              </a:rPr>
              <a:t>serivces</a:t>
            </a:r>
            <a:r>
              <a:rPr lang="en-US" sz="2000" spc="-5" dirty="0" smtClean="0">
                <a:latin typeface="Futura Hv BT"/>
                <a:cs typeface="Futura Hv BT"/>
              </a:rPr>
              <a:t>.</a:t>
            </a:r>
          </a:p>
        </p:txBody>
      </p:sp>
      <p:pic>
        <p:nvPicPr>
          <p:cNvPr id="3" name="Picture 2"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08300" y="313286"/>
            <a:ext cx="7263183" cy="3706143"/>
          </a:xfrm>
          <a:prstGeom prst="rect">
            <a:avLst/>
          </a:prstGeom>
        </p:spPr>
        <p:txBody>
          <a:bodyPr vert="horz" wrap="square" lIns="0" tIns="12700" rIns="0" bIns="0" rtlCol="0">
            <a:spAutoFit/>
          </a:bodyPr>
          <a:lstStyle/>
          <a:p>
            <a:pPr>
              <a:lnSpc>
                <a:spcPct val="150000"/>
              </a:lnSpc>
              <a:spcBef>
                <a:spcPts val="45"/>
              </a:spcBef>
            </a:pPr>
            <a:r>
              <a:rPr lang="en-US" sz="2000" spc="-5" dirty="0" smtClean="0">
                <a:latin typeface="Futura Hv BT"/>
                <a:cs typeface="Futura Hv BT"/>
              </a:rPr>
              <a:t>in response to this growing social problem, the Municipality of </a:t>
            </a:r>
            <a:r>
              <a:rPr lang="en-US" sz="2000" spc="-5" dirty="0" err="1" smtClean="0">
                <a:latin typeface="Futura Hv BT"/>
                <a:cs typeface="Futura Hv BT"/>
              </a:rPr>
              <a:t>Holstbro</a:t>
            </a:r>
            <a:r>
              <a:rPr lang="en-US" sz="2000" spc="-5" dirty="0" smtClean="0">
                <a:latin typeface="Futura Hv BT"/>
                <a:cs typeface="Futura Hv BT"/>
              </a:rPr>
              <a:t> applied for an innovative program, offered through the Danish Enterprise and Construction Authority, that provides funding to municipalities and facilitates partnerships between them and Danish design firms. The firm Hatch &amp; Bloom signed on to be part of the effort to improve meal service for seniors. Innovation director </a:t>
            </a:r>
            <a:r>
              <a:rPr lang="en-US" sz="2000" spc="-5" dirty="0" err="1" smtClean="0">
                <a:latin typeface="Futura Hv BT"/>
                <a:cs typeface="Futura Hv BT"/>
              </a:rPr>
              <a:t>Lotte</a:t>
            </a:r>
            <a:r>
              <a:rPr lang="en-US" sz="2000" spc="-5" dirty="0" smtClean="0">
                <a:latin typeface="Futura Hv BT"/>
                <a:cs typeface="Futura Hv BT"/>
              </a:rPr>
              <a:t> </a:t>
            </a:r>
            <a:r>
              <a:rPr lang="en-US" sz="2000" spc="-5" dirty="0" err="1" smtClean="0">
                <a:latin typeface="Futura Hv BT"/>
                <a:cs typeface="Futura Hv BT"/>
              </a:rPr>
              <a:t>Lyngsted</a:t>
            </a:r>
            <a:r>
              <a:rPr lang="en-US" sz="2000" spc="-5" dirty="0" smtClean="0">
                <a:latin typeface="Futura Hv BT"/>
                <a:cs typeface="Futura Hv BT"/>
              </a:rPr>
              <a:t> </a:t>
            </a:r>
            <a:r>
              <a:rPr lang="en-US" sz="2000" spc="-5" dirty="0" err="1" smtClean="0">
                <a:latin typeface="Futura Hv BT"/>
                <a:cs typeface="Futura Hv BT"/>
              </a:rPr>
              <a:t>Jepsen</a:t>
            </a:r>
            <a:r>
              <a:rPr lang="en-US" sz="2000" spc="-5" dirty="0" smtClean="0">
                <a:latin typeface="Futura Hv BT"/>
                <a:cs typeface="Futura Hv BT"/>
              </a:rPr>
              <a:t> led the six-month project.</a:t>
            </a:r>
          </a:p>
        </p:txBody>
      </p:sp>
      <p:pic>
        <p:nvPicPr>
          <p:cNvPr id="3" name="Picture 2"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0430" y="322285"/>
            <a:ext cx="8633460" cy="635000"/>
          </a:xfrm>
          <a:prstGeom prst="rect">
            <a:avLst/>
          </a:prstGeom>
        </p:spPr>
        <p:txBody>
          <a:bodyPr vert="horz" wrap="square" lIns="0" tIns="12700" rIns="0" bIns="0" rtlCol="0">
            <a:spAutoFit/>
          </a:bodyPr>
          <a:lstStyle/>
          <a:p>
            <a:pPr marL="1790700" marR="5080" indent="-1778635">
              <a:lnSpc>
                <a:spcPct val="100000"/>
              </a:lnSpc>
              <a:spcBef>
                <a:spcPts val="100"/>
              </a:spcBef>
            </a:pPr>
            <a:r>
              <a:rPr sz="2000" spc="-5" dirty="0">
                <a:solidFill>
                  <a:srgbClr val="000000"/>
                </a:solidFill>
                <a:latin typeface="Futura Hv BT"/>
                <a:cs typeface="Futura Hv BT"/>
              </a:rPr>
              <a:t>DESIGN-DRIVEN </a:t>
            </a:r>
            <a:r>
              <a:rPr sz="2000" spc="-15" dirty="0">
                <a:solidFill>
                  <a:srgbClr val="000000"/>
                </a:solidFill>
                <a:latin typeface="Futura Hv BT"/>
                <a:cs typeface="Futura Hv BT"/>
              </a:rPr>
              <a:t>COMPANIES </a:t>
            </a:r>
            <a:r>
              <a:rPr sz="2000" spc="-5" dirty="0">
                <a:solidFill>
                  <a:srgbClr val="000000"/>
                </a:solidFill>
                <a:latin typeface="Futura Hv BT"/>
                <a:cs typeface="Futura Hv BT"/>
              </a:rPr>
              <a:t>OUTPERFORM S &amp; P </a:t>
            </a:r>
            <a:r>
              <a:rPr sz="2000" spc="-25" dirty="0">
                <a:solidFill>
                  <a:srgbClr val="000000"/>
                </a:solidFill>
                <a:latin typeface="Futura Hv BT"/>
                <a:cs typeface="Futura Hv BT"/>
              </a:rPr>
              <a:t>BY </a:t>
            </a:r>
            <a:r>
              <a:rPr sz="2000" spc="-5" dirty="0">
                <a:solidFill>
                  <a:srgbClr val="000000"/>
                </a:solidFill>
                <a:latin typeface="Futura Hv BT"/>
                <a:cs typeface="Futura Hv BT"/>
              </a:rPr>
              <a:t>228% </a:t>
            </a:r>
            <a:r>
              <a:rPr sz="2000" spc="-15" dirty="0">
                <a:solidFill>
                  <a:srgbClr val="000000"/>
                </a:solidFill>
                <a:latin typeface="Futura Hv BT"/>
                <a:cs typeface="Futura Hv BT"/>
              </a:rPr>
              <a:t>OVER </a:t>
            </a:r>
            <a:r>
              <a:rPr sz="2000" spc="-5" dirty="0">
                <a:solidFill>
                  <a:srgbClr val="000000"/>
                </a:solidFill>
                <a:latin typeface="Futura Hv BT"/>
                <a:cs typeface="Futura Hv BT"/>
              </a:rPr>
              <a:t>TEN  YEARS - THE ‘DMI DESIGN </a:t>
            </a:r>
            <a:r>
              <a:rPr sz="2000" spc="-20" dirty="0">
                <a:solidFill>
                  <a:srgbClr val="000000"/>
                </a:solidFill>
                <a:latin typeface="Futura Hv BT"/>
                <a:cs typeface="Futura Hv BT"/>
              </a:rPr>
              <a:t>VALUE</a:t>
            </a:r>
            <a:r>
              <a:rPr sz="2000" spc="-5" dirty="0">
                <a:solidFill>
                  <a:srgbClr val="000000"/>
                </a:solidFill>
                <a:latin typeface="Futura Hv BT"/>
                <a:cs typeface="Futura Hv BT"/>
              </a:rPr>
              <a:t> INDEX’</a:t>
            </a:r>
            <a:endParaRPr sz="2000">
              <a:latin typeface="Futura Hv BT"/>
              <a:cs typeface="Futura Hv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3" descr="C:\Users\dell\Favorites\Desktop\Design_Value_Index.jpg">
            <a:extLst>
              <a:ext uri="{FF2B5EF4-FFF2-40B4-BE49-F238E27FC236}">
                <a16:creationId xmlns:a16="http://schemas.microsoft.com/office/drawing/2014/main" xmlns="" id="{0FCCDEC0-A013-4706-9A68-1438C546CF39}"/>
              </a:ext>
            </a:extLst>
          </p:cNvPr>
          <p:cNvPicPr/>
          <p:nvPr/>
        </p:nvPicPr>
        <p:blipFill>
          <a:blip r:embed="rId2" cstate="print">
            <a:duotone>
              <a:schemeClr val="accent6">
                <a:shade val="45000"/>
                <a:satMod val="135000"/>
              </a:schemeClr>
              <a:prstClr val="white"/>
            </a:duotone>
          </a:blip>
          <a:srcRect/>
          <a:stretch>
            <a:fillRect/>
          </a:stretch>
        </p:blipFill>
        <p:spPr bwMode="auto">
          <a:xfrm>
            <a:off x="90116" y="1800225"/>
            <a:ext cx="10513168" cy="5040560"/>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08300" y="313286"/>
            <a:ext cx="7263183" cy="5091137"/>
          </a:xfrm>
          <a:prstGeom prst="rect">
            <a:avLst/>
          </a:prstGeom>
        </p:spPr>
        <p:txBody>
          <a:bodyPr vert="horz" wrap="square" lIns="0" tIns="12700" rIns="0" bIns="0" rtlCol="0">
            <a:spAutoFit/>
          </a:bodyPr>
          <a:lstStyle/>
          <a:p>
            <a:pPr>
              <a:lnSpc>
                <a:spcPct val="150000"/>
              </a:lnSpc>
              <a:spcBef>
                <a:spcPts val="45"/>
              </a:spcBef>
            </a:pPr>
            <a:r>
              <a:rPr lang="en-US" sz="2000" spc="-5" dirty="0" smtClean="0">
                <a:latin typeface="Futura Hv BT"/>
                <a:cs typeface="Futura Hv BT"/>
              </a:rPr>
              <a:t>A s </a:t>
            </a:r>
            <a:r>
              <a:rPr lang="en-US" sz="2000" spc="-5" dirty="0" err="1" smtClean="0">
                <a:latin typeface="Futura Hv BT"/>
                <a:cs typeface="Futura Hv BT"/>
              </a:rPr>
              <a:t>Lotte</a:t>
            </a:r>
            <a:r>
              <a:rPr lang="en-US" sz="2000" spc="-5" dirty="0" smtClean="0">
                <a:latin typeface="Futura Hv BT"/>
                <a:cs typeface="Futura Hv BT"/>
              </a:rPr>
              <a:t> recalled it, both </a:t>
            </a:r>
            <a:r>
              <a:rPr lang="en-US" sz="2000" spc="-5" dirty="0" err="1" smtClean="0">
                <a:latin typeface="Futura Hv BT"/>
                <a:cs typeface="Futura Hv BT"/>
              </a:rPr>
              <a:t>Holstebro</a:t>
            </a:r>
            <a:r>
              <a:rPr lang="en-US" sz="2000" spc="-5" dirty="0" smtClean="0">
                <a:latin typeface="Futura Hv BT"/>
                <a:cs typeface="Futura Hv BT"/>
              </a:rPr>
              <a:t> officials and the leaders of the Hospitable Food Service saw the project as straightforward at its outset: the current menu just needed some updating. In their view they already offered high-quality food and service, so Hatch &amp; Bloom would just need to ask elderly clients about their menu preferences. As the project progressed, however, this view shifted. The result was the design of a wholly new meal service that  offered higher quality, more flexibility and increased choice. This dramatic reframing of the opportunity emerged from the user-centered design approach that Hatch &amp; Bloom brought to the process.</a:t>
            </a:r>
          </a:p>
        </p:txBody>
      </p:sp>
      <p:pic>
        <p:nvPicPr>
          <p:cNvPr id="3" name="Picture 2"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08300" y="313286"/>
            <a:ext cx="7263183" cy="7399462"/>
          </a:xfrm>
          <a:prstGeom prst="rect">
            <a:avLst/>
          </a:prstGeom>
        </p:spPr>
        <p:txBody>
          <a:bodyPr vert="horz" wrap="square" lIns="0" tIns="12700" rIns="0" bIns="0" rtlCol="0">
            <a:spAutoFit/>
          </a:bodyPr>
          <a:lstStyle/>
          <a:p>
            <a:pPr>
              <a:lnSpc>
                <a:spcPct val="150000"/>
              </a:lnSpc>
              <a:spcBef>
                <a:spcPts val="45"/>
              </a:spcBef>
            </a:pPr>
            <a:r>
              <a:rPr lang="en-US" sz="2000" b="1" spc="-5" dirty="0" smtClean="0">
                <a:latin typeface="Futura Hv BT"/>
                <a:cs typeface="Futura Hv BT"/>
              </a:rPr>
              <a:t>Learning to see What is?</a:t>
            </a:r>
          </a:p>
          <a:p>
            <a:pPr>
              <a:lnSpc>
                <a:spcPct val="150000"/>
              </a:lnSpc>
              <a:spcBef>
                <a:spcPts val="45"/>
              </a:spcBef>
            </a:pPr>
            <a:r>
              <a:rPr lang="en-US" sz="2000" spc="-5" dirty="0" smtClean="0">
                <a:latin typeface="Futura Hv BT"/>
                <a:cs typeface="Futura Hv BT"/>
              </a:rPr>
              <a:t>The Hatch &amp; Bloom team began by digging deep into seniors behaviors, needs and wishes using a comprehensive ethnographic based research process that focused on identifying their current situation and unarticulated needs. Team members rode with food service employees who delivered the meals to the elderly client, accompanied them to the homes, and watched as clients prepared the food, added ingredients, set the table and ate the meal. In addition to observing current customers, they studied those who had discontinued the service and people close to retirement age who might soon qualify for the subsidized meals.</a:t>
            </a:r>
          </a:p>
          <a:p>
            <a:pPr>
              <a:lnSpc>
                <a:spcPct val="150000"/>
              </a:lnSpc>
              <a:spcBef>
                <a:spcPts val="45"/>
              </a:spcBef>
            </a:pPr>
            <a:r>
              <a:rPr lang="en-US" sz="2000" spc="-5" dirty="0" smtClean="0">
                <a:latin typeface="Futura Hv BT"/>
                <a:cs typeface="Futura Hv BT"/>
              </a:rPr>
              <a:t>They also interviewed the supervisor of the food preparation process in her workplace. What they saw in the kitchen surprised them. “The people who worked in the kitchen were a major factor that needed to be addressed,” </a:t>
            </a:r>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08300" y="313286"/>
            <a:ext cx="7263183" cy="6937797"/>
          </a:xfrm>
          <a:prstGeom prst="rect">
            <a:avLst/>
          </a:prstGeom>
        </p:spPr>
        <p:txBody>
          <a:bodyPr vert="horz" wrap="square" lIns="0" tIns="12700" rIns="0" bIns="0" rtlCol="0">
            <a:spAutoFit/>
          </a:bodyPr>
          <a:lstStyle/>
          <a:p>
            <a:pPr>
              <a:lnSpc>
                <a:spcPct val="150000"/>
              </a:lnSpc>
              <a:spcBef>
                <a:spcPts val="45"/>
              </a:spcBef>
            </a:pPr>
            <a:r>
              <a:rPr lang="en-US" sz="2000" spc="-5" dirty="0" smtClean="0">
                <a:latin typeface="Futura Hv BT"/>
                <a:cs typeface="Futura Hv BT"/>
              </a:rPr>
              <a:t>Working in a public-service kitchen was a low-status job in Denmark. In addition there had recently been negative press about poor or even old food being served in these kitchens.</a:t>
            </a:r>
          </a:p>
          <a:p>
            <a:pPr>
              <a:lnSpc>
                <a:spcPct val="150000"/>
              </a:lnSpc>
              <a:spcBef>
                <a:spcPts val="45"/>
              </a:spcBef>
            </a:pPr>
            <a:r>
              <a:rPr lang="en-US" sz="2000" spc="-5" dirty="0" smtClean="0">
                <a:latin typeface="Futura Hv BT"/>
                <a:cs typeface="Futura Hv BT"/>
              </a:rPr>
              <a:t>It was not going to be enough to focus on the needs of the consumers, team members realized; they would need to address the problems of the employees producing of the employees producing the meals as well. The team decided to broaden the scope of the project beyond just improving menus and helped the government clients understand why this was necessary:</a:t>
            </a:r>
          </a:p>
          <a:p>
            <a:pPr>
              <a:lnSpc>
                <a:spcPct val="150000"/>
              </a:lnSpc>
              <a:spcBef>
                <a:spcPts val="45"/>
              </a:spcBef>
            </a:pPr>
            <a:r>
              <a:rPr lang="en-US" sz="2000" spc="-5" dirty="0" smtClean="0">
                <a:latin typeface="Futura Hv BT"/>
                <a:cs typeface="Futura Hv BT"/>
              </a:rPr>
              <a:t>As a result the Hatch &amp; Bloom researchers also conducted interviews with and observed the kitchen workers to understand their needs and work processes. For this dual focus—on the people preparing the meals and on the seniors receiving them—a set of interesting findings began to emerge.</a:t>
            </a:r>
          </a:p>
          <a:p>
            <a:pPr>
              <a:lnSpc>
                <a:spcPct val="150000"/>
              </a:lnSpc>
              <a:spcBef>
                <a:spcPts val="45"/>
              </a:spcBef>
            </a:pPr>
            <a:endParaRPr lang="en-US" sz="2000" spc="-5" dirty="0" smtClean="0">
              <a:latin typeface="Futura Hv BT"/>
              <a:cs typeface="Futura Hv BT"/>
            </a:endParaRPr>
          </a:p>
        </p:txBody>
      </p:sp>
      <p:pic>
        <p:nvPicPr>
          <p:cNvPr id="3" name="Picture 2"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08300" y="313286"/>
            <a:ext cx="7263183" cy="7399462"/>
          </a:xfrm>
          <a:prstGeom prst="rect">
            <a:avLst/>
          </a:prstGeom>
        </p:spPr>
        <p:txBody>
          <a:bodyPr vert="horz" wrap="square" lIns="0" tIns="12700" rIns="0" bIns="0" rtlCol="0">
            <a:spAutoFit/>
          </a:bodyPr>
          <a:lstStyle/>
          <a:p>
            <a:pPr>
              <a:lnSpc>
                <a:spcPct val="150000"/>
              </a:lnSpc>
              <a:spcBef>
                <a:spcPts val="45"/>
              </a:spcBef>
            </a:pPr>
            <a:r>
              <a:rPr lang="en-US" sz="2000" b="1" spc="-5" dirty="0" smtClean="0">
                <a:latin typeface="Futura Hv BT"/>
                <a:cs typeface="Futura Hv BT"/>
              </a:rPr>
              <a:t>Understanding the kitchen employees</a:t>
            </a:r>
          </a:p>
          <a:p>
            <a:pPr>
              <a:lnSpc>
                <a:spcPct val="150000"/>
              </a:lnSpc>
              <a:spcBef>
                <a:spcPts val="45"/>
              </a:spcBef>
            </a:pPr>
            <a:r>
              <a:rPr lang="en-US" sz="2000" b="1" spc="-5" dirty="0" smtClean="0">
                <a:latin typeface="Futura Hv BT"/>
                <a:cs typeface="Futura Hv BT"/>
              </a:rPr>
              <a:t>Insight from observation: </a:t>
            </a:r>
            <a:r>
              <a:rPr lang="en-US" sz="2000" spc="-5" dirty="0" smtClean="0">
                <a:latin typeface="Futura Hv BT"/>
                <a:cs typeface="Futura Hv BT"/>
              </a:rPr>
              <a:t>As team members observed kitchen employees and interviewed then about their jobs, they were surprised to find that one of the workers’ major frustrations was that they were not empowered to do what they loved. </a:t>
            </a:r>
          </a:p>
          <a:p>
            <a:pPr>
              <a:lnSpc>
                <a:spcPct val="150000"/>
              </a:lnSpc>
              <a:spcBef>
                <a:spcPts val="45"/>
              </a:spcBef>
            </a:pPr>
            <a:r>
              <a:rPr lang="en-US" sz="2000" spc="-5" dirty="0" smtClean="0">
                <a:latin typeface="Futura Hv BT"/>
                <a:cs typeface="Futura Hv BT"/>
              </a:rPr>
              <a:t>They had chosen to work with the food because they enjoyed creating things out of food, but they were faced to prepare the same meals form the same menu month after month. The decision to use one menu for three months made sense from an operational logistics </a:t>
            </a:r>
            <a:r>
              <a:rPr lang="en-US" sz="2000" spc="-5" dirty="0" err="1" smtClean="0">
                <a:latin typeface="Futura Hv BT"/>
                <a:cs typeface="Futura Hv BT"/>
              </a:rPr>
              <a:t>pov</a:t>
            </a:r>
            <a:r>
              <a:rPr lang="en-US" sz="2000" spc="-5" dirty="0" smtClean="0">
                <a:latin typeface="Futura Hv BT"/>
                <a:cs typeface="Futura Hv BT"/>
              </a:rPr>
              <a:t>, but it was terribly corrosive to the morale, motivation and commitment of the kitchen employees and the team learned it was not good for customers either.</a:t>
            </a:r>
          </a:p>
          <a:p>
            <a:pPr>
              <a:lnSpc>
                <a:spcPct val="150000"/>
              </a:lnSpc>
              <a:spcBef>
                <a:spcPts val="45"/>
              </a:spcBef>
            </a:pPr>
            <a:r>
              <a:rPr lang="en-US" sz="2000" spc="-5" dirty="0" smtClean="0">
                <a:latin typeface="Futura Hv BT"/>
                <a:cs typeface="Futura Hv BT"/>
              </a:rPr>
              <a:t>During the interviews another important thing happened: the kitchen employees realized that someone was listening and trying to help. Catering, officer Birgit Jespersen noted that this generated tremendous goodwill for the project.  </a:t>
            </a:r>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8500" y="313286"/>
            <a:ext cx="9472983" cy="6937797"/>
          </a:xfrm>
          <a:prstGeom prst="rect">
            <a:avLst/>
          </a:prstGeom>
        </p:spPr>
        <p:txBody>
          <a:bodyPr vert="horz" wrap="square" lIns="0" tIns="12700" rIns="0" bIns="0" rtlCol="0">
            <a:spAutoFit/>
          </a:bodyPr>
          <a:lstStyle/>
          <a:p>
            <a:pPr>
              <a:lnSpc>
                <a:spcPct val="150000"/>
              </a:lnSpc>
              <a:spcBef>
                <a:spcPts val="45"/>
              </a:spcBef>
            </a:pPr>
            <a:r>
              <a:rPr lang="en-US" sz="2000" b="1" spc="-5" dirty="0" smtClean="0">
                <a:latin typeface="Futura Hv BT"/>
                <a:cs typeface="Futura Hv BT"/>
              </a:rPr>
              <a:t>Understanding Seniors</a:t>
            </a:r>
          </a:p>
          <a:p>
            <a:pPr>
              <a:lnSpc>
                <a:spcPct val="150000"/>
              </a:lnSpc>
              <a:spcBef>
                <a:spcPts val="45"/>
              </a:spcBef>
            </a:pPr>
            <a:r>
              <a:rPr lang="en-US" sz="2000" b="1" spc="-5" dirty="0" smtClean="0">
                <a:latin typeface="Futura Hv BT"/>
                <a:cs typeface="Futura Hv BT"/>
              </a:rPr>
              <a:t>Insight form interview: </a:t>
            </a:r>
            <a:r>
              <a:rPr lang="en-US" sz="2000" spc="-5" dirty="0" smtClean="0">
                <a:latin typeface="Futura Hv BT"/>
                <a:cs typeface="Futura Hv BT"/>
              </a:rPr>
              <a:t>The seniors receiving meals also suffered from feelings of disconnection and stigma, the Hatch &amp; Bloom team learned in interviews with them. The social stigma of even having to receive such assistance weighed heavily: Help for cleaning was considered acceptable in Danish culture, but help for more personal needs was much less so. It also mattered who was providing the help. In Denmark a senior hoped to receive it from a relative or a friend. If that was not possible one would perhaps hire someone. The last resort was government assistance.</a:t>
            </a:r>
          </a:p>
          <a:p>
            <a:pPr>
              <a:lnSpc>
                <a:spcPct val="150000"/>
              </a:lnSpc>
              <a:spcBef>
                <a:spcPts val="45"/>
              </a:spcBef>
            </a:pPr>
            <a:endParaRPr lang="en-US" sz="2000" spc="-5" dirty="0" smtClean="0">
              <a:latin typeface="Futura Hv BT"/>
              <a:cs typeface="Futura Hv BT"/>
            </a:endParaRPr>
          </a:p>
          <a:p>
            <a:pPr>
              <a:lnSpc>
                <a:spcPct val="150000"/>
              </a:lnSpc>
              <a:spcBef>
                <a:spcPts val="45"/>
              </a:spcBef>
            </a:pPr>
            <a:r>
              <a:rPr lang="en-US" sz="2000" spc="-5" dirty="0" smtClean="0">
                <a:latin typeface="Futura Hv BT"/>
                <a:cs typeface="Futura Hv BT"/>
              </a:rPr>
              <a:t>Also very painful to seniors was the loss of control over their food choices. The team discovered that the kind f food they put in their mouths was the second most important thing for the elderly after taking care of their own personal hygiene. Furthermore they often disliked eating alone because it reminded them that their families were no longer around. All these factors were linked to the underlying problem: The less you enjoy the situation, the smaller your appetite.</a:t>
            </a:r>
          </a:p>
        </p:txBody>
      </p:sp>
      <p:pic>
        <p:nvPicPr>
          <p:cNvPr id="3" name="Picture 2"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8500" y="313286"/>
            <a:ext cx="9472983" cy="5091137"/>
          </a:xfrm>
          <a:prstGeom prst="rect">
            <a:avLst/>
          </a:prstGeom>
        </p:spPr>
        <p:txBody>
          <a:bodyPr vert="horz" wrap="square" lIns="0" tIns="12700" rIns="0" bIns="0" rtlCol="0">
            <a:spAutoFit/>
          </a:bodyPr>
          <a:lstStyle/>
          <a:p>
            <a:pPr>
              <a:lnSpc>
                <a:spcPct val="150000"/>
              </a:lnSpc>
              <a:spcBef>
                <a:spcPts val="45"/>
              </a:spcBef>
            </a:pPr>
            <a:r>
              <a:rPr lang="en-US" sz="2000" spc="-5" dirty="0" smtClean="0">
                <a:latin typeface="Futura Hv BT"/>
                <a:cs typeface="Futura Hv BT"/>
              </a:rPr>
              <a:t>On a more positive note the team also discovered that this generation of seniors was very responsible and capable in the kitchen and had a keen sense of the seasons and positive associations with seasonal food such as apples in the fall and strawberries in  summer. They also often tried to customize their meals by adding spices or using their pw potatoes or vegetables.</a:t>
            </a:r>
          </a:p>
          <a:p>
            <a:pPr>
              <a:lnSpc>
                <a:spcPct val="150000"/>
              </a:lnSpc>
              <a:spcBef>
                <a:spcPts val="45"/>
              </a:spcBef>
            </a:pPr>
            <a:endParaRPr lang="en-US" sz="2000" spc="-5" dirty="0" smtClean="0">
              <a:latin typeface="Futura Hv BT"/>
              <a:cs typeface="Futura Hv BT"/>
            </a:endParaRPr>
          </a:p>
          <a:p>
            <a:pPr>
              <a:lnSpc>
                <a:spcPct val="150000"/>
              </a:lnSpc>
              <a:spcBef>
                <a:spcPts val="45"/>
              </a:spcBef>
            </a:pPr>
            <a:r>
              <a:rPr lang="en-US" sz="2000" spc="-5" dirty="0" smtClean="0">
                <a:latin typeface="Futura Hv BT"/>
                <a:cs typeface="Futura Hv BT"/>
              </a:rPr>
              <a:t>As Hatch &amp; Bloom began integrating what it had learned from both seniors and kitchen employees, the news was good.</a:t>
            </a:r>
          </a:p>
          <a:p>
            <a:pPr>
              <a:lnSpc>
                <a:spcPct val="150000"/>
              </a:lnSpc>
              <a:spcBef>
                <a:spcPts val="45"/>
              </a:spcBef>
            </a:pPr>
            <a:r>
              <a:rPr lang="en-US" sz="2000" spc="-5" dirty="0" smtClean="0">
                <a:latin typeface="Futura Hv BT"/>
                <a:cs typeface="Futura Hv BT"/>
              </a:rPr>
              <a:t>A lot of the findings in the kitchen actually worked very well with the findings from the users. And it lead that it was not chef’s decision and it was not a user’s decision either.</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11299" y="313286"/>
            <a:ext cx="6560184" cy="3378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KEY</a:t>
            </a:r>
            <a:r>
              <a:rPr sz="2000" b="1" spc="-10" dirty="0">
                <a:latin typeface="Futura Hv BT"/>
                <a:cs typeface="Futura Hv BT"/>
              </a:rPr>
              <a:t> </a:t>
            </a:r>
            <a:r>
              <a:rPr sz="2000" b="1" spc="-5" dirty="0">
                <a:latin typeface="Futura Hv BT"/>
                <a:cs typeface="Futura Hv BT"/>
              </a:rPr>
              <a:t>INSIGHTS</a:t>
            </a:r>
            <a:endParaRPr sz="2000" dirty="0">
              <a:latin typeface="Futura Hv BT"/>
              <a:cs typeface="Futura Hv BT"/>
            </a:endParaRPr>
          </a:p>
          <a:p>
            <a:pPr>
              <a:lnSpc>
                <a:spcPct val="100000"/>
              </a:lnSpc>
              <a:spcBef>
                <a:spcPts val="40"/>
              </a:spcBef>
            </a:pPr>
            <a:endParaRPr sz="2050" dirty="0">
              <a:latin typeface="Times New Roman"/>
              <a:cs typeface="Times New Roman"/>
            </a:endParaRPr>
          </a:p>
          <a:p>
            <a:pPr marL="12700">
              <a:lnSpc>
                <a:spcPct val="100000"/>
              </a:lnSpc>
              <a:buChar char="-"/>
              <a:tabLst>
                <a:tab pos="173990" algn="l"/>
              </a:tabLst>
            </a:pPr>
            <a:r>
              <a:rPr sz="2000" spc="-5" dirty="0">
                <a:latin typeface="Futura Lt BT"/>
                <a:cs typeface="Futura Lt BT"/>
              </a:rPr>
              <a:t>Seniors </a:t>
            </a:r>
            <a:r>
              <a:rPr sz="2000" dirty="0">
                <a:latin typeface="Futura Lt BT"/>
                <a:cs typeface="Futura Lt BT"/>
              </a:rPr>
              <a:t>were </a:t>
            </a:r>
            <a:r>
              <a:rPr sz="2000" spc="-5" dirty="0">
                <a:latin typeface="Futura Lt BT"/>
                <a:cs typeface="Futura Lt BT"/>
              </a:rPr>
              <a:t>ambarrassed to accept government</a:t>
            </a:r>
            <a:r>
              <a:rPr sz="2000" spc="-65" dirty="0">
                <a:latin typeface="Futura Lt BT"/>
                <a:cs typeface="Futura Lt BT"/>
              </a:rPr>
              <a:t> </a:t>
            </a:r>
            <a:r>
              <a:rPr sz="2000" dirty="0">
                <a:latin typeface="Futura Lt BT"/>
                <a:cs typeface="Futura Lt BT"/>
              </a:rPr>
              <a:t>assistance</a:t>
            </a:r>
          </a:p>
          <a:p>
            <a:pPr>
              <a:lnSpc>
                <a:spcPct val="100000"/>
              </a:lnSpc>
              <a:spcBef>
                <a:spcPts val="45"/>
              </a:spcBef>
              <a:buFont typeface="Futura Lt BT"/>
              <a:buChar char="-"/>
            </a:pPr>
            <a:endParaRPr sz="2050" dirty="0">
              <a:latin typeface="Times New Roman"/>
              <a:cs typeface="Times New Roman"/>
            </a:endParaRPr>
          </a:p>
          <a:p>
            <a:pPr marL="12700">
              <a:lnSpc>
                <a:spcPct val="100000"/>
              </a:lnSpc>
              <a:buChar char="-"/>
              <a:tabLst>
                <a:tab pos="173990" algn="l"/>
              </a:tabLst>
            </a:pPr>
            <a:r>
              <a:rPr sz="2000" spc="-15" dirty="0">
                <a:latin typeface="Futura Lt BT"/>
                <a:cs typeface="Futura Lt BT"/>
              </a:rPr>
              <a:t>Loss </a:t>
            </a:r>
            <a:r>
              <a:rPr sz="2000" spc="-5" dirty="0">
                <a:latin typeface="Futura Lt BT"/>
                <a:cs typeface="Futura Lt BT"/>
              </a:rPr>
              <a:t>of control over </a:t>
            </a:r>
            <a:r>
              <a:rPr sz="2000" dirty="0">
                <a:latin typeface="Futura Lt BT"/>
                <a:cs typeface="Futura Lt BT"/>
              </a:rPr>
              <a:t>food </a:t>
            </a:r>
            <a:r>
              <a:rPr sz="2000" spc="-5" dirty="0">
                <a:latin typeface="Futura Lt BT"/>
                <a:cs typeface="Futura Lt BT"/>
              </a:rPr>
              <a:t>choices </a:t>
            </a:r>
            <a:r>
              <a:rPr sz="2000" dirty="0">
                <a:latin typeface="Futura Lt BT"/>
                <a:cs typeface="Futura Lt BT"/>
              </a:rPr>
              <a:t>was</a:t>
            </a:r>
            <a:r>
              <a:rPr sz="2000" spc="-10" dirty="0">
                <a:latin typeface="Futura Lt BT"/>
                <a:cs typeface="Futura Lt BT"/>
              </a:rPr>
              <a:t> </a:t>
            </a:r>
            <a:r>
              <a:rPr sz="2000" dirty="0">
                <a:latin typeface="Futura Lt BT"/>
                <a:cs typeface="Futura Lt BT"/>
              </a:rPr>
              <a:t>painful</a:t>
            </a:r>
          </a:p>
          <a:p>
            <a:pPr>
              <a:lnSpc>
                <a:spcPct val="100000"/>
              </a:lnSpc>
              <a:spcBef>
                <a:spcPts val="40"/>
              </a:spcBef>
              <a:buFont typeface="Futura Lt BT"/>
              <a:buChar char="-"/>
            </a:pPr>
            <a:endParaRPr sz="2050" dirty="0">
              <a:latin typeface="Times New Roman"/>
              <a:cs typeface="Times New Roman"/>
            </a:endParaRPr>
          </a:p>
          <a:p>
            <a:pPr marL="12700" marR="5080">
              <a:lnSpc>
                <a:spcPct val="100000"/>
              </a:lnSpc>
              <a:buChar char="-"/>
              <a:tabLst>
                <a:tab pos="173990" algn="l"/>
              </a:tabLst>
            </a:pPr>
            <a:r>
              <a:rPr sz="2000" spc="-5" dirty="0">
                <a:latin typeface="Futura Lt BT"/>
                <a:cs typeface="Futura Lt BT"/>
              </a:rPr>
              <a:t>They </a:t>
            </a:r>
            <a:r>
              <a:rPr sz="2000" dirty="0">
                <a:latin typeface="Futura Lt BT"/>
                <a:cs typeface="Futura Lt BT"/>
              </a:rPr>
              <a:t>were lonely </a:t>
            </a:r>
            <a:r>
              <a:rPr sz="2000" spc="-5" dirty="0">
                <a:latin typeface="Futura Lt BT"/>
                <a:cs typeface="Futura Lt BT"/>
              </a:rPr>
              <a:t>eating alone and missed the </a:t>
            </a:r>
            <a:r>
              <a:rPr sz="2000" dirty="0">
                <a:latin typeface="Futura Lt BT"/>
                <a:cs typeface="Futura Lt BT"/>
              </a:rPr>
              <a:t>seasonal food  </a:t>
            </a:r>
            <a:r>
              <a:rPr sz="2000" spc="-5" dirty="0">
                <a:latin typeface="Futura Lt BT"/>
                <a:cs typeface="Futura Lt BT"/>
              </a:rPr>
              <a:t>of their</a:t>
            </a:r>
            <a:r>
              <a:rPr sz="2000" spc="-10" dirty="0">
                <a:latin typeface="Futura Lt BT"/>
                <a:cs typeface="Futura Lt BT"/>
              </a:rPr>
              <a:t> </a:t>
            </a:r>
            <a:r>
              <a:rPr sz="2000" dirty="0">
                <a:latin typeface="Futura Lt BT"/>
                <a:cs typeface="Futura Lt BT"/>
              </a:rPr>
              <a:t>youth</a:t>
            </a:r>
          </a:p>
          <a:p>
            <a:pPr>
              <a:lnSpc>
                <a:spcPct val="100000"/>
              </a:lnSpc>
              <a:spcBef>
                <a:spcPts val="45"/>
              </a:spcBef>
              <a:buFont typeface="Futura Lt BT"/>
              <a:buChar char="-"/>
            </a:pPr>
            <a:endParaRPr sz="2050" dirty="0">
              <a:latin typeface="Times New Roman"/>
              <a:cs typeface="Times New Roman"/>
            </a:endParaRPr>
          </a:p>
          <a:p>
            <a:pPr marL="12700" marR="447040">
              <a:lnSpc>
                <a:spcPct val="100000"/>
              </a:lnSpc>
              <a:buChar char="-"/>
              <a:tabLst>
                <a:tab pos="173990" algn="l"/>
              </a:tabLst>
            </a:pPr>
            <a:r>
              <a:rPr sz="2000" spc="-20" dirty="0">
                <a:latin typeface="Futura Lt BT"/>
                <a:cs typeface="Futura Lt BT"/>
              </a:rPr>
              <a:t>Workers </a:t>
            </a:r>
            <a:r>
              <a:rPr sz="2000" dirty="0">
                <a:latin typeface="Futura Lt BT"/>
                <a:cs typeface="Futura Lt BT"/>
              </a:rPr>
              <a:t>were </a:t>
            </a:r>
            <a:r>
              <a:rPr sz="2000" spc="-5" dirty="0">
                <a:latin typeface="Futura Lt BT"/>
                <a:cs typeface="Futura Lt BT"/>
              </a:rPr>
              <a:t>bored and </a:t>
            </a:r>
            <a:r>
              <a:rPr sz="2000" dirty="0">
                <a:latin typeface="Futura Lt BT"/>
                <a:cs typeface="Futura Lt BT"/>
              </a:rPr>
              <a:t>unmotivated </a:t>
            </a:r>
            <a:r>
              <a:rPr sz="2000" spc="-5" dirty="0">
                <a:latin typeface="Futura Lt BT"/>
                <a:cs typeface="Futura Lt BT"/>
              </a:rPr>
              <a:t>creating the </a:t>
            </a:r>
            <a:r>
              <a:rPr sz="2000" dirty="0">
                <a:latin typeface="Futura Lt BT"/>
                <a:cs typeface="Futura Lt BT"/>
              </a:rPr>
              <a:t>same  </a:t>
            </a:r>
            <a:r>
              <a:rPr sz="2000" spc="-5" dirty="0">
                <a:latin typeface="Futura Lt BT"/>
                <a:cs typeface="Futura Lt BT"/>
              </a:rPr>
              <a:t>meals day after</a:t>
            </a:r>
            <a:r>
              <a:rPr sz="2000" spc="-10" dirty="0">
                <a:latin typeface="Futura Lt BT"/>
                <a:cs typeface="Futura Lt BT"/>
              </a:rPr>
              <a:t> </a:t>
            </a:r>
            <a:r>
              <a:rPr sz="2000" dirty="0">
                <a:latin typeface="Futura Lt BT"/>
                <a:cs typeface="Futura Lt BT"/>
              </a:rPr>
              <a:t>day</a:t>
            </a: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
        <p:nvSpPr>
          <p:cNvPr id="5" name="Rectangle 4"/>
          <p:cNvSpPr/>
          <p:nvPr/>
        </p:nvSpPr>
        <p:spPr>
          <a:xfrm>
            <a:off x="0" y="4977527"/>
            <a:ext cx="6864350" cy="2585323"/>
          </a:xfrm>
          <a:prstGeom prst="rect">
            <a:avLst/>
          </a:prstGeom>
        </p:spPr>
        <p:txBody>
          <a:bodyPr wrap="square">
            <a:spAutoFit/>
          </a:bodyPr>
          <a:lstStyle/>
          <a:p>
            <a:pPr>
              <a:lnSpc>
                <a:spcPct val="150000"/>
              </a:lnSpc>
              <a:spcBef>
                <a:spcPts val="45"/>
              </a:spcBef>
            </a:pPr>
            <a:r>
              <a:rPr lang="en-US" b="1" spc="-5" dirty="0" smtClean="0">
                <a:latin typeface="Futura Hv BT"/>
                <a:cs typeface="Futura Hv BT"/>
              </a:rPr>
              <a:t>Insight: </a:t>
            </a:r>
            <a:r>
              <a:rPr lang="en-US" spc="-5" dirty="0" smtClean="0">
                <a:latin typeface="Futura Hv BT"/>
                <a:cs typeface="Futura Hv BT"/>
              </a:rPr>
              <a:t>The more the team from Hatch &amp; Bloom got to know the kitchen employees, the more it became apparent that this was a skilled workforce. Public perception and reality were quite different. The workers wee making boring, low-cost meals because of perceived economic and logistical constraints not because they faced a skills gap.</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a:extLst>
              <a:ext uri="{FF2B5EF4-FFF2-40B4-BE49-F238E27FC236}">
                <a16:creationId xmlns:a16="http://schemas.microsoft.com/office/drawing/2014/main" xmlns="" id="{740A27C3-5E3F-4377-9233-36C59E5E46AC}"/>
              </a:ext>
            </a:extLst>
          </p:cNvPr>
          <p:cNvPicPr>
            <a:picLocks noChangeAspect="1" noChangeArrowheads="1"/>
          </p:cNvPicPr>
          <p:nvPr/>
        </p:nvPicPr>
        <p:blipFill rotWithShape="1">
          <a:blip r:embed="rId2" cstate="print"/>
          <a:srcRect r="2998"/>
          <a:stretch/>
        </p:blipFill>
        <p:spPr bwMode="auto">
          <a:xfrm>
            <a:off x="622300" y="276225"/>
            <a:ext cx="9282545" cy="5380188"/>
          </a:xfrm>
          <a:prstGeom prst="rect">
            <a:avLst/>
          </a:prstGeom>
          <a:noFill/>
          <a:ln w="9525">
            <a:noFill/>
            <a:miter lim="800000"/>
            <a:headEnd/>
            <a:tailEnd/>
          </a:ln>
        </p:spPr>
      </p:pic>
      <p:pic>
        <p:nvPicPr>
          <p:cNvPr id="4" name="Picture 3" descr="Case Study.png"/>
          <p:cNvPicPr>
            <a:picLocks noChangeAspect="1"/>
          </p:cNvPicPr>
          <p:nvPr/>
        </p:nvPicPr>
        <p:blipFill>
          <a:blip r:embed="rId3" cstate="print"/>
          <a:stretch>
            <a:fillRect/>
          </a:stretch>
        </p:blipFill>
        <p:spPr>
          <a:xfrm>
            <a:off x="9975929" y="0"/>
            <a:ext cx="717471" cy="880877"/>
          </a:xfrm>
          <a:prstGeom prst="rect">
            <a:avLst/>
          </a:prstGeom>
        </p:spPr>
      </p:pic>
      <p:sp>
        <p:nvSpPr>
          <p:cNvPr id="5" name="Rectangle 4"/>
          <p:cNvSpPr/>
          <p:nvPr/>
        </p:nvSpPr>
        <p:spPr>
          <a:xfrm>
            <a:off x="0" y="5669511"/>
            <a:ext cx="6864350" cy="1893339"/>
          </a:xfrm>
          <a:prstGeom prst="rect">
            <a:avLst/>
          </a:prstGeom>
        </p:spPr>
        <p:txBody>
          <a:bodyPr wrap="square">
            <a:spAutoFit/>
          </a:bodyPr>
          <a:lstStyle/>
          <a:p>
            <a:pPr>
              <a:lnSpc>
                <a:spcPct val="150000"/>
              </a:lnSpc>
              <a:spcBef>
                <a:spcPts val="45"/>
              </a:spcBef>
            </a:pPr>
            <a:r>
              <a:rPr lang="en-US" sz="1600" spc="-5" dirty="0" smtClean="0">
                <a:latin typeface="Futura Hv BT"/>
                <a:cs typeface="Futura Hv BT"/>
              </a:rPr>
              <a:t>Once team members had finished their ethnographic research, they enlisted a broader group of stakeholders in understanding the nature of the challenges and participating in creating solutions. The goal was to solicit a wide range of ideas for developing a new and better meal service. To accomplish this they held a series of three workshops.</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dirty="0">
                <a:latin typeface="Futura Lt BT" panose="020B0402020204020303" pitchFamily="34" charset="0"/>
              </a:rPr>
              <a:t>How will you define problem/challenge statement keeping in mind?</a:t>
            </a:r>
          </a:p>
          <a:p>
            <a:pPr lvl="1">
              <a:lnSpc>
                <a:spcPct val="150000"/>
              </a:lnSpc>
            </a:pPr>
            <a:r>
              <a:rPr lang="en-US" sz="2000" dirty="0">
                <a:latin typeface="Futura Lt BT" panose="020B0402020204020303" pitchFamily="34" charset="0"/>
              </a:rPr>
              <a:t>- government-sponsored meals. </a:t>
            </a:r>
          </a:p>
          <a:p>
            <a:pPr lvl="1">
              <a:lnSpc>
                <a:spcPct val="150000"/>
              </a:lnSpc>
            </a:pPr>
            <a:r>
              <a:rPr lang="en-US" sz="2000" dirty="0">
                <a:latin typeface="Futura Lt BT" panose="020B0402020204020303" pitchFamily="34" charset="0"/>
              </a:rPr>
              <a:t>- Danish municipalities deliver subsidized meals</a:t>
            </a:r>
          </a:p>
          <a:p>
            <a:pPr lvl="1">
              <a:lnSpc>
                <a:spcPct val="150000"/>
              </a:lnSpc>
            </a:pPr>
            <a:r>
              <a:rPr lang="en-US" sz="2000" dirty="0">
                <a:latin typeface="Futura Lt BT" panose="020B0402020204020303" pitchFamily="34" charset="0"/>
              </a:rPr>
              <a:t>- Many of the seniors have nutritional challenges </a:t>
            </a:r>
          </a:p>
          <a:p>
            <a:pPr lvl="1">
              <a:lnSpc>
                <a:spcPct val="150000"/>
              </a:lnSpc>
            </a:pPr>
            <a:r>
              <a:rPr lang="en-US" sz="2000" dirty="0">
                <a:latin typeface="Futura Lt BT" panose="020B0402020204020303" pitchFamily="34" charset="0"/>
              </a:rPr>
              <a:t>- both health problems and a low quality of life</a:t>
            </a:r>
          </a:p>
        </p:txBody>
      </p:sp>
      <p:pic>
        <p:nvPicPr>
          <p:cNvPr id="4" name="Picture 2" descr="C:\Users\XDS\Desktop\Field guide for IMT\experiment.jpg"/>
          <p:cNvPicPr>
            <a:picLocks noChangeAspect="1" noChangeArrowheads="1"/>
          </p:cNvPicPr>
          <p:nvPr/>
        </p:nvPicPr>
        <p:blipFill>
          <a:blip r:embed="rId2" cstate="print"/>
          <a:srcRect l="30908" r="35681" b="34339"/>
          <a:stretch>
            <a:fillRect/>
          </a:stretch>
        </p:blipFill>
        <p:spPr bwMode="auto">
          <a:xfrm>
            <a:off x="7404100" y="2714625"/>
            <a:ext cx="2962487" cy="4126321"/>
          </a:xfrm>
          <a:prstGeom prst="rect">
            <a:avLst/>
          </a:prstGeom>
          <a:noFill/>
        </p:spPr>
      </p:pic>
      <p:sp>
        <p:nvSpPr>
          <p:cNvPr id="5" name="Title 1"/>
          <p:cNvSpPr>
            <a:spLocks noGrp="1"/>
          </p:cNvSpPr>
          <p:nvPr>
            <p:ph type="title"/>
          </p:nvPr>
        </p:nvSpPr>
        <p:spPr>
          <a:xfrm>
            <a:off x="808990" y="302865"/>
            <a:ext cx="9075420" cy="1260475"/>
          </a:xfrm>
        </p:spPr>
        <p:txBody>
          <a:bodyPr>
            <a:normAutofit/>
          </a:bodyPr>
          <a:lstStyle/>
          <a:p>
            <a:pPr algn="ctr"/>
            <a:r>
              <a:rPr lang="en-US" dirty="0"/>
              <a:t>Answer keeping in mind your design thinking process</a:t>
            </a:r>
          </a:p>
        </p:txBody>
      </p:sp>
      <p:pic>
        <p:nvPicPr>
          <p:cNvPr id="6" name="Picture 5"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700" y="581025"/>
            <a:ext cx="9844459" cy="6324600"/>
          </a:xfrm>
        </p:spPr>
        <p:txBody>
          <a:bodyPr>
            <a:noAutofit/>
          </a:bodyPr>
          <a:lstStyle/>
          <a:p>
            <a:pPr>
              <a:lnSpc>
                <a:spcPct val="150000"/>
              </a:lnSpc>
            </a:pPr>
            <a:r>
              <a:rPr lang="en-US" dirty="0"/>
              <a:t>- What was the already available solution that </a:t>
            </a:r>
            <a:r>
              <a:rPr lang="en-US" dirty="0" err="1"/>
              <a:t>Holstebro</a:t>
            </a:r>
            <a:r>
              <a:rPr lang="en-US" dirty="0"/>
              <a:t> officials and the leaders of the Hospitable Food Service?</a:t>
            </a:r>
          </a:p>
          <a:p>
            <a:pPr>
              <a:lnSpc>
                <a:spcPct val="150000"/>
              </a:lnSpc>
            </a:pPr>
            <a:r>
              <a:rPr lang="en-US" dirty="0"/>
              <a:t>- How did the view shifted as the project progressed?</a:t>
            </a:r>
          </a:p>
          <a:p>
            <a:pPr>
              <a:lnSpc>
                <a:spcPct val="150000"/>
              </a:lnSpc>
            </a:pPr>
            <a:r>
              <a:rPr lang="en-US" dirty="0"/>
              <a:t>- How was the wholly new meal service that offered higher quality, more flexibility, and increased choice?</a:t>
            </a:r>
          </a:p>
          <a:p>
            <a:pPr>
              <a:lnSpc>
                <a:spcPct val="150000"/>
              </a:lnSpc>
            </a:pPr>
            <a:r>
              <a:rPr lang="en-US" dirty="0"/>
              <a:t>- When does Ethnography in Social Services fail?</a:t>
            </a:r>
          </a:p>
          <a:p>
            <a:pPr>
              <a:lnSpc>
                <a:spcPct val="150000"/>
              </a:lnSpc>
            </a:pPr>
            <a:r>
              <a:rPr lang="en-US" dirty="0"/>
              <a:t>- What were the ethnography study the team members took on?</a:t>
            </a:r>
          </a:p>
          <a:p>
            <a:pPr>
              <a:lnSpc>
                <a:spcPct val="150000"/>
              </a:lnSpc>
            </a:pPr>
            <a:r>
              <a:rPr lang="en-US" dirty="0"/>
              <a:t>- What were other observations made apart from observing the current customers?</a:t>
            </a:r>
          </a:p>
          <a:p>
            <a:pPr>
              <a:lnSpc>
                <a:spcPct val="150000"/>
              </a:lnSpc>
            </a:pPr>
            <a:r>
              <a:rPr lang="en-US" dirty="0"/>
              <a:t>- What was that they observed in the kitchen that surprised them.</a:t>
            </a:r>
          </a:p>
          <a:p>
            <a:pPr>
              <a:lnSpc>
                <a:spcPct val="150000"/>
              </a:lnSpc>
            </a:pPr>
            <a:r>
              <a:rPr lang="en-US" dirty="0"/>
              <a:t>- What was the general perception of the people who worked in these public kitchen?</a:t>
            </a:r>
          </a:p>
          <a:p>
            <a:pPr>
              <a:lnSpc>
                <a:spcPct val="150000"/>
              </a:lnSpc>
            </a:pPr>
            <a:r>
              <a:rPr lang="en-US" dirty="0"/>
              <a:t>- Why did the team feel “It was not going to be enough to focus on the needs of the consumers, team members realized; they would need to address the problems of the employees producing the meals as well.”</a:t>
            </a:r>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4299" y="479668"/>
            <a:ext cx="2214245" cy="1244600"/>
          </a:xfrm>
          <a:prstGeom prst="rect">
            <a:avLst/>
          </a:prstGeom>
        </p:spPr>
        <p:txBody>
          <a:bodyPr vert="horz" wrap="square" lIns="0" tIns="12700" rIns="0" bIns="0" rtlCol="0">
            <a:spAutoFit/>
          </a:bodyPr>
          <a:lstStyle/>
          <a:p>
            <a:pPr marL="12700">
              <a:lnSpc>
                <a:spcPct val="100000"/>
              </a:lnSpc>
              <a:spcBef>
                <a:spcPts val="100"/>
              </a:spcBef>
            </a:pPr>
            <a:r>
              <a:rPr sz="8000" dirty="0">
                <a:solidFill>
                  <a:srgbClr val="EEC047"/>
                </a:solidFill>
                <a:latin typeface="Futura"/>
                <a:cs typeface="Futura"/>
              </a:rPr>
              <a:t>81%</a:t>
            </a:r>
            <a:endParaRPr sz="8000">
              <a:latin typeface="Futura"/>
              <a:cs typeface="Futura"/>
            </a:endParaRP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3"/>
          <p:cNvSpPr txBox="1"/>
          <p:nvPr/>
        </p:nvSpPr>
        <p:spPr>
          <a:xfrm>
            <a:off x="974299" y="2415148"/>
            <a:ext cx="2214245" cy="1244600"/>
          </a:xfrm>
          <a:prstGeom prst="rect">
            <a:avLst/>
          </a:prstGeom>
        </p:spPr>
        <p:txBody>
          <a:bodyPr vert="horz" wrap="square" lIns="0" tIns="12700" rIns="0" bIns="0" rtlCol="0">
            <a:spAutoFit/>
          </a:bodyPr>
          <a:lstStyle/>
          <a:p>
            <a:pPr marL="12700">
              <a:lnSpc>
                <a:spcPct val="100000"/>
              </a:lnSpc>
              <a:spcBef>
                <a:spcPts val="100"/>
              </a:spcBef>
            </a:pPr>
            <a:r>
              <a:rPr sz="8000" b="1" dirty="0">
                <a:solidFill>
                  <a:srgbClr val="EEC047"/>
                </a:solidFill>
                <a:latin typeface="Futura"/>
                <a:cs typeface="Futura"/>
              </a:rPr>
              <a:t>71%</a:t>
            </a:r>
            <a:endParaRPr sz="8000">
              <a:latin typeface="Futura"/>
              <a:cs typeface="Futura"/>
            </a:endParaRPr>
          </a:p>
        </p:txBody>
      </p:sp>
      <p:sp>
        <p:nvSpPr>
          <p:cNvPr id="4" name="object 4"/>
          <p:cNvSpPr txBox="1"/>
          <p:nvPr/>
        </p:nvSpPr>
        <p:spPr>
          <a:xfrm>
            <a:off x="3611299" y="857786"/>
            <a:ext cx="6170930" cy="6350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of companies </a:t>
            </a:r>
            <a:r>
              <a:rPr sz="2000" dirty="0">
                <a:latin typeface="Futura Lt BT"/>
                <a:cs typeface="Futura Lt BT"/>
              </a:rPr>
              <a:t>say </a:t>
            </a:r>
            <a:r>
              <a:rPr sz="2000" spc="-5" dirty="0">
                <a:latin typeface="Futura Lt BT"/>
                <a:cs typeface="Futura Lt BT"/>
              </a:rPr>
              <a:t>they </a:t>
            </a:r>
            <a:r>
              <a:rPr sz="2000" dirty="0">
                <a:latin typeface="Futura Lt BT"/>
                <a:cs typeface="Futura Lt BT"/>
              </a:rPr>
              <a:t>would </a:t>
            </a:r>
            <a:r>
              <a:rPr sz="2000" spc="-5" dirty="0">
                <a:latin typeface="Futura Lt BT"/>
                <a:cs typeface="Futura Lt BT"/>
              </a:rPr>
              <a:t>be open to </a:t>
            </a:r>
            <a:r>
              <a:rPr sz="2000" dirty="0">
                <a:latin typeface="Futura Lt BT"/>
                <a:cs typeface="Futura Lt BT"/>
              </a:rPr>
              <a:t>a </a:t>
            </a:r>
            <a:r>
              <a:rPr sz="2000" spc="-5" dirty="0">
                <a:latin typeface="Futura Lt BT"/>
                <a:cs typeface="Futura Lt BT"/>
              </a:rPr>
              <a:t>design thinking  mindset </a:t>
            </a:r>
            <a:r>
              <a:rPr sz="2000" dirty="0">
                <a:latin typeface="Futura Lt BT"/>
                <a:cs typeface="Futura Lt BT"/>
              </a:rPr>
              <a:t>in </a:t>
            </a:r>
            <a:r>
              <a:rPr sz="2000" spc="-5" dirty="0">
                <a:latin typeface="Futura Lt BT"/>
                <a:cs typeface="Futura Lt BT"/>
              </a:rPr>
              <a:t>the context of corporate</a:t>
            </a:r>
            <a:r>
              <a:rPr sz="2000" spc="-30" dirty="0">
                <a:latin typeface="Futura Lt BT"/>
                <a:cs typeface="Futura Lt BT"/>
              </a:rPr>
              <a:t> </a:t>
            </a:r>
            <a:r>
              <a:rPr sz="2000" dirty="0">
                <a:latin typeface="Futura Lt BT"/>
                <a:cs typeface="Futura Lt BT"/>
              </a:rPr>
              <a:t>strategy</a:t>
            </a:r>
            <a:endParaRPr sz="2000">
              <a:latin typeface="Futura Lt BT"/>
              <a:cs typeface="Futura Lt BT"/>
            </a:endParaRPr>
          </a:p>
        </p:txBody>
      </p:sp>
      <p:sp>
        <p:nvSpPr>
          <p:cNvPr id="5" name="object 5"/>
          <p:cNvSpPr txBox="1"/>
          <p:nvPr/>
        </p:nvSpPr>
        <p:spPr>
          <a:xfrm>
            <a:off x="3611299" y="2792757"/>
            <a:ext cx="6177915" cy="6350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of </a:t>
            </a:r>
            <a:r>
              <a:rPr sz="2000" dirty="0">
                <a:latin typeface="Futura Lt BT"/>
                <a:cs typeface="Futura Lt BT"/>
              </a:rPr>
              <a:t>suitably </a:t>
            </a:r>
            <a:r>
              <a:rPr sz="2000" spc="-5" dirty="0">
                <a:latin typeface="Futura Lt BT"/>
                <a:cs typeface="Futura Lt BT"/>
              </a:rPr>
              <a:t>trained employees perceive that design thinking  </a:t>
            </a:r>
            <a:r>
              <a:rPr sz="2000" dirty="0">
                <a:latin typeface="Futura Lt BT"/>
                <a:cs typeface="Futura Lt BT"/>
              </a:rPr>
              <a:t>has improved </a:t>
            </a:r>
            <a:r>
              <a:rPr sz="2000" spc="-5" dirty="0">
                <a:latin typeface="Futura Lt BT"/>
                <a:cs typeface="Futura Lt BT"/>
              </a:rPr>
              <a:t>the </a:t>
            </a:r>
            <a:r>
              <a:rPr sz="2000" dirty="0">
                <a:latin typeface="Futura Lt BT"/>
                <a:cs typeface="Futura Lt BT"/>
              </a:rPr>
              <a:t>working</a:t>
            </a:r>
            <a:r>
              <a:rPr sz="2000" spc="-20" dirty="0">
                <a:latin typeface="Futura Lt BT"/>
                <a:cs typeface="Futura Lt BT"/>
              </a:rPr>
              <a:t> </a:t>
            </a:r>
            <a:r>
              <a:rPr sz="2000" spc="-5" dirty="0">
                <a:latin typeface="Futura Lt BT"/>
                <a:cs typeface="Futura Lt BT"/>
              </a:rPr>
              <a:t>culture</a:t>
            </a:r>
            <a:endParaRPr sz="2000">
              <a:latin typeface="Futura Lt BT"/>
              <a:cs typeface="Futura Lt BT"/>
            </a:endParaRPr>
          </a:p>
        </p:txBody>
      </p:sp>
      <p:sp>
        <p:nvSpPr>
          <p:cNvPr id="6" name="object 6"/>
          <p:cNvSpPr txBox="1"/>
          <p:nvPr/>
        </p:nvSpPr>
        <p:spPr>
          <a:xfrm>
            <a:off x="974299" y="5744679"/>
            <a:ext cx="7964805" cy="254000"/>
          </a:xfrm>
          <a:prstGeom prst="rect">
            <a:avLst/>
          </a:prstGeom>
        </p:spPr>
        <p:txBody>
          <a:bodyPr vert="horz" wrap="square" lIns="0" tIns="12700" rIns="0" bIns="0" rtlCol="0">
            <a:spAutoFit/>
          </a:bodyPr>
          <a:lstStyle/>
          <a:p>
            <a:pPr marL="12700">
              <a:lnSpc>
                <a:spcPct val="100000"/>
              </a:lnSpc>
              <a:spcBef>
                <a:spcPts val="100"/>
              </a:spcBef>
            </a:pPr>
            <a:r>
              <a:rPr sz="1500" i="1" spc="-5" dirty="0">
                <a:solidFill>
                  <a:srgbClr val="292A2B"/>
                </a:solidFill>
                <a:latin typeface="Century Gothic"/>
                <a:cs typeface="Century Gothic"/>
              </a:rPr>
              <a:t>Source: </a:t>
            </a:r>
            <a:r>
              <a:rPr sz="1500" i="1" dirty="0">
                <a:solidFill>
                  <a:srgbClr val="292A2B"/>
                </a:solidFill>
                <a:latin typeface="Century Gothic"/>
                <a:cs typeface="Century Gothic"/>
              </a:rPr>
              <a:t>Roland </a:t>
            </a:r>
            <a:r>
              <a:rPr sz="1500" i="1" spc="-5" dirty="0">
                <a:solidFill>
                  <a:srgbClr val="292A2B"/>
                </a:solidFill>
                <a:latin typeface="Century Gothic"/>
                <a:cs typeface="Century Gothic"/>
              </a:rPr>
              <a:t>Berger (2016) Schmiedgen, </a:t>
            </a:r>
            <a:r>
              <a:rPr sz="1500" i="1" dirty="0">
                <a:solidFill>
                  <a:srgbClr val="292A2B"/>
                </a:solidFill>
                <a:latin typeface="Century Gothic"/>
                <a:cs typeface="Century Gothic"/>
              </a:rPr>
              <a:t>Rhinow, Koppen, Meinel </a:t>
            </a:r>
            <a:r>
              <a:rPr sz="1500" i="1" spc="-5" dirty="0">
                <a:solidFill>
                  <a:srgbClr val="292A2B"/>
                </a:solidFill>
                <a:latin typeface="Century Gothic"/>
                <a:cs typeface="Century Gothic"/>
              </a:rPr>
              <a:t>(2015), </a:t>
            </a:r>
            <a:r>
              <a:rPr sz="1500" i="1" dirty="0">
                <a:solidFill>
                  <a:srgbClr val="292A2B"/>
                </a:solidFill>
                <a:latin typeface="Century Gothic"/>
                <a:cs typeface="Century Gothic"/>
              </a:rPr>
              <a:t>Rae</a:t>
            </a:r>
            <a:r>
              <a:rPr sz="1500" i="1" spc="-60" dirty="0">
                <a:solidFill>
                  <a:srgbClr val="292A2B"/>
                </a:solidFill>
                <a:latin typeface="Century Gothic"/>
                <a:cs typeface="Century Gothic"/>
              </a:rPr>
              <a:t> </a:t>
            </a:r>
            <a:r>
              <a:rPr sz="1500" i="1" spc="-5" dirty="0">
                <a:solidFill>
                  <a:srgbClr val="292A2B"/>
                </a:solidFill>
                <a:latin typeface="Century Gothic"/>
                <a:cs typeface="Century Gothic"/>
              </a:rPr>
              <a:t>(2015)</a:t>
            </a:r>
            <a:endParaRPr sz="1500">
              <a:latin typeface="Century Gothic"/>
              <a:cs typeface="Century Gothic"/>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857" y="836455"/>
            <a:ext cx="5550243" cy="6450169"/>
          </a:xfrm>
        </p:spPr>
        <p:txBody>
          <a:bodyPr>
            <a:noAutofit/>
          </a:bodyPr>
          <a:lstStyle/>
          <a:p>
            <a:pPr>
              <a:lnSpc>
                <a:spcPct val="150000"/>
              </a:lnSpc>
            </a:pPr>
            <a:r>
              <a:rPr lang="en-US" dirty="0"/>
              <a:t>- Give your views upon the following:</a:t>
            </a:r>
          </a:p>
          <a:p>
            <a:pPr fontAlgn="base">
              <a:lnSpc>
                <a:spcPct val="150000"/>
              </a:lnSpc>
              <a:buNone/>
            </a:pPr>
            <a:r>
              <a:rPr lang="en-US" b="1" dirty="0"/>
              <a:t>Design Challenge</a:t>
            </a:r>
            <a:r>
              <a:rPr lang="en-US" b="1" i="1" dirty="0"/>
              <a:t>: Changing Scope</a:t>
            </a:r>
            <a:endParaRPr lang="en-US" dirty="0"/>
          </a:p>
          <a:p>
            <a:pPr fontAlgn="base">
              <a:lnSpc>
                <a:spcPct val="150000"/>
              </a:lnSpc>
              <a:buNone/>
            </a:pPr>
            <a:r>
              <a:rPr lang="en-US" dirty="0"/>
              <a:t>When we set out to explore an opportunity, we often find that our initial scoping of the issue was flawed. Here a problem that we thought had an obvious solution – whether that be an updated menu or a better search software – actually required the redesign of an entire experience. It’s not easy to reframe an issue or problem. But it can help to think of the initial scope of the project as a hypothesis that you must revisit and refine along the way. Keep in mind – this does not indicate a </a:t>
            </a:r>
            <a:r>
              <a:rPr lang="en-US" i="1" dirty="0"/>
              <a:t>mistake</a:t>
            </a:r>
            <a:r>
              <a:rPr lang="en-US" dirty="0"/>
              <a:t> in our early scoping; it is a sign of important </a:t>
            </a:r>
            <a:r>
              <a:rPr lang="en-US" i="1" dirty="0"/>
              <a:t>learning</a:t>
            </a:r>
            <a:endParaRPr lang="en-US" dirty="0"/>
          </a:p>
          <a:p>
            <a:pPr lvl="1">
              <a:lnSpc>
                <a:spcPct val="150000"/>
              </a:lnSpc>
            </a:pPr>
            <a:endParaRPr lang="en-US" sz="2000" dirty="0"/>
          </a:p>
        </p:txBody>
      </p:sp>
      <p:pic>
        <p:nvPicPr>
          <p:cNvPr id="16387" name="Picture 3" descr="C:\Users\XDS\Desktop\Field guide for IMT\explore.jpg"/>
          <p:cNvPicPr>
            <a:picLocks noChangeAspect="1" noChangeArrowheads="1"/>
          </p:cNvPicPr>
          <p:nvPr/>
        </p:nvPicPr>
        <p:blipFill>
          <a:blip r:embed="rId2" cstate="print"/>
          <a:srcRect l="33279" t="5023" r="36947" b="34247"/>
          <a:stretch>
            <a:fillRect/>
          </a:stretch>
        </p:blipFill>
        <p:spPr bwMode="auto">
          <a:xfrm>
            <a:off x="6108701" y="535288"/>
            <a:ext cx="4279900" cy="6187246"/>
          </a:xfrm>
          <a:prstGeom prst="rect">
            <a:avLst/>
          </a:prstGeom>
          <a:noFill/>
        </p:spPr>
      </p:pic>
      <p:pic>
        <p:nvPicPr>
          <p:cNvPr id="4" name="Picture 3"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799" y="176212"/>
            <a:ext cx="6218343" cy="7210425"/>
          </a:xfrm>
        </p:spPr>
        <p:txBody>
          <a:bodyPr>
            <a:noAutofit/>
          </a:bodyPr>
          <a:lstStyle/>
          <a:p>
            <a:pPr>
              <a:lnSpc>
                <a:spcPct val="150000"/>
              </a:lnSpc>
            </a:pPr>
            <a:r>
              <a:rPr lang="en-US" sz="1800" dirty="0"/>
              <a:t>- Why did the decision to use one menu for three months made sense from an operational logistics point of view, but it was terribly corrosive to the morale, motivation, and commitment of the kitchen employees, and, the team learned, it wasn’t good for customers, either?</a:t>
            </a:r>
          </a:p>
          <a:p>
            <a:pPr>
              <a:lnSpc>
                <a:spcPct val="150000"/>
              </a:lnSpc>
            </a:pPr>
            <a:r>
              <a:rPr lang="en-US" sz="1800" dirty="0"/>
              <a:t>- What was it that happened during the interviews?</a:t>
            </a:r>
          </a:p>
          <a:p>
            <a:pPr>
              <a:lnSpc>
                <a:spcPct val="150000"/>
              </a:lnSpc>
            </a:pPr>
            <a:r>
              <a:rPr lang="en-US" sz="1800" dirty="0"/>
              <a:t>- What were the insights made while the team was understanding the kitchen employees?</a:t>
            </a:r>
          </a:p>
          <a:p>
            <a:pPr>
              <a:lnSpc>
                <a:spcPct val="150000"/>
              </a:lnSpc>
            </a:pPr>
            <a:r>
              <a:rPr lang="en-US" sz="1800" dirty="0"/>
              <a:t>- What were the insights that were gained while the team was trying to understand the seniors?</a:t>
            </a:r>
          </a:p>
          <a:p>
            <a:pPr>
              <a:lnSpc>
                <a:spcPct val="150000"/>
              </a:lnSpc>
            </a:pPr>
            <a:r>
              <a:rPr lang="en-US" sz="1800" dirty="0"/>
              <a:t>- What did Hatch &amp; Bloom get as they began integrating what they had learned from both seniors and kitchen employees?</a:t>
            </a:r>
          </a:p>
          <a:p>
            <a:pPr>
              <a:lnSpc>
                <a:spcPct val="150000"/>
              </a:lnSpc>
            </a:pPr>
            <a:r>
              <a:rPr lang="en-US" sz="1800" dirty="0"/>
              <a:t>- Give an example to explain “A lot of the findings in the kitchen actually worked very well with the findings from the users”</a:t>
            </a:r>
          </a:p>
        </p:txBody>
      </p:sp>
      <p:pic>
        <p:nvPicPr>
          <p:cNvPr id="4" name="Picture 2" descr="C:\Users\XDS\Desktop\Field guide for IMT\explore.jpg"/>
          <p:cNvPicPr>
            <a:picLocks noChangeAspect="1" noChangeArrowheads="1"/>
          </p:cNvPicPr>
          <p:nvPr/>
        </p:nvPicPr>
        <p:blipFill>
          <a:blip r:embed="rId2" cstate="print"/>
          <a:srcRect r="67691"/>
          <a:stretch>
            <a:fillRect/>
          </a:stretch>
        </p:blipFill>
        <p:spPr bwMode="auto">
          <a:xfrm>
            <a:off x="6642100" y="169408"/>
            <a:ext cx="3286944" cy="7210425"/>
          </a:xfrm>
          <a:prstGeom prst="rect">
            <a:avLst/>
          </a:prstGeom>
          <a:noFill/>
        </p:spPr>
      </p:pic>
      <p:pic>
        <p:nvPicPr>
          <p:cNvPr id="5" name="Picture 4"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240" y="2025085"/>
            <a:ext cx="9782919" cy="4194740"/>
          </a:xfrm>
        </p:spPr>
        <p:txBody>
          <a:bodyPr>
            <a:normAutofit/>
          </a:bodyPr>
          <a:lstStyle/>
          <a:p>
            <a:pPr>
              <a:lnSpc>
                <a:spcPct val="150000"/>
              </a:lnSpc>
            </a:pPr>
            <a:r>
              <a:rPr lang="en-US" dirty="0"/>
              <a:t>- What was the goal of the first workshop?</a:t>
            </a:r>
          </a:p>
          <a:p>
            <a:pPr>
              <a:lnSpc>
                <a:spcPct val="150000"/>
              </a:lnSpc>
            </a:pPr>
            <a:endParaRPr lang="en-US" dirty="0"/>
          </a:p>
          <a:p>
            <a:pPr>
              <a:lnSpc>
                <a:spcPct val="150000"/>
              </a:lnSpc>
            </a:pPr>
            <a:r>
              <a:rPr lang="en-US" dirty="0"/>
              <a:t>- Why were the municipality officials, volunteers, experts in elderly issues, kitchen workers, and employees of residential care centers were taken as the stakeholders?</a:t>
            </a:r>
          </a:p>
          <a:p>
            <a:pPr>
              <a:lnSpc>
                <a:spcPct val="150000"/>
              </a:lnSpc>
            </a:pPr>
            <a:endParaRPr lang="en-US" dirty="0"/>
          </a:p>
          <a:p>
            <a:pPr>
              <a:lnSpc>
                <a:spcPct val="150000"/>
              </a:lnSpc>
            </a:pPr>
            <a:r>
              <a:rPr lang="en-US" dirty="0"/>
              <a:t>- Why was food being served from the actual kitchen to the participants?</a:t>
            </a:r>
          </a:p>
          <a:p>
            <a:pPr>
              <a:lnSpc>
                <a:spcPct val="150000"/>
              </a:lnSpc>
            </a:pPr>
            <a:endParaRPr lang="en-US" dirty="0"/>
          </a:p>
          <a:p>
            <a:pPr>
              <a:lnSpc>
                <a:spcPct val="150000"/>
              </a:lnSpc>
            </a:pPr>
            <a:r>
              <a:rPr lang="en-US" dirty="0"/>
              <a:t>- What and why was the purpose of the first workshop ‘strategic’?</a:t>
            </a:r>
          </a:p>
          <a:p>
            <a:pPr>
              <a:lnSpc>
                <a:spcPct val="150000"/>
              </a:lnSpc>
            </a:pPr>
            <a:endParaRPr lang="en-US"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240" y="2025086"/>
            <a:ext cx="4967659" cy="3378200"/>
          </a:xfrm>
        </p:spPr>
        <p:txBody>
          <a:bodyPr>
            <a:normAutofit/>
          </a:bodyPr>
          <a:lstStyle/>
          <a:p>
            <a:pPr>
              <a:lnSpc>
                <a:spcPct val="150000"/>
              </a:lnSpc>
            </a:pPr>
            <a:r>
              <a:rPr lang="en-US" sz="2206" dirty="0"/>
              <a:t>- How do Trigger Questions work? And what are its advantages?</a:t>
            </a:r>
          </a:p>
          <a:p>
            <a:pPr>
              <a:lnSpc>
                <a:spcPct val="150000"/>
              </a:lnSpc>
            </a:pPr>
            <a:endParaRPr lang="en-US" sz="2206" dirty="0"/>
          </a:p>
          <a:p>
            <a:pPr>
              <a:lnSpc>
                <a:spcPct val="150000"/>
              </a:lnSpc>
            </a:pPr>
            <a:r>
              <a:rPr lang="en-US" sz="2206" dirty="0"/>
              <a:t>- How will you use them in your project? Discuss in team</a:t>
            </a:r>
          </a:p>
          <a:p>
            <a:pPr>
              <a:lnSpc>
                <a:spcPct val="150000"/>
              </a:lnSpc>
            </a:pPr>
            <a:endParaRPr lang="en-US" sz="2206" dirty="0"/>
          </a:p>
          <a:p>
            <a:pPr>
              <a:lnSpc>
                <a:spcPct val="150000"/>
              </a:lnSpc>
            </a:pPr>
            <a:endParaRPr lang="en-US" sz="2206" dirty="0"/>
          </a:p>
        </p:txBody>
      </p:sp>
      <p:pic>
        <p:nvPicPr>
          <p:cNvPr id="4" name="Picture 2"/>
          <p:cNvPicPr>
            <a:picLocks noChangeAspect="1" noChangeArrowheads="1"/>
          </p:cNvPicPr>
          <p:nvPr/>
        </p:nvPicPr>
        <p:blipFill>
          <a:blip r:embed="rId2" cstate="print"/>
          <a:srcRect l="14491" t="20203" r="33029" b="17503"/>
          <a:stretch>
            <a:fillRect/>
          </a:stretch>
        </p:blipFill>
        <p:spPr bwMode="auto">
          <a:xfrm>
            <a:off x="6032500" y="2028825"/>
            <a:ext cx="4191000" cy="3109172"/>
          </a:xfrm>
          <a:prstGeom prst="rect">
            <a:avLst/>
          </a:prstGeom>
          <a:noFill/>
          <a:ln w="9525">
            <a:noFill/>
            <a:miter lim="800000"/>
            <a:headEnd/>
            <a:tailEnd/>
          </a:ln>
        </p:spPr>
      </p:pic>
      <p:pic>
        <p:nvPicPr>
          <p:cNvPr id="5" name="Picture 4"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l="4753" t="20203" r="18432" b="12452"/>
          <a:stretch>
            <a:fillRect/>
          </a:stretch>
        </p:blipFill>
        <p:spPr bwMode="auto">
          <a:xfrm>
            <a:off x="285893" y="1008380"/>
            <a:ext cx="10121614" cy="5546090"/>
          </a:xfrm>
          <a:prstGeom prst="rect">
            <a:avLst/>
          </a:prstGeom>
          <a:noFill/>
          <a:ln w="9525">
            <a:noFill/>
            <a:miter lim="800000"/>
            <a:headEnd/>
            <a:tailEnd/>
          </a:ln>
        </p:spPr>
      </p:pic>
      <p:pic>
        <p:nvPicPr>
          <p:cNvPr id="3" name="Picture 2"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 In the second workshop move from what is to what if?</a:t>
            </a:r>
          </a:p>
          <a:p>
            <a:pPr marL="342900" indent="-342900">
              <a:buFontTx/>
              <a:buChar char="-"/>
            </a:pPr>
            <a:endParaRPr lang="en-US" dirty="0"/>
          </a:p>
          <a:p>
            <a:r>
              <a:rPr lang="en-US" dirty="0"/>
              <a:t>- How did analogies when taken as trigger questions help?</a:t>
            </a:r>
          </a:p>
          <a:p>
            <a:endParaRPr lang="en-US" dirty="0"/>
          </a:p>
          <a:p>
            <a:r>
              <a:rPr lang="en-US" dirty="0"/>
              <a:t>- What was  Lotte’s experience of the effect of introducing the analogy?</a:t>
            </a:r>
          </a:p>
          <a:p>
            <a:endParaRPr lang="en-US"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1618615" cy="1308100"/>
          </a:xfrm>
          <a:prstGeom prst="rect">
            <a:avLst/>
          </a:prstGeom>
        </p:spPr>
        <p:txBody>
          <a:bodyPr vert="horz" wrap="square" lIns="0" tIns="19050" rIns="0" bIns="0" rtlCol="0">
            <a:spAutoFit/>
          </a:bodyPr>
          <a:lstStyle/>
          <a:p>
            <a:pPr marL="12700" marR="5080">
              <a:lnSpc>
                <a:spcPct val="98500"/>
              </a:lnSpc>
              <a:spcBef>
                <a:spcPts val="150"/>
              </a:spcBef>
            </a:pPr>
            <a:r>
              <a:rPr dirty="0"/>
              <a:t>Co-  Creation  </a:t>
            </a:r>
            <a:r>
              <a:rPr sz="2500" b="0" i="1" spc="-5" dirty="0">
                <a:latin typeface="Futura Lt BT"/>
                <a:cs typeface="Futura Lt BT"/>
              </a:rPr>
              <a:t>Design</a:t>
            </a:r>
            <a:r>
              <a:rPr sz="2500" b="0" i="1" spc="-55" dirty="0">
                <a:latin typeface="Futura Lt BT"/>
                <a:cs typeface="Futura Lt BT"/>
              </a:rPr>
              <a:t> </a:t>
            </a:r>
            <a:r>
              <a:rPr sz="2500" b="0" i="1" spc="-75" dirty="0">
                <a:latin typeface="Futura Lt BT"/>
                <a:cs typeface="Futura Lt BT"/>
              </a:rPr>
              <a:t>Tool</a:t>
            </a:r>
            <a:endParaRPr sz="2500">
              <a:latin typeface="Futura Lt BT"/>
              <a:cs typeface="Futura Lt BT"/>
            </a:endParaRPr>
          </a:p>
        </p:txBody>
      </p:sp>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4840286"/>
            <a:ext cx="5925820" cy="330200"/>
          </a:xfrm>
          <a:prstGeom prst="rect">
            <a:avLst/>
          </a:prstGeom>
        </p:spPr>
        <p:txBody>
          <a:bodyPr vert="horz" wrap="square" lIns="0" tIns="12700" rIns="0" bIns="0" rtlCol="0">
            <a:spAutoFit/>
          </a:bodyPr>
          <a:lstStyle/>
          <a:p>
            <a:pPr marL="12700">
              <a:lnSpc>
                <a:spcPct val="100000"/>
              </a:lnSpc>
              <a:spcBef>
                <a:spcPts val="100"/>
              </a:spcBef>
            </a:pPr>
            <a:r>
              <a:rPr sz="2000" b="1" i="1" spc="-10" dirty="0">
                <a:latin typeface="Futura Hv BT"/>
                <a:cs typeface="Futura Hv BT"/>
              </a:rPr>
              <a:t>Inviting </a:t>
            </a:r>
            <a:r>
              <a:rPr sz="2000" b="1" i="1" spc="-5" dirty="0">
                <a:latin typeface="Futura Hv BT"/>
                <a:cs typeface="Futura Hv BT"/>
              </a:rPr>
              <a:t>key </a:t>
            </a:r>
            <a:r>
              <a:rPr sz="2000" b="1" i="1" spc="-10" dirty="0">
                <a:latin typeface="Futura Hv BT"/>
                <a:cs typeface="Futura Hv BT"/>
              </a:rPr>
              <a:t>stakeholders </a:t>
            </a:r>
            <a:r>
              <a:rPr sz="2000" b="1" i="1" spc="-5" dirty="0">
                <a:latin typeface="Futura Hv BT"/>
                <a:cs typeface="Futura Hv BT"/>
              </a:rPr>
              <a:t>into the </a:t>
            </a:r>
            <a:r>
              <a:rPr sz="2000" b="1" i="1" spc="-10" dirty="0">
                <a:latin typeface="Futura Hv BT"/>
                <a:cs typeface="Futura Hv BT"/>
              </a:rPr>
              <a:t>design</a:t>
            </a:r>
            <a:r>
              <a:rPr sz="2000" b="1" i="1" spc="85" dirty="0">
                <a:latin typeface="Futura Hv BT"/>
                <a:cs typeface="Futura Hv BT"/>
              </a:rPr>
              <a:t> </a:t>
            </a:r>
            <a:r>
              <a:rPr sz="2000" b="1" i="1" spc="-10" dirty="0">
                <a:latin typeface="Futura Hv BT"/>
                <a:cs typeface="Futura Hv BT"/>
              </a:rPr>
              <a:t>process.</a:t>
            </a:r>
            <a:endParaRPr sz="2000">
              <a:latin typeface="Futura Hv BT"/>
              <a:cs typeface="Futura Hv BT"/>
            </a:endParaRPr>
          </a:p>
        </p:txBody>
      </p:sp>
      <p:pic>
        <p:nvPicPr>
          <p:cNvPr id="6" name="Picture 5"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113915" cy="1384995"/>
          </a:xfrm>
        </p:spPr>
        <p:txBody>
          <a:bodyPr/>
          <a:lstStyle/>
          <a:p>
            <a:r>
              <a:rPr lang="en-US" dirty="0" smtClean="0"/>
              <a:t>Prototyping with customers</a:t>
            </a:r>
            <a:endParaRPr lang="en-US" dirty="0"/>
          </a:p>
        </p:txBody>
      </p:sp>
      <p:sp>
        <p:nvSpPr>
          <p:cNvPr id="3" name="Text Placeholder 2"/>
          <p:cNvSpPr>
            <a:spLocks noGrp="1"/>
          </p:cNvSpPr>
          <p:nvPr>
            <p:ph type="body" idx="1"/>
          </p:nvPr>
        </p:nvSpPr>
        <p:spPr>
          <a:xfrm>
            <a:off x="455240" y="2025086"/>
            <a:ext cx="9782919" cy="4985980"/>
          </a:xfrm>
        </p:spPr>
        <p:txBody>
          <a:bodyPr/>
          <a:lstStyle/>
          <a:p>
            <a:pPr>
              <a:lnSpc>
                <a:spcPct val="150000"/>
              </a:lnSpc>
            </a:pPr>
            <a:r>
              <a:rPr lang="en-US" sz="1800" dirty="0" smtClean="0"/>
              <a:t>Hatch &amp; Bloom took the results from the workshops and moved into What works?, prototypes with different combinations and ways of presenting food with the customers they had been observing since the beginning of the project. Again they tested the prototypes not only with current customers but also with people who had stopped using the service and with those nearing retirement age.</a:t>
            </a:r>
          </a:p>
          <a:p>
            <a:pPr>
              <a:lnSpc>
                <a:spcPct val="150000"/>
              </a:lnSpc>
            </a:pPr>
            <a:r>
              <a:rPr lang="en-US" sz="1800" dirty="0" smtClean="0"/>
              <a:t>The learning from this initial set of experiments resulted in a second project with some quick design changes that allowed for meals in which the components were packaged separately.</a:t>
            </a:r>
          </a:p>
          <a:p>
            <a:pPr>
              <a:lnSpc>
                <a:spcPct val="150000"/>
              </a:lnSpc>
            </a:pPr>
            <a:r>
              <a:rPr lang="en-US" sz="1800" dirty="0" smtClean="0"/>
              <a:t>Idea: instead of having a tray where there's potatoes or rice or past or some meat and some sauce and then some vegetables, the team implemented a solution where you pack these things separately if you prefer to do your own potatoes or If you prefer some kind of specific pasta or if you have some of your won vegetables. So you can order potatoes and vegetables on the side but then you can add what you prefer instead of having someone else decide that for you.</a:t>
            </a:r>
            <a:endParaRPr lang="en-US" sz="1800"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3483226" cy="1866770"/>
          </a:xfrm>
        </p:spPr>
        <p:txBody>
          <a:bodyPr/>
          <a:lstStyle/>
          <a:p>
            <a:r>
              <a:rPr lang="en-US" dirty="0" smtClean="0"/>
              <a:t>From Public-Sector Food-Service employees to restaurants chefs</a:t>
            </a:r>
            <a:endParaRPr lang="en-US" dirty="0"/>
          </a:p>
        </p:txBody>
      </p:sp>
      <p:sp>
        <p:nvSpPr>
          <p:cNvPr id="3" name="Text Placeholder 2"/>
          <p:cNvSpPr>
            <a:spLocks noGrp="1"/>
          </p:cNvSpPr>
          <p:nvPr>
            <p:ph type="body" idx="1"/>
          </p:nvPr>
        </p:nvSpPr>
        <p:spPr>
          <a:xfrm>
            <a:off x="455240" y="2025086"/>
            <a:ext cx="9782919" cy="3693319"/>
          </a:xfrm>
        </p:spPr>
        <p:txBody>
          <a:bodyPr/>
          <a:lstStyle/>
          <a:p>
            <a:pPr>
              <a:lnSpc>
                <a:spcPct val="150000"/>
              </a:lnSpc>
            </a:pPr>
            <a:r>
              <a:rPr lang="en-US" dirty="0" smtClean="0"/>
              <a:t>In order to change the negative kitchen culture at Hospitable Food Service, the gourmet check Hatch &amp; Bloom had involved earlier came in to work with employees. This generate more than a little nervousness among them.</a:t>
            </a:r>
          </a:p>
          <a:p>
            <a:pPr>
              <a:lnSpc>
                <a:spcPct val="150000"/>
              </a:lnSpc>
            </a:pPr>
            <a:r>
              <a:rPr lang="en-US" dirty="0" smtClean="0"/>
              <a:t>The chef inspired the kitchen employees to introduce seasonal ingredients and offered ideas for improving presentation. This  made the real difference.</a:t>
            </a:r>
          </a:p>
          <a:p>
            <a:pPr>
              <a:lnSpc>
                <a:spcPct val="150000"/>
              </a:lnSpc>
            </a:pPr>
            <a:r>
              <a:rPr lang="en-US" dirty="0" smtClean="0"/>
              <a:t>Kitchen employees also received new uniforms that were much more “chef like” this was a symbol of their dignity and status, and its signaled a sense of pride and care of their customers as well.</a:t>
            </a:r>
            <a:endParaRPr lang="en-US"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3330826" cy="1384995"/>
          </a:xfrm>
        </p:spPr>
        <p:txBody>
          <a:bodyPr/>
          <a:lstStyle/>
          <a:p>
            <a:r>
              <a:rPr lang="en-US" dirty="0" smtClean="0"/>
              <a:t>From Hospitable Food Service To The Good Kitchen</a:t>
            </a:r>
            <a:endParaRPr lang="en-US" dirty="0"/>
          </a:p>
        </p:txBody>
      </p:sp>
      <p:sp>
        <p:nvSpPr>
          <p:cNvPr id="3" name="Text Placeholder 2"/>
          <p:cNvSpPr>
            <a:spLocks noGrp="1"/>
          </p:cNvSpPr>
          <p:nvPr>
            <p:ph type="body" idx="1"/>
          </p:nvPr>
        </p:nvSpPr>
        <p:spPr>
          <a:xfrm>
            <a:off x="455240" y="2025086"/>
            <a:ext cx="9782919" cy="5130700"/>
          </a:xfrm>
        </p:spPr>
        <p:txBody>
          <a:bodyPr/>
          <a:lstStyle/>
          <a:p>
            <a:pPr>
              <a:lnSpc>
                <a:spcPct val="150000"/>
              </a:lnSpc>
            </a:pPr>
            <a:r>
              <a:rPr lang="en-US" sz="1400" dirty="0" smtClean="0"/>
              <a:t>The process of ethnographic observations, mind mapping, co-creating with stakeholders and iterative prototyping and experimentation yielded a host of dramatic changes: </a:t>
            </a:r>
          </a:p>
          <a:p>
            <a:pPr>
              <a:lnSpc>
                <a:spcPct val="150000"/>
              </a:lnSpc>
            </a:pPr>
            <a:r>
              <a:rPr lang="en-US" sz="1400" dirty="0" smtClean="0"/>
              <a:t>A new menu</a:t>
            </a:r>
          </a:p>
          <a:p>
            <a:pPr>
              <a:lnSpc>
                <a:spcPct val="150000"/>
              </a:lnSpc>
            </a:pPr>
            <a:r>
              <a:rPr lang="en-US" sz="1400" dirty="0" smtClean="0"/>
              <a:t>	categories</a:t>
            </a:r>
          </a:p>
          <a:p>
            <a:pPr>
              <a:lnSpc>
                <a:spcPct val="150000"/>
              </a:lnSpc>
            </a:pPr>
            <a:r>
              <a:rPr lang="en-US" sz="1400" dirty="0" smtClean="0"/>
              <a:t>	items explained in greater details E.g. fried liver with gravy, potatoes and 	vegetables </a:t>
            </a:r>
            <a:r>
              <a:rPr lang="en-US" sz="1400" dirty="0" smtClean="0">
                <a:sym typeface="Wingdings" pitchFamily="2" charset="2"/>
              </a:rPr>
              <a:t> pan-fried calf's liver with 	onions and gravy, potatoes tossed 	with thyme and butter roasted vegetables</a:t>
            </a:r>
          </a:p>
          <a:p>
            <a:pPr>
              <a:lnSpc>
                <a:spcPct val="150000"/>
              </a:lnSpc>
            </a:pPr>
            <a:r>
              <a:rPr lang="en-US" sz="1400" dirty="0" smtClean="0">
                <a:sym typeface="Wingdings" pitchFamily="2" charset="2"/>
              </a:rPr>
              <a:t>	a lot of their clients were still very social, so they added a tow-course guest 	menu.</a:t>
            </a:r>
          </a:p>
          <a:p>
            <a:pPr>
              <a:lnSpc>
                <a:spcPct val="150000"/>
              </a:lnSpc>
            </a:pPr>
            <a:r>
              <a:rPr lang="en-US" sz="1400" dirty="0" smtClean="0">
                <a:sym typeface="Wingdings" pitchFamily="2" charset="2"/>
              </a:rPr>
              <a:t>	introduced individual snacks such as pastries and chocolate to enable 	seniors to adapt their meals to their lifestyles and behaviors.</a:t>
            </a:r>
          </a:p>
          <a:p>
            <a:pPr>
              <a:lnSpc>
                <a:spcPct val="150000"/>
              </a:lnSpc>
            </a:pPr>
            <a:r>
              <a:rPr lang="en-US" sz="1400" dirty="0" smtClean="0">
                <a:sym typeface="Wingdings" pitchFamily="2" charset="2"/>
              </a:rPr>
              <a:t>	high quality additions</a:t>
            </a:r>
          </a:p>
          <a:p>
            <a:pPr>
              <a:lnSpc>
                <a:spcPct val="150000"/>
              </a:lnSpc>
            </a:pPr>
            <a:r>
              <a:rPr lang="en-US" sz="1400" dirty="0" smtClean="0">
                <a:sym typeface="Wingdings" pitchFamily="2" charset="2"/>
              </a:rPr>
              <a:t>	a weekly surprise</a:t>
            </a:r>
          </a:p>
          <a:p>
            <a:pPr>
              <a:lnSpc>
                <a:spcPct val="150000"/>
              </a:lnSpc>
            </a:pPr>
            <a:r>
              <a:rPr lang="en-US" sz="1400" dirty="0" smtClean="0">
                <a:sym typeface="Wingdings" pitchFamily="2" charset="2"/>
              </a:rPr>
              <a:t>	emphasis on traditional dishes</a:t>
            </a:r>
          </a:p>
          <a:p>
            <a:pPr>
              <a:lnSpc>
                <a:spcPct val="150000"/>
              </a:lnSpc>
            </a:pPr>
            <a:r>
              <a:rPr lang="en-US" sz="1400" dirty="0" smtClean="0"/>
              <a:t>New uniforms</a:t>
            </a:r>
          </a:p>
          <a:p>
            <a:pPr>
              <a:lnSpc>
                <a:spcPct val="150000"/>
              </a:lnSpc>
            </a:pPr>
            <a:r>
              <a:rPr lang="en-US" sz="1400" dirty="0" smtClean="0"/>
              <a:t>New feedback mechanism</a:t>
            </a:r>
          </a:p>
          <a:p>
            <a:pPr>
              <a:lnSpc>
                <a:spcPct val="150000"/>
              </a:lnSpc>
            </a:pPr>
            <a:r>
              <a:rPr lang="en-US" sz="1400" dirty="0" smtClean="0"/>
              <a:t>A new name: Hospitable Food Service to The Good Kitchen (this changed the identity)</a:t>
            </a:r>
          </a:p>
          <a:p>
            <a:pPr>
              <a:lnSpc>
                <a:spcPct val="150000"/>
              </a:lnSpc>
            </a:pPr>
            <a:endParaRPr lang="en-US" sz="1400"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C047"/>
          </a:solidFill>
        </p:spPr>
        <p:txBody>
          <a:bodyPr wrap="square" lIns="0" tIns="0" rIns="0" bIns="0" rtlCol="0"/>
          <a:lstStyle/>
          <a:p>
            <a:endParaRPr/>
          </a:p>
        </p:txBody>
      </p:sp>
      <p:sp>
        <p:nvSpPr>
          <p:cNvPr id="3" name="object 3"/>
          <p:cNvSpPr txBox="1">
            <a:spLocks noGrp="1"/>
          </p:cNvSpPr>
          <p:nvPr>
            <p:ph type="title"/>
          </p:nvPr>
        </p:nvSpPr>
        <p:spPr>
          <a:xfrm>
            <a:off x="339474" y="261054"/>
            <a:ext cx="1871345" cy="1397000"/>
          </a:xfrm>
          <a:prstGeom prst="rect">
            <a:avLst/>
          </a:prstGeom>
        </p:spPr>
        <p:txBody>
          <a:bodyPr vert="horz" wrap="square" lIns="0" tIns="12700" rIns="0" bIns="0" rtlCol="0">
            <a:spAutoFit/>
          </a:bodyPr>
          <a:lstStyle/>
          <a:p>
            <a:pPr marL="12700" marR="5080">
              <a:lnSpc>
                <a:spcPct val="100000"/>
              </a:lnSpc>
              <a:spcBef>
                <a:spcPts val="100"/>
              </a:spcBef>
            </a:pPr>
            <a:r>
              <a:rPr dirty="0"/>
              <a:t>Manager  </a:t>
            </a:r>
            <a:r>
              <a:rPr b="0" i="1" dirty="0">
                <a:latin typeface="Century Gothic"/>
                <a:cs typeface="Century Gothic"/>
              </a:rPr>
              <a:t>A</a:t>
            </a:r>
            <a:r>
              <a:rPr b="0" i="1" spc="-95" dirty="0">
                <a:latin typeface="Century Gothic"/>
                <a:cs typeface="Century Gothic"/>
              </a:rPr>
              <a:t> </a:t>
            </a:r>
            <a:r>
              <a:rPr b="0" i="1" spc="-5" dirty="0">
                <a:latin typeface="Century Gothic"/>
                <a:cs typeface="Century Gothic"/>
              </a:rPr>
              <a:t>Bilateral  </a:t>
            </a:r>
            <a:r>
              <a:rPr b="0" i="1" dirty="0">
                <a:latin typeface="Century Gothic"/>
                <a:cs typeface="Century Gothic"/>
              </a:rPr>
              <a:t>Thinker</a:t>
            </a:r>
          </a:p>
        </p:txBody>
      </p:sp>
      <p:sp>
        <p:nvSpPr>
          <p:cNvPr id="4" name="object 4"/>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6" name="Picture 5" descr="A picture containing arthropod, invertebrate&#10;&#10;Description generated with very high confidence">
            <a:extLst>
              <a:ext uri="{FF2B5EF4-FFF2-40B4-BE49-F238E27FC236}">
                <a16:creationId xmlns:a16="http://schemas.microsoft.com/office/drawing/2014/main" xmlns="" id="{D534F7D2-0FB8-4E35-A0E2-7FAB7CD259C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05014" y="1574123"/>
            <a:ext cx="6672572" cy="4412086"/>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645026" cy="1866770"/>
          </a:xfrm>
        </p:spPr>
        <p:txBody>
          <a:bodyPr/>
          <a:lstStyle/>
          <a:p>
            <a:r>
              <a:rPr lang="en-US" dirty="0" smtClean="0"/>
              <a:t>The Good Kitchen Becomes Part of the Family</a:t>
            </a:r>
            <a:endParaRPr lang="en-US" dirty="0"/>
          </a:p>
        </p:txBody>
      </p:sp>
      <p:sp>
        <p:nvSpPr>
          <p:cNvPr id="3" name="Text Placeholder 2"/>
          <p:cNvSpPr>
            <a:spLocks noGrp="1"/>
          </p:cNvSpPr>
          <p:nvPr>
            <p:ph type="body" idx="1"/>
          </p:nvPr>
        </p:nvSpPr>
        <p:spPr>
          <a:xfrm>
            <a:off x="455240" y="2025086"/>
            <a:ext cx="9782919" cy="6324808"/>
          </a:xfrm>
        </p:spPr>
        <p:txBody>
          <a:bodyPr/>
          <a:lstStyle/>
          <a:p>
            <a:pPr>
              <a:lnSpc>
                <a:spcPct val="150000"/>
              </a:lnSpc>
            </a:pPr>
            <a:r>
              <a:rPr lang="en-US" sz="1800" dirty="0" smtClean="0"/>
              <a:t>Employees in the kitchen had not been accustomed to communicating with the people they served. The drivers who delivered the meals who were all kitchen employees would enter the seniors hoes and leave without reflecting on what they saw. So the team developed simple comment cards that drivers began to carry with them and hand to customers, who wrote reviews of their meals and suggestions for how to prepare them. This immediate feedback enabled the staff to gain insights into the seniors’ thoughts and reactions to their food. The comments were read aloud at staff meetings and pinned up in a central kitchen location. The cards motivated employees and gave seniors the ability to influence their meals. Both groups loved them.</a:t>
            </a:r>
          </a:p>
          <a:p>
            <a:pPr>
              <a:lnSpc>
                <a:spcPct val="150000"/>
              </a:lnSpc>
            </a:pPr>
            <a:r>
              <a:rPr lang="en-US" sz="1800" dirty="0" smtClean="0"/>
              <a:t>This direct contact was reinforced with indirect contact.</a:t>
            </a:r>
          </a:p>
          <a:p>
            <a:pPr>
              <a:lnSpc>
                <a:spcPct val="150000"/>
              </a:lnSpc>
            </a:pPr>
            <a:r>
              <a:rPr lang="en-US" sz="1800" dirty="0" smtClean="0"/>
              <a:t>Larger photos from home visits were hung on the walls of the kitchen, bringing employees closer to their customers. The good kitchen also began publishing a newsletter that included posts from kitchen employees, information about and pictures of new hires and other important events such as employee’s birthdays and the birth of a grandchild.</a:t>
            </a:r>
          </a:p>
          <a:p>
            <a:pPr>
              <a:lnSpc>
                <a:spcPct val="150000"/>
              </a:lnSpc>
            </a:pPr>
            <a:endParaRPr lang="en-US" sz="1800" dirty="0" smtClean="0"/>
          </a:p>
          <a:p>
            <a:pPr>
              <a:lnSpc>
                <a:spcPct val="150000"/>
              </a:lnSpc>
            </a:pPr>
            <a:endParaRPr lang="en-US" sz="1800"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240" y="2025085"/>
            <a:ext cx="9782919" cy="4804339"/>
          </a:xfrm>
        </p:spPr>
        <p:txBody>
          <a:bodyPr>
            <a:normAutofit/>
          </a:bodyPr>
          <a:lstStyle/>
          <a:p>
            <a:pPr>
              <a:lnSpc>
                <a:spcPct val="150000"/>
              </a:lnSpc>
            </a:pPr>
            <a:r>
              <a:rPr lang="en-US" dirty="0"/>
              <a:t>- Why do you think co-creation is a must in social service projects important?</a:t>
            </a:r>
          </a:p>
          <a:p>
            <a:pPr>
              <a:lnSpc>
                <a:spcPct val="150000"/>
              </a:lnSpc>
            </a:pPr>
            <a:endParaRPr lang="en-US" dirty="0"/>
          </a:p>
          <a:p>
            <a:pPr>
              <a:lnSpc>
                <a:spcPct val="150000"/>
              </a:lnSpc>
            </a:pPr>
            <a:r>
              <a:rPr lang="en-US" dirty="0"/>
              <a:t>- Why was the chef made to attend the workshop? What are the insights he gained by observation?</a:t>
            </a:r>
          </a:p>
          <a:p>
            <a:pPr>
              <a:lnSpc>
                <a:spcPct val="150000"/>
              </a:lnSpc>
            </a:pPr>
            <a:endParaRPr lang="en-US" dirty="0"/>
          </a:p>
          <a:p>
            <a:pPr>
              <a:lnSpc>
                <a:spcPct val="150000"/>
              </a:lnSpc>
            </a:pPr>
            <a:r>
              <a:rPr lang="en-US" dirty="0"/>
              <a:t>- What altered the situation “</a:t>
            </a:r>
            <a:r>
              <a:rPr lang="en-US" i="1" dirty="0"/>
              <a:t>They just printed these menus out and never gave a thought to how they should look. ”?</a:t>
            </a:r>
          </a:p>
          <a:p>
            <a:pPr>
              <a:lnSpc>
                <a:spcPct val="150000"/>
              </a:lnSpc>
            </a:pPr>
            <a:endParaRPr lang="en-US" i="1" dirty="0"/>
          </a:p>
          <a:p>
            <a:pPr>
              <a:lnSpc>
                <a:spcPct val="150000"/>
              </a:lnSpc>
            </a:pPr>
            <a:r>
              <a:rPr lang="en-US" i="1" dirty="0"/>
              <a:t>- What were the thoughts that went behind the quality of vehicles?</a:t>
            </a:r>
            <a:endParaRPr lang="en-US"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l="7910" t="25254" r="20537" b="19186"/>
          <a:stretch>
            <a:fillRect/>
          </a:stretch>
        </p:blipFill>
        <p:spPr bwMode="auto">
          <a:xfrm>
            <a:off x="1229149" y="1428539"/>
            <a:ext cx="8657808" cy="4201583"/>
          </a:xfrm>
          <a:prstGeom prst="rect">
            <a:avLst/>
          </a:prstGeom>
          <a:noFill/>
          <a:ln w="9525">
            <a:noFill/>
            <a:miter lim="800000"/>
            <a:headEnd/>
            <a:tailEnd/>
          </a:ln>
        </p:spPr>
      </p:pic>
      <p:pic>
        <p:nvPicPr>
          <p:cNvPr id="3" name="Picture 2"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l="4753" t="20203" r="19484" b="12452"/>
          <a:stretch>
            <a:fillRect/>
          </a:stretch>
        </p:blipFill>
        <p:spPr bwMode="auto">
          <a:xfrm>
            <a:off x="304800" y="966364"/>
            <a:ext cx="10083800" cy="5630122"/>
          </a:xfrm>
          <a:prstGeom prst="rect">
            <a:avLst/>
          </a:prstGeom>
          <a:noFill/>
          <a:ln w="9525">
            <a:noFill/>
            <a:miter lim="800000"/>
            <a:headEnd/>
            <a:tailEnd/>
          </a:ln>
        </p:spPr>
      </p:pic>
      <p:pic>
        <p:nvPicPr>
          <p:cNvPr id="3" name="Picture 2"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dirty="0"/>
              <a:t>- What was the aim of the third workshop?</a:t>
            </a:r>
          </a:p>
          <a:p>
            <a:pPr>
              <a:lnSpc>
                <a:spcPct val="150000"/>
              </a:lnSpc>
            </a:pPr>
            <a:endParaRPr lang="en-US" dirty="0"/>
          </a:p>
          <a:p>
            <a:pPr>
              <a:lnSpc>
                <a:spcPct val="150000"/>
              </a:lnSpc>
            </a:pPr>
            <a:r>
              <a:rPr lang="en-US" dirty="0"/>
              <a:t>- What were the prototypes that got generated?</a:t>
            </a:r>
          </a:p>
          <a:p>
            <a:pPr>
              <a:lnSpc>
                <a:spcPct val="150000"/>
              </a:lnSpc>
            </a:pPr>
            <a:endParaRPr lang="en-US" dirty="0"/>
          </a:p>
          <a:p>
            <a:pPr>
              <a:lnSpc>
                <a:spcPct val="150000"/>
              </a:lnSpc>
            </a:pPr>
            <a:r>
              <a:rPr lang="en-US" dirty="0"/>
              <a:t>- Why were even the minutest of the details asked to the participants?</a:t>
            </a:r>
          </a:p>
          <a:p>
            <a:pPr>
              <a:lnSpc>
                <a:spcPct val="150000"/>
              </a:lnSpc>
            </a:pPr>
            <a:endParaRPr lang="en-US"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l="10014" t="23571" r="33164" b="12452"/>
          <a:stretch>
            <a:fillRect/>
          </a:stretch>
        </p:blipFill>
        <p:spPr bwMode="auto">
          <a:xfrm>
            <a:off x="5803900" y="1571625"/>
            <a:ext cx="4527762" cy="3186201"/>
          </a:xfrm>
          <a:prstGeom prst="rect">
            <a:avLst/>
          </a:prstGeom>
          <a:noFill/>
          <a:ln w="9525">
            <a:noFill/>
            <a:miter lim="800000"/>
            <a:headEnd/>
            <a:tailEnd/>
          </a:ln>
        </p:spPr>
      </p:pic>
      <p:sp>
        <p:nvSpPr>
          <p:cNvPr id="5" name="Content Placeholder 2"/>
          <p:cNvSpPr txBox="1">
            <a:spLocks/>
          </p:cNvSpPr>
          <p:nvPr/>
        </p:nvSpPr>
        <p:spPr>
          <a:xfrm>
            <a:off x="546100" y="1285859"/>
            <a:ext cx="4800600" cy="4991131"/>
          </a:xfrm>
          <a:prstGeom prst="rect">
            <a:avLst/>
          </a:prstGeom>
        </p:spPr>
        <p:txBody>
          <a:bodyPr vert="horz" lIns="100838" tIns="50419" rIns="100838" bIns="50419" rtlCol="0">
            <a:normAutofit/>
          </a:bodyPr>
          <a:lstStyle/>
          <a:p>
            <a:pPr defTabSz="1008400">
              <a:lnSpc>
                <a:spcPct val="150000"/>
              </a:lnSpc>
              <a:spcBef>
                <a:spcPct val="20000"/>
              </a:spcBef>
              <a:defRPr/>
            </a:pPr>
            <a:r>
              <a:rPr lang="en-US" sz="2000" dirty="0">
                <a:latin typeface="Futura Lt BT" panose="020B0402020204020303" pitchFamily="34" charset="0"/>
              </a:rPr>
              <a:t>- What might be the information that would go for the following three groups?</a:t>
            </a:r>
          </a:p>
          <a:p>
            <a:pPr marL="882350" lvl="1" indent="-378150">
              <a:lnSpc>
                <a:spcPct val="150000"/>
              </a:lnSpc>
              <a:spcBef>
                <a:spcPct val="20000"/>
              </a:spcBef>
              <a:buFont typeface="Arial" pitchFamily="34" charset="0"/>
              <a:buChar char="•"/>
            </a:pPr>
            <a:r>
              <a:rPr lang="en-US" sz="2000" dirty="0">
                <a:latin typeface="Futura Lt BT" panose="020B0402020204020303" pitchFamily="34" charset="0"/>
              </a:rPr>
              <a:t>Stakeholders want it</a:t>
            </a:r>
          </a:p>
          <a:p>
            <a:pPr marL="882350" lvl="1" indent="-378150">
              <a:lnSpc>
                <a:spcPct val="150000"/>
              </a:lnSpc>
              <a:spcBef>
                <a:spcPct val="20000"/>
              </a:spcBef>
              <a:buFont typeface="Arial" pitchFamily="34" charset="0"/>
              <a:buChar char="•"/>
            </a:pPr>
            <a:r>
              <a:rPr lang="en-US" sz="2000" dirty="0">
                <a:latin typeface="Futura Lt BT" panose="020B0402020204020303" pitchFamily="34" charset="0"/>
              </a:rPr>
              <a:t>We can do it</a:t>
            </a:r>
          </a:p>
          <a:p>
            <a:pPr marL="882350" lvl="1" indent="-378150">
              <a:lnSpc>
                <a:spcPct val="150000"/>
              </a:lnSpc>
              <a:spcBef>
                <a:spcPct val="20000"/>
              </a:spcBef>
              <a:buFont typeface="Arial" pitchFamily="34" charset="0"/>
              <a:buChar char="•"/>
            </a:pPr>
            <a:r>
              <a:rPr lang="en-US" sz="2000" dirty="0">
                <a:latin typeface="Futura Lt BT" panose="020B0402020204020303" pitchFamily="34" charset="0"/>
              </a:rPr>
              <a:t>The economics can sustain it</a:t>
            </a:r>
          </a:p>
          <a:p>
            <a:pPr>
              <a:lnSpc>
                <a:spcPct val="150000"/>
              </a:lnSpc>
              <a:spcBef>
                <a:spcPct val="20000"/>
              </a:spcBef>
            </a:pPr>
            <a:r>
              <a:rPr lang="en-US" sz="2000" dirty="0">
                <a:latin typeface="Futura Lt BT" panose="020B0402020204020303" pitchFamily="34" charset="0"/>
              </a:rPr>
              <a:t>- What were the WOW factor points that got generated?</a:t>
            </a:r>
          </a:p>
          <a:p>
            <a:pPr marL="378150" indent="-378150" defTabSz="1008400">
              <a:lnSpc>
                <a:spcPct val="150000"/>
              </a:lnSpc>
              <a:spcBef>
                <a:spcPct val="20000"/>
              </a:spcBef>
              <a:buFont typeface="Arial" pitchFamily="34" charset="0"/>
              <a:buChar char="•"/>
              <a:defRPr/>
            </a:pPr>
            <a:endParaRPr lang="en-US" sz="2000" dirty="0">
              <a:latin typeface="Futura Lt BT" panose="020B0402020204020303" pitchFamily="34" charset="0"/>
            </a:endParaRPr>
          </a:p>
        </p:txBody>
      </p:sp>
      <p:pic>
        <p:nvPicPr>
          <p:cNvPr id="4" name="Picture 3"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l="4753" t="20203" r="18432" b="10768"/>
          <a:stretch>
            <a:fillRect/>
          </a:stretch>
        </p:blipFill>
        <p:spPr bwMode="auto">
          <a:xfrm>
            <a:off x="304800" y="966364"/>
            <a:ext cx="10083800" cy="5630122"/>
          </a:xfrm>
          <a:prstGeom prst="rect">
            <a:avLst/>
          </a:prstGeom>
          <a:noFill/>
          <a:ln w="9525">
            <a:noFill/>
            <a:miter lim="800000"/>
            <a:headEnd/>
            <a:tailEnd/>
          </a:ln>
        </p:spPr>
      </p:pic>
      <p:pic>
        <p:nvPicPr>
          <p:cNvPr id="3" name="Picture 2"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352425"/>
            <a:ext cx="6032500" cy="6553200"/>
          </a:xfrm>
        </p:spPr>
        <p:txBody>
          <a:bodyPr>
            <a:noAutofit/>
          </a:bodyPr>
          <a:lstStyle/>
          <a:p>
            <a:pPr>
              <a:lnSpc>
                <a:spcPct val="150000"/>
              </a:lnSpc>
              <a:buNone/>
            </a:pPr>
            <a:r>
              <a:rPr lang="en-US" dirty="0"/>
              <a:t>Prototyping with customers</a:t>
            </a:r>
          </a:p>
          <a:p>
            <a:pPr>
              <a:lnSpc>
                <a:spcPct val="150000"/>
              </a:lnSpc>
            </a:pPr>
            <a:r>
              <a:rPr lang="en-US" dirty="0"/>
              <a:t>What were the learning from the initial set of experiments result to?</a:t>
            </a:r>
          </a:p>
          <a:p>
            <a:pPr>
              <a:lnSpc>
                <a:spcPct val="150000"/>
              </a:lnSpc>
            </a:pPr>
            <a:r>
              <a:rPr lang="en-US" dirty="0"/>
              <a:t>Why </a:t>
            </a:r>
            <a:r>
              <a:rPr lang="en-US" i="1" dirty="0"/>
              <a:t>Instead of having a tray where there’s potatoes or rice or pasta, and then there is some meat and some sauce and then there’s some vegetables, they implemented a solution where they pack these things separately so customer need not order potatoes if they preferred to do on their own or if they preferred some kind of specific pasta or if they had some of their vegetables. So they could order potatoes and vegetables on the side but then they can mix what they preferred themselves instead of someone already deciding that for them.”</a:t>
            </a:r>
            <a:endParaRPr lang="en-US" dirty="0"/>
          </a:p>
          <a:p>
            <a:pPr>
              <a:lnSpc>
                <a:spcPct val="150000"/>
              </a:lnSpc>
            </a:pPr>
            <a:endParaRPr lang="en-US" dirty="0"/>
          </a:p>
        </p:txBody>
      </p:sp>
      <p:pic>
        <p:nvPicPr>
          <p:cNvPr id="17410" name="Picture 2" descr="C:\Users\XDS\Desktop\Field guide for IMT\express.jpg"/>
          <p:cNvPicPr>
            <a:picLocks noChangeAspect="1" noChangeArrowheads="1"/>
          </p:cNvPicPr>
          <p:nvPr/>
        </p:nvPicPr>
        <p:blipFill>
          <a:blip r:embed="rId2" cstate="print"/>
          <a:srcRect l="62864" r="-728" b="48515"/>
          <a:stretch>
            <a:fillRect/>
          </a:stretch>
        </p:blipFill>
        <p:spPr bwMode="auto">
          <a:xfrm>
            <a:off x="6769439" y="1647825"/>
            <a:ext cx="3923961" cy="3781425"/>
          </a:xfrm>
          <a:prstGeom prst="rect">
            <a:avLst/>
          </a:prstGeom>
          <a:noFill/>
        </p:spPr>
      </p:pic>
      <p:pic>
        <p:nvPicPr>
          <p:cNvPr id="4" name="Picture 3"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240" y="403225"/>
            <a:ext cx="9782919" cy="6350000"/>
          </a:xfrm>
        </p:spPr>
        <p:txBody>
          <a:bodyPr>
            <a:noAutofit/>
          </a:bodyPr>
          <a:lstStyle/>
          <a:p>
            <a:pPr>
              <a:lnSpc>
                <a:spcPct val="150000"/>
              </a:lnSpc>
            </a:pPr>
            <a:r>
              <a:rPr lang="en-US" dirty="0"/>
              <a:t>- What were the apprehensions the employees had towards gourmet chef who was brought to work with the employees?</a:t>
            </a:r>
          </a:p>
          <a:p>
            <a:pPr>
              <a:lnSpc>
                <a:spcPct val="150000"/>
              </a:lnSpc>
            </a:pPr>
            <a:r>
              <a:rPr lang="en-US" dirty="0"/>
              <a:t>Explain “</a:t>
            </a:r>
            <a:r>
              <a:rPr lang="en-US" i="1" dirty="0"/>
              <a:t>Now we take the time to make an appealing presentation”</a:t>
            </a:r>
          </a:p>
          <a:p>
            <a:pPr>
              <a:lnSpc>
                <a:spcPct val="150000"/>
              </a:lnSpc>
            </a:pPr>
            <a:r>
              <a:rPr lang="en-US" i="1" dirty="0"/>
              <a:t>- What were the ideas that got generated for “</a:t>
            </a:r>
            <a:r>
              <a:rPr lang="en-US" dirty="0"/>
              <a:t>From Public-Sector Food-Service Employees to Restaurant Chefs”?</a:t>
            </a:r>
          </a:p>
          <a:p>
            <a:pPr>
              <a:lnSpc>
                <a:spcPct val="150000"/>
              </a:lnSpc>
            </a:pPr>
            <a:r>
              <a:rPr lang="en-US" dirty="0"/>
              <a:t>- What were the dramatic changes that came in with the process of ethnographic observation, mind mapping, co-creating with stakeholders, and iterative prototyping and experimentation?</a:t>
            </a:r>
          </a:p>
          <a:p>
            <a:pPr>
              <a:lnSpc>
                <a:spcPct val="150000"/>
              </a:lnSpc>
            </a:pPr>
            <a:r>
              <a:rPr lang="en-US" dirty="0"/>
              <a:t>- How did the new name came by?</a:t>
            </a:r>
          </a:p>
          <a:p>
            <a:pPr>
              <a:lnSpc>
                <a:spcPct val="150000"/>
              </a:lnSpc>
            </a:pPr>
            <a:r>
              <a:rPr lang="en-US" dirty="0"/>
              <a:t>- What were the ideas that came in and those that got implemented?</a:t>
            </a:r>
          </a:p>
          <a:p>
            <a:pPr>
              <a:lnSpc>
                <a:spcPct val="150000"/>
              </a:lnSpc>
            </a:pPr>
            <a:r>
              <a:rPr lang="en-US" dirty="0"/>
              <a:t>- How did The Good Kitchen Becomes Part of the Family? Which stage of design thinking does this?</a:t>
            </a:r>
          </a:p>
          <a:p>
            <a:pPr>
              <a:lnSpc>
                <a:spcPct val="150000"/>
              </a:lnSpc>
            </a:pPr>
            <a:endParaRPr lang="en-US"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61507" y="276225"/>
            <a:ext cx="2721226" cy="857158"/>
          </a:xfrm>
          <a:prstGeom prst="rect">
            <a:avLst/>
          </a:prstGeom>
        </p:spPr>
        <p:txBody>
          <a:bodyPr vert="horz" wrap="square" lIns="0" tIns="19050" rIns="0" bIns="0" rtlCol="0">
            <a:spAutoFit/>
          </a:bodyPr>
          <a:lstStyle/>
          <a:p>
            <a:pPr marL="12700" marR="5080">
              <a:lnSpc>
                <a:spcPct val="98500"/>
              </a:lnSpc>
              <a:spcBef>
                <a:spcPts val="150"/>
              </a:spcBef>
            </a:pPr>
            <a:r>
              <a:rPr lang="en-IN" dirty="0"/>
              <a:t>Prototyping</a:t>
            </a:r>
            <a:br>
              <a:rPr lang="en-IN" dirty="0"/>
            </a:br>
            <a:r>
              <a:rPr sz="2500" b="0" i="1" spc="-5" dirty="0">
                <a:latin typeface="Futura Lt BT"/>
                <a:cs typeface="Futura Lt BT"/>
              </a:rPr>
              <a:t>Design</a:t>
            </a:r>
            <a:r>
              <a:rPr sz="2500" b="0" i="1" spc="-55" dirty="0">
                <a:latin typeface="Futura Lt BT"/>
                <a:cs typeface="Futura Lt BT"/>
              </a:rPr>
              <a:t> </a:t>
            </a:r>
            <a:r>
              <a:rPr sz="2500" b="0" i="1" spc="-75" dirty="0">
                <a:latin typeface="Futura Lt BT"/>
                <a:cs typeface="Futura Lt BT"/>
              </a:rPr>
              <a:t>Tool</a:t>
            </a:r>
            <a:endParaRPr sz="2500" dirty="0">
              <a:latin typeface="Futura Lt BT"/>
              <a:cs typeface="Futura Lt BT"/>
            </a:endParaRPr>
          </a:p>
        </p:txBody>
      </p:sp>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4840286"/>
            <a:ext cx="5925820" cy="628377"/>
          </a:xfrm>
          <a:prstGeom prst="rect">
            <a:avLst/>
          </a:prstGeom>
        </p:spPr>
        <p:txBody>
          <a:bodyPr vert="horz" wrap="square" lIns="0" tIns="12700" rIns="0" bIns="0" rtlCol="0">
            <a:spAutoFit/>
          </a:bodyPr>
          <a:lstStyle/>
          <a:p>
            <a:pPr marL="12700">
              <a:lnSpc>
                <a:spcPct val="100000"/>
              </a:lnSpc>
              <a:spcBef>
                <a:spcPts val="100"/>
              </a:spcBef>
            </a:pPr>
            <a:r>
              <a:rPr lang="en-IN" sz="2000" dirty="0">
                <a:latin typeface="Futura Hv BT"/>
                <a:cs typeface="Futura Hv BT"/>
              </a:rPr>
              <a:t>Make it tangible and concrete. Draw a picture, tell a story, take a photo, make a map..</a:t>
            </a:r>
            <a:endParaRPr sz="2000" dirty="0">
              <a:latin typeface="Futura Hv BT"/>
              <a:cs typeface="Futura Hv BT"/>
            </a:endParaRPr>
          </a:p>
        </p:txBody>
      </p:sp>
      <p:pic>
        <p:nvPicPr>
          <p:cNvPr id="6" name="Picture 5" descr="Case Study.png"/>
          <p:cNvPicPr>
            <a:picLocks noChangeAspect="1"/>
          </p:cNvPicPr>
          <p:nvPr/>
        </p:nvPicPr>
        <p:blipFill>
          <a:blip r:embed="rId2" cstate="print"/>
          <a:stretch>
            <a:fillRect/>
          </a:stretch>
        </p:blipFill>
        <p:spPr>
          <a:xfrm>
            <a:off x="9975929" y="0"/>
            <a:ext cx="717471" cy="880877"/>
          </a:xfrm>
          <a:prstGeom prst="rect">
            <a:avLst/>
          </a:prstGeom>
        </p:spPr>
      </p:pic>
    </p:spTree>
    <p:extLst>
      <p:ext uri="{BB962C8B-B14F-4D97-AF65-F5344CB8AC3E}">
        <p14:creationId xmlns:p14="http://schemas.microsoft.com/office/powerpoint/2010/main" xmlns="" val="40816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a:extLst>
              <a:ext uri="{FF2B5EF4-FFF2-40B4-BE49-F238E27FC236}">
                <a16:creationId xmlns:a16="http://schemas.microsoft.com/office/drawing/2014/main" xmlns="" id="{552B0D04-E223-4FEF-92AF-581A05E568FF}"/>
              </a:ext>
            </a:extLst>
          </p:cNvPr>
          <p:cNvPicPr>
            <a:picLocks noChangeAspect="1" noChangeArrowheads="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xmlns="">
                  <a14:imgLayer r:embed="rId3">
                    <a14:imgEffect>
                      <a14:colorTemperature colorTemp="4700"/>
                    </a14:imgEffect>
                  </a14:imgLayer>
                </a14:imgProps>
              </a:ext>
            </a:extLst>
          </a:blip>
          <a:srcRect l="19555" t="20126" r="19567" b="6475"/>
          <a:stretch/>
        </p:blipFill>
        <p:spPr bwMode="auto">
          <a:xfrm>
            <a:off x="2904" y="581025"/>
            <a:ext cx="10691164" cy="6329698"/>
          </a:xfrm>
          <a:prstGeom prst="rect">
            <a:avLst/>
          </a:prstGeom>
          <a:noFill/>
          <a:ln w="9525">
            <a:no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What were the Results: The Proof Is in the Pudding?</a:t>
            </a:r>
          </a:p>
          <a:p>
            <a:endParaRPr lang="en-US" sz="2400"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l="4753" t="20203" r="18432" b="12452"/>
          <a:stretch>
            <a:fillRect/>
          </a:stretch>
        </p:blipFill>
        <p:spPr bwMode="auto">
          <a:xfrm>
            <a:off x="304800" y="1008380"/>
            <a:ext cx="10083800" cy="5546090"/>
          </a:xfrm>
          <a:prstGeom prst="rect">
            <a:avLst/>
          </a:prstGeom>
          <a:noFill/>
          <a:ln w="9525">
            <a:noFill/>
            <a:miter lim="800000"/>
            <a:headEnd/>
            <a:tailEnd/>
          </a:ln>
        </p:spPr>
      </p:pic>
      <p:pic>
        <p:nvPicPr>
          <p:cNvPr id="3" name="Picture 2"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l="5805" t="35356" r="23693" b="24237"/>
          <a:stretch>
            <a:fillRect/>
          </a:stretch>
        </p:blipFill>
        <p:spPr bwMode="auto">
          <a:xfrm>
            <a:off x="303049" y="1974744"/>
            <a:ext cx="10087301" cy="3613362"/>
          </a:xfrm>
          <a:prstGeom prst="rect">
            <a:avLst/>
          </a:prstGeom>
          <a:noFill/>
          <a:ln w="9525">
            <a:noFill/>
            <a:miter lim="800000"/>
            <a:headEnd/>
            <a:tailEnd/>
          </a:ln>
        </p:spPr>
      </p:pic>
      <p:pic>
        <p:nvPicPr>
          <p:cNvPr id="3" name="Picture 2" descr="Case Study.png"/>
          <p:cNvPicPr>
            <a:picLocks noChangeAspect="1"/>
          </p:cNvPicPr>
          <p:nvPr/>
        </p:nvPicPr>
        <p:blipFill>
          <a:blip r:embed="rId3" cstate="print"/>
          <a:stretch>
            <a:fillRect/>
          </a:stretch>
        </p:blipFill>
        <p:spPr>
          <a:xfrm>
            <a:off x="9975929" y="0"/>
            <a:ext cx="717471" cy="880877"/>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xmlns="" id="{4F57BA53-3D71-4029-ACA1-4097EE757B82}"/>
              </a:ext>
            </a:extLst>
          </p:cNvPr>
          <p:cNvSpPr txBox="1"/>
          <p:nvPr/>
        </p:nvSpPr>
        <p:spPr>
          <a:xfrm>
            <a:off x="3060700" y="3033077"/>
            <a:ext cx="6420485" cy="1492716"/>
          </a:xfrm>
          <a:prstGeom prst="rect">
            <a:avLst/>
          </a:prstGeom>
        </p:spPr>
        <p:txBody>
          <a:bodyPr vert="horz" wrap="square" lIns="0" tIns="12700" rIns="0" bIns="0" rtlCol="0">
            <a:spAutoFit/>
          </a:bodyPr>
          <a:lstStyle/>
          <a:p>
            <a:pPr marL="882650" marR="5080" indent="-870585" algn="r">
              <a:lnSpc>
                <a:spcPct val="100000"/>
              </a:lnSpc>
              <a:spcBef>
                <a:spcPts val="100"/>
              </a:spcBef>
            </a:pPr>
            <a:r>
              <a:rPr sz="2400" b="1" i="1" spc="-5" dirty="0">
                <a:solidFill>
                  <a:srgbClr val="292A2B"/>
                </a:solidFill>
                <a:latin typeface="Futura Hv BT"/>
                <a:cs typeface="Futura Hv BT"/>
              </a:rPr>
              <a:t>“</a:t>
            </a:r>
            <a:r>
              <a:rPr lang="en-IN" sz="2400" b="1" i="1" spc="-5" dirty="0">
                <a:solidFill>
                  <a:srgbClr val="292A2B"/>
                </a:solidFill>
                <a:latin typeface="Futura Hv BT"/>
                <a:cs typeface="Futura Hv BT"/>
              </a:rPr>
              <a:t>If you have professional pride, you’ll also cook good food. Good food has to come from the heart!</a:t>
            </a:r>
            <a:r>
              <a:rPr sz="2400" b="1" i="1" spc="30" dirty="0">
                <a:solidFill>
                  <a:srgbClr val="292A2B"/>
                </a:solidFill>
                <a:latin typeface="Futura Hv BT"/>
                <a:cs typeface="Futura Hv BT"/>
              </a:rPr>
              <a:t>”</a:t>
            </a:r>
            <a:endParaRPr sz="2400" dirty="0">
              <a:latin typeface="Futura Hv BT"/>
              <a:cs typeface="Futura Hv BT"/>
            </a:endParaRPr>
          </a:p>
          <a:p>
            <a:pPr marR="5715" algn="r">
              <a:lnSpc>
                <a:spcPct val="100000"/>
              </a:lnSpc>
              <a:spcBef>
                <a:spcPts val="1140"/>
              </a:spcBef>
            </a:pPr>
            <a:r>
              <a:rPr lang="en-IN" sz="1500" spc="-5" dirty="0">
                <a:solidFill>
                  <a:srgbClr val="292A2B"/>
                </a:solidFill>
                <a:latin typeface="Futura Lt BT"/>
                <a:cs typeface="Futura Lt BT"/>
              </a:rPr>
              <a:t>Anne Marie Nielsen, Director of The Good Kitchen</a:t>
            </a:r>
            <a:endParaRPr sz="1500" dirty="0">
              <a:latin typeface="Futura Lt BT"/>
              <a:cs typeface="Futura Lt BT"/>
            </a:endParaRPr>
          </a:p>
        </p:txBody>
      </p:sp>
      <p:pic>
        <p:nvPicPr>
          <p:cNvPr id="3" name="Picture 2" descr="Case Study.png"/>
          <p:cNvPicPr>
            <a:picLocks noChangeAspect="1"/>
          </p:cNvPicPr>
          <p:nvPr/>
        </p:nvPicPr>
        <p:blipFill>
          <a:blip r:embed="rId2" cstate="print"/>
          <a:stretch>
            <a:fillRect/>
          </a:stretch>
        </p:blipFill>
        <p:spPr>
          <a:xfrm>
            <a:off x="9975929" y="0"/>
            <a:ext cx="717471" cy="880877"/>
          </a:xfrm>
          <a:prstGeom prst="rect">
            <a:avLst/>
          </a:prstGeom>
        </p:spPr>
      </p:pic>
    </p:spTree>
    <p:extLst>
      <p:ext uri="{BB962C8B-B14F-4D97-AF65-F5344CB8AC3E}">
        <p14:creationId xmlns:p14="http://schemas.microsoft.com/office/powerpoint/2010/main" xmlns="" val="23579888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lnSpc>
                <a:spcPct val="150000"/>
              </a:lnSpc>
            </a:pPr>
            <a:r>
              <a:rPr lang="en-US" sz="2647" dirty="0">
                <a:latin typeface="Futura Lt BT" panose="020B0402020204020303" pitchFamily="34" charset="0"/>
              </a:rPr>
              <a:t>Make your inferences keeping in mind each stage of Design Thinking as</a:t>
            </a:r>
          </a:p>
          <a:p>
            <a:pPr marL="342900" indent="-342900">
              <a:lnSpc>
                <a:spcPct val="150000"/>
              </a:lnSpc>
              <a:buFontTx/>
              <a:buChar char="-"/>
            </a:pPr>
            <a:r>
              <a:rPr lang="en-US" sz="2206" dirty="0">
                <a:latin typeface="Futura Lt BT" panose="020B0402020204020303" pitchFamily="34" charset="0"/>
              </a:rPr>
              <a:t>Observation: Study of AS IS</a:t>
            </a:r>
          </a:p>
          <a:p>
            <a:pPr marL="342900" indent="-342900">
              <a:lnSpc>
                <a:spcPct val="150000"/>
              </a:lnSpc>
              <a:buFontTx/>
              <a:buChar char="-"/>
            </a:pPr>
            <a:r>
              <a:rPr lang="en-US" sz="2206" dirty="0">
                <a:latin typeface="Futura Lt BT" panose="020B0402020204020303" pitchFamily="34" charset="0"/>
              </a:rPr>
              <a:t>Empathy: Deeper Insights</a:t>
            </a:r>
          </a:p>
          <a:p>
            <a:pPr marL="342900" indent="-342900">
              <a:lnSpc>
                <a:spcPct val="150000"/>
              </a:lnSpc>
              <a:buFontTx/>
              <a:buChar char="-"/>
            </a:pPr>
            <a:r>
              <a:rPr lang="en-US" sz="2206" dirty="0">
                <a:latin typeface="Futura Lt BT" panose="020B0402020204020303" pitchFamily="34" charset="0"/>
              </a:rPr>
              <a:t>Problem/challenge</a:t>
            </a:r>
          </a:p>
          <a:p>
            <a:pPr marL="342900" indent="-342900">
              <a:lnSpc>
                <a:spcPct val="150000"/>
              </a:lnSpc>
              <a:buFontTx/>
              <a:buChar char="-"/>
            </a:pPr>
            <a:r>
              <a:rPr lang="en-US" sz="2206" dirty="0">
                <a:latin typeface="Futura Lt BT" panose="020B0402020204020303" pitchFamily="34" charset="0"/>
              </a:rPr>
              <a:t>Idea generation</a:t>
            </a:r>
          </a:p>
          <a:p>
            <a:pPr marL="342900" indent="-342900">
              <a:lnSpc>
                <a:spcPct val="150000"/>
              </a:lnSpc>
              <a:buFontTx/>
              <a:buChar char="-"/>
            </a:pPr>
            <a:r>
              <a:rPr lang="en-US" sz="2206" dirty="0">
                <a:latin typeface="Futura Lt BT" panose="020B0402020204020303" pitchFamily="34" charset="0"/>
              </a:rPr>
              <a:t>Prototyping</a:t>
            </a:r>
          </a:p>
          <a:p>
            <a:pPr marL="342900" indent="-342900">
              <a:lnSpc>
                <a:spcPct val="150000"/>
              </a:lnSpc>
              <a:buFontTx/>
              <a:buChar char="-"/>
            </a:pPr>
            <a:r>
              <a:rPr lang="en-US" sz="2206" dirty="0">
                <a:latin typeface="Futura Lt BT" panose="020B0402020204020303" pitchFamily="34" charset="0"/>
              </a:rPr>
              <a:t>Testing </a:t>
            </a:r>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11299" y="250285"/>
            <a:ext cx="6501130" cy="6880794"/>
          </a:xfrm>
          <a:prstGeom prst="rect">
            <a:avLst/>
          </a:prstGeom>
        </p:spPr>
        <p:txBody>
          <a:bodyPr vert="horz" wrap="square" lIns="0" tIns="12700" rIns="0" bIns="0" rtlCol="0">
            <a:spAutoFit/>
          </a:bodyPr>
          <a:lstStyle/>
          <a:p>
            <a:pPr marL="12700" marR="5080">
              <a:lnSpc>
                <a:spcPct val="150000"/>
              </a:lnSpc>
              <a:spcBef>
                <a:spcPts val="100"/>
              </a:spcBef>
              <a:tabLst>
                <a:tab pos="1550670" algn="l"/>
              </a:tabLst>
            </a:pPr>
            <a:r>
              <a:rPr sz="2000" spc="-5" dirty="0">
                <a:latin typeface="Futura Lt BT"/>
                <a:cs typeface="Futura Lt BT"/>
              </a:rPr>
              <a:t>By making </a:t>
            </a:r>
            <a:r>
              <a:rPr sz="2000" dirty="0">
                <a:latin typeface="Futura Lt BT"/>
                <a:cs typeface="Futura Lt BT"/>
              </a:rPr>
              <a:t>a user </a:t>
            </a:r>
            <a:r>
              <a:rPr sz="2000" spc="-5" dirty="0">
                <a:latin typeface="Futura Lt BT"/>
                <a:cs typeface="Futura Lt BT"/>
              </a:rPr>
              <a:t>part of the team, or part of the </a:t>
            </a:r>
            <a:r>
              <a:rPr sz="2000" dirty="0">
                <a:latin typeface="Futura Lt BT"/>
                <a:cs typeface="Futura Lt BT"/>
              </a:rPr>
              <a:t>system </a:t>
            </a:r>
            <a:r>
              <a:rPr sz="2000" spc="-5" dirty="0">
                <a:latin typeface="Futura Lt BT"/>
                <a:cs typeface="Futura Lt BT"/>
              </a:rPr>
              <a:t>or  part of process of design thinking </a:t>
            </a:r>
            <a:r>
              <a:rPr sz="2000" dirty="0">
                <a:latin typeface="Futura Lt BT"/>
                <a:cs typeface="Futura Lt BT"/>
              </a:rPr>
              <a:t>it would </a:t>
            </a:r>
            <a:r>
              <a:rPr sz="2000" spc="-5" dirty="0">
                <a:latin typeface="Futura Lt BT"/>
                <a:cs typeface="Futura Lt BT"/>
              </a:rPr>
              <a:t>bring </a:t>
            </a:r>
            <a:r>
              <a:rPr sz="2000" dirty="0">
                <a:latin typeface="Futura Lt BT"/>
                <a:cs typeface="Futura Lt BT"/>
              </a:rPr>
              <a:t>in  </a:t>
            </a:r>
            <a:r>
              <a:rPr sz="2000" spc="-20" dirty="0">
                <a:latin typeface="Futura Lt BT"/>
                <a:cs typeface="Futura Lt BT"/>
              </a:rPr>
              <a:t>transparency.	</a:t>
            </a:r>
            <a:r>
              <a:rPr sz="2000" spc="-5" dirty="0">
                <a:latin typeface="Futura Lt BT"/>
                <a:cs typeface="Futura Lt BT"/>
              </a:rPr>
              <a:t>Also </a:t>
            </a:r>
            <a:r>
              <a:rPr sz="2000" dirty="0">
                <a:latin typeface="Futura Lt BT"/>
                <a:cs typeface="Futura Lt BT"/>
              </a:rPr>
              <a:t>rapid </a:t>
            </a:r>
            <a:r>
              <a:rPr sz="2000" spc="-5" dirty="0">
                <a:latin typeface="Futura Lt BT"/>
                <a:cs typeface="Futura Lt BT"/>
              </a:rPr>
              <a:t>prototyping that </a:t>
            </a:r>
            <a:r>
              <a:rPr sz="2000" dirty="0">
                <a:latin typeface="Futura Lt BT"/>
                <a:cs typeface="Futura Lt BT"/>
              </a:rPr>
              <a:t>happens with </a:t>
            </a:r>
            <a:r>
              <a:rPr sz="2000" spc="-5" dirty="0">
                <a:latin typeface="Futura Lt BT"/>
                <a:cs typeface="Futura Lt BT"/>
              </a:rPr>
              <a:t>the  end customer </a:t>
            </a:r>
            <a:r>
              <a:rPr sz="2000" dirty="0">
                <a:latin typeface="Futura Lt BT"/>
                <a:cs typeface="Futura Lt BT"/>
              </a:rPr>
              <a:t>reduces </a:t>
            </a:r>
            <a:r>
              <a:rPr sz="2000" spc="-5" dirty="0">
                <a:latin typeface="Futura Lt BT"/>
                <a:cs typeface="Futura Lt BT"/>
              </a:rPr>
              <a:t>the </a:t>
            </a:r>
            <a:r>
              <a:rPr sz="2000" spc="5" dirty="0">
                <a:latin typeface="Futura Lt BT"/>
                <a:cs typeface="Futura Lt BT"/>
              </a:rPr>
              <a:t>project’s </a:t>
            </a:r>
            <a:r>
              <a:rPr sz="2000" dirty="0">
                <a:latin typeface="Futura Lt BT"/>
                <a:cs typeface="Futura Lt BT"/>
              </a:rPr>
              <a:t>risks </a:t>
            </a:r>
            <a:r>
              <a:rPr sz="2000" spc="-5" dirty="0">
                <a:latin typeface="Futura Lt BT"/>
                <a:cs typeface="Futura Lt BT"/>
              </a:rPr>
              <a:t>cost and  </a:t>
            </a:r>
            <a:r>
              <a:rPr sz="2000" dirty="0">
                <a:latin typeface="Futura Lt BT"/>
                <a:cs typeface="Futura Lt BT"/>
              </a:rPr>
              <a:t>implementation </a:t>
            </a:r>
            <a:r>
              <a:rPr sz="2000" spc="-5" dirty="0">
                <a:latin typeface="Futura Lt BT"/>
                <a:cs typeface="Futura Lt BT"/>
              </a:rPr>
              <a:t>cost. </a:t>
            </a:r>
            <a:r>
              <a:rPr sz="2000" dirty="0">
                <a:latin typeface="Futura Lt BT"/>
                <a:cs typeface="Futura Lt BT"/>
              </a:rPr>
              <a:t>Design </a:t>
            </a:r>
            <a:r>
              <a:rPr sz="2000" spc="-5" dirty="0">
                <a:latin typeface="Futura Lt BT"/>
                <a:cs typeface="Futura Lt BT"/>
              </a:rPr>
              <a:t>thinking </a:t>
            </a:r>
            <a:r>
              <a:rPr sz="2000" dirty="0">
                <a:latin typeface="Futura Lt BT"/>
                <a:cs typeface="Futura Lt BT"/>
              </a:rPr>
              <a:t>with a </a:t>
            </a:r>
            <a:r>
              <a:rPr sz="2000" spc="-5" dirty="0">
                <a:latin typeface="Futura Lt BT"/>
                <a:cs typeface="Futura Lt BT"/>
              </a:rPr>
              <a:t>context </a:t>
            </a:r>
            <a:r>
              <a:rPr sz="2000" dirty="0">
                <a:latin typeface="Futura Lt BT"/>
                <a:cs typeface="Futura Lt BT"/>
              </a:rPr>
              <a:t>with </a:t>
            </a:r>
            <a:r>
              <a:rPr sz="2000" spc="-5" dirty="0">
                <a:latin typeface="Futura Lt BT"/>
                <a:cs typeface="Futura Lt BT"/>
              </a:rPr>
              <a:t>the  end </a:t>
            </a:r>
            <a:r>
              <a:rPr sz="2000" dirty="0">
                <a:latin typeface="Futura Lt BT"/>
                <a:cs typeface="Futura Lt BT"/>
              </a:rPr>
              <a:t>in </a:t>
            </a:r>
            <a:r>
              <a:rPr sz="2000" spc="-5" dirty="0">
                <a:latin typeface="Futura Lt BT"/>
                <a:cs typeface="Futura Lt BT"/>
              </a:rPr>
              <a:t>mind, </a:t>
            </a:r>
            <a:r>
              <a:rPr sz="2000" dirty="0">
                <a:latin typeface="Futura Lt BT"/>
                <a:cs typeface="Futura Lt BT"/>
              </a:rPr>
              <a:t>when you </a:t>
            </a:r>
            <a:r>
              <a:rPr sz="2000" spc="-5" dirty="0">
                <a:latin typeface="Futura Lt BT"/>
                <a:cs typeface="Futura Lt BT"/>
              </a:rPr>
              <a:t>are designing </a:t>
            </a:r>
            <a:r>
              <a:rPr sz="2000" dirty="0">
                <a:latin typeface="Futura Lt BT"/>
                <a:cs typeface="Futura Lt BT"/>
              </a:rPr>
              <a:t>some </a:t>
            </a:r>
            <a:r>
              <a:rPr sz="2000" spc="-5" dirty="0">
                <a:latin typeface="Futura Lt BT"/>
                <a:cs typeface="Futura Lt BT"/>
              </a:rPr>
              <a:t>process </a:t>
            </a:r>
            <a:r>
              <a:rPr sz="2000" dirty="0">
                <a:latin typeface="Futura Lt BT"/>
                <a:cs typeface="Futura Lt BT"/>
              </a:rPr>
              <a:t>in your  </a:t>
            </a:r>
            <a:r>
              <a:rPr sz="2000" spc="-5" dirty="0">
                <a:latin typeface="Futura Lt BT"/>
                <a:cs typeface="Futura Lt BT"/>
              </a:rPr>
              <a:t>project, </a:t>
            </a:r>
            <a:r>
              <a:rPr sz="2000" dirty="0">
                <a:latin typeface="Futura Lt BT"/>
                <a:cs typeface="Futura Lt BT"/>
              </a:rPr>
              <a:t>you </a:t>
            </a:r>
            <a:r>
              <a:rPr sz="2000" spc="-5" dirty="0">
                <a:latin typeface="Futura Lt BT"/>
                <a:cs typeface="Futura Lt BT"/>
              </a:rPr>
              <a:t>are </a:t>
            </a:r>
            <a:r>
              <a:rPr sz="2000" dirty="0">
                <a:latin typeface="Futura Lt BT"/>
                <a:cs typeface="Futura Lt BT"/>
              </a:rPr>
              <a:t>keeping </a:t>
            </a:r>
            <a:r>
              <a:rPr sz="2000" spc="-5" dirty="0">
                <a:latin typeface="Futura Lt BT"/>
                <a:cs typeface="Futura Lt BT"/>
              </a:rPr>
              <a:t>problem as an end </a:t>
            </a:r>
            <a:r>
              <a:rPr sz="2000" dirty="0">
                <a:latin typeface="Futura Lt BT"/>
                <a:cs typeface="Futura Lt BT"/>
              </a:rPr>
              <a:t>in </a:t>
            </a:r>
            <a:r>
              <a:rPr sz="2000" spc="-5" dirty="0">
                <a:latin typeface="Futura Lt BT"/>
                <a:cs typeface="Futura Lt BT"/>
              </a:rPr>
              <a:t>mind </a:t>
            </a:r>
            <a:r>
              <a:rPr sz="2000" dirty="0">
                <a:latin typeface="Futura Lt BT"/>
                <a:cs typeface="Futura Lt BT"/>
              </a:rPr>
              <a:t>it is not  a never </a:t>
            </a:r>
            <a:r>
              <a:rPr sz="2000" spc="-5" dirty="0">
                <a:latin typeface="Futura Lt BT"/>
                <a:cs typeface="Futura Lt BT"/>
              </a:rPr>
              <a:t>ending </a:t>
            </a:r>
            <a:r>
              <a:rPr sz="2000" spc="-10" dirty="0">
                <a:latin typeface="Futura Lt BT"/>
                <a:cs typeface="Futura Lt BT"/>
              </a:rPr>
              <a:t>thing, </a:t>
            </a:r>
            <a:r>
              <a:rPr sz="2000" dirty="0">
                <a:latin typeface="Futura Lt BT"/>
                <a:cs typeface="Futura Lt BT"/>
              </a:rPr>
              <a:t>it will </a:t>
            </a:r>
            <a:r>
              <a:rPr sz="2000" spc="-5" dirty="0">
                <a:latin typeface="Futura Lt BT"/>
                <a:cs typeface="Futura Lt BT"/>
              </a:rPr>
              <a:t>end there, </a:t>
            </a:r>
            <a:r>
              <a:rPr sz="2000" dirty="0">
                <a:latin typeface="Futura Lt BT"/>
                <a:cs typeface="Futura Lt BT"/>
              </a:rPr>
              <a:t>you learn from it, </a:t>
            </a:r>
            <a:r>
              <a:rPr sz="2000" spc="-5" dirty="0">
                <a:latin typeface="Futura Lt BT"/>
                <a:cs typeface="Futura Lt BT"/>
              </a:rPr>
              <a:t>or  </a:t>
            </a:r>
            <a:r>
              <a:rPr sz="2000" dirty="0">
                <a:latin typeface="Futura Lt BT"/>
                <a:cs typeface="Futura Lt BT"/>
              </a:rPr>
              <a:t>you </a:t>
            </a:r>
            <a:r>
              <a:rPr sz="2000" spc="-5" dirty="0">
                <a:latin typeface="Futura Lt BT"/>
                <a:cs typeface="Futura Lt BT"/>
              </a:rPr>
              <a:t>build </a:t>
            </a:r>
            <a:r>
              <a:rPr sz="2000" dirty="0">
                <a:latin typeface="Futura Lt BT"/>
                <a:cs typeface="Futura Lt BT"/>
              </a:rPr>
              <a:t>it </a:t>
            </a:r>
            <a:r>
              <a:rPr sz="2000" spc="-5" dirty="0">
                <a:latin typeface="Futura Lt BT"/>
                <a:cs typeface="Futura Lt BT"/>
              </a:rPr>
              <a:t>and then </a:t>
            </a:r>
            <a:r>
              <a:rPr sz="2000" dirty="0">
                <a:latin typeface="Futura Lt BT"/>
                <a:cs typeface="Futura Lt BT"/>
              </a:rPr>
              <a:t>you </a:t>
            </a:r>
            <a:r>
              <a:rPr sz="2000" spc="-5" dirty="0">
                <a:latin typeface="Futura Lt BT"/>
                <a:cs typeface="Futura Lt BT"/>
              </a:rPr>
              <a:t>move on. So </a:t>
            </a:r>
            <a:r>
              <a:rPr sz="2000" dirty="0">
                <a:latin typeface="Futura Lt BT"/>
                <a:cs typeface="Futura Lt BT"/>
              </a:rPr>
              <a:t>it says </a:t>
            </a:r>
            <a:r>
              <a:rPr sz="2000" spc="-5" dirty="0">
                <a:latin typeface="Futura Lt BT"/>
                <a:cs typeface="Futura Lt BT"/>
              </a:rPr>
              <a:t>that </a:t>
            </a:r>
            <a:r>
              <a:rPr sz="2000" dirty="0">
                <a:latin typeface="Futura Lt BT"/>
                <a:cs typeface="Futura Lt BT"/>
              </a:rPr>
              <a:t>you have  </a:t>
            </a:r>
            <a:r>
              <a:rPr sz="2000" spc="-5" dirty="0">
                <a:latin typeface="Futura Lt BT"/>
                <a:cs typeface="Futura Lt BT"/>
              </a:rPr>
              <a:t>achieved </a:t>
            </a:r>
            <a:r>
              <a:rPr sz="2000" dirty="0">
                <a:latin typeface="Futura Lt BT"/>
                <a:cs typeface="Futura Lt BT"/>
              </a:rPr>
              <a:t>with what you had started </a:t>
            </a:r>
            <a:r>
              <a:rPr sz="2000" spc="-55" dirty="0">
                <a:latin typeface="Futura Lt BT"/>
                <a:cs typeface="Futura Lt BT"/>
              </a:rPr>
              <a:t>for. </a:t>
            </a:r>
            <a:r>
              <a:rPr sz="2000" spc="-5" dirty="0">
                <a:latin typeface="Futura Lt BT"/>
                <a:cs typeface="Futura Lt BT"/>
              </a:rPr>
              <a:t>So </a:t>
            </a:r>
            <a:r>
              <a:rPr sz="2000" dirty="0">
                <a:latin typeface="Futura Lt BT"/>
                <a:cs typeface="Futura Lt BT"/>
              </a:rPr>
              <a:t>it reduces </a:t>
            </a:r>
            <a:r>
              <a:rPr sz="2000" spc="-5" dirty="0">
                <a:latin typeface="Futura Lt BT"/>
                <a:cs typeface="Futura Lt BT"/>
              </a:rPr>
              <a:t>the </a:t>
            </a:r>
            <a:r>
              <a:rPr sz="2000" dirty="0">
                <a:latin typeface="Futura Lt BT"/>
                <a:cs typeface="Futura Lt BT"/>
              </a:rPr>
              <a:t>risk  </a:t>
            </a:r>
            <a:r>
              <a:rPr sz="2000" spc="-5" dirty="0">
                <a:latin typeface="Futura Lt BT"/>
                <a:cs typeface="Futura Lt BT"/>
              </a:rPr>
              <a:t>of all </a:t>
            </a:r>
            <a:r>
              <a:rPr sz="2000" dirty="0">
                <a:latin typeface="Futura Lt BT"/>
                <a:cs typeface="Futura Lt BT"/>
              </a:rPr>
              <a:t>stakeholders. </a:t>
            </a:r>
            <a:r>
              <a:rPr sz="2000" spc="-5" dirty="0">
                <a:latin typeface="Futura Lt BT"/>
                <a:cs typeface="Futura Lt BT"/>
              </a:rPr>
              <a:t>So bring </a:t>
            </a:r>
            <a:r>
              <a:rPr sz="2000" dirty="0">
                <a:latin typeface="Futura Lt BT"/>
                <a:cs typeface="Futura Lt BT"/>
              </a:rPr>
              <a:t>stakeholders in your </a:t>
            </a:r>
            <a:r>
              <a:rPr sz="2000" spc="-5" dirty="0">
                <a:latin typeface="Futura Lt BT"/>
                <a:cs typeface="Futura Lt BT"/>
              </a:rPr>
              <a:t>team and  </a:t>
            </a:r>
            <a:r>
              <a:rPr sz="2000" dirty="0">
                <a:latin typeface="Futura Lt BT"/>
                <a:cs typeface="Futura Lt BT"/>
              </a:rPr>
              <a:t>include </a:t>
            </a:r>
            <a:r>
              <a:rPr sz="2000" spc="-5" dirty="0">
                <a:latin typeface="Futura Lt BT"/>
                <a:cs typeface="Futura Lt BT"/>
              </a:rPr>
              <a:t>them and </a:t>
            </a:r>
            <a:r>
              <a:rPr sz="2000" dirty="0">
                <a:latin typeface="Futura Lt BT"/>
                <a:cs typeface="Futura Lt BT"/>
              </a:rPr>
              <a:t>work for </a:t>
            </a:r>
            <a:r>
              <a:rPr sz="2000" spc="-5" dirty="0">
                <a:latin typeface="Futura Lt BT"/>
                <a:cs typeface="Futura Lt BT"/>
              </a:rPr>
              <a:t>them and build </a:t>
            </a:r>
            <a:r>
              <a:rPr sz="2000" dirty="0">
                <a:latin typeface="Futura Lt BT"/>
                <a:cs typeface="Futura Lt BT"/>
              </a:rPr>
              <a:t>solutions for </a:t>
            </a:r>
            <a:r>
              <a:rPr sz="2000" spc="-5" dirty="0">
                <a:latin typeface="Futura Lt BT"/>
                <a:cs typeface="Futura Lt BT"/>
              </a:rPr>
              <a:t>them,  </a:t>
            </a:r>
            <a:r>
              <a:rPr sz="2000" dirty="0">
                <a:latin typeface="Futura Lt BT"/>
                <a:cs typeface="Futura Lt BT"/>
              </a:rPr>
              <a:t>rather </a:t>
            </a:r>
            <a:r>
              <a:rPr sz="2000" spc="-5" dirty="0">
                <a:latin typeface="Futura Lt BT"/>
                <a:cs typeface="Futura Lt BT"/>
              </a:rPr>
              <a:t>than </a:t>
            </a:r>
            <a:r>
              <a:rPr sz="2000" dirty="0">
                <a:latin typeface="Futura Lt BT"/>
                <a:cs typeface="Futura Lt BT"/>
              </a:rPr>
              <a:t>we </a:t>
            </a:r>
            <a:r>
              <a:rPr sz="2000" spc="-5" dirty="0">
                <a:latin typeface="Futura Lt BT"/>
                <a:cs typeface="Futura Lt BT"/>
              </a:rPr>
              <a:t>giving </a:t>
            </a:r>
            <a:r>
              <a:rPr sz="2000" dirty="0">
                <a:latin typeface="Futura Lt BT"/>
                <a:cs typeface="Futura Lt BT"/>
              </a:rPr>
              <a:t>a solution </a:t>
            </a:r>
            <a:r>
              <a:rPr sz="2000" spc="-5" dirty="0">
                <a:latin typeface="Futura Lt BT"/>
                <a:cs typeface="Futura Lt BT"/>
              </a:rPr>
              <a:t>to them </a:t>
            </a:r>
            <a:r>
              <a:rPr sz="2000" dirty="0">
                <a:latin typeface="Futura Lt BT"/>
                <a:cs typeface="Futura Lt BT"/>
              </a:rPr>
              <a:t>let </a:t>
            </a:r>
            <a:r>
              <a:rPr sz="2000" spc="-5" dirty="0">
                <a:latin typeface="Futura Lt BT"/>
                <a:cs typeface="Futura Lt BT"/>
              </a:rPr>
              <a:t>them too be part  of </a:t>
            </a:r>
            <a:r>
              <a:rPr sz="2000" dirty="0">
                <a:latin typeface="Futura Lt BT"/>
                <a:cs typeface="Futura Lt BT"/>
              </a:rPr>
              <a:t>solution </a:t>
            </a:r>
            <a:r>
              <a:rPr sz="2000" spc="-5" dirty="0">
                <a:latin typeface="Futura Lt BT"/>
                <a:cs typeface="Futura Lt BT"/>
              </a:rPr>
              <a:t>generation</a:t>
            </a:r>
            <a:r>
              <a:rPr sz="2000" spc="-15" dirty="0">
                <a:latin typeface="Futura Lt BT"/>
                <a:cs typeface="Futura Lt BT"/>
              </a:rPr>
              <a:t> </a:t>
            </a:r>
            <a:r>
              <a:rPr sz="2000" dirty="0">
                <a:latin typeface="Futura Lt BT"/>
                <a:cs typeface="Futura Lt BT"/>
              </a:rPr>
              <a:t>step.</a:t>
            </a: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645026" cy="461665"/>
          </a:xfrm>
        </p:spPr>
        <p:txBody>
          <a:bodyPr/>
          <a:lstStyle/>
          <a:p>
            <a:r>
              <a:rPr lang="en-US" dirty="0" smtClean="0"/>
              <a:t>Take </a:t>
            </a:r>
            <a:r>
              <a:rPr lang="en-US" dirty="0" err="1" smtClean="0"/>
              <a:t>aways</a:t>
            </a:r>
            <a:endParaRPr lang="en-US" dirty="0"/>
          </a:p>
        </p:txBody>
      </p:sp>
      <p:sp>
        <p:nvSpPr>
          <p:cNvPr id="3" name="Text Placeholder 2"/>
          <p:cNvSpPr>
            <a:spLocks noGrp="1"/>
          </p:cNvSpPr>
          <p:nvPr>
            <p:ph type="body" idx="1"/>
          </p:nvPr>
        </p:nvSpPr>
        <p:spPr>
          <a:xfrm>
            <a:off x="455240" y="2025086"/>
            <a:ext cx="9782919" cy="4154984"/>
          </a:xfrm>
        </p:spPr>
        <p:txBody>
          <a:bodyPr/>
          <a:lstStyle/>
          <a:p>
            <a:pPr>
              <a:lnSpc>
                <a:spcPct val="150000"/>
              </a:lnSpc>
            </a:pPr>
            <a:r>
              <a:rPr lang="en-US" sz="1800" b="1" dirty="0" smtClean="0"/>
              <a:t>Be willing to engage the entire system</a:t>
            </a:r>
          </a:p>
          <a:p>
            <a:pPr>
              <a:lnSpc>
                <a:spcPct val="150000"/>
              </a:lnSpc>
            </a:pPr>
            <a:r>
              <a:rPr lang="en-US" sz="1800" dirty="0" smtClean="0"/>
              <a:t>It is worth nothing that it is much about system deign as it is about service design. Put the whole system in the room. In business we have gotten much better about the customer part, but we still often neglect employees and communities. Design thinking gives a detailed suggestion about what to-do with the system once all parts of it are in the room: share the findings from the deep ethnographic exploration of the stakeholders we want to serve, build an aligned intent around making their lives better and then invite everyone to derive insights, generate design criteria and co-create solutions.</a:t>
            </a:r>
          </a:p>
          <a:p>
            <a:pPr>
              <a:lnSpc>
                <a:spcPct val="150000"/>
              </a:lnSpc>
            </a:pPr>
            <a:endParaRPr lang="en-US" sz="1800" dirty="0" smtClean="0"/>
          </a:p>
          <a:p>
            <a:pPr>
              <a:lnSpc>
                <a:spcPct val="150000"/>
              </a:lnSpc>
            </a:pPr>
            <a:endParaRPr lang="en-US" sz="1800"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3077766"/>
          </a:xfrm>
        </p:spPr>
        <p:txBody>
          <a:bodyPr/>
          <a:lstStyle/>
          <a:p>
            <a:r>
              <a:rPr lang="en-US" b="1" dirty="0" smtClean="0"/>
              <a:t>Be willing to redefine the problem</a:t>
            </a:r>
          </a:p>
          <a:p>
            <a:endParaRPr lang="en-US" b="1" dirty="0" smtClean="0"/>
          </a:p>
          <a:p>
            <a:r>
              <a:rPr lang="en-US" dirty="0" smtClean="0"/>
              <a:t>Even with the problem definition where you start is not where you should expect to end up. And that’s good news. Yu didn’t get it wrong—you learned. So many of our flawed solutions can be traced to  having stuck with a limiting question. One of the most significant contributions of design is to help us live longer in the question. It is our willingness to revisit the question we asked at the outset that allows us to reframe the way we see the world and discover new possibilities. It allows us to go places that we never suspected we would visit at the beginning of the process. But doing this requires bravery</a:t>
            </a:r>
            <a:endParaRPr lang="en-US"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3077766"/>
          </a:xfrm>
        </p:spPr>
        <p:txBody>
          <a:bodyPr/>
          <a:lstStyle/>
          <a:p>
            <a:r>
              <a:rPr lang="en-US" b="1" dirty="0" smtClean="0"/>
              <a:t>Design feedback into the solution so you wont have to fix big problems so often</a:t>
            </a:r>
          </a:p>
          <a:p>
            <a:endParaRPr lang="en-US" b="1" dirty="0" smtClean="0"/>
          </a:p>
          <a:p>
            <a:r>
              <a:rPr lang="en-US" dirty="0" smtClean="0"/>
              <a:t>Why do we spend so much time trying to crate dramatic, wrenching change? Usually because we ignored the signals that would have allowed us to adapt more gradually. If we build those signals into tour design of the offering or service, the odds that we will see them before the crisis go way up. That is what those simple feedback cards do for the good kitchen. They create a seemingly mundane but very valuable ongoing conversation about daily hits and misses that helps employees get to know their stakeholders better along the way and greatly reduces the needs for cataclysmic change later on.</a:t>
            </a:r>
            <a:endParaRPr lang="en-US"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1846659"/>
          </a:xfrm>
        </p:spPr>
        <p:txBody>
          <a:bodyPr/>
          <a:lstStyle/>
          <a:p>
            <a:r>
              <a:rPr lang="en-US" b="1" dirty="0" smtClean="0"/>
              <a:t>Appreciate the awesome power of ethnography</a:t>
            </a:r>
          </a:p>
          <a:p>
            <a:endParaRPr lang="en-US" b="1" dirty="0" smtClean="0"/>
          </a:p>
          <a:p>
            <a:r>
              <a:rPr lang="en-US" dirty="0" smtClean="0"/>
              <a:t>Without the deep insights produced by ethnography, how many opportunities to do something truly special for an elderly person—something that probably costs little or no additional money—will e fail to see?</a:t>
            </a:r>
          </a:p>
          <a:p>
            <a:endParaRPr lang="en-US" dirty="0"/>
          </a:p>
        </p:txBody>
      </p:sp>
      <p:pic>
        <p:nvPicPr>
          <p:cNvPr id="4" name="Picture 3" descr="Case Study.png"/>
          <p:cNvPicPr>
            <a:picLocks noChangeAspect="1"/>
          </p:cNvPicPr>
          <p:nvPr/>
        </p:nvPicPr>
        <p:blipFill>
          <a:blip r:embed="rId2" cstate="print"/>
          <a:stretch>
            <a:fillRect/>
          </a:stretch>
        </p:blipFill>
        <p:spPr>
          <a:xfrm>
            <a:off x="9975929" y="0"/>
            <a:ext cx="717471" cy="88087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2857" y="322285"/>
            <a:ext cx="5327015" cy="330200"/>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000000"/>
                </a:solidFill>
                <a:latin typeface="Futura Hv BT"/>
                <a:cs typeface="Futura Hv BT"/>
              </a:rPr>
              <a:t>EVERY </a:t>
            </a:r>
            <a:r>
              <a:rPr sz="2000" spc="-5" dirty="0">
                <a:solidFill>
                  <a:srgbClr val="000000"/>
                </a:solidFill>
                <a:latin typeface="Futura Hv BT"/>
                <a:cs typeface="Futura Hv BT"/>
              </a:rPr>
              <a:t>INDIVIDUAL NEEDS </a:t>
            </a:r>
            <a:r>
              <a:rPr sz="2000" spc="-25" dirty="0">
                <a:solidFill>
                  <a:srgbClr val="000000"/>
                </a:solidFill>
                <a:latin typeface="Futura Hv BT"/>
                <a:cs typeface="Futura Hv BT"/>
              </a:rPr>
              <a:t>TO </a:t>
            </a:r>
            <a:r>
              <a:rPr sz="2000" spc="-15" dirty="0">
                <a:solidFill>
                  <a:srgbClr val="000000"/>
                </a:solidFill>
                <a:latin typeface="Futura Hv BT"/>
                <a:cs typeface="Futura Hv BT"/>
              </a:rPr>
              <a:t>HAVE</a:t>
            </a:r>
            <a:r>
              <a:rPr sz="2000" spc="-10" dirty="0">
                <a:solidFill>
                  <a:srgbClr val="000000"/>
                </a:solidFill>
                <a:latin typeface="Futura Hv BT"/>
                <a:cs typeface="Futura Hv BT"/>
              </a:rPr>
              <a:t> </a:t>
            </a:r>
            <a:r>
              <a:rPr sz="2000" spc="-5" dirty="0">
                <a:solidFill>
                  <a:srgbClr val="000000"/>
                </a:solidFill>
                <a:latin typeface="Futura Hv BT"/>
                <a:cs typeface="Futura Hv BT"/>
              </a:rPr>
              <a:t>THESE</a:t>
            </a:r>
            <a:endParaRPr sz="2000" dirty="0">
              <a:latin typeface="Futura Hv BT"/>
              <a:cs typeface="Futura Hv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2" descr="https://d3e7x39d4i7wbe.cloudfront.net/uploads/photo/image/4069/image01-1483741945.png">
            <a:extLst>
              <a:ext uri="{FF2B5EF4-FFF2-40B4-BE49-F238E27FC236}">
                <a16:creationId xmlns:a16="http://schemas.microsoft.com/office/drawing/2014/main" xmlns="" id="{AE0BC70F-9986-4002-A309-9004B1FBCD68}"/>
              </a:ext>
            </a:extLst>
          </p:cNvPr>
          <p:cNvPicPr>
            <a:picLocks noChangeAspect="1" noChangeArrowheads="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xmlns="">
                  <a14:imgLayer r:embed="rId3">
                    <a14:imgEffect>
                      <a14:colorTemperature colorTemp="8800"/>
                    </a14:imgEffect>
                  </a14:imgLayer>
                </a14:imgProps>
              </a:ext>
            </a:extLst>
          </a:blip>
          <a:srcRect t="26295"/>
          <a:stretch/>
        </p:blipFill>
        <p:spPr bwMode="auto">
          <a:xfrm>
            <a:off x="736600" y="1024654"/>
            <a:ext cx="9220200" cy="5831426"/>
          </a:xfrm>
          <a:prstGeom prst="rect">
            <a:avLst/>
          </a:prstGeom>
          <a:noFill/>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1694814" cy="1308100"/>
          </a:xfrm>
          <a:prstGeom prst="rect">
            <a:avLst/>
          </a:prstGeom>
        </p:spPr>
        <p:txBody>
          <a:bodyPr vert="horz" wrap="square" lIns="0" tIns="19050" rIns="0" bIns="0" rtlCol="0">
            <a:spAutoFit/>
          </a:bodyPr>
          <a:lstStyle/>
          <a:p>
            <a:pPr marL="12700" marR="5080">
              <a:lnSpc>
                <a:spcPct val="98500"/>
              </a:lnSpc>
              <a:spcBef>
                <a:spcPts val="150"/>
              </a:spcBef>
            </a:pPr>
            <a:r>
              <a:rPr dirty="0"/>
              <a:t>Journey  Mapping  </a:t>
            </a:r>
            <a:r>
              <a:rPr sz="2500" b="0" i="1" spc="-5" dirty="0">
                <a:latin typeface="Futura Lt BT"/>
                <a:cs typeface="Futura Lt BT"/>
              </a:rPr>
              <a:t>Design</a:t>
            </a:r>
            <a:r>
              <a:rPr sz="2500" b="0" i="1" spc="-40" dirty="0">
                <a:latin typeface="Futura Lt BT"/>
                <a:cs typeface="Futura Lt BT"/>
              </a:rPr>
              <a:t> </a:t>
            </a:r>
            <a:r>
              <a:rPr sz="2500" b="0" i="1" spc="-75" dirty="0">
                <a:latin typeface="Futura Lt BT"/>
                <a:cs typeface="Futura Lt BT"/>
              </a:rPr>
              <a:t>Tool</a:t>
            </a:r>
            <a:endParaRPr sz="2500">
              <a:latin typeface="Futura Lt BT"/>
              <a:cs typeface="Futura Lt BT"/>
            </a:endParaRPr>
          </a:p>
        </p:txBody>
      </p:sp>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4840286"/>
            <a:ext cx="4970780" cy="635000"/>
          </a:xfrm>
          <a:prstGeom prst="rect">
            <a:avLst/>
          </a:prstGeom>
        </p:spPr>
        <p:txBody>
          <a:bodyPr vert="horz" wrap="square" lIns="0" tIns="12700" rIns="0" bIns="0" rtlCol="0">
            <a:spAutoFit/>
          </a:bodyPr>
          <a:lstStyle/>
          <a:p>
            <a:pPr marL="12700" marR="5080">
              <a:lnSpc>
                <a:spcPct val="100000"/>
              </a:lnSpc>
              <a:spcBef>
                <a:spcPts val="100"/>
              </a:spcBef>
            </a:pPr>
            <a:r>
              <a:rPr sz="2000" b="1" i="1" spc="-25" dirty="0">
                <a:latin typeface="Futura Hv BT"/>
                <a:cs typeface="Futura Hv BT"/>
              </a:rPr>
              <a:t>Tracing </a:t>
            </a:r>
            <a:r>
              <a:rPr sz="2000" b="1" i="1" spc="-5" dirty="0">
                <a:latin typeface="Futura Hv BT"/>
                <a:cs typeface="Futura Hv BT"/>
              </a:rPr>
              <a:t>the journey of a </a:t>
            </a:r>
            <a:r>
              <a:rPr sz="2000" b="1" i="1" spc="-10" dirty="0">
                <a:latin typeface="Futura Hv BT"/>
                <a:cs typeface="Futura Hv BT"/>
              </a:rPr>
              <a:t>customer </a:t>
            </a:r>
            <a:r>
              <a:rPr sz="2000" b="1" i="1" spc="-5" dirty="0">
                <a:latin typeface="Futura Hv BT"/>
                <a:cs typeface="Futura Hv BT"/>
              </a:rPr>
              <a:t>as they  experience a </a:t>
            </a:r>
            <a:r>
              <a:rPr sz="2000" b="1" i="1" spc="-10" dirty="0">
                <a:latin typeface="Futura Hv BT"/>
                <a:cs typeface="Futura Hv BT"/>
              </a:rPr>
              <a:t>product </a:t>
            </a:r>
            <a:r>
              <a:rPr sz="2000" b="1" i="1" spc="-5" dirty="0">
                <a:latin typeface="Futura Hv BT"/>
                <a:cs typeface="Futura Hv BT"/>
              </a:rPr>
              <a:t>or</a:t>
            </a:r>
            <a:r>
              <a:rPr sz="2000" b="1" i="1" spc="-10" dirty="0">
                <a:latin typeface="Futura Hv BT"/>
                <a:cs typeface="Futura Hv BT"/>
              </a:rPr>
              <a:t> </a:t>
            </a:r>
            <a:r>
              <a:rPr sz="2000" b="1" i="1" spc="-25" dirty="0">
                <a:latin typeface="Futura Hv BT"/>
                <a:cs typeface="Futura Hv BT"/>
              </a:rPr>
              <a:t>journey.</a:t>
            </a:r>
            <a:endParaRPr sz="2000" dirty="0">
              <a:latin typeface="Futura Hv BT"/>
              <a:cs typeface="Futura Hv BT"/>
            </a:endParaRPr>
          </a:p>
        </p:txBody>
      </p:sp>
      <p:pic>
        <p:nvPicPr>
          <p:cNvPr id="6" name="Picture 5" descr="Tools &amp; Techniques.png"/>
          <p:cNvPicPr>
            <a:picLocks noChangeAspect="1"/>
          </p:cNvPicPr>
          <p:nvPr/>
        </p:nvPicPr>
        <p:blipFill>
          <a:blip r:embed="rId2" cstate="print"/>
          <a:stretch>
            <a:fillRect/>
          </a:stretch>
        </p:blipFill>
        <p:spPr>
          <a:xfrm>
            <a:off x="9707162" y="0"/>
            <a:ext cx="986238" cy="1139957"/>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dirty="0"/>
              <a:t>Creating</a:t>
            </a:r>
            <a:r>
              <a:rPr spc="-100" dirty="0"/>
              <a:t> </a:t>
            </a:r>
            <a:r>
              <a:rPr dirty="0"/>
              <a:t>a  Journey  Map</a:t>
            </a:r>
          </a:p>
        </p:txBody>
      </p:sp>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96286"/>
            <a:ext cx="6480175" cy="2159000"/>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Futura Lt BT"/>
                <a:cs typeface="Futura Lt BT"/>
              </a:rPr>
              <a:t>A journey </a:t>
            </a:r>
            <a:r>
              <a:rPr sz="2000" spc="-5" dirty="0">
                <a:latin typeface="Futura Lt BT"/>
                <a:cs typeface="Futura Lt BT"/>
              </a:rPr>
              <a:t>map, allows </a:t>
            </a:r>
            <a:r>
              <a:rPr sz="2000" dirty="0">
                <a:latin typeface="Futura Lt BT"/>
                <a:cs typeface="Futura Lt BT"/>
              </a:rPr>
              <a:t>you </a:t>
            </a:r>
            <a:r>
              <a:rPr sz="2000" spc="-5" dirty="0">
                <a:latin typeface="Futura Lt BT"/>
                <a:cs typeface="Futura Lt BT"/>
              </a:rPr>
              <a:t>to </a:t>
            </a:r>
            <a:r>
              <a:rPr sz="2000" b="1" spc="-10" dirty="0">
                <a:latin typeface="Futura Hv BT"/>
                <a:cs typeface="Futura Hv BT"/>
              </a:rPr>
              <a:t>visualize </a:t>
            </a:r>
            <a:r>
              <a:rPr sz="2000" b="1" spc="-5" dirty="0">
                <a:latin typeface="Futura Hv BT"/>
                <a:cs typeface="Futura Hv BT"/>
              </a:rPr>
              <a:t>a </a:t>
            </a:r>
            <a:r>
              <a:rPr sz="2000" b="1" spc="-10" dirty="0">
                <a:latin typeface="Futura Hv BT"/>
                <a:cs typeface="Futura Hv BT"/>
              </a:rPr>
              <a:t>process  beginning </a:t>
            </a:r>
            <a:r>
              <a:rPr sz="2000" b="1" spc="-5" dirty="0">
                <a:latin typeface="Futura Hv BT"/>
                <a:cs typeface="Futura Hv BT"/>
              </a:rPr>
              <a:t>to end</a:t>
            </a:r>
            <a:r>
              <a:rPr sz="2000" spc="-5" dirty="0">
                <a:latin typeface="Futura Lt BT"/>
                <a:cs typeface="Futura Lt BT"/>
              </a:rPr>
              <a:t>. This </a:t>
            </a:r>
            <a:r>
              <a:rPr sz="2000" dirty="0">
                <a:latin typeface="Futura Lt BT"/>
                <a:cs typeface="Futura Lt BT"/>
              </a:rPr>
              <a:t>simple framework will help you </a:t>
            </a:r>
            <a:r>
              <a:rPr sz="2000" spc="-5" dirty="0">
                <a:latin typeface="Futura Lt BT"/>
                <a:cs typeface="Futura Lt BT"/>
              </a:rPr>
              <a:t>to  more easily </a:t>
            </a:r>
            <a:r>
              <a:rPr sz="2000" b="1" spc="-10" dirty="0">
                <a:latin typeface="Futura Hv BT"/>
                <a:cs typeface="Futura Hv BT"/>
              </a:rPr>
              <a:t>imagine </a:t>
            </a:r>
            <a:r>
              <a:rPr sz="2000" b="1" spc="-5" dirty="0">
                <a:latin typeface="Futura Hv BT"/>
                <a:cs typeface="Futura Hv BT"/>
              </a:rPr>
              <a:t>the </a:t>
            </a:r>
            <a:r>
              <a:rPr sz="2000" b="1" spc="-10" dirty="0">
                <a:latin typeface="Futura Hv BT"/>
                <a:cs typeface="Futura Hv BT"/>
              </a:rPr>
              <a:t>entire </a:t>
            </a:r>
            <a:r>
              <a:rPr sz="2000" b="1" spc="-5" dirty="0">
                <a:latin typeface="Futura Hv BT"/>
                <a:cs typeface="Futura Hv BT"/>
              </a:rPr>
              <a:t>flow of an </a:t>
            </a:r>
            <a:r>
              <a:rPr sz="2000" b="1" spc="-10" dirty="0">
                <a:latin typeface="Futura Hv BT"/>
                <a:cs typeface="Futura Hv BT"/>
              </a:rPr>
              <a:t>experience</a:t>
            </a:r>
            <a:r>
              <a:rPr sz="2000" spc="-10" dirty="0">
                <a:latin typeface="Futura Lt BT"/>
                <a:cs typeface="Futura Lt BT"/>
              </a:rPr>
              <a:t>,  </a:t>
            </a:r>
            <a:r>
              <a:rPr sz="2000" dirty="0">
                <a:latin typeface="Futura Lt BT"/>
                <a:cs typeface="Futura Lt BT"/>
              </a:rPr>
              <a:t>whether </a:t>
            </a:r>
            <a:r>
              <a:rPr sz="2000" spc="10" dirty="0">
                <a:latin typeface="Futura Lt BT"/>
                <a:cs typeface="Futura Lt BT"/>
              </a:rPr>
              <a:t>it’s </a:t>
            </a:r>
            <a:r>
              <a:rPr sz="2000" dirty="0">
                <a:latin typeface="Futura Lt BT"/>
                <a:cs typeface="Futura Lt BT"/>
              </a:rPr>
              <a:t>how a service </a:t>
            </a:r>
            <a:r>
              <a:rPr sz="2000" spc="-5" dirty="0">
                <a:latin typeface="Futura Lt BT"/>
                <a:cs typeface="Futura Lt BT"/>
              </a:rPr>
              <a:t>may </a:t>
            </a:r>
            <a:r>
              <a:rPr sz="2000" dirty="0">
                <a:latin typeface="Futura Lt BT"/>
                <a:cs typeface="Futura Lt BT"/>
              </a:rPr>
              <a:t>work </a:t>
            </a:r>
            <a:r>
              <a:rPr sz="2000" spc="-5" dirty="0">
                <a:latin typeface="Futura Lt BT"/>
                <a:cs typeface="Futura Lt BT"/>
              </a:rPr>
              <a:t>or all the touch points of  </a:t>
            </a:r>
            <a:r>
              <a:rPr sz="2000" dirty="0">
                <a:latin typeface="Futura Lt BT"/>
                <a:cs typeface="Futura Lt BT"/>
              </a:rPr>
              <a:t>a customer’s journey with a </a:t>
            </a:r>
            <a:r>
              <a:rPr sz="2000" spc="-5" dirty="0">
                <a:latin typeface="Futura Lt BT"/>
                <a:cs typeface="Futura Lt BT"/>
              </a:rPr>
              <a:t>product. </a:t>
            </a:r>
            <a:r>
              <a:rPr sz="2000" i="1" dirty="0">
                <a:latin typeface="Futura Lt BT"/>
                <a:cs typeface="Futura Lt BT"/>
              </a:rPr>
              <a:t>This </a:t>
            </a:r>
            <a:r>
              <a:rPr sz="2000" i="1" spc="-20" dirty="0">
                <a:latin typeface="Futura Lt BT"/>
                <a:cs typeface="Futura Lt BT"/>
              </a:rPr>
              <a:t>doesn’t </a:t>
            </a:r>
            <a:r>
              <a:rPr sz="2000" i="1" spc="-5" dirty="0">
                <a:latin typeface="Futura Lt BT"/>
                <a:cs typeface="Futura Lt BT"/>
              </a:rPr>
              <a:t>need to be  an </a:t>
            </a:r>
            <a:r>
              <a:rPr sz="2000" i="1" dirty="0">
                <a:latin typeface="Futura Lt BT"/>
                <a:cs typeface="Futura Lt BT"/>
              </a:rPr>
              <a:t>in-depth, </a:t>
            </a:r>
            <a:r>
              <a:rPr sz="2000" i="1" spc="-5" dirty="0">
                <a:latin typeface="Futura Lt BT"/>
                <a:cs typeface="Futura Lt BT"/>
              </a:rPr>
              <a:t>detailed representation, but rather </a:t>
            </a:r>
            <a:r>
              <a:rPr sz="2000" i="1" dirty="0">
                <a:latin typeface="Futura Lt BT"/>
                <a:cs typeface="Futura Lt BT"/>
              </a:rPr>
              <a:t>a </a:t>
            </a:r>
            <a:r>
              <a:rPr sz="2000" i="1" spc="-10" dirty="0">
                <a:latin typeface="Futura Lt BT"/>
                <a:cs typeface="Futura Lt BT"/>
              </a:rPr>
              <a:t>quick-and-  </a:t>
            </a:r>
            <a:r>
              <a:rPr sz="2000" i="1" spc="-5" dirty="0">
                <a:latin typeface="Futura Lt BT"/>
                <a:cs typeface="Futura Lt BT"/>
              </a:rPr>
              <a:t>dirty </a:t>
            </a:r>
            <a:r>
              <a:rPr sz="2000" i="1" dirty="0">
                <a:latin typeface="Futura Lt BT"/>
                <a:cs typeface="Futura Lt BT"/>
              </a:rPr>
              <a:t>way of </a:t>
            </a:r>
            <a:r>
              <a:rPr sz="2000" i="1" spc="-5" dirty="0">
                <a:latin typeface="Futura Lt BT"/>
                <a:cs typeface="Futura Lt BT"/>
              </a:rPr>
              <a:t>thinking </a:t>
            </a:r>
            <a:r>
              <a:rPr sz="2000" i="1" dirty="0">
                <a:latin typeface="Futura Lt BT"/>
                <a:cs typeface="Futura Lt BT"/>
              </a:rPr>
              <a:t>out </a:t>
            </a:r>
            <a:r>
              <a:rPr sz="2000" i="1" spc="-5" dirty="0">
                <a:latin typeface="Futura Lt BT"/>
                <a:cs typeface="Futura Lt BT"/>
              </a:rPr>
              <a:t>how </a:t>
            </a:r>
            <a:r>
              <a:rPr sz="2000" i="1" dirty="0">
                <a:latin typeface="Futura Lt BT"/>
                <a:cs typeface="Futura Lt BT"/>
              </a:rPr>
              <a:t>a </a:t>
            </a:r>
            <a:r>
              <a:rPr sz="2000" i="1" spc="-5" dirty="0">
                <a:latin typeface="Futura Lt BT"/>
                <a:cs typeface="Futura Lt BT"/>
              </a:rPr>
              <a:t>process</a:t>
            </a:r>
            <a:r>
              <a:rPr sz="2000" i="1" spc="-35" dirty="0">
                <a:latin typeface="Futura Lt BT"/>
                <a:cs typeface="Futura Lt BT"/>
              </a:rPr>
              <a:t> </a:t>
            </a:r>
            <a:r>
              <a:rPr sz="2000" i="1" spc="-5" dirty="0">
                <a:latin typeface="Futura Lt BT"/>
                <a:cs typeface="Futura Lt BT"/>
              </a:rPr>
              <a:t>unfolds.</a:t>
            </a:r>
            <a:endParaRPr sz="2000" dirty="0">
              <a:latin typeface="Futura Lt BT"/>
              <a:cs typeface="Futura Lt BT"/>
            </a:endParaRPr>
          </a:p>
        </p:txBody>
      </p:sp>
      <p:sp>
        <p:nvSpPr>
          <p:cNvPr id="5" name="object 5"/>
          <p:cNvSpPr txBox="1"/>
          <p:nvPr/>
        </p:nvSpPr>
        <p:spPr>
          <a:xfrm>
            <a:off x="3611299" y="2939486"/>
            <a:ext cx="6353175" cy="2463800"/>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Futura Lt BT"/>
                <a:cs typeface="Futura Lt BT"/>
              </a:rPr>
              <a:t>A </a:t>
            </a:r>
            <a:r>
              <a:rPr sz="2000" b="1" spc="-5" dirty="0">
                <a:latin typeface="Futura Hv BT"/>
                <a:cs typeface="Futura Hv BT"/>
              </a:rPr>
              <a:t>Customer Journey map </a:t>
            </a:r>
            <a:r>
              <a:rPr sz="2000" spc="-5" dirty="0">
                <a:latin typeface="Futura Lt BT"/>
                <a:cs typeface="Futura Lt BT"/>
              </a:rPr>
              <a:t>could be </a:t>
            </a:r>
            <a:r>
              <a:rPr sz="2000" dirty="0">
                <a:latin typeface="Futura Lt BT"/>
                <a:cs typeface="Futura Lt BT"/>
              </a:rPr>
              <a:t>interpretation </a:t>
            </a:r>
            <a:r>
              <a:rPr sz="2000" spc="-5" dirty="0">
                <a:latin typeface="Futura Lt BT"/>
                <a:cs typeface="Futura Lt BT"/>
              </a:rPr>
              <a:t>of the  overall </a:t>
            </a:r>
            <a:r>
              <a:rPr sz="2000" dirty="0">
                <a:latin typeface="Futura Lt BT"/>
                <a:cs typeface="Futura Lt BT"/>
              </a:rPr>
              <a:t>story from </a:t>
            </a:r>
            <a:r>
              <a:rPr sz="2000" spc="-5" dirty="0">
                <a:latin typeface="Futura Lt BT"/>
                <a:cs typeface="Futura Lt BT"/>
              </a:rPr>
              <a:t>an </a:t>
            </a:r>
            <a:r>
              <a:rPr sz="2000" dirty="0">
                <a:latin typeface="Futura Lt BT"/>
                <a:cs typeface="Futura Lt BT"/>
              </a:rPr>
              <a:t>individual’s </a:t>
            </a:r>
            <a:r>
              <a:rPr sz="2000" spc="-5" dirty="0">
                <a:latin typeface="Futura Lt BT"/>
                <a:cs typeface="Futura Lt BT"/>
              </a:rPr>
              <a:t>perspective of their  </a:t>
            </a:r>
            <a:r>
              <a:rPr sz="2000" dirty="0">
                <a:latin typeface="Futura Lt BT"/>
                <a:cs typeface="Futura Lt BT"/>
              </a:rPr>
              <a:t>relationship with </a:t>
            </a:r>
            <a:r>
              <a:rPr sz="2000" spc="-5" dirty="0">
                <a:latin typeface="Futura Lt BT"/>
                <a:cs typeface="Futura Lt BT"/>
              </a:rPr>
              <a:t>an organization, </a:t>
            </a:r>
            <a:r>
              <a:rPr sz="2000" dirty="0">
                <a:latin typeface="Futura Lt BT"/>
                <a:cs typeface="Futura Lt BT"/>
              </a:rPr>
              <a:t>service, </a:t>
            </a:r>
            <a:r>
              <a:rPr sz="2000" spc="-5" dirty="0">
                <a:latin typeface="Futura Lt BT"/>
                <a:cs typeface="Futura Lt BT"/>
              </a:rPr>
              <a:t>product or brand,  over time and across</a:t>
            </a:r>
            <a:r>
              <a:rPr sz="2000" spc="-15" dirty="0">
                <a:latin typeface="Futura Lt BT"/>
                <a:cs typeface="Futura Lt BT"/>
              </a:rPr>
              <a:t> </a:t>
            </a:r>
            <a:r>
              <a:rPr sz="2000" spc="-5" dirty="0">
                <a:latin typeface="Futura Lt BT"/>
                <a:cs typeface="Futura Lt BT"/>
              </a:rPr>
              <a:t>channels.</a:t>
            </a:r>
            <a:endParaRPr sz="2000" dirty="0">
              <a:latin typeface="Futura Lt BT"/>
              <a:cs typeface="Futura Lt BT"/>
            </a:endParaRPr>
          </a:p>
          <a:p>
            <a:pPr>
              <a:lnSpc>
                <a:spcPct val="100000"/>
              </a:lnSpc>
              <a:spcBef>
                <a:spcPts val="40"/>
              </a:spcBef>
            </a:pPr>
            <a:endParaRPr sz="2050" dirty="0">
              <a:latin typeface="Times New Roman"/>
              <a:cs typeface="Times New Roman"/>
            </a:endParaRPr>
          </a:p>
          <a:p>
            <a:pPr marL="12700">
              <a:lnSpc>
                <a:spcPct val="100000"/>
              </a:lnSpc>
            </a:pPr>
            <a:r>
              <a:rPr sz="2000" spc="-5" dirty="0">
                <a:latin typeface="Futura Lt BT"/>
                <a:cs typeface="Futura Lt BT"/>
              </a:rPr>
              <a:t>Step </a:t>
            </a:r>
            <a:r>
              <a:rPr sz="2000" dirty="0">
                <a:latin typeface="Futura Lt BT"/>
                <a:cs typeface="Futura Lt BT"/>
              </a:rPr>
              <a:t>1 : </a:t>
            </a:r>
            <a:r>
              <a:rPr sz="2000" b="1" spc="-45" dirty="0">
                <a:latin typeface="Futura Hv BT"/>
                <a:cs typeface="Futura Hv BT"/>
              </a:rPr>
              <a:t>Touch</a:t>
            </a:r>
            <a:r>
              <a:rPr sz="2000" b="1" spc="-15" dirty="0">
                <a:latin typeface="Futura Hv BT"/>
                <a:cs typeface="Futura Hv BT"/>
              </a:rPr>
              <a:t> Points</a:t>
            </a:r>
            <a:endParaRPr sz="2000" dirty="0">
              <a:latin typeface="Futura Hv BT"/>
              <a:cs typeface="Futura Hv BT"/>
            </a:endParaRPr>
          </a:p>
          <a:p>
            <a:pPr marL="12700">
              <a:lnSpc>
                <a:spcPct val="100000"/>
              </a:lnSpc>
            </a:pPr>
            <a:r>
              <a:rPr sz="2000" spc="-5" dirty="0">
                <a:latin typeface="Futura Lt BT"/>
                <a:cs typeface="Futura Lt BT"/>
              </a:rPr>
              <a:t>Step </a:t>
            </a:r>
            <a:r>
              <a:rPr sz="2000" dirty="0">
                <a:latin typeface="Futura Lt BT"/>
                <a:cs typeface="Futura Lt BT"/>
              </a:rPr>
              <a:t>2 :</a:t>
            </a:r>
            <a:r>
              <a:rPr sz="2000" spc="-10" dirty="0">
                <a:latin typeface="Futura Lt BT"/>
                <a:cs typeface="Futura Lt BT"/>
              </a:rPr>
              <a:t> </a:t>
            </a:r>
            <a:r>
              <a:rPr sz="2000" b="1" spc="-10" dirty="0">
                <a:latin typeface="Futura Hv BT"/>
                <a:cs typeface="Futura Hv BT"/>
              </a:rPr>
              <a:t>Sequence</a:t>
            </a:r>
            <a:endParaRPr sz="2000" dirty="0">
              <a:latin typeface="Futura Hv BT"/>
              <a:cs typeface="Futura Hv BT"/>
            </a:endParaRPr>
          </a:p>
          <a:p>
            <a:pPr marL="12700">
              <a:lnSpc>
                <a:spcPct val="100000"/>
              </a:lnSpc>
            </a:pPr>
            <a:r>
              <a:rPr sz="2000" spc="-5" dirty="0">
                <a:latin typeface="Futura Lt BT"/>
                <a:cs typeface="Futura Lt BT"/>
              </a:rPr>
              <a:t>Step </a:t>
            </a:r>
            <a:r>
              <a:rPr sz="2000" dirty="0">
                <a:latin typeface="Futura Lt BT"/>
                <a:cs typeface="Futura Lt BT"/>
              </a:rPr>
              <a:t>3 : </a:t>
            </a:r>
            <a:r>
              <a:rPr sz="2000" b="1" spc="-5" dirty="0">
                <a:latin typeface="Futura Hv BT"/>
                <a:cs typeface="Futura Hv BT"/>
              </a:rPr>
              <a:t>Emotional Journey over</a:t>
            </a:r>
            <a:r>
              <a:rPr sz="2000" b="1" spc="-10" dirty="0">
                <a:latin typeface="Futura Hv BT"/>
                <a:cs typeface="Futura Hv BT"/>
              </a:rPr>
              <a:t> time</a:t>
            </a:r>
            <a:endParaRPr sz="2000" dirty="0">
              <a:latin typeface="Futura Hv BT"/>
              <a:cs typeface="Futura Hv BT"/>
            </a:endParaRPr>
          </a:p>
        </p:txBody>
      </p:sp>
      <p:pic>
        <p:nvPicPr>
          <p:cNvPr id="8" name="Picture 7" descr="A close up of a device&#10;&#10;Description generated with high confidence">
            <a:extLst>
              <a:ext uri="{FF2B5EF4-FFF2-40B4-BE49-F238E27FC236}">
                <a16:creationId xmlns:a16="http://schemas.microsoft.com/office/drawing/2014/main" xmlns="" id="{2ECE67DE-EB52-4E0C-8116-116520FD5EE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399068" y="4271599"/>
            <a:ext cx="1130812" cy="1131687"/>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descr="C:\Users\dell\Favorites\Desktop\600-x-480-USAgov-Personas-and-Journey-Maps.jpg">
            <a:extLst>
              <a:ext uri="{FF2B5EF4-FFF2-40B4-BE49-F238E27FC236}">
                <a16:creationId xmlns:a16="http://schemas.microsoft.com/office/drawing/2014/main" xmlns="" id="{76B5FD7D-48DF-4ECD-809A-D37FA5F10D41}"/>
              </a:ext>
            </a:extLst>
          </p:cNvPr>
          <p:cNvPicPr>
            <a:picLocks noChangeAspect="1" noChangeArrowheads="1"/>
          </p:cNvPicPr>
          <p:nvPr/>
        </p:nvPicPr>
        <p:blipFill rotWithShape="1">
          <a:blip r:embed="rId2" cstate="print">
            <a:lum bright="-10000" contrast="10000"/>
          </a:blip>
          <a:srcRect t="14562"/>
          <a:stretch/>
        </p:blipFill>
        <p:spPr bwMode="auto">
          <a:xfrm>
            <a:off x="304076" y="1170742"/>
            <a:ext cx="10085248" cy="5811083"/>
          </a:xfrm>
          <a:prstGeom prst="rect">
            <a:avLst/>
          </a:prstGeom>
          <a:noFill/>
        </p:spPr>
      </p:pic>
      <p:sp>
        <p:nvSpPr>
          <p:cNvPr id="4" name="object 2">
            <a:extLst>
              <a:ext uri="{FF2B5EF4-FFF2-40B4-BE49-F238E27FC236}">
                <a16:creationId xmlns:a16="http://schemas.microsoft.com/office/drawing/2014/main" xmlns="" id="{06A388BC-50C5-49A8-B5BC-CFA7ABB1ADE8}"/>
              </a:ext>
            </a:extLst>
          </p:cNvPr>
          <p:cNvSpPr txBox="1"/>
          <p:nvPr/>
        </p:nvSpPr>
        <p:spPr>
          <a:xfrm>
            <a:off x="506990" y="352425"/>
            <a:ext cx="9679419" cy="628377"/>
          </a:xfrm>
          <a:prstGeom prst="rect">
            <a:avLst/>
          </a:prstGeom>
        </p:spPr>
        <p:txBody>
          <a:bodyPr vert="horz" wrap="square" lIns="0" tIns="12700" rIns="0" bIns="0" rtlCol="0">
            <a:spAutoFit/>
          </a:bodyPr>
          <a:lstStyle/>
          <a:p>
            <a:pPr marL="1270" algn="ctr">
              <a:lnSpc>
                <a:spcPct val="100000"/>
              </a:lnSpc>
              <a:spcBef>
                <a:spcPts val="100"/>
              </a:spcBef>
            </a:pPr>
            <a:r>
              <a:rPr lang="en-IN" sz="2000" b="1" spc="-5" dirty="0">
                <a:latin typeface="Futura Hv BT"/>
                <a:cs typeface="Futura Hv BT"/>
              </a:rPr>
              <a:t>LINDA’S JOURNEY MAP</a:t>
            </a:r>
            <a:br>
              <a:rPr lang="en-IN" sz="2000" b="1" spc="-5" dirty="0">
                <a:latin typeface="Futura Hv BT"/>
                <a:cs typeface="Futura Hv BT"/>
              </a:rPr>
            </a:br>
            <a:r>
              <a:rPr lang="en-IN" sz="2000" spc="-5" dirty="0">
                <a:latin typeface="Futura Lt BT" panose="020B0402020204020303" pitchFamily="34" charset="0"/>
                <a:cs typeface="Futura Hv BT"/>
              </a:rPr>
              <a:t>Browse information or learn more on a general topic</a:t>
            </a:r>
            <a:endParaRPr sz="2000" dirty="0">
              <a:latin typeface="Futura Lt BT" panose="020B0402020204020303" pitchFamily="34" charset="0"/>
              <a:cs typeface="Futura Lt BT"/>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descr="Image result for simple customer journey map">
            <a:extLst>
              <a:ext uri="{FF2B5EF4-FFF2-40B4-BE49-F238E27FC236}">
                <a16:creationId xmlns:a16="http://schemas.microsoft.com/office/drawing/2014/main" xmlns="" id="{F4A120BA-BBD2-4E55-B055-F5DF6291226F}"/>
              </a:ext>
            </a:extLst>
          </p:cNvPr>
          <p:cNvPicPr>
            <a:picLocks noChangeAspect="1" noChangeArrowheads="1"/>
          </p:cNvPicPr>
          <p:nvPr/>
        </p:nvPicPr>
        <p:blipFill rotWithShape="1">
          <a:blip r:embed="rId2" cstate="print"/>
          <a:srcRect l="2445" t="13188" r="1651" b="2416"/>
          <a:stretch/>
        </p:blipFill>
        <p:spPr bwMode="auto">
          <a:xfrm>
            <a:off x="198754" y="1571625"/>
            <a:ext cx="10295891" cy="5105400"/>
          </a:xfrm>
          <a:prstGeom prst="rect">
            <a:avLst/>
          </a:prstGeom>
          <a:noFill/>
        </p:spPr>
      </p:pic>
      <p:sp>
        <p:nvSpPr>
          <p:cNvPr id="4" name="object 2">
            <a:extLst>
              <a:ext uri="{FF2B5EF4-FFF2-40B4-BE49-F238E27FC236}">
                <a16:creationId xmlns:a16="http://schemas.microsoft.com/office/drawing/2014/main" xmlns="" id="{6BB8B46B-68A0-45B8-9C60-1C6D3A15B3A3}"/>
              </a:ext>
            </a:extLst>
          </p:cNvPr>
          <p:cNvSpPr txBox="1"/>
          <p:nvPr/>
        </p:nvSpPr>
        <p:spPr>
          <a:xfrm>
            <a:off x="506990" y="352425"/>
            <a:ext cx="9679419" cy="320601"/>
          </a:xfrm>
          <a:prstGeom prst="rect">
            <a:avLst/>
          </a:prstGeom>
        </p:spPr>
        <p:txBody>
          <a:bodyPr vert="horz" wrap="square" lIns="0" tIns="12700" rIns="0" bIns="0" rtlCol="0">
            <a:spAutoFit/>
          </a:bodyPr>
          <a:lstStyle/>
          <a:p>
            <a:pPr marL="1270" algn="ctr">
              <a:lnSpc>
                <a:spcPct val="100000"/>
              </a:lnSpc>
              <a:spcBef>
                <a:spcPts val="100"/>
              </a:spcBef>
            </a:pPr>
            <a:r>
              <a:rPr lang="en-IN" sz="2000" b="1" spc="-5" dirty="0">
                <a:latin typeface="Futura Hv BT"/>
                <a:cs typeface="Futura Hv BT"/>
              </a:rPr>
              <a:t>CUSTOMER JOURNEY EXAMPLE : CAR PURCHASE</a:t>
            </a:r>
            <a:endParaRPr sz="2000" dirty="0">
              <a:latin typeface="Futura Lt BT" panose="020B0402020204020303" pitchFamily="34" charset="0"/>
              <a:cs typeface="Futura Lt BT"/>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8693" y="631825"/>
            <a:ext cx="7655559" cy="939800"/>
          </a:xfrm>
          <a:prstGeom prst="rect">
            <a:avLst/>
          </a:prstGeom>
        </p:spPr>
        <p:txBody>
          <a:bodyPr vert="horz" wrap="square" lIns="0" tIns="12700" rIns="0" bIns="0" rtlCol="0">
            <a:spAutoFit/>
          </a:bodyPr>
          <a:lstStyle/>
          <a:p>
            <a:pPr marL="12700" marR="5080" indent="-635" algn="ctr">
              <a:lnSpc>
                <a:spcPct val="100000"/>
              </a:lnSpc>
              <a:spcBef>
                <a:spcPts val="100"/>
              </a:spcBef>
            </a:pPr>
            <a:r>
              <a:rPr sz="2000" b="0" dirty="0">
                <a:solidFill>
                  <a:srgbClr val="000000"/>
                </a:solidFill>
                <a:latin typeface="Futura Lt BT"/>
                <a:cs typeface="Futura Lt BT"/>
              </a:rPr>
              <a:t>A </a:t>
            </a:r>
            <a:r>
              <a:rPr sz="2000" spc="-5" dirty="0">
                <a:solidFill>
                  <a:srgbClr val="000000"/>
                </a:solidFill>
                <a:latin typeface="Futura Hv BT"/>
                <a:cs typeface="Futura Hv BT"/>
              </a:rPr>
              <a:t>Customer Journey map </a:t>
            </a:r>
            <a:r>
              <a:rPr sz="2000" b="0" dirty="0">
                <a:solidFill>
                  <a:srgbClr val="000000"/>
                </a:solidFill>
                <a:latin typeface="Futura Lt BT"/>
                <a:cs typeface="Futura Lt BT"/>
              </a:rPr>
              <a:t>is a visual </a:t>
            </a:r>
            <a:r>
              <a:rPr sz="2000" b="0" spc="-5" dirty="0">
                <a:solidFill>
                  <a:srgbClr val="000000"/>
                </a:solidFill>
                <a:latin typeface="Futura Lt BT"/>
                <a:cs typeface="Futura Lt BT"/>
              </a:rPr>
              <a:t>or graphic </a:t>
            </a:r>
            <a:r>
              <a:rPr sz="2000" b="0" dirty="0">
                <a:solidFill>
                  <a:srgbClr val="000000"/>
                </a:solidFill>
                <a:latin typeface="Futura Lt BT"/>
                <a:cs typeface="Futura Lt BT"/>
              </a:rPr>
              <a:t>interpretation </a:t>
            </a:r>
            <a:r>
              <a:rPr sz="2000" b="0" spc="-5" dirty="0">
                <a:solidFill>
                  <a:srgbClr val="000000"/>
                </a:solidFill>
                <a:latin typeface="Futura Lt BT"/>
                <a:cs typeface="Futura Lt BT"/>
              </a:rPr>
              <a:t>of the  overall </a:t>
            </a:r>
            <a:r>
              <a:rPr sz="2000" b="0" dirty="0">
                <a:solidFill>
                  <a:srgbClr val="000000"/>
                </a:solidFill>
                <a:latin typeface="Futura Lt BT"/>
                <a:cs typeface="Futura Lt BT"/>
              </a:rPr>
              <a:t>story from </a:t>
            </a:r>
            <a:r>
              <a:rPr sz="2000" b="0" spc="-5" dirty="0">
                <a:solidFill>
                  <a:srgbClr val="000000"/>
                </a:solidFill>
                <a:latin typeface="Futura Lt BT"/>
                <a:cs typeface="Futura Lt BT"/>
              </a:rPr>
              <a:t>an </a:t>
            </a:r>
            <a:r>
              <a:rPr sz="2000" b="0" dirty="0">
                <a:solidFill>
                  <a:srgbClr val="000000"/>
                </a:solidFill>
                <a:latin typeface="Futura Lt BT"/>
                <a:cs typeface="Futura Lt BT"/>
              </a:rPr>
              <a:t>individual’s </a:t>
            </a:r>
            <a:r>
              <a:rPr sz="2000" b="0" spc="-5" dirty="0">
                <a:solidFill>
                  <a:srgbClr val="000000"/>
                </a:solidFill>
                <a:latin typeface="Futura Lt BT"/>
                <a:cs typeface="Futura Lt BT"/>
              </a:rPr>
              <a:t>perspective of their </a:t>
            </a:r>
            <a:r>
              <a:rPr sz="2000" b="0" dirty="0">
                <a:solidFill>
                  <a:srgbClr val="000000"/>
                </a:solidFill>
                <a:latin typeface="Futura Lt BT"/>
                <a:cs typeface="Futura Lt BT"/>
              </a:rPr>
              <a:t>relationship with</a:t>
            </a:r>
            <a:r>
              <a:rPr sz="2000" b="0" spc="-80" dirty="0">
                <a:solidFill>
                  <a:srgbClr val="000000"/>
                </a:solidFill>
                <a:latin typeface="Futura Lt BT"/>
                <a:cs typeface="Futura Lt BT"/>
              </a:rPr>
              <a:t> </a:t>
            </a:r>
            <a:r>
              <a:rPr sz="2000" b="0" spc="-5" dirty="0">
                <a:solidFill>
                  <a:srgbClr val="000000"/>
                </a:solidFill>
                <a:latin typeface="Futura Lt BT"/>
                <a:cs typeface="Futura Lt BT"/>
              </a:rPr>
              <a:t>an  organization, </a:t>
            </a:r>
            <a:r>
              <a:rPr sz="2000" b="0" dirty="0">
                <a:solidFill>
                  <a:srgbClr val="000000"/>
                </a:solidFill>
                <a:latin typeface="Futura Lt BT"/>
                <a:cs typeface="Futura Lt BT"/>
              </a:rPr>
              <a:t>service, </a:t>
            </a:r>
            <a:r>
              <a:rPr sz="2000" b="0" spc="-5" dirty="0">
                <a:solidFill>
                  <a:srgbClr val="000000"/>
                </a:solidFill>
                <a:latin typeface="Futura Lt BT"/>
                <a:cs typeface="Futura Lt BT"/>
              </a:rPr>
              <a:t>product or brand, over time and across</a:t>
            </a:r>
            <a:r>
              <a:rPr sz="2000" b="0" spc="-65" dirty="0">
                <a:solidFill>
                  <a:srgbClr val="000000"/>
                </a:solidFill>
                <a:latin typeface="Futura Lt BT"/>
                <a:cs typeface="Futura Lt BT"/>
              </a:rPr>
              <a:t> </a:t>
            </a:r>
            <a:r>
              <a:rPr sz="2000" b="0" spc="-5" dirty="0">
                <a:solidFill>
                  <a:srgbClr val="000000"/>
                </a:solidFill>
                <a:latin typeface="Futura Lt BT"/>
                <a:cs typeface="Futura Lt BT"/>
              </a:rPr>
              <a:t>channels.</a:t>
            </a:r>
            <a:endParaRPr sz="2000" dirty="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2" descr="Image result for simple customer journey map">
            <a:extLst>
              <a:ext uri="{FF2B5EF4-FFF2-40B4-BE49-F238E27FC236}">
                <a16:creationId xmlns:a16="http://schemas.microsoft.com/office/drawing/2014/main" xmlns="" id="{A76FEBFE-CEF8-43F5-98E5-F23A81705E21}"/>
              </a:ext>
            </a:extLst>
          </p:cNvPr>
          <p:cNvPicPr>
            <a:picLocks noChangeAspect="1" noChangeArrowheads="1"/>
          </p:cNvPicPr>
          <p:nvPr/>
        </p:nvPicPr>
        <p:blipFill>
          <a:blip r:embed="rId2" cstate="print">
            <a:duotone>
              <a:schemeClr val="accent6">
                <a:shade val="45000"/>
                <a:satMod val="135000"/>
              </a:schemeClr>
              <a:prstClr val="white"/>
            </a:duotone>
          </a:blip>
          <a:srcRect b="13725"/>
          <a:stretch>
            <a:fillRect/>
          </a:stretch>
        </p:blipFill>
        <p:spPr bwMode="auto">
          <a:xfrm>
            <a:off x="53884" y="2181225"/>
            <a:ext cx="10585176" cy="3744416"/>
          </a:xfrm>
          <a:prstGeom prst="rect">
            <a:avLst/>
          </a:prstGeom>
          <a:noFill/>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a:extLst>
              <a:ext uri="{FF2B5EF4-FFF2-40B4-BE49-F238E27FC236}">
                <a16:creationId xmlns:a16="http://schemas.microsoft.com/office/drawing/2014/main" xmlns="" id="{D7A7B9CC-12E3-49BC-A2A6-AE4E3EC8B21A}"/>
              </a:ext>
            </a:extLst>
          </p:cNvPr>
          <p:cNvPicPr>
            <a:picLocks noChangeAspect="1" noChangeArrowheads="1"/>
          </p:cNvPicPr>
          <p:nvPr/>
        </p:nvPicPr>
        <p:blipFill rotWithShape="1">
          <a:blip r:embed="rId2" cstate="print">
            <a:lum bright="-20000" contrast="30000"/>
          </a:blip>
          <a:srcRect l="8313" t="20782" r="14705" b="17292"/>
          <a:stretch/>
        </p:blipFill>
        <p:spPr bwMode="auto">
          <a:xfrm>
            <a:off x="585384" y="1419225"/>
            <a:ext cx="9522632" cy="5257800"/>
          </a:xfrm>
          <a:prstGeom prst="rect">
            <a:avLst/>
          </a:prstGeom>
          <a:noFill/>
          <a:ln w="9525">
            <a:noFill/>
            <a:miter lim="800000"/>
            <a:headEnd/>
            <a:tailEnd/>
          </a:ln>
        </p:spPr>
      </p:pic>
      <p:sp>
        <p:nvSpPr>
          <p:cNvPr id="4" name="object 2">
            <a:extLst>
              <a:ext uri="{FF2B5EF4-FFF2-40B4-BE49-F238E27FC236}">
                <a16:creationId xmlns:a16="http://schemas.microsoft.com/office/drawing/2014/main" xmlns="" id="{F51A74FF-A4CD-49EF-886C-C8F2698E9255}"/>
              </a:ext>
            </a:extLst>
          </p:cNvPr>
          <p:cNvSpPr txBox="1"/>
          <p:nvPr/>
        </p:nvSpPr>
        <p:spPr>
          <a:xfrm>
            <a:off x="506990" y="352425"/>
            <a:ext cx="9679419" cy="320601"/>
          </a:xfrm>
          <a:prstGeom prst="rect">
            <a:avLst/>
          </a:prstGeom>
        </p:spPr>
        <p:txBody>
          <a:bodyPr vert="horz" wrap="square" lIns="0" tIns="12700" rIns="0" bIns="0" rtlCol="0">
            <a:spAutoFit/>
          </a:bodyPr>
          <a:lstStyle/>
          <a:p>
            <a:pPr marL="1270" algn="ctr">
              <a:lnSpc>
                <a:spcPct val="100000"/>
              </a:lnSpc>
              <a:spcBef>
                <a:spcPts val="100"/>
              </a:spcBef>
            </a:pPr>
            <a:r>
              <a:rPr lang="en-IN" sz="2000" b="1" spc="-5" dirty="0">
                <a:latin typeface="Futura Hv BT"/>
                <a:cs typeface="Futura Hv BT"/>
              </a:rPr>
              <a:t>CUSTOMER JOURNEY MAP</a:t>
            </a:r>
            <a:endParaRPr sz="2000" dirty="0">
              <a:latin typeface="Futura Lt BT" panose="020B0402020204020303" pitchFamily="34" charset="0"/>
              <a:cs typeface="Futura Lt BT"/>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a:extLst>
              <a:ext uri="{FF2B5EF4-FFF2-40B4-BE49-F238E27FC236}">
                <a16:creationId xmlns:a16="http://schemas.microsoft.com/office/drawing/2014/main" xmlns="" id="{719B4D87-0A74-4108-8E2F-C3344CEB8C7E}"/>
              </a:ext>
            </a:extLst>
          </p:cNvPr>
          <p:cNvPicPr>
            <a:picLocks noChangeAspect="1" noChangeArrowheads="1"/>
          </p:cNvPicPr>
          <p:nvPr/>
        </p:nvPicPr>
        <p:blipFill rotWithShape="1">
          <a:blip r:embed="rId2" cstate="print">
            <a:lum bright="-10000" contrast="20000"/>
          </a:blip>
          <a:srcRect l="38904" t="20410" r="4413" b="14961"/>
          <a:stretch/>
        </p:blipFill>
        <p:spPr bwMode="auto">
          <a:xfrm>
            <a:off x="195580" y="509905"/>
            <a:ext cx="10302240" cy="5943600"/>
          </a:xfrm>
          <a:prstGeom prst="rect">
            <a:avLst/>
          </a:prstGeom>
          <a:noFill/>
          <a:ln w="9525">
            <a:noFill/>
            <a:miter lim="800000"/>
            <a:headEnd/>
            <a:tailEnd/>
          </a:ln>
        </p:spPr>
      </p:pic>
      <p:sp>
        <p:nvSpPr>
          <p:cNvPr id="4" name="object 2">
            <a:extLst>
              <a:ext uri="{FF2B5EF4-FFF2-40B4-BE49-F238E27FC236}">
                <a16:creationId xmlns:a16="http://schemas.microsoft.com/office/drawing/2014/main" xmlns="" id="{61A07463-6163-4F30-A744-35A2E19C8153}"/>
              </a:ext>
            </a:extLst>
          </p:cNvPr>
          <p:cNvSpPr txBox="1"/>
          <p:nvPr/>
        </p:nvSpPr>
        <p:spPr>
          <a:xfrm>
            <a:off x="3517900" y="3481705"/>
            <a:ext cx="5029200" cy="259045"/>
          </a:xfrm>
          <a:prstGeom prst="rect">
            <a:avLst/>
          </a:prstGeom>
        </p:spPr>
        <p:txBody>
          <a:bodyPr vert="horz" wrap="square" lIns="0" tIns="12700" rIns="0" bIns="0" rtlCol="0">
            <a:spAutoFit/>
          </a:bodyPr>
          <a:lstStyle/>
          <a:p>
            <a:pPr marL="1270" algn="ctr">
              <a:lnSpc>
                <a:spcPct val="100000"/>
              </a:lnSpc>
              <a:spcBef>
                <a:spcPts val="100"/>
              </a:spcBef>
            </a:pPr>
            <a:r>
              <a:rPr lang="en-IN" sz="1600" b="1" spc="-5" dirty="0">
                <a:latin typeface="Futura Hv BT"/>
                <a:cs typeface="Futura Hv BT"/>
              </a:rPr>
              <a:t>CUSTOMER JOURNEY MAP WITH EMPATHY</a:t>
            </a:r>
            <a:endParaRPr sz="1600" dirty="0">
              <a:latin typeface="Futura Lt BT" panose="020B0402020204020303" pitchFamily="34" charset="0"/>
              <a:cs typeface="Futura Lt BT"/>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11045" y="259285"/>
            <a:ext cx="6367145" cy="52070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The </a:t>
            </a:r>
            <a:r>
              <a:rPr sz="2000" dirty="0">
                <a:latin typeface="Futura Lt BT"/>
                <a:cs typeface="Futura Lt BT"/>
              </a:rPr>
              <a:t>four journey </a:t>
            </a:r>
            <a:r>
              <a:rPr sz="2000" spc="-5" dirty="0">
                <a:latin typeface="Futura Lt BT"/>
                <a:cs typeface="Futura Lt BT"/>
              </a:rPr>
              <a:t>mapping </a:t>
            </a:r>
            <a:r>
              <a:rPr sz="2000" dirty="0">
                <a:latin typeface="Futura Lt BT"/>
                <a:cs typeface="Futura Lt BT"/>
              </a:rPr>
              <a:t>sessions </a:t>
            </a:r>
            <a:r>
              <a:rPr sz="2000" spc="-5" dirty="0">
                <a:latin typeface="Futura Lt BT"/>
                <a:cs typeface="Futura Lt BT"/>
              </a:rPr>
              <a:t>generated </a:t>
            </a:r>
            <a:r>
              <a:rPr sz="2000" dirty="0">
                <a:latin typeface="Futura Lt BT"/>
                <a:cs typeface="Futura Lt BT"/>
              </a:rPr>
              <a:t>a </a:t>
            </a:r>
            <a:r>
              <a:rPr sz="2000" spc="-5" dirty="0">
                <a:latin typeface="Futura Lt BT"/>
                <a:cs typeface="Futura Lt BT"/>
              </a:rPr>
              <a:t>total of 110  </a:t>
            </a:r>
            <a:r>
              <a:rPr sz="2000" dirty="0">
                <a:latin typeface="Futura Lt BT"/>
                <a:cs typeface="Futura Lt BT"/>
              </a:rPr>
              <a:t>ideas. Of </a:t>
            </a:r>
            <a:r>
              <a:rPr sz="2000" spc="-5" dirty="0">
                <a:latin typeface="Futura Lt BT"/>
                <a:cs typeface="Futura Lt BT"/>
              </a:rPr>
              <a:t>those </a:t>
            </a:r>
            <a:r>
              <a:rPr sz="2000" dirty="0">
                <a:latin typeface="Futura Lt BT"/>
                <a:cs typeface="Futura Lt BT"/>
              </a:rPr>
              <a:t>ideas, </a:t>
            </a:r>
            <a:r>
              <a:rPr sz="2000" spc="-5" dirty="0">
                <a:latin typeface="Futura Lt BT"/>
                <a:cs typeface="Futura Lt BT"/>
              </a:rPr>
              <a:t>58 </a:t>
            </a:r>
            <a:r>
              <a:rPr sz="2000" dirty="0">
                <a:latin typeface="Futura Lt BT"/>
                <a:cs typeface="Futura Lt BT"/>
              </a:rPr>
              <a:t>were </a:t>
            </a:r>
            <a:r>
              <a:rPr sz="2000" spc="-5" dirty="0">
                <a:latin typeface="Futura Lt BT"/>
                <a:cs typeface="Futura Lt BT"/>
              </a:rPr>
              <a:t>broad, and many </a:t>
            </a:r>
            <a:r>
              <a:rPr sz="2000" dirty="0">
                <a:latin typeface="Futura Lt BT"/>
                <a:cs typeface="Futura Lt BT"/>
              </a:rPr>
              <a:t>were  repeated in </a:t>
            </a:r>
            <a:r>
              <a:rPr sz="2000" spc="-5" dirty="0">
                <a:latin typeface="Futura Lt BT"/>
                <a:cs typeface="Futura Lt BT"/>
              </a:rPr>
              <a:t>each </a:t>
            </a:r>
            <a:r>
              <a:rPr sz="2000" dirty="0">
                <a:latin typeface="Futura Lt BT"/>
                <a:cs typeface="Futura Lt BT"/>
              </a:rPr>
              <a:t>session. Clear </a:t>
            </a:r>
            <a:r>
              <a:rPr sz="2000" spc="-5" dirty="0">
                <a:latin typeface="Futura Lt BT"/>
                <a:cs typeface="Futura Lt BT"/>
              </a:rPr>
              <a:t>themes emerged around  areas </a:t>
            </a:r>
            <a:r>
              <a:rPr sz="2000" dirty="0">
                <a:latin typeface="Futura Lt BT"/>
                <a:cs typeface="Futura Lt BT"/>
              </a:rPr>
              <a:t>such</a:t>
            </a:r>
            <a:r>
              <a:rPr sz="2000" spc="-5" dirty="0">
                <a:latin typeface="Futura Lt BT"/>
                <a:cs typeface="Futura Lt BT"/>
              </a:rPr>
              <a:t> </a:t>
            </a:r>
            <a:r>
              <a:rPr sz="2000" dirty="0">
                <a:latin typeface="Futura Lt BT"/>
                <a:cs typeface="Futura Lt BT"/>
              </a:rPr>
              <a:t>as:</a:t>
            </a:r>
          </a:p>
          <a:p>
            <a:pPr>
              <a:lnSpc>
                <a:spcPct val="100000"/>
              </a:lnSpc>
              <a:spcBef>
                <a:spcPts val="40"/>
              </a:spcBef>
            </a:pPr>
            <a:endParaRPr sz="2050" dirty="0">
              <a:latin typeface="Times New Roman"/>
              <a:cs typeface="Times New Roman"/>
            </a:endParaRPr>
          </a:p>
          <a:p>
            <a:pPr marL="173990" indent="-161290">
              <a:lnSpc>
                <a:spcPct val="100000"/>
              </a:lnSpc>
              <a:buChar char="-"/>
              <a:tabLst>
                <a:tab pos="174625" algn="l"/>
              </a:tabLst>
            </a:pPr>
            <a:r>
              <a:rPr sz="2000" dirty="0">
                <a:latin typeface="Futura Lt BT"/>
                <a:cs typeface="Futura Lt BT"/>
              </a:rPr>
              <a:t>Content</a:t>
            </a:r>
          </a:p>
          <a:p>
            <a:pPr marL="173990" indent="-161290">
              <a:lnSpc>
                <a:spcPct val="100000"/>
              </a:lnSpc>
              <a:buChar char="-"/>
              <a:tabLst>
                <a:tab pos="174625" algn="l"/>
              </a:tabLst>
            </a:pPr>
            <a:r>
              <a:rPr sz="2000" spc="-10" dirty="0">
                <a:latin typeface="Futura Lt BT"/>
                <a:cs typeface="Futura Lt BT"/>
              </a:rPr>
              <a:t>Partnerships</a:t>
            </a:r>
            <a:endParaRPr sz="2000" dirty="0">
              <a:latin typeface="Futura Lt BT"/>
              <a:cs typeface="Futura Lt BT"/>
            </a:endParaRPr>
          </a:p>
          <a:p>
            <a:pPr marL="173990" indent="-161290">
              <a:lnSpc>
                <a:spcPct val="100000"/>
              </a:lnSpc>
              <a:buChar char="-"/>
              <a:tabLst>
                <a:tab pos="174625" algn="l"/>
              </a:tabLst>
            </a:pPr>
            <a:r>
              <a:rPr sz="2000" dirty="0">
                <a:latin typeface="Futura Lt BT"/>
                <a:cs typeface="Futura Lt BT"/>
              </a:rPr>
              <a:t>Marketing</a:t>
            </a:r>
          </a:p>
          <a:p>
            <a:pPr marL="173990" indent="-161290">
              <a:lnSpc>
                <a:spcPct val="100000"/>
              </a:lnSpc>
              <a:buChar char="-"/>
              <a:tabLst>
                <a:tab pos="174625" algn="l"/>
              </a:tabLst>
            </a:pPr>
            <a:r>
              <a:rPr sz="2000" spc="-10" dirty="0">
                <a:latin typeface="Futura Lt BT"/>
                <a:cs typeface="Futura Lt BT"/>
              </a:rPr>
              <a:t>Research</a:t>
            </a:r>
            <a:endParaRPr sz="2000" dirty="0">
              <a:latin typeface="Futura Lt BT"/>
              <a:cs typeface="Futura Lt BT"/>
            </a:endParaRPr>
          </a:p>
          <a:p>
            <a:pPr marL="173990" indent="-161290">
              <a:lnSpc>
                <a:spcPct val="100000"/>
              </a:lnSpc>
              <a:buChar char="-"/>
              <a:tabLst>
                <a:tab pos="174625" algn="l"/>
              </a:tabLst>
            </a:pPr>
            <a:r>
              <a:rPr sz="2000" spc="-30" dirty="0">
                <a:latin typeface="Futura Lt BT"/>
                <a:cs typeface="Futura Lt BT"/>
              </a:rPr>
              <a:t>Technology</a:t>
            </a:r>
            <a:endParaRPr sz="2000" dirty="0">
              <a:latin typeface="Futura Lt BT"/>
              <a:cs typeface="Futura Lt BT"/>
            </a:endParaRPr>
          </a:p>
          <a:p>
            <a:pPr marL="173990" indent="-161290">
              <a:lnSpc>
                <a:spcPct val="100000"/>
              </a:lnSpc>
              <a:buChar char="-"/>
              <a:tabLst>
                <a:tab pos="174625" algn="l"/>
              </a:tabLst>
            </a:pPr>
            <a:r>
              <a:rPr sz="2000" dirty="0">
                <a:latin typeface="Futura Lt BT"/>
                <a:cs typeface="Futura Lt BT"/>
              </a:rPr>
              <a:t>Contact </a:t>
            </a:r>
            <a:r>
              <a:rPr sz="2000" spc="-5" dirty="0">
                <a:latin typeface="Futura Lt BT"/>
                <a:cs typeface="Futura Lt BT"/>
              </a:rPr>
              <a:t>center</a:t>
            </a:r>
            <a:r>
              <a:rPr sz="2000" spc="-10" dirty="0">
                <a:latin typeface="Futura Lt BT"/>
                <a:cs typeface="Futura Lt BT"/>
              </a:rPr>
              <a:t> </a:t>
            </a:r>
            <a:r>
              <a:rPr sz="2000" spc="-5" dirty="0">
                <a:latin typeface="Futura Lt BT"/>
                <a:cs typeface="Futura Lt BT"/>
              </a:rPr>
              <a:t>operations</a:t>
            </a:r>
            <a:endParaRPr sz="2000" dirty="0">
              <a:latin typeface="Futura Lt BT"/>
              <a:cs typeface="Futura Lt BT"/>
            </a:endParaRPr>
          </a:p>
          <a:p>
            <a:pPr>
              <a:lnSpc>
                <a:spcPct val="100000"/>
              </a:lnSpc>
              <a:spcBef>
                <a:spcPts val="45"/>
              </a:spcBef>
            </a:pPr>
            <a:endParaRPr sz="2050" dirty="0">
              <a:latin typeface="Times New Roman"/>
              <a:cs typeface="Times New Roman"/>
            </a:endParaRPr>
          </a:p>
          <a:p>
            <a:pPr marL="12700" marR="57150">
              <a:lnSpc>
                <a:spcPct val="100000"/>
              </a:lnSpc>
            </a:pPr>
            <a:r>
              <a:rPr sz="2000" spc="-5" dirty="0">
                <a:latin typeface="Futura Lt BT"/>
                <a:cs typeface="Futura Lt BT"/>
              </a:rPr>
              <a:t>The </a:t>
            </a:r>
            <a:r>
              <a:rPr sz="2000" dirty="0">
                <a:latin typeface="Futura Lt BT"/>
                <a:cs typeface="Futura Lt BT"/>
              </a:rPr>
              <a:t>journey </a:t>
            </a:r>
            <a:r>
              <a:rPr sz="2000" spc="-5" dirty="0">
                <a:latin typeface="Futura Lt BT"/>
                <a:cs typeface="Futura Lt BT"/>
              </a:rPr>
              <a:t>mapping process and </a:t>
            </a:r>
            <a:r>
              <a:rPr sz="2000" dirty="0">
                <a:latin typeface="Futura Lt BT"/>
                <a:cs typeface="Futura Lt BT"/>
              </a:rPr>
              <a:t>results helped us </a:t>
            </a:r>
            <a:r>
              <a:rPr sz="2000" b="1" spc="-5" dirty="0">
                <a:latin typeface="Futura Hv BT"/>
                <a:cs typeface="Futura Hv BT"/>
              </a:rPr>
              <a:t>clearly  see the pain </a:t>
            </a:r>
            <a:r>
              <a:rPr sz="2000" b="1" spc="-10" dirty="0">
                <a:latin typeface="Futura Hv BT"/>
                <a:cs typeface="Futura Hv BT"/>
              </a:rPr>
              <a:t>points </a:t>
            </a:r>
            <a:r>
              <a:rPr sz="2000" b="1" spc="-5" dirty="0">
                <a:latin typeface="Futura Hv BT"/>
                <a:cs typeface="Futura Hv BT"/>
              </a:rPr>
              <a:t>and gaps </a:t>
            </a:r>
            <a:r>
              <a:rPr sz="2000" dirty="0">
                <a:latin typeface="Futura Lt BT"/>
                <a:cs typeface="Futura Lt BT"/>
              </a:rPr>
              <a:t>in </a:t>
            </a:r>
            <a:r>
              <a:rPr sz="2000" spc="-5" dirty="0">
                <a:latin typeface="Futura Lt BT"/>
                <a:cs typeface="Futura Lt BT"/>
              </a:rPr>
              <a:t>the </a:t>
            </a:r>
            <a:r>
              <a:rPr sz="2000" b="1" spc="10" dirty="0">
                <a:latin typeface="Futura Hv BT"/>
                <a:cs typeface="Futura Hv BT"/>
              </a:rPr>
              <a:t>customer’s  </a:t>
            </a:r>
            <a:r>
              <a:rPr sz="2000" b="1" spc="-10" dirty="0">
                <a:latin typeface="Futura Hv BT"/>
                <a:cs typeface="Futura Hv BT"/>
              </a:rPr>
              <a:t>experience, including </a:t>
            </a:r>
            <a:r>
              <a:rPr sz="2000" b="1" spc="-5" dirty="0">
                <a:latin typeface="Futura Hv BT"/>
                <a:cs typeface="Futura Hv BT"/>
              </a:rPr>
              <a:t>channel, content, and </a:t>
            </a:r>
            <a:r>
              <a:rPr sz="2000" b="1" spc="-10" dirty="0">
                <a:latin typeface="Futura Hv BT"/>
                <a:cs typeface="Futura Hv BT"/>
              </a:rPr>
              <a:t>device  </a:t>
            </a:r>
            <a:r>
              <a:rPr sz="2000" b="1" spc="-5" dirty="0">
                <a:latin typeface="Futura Hv BT"/>
                <a:cs typeface="Futura Hv BT"/>
              </a:rPr>
              <a:t>gaps</a:t>
            </a:r>
            <a:r>
              <a:rPr sz="2000" spc="-5" dirty="0">
                <a:latin typeface="Futura Lt BT"/>
                <a:cs typeface="Futura Lt BT"/>
              </a:rPr>
              <a:t>. It also </a:t>
            </a:r>
            <a:r>
              <a:rPr sz="2000" dirty="0">
                <a:latin typeface="Futura Lt BT"/>
                <a:cs typeface="Futura Lt BT"/>
              </a:rPr>
              <a:t>helped </a:t>
            </a:r>
            <a:r>
              <a:rPr sz="2000" spc="-5" dirty="0">
                <a:latin typeface="Futura Lt BT"/>
                <a:cs typeface="Futura Lt BT"/>
              </a:rPr>
              <a:t>to </a:t>
            </a:r>
            <a:r>
              <a:rPr sz="2000" b="1" spc="-5" dirty="0">
                <a:latin typeface="Futura Hv BT"/>
                <a:cs typeface="Futura Hv BT"/>
              </a:rPr>
              <a:t>build </a:t>
            </a:r>
            <a:r>
              <a:rPr sz="2000" b="1" spc="-10" dirty="0">
                <a:latin typeface="Futura Hv BT"/>
                <a:cs typeface="Futura Hv BT"/>
              </a:rPr>
              <a:t>empathy </a:t>
            </a:r>
            <a:r>
              <a:rPr sz="2000" b="1" spc="-5" dirty="0">
                <a:latin typeface="Futura Hv BT"/>
                <a:cs typeface="Futura Hv BT"/>
              </a:rPr>
              <a:t>and </a:t>
            </a:r>
            <a:r>
              <a:rPr sz="2000" b="1" spc="-10" dirty="0">
                <a:latin typeface="Futura Hv BT"/>
                <a:cs typeface="Futura Hv BT"/>
              </a:rPr>
              <a:t>increase  understanding </a:t>
            </a:r>
            <a:r>
              <a:rPr sz="2000" b="1" spc="-5" dirty="0">
                <a:latin typeface="Futura Hv BT"/>
                <a:cs typeface="Futura Hv BT"/>
              </a:rPr>
              <a:t>with our</a:t>
            </a:r>
            <a:r>
              <a:rPr sz="2000" b="1" dirty="0">
                <a:latin typeface="Futura Hv BT"/>
                <a:cs typeface="Futura Hv BT"/>
              </a:rPr>
              <a:t> </a:t>
            </a:r>
            <a:r>
              <a:rPr sz="2000" b="1" spc="-10" dirty="0">
                <a:latin typeface="Futura Hv BT"/>
                <a:cs typeface="Futura Hv BT"/>
              </a:rPr>
              <a:t>employees.</a:t>
            </a:r>
            <a:endParaRPr sz="2000" dirty="0">
              <a:latin typeface="Futura Hv BT"/>
              <a:cs typeface="Futura Hv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5" name="Picture 4" descr="A close up of a device&#10;&#10;Description generated with high confidence">
            <a:extLst>
              <a:ext uri="{FF2B5EF4-FFF2-40B4-BE49-F238E27FC236}">
                <a16:creationId xmlns:a16="http://schemas.microsoft.com/office/drawing/2014/main" xmlns="" id="{A247DB92-438D-4325-8AFA-4619D7AC237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412784" y="5259836"/>
            <a:ext cx="1130812" cy="1131687"/>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11299" y="169285"/>
            <a:ext cx="5882640" cy="15494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INSTRUCTIONS FOR </a:t>
            </a:r>
            <a:r>
              <a:rPr sz="2000" b="1" spc="-10" dirty="0">
                <a:latin typeface="Futura Hv BT"/>
                <a:cs typeface="Futura Hv BT"/>
              </a:rPr>
              <a:t>CUSTOMER </a:t>
            </a:r>
            <a:r>
              <a:rPr sz="2000" b="1" spc="-5" dirty="0">
                <a:latin typeface="Futura Hv BT"/>
                <a:cs typeface="Futura Hv BT"/>
              </a:rPr>
              <a:t>JOURNEY</a:t>
            </a:r>
            <a:r>
              <a:rPr sz="2000" b="1" spc="20" dirty="0">
                <a:latin typeface="Futura Hv BT"/>
                <a:cs typeface="Futura Hv BT"/>
              </a:rPr>
              <a:t> </a:t>
            </a:r>
            <a:r>
              <a:rPr sz="2000" b="1" spc="-10" dirty="0">
                <a:latin typeface="Futura Hv BT"/>
                <a:cs typeface="Futura Hv BT"/>
              </a:rPr>
              <a:t>MAP</a:t>
            </a:r>
            <a:endParaRPr sz="2000">
              <a:latin typeface="Futura Hv BT"/>
              <a:cs typeface="Futura Hv BT"/>
            </a:endParaRPr>
          </a:p>
          <a:p>
            <a:pPr>
              <a:lnSpc>
                <a:spcPct val="100000"/>
              </a:lnSpc>
              <a:spcBef>
                <a:spcPts val="40"/>
              </a:spcBef>
            </a:pPr>
            <a:endParaRPr sz="2050">
              <a:latin typeface="Times New Roman"/>
              <a:cs typeface="Times New Roman"/>
            </a:endParaRPr>
          </a:p>
          <a:p>
            <a:pPr marL="304800" indent="-292100">
              <a:lnSpc>
                <a:spcPct val="100000"/>
              </a:lnSpc>
              <a:buAutoNum type="arabicPeriod"/>
              <a:tabLst>
                <a:tab pos="305435" algn="l"/>
                <a:tab pos="1852295" algn="l"/>
              </a:tabLst>
            </a:pPr>
            <a:r>
              <a:rPr sz="2000" dirty="0">
                <a:latin typeface="Futura Lt BT"/>
                <a:cs typeface="Futura Lt BT"/>
              </a:rPr>
              <a:t>Make </a:t>
            </a:r>
            <a:r>
              <a:rPr sz="2000" spc="-5" dirty="0">
                <a:latin typeface="Futura Lt BT"/>
                <a:cs typeface="Futura Lt BT"/>
              </a:rPr>
              <a:t>an</a:t>
            </a:r>
            <a:r>
              <a:rPr sz="2000" dirty="0">
                <a:latin typeface="Futura Lt BT"/>
                <a:cs typeface="Futura Lt BT"/>
              </a:rPr>
              <a:t> </a:t>
            </a:r>
            <a:r>
              <a:rPr sz="2000" spc="-5" dirty="0">
                <a:latin typeface="Futura Lt BT"/>
                <a:cs typeface="Futura Lt BT"/>
              </a:rPr>
              <a:t>axis	that </a:t>
            </a:r>
            <a:r>
              <a:rPr sz="2000" dirty="0">
                <a:latin typeface="Futura Lt BT"/>
                <a:cs typeface="Futura Lt BT"/>
              </a:rPr>
              <a:t>shows</a:t>
            </a:r>
            <a:r>
              <a:rPr sz="2000" spc="-10" dirty="0">
                <a:latin typeface="Futura Lt BT"/>
                <a:cs typeface="Futura Lt BT"/>
              </a:rPr>
              <a:t> </a:t>
            </a:r>
            <a:r>
              <a:rPr sz="2000" spc="-5" dirty="0">
                <a:latin typeface="Futura Lt BT"/>
                <a:cs typeface="Futura Lt BT"/>
              </a:rPr>
              <a:t>time</a:t>
            </a:r>
            <a:endParaRPr sz="2000">
              <a:latin typeface="Futura Lt BT"/>
              <a:cs typeface="Futura Lt BT"/>
            </a:endParaRPr>
          </a:p>
          <a:p>
            <a:pPr marL="304800" indent="-292100">
              <a:lnSpc>
                <a:spcPct val="100000"/>
              </a:lnSpc>
              <a:buAutoNum type="arabicPeriod"/>
              <a:tabLst>
                <a:tab pos="305435" algn="l"/>
              </a:tabLst>
            </a:pPr>
            <a:r>
              <a:rPr sz="2000" dirty="0">
                <a:latin typeface="Futura Lt BT"/>
                <a:cs typeface="Futura Lt BT"/>
              </a:rPr>
              <a:t>Plot </a:t>
            </a:r>
            <a:r>
              <a:rPr sz="2000" spc="-5" dirty="0">
                <a:latin typeface="Futura Lt BT"/>
                <a:cs typeface="Futura Lt BT"/>
              </a:rPr>
              <a:t>the customers touch points over time</a:t>
            </a:r>
            <a:r>
              <a:rPr sz="2000" spc="-40" dirty="0">
                <a:latin typeface="Futura Lt BT"/>
                <a:cs typeface="Futura Lt BT"/>
              </a:rPr>
              <a:t> </a:t>
            </a:r>
            <a:r>
              <a:rPr sz="2000" dirty="0">
                <a:latin typeface="Futura Lt BT"/>
                <a:cs typeface="Futura Lt BT"/>
              </a:rPr>
              <a:t>axis</a:t>
            </a:r>
            <a:endParaRPr sz="2000">
              <a:latin typeface="Futura Lt BT"/>
              <a:cs typeface="Futura Lt BT"/>
            </a:endParaRPr>
          </a:p>
          <a:p>
            <a:pPr marL="304800" indent="-292100">
              <a:lnSpc>
                <a:spcPct val="100000"/>
              </a:lnSpc>
              <a:buAutoNum type="arabicPeriod"/>
              <a:tabLst>
                <a:tab pos="305435" algn="l"/>
              </a:tabLst>
            </a:pPr>
            <a:r>
              <a:rPr sz="2000" spc="-5" dirty="0">
                <a:latin typeface="Futura Lt BT"/>
                <a:cs typeface="Futura Lt BT"/>
              </a:rPr>
              <a:t>Next plot the </a:t>
            </a:r>
            <a:r>
              <a:rPr sz="2000" dirty="0">
                <a:latin typeface="Futura Lt BT"/>
                <a:cs typeface="Futura Lt BT"/>
              </a:rPr>
              <a:t>sequence </a:t>
            </a:r>
            <a:r>
              <a:rPr sz="2000" spc="-5" dirty="0">
                <a:latin typeface="Futura Lt BT"/>
                <a:cs typeface="Futura Lt BT"/>
              </a:rPr>
              <a:t>over the time</a:t>
            </a:r>
            <a:r>
              <a:rPr sz="2000" spc="-30" dirty="0">
                <a:latin typeface="Futura Lt BT"/>
                <a:cs typeface="Futura Lt BT"/>
              </a:rPr>
              <a:t> </a:t>
            </a:r>
            <a:r>
              <a:rPr sz="2000" dirty="0">
                <a:latin typeface="Futura Lt BT"/>
                <a:cs typeface="Futura Lt BT"/>
              </a:rPr>
              <a:t>axis</a:t>
            </a:r>
            <a:endParaRPr sz="200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3" descr="A close up of a device&#10;&#10;Description generated with high confidence">
            <a:extLst>
              <a:ext uri="{FF2B5EF4-FFF2-40B4-BE49-F238E27FC236}">
                <a16:creationId xmlns:a16="http://schemas.microsoft.com/office/drawing/2014/main" xmlns="" id="{8513A6B4-D52C-4336-AB46-3C1CDBF051D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79114" y="1952625"/>
            <a:ext cx="1130812" cy="1131687"/>
          </a:xfrm>
          <a:prstGeom prst="rect">
            <a:avLst/>
          </a:prstGeom>
        </p:spPr>
      </p:pic>
      <p:pic>
        <p:nvPicPr>
          <p:cNvPr id="6" name="Picture 5">
            <a:extLst>
              <a:ext uri="{FF2B5EF4-FFF2-40B4-BE49-F238E27FC236}">
                <a16:creationId xmlns:a16="http://schemas.microsoft.com/office/drawing/2014/main" xmlns="" id="{8696366C-EC94-4B13-8B2A-7034F5284FD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279114" y="4667505"/>
            <a:ext cx="1130812" cy="1126561"/>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descr="A close up of a logo&#10;&#10;Description generated with very high confidence">
            <a:extLst>
              <a:ext uri="{FF2B5EF4-FFF2-40B4-BE49-F238E27FC236}">
                <a16:creationId xmlns:a16="http://schemas.microsoft.com/office/drawing/2014/main" xmlns="" id="{1D094A8C-E002-421F-93B1-84770847E0A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83660" y="134361"/>
            <a:ext cx="978920" cy="634282"/>
          </a:xfrm>
          <a:prstGeom prst="rect">
            <a:avLst/>
          </a:prstGeom>
        </p:spPr>
      </p:pic>
      <p:pic>
        <p:nvPicPr>
          <p:cNvPr id="4" name="Picture 3">
            <a:extLst>
              <a:ext uri="{FF2B5EF4-FFF2-40B4-BE49-F238E27FC236}">
                <a16:creationId xmlns:a16="http://schemas.microsoft.com/office/drawing/2014/main" xmlns="" id="{EA985177-7B07-4332-967E-482477B7B18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24815" y="2845260"/>
            <a:ext cx="696610" cy="693992"/>
          </a:xfrm>
          <a:prstGeom prst="rect">
            <a:avLst/>
          </a:prstGeom>
        </p:spPr>
      </p:pic>
      <p:grpSp>
        <p:nvGrpSpPr>
          <p:cNvPr id="5" name="Group 4">
            <a:extLst>
              <a:ext uri="{FF2B5EF4-FFF2-40B4-BE49-F238E27FC236}">
                <a16:creationId xmlns:a16="http://schemas.microsoft.com/office/drawing/2014/main" xmlns="" id="{E0C94765-23F0-483D-9494-12E7854FB9EF}"/>
              </a:ext>
            </a:extLst>
          </p:cNvPr>
          <p:cNvGrpSpPr/>
          <p:nvPr/>
        </p:nvGrpSpPr>
        <p:grpSpPr>
          <a:xfrm>
            <a:off x="9868099" y="5614936"/>
            <a:ext cx="812601" cy="1018873"/>
            <a:chOff x="9745939" y="5614936"/>
            <a:chExt cx="812601" cy="1018873"/>
          </a:xfrm>
        </p:grpSpPr>
        <p:pic>
          <p:nvPicPr>
            <p:cNvPr id="6" name="Picture 5" descr="A close up of a clock&#10;&#10;Description generated with high confidence">
              <a:extLst>
                <a:ext uri="{FF2B5EF4-FFF2-40B4-BE49-F238E27FC236}">
                  <a16:creationId xmlns:a16="http://schemas.microsoft.com/office/drawing/2014/main" xmlns="" id="{5F0D3689-B795-43CD-B172-A66276574BF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802698" y="5614936"/>
              <a:ext cx="633758" cy="715466"/>
            </a:xfrm>
            <a:prstGeom prst="rect">
              <a:avLst/>
            </a:prstGeom>
          </p:spPr>
        </p:pic>
        <p:sp>
          <p:nvSpPr>
            <p:cNvPr id="7" name="object 3">
              <a:extLst>
                <a:ext uri="{FF2B5EF4-FFF2-40B4-BE49-F238E27FC236}">
                  <a16:creationId xmlns:a16="http://schemas.microsoft.com/office/drawing/2014/main" xmlns="" id="{C10EABC3-F5C8-4326-91E6-82AA821FB03E}"/>
                </a:ext>
              </a:extLst>
            </p:cNvPr>
            <p:cNvSpPr txBox="1"/>
            <p:nvPr/>
          </p:nvSpPr>
          <p:spPr>
            <a:xfrm>
              <a:off x="9745939" y="6343986"/>
              <a:ext cx="812601" cy="289823"/>
            </a:xfrm>
            <a:prstGeom prst="rect">
              <a:avLst/>
            </a:prstGeom>
          </p:spPr>
          <p:txBody>
            <a:bodyPr vert="horz" wrap="square" lIns="0" tIns="12700" rIns="0" bIns="0" rtlCol="0">
              <a:spAutoFit/>
            </a:bodyPr>
            <a:lstStyle/>
            <a:p>
              <a:pPr marL="12700">
                <a:lnSpc>
                  <a:spcPct val="100000"/>
                </a:lnSpc>
                <a:spcBef>
                  <a:spcPts val="100"/>
                </a:spcBef>
              </a:pPr>
              <a:r>
                <a:rPr lang="en-IN" sz="1800" i="1" spc="-5" dirty="0">
                  <a:latin typeface="Futura Lt BT"/>
                  <a:cs typeface="Futura Lt BT"/>
                </a:rPr>
                <a:t>30 mins</a:t>
              </a:r>
              <a:endParaRPr sz="1800" dirty="0">
                <a:latin typeface="Futura Lt BT"/>
                <a:cs typeface="Futura Lt BT"/>
              </a:endParaRPr>
            </a:p>
          </p:txBody>
        </p:sp>
      </p:grpSp>
      <p:pic>
        <p:nvPicPr>
          <p:cNvPr id="9" name="Picture 8" descr="A screenshot of a cell phone&#10;&#10;Description generated with very high confidence">
            <a:extLst>
              <a:ext uri="{FF2B5EF4-FFF2-40B4-BE49-F238E27FC236}">
                <a16:creationId xmlns:a16="http://schemas.microsoft.com/office/drawing/2014/main" xmlns="" id="{644E36EA-3BB6-4F60-9A99-1E00F3E5D07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5608" y="451502"/>
            <a:ext cx="9073492" cy="633721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09830" y="322285"/>
            <a:ext cx="7270750" cy="978535"/>
          </a:xfrm>
          <a:prstGeom prst="rect">
            <a:avLst/>
          </a:prstGeom>
        </p:spPr>
        <p:txBody>
          <a:bodyPr vert="horz" wrap="square" lIns="0" tIns="12700" rIns="0" bIns="0" rtlCol="0">
            <a:spAutoFit/>
          </a:bodyPr>
          <a:lstStyle/>
          <a:p>
            <a:pPr marL="1270" algn="ctr">
              <a:lnSpc>
                <a:spcPct val="100000"/>
              </a:lnSpc>
              <a:spcBef>
                <a:spcPts val="100"/>
              </a:spcBef>
            </a:pPr>
            <a:r>
              <a:rPr sz="2000" b="1" spc="-20" dirty="0">
                <a:latin typeface="Futura Hv BT"/>
                <a:cs typeface="Futura Hv BT"/>
              </a:rPr>
              <a:t>EXPECTATIONS </a:t>
            </a:r>
            <a:r>
              <a:rPr sz="2000" b="1" spc="-5" dirty="0">
                <a:latin typeface="Futura Hv BT"/>
                <a:cs typeface="Futura Hv BT"/>
              </a:rPr>
              <a:t>FROM </a:t>
            </a:r>
            <a:r>
              <a:rPr sz="2000" b="1" spc="-10" dirty="0">
                <a:latin typeface="Futura Hv BT"/>
                <a:cs typeface="Futura Hv BT"/>
              </a:rPr>
              <a:t>MANAGERS </a:t>
            </a:r>
            <a:r>
              <a:rPr sz="2000" b="1" spc="-5" dirty="0">
                <a:latin typeface="Futura Hv BT"/>
                <a:cs typeface="Futura Hv BT"/>
              </a:rPr>
              <a:t>IN 21ST</a:t>
            </a:r>
            <a:r>
              <a:rPr sz="2000" b="1" spc="-10" dirty="0">
                <a:latin typeface="Futura Hv BT"/>
                <a:cs typeface="Futura Hv BT"/>
              </a:rPr>
              <a:t> CENTURY</a:t>
            </a:r>
            <a:endParaRPr sz="2000">
              <a:latin typeface="Futura Hv BT"/>
              <a:cs typeface="Futura Hv BT"/>
            </a:endParaRPr>
          </a:p>
          <a:p>
            <a:pPr>
              <a:lnSpc>
                <a:spcPct val="100000"/>
              </a:lnSpc>
              <a:spcBef>
                <a:spcPts val="55"/>
              </a:spcBef>
            </a:pPr>
            <a:endParaRPr sz="2300">
              <a:latin typeface="Times New Roman"/>
              <a:cs typeface="Times New Roman"/>
            </a:endParaRPr>
          </a:p>
          <a:p>
            <a:pPr algn="ctr">
              <a:lnSpc>
                <a:spcPct val="100000"/>
              </a:lnSpc>
            </a:pPr>
            <a:r>
              <a:rPr sz="2000" spc="-5" dirty="0">
                <a:latin typeface="Futura Lt BT"/>
                <a:cs typeface="Futura Lt BT"/>
              </a:rPr>
              <a:t>Integrating global best practices </a:t>
            </a:r>
            <a:r>
              <a:rPr sz="2000" dirty="0">
                <a:latin typeface="Futura Lt BT"/>
                <a:cs typeface="Futura Lt BT"/>
              </a:rPr>
              <a:t>within local </a:t>
            </a:r>
            <a:r>
              <a:rPr sz="2000" spc="-5" dirty="0">
                <a:latin typeface="Futura Lt BT"/>
                <a:cs typeface="Futura Lt BT"/>
              </a:rPr>
              <a:t>cultural centric</a:t>
            </a:r>
            <a:r>
              <a:rPr sz="2000" spc="-80" dirty="0">
                <a:latin typeface="Futura Lt BT"/>
                <a:cs typeface="Futura Lt BT"/>
              </a:rPr>
              <a:t> </a:t>
            </a:r>
            <a:r>
              <a:rPr sz="2000" spc="-5" dirty="0">
                <a:latin typeface="Futura Lt BT"/>
                <a:cs typeface="Futura Lt BT"/>
              </a:rPr>
              <a:t>creativity</a:t>
            </a:r>
            <a:endParaRPr sz="200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graphicFrame>
        <p:nvGraphicFramePr>
          <p:cNvPr id="4" name="Content Placeholder 3">
            <a:extLst>
              <a:ext uri="{FF2B5EF4-FFF2-40B4-BE49-F238E27FC236}">
                <a16:creationId xmlns:a16="http://schemas.microsoft.com/office/drawing/2014/main" xmlns="" id="{0C8511B1-6C15-4CE0-B58D-70B5E15FB260}"/>
              </a:ext>
            </a:extLst>
          </p:cNvPr>
          <p:cNvGraphicFramePr>
            <a:graphicFrameLocks/>
          </p:cNvGraphicFramePr>
          <p:nvPr>
            <p:extLst>
              <p:ext uri="{D42A27DB-BD31-4B8C-83A1-F6EECF244321}">
                <p14:modId xmlns:p14="http://schemas.microsoft.com/office/powerpoint/2010/main" xmlns="" val="435841358"/>
              </p:ext>
            </p:extLst>
          </p:nvPr>
        </p:nvGraphicFramePr>
        <p:xfrm>
          <a:off x="160271" y="2867025"/>
          <a:ext cx="10369868" cy="3348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p:nvPr/>
        </p:nvSpPr>
        <p:spPr>
          <a:xfrm>
            <a:off x="339474" y="162055"/>
            <a:ext cx="2166620" cy="939800"/>
          </a:xfrm>
          <a:prstGeom prst="rect">
            <a:avLst/>
          </a:prstGeom>
        </p:spPr>
        <p:txBody>
          <a:bodyPr vert="horz" wrap="square" lIns="0" tIns="12700" rIns="0" bIns="0" rtlCol="0">
            <a:spAutoFit/>
          </a:bodyPr>
          <a:lstStyle/>
          <a:p>
            <a:pPr marL="12700" marR="5080">
              <a:lnSpc>
                <a:spcPct val="100000"/>
              </a:lnSpc>
              <a:spcBef>
                <a:spcPts val="100"/>
              </a:spcBef>
            </a:pPr>
            <a:r>
              <a:rPr sz="3000" b="1" spc="-5" dirty="0">
                <a:solidFill>
                  <a:srgbClr val="292A2B"/>
                </a:solidFill>
                <a:latin typeface="Century Gothic"/>
                <a:cs typeface="Century Gothic"/>
              </a:rPr>
              <a:t>Resource</a:t>
            </a:r>
            <a:r>
              <a:rPr sz="3000" b="1" spc="-90" dirty="0">
                <a:solidFill>
                  <a:srgbClr val="292A2B"/>
                </a:solidFill>
                <a:latin typeface="Century Gothic"/>
                <a:cs typeface="Century Gothic"/>
              </a:rPr>
              <a:t> </a:t>
            </a:r>
            <a:r>
              <a:rPr sz="3000" b="1" spc="-5" dirty="0">
                <a:solidFill>
                  <a:srgbClr val="292A2B"/>
                </a:solidFill>
                <a:latin typeface="Century Gothic"/>
                <a:cs typeface="Century Gothic"/>
              </a:rPr>
              <a:t>1:  Video</a:t>
            </a:r>
            <a:endParaRPr sz="3000">
              <a:latin typeface="Century Gothic"/>
              <a:cs typeface="Century Gothic"/>
            </a:endParaRPr>
          </a:p>
        </p:txBody>
      </p:sp>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96286"/>
            <a:ext cx="5818505" cy="6350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ABC Nightline - IDEO </a:t>
            </a:r>
            <a:r>
              <a:rPr sz="2000" b="1" spc="-10" dirty="0">
                <a:latin typeface="Futura Hv BT"/>
                <a:cs typeface="Futura Hv BT"/>
              </a:rPr>
              <a:t>Shopping</a:t>
            </a:r>
            <a:r>
              <a:rPr sz="2000" b="1" dirty="0">
                <a:latin typeface="Futura Hv BT"/>
                <a:cs typeface="Futura Hv BT"/>
              </a:rPr>
              <a:t> </a:t>
            </a:r>
            <a:r>
              <a:rPr sz="2000" b="1" spc="-5" dirty="0">
                <a:latin typeface="Futura Hv BT"/>
                <a:cs typeface="Futura Hv BT"/>
              </a:rPr>
              <a:t>Cart2</a:t>
            </a:r>
            <a:endParaRPr sz="2000">
              <a:latin typeface="Futura Hv BT"/>
              <a:cs typeface="Futura Hv BT"/>
            </a:endParaRPr>
          </a:p>
          <a:p>
            <a:pPr marL="12700">
              <a:lnSpc>
                <a:spcPct val="100000"/>
              </a:lnSpc>
            </a:pPr>
            <a:r>
              <a:rPr sz="2000" dirty="0">
                <a:latin typeface="Futura Lt BT"/>
                <a:cs typeface="Futura Lt BT"/>
              </a:rPr>
              <a:t>Observe for Design </a:t>
            </a:r>
            <a:r>
              <a:rPr sz="2000" spc="-5" dirty="0">
                <a:latin typeface="Futura Lt BT"/>
                <a:cs typeface="Futura Lt BT"/>
              </a:rPr>
              <a:t>Thinking </a:t>
            </a:r>
            <a:r>
              <a:rPr sz="2000" dirty="0">
                <a:latin typeface="Futura Lt BT"/>
                <a:cs typeface="Futura Lt BT"/>
              </a:rPr>
              <a:t>: Mindset, Culture,</a:t>
            </a:r>
            <a:r>
              <a:rPr sz="2000" spc="-105" dirty="0">
                <a:latin typeface="Futura Lt BT"/>
                <a:cs typeface="Futura Lt BT"/>
              </a:rPr>
              <a:t> </a:t>
            </a:r>
            <a:r>
              <a:rPr sz="2000" spc="-5" dirty="0">
                <a:latin typeface="Futura Lt BT"/>
                <a:cs typeface="Futura Lt BT"/>
              </a:rPr>
              <a:t>Space</a:t>
            </a:r>
            <a:endParaRPr sz="2000">
              <a:latin typeface="Futura Lt BT"/>
              <a:cs typeface="Futura Lt BT"/>
            </a:endParaRPr>
          </a:p>
        </p:txBody>
      </p:sp>
      <p:sp>
        <p:nvSpPr>
          <p:cNvPr id="5" name="object 5"/>
          <p:cNvSpPr txBox="1"/>
          <p:nvPr/>
        </p:nvSpPr>
        <p:spPr>
          <a:xfrm>
            <a:off x="3611300" y="1105606"/>
            <a:ext cx="6639559" cy="299720"/>
          </a:xfrm>
          <a:prstGeom prst="rect">
            <a:avLst/>
          </a:prstGeom>
        </p:spPr>
        <p:txBody>
          <a:bodyPr vert="horz" wrap="square" lIns="0" tIns="12700" rIns="0" bIns="0" rtlCol="0">
            <a:spAutoFit/>
          </a:bodyPr>
          <a:lstStyle/>
          <a:p>
            <a:pPr marL="12700">
              <a:lnSpc>
                <a:spcPct val="100000"/>
              </a:lnSpc>
              <a:spcBef>
                <a:spcPts val="100"/>
              </a:spcBef>
            </a:pPr>
            <a:r>
              <a:rPr sz="1800" i="1" dirty="0">
                <a:latin typeface="Futura Lt BT"/>
                <a:cs typeface="Futura Lt BT"/>
              </a:rPr>
              <a:t>Multidisciplinary </a:t>
            </a:r>
            <a:r>
              <a:rPr sz="1800" i="1" spc="-50" dirty="0">
                <a:latin typeface="Futura Lt BT"/>
                <a:cs typeface="Futura Lt BT"/>
              </a:rPr>
              <a:t>Teams </a:t>
            </a:r>
            <a:r>
              <a:rPr sz="1800" i="1" dirty="0">
                <a:latin typeface="Futura Lt BT"/>
                <a:cs typeface="Futura Lt BT"/>
              </a:rPr>
              <a:t>* Unique </a:t>
            </a:r>
            <a:r>
              <a:rPr sz="1800" i="1" spc="-25" dirty="0">
                <a:latin typeface="Futura Lt BT"/>
                <a:cs typeface="Futura Lt BT"/>
              </a:rPr>
              <a:t>Work </a:t>
            </a:r>
            <a:r>
              <a:rPr sz="1800" i="1" dirty="0">
                <a:latin typeface="Futura Lt BT"/>
                <a:cs typeface="Futura Lt BT"/>
              </a:rPr>
              <a:t>Culture * Unique </a:t>
            </a:r>
            <a:r>
              <a:rPr sz="1800" i="1" spc="-5" dirty="0">
                <a:latin typeface="Futura Lt BT"/>
                <a:cs typeface="Futura Lt BT"/>
              </a:rPr>
              <a:t>Space design</a:t>
            </a:r>
            <a:endParaRPr sz="1800">
              <a:latin typeface="Futura Lt BT"/>
              <a:cs typeface="Futura Lt BT"/>
            </a:endParaRPr>
          </a:p>
        </p:txBody>
      </p:sp>
      <p:pic>
        <p:nvPicPr>
          <p:cNvPr id="8" name="Picture 7">
            <a:extLst>
              <a:ext uri="{FF2B5EF4-FFF2-40B4-BE49-F238E27FC236}">
                <a16:creationId xmlns:a16="http://schemas.microsoft.com/office/drawing/2014/main" xmlns="" id="{A508ABAE-7355-4230-8588-D9C53A0B53F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641835" y="0"/>
            <a:ext cx="1051565" cy="819474"/>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dirty="0"/>
              <a:t>To the</a:t>
            </a:r>
            <a:r>
              <a:rPr spc="-100" dirty="0"/>
              <a:t> </a:t>
            </a:r>
            <a:r>
              <a:rPr dirty="0"/>
              <a:t>Field  to find  </a:t>
            </a:r>
            <a:r>
              <a:rPr spc="-5" dirty="0"/>
              <a:t>Problems </a:t>
            </a:r>
            <a:r>
              <a:rPr dirty="0"/>
              <a:t>&amp;  </a:t>
            </a:r>
            <a:r>
              <a:rPr spc="-5" dirty="0"/>
              <a:t>Possibilities</a:t>
            </a:r>
          </a:p>
        </p:txBody>
      </p:sp>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96286"/>
            <a:ext cx="1749425" cy="330200"/>
          </a:xfrm>
          <a:prstGeom prst="rect">
            <a:avLst/>
          </a:prstGeom>
        </p:spPr>
        <p:txBody>
          <a:bodyPr vert="horz" wrap="square" lIns="0" tIns="12700" rIns="0" bIns="0" rtlCol="0">
            <a:spAutoFit/>
          </a:bodyPr>
          <a:lstStyle/>
          <a:p>
            <a:pPr marL="12700">
              <a:lnSpc>
                <a:spcPct val="100000"/>
              </a:lnSpc>
              <a:spcBef>
                <a:spcPts val="100"/>
              </a:spcBef>
              <a:tabLst>
                <a:tab pos="759460" algn="l"/>
              </a:tabLst>
            </a:pPr>
            <a:r>
              <a:rPr sz="2000" b="1" i="1" spc="-20" dirty="0">
                <a:latin typeface="Futura Hv BT"/>
                <a:cs typeface="Futura Hv BT"/>
              </a:rPr>
              <a:t>Keep	</a:t>
            </a:r>
            <a:r>
              <a:rPr sz="2000" b="1" i="1" spc="-5" dirty="0">
                <a:latin typeface="Futura Hv BT"/>
                <a:cs typeface="Futura Hv BT"/>
              </a:rPr>
              <a:t>in</a:t>
            </a:r>
            <a:r>
              <a:rPr sz="2000" b="1" i="1" spc="-60" dirty="0">
                <a:latin typeface="Futura Hv BT"/>
                <a:cs typeface="Futura Hv BT"/>
              </a:rPr>
              <a:t> </a:t>
            </a:r>
            <a:r>
              <a:rPr sz="2000" b="1" i="1" spc="-10" dirty="0">
                <a:latin typeface="Futura Hv BT"/>
                <a:cs typeface="Futura Hv BT"/>
              </a:rPr>
              <a:t>mind:</a:t>
            </a:r>
            <a:endParaRPr sz="2000">
              <a:latin typeface="Futura Hv BT"/>
              <a:cs typeface="Futura Hv BT"/>
            </a:endParaRPr>
          </a:p>
        </p:txBody>
      </p:sp>
      <p:sp>
        <p:nvSpPr>
          <p:cNvPr id="5" name="object 5"/>
          <p:cNvSpPr txBox="1"/>
          <p:nvPr/>
        </p:nvSpPr>
        <p:spPr>
          <a:xfrm>
            <a:off x="3611299" y="805886"/>
            <a:ext cx="5545401" cy="1549400"/>
          </a:xfrm>
          <a:prstGeom prst="rect">
            <a:avLst/>
          </a:prstGeom>
        </p:spPr>
        <p:txBody>
          <a:bodyPr vert="horz" wrap="square" lIns="0" tIns="12700" rIns="0" bIns="0" rtlCol="0">
            <a:spAutoFit/>
          </a:bodyPr>
          <a:lstStyle/>
          <a:p>
            <a:pPr marL="12700" marR="3272154">
              <a:lnSpc>
                <a:spcPct val="100000"/>
              </a:lnSpc>
              <a:spcBef>
                <a:spcPts val="100"/>
              </a:spcBef>
            </a:pPr>
            <a:r>
              <a:rPr sz="2000" dirty="0">
                <a:latin typeface="Futura Lt BT"/>
                <a:cs typeface="Futura Lt BT"/>
              </a:rPr>
              <a:t>Where </a:t>
            </a:r>
            <a:r>
              <a:rPr sz="2000" spc="-5" dirty="0">
                <a:latin typeface="Futura Lt BT"/>
                <a:cs typeface="Futura Lt BT"/>
              </a:rPr>
              <a:t>to </a:t>
            </a:r>
            <a:r>
              <a:rPr sz="2000" dirty="0">
                <a:latin typeface="Futura Lt BT"/>
                <a:cs typeface="Futura Lt BT"/>
              </a:rPr>
              <a:t>look</a:t>
            </a:r>
            <a:r>
              <a:rPr sz="2000" spc="-100" dirty="0">
                <a:latin typeface="Futura Lt BT"/>
                <a:cs typeface="Futura Lt BT"/>
              </a:rPr>
              <a:t> </a:t>
            </a:r>
            <a:r>
              <a:rPr sz="2000" spc="-50" dirty="0">
                <a:latin typeface="Futura Lt BT"/>
                <a:cs typeface="Futura Lt BT"/>
              </a:rPr>
              <a:t>for,  </a:t>
            </a:r>
            <a:r>
              <a:rPr sz="2000" dirty="0">
                <a:latin typeface="Futura Lt BT"/>
                <a:cs typeface="Futura Lt BT"/>
              </a:rPr>
              <a:t>what </a:t>
            </a:r>
            <a:r>
              <a:rPr sz="2000" spc="-5" dirty="0">
                <a:latin typeface="Futura Lt BT"/>
                <a:cs typeface="Futura Lt BT"/>
              </a:rPr>
              <a:t>to </a:t>
            </a:r>
            <a:r>
              <a:rPr sz="2000" dirty="0">
                <a:latin typeface="Futura Lt BT"/>
                <a:cs typeface="Futura Lt BT"/>
              </a:rPr>
              <a:t>look</a:t>
            </a:r>
            <a:r>
              <a:rPr sz="2000" spc="-55" dirty="0">
                <a:latin typeface="Futura Lt BT"/>
                <a:cs typeface="Futura Lt BT"/>
              </a:rPr>
              <a:t> </a:t>
            </a:r>
            <a:r>
              <a:rPr sz="2000" spc="-50" dirty="0">
                <a:latin typeface="Futura Lt BT"/>
                <a:cs typeface="Futura Lt BT"/>
              </a:rPr>
              <a:t>for,</a:t>
            </a:r>
            <a:endParaRPr sz="2000" dirty="0">
              <a:latin typeface="Futura Lt BT"/>
              <a:cs typeface="Futura Lt BT"/>
            </a:endParaRPr>
          </a:p>
          <a:p>
            <a:pPr marL="12700">
              <a:lnSpc>
                <a:spcPct val="100000"/>
              </a:lnSpc>
            </a:pPr>
            <a:r>
              <a:rPr sz="2000" dirty="0">
                <a:latin typeface="Futura Lt BT"/>
                <a:cs typeface="Futura Lt BT"/>
              </a:rPr>
              <a:t>how </a:t>
            </a:r>
            <a:r>
              <a:rPr sz="2000" spc="-5" dirty="0">
                <a:latin typeface="Futura Lt BT"/>
                <a:cs typeface="Futura Lt BT"/>
              </a:rPr>
              <a:t>to </a:t>
            </a:r>
            <a:r>
              <a:rPr sz="2000" dirty="0">
                <a:latin typeface="Futura Lt BT"/>
                <a:cs typeface="Futura Lt BT"/>
              </a:rPr>
              <a:t>look for it</a:t>
            </a:r>
            <a:r>
              <a:rPr sz="2000" spc="-30" dirty="0">
                <a:latin typeface="Futura Lt BT"/>
                <a:cs typeface="Futura Lt BT"/>
              </a:rPr>
              <a:t> </a:t>
            </a:r>
            <a:r>
              <a:rPr sz="2000" spc="-5" dirty="0">
                <a:latin typeface="Futura Lt BT"/>
                <a:cs typeface="Futura Lt BT"/>
              </a:rPr>
              <a:t>and</a:t>
            </a:r>
            <a:endParaRPr sz="2000" dirty="0">
              <a:latin typeface="Futura Lt BT"/>
              <a:cs typeface="Futura Lt BT"/>
            </a:endParaRPr>
          </a:p>
          <a:p>
            <a:pPr marL="12700">
              <a:lnSpc>
                <a:spcPct val="100000"/>
              </a:lnSpc>
            </a:pPr>
            <a:r>
              <a:rPr sz="2000" dirty="0">
                <a:latin typeface="Futura Lt BT"/>
                <a:cs typeface="Futura Lt BT"/>
              </a:rPr>
              <a:t>how </a:t>
            </a:r>
            <a:r>
              <a:rPr sz="2000" spc="-5" dirty="0">
                <a:latin typeface="Futura Lt BT"/>
                <a:cs typeface="Futura Lt BT"/>
              </a:rPr>
              <a:t>to </a:t>
            </a:r>
            <a:r>
              <a:rPr sz="2000" dirty="0">
                <a:latin typeface="Futura Lt BT"/>
                <a:cs typeface="Futura Lt BT"/>
              </a:rPr>
              <a:t>interpret what you</a:t>
            </a:r>
            <a:r>
              <a:rPr sz="2000" spc="-25" dirty="0">
                <a:latin typeface="Futura Lt BT"/>
                <a:cs typeface="Futura Lt BT"/>
              </a:rPr>
              <a:t> </a:t>
            </a:r>
            <a:r>
              <a:rPr sz="2000" dirty="0">
                <a:latin typeface="Futura Lt BT"/>
                <a:cs typeface="Futura Lt BT"/>
              </a:rPr>
              <a:t>find.</a:t>
            </a:r>
          </a:p>
          <a:p>
            <a:pPr marL="12700">
              <a:lnSpc>
                <a:spcPct val="100000"/>
              </a:lnSpc>
            </a:pPr>
            <a:r>
              <a:rPr sz="2000" dirty="0">
                <a:latin typeface="Futura Lt BT"/>
                <a:cs typeface="Futura Lt BT"/>
              </a:rPr>
              <a:t>listen </a:t>
            </a:r>
            <a:r>
              <a:rPr sz="2000" spc="-5" dirty="0">
                <a:latin typeface="Futura Lt BT"/>
                <a:cs typeface="Futura Lt BT"/>
              </a:rPr>
              <a:t>carefully to </a:t>
            </a:r>
            <a:r>
              <a:rPr sz="2000" dirty="0">
                <a:latin typeface="Futura Lt BT"/>
                <a:cs typeface="Futura Lt BT"/>
              </a:rPr>
              <a:t>understand </a:t>
            </a:r>
            <a:r>
              <a:rPr sz="2000" spc="-5" dirty="0">
                <a:latin typeface="Futura Lt BT"/>
                <a:cs typeface="Futura Lt BT"/>
              </a:rPr>
              <a:t>different</a:t>
            </a:r>
            <a:r>
              <a:rPr sz="2000" spc="-90" dirty="0">
                <a:latin typeface="Futura Lt BT"/>
                <a:cs typeface="Futura Lt BT"/>
              </a:rPr>
              <a:t> </a:t>
            </a:r>
            <a:r>
              <a:rPr sz="2000" dirty="0">
                <a:latin typeface="Futura Lt BT"/>
                <a:cs typeface="Futura Lt BT"/>
              </a:rPr>
              <a:t>viewpoints.</a:t>
            </a:r>
          </a:p>
        </p:txBody>
      </p:sp>
      <p:pic>
        <p:nvPicPr>
          <p:cNvPr id="7" name="Picture 6" descr="A close up of a logo&#10;&#10;Description generated with very high confidence">
            <a:extLst>
              <a:ext uri="{FF2B5EF4-FFF2-40B4-BE49-F238E27FC236}">
                <a16:creationId xmlns:a16="http://schemas.microsoft.com/office/drawing/2014/main" xmlns="" id="{AD3400CC-E375-440F-A8F7-5E0051CCF27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83660" y="134361"/>
            <a:ext cx="978920" cy="634282"/>
          </a:xfrm>
          <a:prstGeom prst="rect">
            <a:avLst/>
          </a:prstGeom>
        </p:spPr>
      </p:pic>
      <p:pic>
        <p:nvPicPr>
          <p:cNvPr id="8" name="Picture 7">
            <a:extLst>
              <a:ext uri="{FF2B5EF4-FFF2-40B4-BE49-F238E27FC236}">
                <a16:creationId xmlns:a16="http://schemas.microsoft.com/office/drawing/2014/main" xmlns="" id="{3D05E484-6CE6-47BF-BD4C-50A1322F0AB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24815" y="2845260"/>
            <a:ext cx="696610" cy="693992"/>
          </a:xfrm>
          <a:prstGeom prst="rect">
            <a:avLst/>
          </a:prstGeom>
        </p:spPr>
      </p:pic>
      <p:pic>
        <p:nvPicPr>
          <p:cNvPr id="10" name="Picture 9" descr="A close up of a clock&#10;&#10;Description generated with high confidence">
            <a:extLst>
              <a:ext uri="{FF2B5EF4-FFF2-40B4-BE49-F238E27FC236}">
                <a16:creationId xmlns:a16="http://schemas.microsoft.com/office/drawing/2014/main" xmlns="" id="{7C851CE4-27C4-4625-9EF6-812A44112AE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24858" y="5614936"/>
            <a:ext cx="633758" cy="715466"/>
          </a:xfrm>
          <a:prstGeom prst="rect">
            <a:avLst/>
          </a:prstGeom>
        </p:spPr>
      </p:pic>
      <p:sp>
        <p:nvSpPr>
          <p:cNvPr id="11" name="object 3">
            <a:extLst>
              <a:ext uri="{FF2B5EF4-FFF2-40B4-BE49-F238E27FC236}">
                <a16:creationId xmlns:a16="http://schemas.microsoft.com/office/drawing/2014/main" xmlns="" id="{305C8E49-2934-4B03-AD51-E875235FE20A}"/>
              </a:ext>
            </a:extLst>
          </p:cNvPr>
          <p:cNvSpPr txBox="1"/>
          <p:nvPr/>
        </p:nvSpPr>
        <p:spPr>
          <a:xfrm>
            <a:off x="9868099" y="6343986"/>
            <a:ext cx="812601" cy="289823"/>
          </a:xfrm>
          <a:prstGeom prst="rect">
            <a:avLst/>
          </a:prstGeom>
        </p:spPr>
        <p:txBody>
          <a:bodyPr vert="horz" wrap="square" lIns="0" tIns="12700" rIns="0" bIns="0" rtlCol="0">
            <a:spAutoFit/>
          </a:bodyPr>
          <a:lstStyle/>
          <a:p>
            <a:pPr marL="12700">
              <a:lnSpc>
                <a:spcPct val="100000"/>
              </a:lnSpc>
              <a:spcBef>
                <a:spcPts val="100"/>
              </a:spcBef>
            </a:pPr>
            <a:r>
              <a:rPr lang="en-IN" sz="1800" i="1" spc="-5" dirty="0">
                <a:latin typeface="Futura Lt BT"/>
                <a:cs typeface="Futura Lt BT"/>
              </a:rPr>
              <a:t>2 hours</a:t>
            </a:r>
            <a:endParaRPr sz="1800" dirty="0">
              <a:latin typeface="Futura Lt BT"/>
              <a:cs typeface="Futura Lt BT"/>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1300" y="216055"/>
            <a:ext cx="2890520" cy="1854200"/>
          </a:xfrm>
          <a:prstGeom prst="rect">
            <a:avLst/>
          </a:prstGeom>
          <a:noFill/>
          <a:ln w="9525">
            <a:noFill/>
            <a:miter lim="800000"/>
            <a:headEnd/>
            <a:tailEnd/>
          </a:ln>
        </p:spPr>
        <p:txBody>
          <a:bodyPr vert="horz" wrap="square" lIns="0" tIns="12700" rIns="0" bIns="0" rtlCol="0">
            <a:spAutoFit/>
          </a:bodyPr>
          <a:lstStyle/>
          <a:p>
            <a:pPr marL="12700">
              <a:lnSpc>
                <a:spcPct val="100000"/>
              </a:lnSpc>
              <a:spcBef>
                <a:spcPts val="100"/>
              </a:spcBef>
            </a:pPr>
            <a:r>
              <a:rPr spc="-5" dirty="0">
                <a:solidFill>
                  <a:srgbClr val="EC8423"/>
                </a:solidFill>
              </a:rPr>
              <a:t>01</a:t>
            </a:r>
          </a:p>
          <a:p>
            <a:pPr marL="12700" marR="5080">
              <a:lnSpc>
                <a:spcPct val="100000"/>
              </a:lnSpc>
            </a:pPr>
            <a:r>
              <a:rPr dirty="0">
                <a:solidFill>
                  <a:srgbClr val="EC8423"/>
                </a:solidFill>
              </a:rPr>
              <a:t>Cast </a:t>
            </a:r>
            <a:r>
              <a:rPr spc="-5" dirty="0">
                <a:solidFill>
                  <a:srgbClr val="EC8423"/>
                </a:solidFill>
              </a:rPr>
              <a:t>aside</a:t>
            </a:r>
            <a:r>
              <a:rPr spc="-100" dirty="0">
                <a:solidFill>
                  <a:srgbClr val="EC8423"/>
                </a:solidFill>
              </a:rPr>
              <a:t> </a:t>
            </a:r>
            <a:r>
              <a:rPr spc="-5" dirty="0">
                <a:solidFill>
                  <a:srgbClr val="EC8423"/>
                </a:solidFill>
              </a:rPr>
              <a:t>your  Biases, </a:t>
            </a:r>
            <a:r>
              <a:rPr dirty="0">
                <a:solidFill>
                  <a:srgbClr val="EC8423"/>
                </a:solidFill>
              </a:rPr>
              <a:t>Listen  </a:t>
            </a:r>
            <a:r>
              <a:rPr spc="-5" dirty="0">
                <a:solidFill>
                  <a:srgbClr val="EC8423"/>
                </a:solidFill>
              </a:rPr>
              <a:t>and</a:t>
            </a:r>
            <a:r>
              <a:rPr spc="-25" dirty="0">
                <a:solidFill>
                  <a:srgbClr val="EC8423"/>
                </a:solidFill>
              </a:rPr>
              <a:t> </a:t>
            </a:r>
            <a:r>
              <a:rPr dirty="0">
                <a:solidFill>
                  <a:srgbClr val="EC8423"/>
                </a:solidFill>
              </a:rPr>
              <a:t>Observe</a:t>
            </a:r>
          </a:p>
        </p:txBody>
      </p:sp>
      <p:sp>
        <p:nvSpPr>
          <p:cNvPr id="8" name="object 8"/>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3"/>
          <p:cNvSpPr txBox="1"/>
          <p:nvPr/>
        </p:nvSpPr>
        <p:spPr>
          <a:xfrm>
            <a:off x="3611438" y="216055"/>
            <a:ext cx="3173095" cy="1397000"/>
          </a:xfrm>
          <a:prstGeom prst="rect">
            <a:avLst/>
          </a:prstGeom>
        </p:spPr>
        <p:txBody>
          <a:bodyPr vert="horz" wrap="square" lIns="0" tIns="12700" rIns="0" bIns="0" rtlCol="0">
            <a:spAutoFit/>
          </a:bodyPr>
          <a:lstStyle/>
          <a:p>
            <a:pPr marL="12700">
              <a:lnSpc>
                <a:spcPct val="100000"/>
              </a:lnSpc>
              <a:spcBef>
                <a:spcPts val="100"/>
              </a:spcBef>
            </a:pPr>
            <a:r>
              <a:rPr sz="3000" b="1" spc="-5" dirty="0">
                <a:solidFill>
                  <a:srgbClr val="EC8423"/>
                </a:solidFill>
                <a:latin typeface="Century Gothic"/>
                <a:cs typeface="Century Gothic"/>
              </a:rPr>
              <a:t>02</a:t>
            </a:r>
            <a:endParaRPr sz="3000">
              <a:latin typeface="Century Gothic"/>
              <a:cs typeface="Century Gothic"/>
            </a:endParaRPr>
          </a:p>
          <a:p>
            <a:pPr marL="12700" marR="5080">
              <a:lnSpc>
                <a:spcPct val="100000"/>
              </a:lnSpc>
            </a:pPr>
            <a:r>
              <a:rPr sz="3000" b="1" dirty="0">
                <a:solidFill>
                  <a:srgbClr val="EC8423"/>
                </a:solidFill>
                <a:latin typeface="Century Gothic"/>
                <a:cs typeface="Century Gothic"/>
              </a:rPr>
              <a:t>Listen to</a:t>
            </a:r>
            <a:r>
              <a:rPr sz="3000" b="1" spc="-100" dirty="0">
                <a:solidFill>
                  <a:srgbClr val="EC8423"/>
                </a:solidFill>
                <a:latin typeface="Century Gothic"/>
                <a:cs typeface="Century Gothic"/>
              </a:rPr>
              <a:t> </a:t>
            </a:r>
            <a:r>
              <a:rPr sz="3000" b="1" spc="-5" dirty="0">
                <a:solidFill>
                  <a:srgbClr val="EC8423"/>
                </a:solidFill>
                <a:latin typeface="Century Gothic"/>
                <a:cs typeface="Century Gothic"/>
              </a:rPr>
              <a:t>People’s  Personal</a:t>
            </a:r>
            <a:r>
              <a:rPr sz="3000" b="1" spc="-25" dirty="0">
                <a:solidFill>
                  <a:srgbClr val="EC8423"/>
                </a:solidFill>
                <a:latin typeface="Century Gothic"/>
                <a:cs typeface="Century Gothic"/>
              </a:rPr>
              <a:t> </a:t>
            </a:r>
            <a:r>
              <a:rPr sz="3000" b="1" spc="-5" dirty="0">
                <a:solidFill>
                  <a:srgbClr val="EC8423"/>
                </a:solidFill>
                <a:latin typeface="Century Gothic"/>
                <a:cs typeface="Century Gothic"/>
              </a:rPr>
              <a:t>Stories</a:t>
            </a:r>
            <a:endParaRPr sz="3000">
              <a:latin typeface="Century Gothic"/>
              <a:cs typeface="Century Gothic"/>
            </a:endParaRPr>
          </a:p>
        </p:txBody>
      </p:sp>
      <p:sp>
        <p:nvSpPr>
          <p:cNvPr id="4" name="object 4"/>
          <p:cNvSpPr txBox="1"/>
          <p:nvPr/>
        </p:nvSpPr>
        <p:spPr>
          <a:xfrm>
            <a:off x="7235510" y="216055"/>
            <a:ext cx="2898140" cy="2311400"/>
          </a:xfrm>
          <a:prstGeom prst="rect">
            <a:avLst/>
          </a:prstGeom>
        </p:spPr>
        <p:txBody>
          <a:bodyPr vert="horz" wrap="square" lIns="0" tIns="12700" rIns="0" bIns="0" rtlCol="0">
            <a:spAutoFit/>
          </a:bodyPr>
          <a:lstStyle/>
          <a:p>
            <a:pPr marL="12700">
              <a:lnSpc>
                <a:spcPct val="100000"/>
              </a:lnSpc>
              <a:spcBef>
                <a:spcPts val="100"/>
              </a:spcBef>
            </a:pPr>
            <a:r>
              <a:rPr sz="3000" b="1" spc="-5" dirty="0">
                <a:solidFill>
                  <a:srgbClr val="EC8423"/>
                </a:solidFill>
                <a:latin typeface="Century Gothic"/>
                <a:cs typeface="Century Gothic"/>
              </a:rPr>
              <a:t>03</a:t>
            </a:r>
            <a:endParaRPr sz="3000">
              <a:latin typeface="Century Gothic"/>
              <a:cs typeface="Century Gothic"/>
            </a:endParaRPr>
          </a:p>
          <a:p>
            <a:pPr marL="12700" marR="5080">
              <a:lnSpc>
                <a:spcPct val="100000"/>
              </a:lnSpc>
            </a:pPr>
            <a:r>
              <a:rPr sz="3000" b="1" dirty="0">
                <a:solidFill>
                  <a:srgbClr val="EC8423"/>
                </a:solidFill>
                <a:latin typeface="Century Gothic"/>
                <a:cs typeface="Century Gothic"/>
              </a:rPr>
              <a:t>Contradictions  </a:t>
            </a:r>
            <a:r>
              <a:rPr sz="3000" b="1" spc="-5" dirty="0">
                <a:solidFill>
                  <a:srgbClr val="EC8423"/>
                </a:solidFill>
                <a:latin typeface="Century Gothic"/>
                <a:cs typeface="Century Gothic"/>
              </a:rPr>
              <a:t>between </a:t>
            </a:r>
            <a:r>
              <a:rPr sz="3000" b="1" dirty="0">
                <a:solidFill>
                  <a:srgbClr val="EC8423"/>
                </a:solidFill>
                <a:latin typeface="Century Gothic"/>
                <a:cs typeface="Century Gothic"/>
              </a:rPr>
              <a:t>what  </a:t>
            </a:r>
            <a:r>
              <a:rPr sz="3000" b="1" spc="-5" dirty="0">
                <a:solidFill>
                  <a:srgbClr val="EC8423"/>
                </a:solidFill>
                <a:latin typeface="Century Gothic"/>
                <a:cs typeface="Century Gothic"/>
              </a:rPr>
              <a:t>People </a:t>
            </a:r>
            <a:r>
              <a:rPr sz="3000" b="1" dirty="0">
                <a:solidFill>
                  <a:srgbClr val="EC8423"/>
                </a:solidFill>
                <a:latin typeface="Century Gothic"/>
                <a:cs typeface="Century Gothic"/>
              </a:rPr>
              <a:t>say</a:t>
            </a:r>
            <a:r>
              <a:rPr sz="3000" b="1" spc="-90" dirty="0">
                <a:solidFill>
                  <a:srgbClr val="EC8423"/>
                </a:solidFill>
                <a:latin typeface="Century Gothic"/>
                <a:cs typeface="Century Gothic"/>
              </a:rPr>
              <a:t> </a:t>
            </a:r>
            <a:r>
              <a:rPr sz="3000" b="1" spc="-5" dirty="0">
                <a:solidFill>
                  <a:srgbClr val="EC8423"/>
                </a:solidFill>
                <a:latin typeface="Century Gothic"/>
                <a:cs typeface="Century Gothic"/>
              </a:rPr>
              <a:t>and  do</a:t>
            </a:r>
            <a:endParaRPr sz="3000">
              <a:latin typeface="Century Gothic"/>
              <a:cs typeface="Century Gothic"/>
            </a:endParaRPr>
          </a:p>
        </p:txBody>
      </p:sp>
      <p:sp>
        <p:nvSpPr>
          <p:cNvPr id="5" name="object 5"/>
          <p:cNvSpPr txBox="1"/>
          <p:nvPr/>
        </p:nvSpPr>
        <p:spPr>
          <a:xfrm>
            <a:off x="7235300" y="6280286"/>
            <a:ext cx="2980690" cy="843821"/>
          </a:xfrm>
          <a:prstGeom prst="rect">
            <a:avLst/>
          </a:prstGeom>
        </p:spPr>
        <p:txBody>
          <a:bodyPr vert="horz" wrap="square" lIns="0" tIns="12700" rIns="0" bIns="0" rtlCol="0">
            <a:spAutoFit/>
          </a:bodyPr>
          <a:lstStyle/>
          <a:p>
            <a:pPr marL="12700" marR="5080">
              <a:lnSpc>
                <a:spcPct val="100000"/>
              </a:lnSpc>
              <a:spcBef>
                <a:spcPts val="100"/>
              </a:spcBef>
            </a:pPr>
            <a:r>
              <a:rPr i="1" dirty="0">
                <a:latin typeface="Futura Lt BT"/>
                <a:cs typeface="Futura Lt BT"/>
              </a:rPr>
              <a:t>Opportunities </a:t>
            </a:r>
            <a:r>
              <a:rPr i="1" spc="-5" dirty="0">
                <a:latin typeface="Futura Lt BT"/>
                <a:cs typeface="Futura Lt BT"/>
              </a:rPr>
              <a:t>for</a:t>
            </a:r>
            <a:r>
              <a:rPr i="1" spc="-90" dirty="0">
                <a:latin typeface="Futura Lt BT"/>
                <a:cs typeface="Futura Lt BT"/>
              </a:rPr>
              <a:t> </a:t>
            </a:r>
            <a:r>
              <a:rPr i="1" spc="-5" dirty="0">
                <a:latin typeface="Futura Lt BT"/>
                <a:cs typeface="Futura Lt BT"/>
              </a:rPr>
              <a:t>innovation  lie </a:t>
            </a:r>
            <a:r>
              <a:rPr i="1" dirty="0">
                <a:latin typeface="Futura Lt BT"/>
                <a:cs typeface="Futura Lt BT"/>
              </a:rPr>
              <a:t>within </a:t>
            </a:r>
            <a:r>
              <a:rPr i="1" spc="-5" dirty="0">
                <a:latin typeface="Futura Lt BT"/>
                <a:cs typeface="Futura Lt BT"/>
              </a:rPr>
              <a:t>the disconnect  between action and</a:t>
            </a:r>
            <a:r>
              <a:rPr i="1" spc="-60" dirty="0">
                <a:latin typeface="Futura Lt BT"/>
                <a:cs typeface="Futura Lt BT"/>
              </a:rPr>
              <a:t> </a:t>
            </a:r>
            <a:r>
              <a:rPr i="1" dirty="0">
                <a:latin typeface="Futura Lt BT"/>
                <a:cs typeface="Futura Lt BT"/>
              </a:rPr>
              <a:t>words.</a:t>
            </a:r>
            <a:endParaRPr dirty="0">
              <a:latin typeface="Futura Lt BT"/>
              <a:cs typeface="Futura Lt BT"/>
            </a:endParaRPr>
          </a:p>
        </p:txBody>
      </p:sp>
      <p:sp>
        <p:nvSpPr>
          <p:cNvPr id="6" name="object 6"/>
          <p:cNvSpPr txBox="1"/>
          <p:nvPr/>
        </p:nvSpPr>
        <p:spPr>
          <a:xfrm>
            <a:off x="3611228" y="4174371"/>
            <a:ext cx="3429000" cy="2782813"/>
          </a:xfrm>
          <a:prstGeom prst="rect">
            <a:avLst/>
          </a:prstGeom>
        </p:spPr>
        <p:txBody>
          <a:bodyPr vert="horz" wrap="square" lIns="0" tIns="12700" rIns="0" bIns="0" rtlCol="0">
            <a:spAutoFit/>
          </a:bodyPr>
          <a:lstStyle/>
          <a:p>
            <a:pPr marL="12700" marR="5080">
              <a:lnSpc>
                <a:spcPct val="100000"/>
              </a:lnSpc>
              <a:spcBef>
                <a:spcPts val="100"/>
              </a:spcBef>
            </a:pPr>
            <a:r>
              <a:rPr i="1" spc="-15" dirty="0">
                <a:latin typeface="Futura Lt BT"/>
                <a:cs typeface="Futura Lt BT"/>
              </a:rPr>
              <a:t>Let </a:t>
            </a:r>
            <a:r>
              <a:rPr i="1" spc="-5" dirty="0">
                <a:latin typeface="Futura Lt BT"/>
                <a:cs typeface="Futura Lt BT"/>
              </a:rPr>
              <a:t>them relate their success and  failures.</a:t>
            </a:r>
            <a:endParaRPr dirty="0">
              <a:latin typeface="Futura Lt BT"/>
              <a:cs typeface="Futura Lt BT"/>
            </a:endParaRPr>
          </a:p>
          <a:p>
            <a:pPr marL="12700" marR="104775">
              <a:lnSpc>
                <a:spcPct val="100000"/>
              </a:lnSpc>
            </a:pPr>
            <a:r>
              <a:rPr i="1" spc="-5" dirty="0">
                <a:latin typeface="Futura Lt BT"/>
                <a:cs typeface="Futura Lt BT"/>
              </a:rPr>
              <a:t>Stories encompass the implicit  rules that governs and </a:t>
            </a:r>
            <a:r>
              <a:rPr i="1" dirty="0">
                <a:latin typeface="Futura Lt BT"/>
                <a:cs typeface="Futura Lt BT"/>
              </a:rPr>
              <a:t>organize  </a:t>
            </a:r>
            <a:r>
              <a:rPr i="1" spc="-5" dirty="0">
                <a:latin typeface="Futura Lt BT"/>
                <a:cs typeface="Futura Lt BT"/>
              </a:rPr>
              <a:t>people’s lives and reveal </a:t>
            </a:r>
            <a:r>
              <a:rPr i="1" dirty="0">
                <a:latin typeface="Futura Lt BT"/>
                <a:cs typeface="Futura Lt BT"/>
              </a:rPr>
              <a:t>what  </a:t>
            </a:r>
            <a:r>
              <a:rPr i="1" spc="-5" dirty="0">
                <a:latin typeface="Futura Lt BT"/>
                <a:cs typeface="Futura Lt BT"/>
              </a:rPr>
              <a:t>they find normal, acceptable  and</a:t>
            </a:r>
            <a:r>
              <a:rPr i="1" spc="-10" dirty="0">
                <a:latin typeface="Futura Lt BT"/>
                <a:cs typeface="Futura Lt BT"/>
              </a:rPr>
              <a:t> </a:t>
            </a:r>
            <a:r>
              <a:rPr i="1" spc="-5" dirty="0">
                <a:latin typeface="Futura Lt BT"/>
                <a:cs typeface="Futura Lt BT"/>
              </a:rPr>
              <a:t>true.</a:t>
            </a:r>
            <a:endParaRPr dirty="0">
              <a:latin typeface="Futura Lt BT"/>
              <a:cs typeface="Futura Lt BT"/>
            </a:endParaRPr>
          </a:p>
          <a:p>
            <a:pPr marL="12700" marR="727075" algn="just">
              <a:lnSpc>
                <a:spcPct val="100000"/>
              </a:lnSpc>
            </a:pPr>
            <a:r>
              <a:rPr i="1" dirty="0">
                <a:latin typeface="Futura Lt BT"/>
                <a:cs typeface="Futura Lt BT"/>
              </a:rPr>
              <a:t>They </a:t>
            </a:r>
            <a:r>
              <a:rPr i="1" spc="-5" dirty="0">
                <a:latin typeface="Futura Lt BT"/>
                <a:cs typeface="Futura Lt BT"/>
              </a:rPr>
              <a:t>reveal </a:t>
            </a:r>
            <a:r>
              <a:rPr i="1" dirty="0">
                <a:latin typeface="Futura Lt BT"/>
                <a:cs typeface="Futura Lt BT"/>
              </a:rPr>
              <a:t>moral codes,  </a:t>
            </a:r>
            <a:r>
              <a:rPr i="1" spc="-5" dirty="0">
                <a:latin typeface="Futura Lt BT"/>
                <a:cs typeface="Futura Lt BT"/>
              </a:rPr>
              <a:t>sources </a:t>
            </a:r>
            <a:r>
              <a:rPr i="1" dirty="0">
                <a:latin typeface="Futura Lt BT"/>
                <a:cs typeface="Futura Lt BT"/>
              </a:rPr>
              <a:t>of </a:t>
            </a:r>
            <a:r>
              <a:rPr i="1" spc="-5" dirty="0">
                <a:latin typeface="Futura Lt BT"/>
                <a:cs typeface="Futura Lt BT"/>
              </a:rPr>
              <a:t>pride, shames,  shoulds and</a:t>
            </a:r>
            <a:r>
              <a:rPr i="1" spc="-60" dirty="0">
                <a:latin typeface="Futura Lt BT"/>
                <a:cs typeface="Futura Lt BT"/>
              </a:rPr>
              <a:t> </a:t>
            </a:r>
            <a:r>
              <a:rPr i="1" spc="-5" dirty="0">
                <a:latin typeface="Futura Lt BT"/>
                <a:cs typeface="Futura Lt BT"/>
              </a:rPr>
              <a:t>should-nots.</a:t>
            </a:r>
            <a:endParaRPr dirty="0">
              <a:latin typeface="Futura Lt BT"/>
              <a:cs typeface="Futura Lt BT"/>
            </a:endParaRPr>
          </a:p>
        </p:txBody>
      </p:sp>
      <p:sp>
        <p:nvSpPr>
          <p:cNvPr id="7" name="object 7"/>
          <p:cNvSpPr txBox="1"/>
          <p:nvPr/>
        </p:nvSpPr>
        <p:spPr>
          <a:xfrm>
            <a:off x="221344" y="4426339"/>
            <a:ext cx="3235960" cy="2505814"/>
          </a:xfrm>
          <a:prstGeom prst="rect">
            <a:avLst/>
          </a:prstGeom>
        </p:spPr>
        <p:txBody>
          <a:bodyPr vert="horz" wrap="square" lIns="0" tIns="12700" rIns="0" bIns="0" rtlCol="0">
            <a:spAutoFit/>
          </a:bodyPr>
          <a:lstStyle/>
          <a:p>
            <a:pPr marL="12700" marR="5080">
              <a:lnSpc>
                <a:spcPct val="100000"/>
              </a:lnSpc>
              <a:spcBef>
                <a:spcPts val="100"/>
              </a:spcBef>
            </a:pPr>
            <a:r>
              <a:rPr i="1" spc="-15" dirty="0">
                <a:latin typeface="Futura Lt BT"/>
                <a:cs typeface="Futura Lt BT"/>
              </a:rPr>
              <a:t>Let </a:t>
            </a:r>
            <a:r>
              <a:rPr i="1" spc="-5" dirty="0">
                <a:latin typeface="Futura Lt BT"/>
                <a:cs typeface="Futura Lt BT"/>
              </a:rPr>
              <a:t>subjects tell their </a:t>
            </a:r>
            <a:r>
              <a:rPr i="1" dirty="0">
                <a:latin typeface="Futura Lt BT"/>
                <a:cs typeface="Futura Lt BT"/>
              </a:rPr>
              <a:t>own </a:t>
            </a:r>
            <a:r>
              <a:rPr i="1" spc="-35" dirty="0">
                <a:latin typeface="Futura Lt BT"/>
                <a:cs typeface="Futura Lt BT"/>
              </a:rPr>
              <a:t>story,  </a:t>
            </a:r>
            <a:r>
              <a:rPr i="1" spc="-5" dirty="0">
                <a:latin typeface="Futura Lt BT"/>
                <a:cs typeface="Futura Lt BT"/>
              </a:rPr>
              <a:t>and listen for the things that  elicit emotions, </a:t>
            </a:r>
            <a:r>
              <a:rPr i="1" dirty="0">
                <a:latin typeface="Futura Lt BT"/>
                <a:cs typeface="Futura Lt BT"/>
              </a:rPr>
              <a:t>cause </a:t>
            </a:r>
            <a:r>
              <a:rPr i="1" spc="-5" dirty="0">
                <a:latin typeface="Futura Lt BT"/>
                <a:cs typeface="Futura Lt BT"/>
              </a:rPr>
              <a:t>them  </a:t>
            </a:r>
            <a:r>
              <a:rPr i="1" dirty="0">
                <a:latin typeface="Futura Lt BT"/>
                <a:cs typeface="Futura Lt BT"/>
              </a:rPr>
              <a:t>concern or</a:t>
            </a:r>
            <a:r>
              <a:rPr i="1" spc="-15" dirty="0">
                <a:latin typeface="Futura Lt BT"/>
                <a:cs typeface="Futura Lt BT"/>
              </a:rPr>
              <a:t> </a:t>
            </a:r>
            <a:r>
              <a:rPr i="1" spc="-5" dirty="0">
                <a:latin typeface="Futura Lt BT"/>
                <a:cs typeface="Futura Lt BT"/>
              </a:rPr>
              <a:t>frustration.</a:t>
            </a:r>
            <a:endParaRPr dirty="0">
              <a:latin typeface="Futura Lt BT"/>
              <a:cs typeface="Futura Lt BT"/>
            </a:endParaRPr>
          </a:p>
          <a:p>
            <a:pPr marL="12700" marR="87630">
              <a:lnSpc>
                <a:spcPct val="100000"/>
              </a:lnSpc>
            </a:pPr>
            <a:r>
              <a:rPr i="1" spc="-5" dirty="0">
                <a:solidFill>
                  <a:srgbClr val="929292"/>
                </a:solidFill>
                <a:latin typeface="Futura Lt BT"/>
                <a:cs typeface="Futura Lt BT"/>
              </a:rPr>
              <a:t>“If you </a:t>
            </a:r>
            <a:r>
              <a:rPr i="1" dirty="0">
                <a:solidFill>
                  <a:srgbClr val="929292"/>
                </a:solidFill>
                <a:latin typeface="Futura Lt BT"/>
                <a:cs typeface="Futura Lt BT"/>
              </a:rPr>
              <a:t>want </a:t>
            </a:r>
            <a:r>
              <a:rPr i="1" spc="-5" dirty="0">
                <a:solidFill>
                  <a:srgbClr val="929292"/>
                </a:solidFill>
                <a:latin typeface="Futura Lt BT"/>
                <a:cs typeface="Futura Lt BT"/>
              </a:rPr>
              <a:t>to find </a:t>
            </a:r>
            <a:r>
              <a:rPr i="1" dirty="0">
                <a:solidFill>
                  <a:srgbClr val="929292"/>
                </a:solidFill>
                <a:latin typeface="Futura Lt BT"/>
                <a:cs typeface="Futura Lt BT"/>
              </a:rPr>
              <a:t>out what  </a:t>
            </a:r>
            <a:r>
              <a:rPr i="1" spc="-5" dirty="0">
                <a:solidFill>
                  <a:srgbClr val="929292"/>
                </a:solidFill>
                <a:latin typeface="Futura Lt BT"/>
                <a:cs typeface="Futura Lt BT"/>
              </a:rPr>
              <a:t>people really need, you have  to forget about your problems  and </a:t>
            </a:r>
            <a:r>
              <a:rPr i="1" dirty="0">
                <a:solidFill>
                  <a:srgbClr val="929292"/>
                </a:solidFill>
                <a:latin typeface="Futura Lt BT"/>
                <a:cs typeface="Futura Lt BT"/>
              </a:rPr>
              <a:t>worry </a:t>
            </a:r>
            <a:r>
              <a:rPr i="1" spc="-5" dirty="0">
                <a:solidFill>
                  <a:srgbClr val="929292"/>
                </a:solidFill>
                <a:latin typeface="Futura Lt BT"/>
                <a:cs typeface="Futura Lt BT"/>
              </a:rPr>
              <a:t>about their lives.”  (Dale </a:t>
            </a:r>
            <a:r>
              <a:rPr i="1" dirty="0">
                <a:solidFill>
                  <a:srgbClr val="929292"/>
                </a:solidFill>
                <a:latin typeface="Futura Lt BT"/>
                <a:cs typeface="Futura Lt BT"/>
              </a:rPr>
              <a:t>Carnegie)</a:t>
            </a:r>
            <a:endParaRPr dirty="0">
              <a:latin typeface="Futura Lt BT"/>
              <a:cs typeface="Futura Lt BT"/>
            </a:endParaRPr>
          </a:p>
        </p:txBody>
      </p:sp>
      <p:pic>
        <p:nvPicPr>
          <p:cNvPr id="9" name="Picture 2">
            <a:extLst>
              <a:ext uri="{FF2B5EF4-FFF2-40B4-BE49-F238E27FC236}">
                <a16:creationId xmlns:a16="http://schemas.microsoft.com/office/drawing/2014/main" xmlns="" id="{7F07C78D-FE0F-4637-AF55-CB88E19DD73E}"/>
              </a:ext>
            </a:extLst>
          </p:cNvPr>
          <p:cNvPicPr>
            <a:picLocks noChangeAspect="1" noChangeArrowheads="1"/>
          </p:cNvPicPr>
          <p:nvPr/>
        </p:nvPicPr>
        <p:blipFill rotWithShape="1">
          <a:blip r:embed="rId2" cstate="print">
            <a:duotone>
              <a:schemeClr val="accent6">
                <a:shade val="45000"/>
                <a:satMod val="135000"/>
              </a:schemeClr>
              <a:prstClr val="white"/>
            </a:duotone>
          </a:blip>
          <a:srcRect l="4813" t="26778" r="68912" b="21490"/>
          <a:stretch/>
        </p:blipFill>
        <p:spPr bwMode="auto">
          <a:xfrm>
            <a:off x="565992" y="2181497"/>
            <a:ext cx="1927395" cy="2133600"/>
          </a:xfrm>
          <a:prstGeom prst="rect">
            <a:avLst/>
          </a:prstGeom>
          <a:noFill/>
          <a:ln w="9525">
            <a:noFill/>
            <a:miter lim="800000"/>
            <a:headEnd/>
            <a:tailEnd/>
          </a:ln>
        </p:spPr>
      </p:pic>
      <p:pic>
        <p:nvPicPr>
          <p:cNvPr id="10" name="Picture 2">
            <a:extLst>
              <a:ext uri="{FF2B5EF4-FFF2-40B4-BE49-F238E27FC236}">
                <a16:creationId xmlns:a16="http://schemas.microsoft.com/office/drawing/2014/main" xmlns="" id="{834A0710-566F-4107-AC43-70384DAE2E4B}"/>
              </a:ext>
            </a:extLst>
          </p:cNvPr>
          <p:cNvPicPr>
            <a:picLocks noChangeAspect="1" noChangeArrowheads="1"/>
          </p:cNvPicPr>
          <p:nvPr/>
        </p:nvPicPr>
        <p:blipFill rotWithShape="1">
          <a:blip r:embed="rId3" cstate="print">
            <a:duotone>
              <a:schemeClr val="accent6">
                <a:shade val="45000"/>
                <a:satMod val="135000"/>
              </a:schemeClr>
              <a:prstClr val="white"/>
            </a:duotone>
          </a:blip>
          <a:srcRect l="36374" t="24205" r="38233" b="21598"/>
          <a:stretch/>
        </p:blipFill>
        <p:spPr bwMode="auto">
          <a:xfrm>
            <a:off x="4005611" y="1571625"/>
            <a:ext cx="2168955" cy="2602746"/>
          </a:xfrm>
          <a:prstGeom prst="rect">
            <a:avLst/>
          </a:prstGeom>
          <a:noFill/>
          <a:ln w="9525">
            <a:noFill/>
            <a:miter lim="800000"/>
            <a:headEnd/>
            <a:tailEnd/>
          </a:ln>
        </p:spPr>
      </p:pic>
      <p:pic>
        <p:nvPicPr>
          <p:cNvPr id="11" name="Picture 2">
            <a:extLst>
              <a:ext uri="{FF2B5EF4-FFF2-40B4-BE49-F238E27FC236}">
                <a16:creationId xmlns:a16="http://schemas.microsoft.com/office/drawing/2014/main" xmlns="" id="{7C00C596-517D-4A82-8BA9-C477FA9B112E}"/>
              </a:ext>
            </a:extLst>
          </p:cNvPr>
          <p:cNvPicPr>
            <a:picLocks noChangeAspect="1" noChangeArrowheads="1"/>
          </p:cNvPicPr>
          <p:nvPr/>
        </p:nvPicPr>
        <p:blipFill rotWithShape="1">
          <a:blip r:embed="rId4" cstate="print">
            <a:duotone>
              <a:schemeClr val="accent6">
                <a:shade val="45000"/>
                <a:satMod val="135000"/>
              </a:schemeClr>
              <a:prstClr val="white"/>
            </a:duotone>
          </a:blip>
          <a:srcRect l="7309" t="9552" r="65353" b="18213"/>
          <a:stretch/>
        </p:blipFill>
        <p:spPr bwMode="auto">
          <a:xfrm>
            <a:off x="7518682" y="2620095"/>
            <a:ext cx="2413925" cy="3586080"/>
          </a:xfrm>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1300" y="216055"/>
            <a:ext cx="2952750" cy="139700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EC8423"/>
                </a:solidFill>
              </a:rPr>
              <a:t>04</a:t>
            </a:r>
          </a:p>
          <a:p>
            <a:pPr marL="12700" marR="5080">
              <a:lnSpc>
                <a:spcPct val="100000"/>
              </a:lnSpc>
            </a:pPr>
            <a:r>
              <a:rPr dirty="0">
                <a:solidFill>
                  <a:srgbClr val="EC8423"/>
                </a:solidFill>
              </a:rPr>
              <a:t>Watch for  “Work</a:t>
            </a:r>
            <a:r>
              <a:rPr spc="-100" dirty="0">
                <a:solidFill>
                  <a:srgbClr val="EC8423"/>
                </a:solidFill>
              </a:rPr>
              <a:t> </a:t>
            </a:r>
            <a:r>
              <a:rPr dirty="0">
                <a:solidFill>
                  <a:srgbClr val="EC8423"/>
                </a:solidFill>
              </a:rPr>
              <a:t>Arounds”</a:t>
            </a:r>
          </a:p>
        </p:txBody>
      </p:sp>
      <p:sp>
        <p:nvSpPr>
          <p:cNvPr id="8" name="object 8"/>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3"/>
          <p:cNvSpPr txBox="1"/>
          <p:nvPr/>
        </p:nvSpPr>
        <p:spPr>
          <a:xfrm>
            <a:off x="3611438" y="216055"/>
            <a:ext cx="2952115" cy="1854200"/>
          </a:xfrm>
          <a:prstGeom prst="rect">
            <a:avLst/>
          </a:prstGeom>
        </p:spPr>
        <p:txBody>
          <a:bodyPr vert="horz" wrap="square" lIns="0" tIns="12700" rIns="0" bIns="0" rtlCol="0">
            <a:spAutoFit/>
          </a:bodyPr>
          <a:lstStyle/>
          <a:p>
            <a:pPr marL="12700">
              <a:lnSpc>
                <a:spcPct val="100000"/>
              </a:lnSpc>
              <a:spcBef>
                <a:spcPts val="100"/>
              </a:spcBef>
            </a:pPr>
            <a:r>
              <a:rPr sz="3000" b="1" spc="-5" dirty="0">
                <a:solidFill>
                  <a:srgbClr val="EC8423"/>
                </a:solidFill>
                <a:latin typeface="Century Gothic"/>
                <a:cs typeface="Century Gothic"/>
              </a:rPr>
              <a:t>05</a:t>
            </a:r>
            <a:endParaRPr sz="3000">
              <a:latin typeface="Century Gothic"/>
              <a:cs typeface="Century Gothic"/>
            </a:endParaRPr>
          </a:p>
          <a:p>
            <a:pPr marL="12700" marR="5080">
              <a:lnSpc>
                <a:spcPct val="100000"/>
              </a:lnSpc>
            </a:pPr>
            <a:r>
              <a:rPr sz="3000" b="1" spc="-5" dirty="0">
                <a:solidFill>
                  <a:srgbClr val="EC8423"/>
                </a:solidFill>
                <a:latin typeface="Century Gothic"/>
                <a:cs typeface="Century Gothic"/>
              </a:rPr>
              <a:t>Distinguish  between</a:t>
            </a:r>
            <a:r>
              <a:rPr sz="3000" b="1" spc="-95" dirty="0">
                <a:solidFill>
                  <a:srgbClr val="EC8423"/>
                </a:solidFill>
                <a:latin typeface="Century Gothic"/>
                <a:cs typeface="Century Gothic"/>
              </a:rPr>
              <a:t> </a:t>
            </a:r>
            <a:r>
              <a:rPr sz="3000" b="1" dirty="0">
                <a:solidFill>
                  <a:srgbClr val="EC8423"/>
                </a:solidFill>
                <a:latin typeface="Century Gothic"/>
                <a:cs typeface="Century Gothic"/>
              </a:rPr>
              <a:t>Needs  </a:t>
            </a:r>
            <a:r>
              <a:rPr sz="3000" b="1" spc="-5" dirty="0">
                <a:solidFill>
                  <a:srgbClr val="EC8423"/>
                </a:solidFill>
                <a:latin typeface="Century Gothic"/>
                <a:cs typeface="Century Gothic"/>
              </a:rPr>
              <a:t>and</a:t>
            </a:r>
            <a:r>
              <a:rPr sz="3000" b="1" spc="-25" dirty="0">
                <a:solidFill>
                  <a:srgbClr val="EC8423"/>
                </a:solidFill>
                <a:latin typeface="Century Gothic"/>
                <a:cs typeface="Century Gothic"/>
              </a:rPr>
              <a:t> </a:t>
            </a:r>
            <a:r>
              <a:rPr sz="3000" b="1" spc="-5" dirty="0">
                <a:solidFill>
                  <a:srgbClr val="EC8423"/>
                </a:solidFill>
                <a:latin typeface="Century Gothic"/>
                <a:cs typeface="Century Gothic"/>
              </a:rPr>
              <a:t>Solutions</a:t>
            </a:r>
            <a:endParaRPr sz="3000">
              <a:latin typeface="Century Gothic"/>
              <a:cs typeface="Century Gothic"/>
            </a:endParaRPr>
          </a:p>
        </p:txBody>
      </p:sp>
      <p:sp>
        <p:nvSpPr>
          <p:cNvPr id="4" name="object 4"/>
          <p:cNvSpPr txBox="1"/>
          <p:nvPr/>
        </p:nvSpPr>
        <p:spPr>
          <a:xfrm>
            <a:off x="7235510" y="216055"/>
            <a:ext cx="3142615" cy="1397000"/>
          </a:xfrm>
          <a:prstGeom prst="rect">
            <a:avLst/>
          </a:prstGeom>
        </p:spPr>
        <p:txBody>
          <a:bodyPr vert="horz" wrap="square" lIns="0" tIns="12700" rIns="0" bIns="0" rtlCol="0">
            <a:spAutoFit/>
          </a:bodyPr>
          <a:lstStyle/>
          <a:p>
            <a:pPr marL="12700">
              <a:lnSpc>
                <a:spcPct val="100000"/>
              </a:lnSpc>
              <a:spcBef>
                <a:spcPts val="100"/>
              </a:spcBef>
            </a:pPr>
            <a:r>
              <a:rPr sz="3000" b="1" spc="-5" dirty="0">
                <a:solidFill>
                  <a:srgbClr val="EC8423"/>
                </a:solidFill>
                <a:latin typeface="Century Gothic"/>
                <a:cs typeface="Century Gothic"/>
              </a:rPr>
              <a:t>06</a:t>
            </a:r>
            <a:endParaRPr sz="3000">
              <a:latin typeface="Century Gothic"/>
              <a:cs typeface="Century Gothic"/>
            </a:endParaRPr>
          </a:p>
          <a:p>
            <a:pPr marL="12700" marR="5080">
              <a:lnSpc>
                <a:spcPct val="100000"/>
              </a:lnSpc>
            </a:pPr>
            <a:r>
              <a:rPr sz="3000" b="1" dirty="0">
                <a:solidFill>
                  <a:srgbClr val="EC8423"/>
                </a:solidFill>
                <a:latin typeface="Century Gothic"/>
                <a:cs typeface="Century Gothic"/>
              </a:rPr>
              <a:t>Look </a:t>
            </a:r>
            <a:r>
              <a:rPr sz="3000" b="1" spc="-5" dirty="0">
                <a:solidFill>
                  <a:srgbClr val="EC8423"/>
                </a:solidFill>
                <a:latin typeface="Century Gothic"/>
                <a:cs typeface="Century Gothic"/>
              </a:rPr>
              <a:t>beyond</a:t>
            </a:r>
            <a:r>
              <a:rPr sz="3000" b="1" spc="-100" dirty="0">
                <a:solidFill>
                  <a:srgbClr val="EC8423"/>
                </a:solidFill>
                <a:latin typeface="Century Gothic"/>
                <a:cs typeface="Century Gothic"/>
              </a:rPr>
              <a:t> </a:t>
            </a:r>
            <a:r>
              <a:rPr sz="3000" b="1" dirty="0">
                <a:solidFill>
                  <a:srgbClr val="EC8423"/>
                </a:solidFill>
                <a:latin typeface="Century Gothic"/>
                <a:cs typeface="Century Gothic"/>
              </a:rPr>
              <a:t>the  Obvious</a:t>
            </a:r>
            <a:endParaRPr sz="3000">
              <a:latin typeface="Century Gothic"/>
              <a:cs typeface="Century Gothic"/>
            </a:endParaRPr>
          </a:p>
        </p:txBody>
      </p:sp>
      <p:sp>
        <p:nvSpPr>
          <p:cNvPr id="5" name="object 5"/>
          <p:cNvSpPr txBox="1"/>
          <p:nvPr/>
        </p:nvSpPr>
        <p:spPr>
          <a:xfrm>
            <a:off x="7235300" y="4462285"/>
            <a:ext cx="3224530" cy="2505814"/>
          </a:xfrm>
          <a:prstGeom prst="rect">
            <a:avLst/>
          </a:prstGeom>
        </p:spPr>
        <p:txBody>
          <a:bodyPr vert="horz" wrap="square" lIns="0" tIns="12700" rIns="0" bIns="0" rtlCol="0">
            <a:spAutoFit/>
          </a:bodyPr>
          <a:lstStyle/>
          <a:p>
            <a:pPr marL="12700" marR="29209">
              <a:lnSpc>
                <a:spcPct val="100000"/>
              </a:lnSpc>
              <a:spcBef>
                <a:spcPts val="100"/>
              </a:spcBef>
            </a:pPr>
            <a:r>
              <a:rPr i="1" spc="-50" dirty="0">
                <a:latin typeface="Futura Lt BT"/>
                <a:cs typeface="Futura Lt BT"/>
              </a:rPr>
              <a:t>Your </a:t>
            </a:r>
            <a:r>
              <a:rPr i="1" spc="-5" dirty="0">
                <a:latin typeface="Futura Lt BT"/>
                <a:cs typeface="Futura Lt BT"/>
              </a:rPr>
              <a:t>research </a:t>
            </a:r>
            <a:r>
              <a:rPr i="1" dirty="0">
                <a:latin typeface="Futura Lt BT"/>
                <a:cs typeface="Futura Lt BT"/>
              </a:rPr>
              <a:t>may </a:t>
            </a:r>
            <a:r>
              <a:rPr i="1" spc="-5" dirty="0">
                <a:latin typeface="Futura Lt BT"/>
                <a:cs typeface="Futura Lt BT"/>
              </a:rPr>
              <a:t>seem so  routine and familiar that you  feel there is nothing new to be  learned.</a:t>
            </a:r>
            <a:endParaRPr dirty="0">
              <a:latin typeface="Futura Lt BT"/>
              <a:cs typeface="Futura Lt BT"/>
            </a:endParaRPr>
          </a:p>
          <a:p>
            <a:pPr marL="12700" marR="5080">
              <a:lnSpc>
                <a:spcPct val="100000"/>
              </a:lnSpc>
            </a:pPr>
            <a:r>
              <a:rPr i="1" spc="-5" dirty="0">
                <a:latin typeface="Futura Lt BT"/>
                <a:cs typeface="Futura Lt BT"/>
              </a:rPr>
              <a:t>Boredom and frustration easily  set in.</a:t>
            </a:r>
            <a:endParaRPr dirty="0">
              <a:latin typeface="Futura Lt BT"/>
              <a:cs typeface="Futura Lt BT"/>
            </a:endParaRPr>
          </a:p>
          <a:p>
            <a:pPr marL="12700">
              <a:lnSpc>
                <a:spcPct val="100000"/>
              </a:lnSpc>
            </a:pPr>
            <a:r>
              <a:rPr i="1" spc="-5" dirty="0">
                <a:latin typeface="Futura Lt BT"/>
                <a:cs typeface="Futura Lt BT"/>
              </a:rPr>
              <a:t>Stay alert!</a:t>
            </a:r>
            <a:endParaRPr dirty="0">
              <a:latin typeface="Futura Lt BT"/>
              <a:cs typeface="Futura Lt BT"/>
            </a:endParaRPr>
          </a:p>
          <a:p>
            <a:pPr marL="12700" marR="287655">
              <a:lnSpc>
                <a:spcPct val="100000"/>
              </a:lnSpc>
            </a:pPr>
            <a:r>
              <a:rPr i="1" dirty="0">
                <a:latin typeface="Futura Lt BT"/>
                <a:cs typeface="Futura Lt BT"/>
              </a:rPr>
              <a:t>The </a:t>
            </a:r>
            <a:r>
              <a:rPr i="1" spc="-5" dirty="0">
                <a:latin typeface="Futura Lt BT"/>
                <a:cs typeface="Futura Lt BT"/>
              </a:rPr>
              <a:t>epiphanies and insights  emerge from the</a:t>
            </a:r>
            <a:r>
              <a:rPr i="1" spc="-50" dirty="0">
                <a:latin typeface="Futura Lt BT"/>
                <a:cs typeface="Futura Lt BT"/>
              </a:rPr>
              <a:t> </a:t>
            </a:r>
            <a:r>
              <a:rPr i="1" spc="-5" dirty="0">
                <a:latin typeface="Futura Lt BT"/>
                <a:cs typeface="Futura Lt BT"/>
              </a:rPr>
              <a:t>nuances.</a:t>
            </a:r>
            <a:endParaRPr dirty="0">
              <a:latin typeface="Futura Lt BT"/>
              <a:cs typeface="Futura Lt BT"/>
            </a:endParaRPr>
          </a:p>
        </p:txBody>
      </p:sp>
      <p:sp>
        <p:nvSpPr>
          <p:cNvPr id="6" name="object 6"/>
          <p:cNvSpPr txBox="1"/>
          <p:nvPr/>
        </p:nvSpPr>
        <p:spPr>
          <a:xfrm>
            <a:off x="3611228" y="5056392"/>
            <a:ext cx="3260725" cy="1951816"/>
          </a:xfrm>
          <a:prstGeom prst="rect">
            <a:avLst/>
          </a:prstGeom>
        </p:spPr>
        <p:txBody>
          <a:bodyPr vert="horz" wrap="square" lIns="0" tIns="12700" rIns="0" bIns="0" rtlCol="0">
            <a:spAutoFit/>
          </a:bodyPr>
          <a:lstStyle/>
          <a:p>
            <a:pPr marL="12700" marR="283210">
              <a:lnSpc>
                <a:spcPct val="100000"/>
              </a:lnSpc>
              <a:spcBef>
                <a:spcPts val="100"/>
              </a:spcBef>
            </a:pPr>
            <a:r>
              <a:rPr i="1" spc="-5" dirty="0">
                <a:latin typeface="Futura Lt BT"/>
                <a:cs typeface="Futura Lt BT"/>
              </a:rPr>
              <a:t>Needs </a:t>
            </a:r>
            <a:r>
              <a:rPr i="1" dirty="0">
                <a:latin typeface="Futura Lt BT"/>
                <a:cs typeface="Futura Lt BT"/>
              </a:rPr>
              <a:t>open </a:t>
            </a:r>
            <a:r>
              <a:rPr i="1" spc="-5" dirty="0">
                <a:latin typeface="Futura Lt BT"/>
                <a:cs typeface="Futura Lt BT"/>
              </a:rPr>
              <a:t>up possibilities,  solutions </a:t>
            </a:r>
            <a:r>
              <a:rPr i="1" dirty="0">
                <a:latin typeface="Futura Lt BT"/>
                <a:cs typeface="Futura Lt BT"/>
              </a:rPr>
              <a:t>constrain</a:t>
            </a:r>
            <a:r>
              <a:rPr i="1" spc="-25" dirty="0">
                <a:latin typeface="Futura Lt BT"/>
                <a:cs typeface="Futura Lt BT"/>
              </a:rPr>
              <a:t> </a:t>
            </a:r>
            <a:r>
              <a:rPr i="1" spc="-5" dirty="0">
                <a:latin typeface="Futura Lt BT"/>
                <a:cs typeface="Futura Lt BT"/>
              </a:rPr>
              <a:t>them.</a:t>
            </a:r>
            <a:endParaRPr dirty="0">
              <a:latin typeface="Futura Lt BT"/>
              <a:cs typeface="Futura Lt BT"/>
            </a:endParaRPr>
          </a:p>
          <a:p>
            <a:pPr marL="12700" marR="5080">
              <a:lnSpc>
                <a:spcPct val="100000"/>
              </a:lnSpc>
            </a:pPr>
            <a:r>
              <a:rPr i="1" spc="-5" dirty="0">
                <a:latin typeface="Futura Lt BT"/>
                <a:cs typeface="Futura Lt BT"/>
              </a:rPr>
              <a:t>If you start </a:t>
            </a:r>
            <a:r>
              <a:rPr i="1" dirty="0">
                <a:latin typeface="Futura Lt BT"/>
                <a:cs typeface="Futura Lt BT"/>
              </a:rPr>
              <a:t>with a </a:t>
            </a:r>
            <a:r>
              <a:rPr i="1" spc="-5" dirty="0">
                <a:latin typeface="Futura Lt BT"/>
                <a:cs typeface="Futura Lt BT"/>
              </a:rPr>
              <a:t>solution then  you </a:t>
            </a:r>
            <a:r>
              <a:rPr i="1" dirty="0">
                <a:latin typeface="Futura Lt BT"/>
                <a:cs typeface="Futura Lt BT"/>
              </a:rPr>
              <a:t>may overlook </a:t>
            </a:r>
            <a:r>
              <a:rPr i="1" spc="-5" dirty="0">
                <a:latin typeface="Futura Lt BT"/>
                <a:cs typeface="Futura Lt BT"/>
              </a:rPr>
              <a:t>the  possibility </a:t>
            </a:r>
            <a:r>
              <a:rPr i="1" dirty="0">
                <a:latin typeface="Futura Lt BT"/>
                <a:cs typeface="Futura Lt BT"/>
              </a:rPr>
              <a:t>of coming </a:t>
            </a:r>
            <a:r>
              <a:rPr i="1" spc="-5" dirty="0">
                <a:latin typeface="Futura Lt BT"/>
                <a:cs typeface="Futura Lt BT"/>
              </a:rPr>
              <a:t>up </a:t>
            </a:r>
            <a:r>
              <a:rPr i="1" dirty="0">
                <a:latin typeface="Futura Lt BT"/>
                <a:cs typeface="Futura Lt BT"/>
              </a:rPr>
              <a:t>wth</a:t>
            </a:r>
            <a:r>
              <a:rPr i="1" spc="-90" dirty="0">
                <a:latin typeface="Futura Lt BT"/>
                <a:cs typeface="Futura Lt BT"/>
              </a:rPr>
              <a:t> </a:t>
            </a:r>
            <a:r>
              <a:rPr i="1" spc="-5" dirty="0">
                <a:latin typeface="Futura Lt BT"/>
                <a:cs typeface="Futura Lt BT"/>
              </a:rPr>
              <a:t>an  entirely new and revolutionary  product </a:t>
            </a:r>
            <a:r>
              <a:rPr i="1" dirty="0">
                <a:latin typeface="Futura Lt BT"/>
                <a:cs typeface="Futura Lt BT"/>
              </a:rPr>
              <a:t>or</a:t>
            </a:r>
            <a:r>
              <a:rPr i="1" spc="-10" dirty="0">
                <a:latin typeface="Futura Lt BT"/>
                <a:cs typeface="Futura Lt BT"/>
              </a:rPr>
              <a:t> </a:t>
            </a:r>
            <a:r>
              <a:rPr i="1" spc="-5" dirty="0">
                <a:latin typeface="Futura Lt BT"/>
                <a:cs typeface="Futura Lt BT"/>
              </a:rPr>
              <a:t>service.</a:t>
            </a:r>
            <a:endParaRPr dirty="0">
              <a:latin typeface="Futura Lt BT"/>
              <a:cs typeface="Futura Lt BT"/>
            </a:endParaRPr>
          </a:p>
        </p:txBody>
      </p:sp>
      <p:sp>
        <p:nvSpPr>
          <p:cNvPr id="7" name="object 7"/>
          <p:cNvSpPr txBox="1"/>
          <p:nvPr/>
        </p:nvSpPr>
        <p:spPr>
          <a:xfrm>
            <a:off x="221344" y="4759466"/>
            <a:ext cx="3171190" cy="2228815"/>
          </a:xfrm>
          <a:prstGeom prst="rect">
            <a:avLst/>
          </a:prstGeom>
        </p:spPr>
        <p:txBody>
          <a:bodyPr vert="horz" wrap="square" lIns="0" tIns="12700" rIns="0" bIns="0" rtlCol="0">
            <a:spAutoFit/>
          </a:bodyPr>
          <a:lstStyle/>
          <a:p>
            <a:pPr marL="12700" marR="278130">
              <a:lnSpc>
                <a:spcPct val="100000"/>
              </a:lnSpc>
              <a:spcBef>
                <a:spcPts val="100"/>
              </a:spcBef>
            </a:pPr>
            <a:r>
              <a:rPr i="1" spc="-25" dirty="0">
                <a:latin typeface="Futura Lt BT"/>
                <a:cs typeface="Futura Lt BT"/>
              </a:rPr>
              <a:t>People </a:t>
            </a:r>
            <a:r>
              <a:rPr i="1" dirty="0">
                <a:latin typeface="Futura Lt BT"/>
                <a:cs typeface="Futura Lt BT"/>
              </a:rPr>
              <a:t>make </a:t>
            </a:r>
            <a:r>
              <a:rPr i="1" spc="-5" dirty="0">
                <a:latin typeface="Futura Lt BT"/>
                <a:cs typeface="Futura Lt BT"/>
              </a:rPr>
              <a:t>do and </a:t>
            </a:r>
            <a:r>
              <a:rPr i="1" dirty="0">
                <a:latin typeface="Futura Lt BT"/>
                <a:cs typeface="Futura Lt BT"/>
              </a:rPr>
              <a:t>work  </a:t>
            </a:r>
            <a:r>
              <a:rPr i="1" spc="-5" dirty="0">
                <a:latin typeface="Futura Lt BT"/>
                <a:cs typeface="Futura Lt BT"/>
              </a:rPr>
              <a:t>around the shortcomings </a:t>
            </a:r>
            <a:r>
              <a:rPr i="1" dirty="0">
                <a:latin typeface="Futura Lt BT"/>
                <a:cs typeface="Futura Lt BT"/>
              </a:rPr>
              <a:t>of  </a:t>
            </a:r>
            <a:r>
              <a:rPr i="1" spc="-5" dirty="0">
                <a:latin typeface="Futura Lt BT"/>
                <a:cs typeface="Futura Lt BT"/>
              </a:rPr>
              <a:t>products and</a:t>
            </a:r>
            <a:r>
              <a:rPr i="1" spc="-30" dirty="0">
                <a:latin typeface="Futura Lt BT"/>
                <a:cs typeface="Futura Lt BT"/>
              </a:rPr>
              <a:t> </a:t>
            </a:r>
            <a:r>
              <a:rPr i="1" spc="-5" dirty="0">
                <a:latin typeface="Futura Lt BT"/>
                <a:cs typeface="Futura Lt BT"/>
              </a:rPr>
              <a:t>situations.</a:t>
            </a:r>
            <a:endParaRPr dirty="0">
              <a:latin typeface="Futura Lt BT"/>
              <a:cs typeface="Futura Lt BT"/>
            </a:endParaRPr>
          </a:p>
          <a:p>
            <a:pPr marL="12700" marR="5080">
              <a:lnSpc>
                <a:spcPct val="100000"/>
              </a:lnSpc>
            </a:pPr>
            <a:r>
              <a:rPr i="1" spc="-5" dirty="0">
                <a:latin typeface="Futura Lt BT"/>
                <a:cs typeface="Futura Lt BT"/>
              </a:rPr>
              <a:t>In everyday life, </a:t>
            </a:r>
            <a:r>
              <a:rPr i="1" dirty="0">
                <a:latin typeface="Futura Lt BT"/>
                <a:cs typeface="Futura Lt BT"/>
              </a:rPr>
              <a:t>we </a:t>
            </a:r>
            <a:r>
              <a:rPr i="1" spc="-5" dirty="0">
                <a:latin typeface="Futura Lt BT"/>
                <a:cs typeface="Futura Lt BT"/>
              </a:rPr>
              <a:t>all </a:t>
            </a:r>
            <a:r>
              <a:rPr i="1" dirty="0">
                <a:latin typeface="Futura Lt BT"/>
                <a:cs typeface="Futura Lt BT"/>
              </a:rPr>
              <a:t>come  </a:t>
            </a:r>
            <a:r>
              <a:rPr i="1" spc="-5" dirty="0">
                <a:latin typeface="Futura Lt BT"/>
                <a:cs typeface="Futura Lt BT"/>
              </a:rPr>
              <a:t>up </a:t>
            </a:r>
            <a:r>
              <a:rPr i="1" dirty="0">
                <a:latin typeface="Futura Lt BT"/>
                <a:cs typeface="Futura Lt BT"/>
              </a:rPr>
              <a:t>with </a:t>
            </a:r>
            <a:r>
              <a:rPr i="1" spc="-5" dirty="0">
                <a:latin typeface="Futura Lt BT"/>
                <a:cs typeface="Futura Lt BT"/>
              </a:rPr>
              <a:t>“work arounds”,  </a:t>
            </a:r>
            <a:r>
              <a:rPr i="1" dirty="0">
                <a:latin typeface="Futura Lt BT"/>
                <a:cs typeface="Futura Lt BT"/>
              </a:rPr>
              <a:t>clumsy or </a:t>
            </a:r>
            <a:r>
              <a:rPr i="1" spc="-30" dirty="0">
                <a:latin typeface="Futura Lt BT"/>
                <a:cs typeface="Futura Lt BT"/>
              </a:rPr>
              <a:t>clever, </a:t>
            </a:r>
            <a:r>
              <a:rPr i="1" spc="-5" dirty="0">
                <a:latin typeface="Futura Lt BT"/>
                <a:cs typeface="Futura Lt BT"/>
              </a:rPr>
              <a:t>that </a:t>
            </a:r>
            <a:r>
              <a:rPr i="1" dirty="0">
                <a:latin typeface="Futura Lt BT"/>
                <a:cs typeface="Futura Lt BT"/>
              </a:rPr>
              <a:t>we  </a:t>
            </a:r>
            <a:r>
              <a:rPr i="1" spc="-5" dirty="0">
                <a:latin typeface="Futura Lt BT"/>
                <a:cs typeface="Futura Lt BT"/>
              </a:rPr>
              <a:t>usually are totally unaware </a:t>
            </a:r>
            <a:r>
              <a:rPr i="1" spc="-25" dirty="0">
                <a:latin typeface="Futura Lt BT"/>
                <a:cs typeface="Futura Lt BT"/>
              </a:rPr>
              <a:t>of.  </a:t>
            </a:r>
            <a:r>
              <a:rPr i="1" spc="-65" dirty="0">
                <a:latin typeface="Futura Lt BT"/>
                <a:cs typeface="Futura Lt BT"/>
              </a:rPr>
              <a:t>You </a:t>
            </a:r>
            <a:r>
              <a:rPr i="1" dirty="0">
                <a:latin typeface="Futura Lt BT"/>
                <a:cs typeface="Futura Lt BT"/>
              </a:rPr>
              <a:t>must </a:t>
            </a:r>
            <a:r>
              <a:rPr i="1" spc="-5" dirty="0">
                <a:latin typeface="Futura Lt BT"/>
                <a:cs typeface="Futura Lt BT"/>
              </a:rPr>
              <a:t>take</a:t>
            </a:r>
            <a:r>
              <a:rPr i="1" spc="45" dirty="0">
                <a:latin typeface="Futura Lt BT"/>
                <a:cs typeface="Futura Lt BT"/>
              </a:rPr>
              <a:t> </a:t>
            </a:r>
            <a:r>
              <a:rPr i="1" spc="-5" dirty="0">
                <a:latin typeface="Futura Lt BT"/>
                <a:cs typeface="Futura Lt BT"/>
              </a:rPr>
              <a:t>note.</a:t>
            </a:r>
            <a:endParaRPr dirty="0">
              <a:latin typeface="Futura Lt BT"/>
              <a:cs typeface="Futura Lt BT"/>
            </a:endParaRPr>
          </a:p>
        </p:txBody>
      </p:sp>
      <p:pic>
        <p:nvPicPr>
          <p:cNvPr id="9" name="Picture 2">
            <a:extLst>
              <a:ext uri="{FF2B5EF4-FFF2-40B4-BE49-F238E27FC236}">
                <a16:creationId xmlns:a16="http://schemas.microsoft.com/office/drawing/2014/main" xmlns="" id="{36413957-DBC9-4136-8B8E-AC45BF52A619}"/>
              </a:ext>
            </a:extLst>
          </p:cNvPr>
          <p:cNvPicPr>
            <a:picLocks noChangeAspect="1" noChangeArrowheads="1"/>
          </p:cNvPicPr>
          <p:nvPr/>
        </p:nvPicPr>
        <p:blipFill rotWithShape="1">
          <a:blip r:embed="rId2" cstate="print">
            <a:duotone>
              <a:schemeClr val="accent6">
                <a:shade val="45000"/>
                <a:satMod val="135000"/>
              </a:schemeClr>
              <a:prstClr val="white"/>
            </a:duotone>
          </a:blip>
          <a:srcRect l="29358" t="31810" r="43344" b="15628"/>
          <a:stretch/>
        </p:blipFill>
        <p:spPr bwMode="auto">
          <a:xfrm>
            <a:off x="418904" y="1980372"/>
            <a:ext cx="2557541" cy="2768600"/>
          </a:xfrm>
          <a:prstGeom prst="rect">
            <a:avLst/>
          </a:prstGeom>
          <a:noFill/>
          <a:ln w="9525">
            <a:noFill/>
            <a:miter lim="800000"/>
            <a:headEnd/>
            <a:tailEnd/>
          </a:ln>
        </p:spPr>
      </p:pic>
      <p:pic>
        <p:nvPicPr>
          <p:cNvPr id="10" name="Picture 2">
            <a:extLst>
              <a:ext uri="{FF2B5EF4-FFF2-40B4-BE49-F238E27FC236}">
                <a16:creationId xmlns:a16="http://schemas.microsoft.com/office/drawing/2014/main" xmlns="" id="{029E6697-0C20-4252-B291-B2AE77928011}"/>
              </a:ext>
            </a:extLst>
          </p:cNvPr>
          <p:cNvPicPr>
            <a:picLocks noChangeAspect="1" noChangeArrowheads="1"/>
          </p:cNvPicPr>
          <p:nvPr/>
        </p:nvPicPr>
        <p:blipFill rotWithShape="1">
          <a:blip r:embed="rId3" cstate="print">
            <a:duotone>
              <a:schemeClr val="accent6">
                <a:shade val="45000"/>
                <a:satMod val="135000"/>
              </a:schemeClr>
              <a:prstClr val="white"/>
            </a:duotone>
          </a:blip>
          <a:srcRect l="4535" t="28040" r="66861" b="24139"/>
          <a:stretch/>
        </p:blipFill>
        <p:spPr bwMode="auto">
          <a:xfrm>
            <a:off x="3496937" y="2027985"/>
            <a:ext cx="3171190" cy="2980685"/>
          </a:xfrm>
          <a:prstGeom prst="rect">
            <a:avLst/>
          </a:prstGeom>
          <a:noFill/>
          <a:ln w="9525">
            <a:noFill/>
            <a:miter lim="800000"/>
            <a:headEnd/>
            <a:tailEnd/>
          </a:ln>
        </p:spPr>
      </p:pic>
      <p:pic>
        <p:nvPicPr>
          <p:cNvPr id="11" name="Picture 2">
            <a:extLst>
              <a:ext uri="{FF2B5EF4-FFF2-40B4-BE49-F238E27FC236}">
                <a16:creationId xmlns:a16="http://schemas.microsoft.com/office/drawing/2014/main" xmlns="" id="{9AE0E825-CF27-4494-88B8-D49215C42E06}"/>
              </a:ext>
            </a:extLst>
          </p:cNvPr>
          <p:cNvPicPr>
            <a:picLocks noChangeAspect="1" noChangeArrowheads="1"/>
          </p:cNvPicPr>
          <p:nvPr/>
        </p:nvPicPr>
        <p:blipFill rotWithShape="1">
          <a:blip r:embed="rId4" cstate="print">
            <a:duotone>
              <a:schemeClr val="accent6">
                <a:shade val="45000"/>
                <a:satMod val="135000"/>
              </a:schemeClr>
              <a:prstClr val="white"/>
            </a:duotone>
          </a:blip>
          <a:srcRect l="31869" t="31013" r="35125" b="28195"/>
          <a:stretch/>
        </p:blipFill>
        <p:spPr bwMode="auto">
          <a:xfrm>
            <a:off x="7082426" y="2070115"/>
            <a:ext cx="3171190" cy="2194381"/>
          </a:xfrm>
          <a:prstGeom prst="rect">
            <a:avLst/>
          </a:prstGeom>
          <a:noFill/>
          <a:ln w="9525">
            <a:noFill/>
            <a:miter lim="800000"/>
            <a:headEnd/>
            <a:tailEnd/>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4100" y="2025086"/>
            <a:ext cx="6644059" cy="2712987"/>
          </a:xfrm>
        </p:spPr>
        <p:txBody>
          <a:bodyPr/>
          <a:lstStyle/>
          <a:p>
            <a:pPr>
              <a:lnSpc>
                <a:spcPct val="150000"/>
              </a:lnSpc>
            </a:pPr>
            <a:r>
              <a:rPr lang="en-US" dirty="0" smtClean="0"/>
              <a:t>Design team can occupy project rooms whose walls they can use to layout their data from interviews, ethnographic observations, drawings, storyboards and findings. have movable walls</a:t>
            </a:r>
          </a:p>
          <a:p>
            <a:pPr>
              <a:lnSpc>
                <a:spcPct val="150000"/>
              </a:lnSpc>
            </a:pPr>
            <a:r>
              <a:rPr lang="en-US" dirty="0" smtClean="0"/>
              <a:t>Movable walls can range from 24” X 36” poster board to 4’ x 8’ foam board</a:t>
            </a:r>
          </a:p>
          <a:p>
            <a:pPr>
              <a:lnSpc>
                <a:spcPct val="150000"/>
              </a:lnSpc>
            </a:pPr>
            <a:r>
              <a:rPr lang="en-US" dirty="0" smtClean="0"/>
              <a:t>Use project boxes or cubbies</a:t>
            </a:r>
          </a:p>
          <a:p>
            <a:pPr>
              <a:lnSpc>
                <a:spcPct val="150000"/>
              </a:lnSpc>
            </a:pPr>
            <a:endParaRPr lang="en-US" dirty="0"/>
          </a:p>
        </p:txBody>
      </p:sp>
      <p:pic>
        <p:nvPicPr>
          <p:cNvPr id="4" name="Picture 3" descr="Tools &amp; Techniques.png"/>
          <p:cNvPicPr>
            <a:picLocks noChangeAspect="1"/>
          </p:cNvPicPr>
          <p:nvPr/>
        </p:nvPicPr>
        <p:blipFill>
          <a:blip r:embed="rId2" cstate="print"/>
          <a:stretch>
            <a:fillRect/>
          </a:stretch>
        </p:blipFill>
        <p:spPr>
          <a:xfrm>
            <a:off x="9575313" y="0"/>
            <a:ext cx="1118087" cy="1292357"/>
          </a:xfrm>
          <a:prstGeom prst="rect">
            <a:avLst/>
          </a:prstGeom>
        </p:spPr>
      </p:pic>
      <p:sp>
        <p:nvSpPr>
          <p:cNvPr id="5"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2" name="Title 1"/>
          <p:cNvSpPr>
            <a:spLocks noGrp="1"/>
          </p:cNvSpPr>
          <p:nvPr>
            <p:ph type="title"/>
          </p:nvPr>
        </p:nvSpPr>
        <p:spPr>
          <a:xfrm>
            <a:off x="339474" y="162055"/>
            <a:ext cx="2873626" cy="3231654"/>
          </a:xfrm>
        </p:spPr>
        <p:txBody>
          <a:bodyPr/>
          <a:lstStyle/>
          <a:p>
            <a:r>
              <a:rPr lang="en-US" dirty="0" smtClean="0"/>
              <a:t>Proactively document and share past elements of design journey</a:t>
            </a:r>
            <a:endParaRPr lang="en-US"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2472055" cy="2321148"/>
          </a:xfrm>
          <a:prstGeom prst="rect">
            <a:avLst/>
          </a:prstGeom>
        </p:spPr>
        <p:txBody>
          <a:bodyPr vert="horz" wrap="square" lIns="0" tIns="12700" rIns="0" bIns="0" rtlCol="0">
            <a:spAutoFit/>
          </a:bodyPr>
          <a:lstStyle/>
          <a:p>
            <a:pPr marL="12700" marR="5080">
              <a:lnSpc>
                <a:spcPct val="100000"/>
              </a:lnSpc>
              <a:spcBef>
                <a:spcPts val="100"/>
              </a:spcBef>
            </a:pPr>
            <a:r>
              <a:rPr lang="en-US" dirty="0" smtClean="0"/>
              <a:t>Leading for a corporate culture of design thinking</a:t>
            </a:r>
            <a:endParaRPr dirty="0"/>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6" name="object 6"/>
          <p:cNvSpPr txBox="1"/>
          <p:nvPr/>
        </p:nvSpPr>
        <p:spPr>
          <a:xfrm>
            <a:off x="3611299" y="2311885"/>
            <a:ext cx="6550025" cy="3244478"/>
          </a:xfrm>
          <a:prstGeom prst="rect">
            <a:avLst/>
          </a:prstGeom>
        </p:spPr>
        <p:txBody>
          <a:bodyPr vert="horz" wrap="square" lIns="0" tIns="12700" rIns="0" bIns="0" rtlCol="0">
            <a:spAutoFit/>
          </a:bodyPr>
          <a:lstStyle/>
          <a:p>
            <a:pPr marL="12700" marR="602615">
              <a:lnSpc>
                <a:spcPct val="150000"/>
              </a:lnSpc>
              <a:tabLst>
                <a:tab pos="305435" algn="l"/>
              </a:tabLst>
            </a:pPr>
            <a:r>
              <a:rPr lang="en-US" sz="2000" dirty="0" smtClean="0">
                <a:latin typeface="Futura Lt BT"/>
                <a:cs typeface="Futura Lt BT"/>
              </a:rPr>
              <a:t>the critical impact of corporate culture on design thinking</a:t>
            </a:r>
          </a:p>
          <a:p>
            <a:pPr marL="12700" marR="602615">
              <a:lnSpc>
                <a:spcPct val="150000"/>
              </a:lnSpc>
              <a:tabLst>
                <a:tab pos="305435" algn="l"/>
              </a:tabLst>
            </a:pPr>
            <a:r>
              <a:rPr lang="en-US" sz="2000" dirty="0" smtClean="0">
                <a:latin typeface="Futura Lt BT"/>
                <a:cs typeface="Futura Lt BT"/>
              </a:rPr>
              <a:t>Top executives are likely to be focused on the top and bottom lines, market share, return on investment, share price and employee retention. But empathy? Not in most big companies</a:t>
            </a:r>
          </a:p>
          <a:p>
            <a:pPr marL="469900" marR="602615" indent="-457200">
              <a:lnSpc>
                <a:spcPct val="150000"/>
              </a:lnSpc>
              <a:buAutoNum type="arabicPeriod"/>
              <a:tabLst>
                <a:tab pos="305435" algn="l"/>
              </a:tabLst>
            </a:pPr>
            <a:endParaRPr sz="2000" dirty="0">
              <a:latin typeface="Futura Lt BT"/>
              <a:cs typeface="Futura Lt BT"/>
            </a:endParaRPr>
          </a:p>
        </p:txBody>
      </p:sp>
      <p:pic>
        <p:nvPicPr>
          <p:cNvPr id="8" name="Picture 7">
            <a:extLst>
              <a:ext uri="{FF2B5EF4-FFF2-40B4-BE49-F238E27FC236}">
                <a16:creationId xmlns:a16="http://schemas.microsoft.com/office/drawing/2014/main" xmlns="" id="{605A0A31-54E2-4AA8-8B29-F6D53EDB42C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80113" y="112933"/>
            <a:ext cx="751245" cy="868337"/>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113915" cy="923330"/>
          </a:xfrm>
        </p:spPr>
        <p:txBody>
          <a:bodyPr/>
          <a:lstStyle/>
          <a:p>
            <a:r>
              <a:rPr lang="en-US" dirty="0" smtClean="0"/>
              <a:t>By Roger Martin </a:t>
            </a:r>
            <a:endParaRPr lang="en-US" dirty="0"/>
          </a:p>
        </p:txBody>
      </p:sp>
      <p:sp>
        <p:nvSpPr>
          <p:cNvPr id="3" name="Text Placeholder 2"/>
          <p:cNvSpPr>
            <a:spLocks noGrp="1"/>
          </p:cNvSpPr>
          <p:nvPr>
            <p:ph type="body" idx="1"/>
          </p:nvPr>
        </p:nvSpPr>
        <p:spPr>
          <a:xfrm>
            <a:off x="455240" y="2025086"/>
            <a:ext cx="9782919" cy="2251322"/>
          </a:xfrm>
        </p:spPr>
        <p:txBody>
          <a:bodyPr/>
          <a:lstStyle/>
          <a:p>
            <a:pPr>
              <a:lnSpc>
                <a:spcPct val="150000"/>
              </a:lnSpc>
            </a:pPr>
            <a:r>
              <a:rPr lang="en-US" dirty="0" smtClean="0"/>
              <a:t>… is not as simple as hiring ac chief design officer and declaring that design is your top corporate priority. To generate meaningful benefits form design, firms will have to change in fundamental ways to operate more like the design shops whose creative output they covet. To get the full benefits of design firms must embed design into—not append to onto—their business.</a:t>
            </a:r>
            <a:endParaRPr lang="en-US" dirty="0"/>
          </a:p>
        </p:txBody>
      </p:sp>
      <p:pic>
        <p:nvPicPr>
          <p:cNvPr id="4" name="Picture 3" descr="A close up of a device&#10;&#10;Description generated with high confidence">
            <a:extLst>
              <a:ext uri="{FF2B5EF4-FFF2-40B4-BE49-F238E27FC236}">
                <a16:creationId xmlns:a16="http://schemas.microsoft.com/office/drawing/2014/main" xmlns="" id="{A247DB92-438D-4325-8AFA-4619D7AC237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62588" y="0"/>
            <a:ext cx="1130812" cy="1131687"/>
          </a:xfrm>
          <a:prstGeom prst="rect">
            <a:avLst/>
          </a:prstGeo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2" name="Title 1"/>
          <p:cNvSpPr>
            <a:spLocks noGrp="1"/>
          </p:cNvSpPr>
          <p:nvPr>
            <p:ph type="title"/>
          </p:nvPr>
        </p:nvSpPr>
        <p:spPr>
          <a:xfrm>
            <a:off x="339474" y="162055"/>
            <a:ext cx="2113915" cy="923330"/>
          </a:xfrm>
        </p:spPr>
        <p:txBody>
          <a:bodyPr/>
          <a:lstStyle/>
          <a:p>
            <a:r>
              <a:rPr lang="en-US" dirty="0" smtClean="0"/>
              <a:t>Culture as context</a:t>
            </a:r>
            <a:endParaRPr lang="en-US" dirty="0"/>
          </a:p>
        </p:txBody>
      </p:sp>
      <p:sp>
        <p:nvSpPr>
          <p:cNvPr id="3" name="Text Placeholder 2"/>
          <p:cNvSpPr>
            <a:spLocks noGrp="1"/>
          </p:cNvSpPr>
          <p:nvPr>
            <p:ph type="body" idx="1"/>
          </p:nvPr>
        </p:nvSpPr>
        <p:spPr>
          <a:xfrm>
            <a:off x="3746500" y="2025086"/>
            <a:ext cx="6491659" cy="5863144"/>
          </a:xfrm>
        </p:spPr>
        <p:txBody>
          <a:bodyPr/>
          <a:lstStyle/>
          <a:p>
            <a:pPr>
              <a:lnSpc>
                <a:spcPct val="150000"/>
              </a:lnSpc>
            </a:pPr>
            <a:r>
              <a:rPr lang="en-US" sz="1800" dirty="0" smtClean="0"/>
              <a:t>The context in which people are working in an organization is primarily the corporate culture</a:t>
            </a:r>
          </a:p>
          <a:p>
            <a:pPr>
              <a:lnSpc>
                <a:spcPct val="150000"/>
              </a:lnSpc>
            </a:pPr>
            <a:endParaRPr lang="en-US" sz="1800" dirty="0" smtClean="0"/>
          </a:p>
          <a:p>
            <a:pPr>
              <a:lnSpc>
                <a:spcPct val="150000"/>
              </a:lnSpc>
            </a:pPr>
            <a:r>
              <a:rPr lang="en-US" sz="1800" dirty="0" smtClean="0"/>
              <a:t>Context can be  potent force for change</a:t>
            </a:r>
          </a:p>
          <a:p>
            <a:pPr>
              <a:lnSpc>
                <a:spcPct val="150000"/>
              </a:lnSpc>
            </a:pPr>
            <a:r>
              <a:rPr lang="en-US" sz="1800" dirty="0" smtClean="0"/>
              <a:t>Corporate culture can drive innovation to significant value</a:t>
            </a:r>
          </a:p>
          <a:p>
            <a:pPr>
              <a:lnSpc>
                <a:spcPct val="150000"/>
              </a:lnSpc>
            </a:pPr>
            <a:r>
              <a:rPr lang="en-US" sz="1800" dirty="0" smtClean="0"/>
              <a:t>Corporate culture can have one company see an opportunity and another a miss</a:t>
            </a:r>
          </a:p>
          <a:p>
            <a:pPr>
              <a:lnSpc>
                <a:spcPct val="150000"/>
              </a:lnSpc>
            </a:pPr>
            <a:r>
              <a:rPr lang="en-US" sz="1800" dirty="0" smtClean="0"/>
              <a:t>Corporate culture is a singular determinant of organizational effectiveness</a:t>
            </a:r>
          </a:p>
          <a:p>
            <a:pPr>
              <a:lnSpc>
                <a:spcPct val="150000"/>
              </a:lnSpc>
            </a:pPr>
            <a:endParaRPr lang="en-US" sz="1800" dirty="0" smtClean="0"/>
          </a:p>
          <a:p>
            <a:pPr>
              <a:lnSpc>
                <a:spcPct val="150000"/>
              </a:lnSpc>
            </a:pPr>
            <a:r>
              <a:rPr lang="en-US" sz="1800" dirty="0" smtClean="0"/>
              <a:t>Design thinking sadly, will be successful only if it fits in with the corporate culture as transforming an organization is one of the most difficult initiatives that a company can undertake.</a:t>
            </a:r>
          </a:p>
          <a:p>
            <a:pPr>
              <a:lnSpc>
                <a:spcPct val="150000"/>
              </a:lnSpc>
            </a:pPr>
            <a:endParaRPr lang="en-US" sz="1800" dirty="0"/>
          </a:p>
        </p:txBody>
      </p:sp>
      <p:pic>
        <p:nvPicPr>
          <p:cNvPr id="4" name="Picture 3" descr="A close up of a device&#10;&#10;Description generated with high confidence">
            <a:extLst>
              <a:ext uri="{FF2B5EF4-FFF2-40B4-BE49-F238E27FC236}">
                <a16:creationId xmlns:a16="http://schemas.microsoft.com/office/drawing/2014/main" xmlns="" id="{A247DB92-438D-4325-8AFA-4619D7AC237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62588" y="0"/>
            <a:ext cx="1130812" cy="1131687"/>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2" name="Title 1"/>
          <p:cNvSpPr>
            <a:spLocks noGrp="1"/>
          </p:cNvSpPr>
          <p:nvPr>
            <p:ph type="title"/>
          </p:nvPr>
        </p:nvSpPr>
        <p:spPr>
          <a:xfrm>
            <a:off x="339474" y="162055"/>
            <a:ext cx="2113915" cy="923330"/>
          </a:xfrm>
        </p:spPr>
        <p:txBody>
          <a:bodyPr/>
          <a:lstStyle/>
          <a:p>
            <a:r>
              <a:rPr lang="en-US" dirty="0" smtClean="0"/>
              <a:t>Default culture</a:t>
            </a:r>
            <a:endParaRPr lang="en-US" dirty="0"/>
          </a:p>
        </p:txBody>
      </p:sp>
      <p:sp>
        <p:nvSpPr>
          <p:cNvPr id="3" name="Text Placeholder 2"/>
          <p:cNvSpPr>
            <a:spLocks noGrp="1"/>
          </p:cNvSpPr>
          <p:nvPr>
            <p:ph type="body" idx="1"/>
          </p:nvPr>
        </p:nvSpPr>
        <p:spPr>
          <a:xfrm>
            <a:off x="3517900" y="1190625"/>
            <a:ext cx="6720259" cy="7155805"/>
          </a:xfrm>
        </p:spPr>
        <p:txBody>
          <a:bodyPr/>
          <a:lstStyle/>
          <a:p>
            <a:pPr>
              <a:lnSpc>
                <a:spcPct val="150000"/>
              </a:lnSpc>
            </a:pPr>
            <a:r>
              <a:rPr lang="en-US" sz="1800" dirty="0" smtClean="0"/>
              <a:t>In most companies culture is not intentional or purposeful. Typically culture has evolved organically from the company’s founding days, from the personality and likes and dislikes of the founder.</a:t>
            </a:r>
          </a:p>
          <a:p>
            <a:pPr>
              <a:lnSpc>
                <a:spcPct val="150000"/>
              </a:lnSpc>
            </a:pPr>
            <a:r>
              <a:rPr lang="en-US" sz="1800" dirty="0" smtClean="0"/>
              <a:t>Corporate culture is likely to default to reinforcing what has worked in the past and avoiding what has not worked, especially avoiding significant failures.</a:t>
            </a:r>
          </a:p>
          <a:p>
            <a:pPr>
              <a:lnSpc>
                <a:spcPct val="150000"/>
              </a:lnSpc>
            </a:pPr>
            <a:r>
              <a:rPr lang="en-US" sz="1800" dirty="0" smtClean="0"/>
              <a:t>At Ford Motor Company, Henry Ford hasped the culture from the firm’s earliest days to avoid a previous traumatic failure and to cause the company’s success. So important was his influence on the firm’s culture that in the early 1980s—moer than three decades after the founder’s death—Ford ghost was said to be walking the halls of the company. Although the auto industry and the methods of manufacturing had changes drastically Ford’s culture had not.</a:t>
            </a:r>
          </a:p>
          <a:p>
            <a:pPr>
              <a:lnSpc>
                <a:spcPct val="150000"/>
              </a:lnSpc>
            </a:pPr>
            <a:endParaRPr lang="en-US" sz="1800" dirty="0" smtClean="0"/>
          </a:p>
          <a:p>
            <a:pPr>
              <a:lnSpc>
                <a:spcPct val="150000"/>
              </a:lnSpc>
            </a:pPr>
            <a:endParaRPr lang="en-US" sz="1800" dirty="0"/>
          </a:p>
        </p:txBody>
      </p:sp>
      <p:pic>
        <p:nvPicPr>
          <p:cNvPr id="4" name="Picture 3" descr="A close up of a device&#10;&#10;Description generated with high confidence">
            <a:extLst>
              <a:ext uri="{FF2B5EF4-FFF2-40B4-BE49-F238E27FC236}">
                <a16:creationId xmlns:a16="http://schemas.microsoft.com/office/drawing/2014/main" xmlns="" id="{A247DB92-438D-4325-8AFA-4619D7AC237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62588" y="0"/>
            <a:ext cx="1130812" cy="1131687"/>
          </a:xfrm>
          <a:prstGeom prst="rect">
            <a:avLst/>
          </a:prstGeo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240" y="200025"/>
            <a:ext cx="9782919" cy="7791300"/>
          </a:xfrm>
        </p:spPr>
        <p:txBody>
          <a:bodyPr/>
          <a:lstStyle/>
          <a:p>
            <a:pPr>
              <a:lnSpc>
                <a:spcPct val="150000"/>
              </a:lnSpc>
            </a:pPr>
            <a:r>
              <a:rPr lang="en-US" dirty="0" smtClean="0"/>
              <a:t>An older participant shared that in his first year at Ford, he was in the lunch room eating the ham sandwich that his wife had made, when Henry Ford sat beside him. The employee said, “</a:t>
            </a:r>
            <a:r>
              <a:rPr lang="en-US" dirty="0" err="1" smtClean="0"/>
              <a:t>Mr</a:t>
            </a:r>
            <a:r>
              <a:rPr lang="en-US" dirty="0" smtClean="0"/>
              <a:t> Ford was somewhat of a health nut. He had special bread baked every day and when he travelled he had his bread flown to his location. In his instance Mr. Ford said to me, “John, you know that stuff you are eating is bad for your health. You shouldn't be eating it,’ and then he rose and walked away.”</a:t>
            </a:r>
          </a:p>
          <a:p>
            <a:pPr>
              <a:lnSpc>
                <a:spcPct val="150000"/>
              </a:lnSpc>
            </a:pPr>
            <a:r>
              <a:rPr lang="en-US" dirty="0" smtClean="0"/>
              <a:t>Our colleague asked, “ what happened next?”</a:t>
            </a:r>
          </a:p>
          <a:p>
            <a:pPr>
              <a:lnSpc>
                <a:spcPct val="150000"/>
              </a:lnSpc>
            </a:pPr>
            <a:r>
              <a:rPr lang="en-US" dirty="0" smtClean="0"/>
              <a:t>Looking a bit surprised at the question the gentleman said, “I've never eaten ham since that day.”</a:t>
            </a:r>
          </a:p>
          <a:p>
            <a:pPr>
              <a:lnSpc>
                <a:spcPct val="150000"/>
              </a:lnSpc>
            </a:pPr>
            <a:endParaRPr lang="en-US" dirty="0" smtClean="0"/>
          </a:p>
          <a:p>
            <a:pPr>
              <a:lnSpc>
                <a:spcPct val="150000"/>
              </a:lnSpc>
            </a:pPr>
            <a:r>
              <a:rPr lang="en-US" dirty="0" smtClean="0"/>
              <a:t>A culture that made Hendry Ford a quotable and inspirational industrialist and gave his company a huge competitive advantage had become a barrier to Ford Motor Company’s success in a much changed marketplace. Fortunately his successors, Donald’s Peterson and Harold “red” Poling, led the cultural transformational to recover Ford’s competitiveness—the first-known intentional transformation of the culture of a large corporation.</a:t>
            </a:r>
          </a:p>
          <a:p>
            <a:pPr>
              <a:lnSpc>
                <a:spcPct val="150000"/>
              </a:lnSpc>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954000" y="7329462"/>
            <a:ext cx="2877820" cy="121920"/>
          </a:xfrm>
          <a:prstGeom prst="rect">
            <a:avLst/>
          </a:prstGeom>
        </p:spPr>
        <p:txBody>
          <a:bodyPr vert="horz" wrap="square" lIns="0" tIns="0" rIns="0" bIns="0" rtlCol="0">
            <a:spAutoFit/>
          </a:bodyPr>
          <a:lstStyle/>
          <a:p>
            <a:pPr>
              <a:lnSpc>
                <a:spcPts val="930"/>
              </a:lnSpc>
            </a:pPr>
            <a:r>
              <a:rPr sz="800" dirty="0">
                <a:solidFill>
                  <a:srgbClr val="929292"/>
                </a:solidFill>
                <a:latin typeface="Futura Lt BT"/>
                <a:cs typeface="Futura Lt BT"/>
              </a:rPr>
              <a:t>© </a:t>
            </a:r>
            <a:r>
              <a:rPr sz="800" spc="-5" dirty="0">
                <a:solidFill>
                  <a:srgbClr val="929292"/>
                </a:solidFill>
                <a:latin typeface="Futura Lt BT"/>
                <a:cs typeface="Futura Lt BT"/>
              </a:rPr>
              <a:t>All </a:t>
            </a:r>
            <a:r>
              <a:rPr sz="800" dirty="0">
                <a:solidFill>
                  <a:srgbClr val="929292"/>
                </a:solidFill>
                <a:latin typeface="Futura Lt BT"/>
                <a:cs typeface="Futura Lt BT"/>
              </a:rPr>
              <a:t>rights reserved. </a:t>
            </a:r>
            <a:r>
              <a:rPr sz="800" spc="-5" dirty="0">
                <a:solidFill>
                  <a:srgbClr val="929292"/>
                </a:solidFill>
                <a:latin typeface="Futura Lt BT"/>
                <a:cs typeface="Futura Lt BT"/>
              </a:rPr>
              <a:t>2019. Innovation </a:t>
            </a:r>
            <a:r>
              <a:rPr sz="800" dirty="0">
                <a:solidFill>
                  <a:srgbClr val="929292"/>
                </a:solidFill>
                <a:latin typeface="Futura Lt BT"/>
                <a:cs typeface="Futura Lt BT"/>
              </a:rPr>
              <a:t>&amp; </a:t>
            </a:r>
            <a:r>
              <a:rPr sz="800" spc="-10" dirty="0">
                <a:solidFill>
                  <a:srgbClr val="929292"/>
                </a:solidFill>
                <a:latin typeface="Futura Lt BT"/>
                <a:cs typeface="Futura Lt BT"/>
              </a:rPr>
              <a:t>Research Foundation</a:t>
            </a:r>
            <a:r>
              <a:rPr sz="800" spc="-30" dirty="0">
                <a:solidFill>
                  <a:srgbClr val="929292"/>
                </a:solidFill>
                <a:latin typeface="Futura Lt BT"/>
                <a:cs typeface="Futura Lt BT"/>
              </a:rPr>
              <a:t> </a:t>
            </a:r>
            <a:r>
              <a:rPr sz="800" dirty="0">
                <a:solidFill>
                  <a:srgbClr val="929292"/>
                </a:solidFill>
                <a:latin typeface="Futura Lt BT"/>
                <a:cs typeface="Futura Lt BT"/>
              </a:rPr>
              <a:t>(IRF)</a:t>
            </a:r>
            <a:endParaRPr sz="800">
              <a:latin typeface="Futura Lt BT"/>
              <a:cs typeface="Futura Lt BT"/>
            </a:endParaRPr>
          </a:p>
        </p:txBody>
      </p:sp>
      <p:sp>
        <p:nvSpPr>
          <p:cNvPr id="3" name="object 3"/>
          <p:cNvSpPr/>
          <p:nvPr/>
        </p:nvSpPr>
        <p:spPr>
          <a:xfrm>
            <a:off x="9891995" y="7056018"/>
            <a:ext cx="761904" cy="43808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F7CACA"/>
          </a:solidFill>
        </p:spPr>
        <p:txBody>
          <a:bodyPr wrap="square" lIns="0" tIns="0" rIns="0" bIns="0" rtlCol="0"/>
          <a:lstStyle/>
          <a:p>
            <a:endParaRPr/>
          </a:p>
        </p:txBody>
      </p:sp>
      <p:sp>
        <p:nvSpPr>
          <p:cNvPr id="5" name="object 5"/>
          <p:cNvSpPr txBox="1">
            <a:spLocks noGrp="1"/>
          </p:cNvSpPr>
          <p:nvPr>
            <p:ph type="title"/>
          </p:nvPr>
        </p:nvSpPr>
        <p:spPr>
          <a:xfrm>
            <a:off x="239299" y="206555"/>
            <a:ext cx="3723004" cy="787400"/>
          </a:xfrm>
          <a:prstGeom prst="rect">
            <a:avLst/>
          </a:prstGeom>
        </p:spPr>
        <p:txBody>
          <a:bodyPr vert="horz" wrap="square" lIns="0" tIns="12700" rIns="0" bIns="0" rtlCol="0">
            <a:spAutoFit/>
          </a:bodyPr>
          <a:lstStyle/>
          <a:p>
            <a:pPr marL="12700">
              <a:lnSpc>
                <a:spcPct val="100000"/>
              </a:lnSpc>
              <a:spcBef>
                <a:spcPts val="100"/>
              </a:spcBef>
            </a:pPr>
            <a:r>
              <a:rPr sz="5000" dirty="0">
                <a:solidFill>
                  <a:srgbClr val="FFFFFF"/>
                </a:solidFill>
              </a:rPr>
              <a:t>Introduction</a:t>
            </a:r>
            <a:endParaRPr sz="5000"/>
          </a:p>
        </p:txBody>
      </p:sp>
      <p:sp>
        <p:nvSpPr>
          <p:cNvPr id="6" name="object 6"/>
          <p:cNvSpPr txBox="1"/>
          <p:nvPr/>
        </p:nvSpPr>
        <p:spPr>
          <a:xfrm>
            <a:off x="5750544" y="4707055"/>
            <a:ext cx="4417695" cy="1292225"/>
          </a:xfrm>
          <a:prstGeom prst="rect">
            <a:avLst/>
          </a:prstGeom>
        </p:spPr>
        <p:txBody>
          <a:bodyPr vert="horz" wrap="square" lIns="0" tIns="12700" rIns="0" bIns="0" rtlCol="0">
            <a:spAutoFit/>
          </a:bodyPr>
          <a:lstStyle/>
          <a:p>
            <a:pPr marL="149225" marR="5080" indent="-137160">
              <a:lnSpc>
                <a:spcPct val="100000"/>
              </a:lnSpc>
              <a:spcBef>
                <a:spcPts val="100"/>
              </a:spcBef>
            </a:pPr>
            <a:r>
              <a:rPr sz="3000" b="1" i="1" dirty="0">
                <a:solidFill>
                  <a:srgbClr val="FFFFFF"/>
                </a:solidFill>
                <a:latin typeface="Century Gothic"/>
                <a:cs typeface="Century Gothic"/>
              </a:rPr>
              <a:t>“Design is too</a:t>
            </a:r>
            <a:r>
              <a:rPr sz="3000" b="1" i="1" spc="-100" dirty="0">
                <a:solidFill>
                  <a:srgbClr val="FFFFFF"/>
                </a:solidFill>
                <a:latin typeface="Century Gothic"/>
                <a:cs typeface="Century Gothic"/>
              </a:rPr>
              <a:t> </a:t>
            </a:r>
            <a:r>
              <a:rPr sz="3000" b="1" i="1" dirty="0">
                <a:solidFill>
                  <a:srgbClr val="FFFFFF"/>
                </a:solidFill>
                <a:latin typeface="Century Gothic"/>
                <a:cs typeface="Century Gothic"/>
              </a:rPr>
              <a:t>important  to </a:t>
            </a:r>
            <a:r>
              <a:rPr sz="3000" b="1" i="1" spc="-5" dirty="0">
                <a:solidFill>
                  <a:srgbClr val="FFFFFF"/>
                </a:solidFill>
                <a:latin typeface="Century Gothic"/>
                <a:cs typeface="Century Gothic"/>
              </a:rPr>
              <a:t>be </a:t>
            </a:r>
            <a:r>
              <a:rPr sz="3000" b="1" i="1" dirty="0">
                <a:solidFill>
                  <a:srgbClr val="FFFFFF"/>
                </a:solidFill>
                <a:latin typeface="Century Gothic"/>
                <a:cs typeface="Century Gothic"/>
              </a:rPr>
              <a:t>left to</a:t>
            </a:r>
            <a:r>
              <a:rPr sz="3000" b="1" i="1" spc="-95" dirty="0">
                <a:solidFill>
                  <a:srgbClr val="FFFFFF"/>
                </a:solidFill>
                <a:latin typeface="Century Gothic"/>
                <a:cs typeface="Century Gothic"/>
              </a:rPr>
              <a:t> </a:t>
            </a:r>
            <a:r>
              <a:rPr sz="3000" b="1" i="1" spc="-5" dirty="0">
                <a:solidFill>
                  <a:srgbClr val="FFFFFF"/>
                </a:solidFill>
                <a:latin typeface="Century Gothic"/>
                <a:cs typeface="Century Gothic"/>
              </a:rPr>
              <a:t>designers.”</a:t>
            </a:r>
            <a:endParaRPr sz="3000">
              <a:latin typeface="Century Gothic"/>
              <a:cs typeface="Century Gothic"/>
            </a:endParaRPr>
          </a:p>
          <a:p>
            <a:pPr marL="2853690">
              <a:lnSpc>
                <a:spcPct val="100000"/>
              </a:lnSpc>
              <a:spcBef>
                <a:spcPts val="969"/>
              </a:spcBef>
            </a:pPr>
            <a:r>
              <a:rPr sz="1500" dirty="0">
                <a:solidFill>
                  <a:srgbClr val="FFFFFF"/>
                </a:solidFill>
                <a:latin typeface="Century Gothic"/>
                <a:cs typeface="Century Gothic"/>
              </a:rPr>
              <a:t>Raymond</a:t>
            </a:r>
            <a:r>
              <a:rPr sz="1500" spc="-100" dirty="0">
                <a:solidFill>
                  <a:srgbClr val="FFFFFF"/>
                </a:solidFill>
                <a:latin typeface="Century Gothic"/>
                <a:cs typeface="Century Gothic"/>
              </a:rPr>
              <a:t> </a:t>
            </a:r>
            <a:r>
              <a:rPr sz="1500" dirty="0">
                <a:solidFill>
                  <a:srgbClr val="FFFFFF"/>
                </a:solidFill>
                <a:latin typeface="Century Gothic"/>
                <a:cs typeface="Century Gothic"/>
              </a:rPr>
              <a:t>Loewy</a:t>
            </a:r>
            <a:endParaRPr sz="1500">
              <a:latin typeface="Century Gothic"/>
              <a:cs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C047"/>
          </a:solidFill>
        </p:spPr>
        <p:txBody>
          <a:bodyPr wrap="square" lIns="0" tIns="0" rIns="0" bIns="0" rtlCol="0"/>
          <a:lstStyle/>
          <a:p>
            <a:endParaRPr/>
          </a:p>
        </p:txBody>
      </p:sp>
      <p:sp>
        <p:nvSpPr>
          <p:cNvPr id="3" name="object 3"/>
          <p:cNvSpPr txBox="1">
            <a:spLocks noGrp="1"/>
          </p:cNvSpPr>
          <p:nvPr>
            <p:ph type="title"/>
          </p:nvPr>
        </p:nvSpPr>
        <p:spPr>
          <a:xfrm>
            <a:off x="339474" y="162055"/>
            <a:ext cx="2586990" cy="2311400"/>
          </a:xfrm>
          <a:prstGeom prst="rect">
            <a:avLst/>
          </a:prstGeom>
        </p:spPr>
        <p:txBody>
          <a:bodyPr vert="horz" wrap="square" lIns="0" tIns="12700" rIns="0" bIns="0" rtlCol="0">
            <a:spAutoFit/>
          </a:bodyPr>
          <a:lstStyle/>
          <a:p>
            <a:pPr marL="12700" marR="1872614">
              <a:lnSpc>
                <a:spcPct val="100000"/>
              </a:lnSpc>
              <a:spcBef>
                <a:spcPts val="100"/>
              </a:spcBef>
            </a:pPr>
            <a:r>
              <a:rPr dirty="0"/>
              <a:t>Lets  </a:t>
            </a:r>
            <a:r>
              <a:rPr spc="-5" dirty="0"/>
              <a:t>do  </a:t>
            </a:r>
            <a:r>
              <a:rPr dirty="0"/>
              <a:t>the</a:t>
            </a:r>
          </a:p>
          <a:p>
            <a:pPr marL="12700" marR="5080">
              <a:lnSpc>
                <a:spcPct val="100000"/>
              </a:lnSpc>
            </a:pPr>
            <a:r>
              <a:rPr dirty="0"/>
              <a:t>“Wallet  Assignement”</a:t>
            </a:r>
          </a:p>
        </p:txBody>
      </p:sp>
      <p:sp>
        <p:nvSpPr>
          <p:cNvPr id="8" name="object 8"/>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96286"/>
            <a:ext cx="6383601"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1. Each of </a:t>
            </a:r>
            <a:r>
              <a:rPr sz="2000" dirty="0">
                <a:latin typeface="Futura Lt BT"/>
                <a:cs typeface="Futura Lt BT"/>
              </a:rPr>
              <a:t>you need </a:t>
            </a:r>
            <a:r>
              <a:rPr sz="2000" spc="-5" dirty="0">
                <a:latin typeface="Futura Lt BT"/>
                <a:cs typeface="Futura Lt BT"/>
              </a:rPr>
              <a:t>to design </a:t>
            </a:r>
            <a:r>
              <a:rPr sz="2000" dirty="0">
                <a:latin typeface="Futura Lt BT"/>
                <a:cs typeface="Futura Lt BT"/>
              </a:rPr>
              <a:t>a wallet for your</a:t>
            </a:r>
            <a:r>
              <a:rPr sz="2000" spc="-85" dirty="0">
                <a:latin typeface="Futura Lt BT"/>
                <a:cs typeface="Futura Lt BT"/>
              </a:rPr>
              <a:t> </a:t>
            </a:r>
            <a:r>
              <a:rPr sz="2000" dirty="0">
                <a:latin typeface="Futura Lt BT"/>
                <a:cs typeface="Futura Lt BT"/>
              </a:rPr>
              <a:t>neighbor</a:t>
            </a:r>
          </a:p>
        </p:txBody>
      </p:sp>
      <p:sp>
        <p:nvSpPr>
          <p:cNvPr id="5" name="object 5"/>
          <p:cNvSpPr txBox="1"/>
          <p:nvPr/>
        </p:nvSpPr>
        <p:spPr>
          <a:xfrm>
            <a:off x="3611298" y="805886"/>
            <a:ext cx="7082102" cy="628377"/>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2. Think of the process that </a:t>
            </a:r>
            <a:r>
              <a:rPr sz="2000" dirty="0">
                <a:latin typeface="Futura Lt BT"/>
                <a:cs typeface="Futura Lt BT"/>
              </a:rPr>
              <a:t>you will use </a:t>
            </a:r>
            <a:r>
              <a:rPr sz="2000" spc="-5" dirty="0">
                <a:latin typeface="Futura Lt BT"/>
                <a:cs typeface="Futura Lt BT"/>
              </a:rPr>
              <a:t>to design the</a:t>
            </a:r>
            <a:r>
              <a:rPr sz="2000" spc="-35" dirty="0">
                <a:latin typeface="Futura Lt BT"/>
                <a:cs typeface="Futura Lt BT"/>
              </a:rPr>
              <a:t> </a:t>
            </a:r>
            <a:r>
              <a:rPr sz="2000" spc="-25" dirty="0">
                <a:latin typeface="Futura Lt BT"/>
                <a:cs typeface="Futura Lt BT"/>
              </a:rPr>
              <a:t>footwear,</a:t>
            </a:r>
            <a:endParaRPr sz="2000" dirty="0">
              <a:latin typeface="Futura Lt BT"/>
              <a:cs typeface="Futura Lt BT"/>
            </a:endParaRPr>
          </a:p>
          <a:p>
            <a:pPr marL="304800">
              <a:lnSpc>
                <a:spcPct val="100000"/>
              </a:lnSpc>
            </a:pPr>
            <a:r>
              <a:rPr sz="2000" i="1" spc="-15" dirty="0">
                <a:latin typeface="Futura Lt BT"/>
                <a:cs typeface="Futura Lt BT"/>
              </a:rPr>
              <a:t>Let </a:t>
            </a:r>
            <a:r>
              <a:rPr sz="2000" i="1" spc="-5" dirty="0">
                <a:latin typeface="Futura Lt BT"/>
                <a:cs typeface="Futura Lt BT"/>
              </a:rPr>
              <a:t>the fun begin.. </a:t>
            </a:r>
            <a:r>
              <a:rPr sz="2000" i="1" dirty="0">
                <a:latin typeface="Futura Lt BT"/>
                <a:cs typeface="Futura Lt BT"/>
              </a:rPr>
              <a:t>What could </a:t>
            </a:r>
            <a:r>
              <a:rPr sz="2000" i="1" spc="-5" dirty="0">
                <a:latin typeface="Futura Lt BT"/>
                <a:cs typeface="Futura Lt BT"/>
              </a:rPr>
              <a:t>these steps be?</a:t>
            </a:r>
            <a:endParaRPr sz="2000" dirty="0">
              <a:latin typeface="Futura Lt BT"/>
              <a:cs typeface="Futura Lt BT"/>
            </a:endParaRPr>
          </a:p>
        </p:txBody>
      </p:sp>
      <p:sp>
        <p:nvSpPr>
          <p:cNvPr id="6" name="object 6"/>
          <p:cNvSpPr txBox="1"/>
          <p:nvPr/>
        </p:nvSpPr>
        <p:spPr>
          <a:xfrm>
            <a:off x="3611299" y="1720286"/>
            <a:ext cx="4855210"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3. </a:t>
            </a:r>
            <a:r>
              <a:rPr sz="2000" dirty="0">
                <a:latin typeface="Futura Lt BT"/>
                <a:cs typeface="Futura Lt BT"/>
              </a:rPr>
              <a:t>Use </a:t>
            </a:r>
            <a:r>
              <a:rPr sz="2000" spc="-5" dirty="0">
                <a:latin typeface="Futura Lt BT"/>
                <a:cs typeface="Futura Lt BT"/>
              </a:rPr>
              <a:t>the </a:t>
            </a:r>
            <a:r>
              <a:rPr sz="2000" dirty="0">
                <a:latin typeface="Futura Lt BT"/>
                <a:cs typeface="Futura Lt BT"/>
              </a:rPr>
              <a:t>following steps </a:t>
            </a:r>
            <a:r>
              <a:rPr sz="2000" spc="-5" dirty="0">
                <a:latin typeface="Futura Lt BT"/>
                <a:cs typeface="Futura Lt BT"/>
              </a:rPr>
              <a:t>to design the</a:t>
            </a:r>
            <a:r>
              <a:rPr sz="2000" spc="-80" dirty="0">
                <a:latin typeface="Futura Lt BT"/>
                <a:cs typeface="Futura Lt BT"/>
              </a:rPr>
              <a:t> </a:t>
            </a:r>
            <a:r>
              <a:rPr sz="2000" dirty="0">
                <a:latin typeface="Futura Lt BT"/>
                <a:cs typeface="Futura Lt BT"/>
              </a:rPr>
              <a:t>wallet</a:t>
            </a:r>
          </a:p>
        </p:txBody>
      </p:sp>
      <p:sp>
        <p:nvSpPr>
          <p:cNvPr id="7" name="object 7"/>
          <p:cNvSpPr txBox="1"/>
          <p:nvPr/>
        </p:nvSpPr>
        <p:spPr>
          <a:xfrm>
            <a:off x="3611298" y="2634686"/>
            <a:ext cx="4250001" cy="373692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Five </a:t>
            </a:r>
            <a:r>
              <a:rPr sz="2000" b="1" spc="-10" dirty="0">
                <a:latin typeface="Futura Hv BT"/>
                <a:cs typeface="Futura Hv BT"/>
              </a:rPr>
              <a:t>minutes </a:t>
            </a:r>
            <a:r>
              <a:rPr sz="2000" b="1" spc="-5" dirty="0">
                <a:latin typeface="Futura Hv BT"/>
                <a:cs typeface="Futura Hv BT"/>
              </a:rPr>
              <a:t>for each</a:t>
            </a:r>
            <a:r>
              <a:rPr sz="2000" b="1" spc="-20" dirty="0">
                <a:latin typeface="Futura Hv BT"/>
                <a:cs typeface="Futura Hv BT"/>
              </a:rPr>
              <a:t> </a:t>
            </a:r>
            <a:r>
              <a:rPr sz="2000" b="1" spc="-10" dirty="0">
                <a:latin typeface="Futura Hv BT"/>
                <a:cs typeface="Futura Hv BT"/>
              </a:rPr>
              <a:t>step:</a:t>
            </a:r>
            <a:endParaRPr sz="2000" dirty="0">
              <a:latin typeface="Futura Hv BT"/>
              <a:cs typeface="Futura Hv BT"/>
            </a:endParaRPr>
          </a:p>
          <a:p>
            <a:pPr marL="304800" indent="-292100">
              <a:lnSpc>
                <a:spcPct val="100000"/>
              </a:lnSpc>
              <a:buAutoNum type="arabicPeriod"/>
              <a:tabLst>
                <a:tab pos="305435" algn="l"/>
              </a:tabLst>
            </a:pPr>
            <a:r>
              <a:rPr sz="2000" dirty="0">
                <a:latin typeface="Futura Lt BT"/>
                <a:cs typeface="Futura Lt BT"/>
              </a:rPr>
              <a:t>Observation </a:t>
            </a:r>
            <a:r>
              <a:rPr sz="2000" spc="-5" dirty="0">
                <a:latin typeface="Futura Lt BT"/>
                <a:cs typeface="Futura Lt BT"/>
              </a:rPr>
              <a:t>and</a:t>
            </a:r>
            <a:r>
              <a:rPr sz="2000" spc="-30" dirty="0">
                <a:latin typeface="Futura Lt BT"/>
                <a:cs typeface="Futura Lt BT"/>
              </a:rPr>
              <a:t> </a:t>
            </a:r>
            <a:r>
              <a:rPr sz="2000" spc="-5" dirty="0">
                <a:latin typeface="Futura Lt BT"/>
                <a:cs typeface="Futura Lt BT"/>
              </a:rPr>
              <a:t>Empathy</a:t>
            </a:r>
            <a:endParaRPr sz="2000" dirty="0">
              <a:latin typeface="Futura Lt BT"/>
              <a:cs typeface="Futura Lt BT"/>
            </a:endParaRPr>
          </a:p>
          <a:p>
            <a:pPr>
              <a:lnSpc>
                <a:spcPct val="100000"/>
              </a:lnSpc>
              <a:spcBef>
                <a:spcPts val="40"/>
              </a:spcBef>
              <a:buFont typeface="Futura Lt BT"/>
              <a:buAutoNum type="arabicPeriod"/>
            </a:pPr>
            <a:endParaRPr sz="2050" dirty="0">
              <a:latin typeface="Times New Roman"/>
              <a:cs typeface="Times New Roman"/>
            </a:endParaRPr>
          </a:p>
          <a:p>
            <a:pPr marL="304800" indent="-292100">
              <a:lnSpc>
                <a:spcPct val="100000"/>
              </a:lnSpc>
              <a:buAutoNum type="arabicPeriod"/>
              <a:tabLst>
                <a:tab pos="305435" algn="l"/>
              </a:tabLst>
            </a:pPr>
            <a:r>
              <a:rPr sz="2000" dirty="0">
                <a:latin typeface="Futura Lt BT"/>
                <a:cs typeface="Futura Lt BT"/>
              </a:rPr>
              <a:t>Defining</a:t>
            </a:r>
            <a:r>
              <a:rPr sz="2000" spc="-45" dirty="0">
                <a:latin typeface="Futura Lt BT"/>
                <a:cs typeface="Futura Lt BT"/>
              </a:rPr>
              <a:t> </a:t>
            </a:r>
            <a:r>
              <a:rPr sz="2000" dirty="0">
                <a:latin typeface="Futura Lt BT"/>
                <a:cs typeface="Futura Lt BT"/>
              </a:rPr>
              <a:t>problems/possibilities</a:t>
            </a:r>
          </a:p>
          <a:p>
            <a:pPr>
              <a:lnSpc>
                <a:spcPct val="100000"/>
              </a:lnSpc>
              <a:spcBef>
                <a:spcPts val="45"/>
              </a:spcBef>
              <a:buFont typeface="Futura Lt BT"/>
              <a:buAutoNum type="arabicPeriod"/>
            </a:pPr>
            <a:endParaRPr sz="2050" dirty="0">
              <a:latin typeface="Times New Roman"/>
              <a:cs typeface="Times New Roman"/>
            </a:endParaRPr>
          </a:p>
          <a:p>
            <a:pPr marL="304800" indent="-292100">
              <a:lnSpc>
                <a:spcPct val="100000"/>
              </a:lnSpc>
              <a:buAutoNum type="arabicPeriod"/>
              <a:tabLst>
                <a:tab pos="305435" algn="l"/>
              </a:tabLst>
            </a:pPr>
            <a:r>
              <a:rPr sz="2000" spc="-5" dirty="0">
                <a:latin typeface="Futura Lt BT"/>
                <a:cs typeface="Futura Lt BT"/>
              </a:rPr>
              <a:t>Ideation</a:t>
            </a:r>
            <a:endParaRPr sz="2000" dirty="0">
              <a:latin typeface="Futura Lt BT"/>
              <a:cs typeface="Futura Lt BT"/>
            </a:endParaRPr>
          </a:p>
          <a:p>
            <a:pPr>
              <a:lnSpc>
                <a:spcPct val="100000"/>
              </a:lnSpc>
              <a:spcBef>
                <a:spcPts val="40"/>
              </a:spcBef>
              <a:buFont typeface="Futura Lt BT"/>
              <a:buAutoNum type="arabicPeriod"/>
            </a:pPr>
            <a:endParaRPr sz="2050" dirty="0">
              <a:latin typeface="Times New Roman"/>
              <a:cs typeface="Times New Roman"/>
            </a:endParaRPr>
          </a:p>
          <a:p>
            <a:pPr marL="304800" indent="-292100">
              <a:lnSpc>
                <a:spcPct val="100000"/>
              </a:lnSpc>
              <a:buAutoNum type="arabicPeriod"/>
              <a:tabLst>
                <a:tab pos="305435" algn="l"/>
              </a:tabLst>
            </a:pPr>
            <a:r>
              <a:rPr sz="2000" spc="-10" dirty="0">
                <a:latin typeface="Futura Lt BT"/>
                <a:cs typeface="Futura Lt BT"/>
              </a:rPr>
              <a:t>Prototyping </a:t>
            </a:r>
            <a:r>
              <a:rPr sz="2000" spc="-5" dirty="0">
                <a:latin typeface="Futura Lt BT"/>
                <a:cs typeface="Futura Lt BT"/>
              </a:rPr>
              <a:t>and </a:t>
            </a:r>
            <a:r>
              <a:rPr sz="2000" spc="-40" dirty="0">
                <a:latin typeface="Futura Lt BT"/>
                <a:cs typeface="Futura Lt BT"/>
              </a:rPr>
              <a:t>Testing</a:t>
            </a:r>
            <a:endParaRPr sz="2000" dirty="0">
              <a:latin typeface="Futura Lt BT"/>
              <a:cs typeface="Futura Lt BT"/>
            </a:endParaRPr>
          </a:p>
          <a:p>
            <a:pPr>
              <a:lnSpc>
                <a:spcPct val="100000"/>
              </a:lnSpc>
              <a:spcBef>
                <a:spcPts val="45"/>
              </a:spcBef>
              <a:buFont typeface="Futura Lt BT"/>
              <a:buAutoNum type="arabicPeriod"/>
            </a:pPr>
            <a:endParaRPr sz="2050" dirty="0">
              <a:latin typeface="Times New Roman"/>
              <a:cs typeface="Times New Roman"/>
            </a:endParaRPr>
          </a:p>
          <a:p>
            <a:pPr marL="304800" indent="-292100">
              <a:lnSpc>
                <a:spcPct val="100000"/>
              </a:lnSpc>
              <a:buAutoNum type="arabicPeriod"/>
              <a:tabLst>
                <a:tab pos="305435" algn="l"/>
              </a:tabLst>
            </a:pPr>
            <a:r>
              <a:rPr sz="2000" spc="-10" dirty="0">
                <a:latin typeface="Futura Lt BT"/>
                <a:cs typeface="Futura Lt BT"/>
              </a:rPr>
              <a:t>Presentation</a:t>
            </a:r>
            <a:endParaRPr sz="2000" dirty="0">
              <a:latin typeface="Futura Lt BT"/>
              <a:cs typeface="Futura Lt BT"/>
            </a:endParaRPr>
          </a:p>
          <a:p>
            <a:pPr marL="12700">
              <a:lnSpc>
                <a:spcPct val="100000"/>
              </a:lnSpc>
            </a:pPr>
            <a:r>
              <a:rPr sz="2000" i="1" spc="-5" dirty="0">
                <a:latin typeface="Futura Lt BT"/>
                <a:cs typeface="Futura Lt BT"/>
              </a:rPr>
              <a:t>topic 1:</a:t>
            </a:r>
            <a:r>
              <a:rPr sz="2000" i="1" spc="-10" dirty="0">
                <a:latin typeface="Futura Lt BT"/>
                <a:cs typeface="Futura Lt BT"/>
              </a:rPr>
              <a:t> </a:t>
            </a:r>
            <a:r>
              <a:rPr sz="2000" i="1" spc="-5" dirty="0">
                <a:latin typeface="Futura Lt BT"/>
                <a:cs typeface="Futura Lt BT"/>
              </a:rPr>
              <a:t>insight</a:t>
            </a:r>
            <a:endParaRPr sz="2000" dirty="0">
              <a:latin typeface="Futura Lt BT"/>
              <a:cs typeface="Futura Lt BT"/>
            </a:endParaRPr>
          </a:p>
          <a:p>
            <a:pPr marL="12700">
              <a:lnSpc>
                <a:spcPct val="100000"/>
              </a:lnSpc>
            </a:pPr>
            <a:r>
              <a:rPr sz="2000" i="1" spc="-5" dirty="0">
                <a:latin typeface="Futura Lt BT"/>
                <a:cs typeface="Futura Lt BT"/>
              </a:rPr>
              <a:t>topic 2: show solution in</a:t>
            </a:r>
            <a:r>
              <a:rPr sz="2000" i="1" spc="-55" dirty="0">
                <a:latin typeface="Futura Lt BT"/>
                <a:cs typeface="Futura Lt BT"/>
              </a:rPr>
              <a:t> </a:t>
            </a:r>
            <a:r>
              <a:rPr sz="2000" i="1" spc="-5" dirty="0">
                <a:latin typeface="Futura Lt BT"/>
                <a:cs typeface="Futura Lt BT"/>
              </a:rPr>
              <a:t>prototype</a:t>
            </a:r>
            <a:endParaRPr sz="2000" dirty="0">
              <a:latin typeface="Futura Lt BT"/>
              <a:cs typeface="Futura Lt BT"/>
            </a:endParaRPr>
          </a:p>
        </p:txBody>
      </p:sp>
      <p:pic>
        <p:nvPicPr>
          <p:cNvPr id="9" name="Picture 8" descr="A close up of a clock&#10;&#10;Description generated with high confidence">
            <a:extLst>
              <a:ext uri="{FF2B5EF4-FFF2-40B4-BE49-F238E27FC236}">
                <a16:creationId xmlns:a16="http://schemas.microsoft.com/office/drawing/2014/main" xmlns="" id="{CAFE7E05-24BD-4875-A5E0-C056D0CA813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690100" y="2638425"/>
            <a:ext cx="633758" cy="715466"/>
          </a:xfrm>
          <a:prstGeom prst="rect">
            <a:avLst/>
          </a:prstGeom>
        </p:spPr>
      </p:pic>
      <p:sp>
        <p:nvSpPr>
          <p:cNvPr id="10" name="object 3">
            <a:extLst>
              <a:ext uri="{FF2B5EF4-FFF2-40B4-BE49-F238E27FC236}">
                <a16:creationId xmlns:a16="http://schemas.microsoft.com/office/drawing/2014/main" xmlns="" id="{ABBF2038-7392-49BC-836E-D40C395816BF}"/>
              </a:ext>
            </a:extLst>
          </p:cNvPr>
          <p:cNvSpPr txBox="1"/>
          <p:nvPr/>
        </p:nvSpPr>
        <p:spPr>
          <a:xfrm>
            <a:off x="9633341" y="3367475"/>
            <a:ext cx="812601" cy="289823"/>
          </a:xfrm>
          <a:prstGeom prst="rect">
            <a:avLst/>
          </a:prstGeom>
        </p:spPr>
        <p:txBody>
          <a:bodyPr vert="horz" wrap="square" lIns="0" tIns="12700" rIns="0" bIns="0" rtlCol="0">
            <a:spAutoFit/>
          </a:bodyPr>
          <a:lstStyle/>
          <a:p>
            <a:pPr marL="12700">
              <a:lnSpc>
                <a:spcPct val="100000"/>
              </a:lnSpc>
              <a:spcBef>
                <a:spcPts val="100"/>
              </a:spcBef>
            </a:pPr>
            <a:r>
              <a:rPr lang="en-IN" sz="1800" i="1" spc="-5" dirty="0" smtClean="0">
                <a:latin typeface="Futura Lt BT"/>
                <a:cs typeface="Futura Lt BT"/>
              </a:rPr>
              <a:t>25 </a:t>
            </a:r>
            <a:r>
              <a:rPr lang="en-IN" sz="1800" i="1" spc="-5" dirty="0" err="1" smtClean="0">
                <a:latin typeface="Futura Lt BT"/>
                <a:cs typeface="Futura Lt BT"/>
              </a:rPr>
              <a:t>mins</a:t>
            </a:r>
            <a:endParaRPr sz="1800" dirty="0">
              <a:latin typeface="Futura Lt BT"/>
              <a:cs typeface="Futura Lt BT"/>
            </a:endParaRPr>
          </a:p>
        </p:txBody>
      </p:sp>
      <p:pic>
        <p:nvPicPr>
          <p:cNvPr id="11" name="Picture 10" descr="DIY.png"/>
          <p:cNvPicPr>
            <a:picLocks noChangeAspect="1"/>
          </p:cNvPicPr>
          <p:nvPr/>
        </p:nvPicPr>
        <p:blipFill>
          <a:blip r:embed="rId3" cstate="print"/>
          <a:stretch>
            <a:fillRect/>
          </a:stretch>
        </p:blipFill>
        <p:spPr>
          <a:xfrm>
            <a:off x="10041123" y="0"/>
            <a:ext cx="652277" cy="467920"/>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9579226" cy="923330"/>
          </a:xfrm>
        </p:spPr>
        <p:txBody>
          <a:bodyPr/>
          <a:lstStyle/>
          <a:p>
            <a:r>
              <a:rPr lang="en-US" dirty="0" smtClean="0"/>
              <a:t>Too many organizations, corporate culture is a barrier to design thinking and potent innovation.</a:t>
            </a:r>
            <a:endParaRPr lang="en-US" dirty="0"/>
          </a:p>
        </p:txBody>
      </p:sp>
      <p:sp>
        <p:nvSpPr>
          <p:cNvPr id="3" name="Text Placeholder 2"/>
          <p:cNvSpPr>
            <a:spLocks noGrp="1"/>
          </p:cNvSpPr>
          <p:nvPr>
            <p:ph type="body" idx="1"/>
          </p:nvPr>
        </p:nvSpPr>
        <p:spPr>
          <a:xfrm>
            <a:off x="455240" y="2025086"/>
            <a:ext cx="9782919" cy="5078313"/>
          </a:xfrm>
        </p:spPr>
        <p:txBody>
          <a:bodyPr/>
          <a:lstStyle/>
          <a:p>
            <a:pPr>
              <a:lnSpc>
                <a:spcPct val="150000"/>
              </a:lnSpc>
            </a:pPr>
            <a:r>
              <a:rPr lang="en-US" dirty="0" smtClean="0"/>
              <a:t>Think why?</a:t>
            </a:r>
          </a:p>
          <a:p>
            <a:pPr>
              <a:lnSpc>
                <a:spcPct val="150000"/>
              </a:lnSpc>
            </a:pPr>
            <a:endParaRPr lang="en-US" dirty="0" smtClean="0"/>
          </a:p>
          <a:p>
            <a:pPr>
              <a:lnSpc>
                <a:spcPct val="150000"/>
              </a:lnSpc>
            </a:pPr>
            <a:endParaRPr lang="en-US" dirty="0" smtClean="0"/>
          </a:p>
          <a:p>
            <a:pPr>
              <a:lnSpc>
                <a:spcPct val="150000"/>
              </a:lnSpc>
            </a:pPr>
            <a:r>
              <a:rPr lang="en-US" dirty="0" smtClean="0"/>
              <a:t>Answer: Design thinking is human centric—focused on customers, end users, design thinking requires a high degree of empathy for the end user, big doses of risk taking, prototyping and failing.</a:t>
            </a:r>
          </a:p>
          <a:p>
            <a:pPr>
              <a:lnSpc>
                <a:spcPct val="150000"/>
              </a:lnSpc>
            </a:pPr>
            <a:r>
              <a:rPr lang="en-US" dirty="0" smtClean="0"/>
              <a:t>Hence so, design thinking is likely to be antithetical to the corporate culture of most large companies, where data-driven decisions rigid organizational hierarchies well established rates of return on investment and high cost of failure are often the preferred business-as-usual ways of operating.</a:t>
            </a:r>
          </a:p>
          <a:p>
            <a:pPr>
              <a:lnSpc>
                <a:spcPct val="150000"/>
              </a:lnSpc>
            </a:pPr>
            <a:endParaRPr lang="en-US" dirty="0"/>
          </a:p>
        </p:txBody>
      </p:sp>
      <p:pic>
        <p:nvPicPr>
          <p:cNvPr id="4" name="Picture 3" descr="DIY.png"/>
          <p:cNvPicPr>
            <a:picLocks noChangeAspect="1"/>
          </p:cNvPicPr>
          <p:nvPr/>
        </p:nvPicPr>
        <p:blipFill>
          <a:blip r:embed="rId2" cstate="print"/>
          <a:stretch>
            <a:fillRect/>
          </a:stretch>
        </p:blipFill>
        <p:spPr>
          <a:xfrm>
            <a:off x="9507723" y="0"/>
            <a:ext cx="1185677" cy="850562"/>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2" name="Title 1"/>
          <p:cNvSpPr>
            <a:spLocks noGrp="1"/>
          </p:cNvSpPr>
          <p:nvPr>
            <p:ph type="title"/>
          </p:nvPr>
        </p:nvSpPr>
        <p:spPr>
          <a:xfrm>
            <a:off x="339474" y="162055"/>
            <a:ext cx="2416426" cy="2769989"/>
          </a:xfrm>
        </p:spPr>
        <p:txBody>
          <a:bodyPr/>
          <a:lstStyle/>
          <a:p>
            <a:r>
              <a:rPr lang="en-US" dirty="0" smtClean="0"/>
              <a:t>The Distinctive elements of corporate culture</a:t>
            </a:r>
            <a:endParaRPr lang="en-US" dirty="0"/>
          </a:p>
        </p:txBody>
      </p:sp>
      <p:pic>
        <p:nvPicPr>
          <p:cNvPr id="4098" name="Picture 2" descr="C:\Users\XDS\Desktop\DSC_9703.jpg"/>
          <p:cNvPicPr>
            <a:picLocks noChangeAspect="1" noChangeArrowheads="1"/>
          </p:cNvPicPr>
          <p:nvPr/>
        </p:nvPicPr>
        <p:blipFill>
          <a:blip r:embed="rId2" cstate="print"/>
          <a:srcRect l="5756" t="15182" r="9799" b="15651"/>
          <a:stretch>
            <a:fillRect/>
          </a:stretch>
        </p:blipFill>
        <p:spPr bwMode="auto">
          <a:xfrm>
            <a:off x="3822700" y="0"/>
            <a:ext cx="5193765" cy="7562850"/>
          </a:xfrm>
          <a:prstGeom prst="rect">
            <a:avLst/>
          </a:prstGeom>
          <a:noFill/>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240" y="2025086"/>
            <a:ext cx="9782919" cy="5124993"/>
          </a:xfrm>
        </p:spPr>
        <p:txBody>
          <a:bodyPr/>
          <a:lstStyle/>
          <a:p>
            <a:pPr>
              <a:lnSpc>
                <a:spcPct val="150000"/>
              </a:lnSpc>
            </a:pPr>
            <a:r>
              <a:rPr lang="en-US" sz="1600" dirty="0" smtClean="0"/>
              <a:t>Is the particular condition in which people perceive, think, act, interact and work in a particular organization; it acts like a force field or an invisible hand. It shapes, distorts and reinforces the perceptions, thinking and actions of the people within the company, whether realized or note. </a:t>
            </a:r>
          </a:p>
          <a:p>
            <a:pPr>
              <a:lnSpc>
                <a:spcPct val="150000"/>
              </a:lnSpc>
            </a:pPr>
            <a:r>
              <a:rPr lang="en-US" sz="1600" dirty="0" smtClean="0"/>
              <a:t>Is the unwritten rules for success inside the corporation, creating unseen walls and boundaries.</a:t>
            </a:r>
          </a:p>
          <a:p>
            <a:pPr>
              <a:lnSpc>
                <a:spcPct val="150000"/>
              </a:lnSpc>
            </a:pPr>
            <a:r>
              <a:rPr lang="en-US" sz="1600" dirty="0" smtClean="0"/>
              <a:t>It is the corporate paradigm</a:t>
            </a:r>
          </a:p>
          <a:p>
            <a:pPr>
              <a:lnSpc>
                <a:spcPct val="150000"/>
              </a:lnSpc>
            </a:pPr>
            <a:r>
              <a:rPr lang="en-US" sz="1600" dirty="0" smtClean="0"/>
              <a:t>It is whatever reinforced within the organization, analogously it is like a company’s personality.</a:t>
            </a:r>
          </a:p>
          <a:p>
            <a:pPr>
              <a:lnSpc>
                <a:spcPct val="150000"/>
              </a:lnSpc>
            </a:pPr>
            <a:r>
              <a:rPr lang="en-US" sz="1600" dirty="0" smtClean="0"/>
              <a:t>Organizations must empower and enable their people to continually invent new ways of competing, allow them to try and change the rules within the market place as well as inside the corporation itself. This happens either consciously or by building a spirit</a:t>
            </a:r>
          </a:p>
          <a:p>
            <a:pPr>
              <a:lnSpc>
                <a:spcPct val="150000"/>
              </a:lnSpc>
            </a:pPr>
            <a:endParaRPr lang="en-US" sz="1600" dirty="0" smtClean="0"/>
          </a:p>
          <a:p>
            <a:pPr>
              <a:lnSpc>
                <a:spcPct val="150000"/>
              </a:lnSpc>
            </a:pPr>
            <a:endParaRPr lang="en-US" sz="1600" dirty="0" smtClean="0"/>
          </a:p>
          <a:p>
            <a:pPr>
              <a:lnSpc>
                <a:spcPct val="150000"/>
              </a:lnSpc>
            </a:pPr>
            <a:r>
              <a:rPr lang="en-US" sz="1600" dirty="0" smtClean="0"/>
              <a:t>Design thinking promises to do just this. It challenges existing assumptions about what customers want and need. It constantly pushes the organization to reconsider its market place offerings and how work gets done. And it asks people in the organization tow work collaboratively to build something new.</a:t>
            </a:r>
            <a:endParaRPr lang="en-US" sz="1600" dirty="0"/>
          </a:p>
        </p:txBody>
      </p:sp>
      <p:sp>
        <p:nvSpPr>
          <p:cNvPr id="2" name="Title 1"/>
          <p:cNvSpPr>
            <a:spLocks noGrp="1"/>
          </p:cNvSpPr>
          <p:nvPr>
            <p:ph type="title"/>
          </p:nvPr>
        </p:nvSpPr>
        <p:spPr>
          <a:xfrm>
            <a:off x="339474" y="162055"/>
            <a:ext cx="4778626" cy="1384995"/>
          </a:xfrm>
        </p:spPr>
        <p:txBody>
          <a:bodyPr/>
          <a:lstStyle/>
          <a:p>
            <a:r>
              <a:rPr lang="en-US" dirty="0" smtClean="0"/>
              <a:t>What is corporate culture?</a:t>
            </a:r>
            <a:endParaRPr lang="en-US" dirty="0"/>
          </a:p>
        </p:txBody>
      </p:sp>
      <p:pic>
        <p:nvPicPr>
          <p:cNvPr id="5" name="Picture 4" descr="A close up of a device&#10;&#10;Description generated with high confidence">
            <a:extLst>
              <a:ext uri="{FF2B5EF4-FFF2-40B4-BE49-F238E27FC236}">
                <a16:creationId xmlns:a16="http://schemas.microsoft.com/office/drawing/2014/main" xmlns="" id="{A247DB92-438D-4325-8AFA-4619D7AC237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62588" y="0"/>
            <a:ext cx="1130812" cy="1131687"/>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3864226" cy="2308324"/>
          </a:xfrm>
        </p:spPr>
        <p:txBody>
          <a:bodyPr/>
          <a:lstStyle/>
          <a:p>
            <a:r>
              <a:rPr lang="en-US" dirty="0" smtClean="0"/>
              <a:t>Corporate forces that undermine design thinking </a:t>
            </a:r>
            <a:endParaRPr lang="en-US" dirty="0"/>
          </a:p>
        </p:txBody>
      </p:sp>
      <p:sp>
        <p:nvSpPr>
          <p:cNvPr id="3" name="Text Placeholder 2"/>
          <p:cNvSpPr>
            <a:spLocks noGrp="1"/>
          </p:cNvSpPr>
          <p:nvPr>
            <p:ph type="body" idx="1"/>
          </p:nvPr>
        </p:nvSpPr>
        <p:spPr>
          <a:xfrm>
            <a:off x="455240" y="2025086"/>
            <a:ext cx="9782919" cy="5586145"/>
          </a:xfrm>
        </p:spPr>
        <p:txBody>
          <a:bodyPr/>
          <a:lstStyle/>
          <a:p>
            <a:pPr>
              <a:lnSpc>
                <a:spcPct val="150000"/>
              </a:lnSpc>
            </a:pPr>
            <a:r>
              <a:rPr lang="en-US" sz="1800" b="1" dirty="0" smtClean="0"/>
              <a:t>Corporate Gravity: </a:t>
            </a:r>
            <a:r>
              <a:rPr lang="en-US" sz="1800" dirty="0" smtClean="0"/>
              <a:t>design thinking model can be brought in by an executive who can bridge the gap between top management and the design and innovation teams—someone who can bring their two worlds closer together.</a:t>
            </a:r>
          </a:p>
          <a:p>
            <a:pPr>
              <a:lnSpc>
                <a:spcPct val="150000"/>
              </a:lnSpc>
            </a:pPr>
            <a:endParaRPr lang="en-US" sz="1800" dirty="0" smtClean="0"/>
          </a:p>
          <a:p>
            <a:pPr>
              <a:lnSpc>
                <a:spcPct val="150000"/>
              </a:lnSpc>
            </a:pPr>
            <a:r>
              <a:rPr lang="en-US" sz="1800" b="1" dirty="0" smtClean="0"/>
              <a:t>Corporate immune system: </a:t>
            </a:r>
            <a:r>
              <a:rPr lang="en-US" sz="1800" dirty="0" smtClean="0"/>
              <a:t>Executives and managers need to bring the designer’s tools and methods to their own work. That way not only are employees engaged in the change but also see design thinking in action.</a:t>
            </a:r>
          </a:p>
          <a:p>
            <a:pPr>
              <a:lnSpc>
                <a:spcPct val="150000"/>
              </a:lnSpc>
            </a:pPr>
            <a:endParaRPr lang="en-US" sz="1800" dirty="0" smtClean="0"/>
          </a:p>
          <a:p>
            <a:pPr>
              <a:lnSpc>
                <a:spcPct val="150000"/>
              </a:lnSpc>
            </a:pPr>
            <a:r>
              <a:rPr lang="en-US" sz="1800" b="1" dirty="0" smtClean="0"/>
              <a:t>Corporate myopia </a:t>
            </a:r>
            <a:r>
              <a:rPr lang="en-US" sz="1800" dirty="0" smtClean="0"/>
              <a:t>(design thinking is that it asks those engaged to think in different ways)</a:t>
            </a:r>
          </a:p>
          <a:p>
            <a:pPr>
              <a:lnSpc>
                <a:spcPct val="150000"/>
              </a:lnSpc>
            </a:pPr>
            <a:r>
              <a:rPr lang="en-US" sz="1800" dirty="0" smtClean="0"/>
              <a:t>A joke</a:t>
            </a:r>
          </a:p>
          <a:p>
            <a:pPr>
              <a:lnSpc>
                <a:spcPct val="150000"/>
              </a:lnSpc>
            </a:pPr>
            <a:r>
              <a:rPr lang="en-US" sz="1800" dirty="0" smtClean="0"/>
              <a:t>Question: How many designers does it take to change a </a:t>
            </a:r>
            <a:r>
              <a:rPr lang="en-US" sz="1800" dirty="0" err="1" smtClean="0"/>
              <a:t>lightbulb</a:t>
            </a:r>
            <a:r>
              <a:rPr lang="en-US" sz="1800" dirty="0" smtClean="0"/>
              <a:t>?</a:t>
            </a:r>
          </a:p>
          <a:p>
            <a:pPr>
              <a:lnSpc>
                <a:spcPct val="150000"/>
              </a:lnSpc>
            </a:pPr>
            <a:r>
              <a:rPr lang="en-US" sz="1800" dirty="0" smtClean="0"/>
              <a:t>The designer’s answer: doe s it have to be a </a:t>
            </a:r>
            <a:r>
              <a:rPr lang="en-US" sz="1800" dirty="0" err="1" smtClean="0"/>
              <a:t>lightbulb</a:t>
            </a:r>
            <a:r>
              <a:rPr lang="en-US" sz="1800" dirty="0" smtClean="0"/>
              <a:t>?</a:t>
            </a:r>
          </a:p>
          <a:p>
            <a:pPr>
              <a:lnSpc>
                <a:spcPct val="150000"/>
              </a:lnSpc>
            </a:pPr>
            <a:endParaRPr lang="en-US" sz="1800" dirty="0"/>
          </a:p>
        </p:txBody>
      </p:sp>
      <p:pic>
        <p:nvPicPr>
          <p:cNvPr id="4" name="Picture 3" descr="A close up of a device&#10;&#10;Description generated with high confidence">
            <a:extLst>
              <a:ext uri="{FF2B5EF4-FFF2-40B4-BE49-F238E27FC236}">
                <a16:creationId xmlns:a16="http://schemas.microsoft.com/office/drawing/2014/main" xmlns="" id="{A247DB92-438D-4325-8AFA-4619D7AC237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62588" y="0"/>
            <a:ext cx="1130812" cy="1131687"/>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873626" cy="2769989"/>
          </a:xfrm>
        </p:spPr>
        <p:txBody>
          <a:bodyPr/>
          <a:lstStyle/>
          <a:p>
            <a:r>
              <a:rPr lang="en-US" dirty="0" smtClean="0"/>
              <a:t>Pillars of innovation for enabling design thinking</a:t>
            </a:r>
            <a:endParaRPr lang="en-US" dirty="0"/>
          </a:p>
        </p:txBody>
      </p:sp>
      <p:sp>
        <p:nvSpPr>
          <p:cNvPr id="3" name="Text Placeholder 2"/>
          <p:cNvSpPr>
            <a:spLocks noGrp="1"/>
          </p:cNvSpPr>
          <p:nvPr>
            <p:ph type="body" idx="1"/>
          </p:nvPr>
        </p:nvSpPr>
        <p:spPr>
          <a:xfrm>
            <a:off x="0" y="2409825"/>
            <a:ext cx="3213101" cy="4924425"/>
          </a:xfrm>
        </p:spPr>
        <p:txBody>
          <a:bodyPr/>
          <a:lstStyle/>
          <a:p>
            <a:pPr marL="457200" indent="-457200">
              <a:buAutoNum type="arabicPeriod"/>
            </a:pPr>
            <a:r>
              <a:rPr lang="en-US" dirty="0" smtClean="0"/>
              <a:t>Conduct a cultural assessment</a:t>
            </a:r>
          </a:p>
          <a:p>
            <a:pPr marL="457200" indent="-457200">
              <a:buAutoNum type="arabicPeriod"/>
            </a:pPr>
            <a:r>
              <a:rPr lang="en-US" dirty="0" smtClean="0"/>
              <a:t>Set up an office of transformation and a transformational leadership team</a:t>
            </a:r>
          </a:p>
          <a:p>
            <a:pPr marL="457200" indent="-457200">
              <a:buAutoNum type="arabicPeriod"/>
            </a:pPr>
            <a:r>
              <a:rPr lang="en-US" dirty="0" smtClean="0"/>
              <a:t>Set a budget and some deadline</a:t>
            </a:r>
          </a:p>
          <a:p>
            <a:pPr marL="457200" indent="-457200">
              <a:buAutoNum type="arabicPeriod"/>
            </a:pPr>
            <a:r>
              <a:rPr lang="en-US" dirty="0" smtClean="0"/>
              <a:t>Create a team to win over the team</a:t>
            </a:r>
          </a:p>
          <a:p>
            <a:pPr marL="457200" indent="-457200">
              <a:buAutoNum type="arabicPeriod"/>
            </a:pPr>
            <a:r>
              <a:rPr lang="en-US" dirty="0" smtClean="0"/>
              <a:t>Create a big commitment, new capabilities and increased capacities and lots of project teams.</a:t>
            </a:r>
            <a:endParaRPr lang="en-US" dirty="0"/>
          </a:p>
        </p:txBody>
      </p:sp>
      <p:pic>
        <p:nvPicPr>
          <p:cNvPr id="5122" name="Picture 2" descr="C:\Users\XDS\Desktop\DSC_9703.jpg"/>
          <p:cNvPicPr>
            <a:picLocks noChangeAspect="1" noChangeArrowheads="1"/>
          </p:cNvPicPr>
          <p:nvPr/>
        </p:nvPicPr>
        <p:blipFill>
          <a:blip r:embed="rId2" cstate="print"/>
          <a:srcRect t="27222" b="27934"/>
          <a:stretch>
            <a:fillRect/>
          </a:stretch>
        </p:blipFill>
        <p:spPr bwMode="auto">
          <a:xfrm>
            <a:off x="3225800" y="0"/>
            <a:ext cx="7467600" cy="5953336"/>
          </a:xfrm>
          <a:prstGeom prst="rect">
            <a:avLst/>
          </a:prstGeom>
          <a:noFill/>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xmlns="" id="{20E96D3E-4793-47D3-8BAC-ADC8B08BD99C}"/>
              </a:ext>
            </a:extLst>
          </p:cNvPr>
          <p:cNvSpPr txBox="1"/>
          <p:nvPr/>
        </p:nvSpPr>
        <p:spPr>
          <a:xfrm>
            <a:off x="3213100" y="4010025"/>
            <a:ext cx="6420485" cy="1859483"/>
          </a:xfrm>
          <a:prstGeom prst="rect">
            <a:avLst/>
          </a:prstGeom>
        </p:spPr>
        <p:txBody>
          <a:bodyPr vert="horz" wrap="square" lIns="0" tIns="12700" rIns="0" bIns="0" rtlCol="0">
            <a:spAutoFit/>
          </a:bodyPr>
          <a:lstStyle/>
          <a:p>
            <a:pPr marL="882650" marR="5080" indent="-870585" algn="just">
              <a:lnSpc>
                <a:spcPct val="100000"/>
              </a:lnSpc>
              <a:spcBef>
                <a:spcPts val="100"/>
              </a:spcBef>
            </a:pPr>
            <a:r>
              <a:rPr lang="en-US" sz="2400" b="1" i="1" dirty="0" smtClean="0"/>
              <a:t>When A.G. </a:t>
            </a:r>
            <a:r>
              <a:rPr lang="en-US" sz="2400" b="1" i="1" dirty="0" err="1" smtClean="0"/>
              <a:t>Lafley</a:t>
            </a:r>
            <a:r>
              <a:rPr lang="en-US" sz="2400" b="1" i="1" dirty="0" smtClean="0"/>
              <a:t>, P&amp;G, set out to remake that company around design thinking in 2001, he said, “We will not win on technology alone. Therefore, we need to build design thinking into the DNA of P&amp;G.</a:t>
            </a:r>
            <a:endParaRPr sz="1500" b="1" i="1" dirty="0">
              <a:latin typeface="Futura Lt BT"/>
              <a:cs typeface="Futura Lt BT"/>
            </a:endParaRPr>
          </a:p>
        </p:txBody>
      </p:sp>
    </p:spTree>
    <p:extLst>
      <p:ext uri="{BB962C8B-B14F-4D97-AF65-F5344CB8AC3E}">
        <p14:creationId xmlns:p14="http://schemas.microsoft.com/office/powerpoint/2010/main" xmlns="" val="284563343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2" name="Title 1"/>
          <p:cNvSpPr>
            <a:spLocks noGrp="1"/>
          </p:cNvSpPr>
          <p:nvPr>
            <p:ph type="title"/>
          </p:nvPr>
        </p:nvSpPr>
        <p:spPr>
          <a:xfrm>
            <a:off x="339474" y="162055"/>
            <a:ext cx="2949826" cy="1333370"/>
          </a:xfrm>
        </p:spPr>
        <p:txBody>
          <a:bodyPr/>
          <a:lstStyle/>
          <a:p>
            <a:r>
              <a:rPr lang="en-US" dirty="0" smtClean="0"/>
              <a:t>Four stages of transforming to a culture of design thinking</a:t>
            </a:r>
            <a:endParaRPr lang="en-US" dirty="0"/>
          </a:p>
        </p:txBody>
      </p:sp>
      <p:sp>
        <p:nvSpPr>
          <p:cNvPr id="3" name="Text Placeholder 2"/>
          <p:cNvSpPr>
            <a:spLocks noGrp="1"/>
          </p:cNvSpPr>
          <p:nvPr>
            <p:ph type="body" idx="1"/>
          </p:nvPr>
        </p:nvSpPr>
        <p:spPr>
          <a:xfrm>
            <a:off x="5651500" y="3095625"/>
            <a:ext cx="2376860" cy="1789657"/>
          </a:xfrm>
        </p:spPr>
        <p:txBody>
          <a:bodyPr/>
          <a:lstStyle/>
          <a:p>
            <a:pPr>
              <a:lnSpc>
                <a:spcPct val="150000"/>
              </a:lnSpc>
            </a:pPr>
            <a:r>
              <a:rPr lang="en-US" dirty="0" smtClean="0"/>
              <a:t>Stage 1: Reveal</a:t>
            </a:r>
          </a:p>
          <a:p>
            <a:pPr>
              <a:lnSpc>
                <a:spcPct val="150000"/>
              </a:lnSpc>
            </a:pPr>
            <a:r>
              <a:rPr lang="en-US" dirty="0" smtClean="0"/>
              <a:t>Stage 2: Unhook</a:t>
            </a:r>
          </a:p>
          <a:p>
            <a:pPr>
              <a:lnSpc>
                <a:spcPct val="150000"/>
              </a:lnSpc>
            </a:pPr>
            <a:r>
              <a:rPr lang="en-US" dirty="0" smtClean="0"/>
              <a:t>Stage 3: Invent</a:t>
            </a:r>
          </a:p>
          <a:p>
            <a:pPr>
              <a:lnSpc>
                <a:spcPct val="150000"/>
              </a:lnSpc>
            </a:pPr>
            <a:r>
              <a:rPr lang="en-US" dirty="0" smtClean="0"/>
              <a:t>Stage 4: Implement</a:t>
            </a:r>
            <a:endParaRPr lang="en-US"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descr="C:\Users\XDS\Desktop\DSC_9702.jpg"/>
          <p:cNvPicPr>
            <a:picLocks noChangeAspect="1" noChangeArrowheads="1"/>
          </p:cNvPicPr>
          <p:nvPr/>
        </p:nvPicPr>
        <p:blipFill>
          <a:blip r:embed="rId2" cstate="print"/>
          <a:srcRect l="4583" t="35525" r="20417" b="10401"/>
          <a:stretch>
            <a:fillRect/>
          </a:stretch>
        </p:blipFill>
        <p:spPr bwMode="auto">
          <a:xfrm>
            <a:off x="0" y="1800225"/>
            <a:ext cx="10693400" cy="4336768"/>
          </a:xfrm>
          <a:prstGeom prst="rect">
            <a:avLst/>
          </a:prstGeom>
          <a:noFill/>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descr="C:\Users\XDS\Desktop\DSC_9703.jpg"/>
          <p:cNvPicPr>
            <a:picLocks noChangeAspect="1" noChangeArrowheads="1"/>
          </p:cNvPicPr>
          <p:nvPr/>
        </p:nvPicPr>
        <p:blipFill>
          <a:blip r:embed="rId2" cstate="print"/>
          <a:srcRect l="14514" t="21481" r="10486" b="7407"/>
          <a:stretch>
            <a:fillRect/>
          </a:stretch>
        </p:blipFill>
        <p:spPr bwMode="auto">
          <a:xfrm>
            <a:off x="0" y="885825"/>
            <a:ext cx="10693400" cy="5703147"/>
          </a:xfrm>
          <a:prstGeom prst="rect">
            <a:avLst/>
          </a:prstGeom>
          <a:noFill/>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194" name="Picture 2" descr="C:\Users\XDS\Desktop\DSC_9704.jpg"/>
          <p:cNvPicPr>
            <a:picLocks noChangeAspect="1" noChangeArrowheads="1"/>
          </p:cNvPicPr>
          <p:nvPr/>
        </p:nvPicPr>
        <p:blipFill>
          <a:blip r:embed="rId2" cstate="print"/>
          <a:srcRect l="20278" t="24660" r="5139" b="4969"/>
          <a:stretch>
            <a:fillRect/>
          </a:stretch>
        </p:blipFill>
        <p:spPr bwMode="auto">
          <a:xfrm>
            <a:off x="0" y="885825"/>
            <a:ext cx="10693400" cy="567526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9299" y="1861285"/>
            <a:ext cx="4712601" cy="3121367"/>
          </a:xfrm>
          <a:prstGeom prst="rect">
            <a:avLst/>
          </a:prstGeom>
        </p:spPr>
        <p:txBody>
          <a:bodyPr vert="horz" wrap="square" lIns="0" tIns="12700" rIns="0" bIns="0" rtlCol="0">
            <a:spAutoFit/>
          </a:bodyPr>
          <a:lstStyle/>
          <a:p>
            <a:pPr marL="12700">
              <a:lnSpc>
                <a:spcPct val="100000"/>
              </a:lnSpc>
              <a:spcBef>
                <a:spcPts val="100"/>
              </a:spcBef>
            </a:pPr>
            <a:r>
              <a:rPr sz="2000" b="1" i="1" spc="-5" dirty="0">
                <a:latin typeface="Futura Hv BT"/>
                <a:cs typeface="Futura Hv BT"/>
              </a:rPr>
              <a:t>Linear </a:t>
            </a:r>
            <a:r>
              <a:rPr sz="2000" b="1" i="1" spc="-10" dirty="0">
                <a:latin typeface="Futura Hv BT"/>
                <a:cs typeface="Futura Hv BT"/>
              </a:rPr>
              <a:t>Problem Solving</a:t>
            </a:r>
            <a:r>
              <a:rPr sz="2000" b="1" i="1" spc="5" dirty="0">
                <a:latin typeface="Futura Hv BT"/>
                <a:cs typeface="Futura Hv BT"/>
              </a:rPr>
              <a:t> </a:t>
            </a:r>
            <a:r>
              <a:rPr sz="2000" b="1" i="1" spc="-10" dirty="0">
                <a:latin typeface="Futura Hv BT"/>
                <a:cs typeface="Futura Hv BT"/>
              </a:rPr>
              <a:t>method</a:t>
            </a:r>
            <a:endParaRPr sz="2000" dirty="0">
              <a:latin typeface="Futura Hv BT"/>
              <a:cs typeface="Futura Hv BT"/>
            </a:endParaRPr>
          </a:p>
          <a:p>
            <a:pPr>
              <a:lnSpc>
                <a:spcPct val="100000"/>
              </a:lnSpc>
              <a:spcBef>
                <a:spcPts val="40"/>
              </a:spcBef>
            </a:pPr>
            <a:endParaRPr sz="2050" dirty="0">
              <a:latin typeface="Times New Roman"/>
              <a:cs typeface="Times New Roman"/>
            </a:endParaRPr>
          </a:p>
          <a:p>
            <a:pPr marL="304800" indent="-292100">
              <a:lnSpc>
                <a:spcPct val="100000"/>
              </a:lnSpc>
              <a:buAutoNum type="arabicPeriod"/>
              <a:tabLst>
                <a:tab pos="305435" algn="l"/>
              </a:tabLst>
            </a:pPr>
            <a:r>
              <a:rPr sz="2000" dirty="0">
                <a:latin typeface="Futura Lt BT"/>
                <a:cs typeface="Futura Lt BT"/>
              </a:rPr>
              <a:t>Define a </a:t>
            </a:r>
            <a:r>
              <a:rPr sz="2000" spc="-5" dirty="0">
                <a:latin typeface="Futura Lt BT"/>
                <a:cs typeface="Futura Lt BT"/>
              </a:rPr>
              <a:t>problem </a:t>
            </a:r>
            <a:r>
              <a:rPr sz="2000" dirty="0">
                <a:latin typeface="Futura Lt BT"/>
                <a:cs typeface="Futura Lt BT"/>
              </a:rPr>
              <a:t>from </a:t>
            </a:r>
            <a:r>
              <a:rPr sz="2000" spc="-5" dirty="0">
                <a:latin typeface="Futura Lt BT"/>
                <a:cs typeface="Futura Lt BT"/>
              </a:rPr>
              <a:t>given </a:t>
            </a:r>
            <a:r>
              <a:rPr sz="2000" dirty="0">
                <a:latin typeface="Futura Lt BT"/>
                <a:cs typeface="Futura Lt BT"/>
              </a:rPr>
              <a:t>set </a:t>
            </a:r>
            <a:r>
              <a:rPr sz="2000" spc="-5" dirty="0">
                <a:latin typeface="Futura Lt BT"/>
                <a:cs typeface="Futura Lt BT"/>
              </a:rPr>
              <a:t>of</a:t>
            </a:r>
            <a:r>
              <a:rPr sz="2000" spc="-95" dirty="0">
                <a:latin typeface="Futura Lt BT"/>
                <a:cs typeface="Futura Lt BT"/>
              </a:rPr>
              <a:t> </a:t>
            </a:r>
            <a:r>
              <a:rPr sz="2000" dirty="0">
                <a:latin typeface="Futura Lt BT"/>
                <a:cs typeface="Futura Lt BT"/>
              </a:rPr>
              <a:t>data</a:t>
            </a:r>
          </a:p>
          <a:p>
            <a:pPr>
              <a:lnSpc>
                <a:spcPct val="100000"/>
              </a:lnSpc>
              <a:spcBef>
                <a:spcPts val="45"/>
              </a:spcBef>
              <a:buFont typeface="Futura Lt BT"/>
              <a:buAutoNum type="arabicPeriod"/>
            </a:pPr>
            <a:endParaRPr sz="2050" dirty="0">
              <a:latin typeface="Times New Roman"/>
              <a:cs typeface="Times New Roman"/>
            </a:endParaRPr>
          </a:p>
          <a:p>
            <a:pPr marL="304800" indent="-292100">
              <a:lnSpc>
                <a:spcPct val="100000"/>
              </a:lnSpc>
              <a:buAutoNum type="arabicPeriod"/>
              <a:tabLst>
                <a:tab pos="305435" algn="l"/>
              </a:tabLst>
            </a:pPr>
            <a:r>
              <a:rPr sz="2000" spc="-5" dirty="0">
                <a:latin typeface="Futura Lt BT"/>
                <a:cs typeface="Futura Lt BT"/>
              </a:rPr>
              <a:t>Identify </a:t>
            </a:r>
            <a:r>
              <a:rPr sz="2000" dirty="0">
                <a:latin typeface="Futura Lt BT"/>
                <a:cs typeface="Futura Lt BT"/>
              </a:rPr>
              <a:t>various</a:t>
            </a:r>
            <a:r>
              <a:rPr sz="2000" spc="-10" dirty="0">
                <a:latin typeface="Futura Lt BT"/>
                <a:cs typeface="Futura Lt BT"/>
              </a:rPr>
              <a:t> </a:t>
            </a:r>
            <a:r>
              <a:rPr sz="2000" dirty="0">
                <a:latin typeface="Futura Lt BT"/>
                <a:cs typeface="Futura Lt BT"/>
              </a:rPr>
              <a:t>solutions</a:t>
            </a:r>
          </a:p>
          <a:p>
            <a:pPr>
              <a:lnSpc>
                <a:spcPct val="100000"/>
              </a:lnSpc>
              <a:spcBef>
                <a:spcPts val="40"/>
              </a:spcBef>
              <a:buFont typeface="Futura Lt BT"/>
              <a:buAutoNum type="arabicPeriod"/>
            </a:pPr>
            <a:endParaRPr sz="2050" dirty="0">
              <a:latin typeface="Times New Roman"/>
              <a:cs typeface="Times New Roman"/>
            </a:endParaRPr>
          </a:p>
          <a:p>
            <a:pPr marL="304800" indent="-292100">
              <a:lnSpc>
                <a:spcPct val="100000"/>
              </a:lnSpc>
              <a:buAutoNum type="arabicPeriod"/>
              <a:tabLst>
                <a:tab pos="305435" algn="l"/>
              </a:tabLst>
            </a:pPr>
            <a:r>
              <a:rPr sz="2000" spc="-5" dirty="0">
                <a:latin typeface="Futura Lt BT"/>
                <a:cs typeface="Futura Lt BT"/>
              </a:rPr>
              <a:t>Analyze</a:t>
            </a:r>
            <a:r>
              <a:rPr sz="2000" spc="-10" dirty="0">
                <a:latin typeface="Futura Lt BT"/>
                <a:cs typeface="Futura Lt BT"/>
              </a:rPr>
              <a:t> </a:t>
            </a:r>
            <a:r>
              <a:rPr sz="2000" spc="-5" dirty="0">
                <a:latin typeface="Futura Lt BT"/>
                <a:cs typeface="Futura Lt BT"/>
              </a:rPr>
              <a:t>each</a:t>
            </a:r>
            <a:endParaRPr sz="2000" dirty="0">
              <a:latin typeface="Futura Lt BT"/>
              <a:cs typeface="Futura Lt BT"/>
            </a:endParaRPr>
          </a:p>
          <a:p>
            <a:pPr>
              <a:lnSpc>
                <a:spcPct val="100000"/>
              </a:lnSpc>
              <a:spcBef>
                <a:spcPts val="45"/>
              </a:spcBef>
              <a:buFont typeface="Futura Lt BT"/>
              <a:buAutoNum type="arabicPeriod"/>
            </a:pPr>
            <a:endParaRPr sz="2050" dirty="0">
              <a:latin typeface="Times New Roman"/>
              <a:cs typeface="Times New Roman"/>
            </a:endParaRPr>
          </a:p>
          <a:p>
            <a:pPr marL="304800" indent="-292100">
              <a:lnSpc>
                <a:spcPct val="100000"/>
              </a:lnSpc>
              <a:buAutoNum type="arabicPeriod"/>
              <a:tabLst>
                <a:tab pos="305435" algn="l"/>
              </a:tabLst>
            </a:pPr>
            <a:r>
              <a:rPr sz="2000" dirty="0">
                <a:latin typeface="Futura Lt BT"/>
                <a:cs typeface="Futura Lt BT"/>
              </a:rPr>
              <a:t>Choose One – </a:t>
            </a:r>
            <a:r>
              <a:rPr sz="2000" spc="-5" dirty="0">
                <a:latin typeface="Futura Lt BT"/>
                <a:cs typeface="Futura Lt BT"/>
              </a:rPr>
              <a:t>the </a:t>
            </a:r>
            <a:r>
              <a:rPr sz="2000" dirty="0">
                <a:latin typeface="Futura Lt BT"/>
                <a:cs typeface="Futura Lt BT"/>
              </a:rPr>
              <a:t>right</a:t>
            </a:r>
            <a:r>
              <a:rPr sz="2000" spc="-35" dirty="0">
                <a:latin typeface="Futura Lt BT"/>
                <a:cs typeface="Futura Lt BT"/>
              </a:rPr>
              <a:t> </a:t>
            </a:r>
            <a:r>
              <a:rPr sz="2000" spc="-5" dirty="0">
                <a:latin typeface="Futura Lt BT"/>
                <a:cs typeface="Futura Lt BT"/>
              </a:rPr>
              <a:t>one</a:t>
            </a:r>
            <a:endParaRPr sz="2000" dirty="0">
              <a:latin typeface="Futura Lt BT"/>
              <a:cs typeface="Futura Lt BT"/>
            </a:endParaRPr>
          </a:p>
        </p:txBody>
      </p:sp>
      <p:sp>
        <p:nvSpPr>
          <p:cNvPr id="8" name="object 8"/>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3"/>
          <p:cNvSpPr txBox="1"/>
          <p:nvPr/>
        </p:nvSpPr>
        <p:spPr>
          <a:xfrm>
            <a:off x="5441303" y="2470885"/>
            <a:ext cx="4248797" cy="1567096"/>
          </a:xfrm>
          <a:prstGeom prst="rect">
            <a:avLst/>
          </a:prstGeom>
        </p:spPr>
        <p:txBody>
          <a:bodyPr vert="horz" wrap="square" lIns="0" tIns="12700" rIns="0" bIns="0" rtlCol="0">
            <a:spAutoFit/>
          </a:bodyPr>
          <a:lstStyle/>
          <a:p>
            <a:pPr marL="304800" indent="-292100">
              <a:lnSpc>
                <a:spcPct val="100000"/>
              </a:lnSpc>
              <a:spcBef>
                <a:spcPts val="100"/>
              </a:spcBef>
              <a:buAutoNum type="arabicPeriod"/>
              <a:tabLst>
                <a:tab pos="305435" algn="l"/>
              </a:tabLst>
            </a:pPr>
            <a:r>
              <a:rPr sz="2000" dirty="0">
                <a:latin typeface="Futura Lt BT"/>
                <a:cs typeface="Futura Lt BT"/>
              </a:rPr>
              <a:t>Observe, </a:t>
            </a:r>
            <a:r>
              <a:rPr sz="2000" spc="-5" dirty="0">
                <a:latin typeface="Futura Lt BT"/>
                <a:cs typeface="Futura Lt BT"/>
              </a:rPr>
              <a:t>Empathize,</a:t>
            </a:r>
            <a:r>
              <a:rPr sz="2000" spc="-95" dirty="0">
                <a:latin typeface="Futura Lt BT"/>
                <a:cs typeface="Futura Lt BT"/>
              </a:rPr>
              <a:t> </a:t>
            </a:r>
            <a:r>
              <a:rPr sz="2000" dirty="0">
                <a:latin typeface="Futura Lt BT"/>
                <a:cs typeface="Futura Lt BT"/>
              </a:rPr>
              <a:t>Understand</a:t>
            </a:r>
          </a:p>
          <a:p>
            <a:pPr>
              <a:lnSpc>
                <a:spcPct val="100000"/>
              </a:lnSpc>
              <a:spcBef>
                <a:spcPts val="40"/>
              </a:spcBef>
              <a:buFont typeface="Futura Lt BT"/>
              <a:buAutoNum type="arabicPeriod"/>
            </a:pPr>
            <a:endParaRPr sz="2050" dirty="0">
              <a:latin typeface="Times New Roman"/>
              <a:cs typeface="Times New Roman"/>
            </a:endParaRPr>
          </a:p>
          <a:p>
            <a:pPr marL="304800" indent="-292100">
              <a:lnSpc>
                <a:spcPct val="100000"/>
              </a:lnSpc>
              <a:buAutoNum type="arabicPeriod"/>
              <a:tabLst>
                <a:tab pos="305435" algn="l"/>
              </a:tabLst>
            </a:pPr>
            <a:r>
              <a:rPr sz="2000" spc="-15" dirty="0">
                <a:latin typeface="Futura Lt BT"/>
                <a:cs typeface="Futura Lt BT"/>
              </a:rPr>
              <a:t>Problem</a:t>
            </a:r>
            <a:r>
              <a:rPr sz="2000" spc="-5" dirty="0">
                <a:latin typeface="Futura Lt BT"/>
                <a:cs typeface="Futura Lt BT"/>
              </a:rPr>
              <a:t> Articulation</a:t>
            </a:r>
            <a:endParaRPr sz="2000" dirty="0">
              <a:latin typeface="Futura Lt BT"/>
              <a:cs typeface="Futura Lt BT"/>
            </a:endParaRPr>
          </a:p>
          <a:p>
            <a:pPr>
              <a:lnSpc>
                <a:spcPct val="100000"/>
              </a:lnSpc>
              <a:spcBef>
                <a:spcPts val="45"/>
              </a:spcBef>
              <a:buFont typeface="Futura Lt BT"/>
              <a:buAutoNum type="arabicPeriod"/>
            </a:pPr>
            <a:endParaRPr sz="2050" dirty="0">
              <a:latin typeface="Times New Roman"/>
              <a:cs typeface="Times New Roman"/>
            </a:endParaRPr>
          </a:p>
          <a:p>
            <a:pPr marL="304800" indent="-292100">
              <a:lnSpc>
                <a:spcPct val="100000"/>
              </a:lnSpc>
              <a:buAutoNum type="arabicPeriod"/>
              <a:tabLst>
                <a:tab pos="305435" algn="l"/>
              </a:tabLst>
            </a:pPr>
            <a:r>
              <a:rPr sz="2000" spc="-5" dirty="0">
                <a:latin typeface="Futura Lt BT"/>
                <a:cs typeface="Futura Lt BT"/>
              </a:rPr>
              <a:t>Ideation </a:t>
            </a:r>
            <a:r>
              <a:rPr sz="2000" dirty="0">
                <a:latin typeface="Futura Lt BT"/>
                <a:cs typeface="Futura Lt BT"/>
              </a:rPr>
              <a:t>: </a:t>
            </a:r>
            <a:r>
              <a:rPr sz="2000" spc="-5" dirty="0">
                <a:latin typeface="Futura Lt BT"/>
                <a:cs typeface="Futura Lt BT"/>
              </a:rPr>
              <a:t>Analysis </a:t>
            </a:r>
            <a:r>
              <a:rPr sz="2000" dirty="0">
                <a:latin typeface="Futura Lt BT"/>
                <a:cs typeface="Futura Lt BT"/>
              </a:rPr>
              <a:t>&amp;</a:t>
            </a:r>
            <a:r>
              <a:rPr sz="2000" spc="-55" dirty="0">
                <a:latin typeface="Futura Lt BT"/>
                <a:cs typeface="Futura Lt BT"/>
              </a:rPr>
              <a:t> </a:t>
            </a:r>
            <a:r>
              <a:rPr sz="2000" spc="-5" dirty="0">
                <a:latin typeface="Futura Lt BT"/>
                <a:cs typeface="Futura Lt BT"/>
              </a:rPr>
              <a:t>Synthesis</a:t>
            </a:r>
            <a:endParaRPr sz="2000" dirty="0">
              <a:latin typeface="Futura Lt BT"/>
              <a:cs typeface="Futura Lt BT"/>
            </a:endParaRPr>
          </a:p>
        </p:txBody>
      </p:sp>
      <p:sp>
        <p:nvSpPr>
          <p:cNvPr id="4" name="object 4"/>
          <p:cNvSpPr txBox="1"/>
          <p:nvPr/>
        </p:nvSpPr>
        <p:spPr>
          <a:xfrm>
            <a:off x="5441302" y="4299685"/>
            <a:ext cx="2191397"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4.</a:t>
            </a:r>
            <a:r>
              <a:rPr sz="2000" spc="-55" dirty="0">
                <a:latin typeface="Futura Lt BT"/>
                <a:cs typeface="Futura Lt BT"/>
              </a:rPr>
              <a:t> </a:t>
            </a:r>
            <a:r>
              <a:rPr sz="2000" spc="-10" dirty="0">
                <a:latin typeface="Futura Lt BT"/>
                <a:cs typeface="Futura Lt BT"/>
              </a:rPr>
              <a:t>Prototyping</a:t>
            </a:r>
            <a:endParaRPr sz="2000" dirty="0">
              <a:latin typeface="Futura Lt BT"/>
              <a:cs typeface="Futura Lt BT"/>
            </a:endParaRPr>
          </a:p>
        </p:txBody>
      </p:sp>
      <p:sp>
        <p:nvSpPr>
          <p:cNvPr id="5" name="object 5"/>
          <p:cNvSpPr txBox="1"/>
          <p:nvPr/>
        </p:nvSpPr>
        <p:spPr>
          <a:xfrm>
            <a:off x="5441302" y="4909285"/>
            <a:ext cx="1429397"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5.</a:t>
            </a:r>
            <a:r>
              <a:rPr sz="2000" spc="-75" dirty="0">
                <a:latin typeface="Futura Lt BT"/>
                <a:cs typeface="Futura Lt BT"/>
              </a:rPr>
              <a:t> </a:t>
            </a:r>
            <a:r>
              <a:rPr sz="2000" spc="-40" dirty="0">
                <a:latin typeface="Futura Lt BT"/>
                <a:cs typeface="Futura Lt BT"/>
              </a:rPr>
              <a:t>Testing</a:t>
            </a:r>
            <a:endParaRPr sz="2000" dirty="0">
              <a:latin typeface="Futura Lt BT"/>
              <a:cs typeface="Futura Lt BT"/>
            </a:endParaRPr>
          </a:p>
        </p:txBody>
      </p:sp>
      <p:sp>
        <p:nvSpPr>
          <p:cNvPr id="6" name="object 6"/>
          <p:cNvSpPr txBox="1">
            <a:spLocks noGrp="1"/>
          </p:cNvSpPr>
          <p:nvPr>
            <p:ph type="title"/>
          </p:nvPr>
        </p:nvSpPr>
        <p:spPr>
          <a:xfrm>
            <a:off x="329299" y="1216031"/>
            <a:ext cx="1398270" cy="406400"/>
          </a:xfrm>
          <a:prstGeom prst="rect">
            <a:avLst/>
          </a:prstGeom>
        </p:spPr>
        <p:txBody>
          <a:bodyPr vert="horz" wrap="square" lIns="0" tIns="12700" rIns="0" bIns="0" rtlCol="0">
            <a:spAutoFit/>
          </a:bodyPr>
          <a:lstStyle/>
          <a:p>
            <a:pPr marL="12700">
              <a:lnSpc>
                <a:spcPct val="100000"/>
              </a:lnSpc>
              <a:spcBef>
                <a:spcPts val="100"/>
              </a:spcBef>
            </a:pPr>
            <a:r>
              <a:rPr sz="2500" spc="-10" dirty="0">
                <a:solidFill>
                  <a:srgbClr val="EEC047"/>
                </a:solidFill>
                <a:latin typeface="Futura Hv BT"/>
                <a:cs typeface="Futura Hv BT"/>
              </a:rPr>
              <a:t>Manager</a:t>
            </a:r>
            <a:endParaRPr sz="2500">
              <a:latin typeface="Futura Hv BT"/>
              <a:cs typeface="Futura Hv BT"/>
            </a:endParaRPr>
          </a:p>
        </p:txBody>
      </p:sp>
      <p:sp>
        <p:nvSpPr>
          <p:cNvPr id="7" name="object 7"/>
          <p:cNvSpPr txBox="1"/>
          <p:nvPr/>
        </p:nvSpPr>
        <p:spPr>
          <a:xfrm>
            <a:off x="5441303" y="1216031"/>
            <a:ext cx="4968875" cy="975994"/>
          </a:xfrm>
          <a:prstGeom prst="rect">
            <a:avLst/>
          </a:prstGeom>
        </p:spPr>
        <p:txBody>
          <a:bodyPr vert="horz" wrap="square" lIns="0" tIns="12700" rIns="0" bIns="0" rtlCol="0">
            <a:spAutoFit/>
          </a:bodyPr>
          <a:lstStyle/>
          <a:p>
            <a:pPr marL="12700">
              <a:lnSpc>
                <a:spcPct val="100000"/>
              </a:lnSpc>
              <a:spcBef>
                <a:spcPts val="100"/>
              </a:spcBef>
            </a:pPr>
            <a:r>
              <a:rPr sz="2500" b="1" spc="-5" dirty="0">
                <a:solidFill>
                  <a:srgbClr val="EEC047"/>
                </a:solidFill>
                <a:latin typeface="Futura Hv BT"/>
                <a:cs typeface="Futura Hv BT"/>
              </a:rPr>
              <a:t>Designer</a:t>
            </a:r>
            <a:endParaRPr sz="2500">
              <a:latin typeface="Futura Hv BT"/>
              <a:cs typeface="Futura Hv BT"/>
            </a:endParaRPr>
          </a:p>
          <a:p>
            <a:pPr marL="12700">
              <a:lnSpc>
                <a:spcPct val="100000"/>
              </a:lnSpc>
              <a:spcBef>
                <a:spcPts val="2080"/>
              </a:spcBef>
            </a:pPr>
            <a:r>
              <a:rPr sz="2000" b="1" i="1" spc="-10" dirty="0">
                <a:latin typeface="Futura Hv BT"/>
                <a:cs typeface="Futura Hv BT"/>
              </a:rPr>
              <a:t>Iterative, </a:t>
            </a:r>
            <a:r>
              <a:rPr sz="2000" b="1" i="1" spc="-5" dirty="0">
                <a:latin typeface="Futura Hv BT"/>
                <a:cs typeface="Futura Hv BT"/>
              </a:rPr>
              <a:t>holistic </a:t>
            </a:r>
            <a:r>
              <a:rPr sz="2000" b="1" i="1" spc="-10" dirty="0">
                <a:latin typeface="Futura Hv BT"/>
                <a:cs typeface="Futura Hv BT"/>
              </a:rPr>
              <a:t>problem solving</a:t>
            </a:r>
            <a:r>
              <a:rPr sz="2000" b="1" i="1" spc="65" dirty="0">
                <a:latin typeface="Futura Hv BT"/>
                <a:cs typeface="Futura Hv BT"/>
              </a:rPr>
              <a:t> </a:t>
            </a:r>
            <a:r>
              <a:rPr sz="2000" b="1" i="1" spc="-10" dirty="0">
                <a:latin typeface="Futura Hv BT"/>
                <a:cs typeface="Futura Hv BT"/>
              </a:rPr>
              <a:t>method</a:t>
            </a:r>
            <a:endParaRPr sz="2000">
              <a:latin typeface="Futura Hv BT"/>
              <a:cs typeface="Futura Hv BT"/>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9218" name="Picture 2" descr="C:\Users\XDS\Desktop\DSC_9705.jpg"/>
          <p:cNvPicPr>
            <a:picLocks noChangeAspect="1" noChangeArrowheads="1"/>
          </p:cNvPicPr>
          <p:nvPr/>
        </p:nvPicPr>
        <p:blipFill>
          <a:blip r:embed="rId2" cstate="print"/>
          <a:srcRect l="24792" t="31821" r="5973" b="6698"/>
          <a:stretch>
            <a:fillRect/>
          </a:stretch>
        </p:blipFill>
        <p:spPr bwMode="auto">
          <a:xfrm>
            <a:off x="0" y="983262"/>
            <a:ext cx="10693400" cy="5341337"/>
          </a:xfrm>
          <a:prstGeom prst="rect">
            <a:avLst/>
          </a:prstGeom>
          <a:noFill/>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2" name="Title 1"/>
          <p:cNvSpPr>
            <a:spLocks noGrp="1"/>
          </p:cNvSpPr>
          <p:nvPr>
            <p:ph type="title"/>
          </p:nvPr>
        </p:nvSpPr>
        <p:spPr>
          <a:xfrm>
            <a:off x="339474" y="162055"/>
            <a:ext cx="2949826" cy="1846659"/>
          </a:xfrm>
        </p:spPr>
        <p:txBody>
          <a:bodyPr/>
          <a:lstStyle/>
          <a:p>
            <a:r>
              <a:rPr lang="en-US" dirty="0" smtClean="0"/>
              <a:t>Capturing context through service design stories</a:t>
            </a:r>
            <a:endParaRPr lang="en-US" dirty="0"/>
          </a:p>
        </p:txBody>
      </p:sp>
      <p:sp>
        <p:nvSpPr>
          <p:cNvPr id="3" name="Text Placeholder 2"/>
          <p:cNvSpPr>
            <a:spLocks noGrp="1"/>
          </p:cNvSpPr>
          <p:nvPr>
            <p:ph type="body" idx="1"/>
          </p:nvPr>
        </p:nvSpPr>
        <p:spPr>
          <a:xfrm>
            <a:off x="4051300" y="1114425"/>
            <a:ext cx="5943600" cy="3693319"/>
          </a:xfrm>
        </p:spPr>
        <p:txBody>
          <a:bodyPr/>
          <a:lstStyle/>
          <a:p>
            <a:pPr>
              <a:lnSpc>
                <a:spcPct val="150000"/>
              </a:lnSpc>
            </a:pPr>
            <a:r>
              <a:rPr lang="en-US" dirty="0" smtClean="0"/>
              <a:t>There is an ongoing trend of gradually increasing the amount of services product manufacturers offer. This is often referred to as </a:t>
            </a:r>
            <a:r>
              <a:rPr lang="en-US" dirty="0" err="1" smtClean="0"/>
              <a:t>serrvitization</a:t>
            </a:r>
            <a:r>
              <a:rPr lang="en-US" dirty="0" smtClean="0"/>
              <a:t>.</a:t>
            </a:r>
          </a:p>
          <a:p>
            <a:pPr>
              <a:lnSpc>
                <a:spcPct val="150000"/>
              </a:lnSpc>
            </a:pPr>
            <a:endParaRPr lang="en-US" dirty="0" smtClean="0"/>
          </a:p>
          <a:p>
            <a:pPr>
              <a:lnSpc>
                <a:spcPct val="150000"/>
              </a:lnSpc>
            </a:pPr>
            <a:r>
              <a:rPr lang="en-US" dirty="0" smtClean="0"/>
              <a:t>This is a multistage change process. Common to different </a:t>
            </a:r>
            <a:r>
              <a:rPr lang="en-US" dirty="0" err="1" smtClean="0"/>
              <a:t>servitization</a:t>
            </a:r>
            <a:r>
              <a:rPr lang="en-US" dirty="0" smtClean="0"/>
              <a:t> models is that a supplier starts with offering services supporting its existing products in order to improve accessibility.</a:t>
            </a:r>
            <a:endParaRPr lang="en-US" dirty="0"/>
          </a:p>
        </p:txBody>
      </p:sp>
      <p:pic>
        <p:nvPicPr>
          <p:cNvPr id="5" name="Picture 4" descr="A close up of a device&#10;&#10;Description generated with high confidence">
            <a:extLst>
              <a:ext uri="{FF2B5EF4-FFF2-40B4-BE49-F238E27FC236}">
                <a16:creationId xmlns:a16="http://schemas.microsoft.com/office/drawing/2014/main" xmlns="" id="{A247DB92-438D-4325-8AFA-4619D7AC237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62588" y="0"/>
            <a:ext cx="1130812" cy="1131687"/>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4931026" cy="1384995"/>
          </a:xfrm>
        </p:spPr>
        <p:txBody>
          <a:bodyPr/>
          <a:lstStyle/>
          <a:p>
            <a:r>
              <a:rPr lang="en-US" dirty="0" smtClean="0"/>
              <a:t>Service design: </a:t>
            </a:r>
            <a:r>
              <a:rPr lang="en-US" b="0" dirty="0" smtClean="0"/>
              <a:t>services are always co-produced with the end user</a:t>
            </a:r>
            <a:endParaRPr lang="en-US" b="0" dirty="0"/>
          </a:p>
        </p:txBody>
      </p:sp>
      <p:sp>
        <p:nvSpPr>
          <p:cNvPr id="4" name="Title 1"/>
          <p:cNvSpPr txBox="1">
            <a:spLocks/>
          </p:cNvSpPr>
          <p:nvPr/>
        </p:nvSpPr>
        <p:spPr>
          <a:xfrm>
            <a:off x="241300" y="2333625"/>
            <a:ext cx="9448800" cy="1846659"/>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a:noFill/>
                </a:ln>
                <a:solidFill>
                  <a:srgbClr val="292A2B"/>
                </a:solidFill>
                <a:effectLst/>
                <a:uLnTx/>
                <a:uFillTx/>
                <a:latin typeface="Century Gothic"/>
                <a:ea typeface="+mj-ea"/>
                <a:cs typeface="Century Gothic"/>
              </a:rPr>
              <a:t>Context</a:t>
            </a:r>
            <a:r>
              <a:rPr kumimoji="0" lang="en-US" sz="3000" b="1" i="0" u="none" strike="noStrike" kern="0" cap="none" spc="0" normalizeH="0" noProof="0" dirty="0" smtClean="0">
                <a:ln>
                  <a:noFill/>
                </a:ln>
                <a:solidFill>
                  <a:srgbClr val="292A2B"/>
                </a:solidFill>
                <a:effectLst/>
                <a:uLnTx/>
                <a:uFillTx/>
                <a:latin typeface="Century Gothic"/>
                <a:ea typeface="+mj-ea"/>
                <a:cs typeface="Century Gothic"/>
              </a:rPr>
              <a:t> Stories and designers as interpreters: </a:t>
            </a:r>
            <a:r>
              <a:rPr kumimoji="0" lang="en-US" sz="3000" i="0" u="none" strike="noStrike" kern="0" cap="none" spc="0" normalizeH="0" noProof="0" dirty="0" smtClean="0">
                <a:ln>
                  <a:noFill/>
                </a:ln>
                <a:solidFill>
                  <a:srgbClr val="292A2B"/>
                </a:solidFill>
                <a:effectLst/>
                <a:uLnTx/>
                <a:uFillTx/>
                <a:latin typeface="Century Gothic"/>
                <a:ea typeface="+mj-ea"/>
                <a:cs typeface="Century Gothic"/>
              </a:rPr>
              <a:t>the role of contextual understanding is to widen the focus to understand what broader role a product plays in user’s life.</a:t>
            </a:r>
            <a:endParaRPr kumimoji="0" lang="en-US" sz="3000" i="0" u="none" strike="noStrike" kern="0" cap="none" spc="0" normalizeH="0" baseline="0" noProof="0" dirty="0">
              <a:ln>
                <a:noFill/>
              </a:ln>
              <a:solidFill>
                <a:srgbClr val="292A2B"/>
              </a:solidFill>
              <a:effectLst/>
              <a:uLnTx/>
              <a:uFillTx/>
              <a:latin typeface="Century Gothic"/>
              <a:ea typeface="+mj-ea"/>
              <a:cs typeface="Century Gothic"/>
            </a:endParaRPr>
          </a:p>
        </p:txBody>
      </p:sp>
      <p:sp>
        <p:nvSpPr>
          <p:cNvPr id="5" name="Title 1"/>
          <p:cNvSpPr txBox="1">
            <a:spLocks/>
          </p:cNvSpPr>
          <p:nvPr/>
        </p:nvSpPr>
        <p:spPr>
          <a:xfrm>
            <a:off x="241300" y="4695825"/>
            <a:ext cx="9144000" cy="1846659"/>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a:noFill/>
                </a:ln>
                <a:solidFill>
                  <a:srgbClr val="292A2B"/>
                </a:solidFill>
                <a:effectLst/>
                <a:uLnTx/>
                <a:uFillTx/>
                <a:latin typeface="Century Gothic"/>
                <a:ea typeface="+mj-ea"/>
                <a:cs typeface="Century Gothic"/>
              </a:rPr>
              <a:t>Context through narratives—the CTN method:  </a:t>
            </a:r>
            <a:r>
              <a:rPr kumimoji="0" lang="en-US" sz="3000" i="0" u="none" strike="noStrike" kern="0" cap="none" spc="0" normalizeH="0" baseline="0" noProof="0" dirty="0" smtClean="0">
                <a:ln>
                  <a:noFill/>
                </a:ln>
                <a:solidFill>
                  <a:srgbClr val="292A2B"/>
                </a:solidFill>
                <a:effectLst/>
                <a:uLnTx/>
                <a:uFillTx/>
                <a:latin typeface="Century Gothic"/>
                <a:ea typeface="+mj-ea"/>
                <a:cs typeface="Century Gothic"/>
              </a:rPr>
              <a:t>a largely simplified description of the service design process can be illustrated using a double-diamond process</a:t>
            </a:r>
            <a:endParaRPr kumimoji="0" lang="en-US" sz="3000" i="0" u="none" strike="noStrike" kern="0" cap="none" spc="0" normalizeH="0" baseline="0" noProof="0" dirty="0">
              <a:ln>
                <a:noFill/>
              </a:ln>
              <a:solidFill>
                <a:srgbClr val="292A2B"/>
              </a:solidFill>
              <a:effectLst/>
              <a:uLnTx/>
              <a:uFillTx/>
              <a:latin typeface="Century Gothic"/>
              <a:ea typeface="+mj-ea"/>
              <a:cs typeface="Century Gothic"/>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3026026" cy="1846659"/>
          </a:xfrm>
        </p:spPr>
        <p:txBody>
          <a:bodyPr/>
          <a:lstStyle/>
          <a:p>
            <a:r>
              <a:rPr lang="en-US" dirty="0" smtClean="0"/>
              <a:t>Case illustration of the CTN Method</a:t>
            </a:r>
            <a:endParaRPr lang="en-US" dirty="0"/>
          </a:p>
        </p:txBody>
      </p:sp>
      <p:sp>
        <p:nvSpPr>
          <p:cNvPr id="3" name="Text Placeholder 2"/>
          <p:cNvSpPr>
            <a:spLocks noGrp="1"/>
          </p:cNvSpPr>
          <p:nvPr>
            <p:ph type="body" idx="1"/>
          </p:nvPr>
        </p:nvSpPr>
        <p:spPr/>
        <p:txBody>
          <a:bodyPr/>
          <a:lstStyle/>
          <a:p>
            <a:endParaRPr lang="en-US"/>
          </a:p>
        </p:txBody>
      </p:sp>
      <p:pic>
        <p:nvPicPr>
          <p:cNvPr id="4" name="Picture 3" descr="Case Study.png"/>
          <p:cNvPicPr>
            <a:picLocks noChangeAspect="1"/>
          </p:cNvPicPr>
          <p:nvPr/>
        </p:nvPicPr>
        <p:blipFill>
          <a:blip r:embed="rId2" cstate="print"/>
          <a:stretch>
            <a:fillRect/>
          </a:stretch>
        </p:blipFill>
        <p:spPr>
          <a:xfrm>
            <a:off x="9358372" y="0"/>
            <a:ext cx="1335028" cy="1639084"/>
          </a:xfrm>
          <a:prstGeom prst="rect">
            <a:avLst/>
          </a:prstGeom>
        </p:spPr>
      </p:pic>
      <p:pic>
        <p:nvPicPr>
          <p:cNvPr id="11266" name="Picture 2" descr="C:\Users\XDS\Desktop\DSC_9702.jpg"/>
          <p:cNvPicPr>
            <a:picLocks noChangeAspect="1" noChangeArrowheads="1"/>
          </p:cNvPicPr>
          <p:nvPr/>
        </p:nvPicPr>
        <p:blipFill>
          <a:blip r:embed="rId3" cstate="print"/>
          <a:srcRect l="11302" t="34738" r="19531" b="26281"/>
          <a:stretch>
            <a:fillRect/>
          </a:stretch>
        </p:blipFill>
        <p:spPr bwMode="auto">
          <a:xfrm>
            <a:off x="0" y="2409825"/>
            <a:ext cx="10693400" cy="3390001"/>
          </a:xfrm>
          <a:prstGeom prst="rect">
            <a:avLst/>
          </a:prstGeom>
          <a:noFill/>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9900" y="4619625"/>
            <a:ext cx="9782919" cy="3000821"/>
          </a:xfrm>
        </p:spPr>
        <p:txBody>
          <a:bodyPr/>
          <a:lstStyle/>
          <a:p>
            <a:pPr>
              <a:lnSpc>
                <a:spcPct val="150000"/>
              </a:lnSpc>
            </a:pPr>
            <a:r>
              <a:rPr lang="en-US" sz="1800" dirty="0" smtClean="0"/>
              <a:t>CTN method lies within the first diamond and represents the exploring and defining of needs and problems spaces for further innovation work. </a:t>
            </a:r>
          </a:p>
          <a:p>
            <a:pPr>
              <a:lnSpc>
                <a:spcPct val="150000"/>
              </a:lnSpc>
            </a:pPr>
            <a:r>
              <a:rPr lang="en-US" sz="1800" dirty="0" smtClean="0"/>
              <a:t>Discover largely focuses n extensive user and contextual research but is also aimed at exploring organizational prerequisites and strategies and potentially new or adjacent technologies that are suitable.</a:t>
            </a:r>
          </a:p>
          <a:p>
            <a:pPr>
              <a:lnSpc>
                <a:spcPct val="150000"/>
              </a:lnSpc>
            </a:pPr>
            <a:r>
              <a:rPr lang="en-US" sz="1800" dirty="0" smtClean="0"/>
              <a:t>It starts out from perceived problems/questions as defined by an organizational; however it attempts to go beyond specifics and explore a larger context.</a:t>
            </a:r>
            <a:endParaRPr lang="en-US" sz="1800" dirty="0"/>
          </a:p>
        </p:txBody>
      </p:sp>
      <p:pic>
        <p:nvPicPr>
          <p:cNvPr id="5" name="Picture 2" descr="C:\Users\XDS\Desktop\Double-diamond_ENG.jpg"/>
          <p:cNvPicPr>
            <a:picLocks noChangeAspect="1" noChangeArrowheads="1"/>
          </p:cNvPicPr>
          <p:nvPr/>
        </p:nvPicPr>
        <p:blipFill>
          <a:blip r:embed="rId2" cstate="print"/>
          <a:srcRect/>
          <a:stretch>
            <a:fillRect/>
          </a:stretch>
        </p:blipFill>
        <p:spPr bwMode="auto">
          <a:xfrm>
            <a:off x="1536700" y="0"/>
            <a:ext cx="7219951" cy="4476750"/>
          </a:xfrm>
          <a:prstGeom prst="rect">
            <a:avLst/>
          </a:prstGeom>
          <a:noFill/>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416426" cy="1384995"/>
          </a:xfrm>
        </p:spPr>
        <p:txBody>
          <a:bodyPr/>
          <a:lstStyle/>
          <a:p>
            <a:r>
              <a:rPr lang="en-US" dirty="0" smtClean="0"/>
              <a:t>Company descriptions (Exhibit 1)</a:t>
            </a:r>
            <a:endParaRPr lang="en-US" dirty="0"/>
          </a:p>
        </p:txBody>
      </p:sp>
      <p:sp>
        <p:nvSpPr>
          <p:cNvPr id="3" name="Text Placeholder 2"/>
          <p:cNvSpPr>
            <a:spLocks noGrp="1"/>
          </p:cNvSpPr>
          <p:nvPr>
            <p:ph type="body" idx="1"/>
          </p:nvPr>
        </p:nvSpPr>
        <p:spPr>
          <a:xfrm>
            <a:off x="455240" y="2025086"/>
            <a:ext cx="9782919" cy="923330"/>
          </a:xfrm>
        </p:spPr>
        <p:txBody>
          <a:bodyPr/>
          <a:lstStyle/>
          <a:p>
            <a:r>
              <a:rPr lang="en-US" dirty="0" err="1" smtClean="0"/>
              <a:t>indComp</a:t>
            </a:r>
            <a:r>
              <a:rPr lang="en-US" dirty="0" smtClean="0"/>
              <a:t> is an industrial company aiming for increased service design beyond traditional maintenance service.</a:t>
            </a:r>
          </a:p>
          <a:p>
            <a:endParaRPr lang="en-US"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949826" cy="1846659"/>
          </a:xfrm>
        </p:spPr>
        <p:txBody>
          <a:bodyPr/>
          <a:lstStyle/>
          <a:p>
            <a:r>
              <a:rPr lang="en-US" dirty="0" smtClean="0"/>
              <a:t>Preparation—why? Purpose of collaboration</a:t>
            </a:r>
            <a:br>
              <a:rPr lang="en-US" dirty="0" smtClean="0"/>
            </a:br>
            <a:endParaRPr lang="en-US" dirty="0"/>
          </a:p>
        </p:txBody>
      </p:sp>
      <p:sp>
        <p:nvSpPr>
          <p:cNvPr id="3" name="Text Placeholder 2"/>
          <p:cNvSpPr>
            <a:spLocks noGrp="1"/>
          </p:cNvSpPr>
          <p:nvPr>
            <p:ph type="body" idx="1"/>
          </p:nvPr>
        </p:nvSpPr>
        <p:spPr>
          <a:xfrm>
            <a:off x="455240" y="2025086"/>
            <a:ext cx="9782919" cy="2985433"/>
          </a:xfrm>
        </p:spPr>
        <p:txBody>
          <a:bodyPr/>
          <a:lstStyle/>
          <a:p>
            <a:r>
              <a:rPr lang="en-US" dirty="0" smtClean="0"/>
              <a:t>During the preparation phase, </a:t>
            </a:r>
            <a:r>
              <a:rPr lang="en-US" dirty="0" err="1" smtClean="0"/>
              <a:t>IndComp’s</a:t>
            </a:r>
            <a:r>
              <a:rPr lang="en-US" dirty="0" smtClean="0"/>
              <a:t> business developer, Walter, met with the two designers from the design firm, Anna and Victor on several occasions to set the scope of the workshop. The meetings involved:</a:t>
            </a:r>
          </a:p>
          <a:p>
            <a:pPr marL="457200" indent="-457200">
              <a:buAutoNum type="arabicPeriod"/>
            </a:pPr>
            <a:r>
              <a:rPr lang="en-US" dirty="0" smtClean="0"/>
              <a:t>why—set the aim and focus of the project, select the methods to use</a:t>
            </a:r>
          </a:p>
          <a:p>
            <a:pPr marL="457200" indent="-457200">
              <a:buAutoNum type="arabicPeriod"/>
            </a:pPr>
            <a:r>
              <a:rPr lang="en-US" dirty="0" smtClean="0"/>
              <a:t>What—decide on theme to be discussed, image selection, format of the workshop</a:t>
            </a:r>
          </a:p>
          <a:p>
            <a:pPr marL="457200" indent="-457200">
              <a:buAutoNum type="arabicPeriod"/>
            </a:pPr>
            <a:r>
              <a:rPr lang="en-US" dirty="0" smtClean="0"/>
              <a:t>Who—</a:t>
            </a:r>
          </a:p>
          <a:p>
            <a:pPr marL="914400" lvl="1" indent="-457200">
              <a:buAutoNum type="arabicPeriod"/>
            </a:pPr>
            <a:r>
              <a:rPr lang="en-US" dirty="0" smtClean="0"/>
              <a:t>Decide on participants, responsibilities for selection and the invitation of customers </a:t>
            </a:r>
          </a:p>
          <a:p>
            <a:pPr marL="914400" lvl="1" indent="-457200">
              <a:buAutoNum type="arabicPeriod"/>
            </a:pPr>
            <a:r>
              <a:rPr lang="en-US" dirty="0" smtClean="0"/>
              <a:t>Define and invite the “right people: for the final delivery meeting and the presentation meetings</a:t>
            </a:r>
          </a:p>
          <a:p>
            <a:pPr marL="457200" indent="-457200">
              <a:buAutoNum type="arabicPeriod"/>
            </a:pPr>
            <a:r>
              <a:rPr lang="en-US" dirty="0" smtClean="0"/>
              <a:t>Where—venue and time frame for the workshop.</a:t>
            </a:r>
            <a:endParaRPr lang="en-US"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2154436"/>
          </a:xfrm>
        </p:spPr>
        <p:txBody>
          <a:bodyPr/>
          <a:lstStyle/>
          <a:p>
            <a:r>
              <a:rPr lang="en-US" b="1" dirty="0" smtClean="0"/>
              <a:t>Action </a:t>
            </a:r>
          </a:p>
          <a:p>
            <a:r>
              <a:rPr lang="en-US" dirty="0" smtClean="0"/>
              <a:t>The action step captures user’s experiences through stories and images. It is important to have a framework for how to document the stories and for starting to make sense of these together with the users. The workshop participants included seven farmers, two company representatives who had made the presentations and three designers.</a:t>
            </a:r>
          </a:p>
          <a:p>
            <a:r>
              <a:rPr lang="en-US" dirty="0" smtClean="0"/>
              <a:t>After presentation of the participants and the activity the workshop started. </a:t>
            </a:r>
          </a:p>
          <a:p>
            <a:endParaRPr lang="en-US" dirty="0"/>
          </a:p>
        </p:txBody>
      </p:sp>
      <p:pic>
        <p:nvPicPr>
          <p:cNvPr id="4" name="Picture 2" descr="C:\Users\XDS\Desktop\old.jpg"/>
          <p:cNvPicPr>
            <a:picLocks noChangeAspect="1" noChangeArrowheads="1"/>
          </p:cNvPicPr>
          <p:nvPr/>
        </p:nvPicPr>
        <p:blipFill>
          <a:blip r:embed="rId2" cstate="print"/>
          <a:srcRect l="4167" t="30586" r="21667" b="19784"/>
          <a:stretch>
            <a:fillRect/>
          </a:stretch>
        </p:blipFill>
        <p:spPr bwMode="auto">
          <a:xfrm>
            <a:off x="1308100" y="4010025"/>
            <a:ext cx="8686800" cy="3269751"/>
          </a:xfrm>
          <a:prstGeom prst="rect">
            <a:avLst/>
          </a:prstGeom>
          <a:noFill/>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308872"/>
          </a:xfrm>
        </p:spPr>
        <p:txBody>
          <a:bodyPr/>
          <a:lstStyle/>
          <a:p>
            <a:r>
              <a:rPr lang="en-US" dirty="0" smtClean="0"/>
              <a:t>A designer  in each group took notes, documented the accounts using keywords and short sentences and added an image to he prepared sheet of paper together with the farmers’ narratives. </a:t>
            </a:r>
          </a:p>
          <a:p>
            <a:r>
              <a:rPr lang="en-US" dirty="0" smtClean="0"/>
              <a:t>Each theme session lasted for 30 minute; in between these the teams gathered and the situations were mapped out in a landscaped style. The aim was to make a collaboratively constructed landscape of the farmers stories and experiences by the end of the day.</a:t>
            </a:r>
          </a:p>
          <a:p>
            <a:r>
              <a:rPr lang="en-US" dirty="0" smtClean="0"/>
              <a:t>The introductory question for each theme was framed along the lines of:</a:t>
            </a:r>
          </a:p>
          <a:p>
            <a:r>
              <a:rPr lang="en-US" dirty="0" smtClean="0"/>
              <a:t>Service is about activities during and surrounding a service</a:t>
            </a:r>
          </a:p>
          <a:p>
            <a:r>
              <a:rPr lang="en-US" dirty="0" smtClean="0"/>
              <a:t>How do you experience that the service of </a:t>
            </a:r>
            <a:r>
              <a:rPr lang="en-US" dirty="0" err="1" smtClean="0"/>
              <a:t>IndComp</a:t>
            </a:r>
            <a:r>
              <a:rPr lang="en-US" dirty="0" smtClean="0"/>
              <a:t> works?</a:t>
            </a:r>
          </a:p>
          <a:p>
            <a:r>
              <a:rPr lang="en-US" dirty="0" smtClean="0"/>
              <a:t>Describe some situations:</a:t>
            </a:r>
          </a:p>
          <a:p>
            <a:r>
              <a:rPr lang="en-US" dirty="0" smtClean="0"/>
              <a:t>	two typical situations where the service encounter works fine</a:t>
            </a:r>
          </a:p>
          <a:p>
            <a:r>
              <a:rPr lang="en-US" dirty="0" smtClean="0"/>
              <a:t>	Two typical situations where the service encounter does not work.</a:t>
            </a:r>
          </a:p>
          <a:p>
            <a:endParaRPr lang="en-US"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615553"/>
          </a:xfrm>
        </p:spPr>
        <p:txBody>
          <a:bodyPr/>
          <a:lstStyle/>
          <a:p>
            <a:r>
              <a:rPr lang="en-US" dirty="0" smtClean="0"/>
              <a:t>This phrasing focuses the discussion on experiences and situation rather than on discussing the extent to which the A</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2951" y="4342613"/>
            <a:ext cx="8367497" cy="936154"/>
          </a:xfrm>
          <a:prstGeom prst="rect">
            <a:avLst/>
          </a:prstGeom>
        </p:spPr>
        <p:txBody>
          <a:bodyPr vert="horz" wrap="square" lIns="0" tIns="12700" rIns="0" bIns="0" rtlCol="0">
            <a:spAutoFit/>
          </a:bodyPr>
          <a:lstStyle/>
          <a:p>
            <a:pPr marL="577850" marR="568325" algn="ctr">
              <a:lnSpc>
                <a:spcPct val="100000"/>
              </a:lnSpc>
              <a:spcBef>
                <a:spcPts val="100"/>
              </a:spcBef>
            </a:pPr>
            <a:r>
              <a:rPr sz="2000" b="0" spc="-5" dirty="0">
                <a:solidFill>
                  <a:srgbClr val="000000"/>
                </a:solidFill>
                <a:latin typeface="Futura Lt BT"/>
                <a:cs typeface="Futura Lt BT"/>
              </a:rPr>
              <a:t>“( ... </a:t>
            </a:r>
            <a:r>
              <a:rPr sz="2000" b="0" dirty="0">
                <a:solidFill>
                  <a:srgbClr val="000000"/>
                </a:solidFill>
                <a:latin typeface="Futura Lt BT"/>
                <a:cs typeface="Futura Lt BT"/>
              </a:rPr>
              <a:t>) Design </a:t>
            </a:r>
            <a:r>
              <a:rPr sz="2000" b="0" spc="-5" dirty="0">
                <a:solidFill>
                  <a:srgbClr val="000000"/>
                </a:solidFill>
                <a:latin typeface="Futura Lt BT"/>
                <a:cs typeface="Futura Lt BT"/>
              </a:rPr>
              <a:t>thinking </a:t>
            </a:r>
            <a:r>
              <a:rPr sz="2000" b="0" dirty="0">
                <a:solidFill>
                  <a:srgbClr val="000000"/>
                </a:solidFill>
                <a:latin typeface="Futura Lt BT"/>
                <a:cs typeface="Futura Lt BT"/>
              </a:rPr>
              <a:t>is</a:t>
            </a:r>
            <a:r>
              <a:rPr sz="2000" b="0" spc="-90" dirty="0">
                <a:solidFill>
                  <a:srgbClr val="000000"/>
                </a:solidFill>
                <a:latin typeface="Futura Lt BT"/>
                <a:cs typeface="Futura Lt BT"/>
              </a:rPr>
              <a:t> </a:t>
            </a:r>
            <a:r>
              <a:rPr sz="2000" b="0" dirty="0">
                <a:solidFill>
                  <a:srgbClr val="000000"/>
                </a:solidFill>
                <a:latin typeface="Futura Lt BT"/>
                <a:cs typeface="Futura Lt BT"/>
              </a:rPr>
              <a:t>a  </a:t>
            </a:r>
            <a:r>
              <a:rPr sz="2000" b="0" spc="-5" dirty="0">
                <a:solidFill>
                  <a:srgbClr val="000000"/>
                </a:solidFill>
                <a:latin typeface="Futura Lt BT"/>
                <a:cs typeface="Futura Lt BT"/>
              </a:rPr>
              <a:t>discipline that </a:t>
            </a:r>
            <a:r>
              <a:rPr sz="2000" b="0" dirty="0">
                <a:solidFill>
                  <a:srgbClr val="000000"/>
                </a:solidFill>
                <a:latin typeface="Futura Lt BT"/>
                <a:cs typeface="Futura Lt BT"/>
              </a:rPr>
              <a:t>uses </a:t>
            </a:r>
            <a:r>
              <a:rPr sz="2000" b="0" spc="-5" dirty="0">
                <a:solidFill>
                  <a:srgbClr val="000000"/>
                </a:solidFill>
                <a:latin typeface="Futura Lt BT"/>
                <a:cs typeface="Futura Lt BT"/>
              </a:rPr>
              <a:t>the  </a:t>
            </a:r>
            <a:r>
              <a:rPr sz="2000" b="0" spc="5" dirty="0">
                <a:solidFill>
                  <a:srgbClr val="000000"/>
                </a:solidFill>
                <a:latin typeface="Futura Lt BT"/>
                <a:cs typeface="Futura Lt BT"/>
              </a:rPr>
              <a:t>designer’s </a:t>
            </a:r>
            <a:r>
              <a:rPr sz="2000" b="0" dirty="0">
                <a:solidFill>
                  <a:srgbClr val="000000"/>
                </a:solidFill>
                <a:latin typeface="Futura Lt BT"/>
                <a:cs typeface="Futura Lt BT"/>
              </a:rPr>
              <a:t>sensibilitiy</a:t>
            </a:r>
            <a:r>
              <a:rPr sz="2000" b="0" spc="-70" dirty="0">
                <a:solidFill>
                  <a:srgbClr val="000000"/>
                </a:solidFill>
                <a:latin typeface="Futura Lt BT"/>
                <a:cs typeface="Futura Lt BT"/>
              </a:rPr>
              <a:t> </a:t>
            </a:r>
            <a:r>
              <a:rPr sz="2000" b="0" spc="-5" dirty="0">
                <a:solidFill>
                  <a:srgbClr val="000000"/>
                </a:solidFill>
                <a:latin typeface="Futura Lt BT"/>
                <a:cs typeface="Futura Lt BT"/>
              </a:rPr>
              <a:t>and</a:t>
            </a:r>
            <a:endParaRPr sz="2000" dirty="0">
              <a:latin typeface="Futura Lt BT"/>
              <a:cs typeface="Futura Lt BT"/>
            </a:endParaRPr>
          </a:p>
          <a:p>
            <a:pPr algn="ctr">
              <a:lnSpc>
                <a:spcPct val="100000"/>
              </a:lnSpc>
            </a:pPr>
            <a:r>
              <a:rPr sz="2000" b="0" spc="-5" dirty="0">
                <a:solidFill>
                  <a:srgbClr val="000000"/>
                </a:solidFill>
                <a:latin typeface="Futura Lt BT"/>
                <a:cs typeface="Futura Lt BT"/>
              </a:rPr>
              <a:t>methods to </a:t>
            </a:r>
            <a:r>
              <a:rPr sz="2000" spc="-5" dirty="0">
                <a:solidFill>
                  <a:srgbClr val="F8C811"/>
                </a:solidFill>
                <a:latin typeface="Futura Hv BT"/>
                <a:cs typeface="Futura Hv BT"/>
              </a:rPr>
              <a:t>match </a:t>
            </a:r>
            <a:r>
              <a:rPr sz="2000" spc="-10" dirty="0">
                <a:solidFill>
                  <a:srgbClr val="F8C811"/>
                </a:solidFill>
                <a:latin typeface="Futura Hv BT"/>
                <a:cs typeface="Futura Hv BT"/>
              </a:rPr>
              <a:t>people’s</a:t>
            </a:r>
            <a:r>
              <a:rPr sz="2000" spc="-40" dirty="0">
                <a:solidFill>
                  <a:srgbClr val="F8C811"/>
                </a:solidFill>
                <a:latin typeface="Futura Hv BT"/>
                <a:cs typeface="Futura Hv BT"/>
              </a:rPr>
              <a:t> </a:t>
            </a:r>
            <a:r>
              <a:rPr sz="2000" spc="-10" dirty="0">
                <a:solidFill>
                  <a:srgbClr val="F8C811"/>
                </a:solidFill>
                <a:latin typeface="Futura Hv BT"/>
                <a:cs typeface="Futura Hv BT"/>
              </a:rPr>
              <a:t>needs</a:t>
            </a:r>
            <a:endParaRPr sz="2000" dirty="0">
              <a:latin typeface="Futura Hv BT"/>
              <a:cs typeface="Futura Hv BT"/>
            </a:endParaRPr>
          </a:p>
        </p:txBody>
      </p:sp>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3"/>
          <p:cNvSpPr txBox="1"/>
          <p:nvPr/>
        </p:nvSpPr>
        <p:spPr>
          <a:xfrm>
            <a:off x="1433206" y="5305425"/>
            <a:ext cx="7826985" cy="936154"/>
          </a:xfrm>
          <a:prstGeom prst="rect">
            <a:avLst/>
          </a:prstGeom>
        </p:spPr>
        <p:txBody>
          <a:bodyPr vert="horz" wrap="square" lIns="0" tIns="12700" rIns="0" bIns="0" rtlCol="0">
            <a:spAutoFit/>
          </a:bodyPr>
          <a:lstStyle/>
          <a:p>
            <a:pPr marL="226060" marR="219710" indent="635" algn="ctr">
              <a:lnSpc>
                <a:spcPct val="100000"/>
              </a:lnSpc>
              <a:spcBef>
                <a:spcPts val="100"/>
              </a:spcBef>
            </a:pPr>
            <a:r>
              <a:rPr sz="2000" spc="-10" dirty="0">
                <a:latin typeface="Futura Lt BT"/>
                <a:cs typeface="Futura Lt BT"/>
              </a:rPr>
              <a:t>With </a:t>
            </a:r>
            <a:r>
              <a:rPr sz="2000" dirty="0">
                <a:latin typeface="Futura Lt BT"/>
                <a:cs typeface="Futura Lt BT"/>
              </a:rPr>
              <a:t>what is  </a:t>
            </a:r>
            <a:r>
              <a:rPr sz="2000" b="1" spc="-10" dirty="0">
                <a:solidFill>
                  <a:srgbClr val="00C1EC"/>
                </a:solidFill>
                <a:latin typeface="Futura Hv BT"/>
                <a:cs typeface="Futura Hv BT"/>
              </a:rPr>
              <a:t>technologically feasible  </a:t>
            </a:r>
            <a:r>
              <a:rPr sz="2000" spc="-5" dirty="0">
                <a:latin typeface="Futura Lt BT"/>
                <a:cs typeface="Futura Lt BT"/>
              </a:rPr>
              <a:t>and </a:t>
            </a:r>
            <a:r>
              <a:rPr sz="2000" dirty="0">
                <a:latin typeface="Futura Lt BT"/>
                <a:cs typeface="Futura Lt BT"/>
              </a:rPr>
              <a:t>what</a:t>
            </a:r>
            <a:r>
              <a:rPr sz="2000" spc="-15" dirty="0">
                <a:latin typeface="Futura Lt BT"/>
                <a:cs typeface="Futura Lt BT"/>
              </a:rPr>
              <a:t> </a:t>
            </a:r>
            <a:r>
              <a:rPr sz="2000" dirty="0">
                <a:latin typeface="Futura Lt BT"/>
                <a:cs typeface="Futura Lt BT"/>
              </a:rPr>
              <a:t>a</a:t>
            </a:r>
          </a:p>
          <a:p>
            <a:pPr marL="12700" marR="5080" indent="-1905" algn="ctr">
              <a:lnSpc>
                <a:spcPct val="100000"/>
              </a:lnSpc>
            </a:pPr>
            <a:r>
              <a:rPr sz="2000" b="1" spc="-10" dirty="0">
                <a:solidFill>
                  <a:srgbClr val="2CB34A"/>
                </a:solidFill>
                <a:latin typeface="Futura Hv BT"/>
                <a:cs typeface="Futura Hv BT"/>
              </a:rPr>
              <a:t>viable business strategy  </a:t>
            </a:r>
            <a:r>
              <a:rPr sz="2000" spc="-5" dirty="0">
                <a:latin typeface="Futura Lt BT"/>
                <a:cs typeface="Futura Lt BT"/>
              </a:rPr>
              <a:t>can conver </a:t>
            </a:r>
            <a:r>
              <a:rPr sz="2000" dirty="0">
                <a:latin typeface="Futura Lt BT"/>
                <a:cs typeface="Futura Lt BT"/>
              </a:rPr>
              <a:t>into </a:t>
            </a:r>
            <a:r>
              <a:rPr sz="2000" spc="-5" dirty="0">
                <a:latin typeface="Futura Lt BT"/>
                <a:cs typeface="Futura Lt BT"/>
              </a:rPr>
              <a:t>customer  </a:t>
            </a:r>
            <a:r>
              <a:rPr sz="2000" dirty="0">
                <a:latin typeface="Futura Lt BT"/>
                <a:cs typeface="Futura Lt BT"/>
              </a:rPr>
              <a:t>value </a:t>
            </a:r>
            <a:r>
              <a:rPr sz="2000" spc="-5" dirty="0">
                <a:latin typeface="Futura Lt BT"/>
                <a:cs typeface="Futura Lt BT"/>
              </a:rPr>
              <a:t>and market</a:t>
            </a:r>
            <a:r>
              <a:rPr sz="2000" spc="-70" dirty="0">
                <a:latin typeface="Futura Lt BT"/>
                <a:cs typeface="Futura Lt BT"/>
              </a:rPr>
              <a:t> </a:t>
            </a:r>
            <a:r>
              <a:rPr sz="2000" spc="-20" dirty="0">
                <a:latin typeface="Futura Lt BT"/>
                <a:cs typeface="Futura Lt BT"/>
              </a:rPr>
              <a:t>opportunity.”</a:t>
            </a:r>
            <a:endParaRPr sz="2000" dirty="0">
              <a:latin typeface="Futura Lt BT"/>
              <a:cs typeface="Futura Lt BT"/>
            </a:endParaRPr>
          </a:p>
        </p:txBody>
      </p:sp>
      <p:sp>
        <p:nvSpPr>
          <p:cNvPr id="4" name="object 4"/>
          <p:cNvSpPr txBox="1"/>
          <p:nvPr/>
        </p:nvSpPr>
        <p:spPr>
          <a:xfrm>
            <a:off x="911258" y="6745387"/>
            <a:ext cx="6645242" cy="299720"/>
          </a:xfrm>
          <a:prstGeom prst="rect">
            <a:avLst/>
          </a:prstGeom>
        </p:spPr>
        <p:txBody>
          <a:bodyPr vert="horz" wrap="square" lIns="0" tIns="12700" rIns="0" bIns="0" rtlCol="0">
            <a:spAutoFit/>
          </a:bodyPr>
          <a:lstStyle/>
          <a:p>
            <a:pPr marL="12700">
              <a:lnSpc>
                <a:spcPct val="100000"/>
              </a:lnSpc>
              <a:spcBef>
                <a:spcPts val="100"/>
              </a:spcBef>
            </a:pPr>
            <a:r>
              <a:rPr sz="1800" i="1" spc="-5" dirty="0">
                <a:latin typeface="Futura Lt BT"/>
                <a:cs typeface="Futura Lt BT"/>
              </a:rPr>
              <a:t>Brown, </a:t>
            </a:r>
            <a:r>
              <a:rPr sz="1800" i="1" spc="-120" dirty="0">
                <a:latin typeface="Futura Lt BT"/>
                <a:cs typeface="Futura Lt BT"/>
              </a:rPr>
              <a:t>T. </a:t>
            </a:r>
            <a:r>
              <a:rPr sz="1800" i="1" spc="-5" dirty="0">
                <a:latin typeface="Futura Lt BT"/>
                <a:cs typeface="Futura Lt BT"/>
              </a:rPr>
              <a:t>(2008). Design Thinking. </a:t>
            </a:r>
            <a:r>
              <a:rPr sz="1800" i="1" dirty="0">
                <a:latin typeface="Futura Lt BT"/>
                <a:cs typeface="Futura Lt BT"/>
              </a:rPr>
              <a:t>Harvard </a:t>
            </a:r>
            <a:r>
              <a:rPr sz="1800" i="1" spc="-5" dirty="0">
                <a:latin typeface="Futura Lt BT"/>
                <a:cs typeface="Futura Lt BT"/>
              </a:rPr>
              <a:t>Business </a:t>
            </a:r>
            <a:r>
              <a:rPr sz="1800" i="1" spc="-25" dirty="0">
                <a:latin typeface="Futura Lt BT"/>
                <a:cs typeface="Futura Lt BT"/>
              </a:rPr>
              <a:t>review,</a:t>
            </a:r>
            <a:r>
              <a:rPr sz="1800" i="1" spc="-280" dirty="0">
                <a:latin typeface="Futura Lt BT"/>
                <a:cs typeface="Futura Lt BT"/>
              </a:rPr>
              <a:t> </a:t>
            </a:r>
            <a:r>
              <a:rPr sz="1800" i="1" spc="-5" dirty="0">
                <a:latin typeface="Futura Lt BT"/>
                <a:cs typeface="Futura Lt BT"/>
              </a:rPr>
              <a:t>p.</a:t>
            </a:r>
            <a:endParaRPr sz="1800" dirty="0">
              <a:latin typeface="Futura Lt BT"/>
              <a:cs typeface="Futura Lt BT"/>
            </a:endParaRPr>
          </a:p>
        </p:txBody>
      </p:sp>
      <p:pic>
        <p:nvPicPr>
          <p:cNvPr id="6" name="Picture 2">
            <a:extLst>
              <a:ext uri="{FF2B5EF4-FFF2-40B4-BE49-F238E27FC236}">
                <a16:creationId xmlns:a16="http://schemas.microsoft.com/office/drawing/2014/main" xmlns="" id="{99820811-5B41-49B9-AB30-060F196B9441}"/>
              </a:ext>
            </a:extLst>
          </p:cNvPr>
          <p:cNvPicPr>
            <a:picLocks noChangeAspect="1" noChangeArrowheads="1"/>
          </p:cNvPicPr>
          <p:nvPr/>
        </p:nvPicPr>
        <p:blipFill>
          <a:blip r:embed="rId2" cstate="print">
            <a:lum bright="-10000" contrast="30000"/>
          </a:blip>
          <a:srcRect l="16107" t="8366" r="40561" b="10426"/>
          <a:stretch>
            <a:fillRect/>
          </a:stretch>
        </p:blipFill>
        <p:spPr bwMode="auto">
          <a:xfrm>
            <a:off x="1162951" y="260581"/>
            <a:ext cx="3655126" cy="3811473"/>
          </a:xfrm>
          <a:prstGeom prst="rect">
            <a:avLst/>
          </a:prstGeom>
          <a:noFill/>
          <a:ln w="9525">
            <a:noFill/>
            <a:miter lim="800000"/>
            <a:headEnd/>
            <a:tailEnd/>
          </a:ln>
        </p:spPr>
      </p:pic>
      <p:pic>
        <p:nvPicPr>
          <p:cNvPr id="7" name="Picture 2">
            <a:extLst>
              <a:ext uri="{FF2B5EF4-FFF2-40B4-BE49-F238E27FC236}">
                <a16:creationId xmlns:a16="http://schemas.microsoft.com/office/drawing/2014/main" xmlns="" id="{BD381B2C-8916-4973-BCF1-35AD96B8B9B7}"/>
              </a:ext>
            </a:extLst>
          </p:cNvPr>
          <p:cNvPicPr>
            <a:picLocks noChangeAspect="1" noChangeArrowheads="1"/>
          </p:cNvPicPr>
          <p:nvPr/>
        </p:nvPicPr>
        <p:blipFill>
          <a:blip r:embed="rId3" cstate="print"/>
          <a:srcRect l="2217" t="8366" r="44654" b="18792"/>
          <a:stretch>
            <a:fillRect/>
          </a:stretch>
        </p:blipFill>
        <p:spPr bwMode="auto">
          <a:xfrm>
            <a:off x="5346700" y="371593"/>
            <a:ext cx="4800600" cy="3700462"/>
          </a:xfrm>
          <a:prstGeom prst="rect">
            <a:avLst/>
          </a:prstGeom>
          <a:noFill/>
          <a:ln w="9525">
            <a:noFill/>
            <a:miter lim="800000"/>
            <a:headEnd/>
            <a:tailEnd/>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12290" name="Picture 2" descr="C:\Users\XDS\Desktop\DSC_9703.jpg"/>
          <p:cNvPicPr>
            <a:picLocks noChangeAspect="1" noChangeArrowheads="1"/>
          </p:cNvPicPr>
          <p:nvPr/>
        </p:nvPicPr>
        <p:blipFill>
          <a:blip r:embed="rId2" cstate="print"/>
          <a:srcRect l="10703" t="4846" r="24297" b="2839"/>
          <a:stretch>
            <a:fillRect/>
          </a:stretch>
        </p:blipFill>
        <p:spPr bwMode="auto">
          <a:xfrm>
            <a:off x="0" y="0"/>
            <a:ext cx="9466838" cy="7562850"/>
          </a:xfrm>
          <a:prstGeom prst="rect">
            <a:avLst/>
          </a:prstGeom>
          <a:noFill/>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3174652"/>
          </a:xfrm>
        </p:spPr>
        <p:txBody>
          <a:bodyPr/>
          <a:lstStyle/>
          <a:p>
            <a:pPr>
              <a:lnSpc>
                <a:spcPct val="150000"/>
              </a:lnSpc>
            </a:pPr>
            <a:r>
              <a:rPr lang="en-US" dirty="0" smtClean="0"/>
              <a:t>This phrasing focuses the discussion on experiences and situations rather than on discussing the extent to which the AMMs were functioning or not. The designer on each respective team first noted down on post-its both keywords and snippets from the stories while farmers discussed the situation then decided in conversation with the farmers on a set of important situation to report on after which a note of them was made on the prepared sheets of paper together with an image. Exhibit 2 we present some edited stories that were told by farmers.</a:t>
            </a:r>
            <a:endParaRPr lang="en-US"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5235826" cy="1384995"/>
          </a:xfrm>
        </p:spPr>
        <p:txBody>
          <a:bodyPr/>
          <a:lstStyle/>
          <a:p>
            <a:r>
              <a:rPr lang="en-US" dirty="0" smtClean="0"/>
              <a:t>Examples of use narratives told in the workshop during the action phase (Exhibit 2)</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455240" y="2025086"/>
            <a:ext cx="9782919" cy="5416868"/>
          </a:xfrm>
        </p:spPr>
        <p:txBody>
          <a:bodyPr/>
          <a:lstStyle/>
          <a:p>
            <a:r>
              <a:rPr lang="en-US" sz="1600" b="1" dirty="0" smtClean="0"/>
              <a:t>Processing</a:t>
            </a:r>
          </a:p>
          <a:p>
            <a:r>
              <a:rPr lang="en-US" sz="1600" dirty="0" smtClean="0"/>
              <a:t>The aim of processing is to make sense of the outcomes from the workshop. What do these stories really mean for a client company’s service business? This is done through organizing stories in relevant themes and formatting the insights in ways tat are actionable for the client company. Combining and interpreting the input from the users and the company creates design narratives</a:t>
            </a:r>
          </a:p>
          <a:p>
            <a:endParaRPr lang="en-US" sz="1600" dirty="0" smtClean="0"/>
          </a:p>
          <a:p>
            <a:r>
              <a:rPr lang="en-US" sz="1600" dirty="0" smtClean="0"/>
              <a:t>Directly after ht workshop the designers and the business developer started debriefing the workshop experience, the main issue that cam up included ongoing projects that touched on issues that had been discussed the service strategy of the company and new ideas that could be related to this. Three weeks later the first format interpretation meeting was held at which only the designers tool part in structuring analyzing and discussing the outcomes. As input they used the situations captured on paper where the use narratives had been noted in the workshop. The short descriptions reminded them of the full story told at the workshop. It was a full day meeting. </a:t>
            </a:r>
          </a:p>
          <a:p>
            <a:r>
              <a:rPr lang="en-US" sz="1600" dirty="0" smtClean="0"/>
              <a:t>The following day a meeting was held with Walter at which a draft of the insights and opportunities was discussed, the mid map being the main input. From the slides in </a:t>
            </a:r>
            <a:r>
              <a:rPr lang="en-US" sz="1600" dirty="0" err="1" smtClean="0"/>
              <a:t>te</a:t>
            </a:r>
            <a:r>
              <a:rPr lang="en-US" sz="1600" dirty="0" smtClean="0"/>
              <a:t> draft presentations the focus points argued by </a:t>
            </a:r>
            <a:r>
              <a:rPr lang="en-US" sz="1600" dirty="0" err="1" smtClean="0"/>
              <a:t>Veryday</a:t>
            </a:r>
            <a:r>
              <a:rPr lang="en-US" sz="1600" dirty="0" smtClean="0"/>
              <a:t> included primarily understanding more about </a:t>
            </a:r>
            <a:r>
              <a:rPr lang="en-US" sz="1600" dirty="0" err="1" smtClean="0"/>
              <a:t>IndComp’s</a:t>
            </a:r>
            <a:r>
              <a:rPr lang="en-US" sz="1600" dirty="0" smtClean="0"/>
              <a:t> service vision and its potential relationship with particular project. They also discussed what value meant to </a:t>
            </a:r>
            <a:r>
              <a:rPr lang="en-US" sz="1600" dirty="0" err="1" smtClean="0"/>
              <a:t>IndComp</a:t>
            </a:r>
            <a:r>
              <a:rPr lang="en-US" sz="1600" dirty="0" smtClean="0"/>
              <a:t> and its customers and where value is or could be created. The company’s aims and visions were thus integrated with the farmers experiences, situations and expectations as a basis for constructing design narratives. After the meeting the insights form this early stage research were presented using two scenarios. The first scenario represents the farmers' situation today and the other a future scenario. Needs, problems, possibilities and everyday life practices were integrated into the scenarios.</a:t>
            </a:r>
            <a:endParaRPr lang="en-US" sz="1600"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2462213"/>
          </a:xfrm>
        </p:spPr>
        <p:txBody>
          <a:bodyPr/>
          <a:lstStyle/>
          <a:p>
            <a:r>
              <a:rPr lang="en-US" dirty="0" smtClean="0"/>
              <a:t>Closure</a:t>
            </a:r>
          </a:p>
          <a:p>
            <a:r>
              <a:rPr lang="en-US" dirty="0" smtClean="0"/>
              <a:t>The final step of the CTN method is called closure where the project in its current state comes to an end and is summarized and communicated to stakeholders.</a:t>
            </a:r>
          </a:p>
          <a:p>
            <a:r>
              <a:rPr lang="en-US" dirty="0" smtClean="0"/>
              <a:t>People were invited form different parts of the organization</a:t>
            </a:r>
          </a:p>
          <a:p>
            <a:endParaRPr lang="en-US" dirty="0" smtClean="0"/>
          </a:p>
          <a:p>
            <a:r>
              <a:rPr lang="en-US" dirty="0" smtClean="0"/>
              <a:t>The service division manager and Walter the participants were managers from national and northern European markets including the global service coach.</a:t>
            </a:r>
          </a:p>
          <a:p>
            <a:endParaRPr lang="en-US"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559646"/>
          </a:xfrm>
        </p:spPr>
        <p:txBody>
          <a:bodyPr/>
          <a:lstStyle/>
          <a:p>
            <a:pPr>
              <a:lnSpc>
                <a:spcPct val="150000"/>
              </a:lnSpc>
            </a:pPr>
            <a:r>
              <a:rPr lang="en-US" dirty="0" err="1" smtClean="0"/>
              <a:t>Veryday</a:t>
            </a:r>
            <a:r>
              <a:rPr lang="en-US" dirty="0" smtClean="0"/>
              <a:t> presented the two scenarios that described present and future situations thus revealing the gap between them and </a:t>
            </a:r>
            <a:r>
              <a:rPr lang="en-US" dirty="0" err="1" smtClean="0"/>
              <a:t>IndComp’s</a:t>
            </a:r>
            <a:r>
              <a:rPr lang="en-US" dirty="0" smtClean="0"/>
              <a:t> need to act with purpose in order to move its positions forward. The scenarios consisted of five scenes each focusing on one specific situation discussed during the workshop. The scenes were the same in both scenarios. The representation of the service day used in both scenarios is presented below:</a:t>
            </a:r>
          </a:p>
          <a:p>
            <a:pPr>
              <a:lnSpc>
                <a:spcPct val="150000"/>
              </a:lnSpc>
            </a:pPr>
            <a:r>
              <a:rPr lang="en-US" dirty="0" smtClean="0"/>
              <a:t>The first scenario talks about the service technician in positive terms however it seems as if he does not really have the support and tools to do a proper job. The main focus is on attending to the equipment itself, changing spare parts and the like as shown</a:t>
            </a:r>
          </a:p>
          <a:p>
            <a:pPr>
              <a:lnSpc>
                <a:spcPct val="150000"/>
              </a:lnSpc>
            </a:pPr>
            <a:endParaRPr 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5482976"/>
          </a:xfrm>
        </p:spPr>
        <p:txBody>
          <a:bodyPr/>
          <a:lstStyle/>
          <a:p>
            <a:pPr>
              <a:lnSpc>
                <a:spcPct val="150000"/>
              </a:lnSpc>
            </a:pPr>
            <a:r>
              <a:rPr lang="en-US" dirty="0" smtClean="0"/>
              <a:t>In the corresponding scene in the 2015 scenario many of the identified needs and problems are addressed via new service offerings. The farmer had ordered an additional wash, the service technician called to confirm his visit, the service protocols and other documents area accessible from different places. Thus how the farmer wants to receive the service is in focus, rather than the way </a:t>
            </a:r>
            <a:r>
              <a:rPr lang="en-US" dirty="0" err="1" smtClean="0"/>
              <a:t>IndComp</a:t>
            </a:r>
            <a:r>
              <a:rPr lang="en-US" dirty="0" smtClean="0"/>
              <a:t> is capable of providing it today.</a:t>
            </a:r>
          </a:p>
          <a:p>
            <a:pPr>
              <a:lnSpc>
                <a:spcPct val="150000"/>
              </a:lnSpc>
            </a:pPr>
            <a:r>
              <a:rPr lang="en-US" dirty="0" smtClean="0"/>
              <a:t>These scenarios specifically the 2010 scenario gave rise to a lot of discussion and involvement among the participants. The way in which the stories were retold and reframed by the designer made the farmers situations and experiences urgent and important to act on for the organization. The design narratives helped them to empathize with the farmers and to understand their perspectives.</a:t>
            </a:r>
          </a:p>
          <a:p>
            <a:pPr>
              <a:lnSpc>
                <a:spcPct val="150000"/>
              </a:lnSpc>
            </a:pPr>
            <a:endParaRPr lang="en-US"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descr="C:\Users\XDS\Desktop\DSC_9706.jpg"/>
          <p:cNvPicPr>
            <a:picLocks noChangeAspect="1" noChangeArrowheads="1"/>
          </p:cNvPicPr>
          <p:nvPr/>
        </p:nvPicPr>
        <p:blipFill>
          <a:blip r:embed="rId2" cstate="print"/>
          <a:srcRect/>
          <a:stretch>
            <a:fillRect/>
          </a:stretch>
        </p:blipFill>
        <p:spPr bwMode="auto">
          <a:xfrm>
            <a:off x="-6386513" y="808038"/>
            <a:ext cx="18288001" cy="10287000"/>
          </a:xfrm>
          <a:prstGeom prst="rect">
            <a:avLst/>
          </a:prstGeom>
          <a:noFill/>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113915" cy="923330"/>
          </a:xfrm>
        </p:spPr>
        <p:txBody>
          <a:bodyPr/>
          <a:lstStyle/>
          <a:p>
            <a:r>
              <a:rPr lang="en-US" dirty="0" smtClean="0"/>
              <a:t>Exhibit 1</a:t>
            </a:r>
            <a:br>
              <a:rPr lang="en-US" dirty="0" smtClean="0"/>
            </a:br>
            <a:endParaRPr lang="en-US" dirty="0"/>
          </a:p>
        </p:txBody>
      </p:sp>
      <p:sp>
        <p:nvSpPr>
          <p:cNvPr id="3" name="Text Placeholder 2"/>
          <p:cNvSpPr>
            <a:spLocks noGrp="1"/>
          </p:cNvSpPr>
          <p:nvPr>
            <p:ph type="body" idx="1"/>
          </p:nvPr>
        </p:nvSpPr>
        <p:spPr>
          <a:xfrm>
            <a:off x="469900" y="809625"/>
            <a:ext cx="9782919" cy="7069692"/>
          </a:xfrm>
        </p:spPr>
        <p:txBody>
          <a:bodyPr/>
          <a:lstStyle/>
          <a:p>
            <a:pPr>
              <a:lnSpc>
                <a:spcPct val="150000"/>
              </a:lnSpc>
            </a:pPr>
            <a:r>
              <a:rPr lang="en-US" sz="1400" dirty="0" err="1" smtClean="0"/>
              <a:t>indComp</a:t>
            </a:r>
            <a:r>
              <a:rPr lang="en-US" sz="1400" dirty="0" smtClean="0"/>
              <a:t> is a full-service supplier to farmers that develops manufactures and distributes equipment along with complete systems for milk production and animal husbandry. The milk production equipment ranges from vacuum-operated milking machines up to systems that can handle massive herd sizes of 50,000 to 10,000 head. They also make systems for herd management involving reproduction efficiency, health and feeding. These systems need regular maintenance and occasionally require emergency services </a:t>
            </a:r>
            <a:r>
              <a:rPr lang="en-US" sz="1400" dirty="0" err="1" smtClean="0"/>
              <a:t>IndComp</a:t>
            </a:r>
            <a:r>
              <a:rPr lang="en-US" sz="1400" dirty="0" smtClean="0"/>
              <a:t> also develops and sells services. Services are specifically handled by a central service division but provided to the customer via local service organizations. The central service division manages the general characteristics of the service and in addition spare parts management and service protocol preparation.</a:t>
            </a:r>
          </a:p>
          <a:p>
            <a:pPr>
              <a:lnSpc>
                <a:spcPct val="150000"/>
              </a:lnSpc>
            </a:pPr>
            <a:endParaRPr lang="en-US" sz="1400" dirty="0" smtClean="0"/>
          </a:p>
          <a:p>
            <a:pPr>
              <a:lnSpc>
                <a:spcPct val="150000"/>
              </a:lnSpc>
            </a:pPr>
            <a:r>
              <a:rPr lang="en-US" sz="1400" dirty="0" smtClean="0"/>
              <a:t>In the </a:t>
            </a:r>
            <a:r>
              <a:rPr lang="en-US" sz="1400" dirty="0" err="1" smtClean="0"/>
              <a:t>servistization</a:t>
            </a:r>
            <a:r>
              <a:rPr lang="en-US" sz="1400" dirty="0" smtClean="0"/>
              <a:t> model presented earlier </a:t>
            </a:r>
            <a:r>
              <a:rPr lang="en-US" sz="1400" dirty="0" err="1" smtClean="0"/>
              <a:t>IndComp</a:t>
            </a:r>
            <a:r>
              <a:rPr lang="en-US" sz="1400" dirty="0" smtClean="0"/>
              <a:t> is in step 1, mainly providing services to support products. However, initial steps have been taken to move toward a more customer oriented position. In February 2009 the organization launched sit new service concept (NSC). It was communicated externally as a single feature but internally consisted of three parts. </a:t>
            </a:r>
          </a:p>
          <a:p>
            <a:pPr>
              <a:lnSpc>
                <a:spcPct val="150000"/>
              </a:lnSpc>
            </a:pPr>
            <a:endParaRPr lang="en-US" sz="1400" dirty="0" smtClean="0"/>
          </a:p>
          <a:p>
            <a:pPr>
              <a:lnSpc>
                <a:spcPct val="150000"/>
              </a:lnSpc>
            </a:pPr>
            <a:r>
              <a:rPr lang="en-US" sz="1400" dirty="0" smtClean="0"/>
              <a:t>Connect—planned maintenance services, </a:t>
            </a:r>
            <a:r>
              <a:rPr lang="en-US" sz="1400" dirty="0" err="1" smtClean="0"/>
              <a:t>OnTime</a:t>
            </a:r>
            <a:r>
              <a:rPr lang="en-US" sz="1400" dirty="0" smtClean="0"/>
              <a:t>—emergency services and Expertise—knowledge based services such as consultancy. Expertise was the least developed and thus became the focus of the future design workshop. Additionally Expertise is the concept with the strongest “service supporting the customer” flavor. However, </a:t>
            </a:r>
            <a:r>
              <a:rPr lang="en-US" sz="1400" dirty="0" err="1" smtClean="0"/>
              <a:t>IndComp</a:t>
            </a:r>
            <a:r>
              <a:rPr lang="en-US" sz="1400" dirty="0" smtClean="0"/>
              <a:t> had very little knowledge of how to move in this direction.</a:t>
            </a:r>
          </a:p>
          <a:p>
            <a:pPr>
              <a:lnSpc>
                <a:spcPct val="150000"/>
              </a:lnSpc>
            </a:pPr>
            <a:endParaRPr lang="en-US" sz="1400" dirty="0" smtClean="0"/>
          </a:p>
          <a:p>
            <a:pPr>
              <a:lnSpc>
                <a:spcPct val="150000"/>
              </a:lnSpc>
            </a:pPr>
            <a:r>
              <a:rPr lang="en-US" sz="1400" dirty="0" err="1" smtClean="0"/>
              <a:t>Veryday</a:t>
            </a:r>
            <a:r>
              <a:rPr lang="en-US" sz="1400" dirty="0" smtClean="0"/>
              <a:t> design agency was established in the 1960s and has its basis in industrial design, ergonomics and deep knowledge of user research. Today this firm spans more than 10 design disciplines and has around 70 employees on three continents. The firm’s philosophy is to take the user’s perspective just as seriously as the aesthetic competence integrated into the design profession.</a:t>
            </a:r>
          </a:p>
          <a:p>
            <a:pPr>
              <a:lnSpc>
                <a:spcPct val="150000"/>
              </a:lnSpc>
            </a:pPr>
            <a:endParaRPr lang="en-US" sz="1400"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113915" cy="923330"/>
          </a:xfrm>
        </p:spPr>
        <p:txBody>
          <a:bodyPr/>
          <a:lstStyle/>
          <a:p>
            <a:r>
              <a:rPr lang="en-US" dirty="0" smtClean="0"/>
              <a:t>Exhibit 2</a:t>
            </a:r>
            <a:br>
              <a:rPr lang="en-US" dirty="0" smtClean="0"/>
            </a:br>
            <a:endParaRPr lang="en-US" dirty="0"/>
          </a:p>
        </p:txBody>
      </p:sp>
      <p:sp>
        <p:nvSpPr>
          <p:cNvPr id="3" name="Text Placeholder 2"/>
          <p:cNvSpPr>
            <a:spLocks noGrp="1"/>
          </p:cNvSpPr>
          <p:nvPr>
            <p:ph type="body" idx="1"/>
          </p:nvPr>
        </p:nvSpPr>
        <p:spPr>
          <a:xfrm>
            <a:off x="455240" y="2025086"/>
            <a:ext cx="9782919" cy="5401479"/>
          </a:xfrm>
        </p:spPr>
        <p:txBody>
          <a:bodyPr/>
          <a:lstStyle/>
          <a:p>
            <a:pPr>
              <a:lnSpc>
                <a:spcPct val="150000"/>
              </a:lnSpc>
            </a:pPr>
            <a:r>
              <a:rPr lang="en-US" sz="1800" b="1" dirty="0" smtClean="0"/>
              <a:t>Preparatory milking</a:t>
            </a:r>
            <a:endParaRPr lang="en-US" sz="1800" dirty="0" smtClean="0"/>
          </a:p>
          <a:p>
            <a:pPr>
              <a:lnSpc>
                <a:spcPct val="150000"/>
              </a:lnSpc>
            </a:pPr>
            <a:r>
              <a:rPr lang="en-US" sz="1800" dirty="0" smtClean="0"/>
              <a:t>When maintenance is being carried out on the AMMs the milking procedures and routines are disrupted. During certain operations, the AMMs cannot simultaneously milk any of the cows for approx an hour at a time. Accordingly the milking procedure takes four to six hours per AMM. Often this preparatory milking is taken care of by the farmer before the service technician arrives. If the service technician is expected at 8AM the farmer will probably have started milking by 5 AM In order to be finished in time for the servicing. Some service technicians assist with the milking, shortening the preparation time but also lengthening their time onsite. Occasionally service technicians receive emergency calls during the night and have to cancel scheduled maintenance. Due to nightly work hours the service technician calls the farmer just before his/her scheduled arrival. However by that time the farmer will already have spent three hours milking in preparation. As one farmer said, “He could just have sent a text message and then I would have known not to go out to the barn.”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66016" y="322285"/>
            <a:ext cx="1160145" cy="330200"/>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000000"/>
                </a:solidFill>
                <a:latin typeface="Futura Hv BT"/>
                <a:cs typeface="Futura Hv BT"/>
              </a:rPr>
              <a:t>MINDSET</a:t>
            </a:r>
            <a:endParaRPr sz="2000">
              <a:latin typeface="Futura Hv BT"/>
              <a:cs typeface="Futura Hv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graphicFrame>
        <p:nvGraphicFramePr>
          <p:cNvPr id="4" name="Diagram 3">
            <a:extLst>
              <a:ext uri="{FF2B5EF4-FFF2-40B4-BE49-F238E27FC236}">
                <a16:creationId xmlns:a16="http://schemas.microsoft.com/office/drawing/2014/main" xmlns="" id="{64F2AAF0-63A2-428B-907C-46248481D238}"/>
              </a:ext>
            </a:extLst>
          </p:cNvPr>
          <p:cNvGraphicFramePr/>
          <p:nvPr>
            <p:extLst>
              <p:ext uri="{D42A27DB-BD31-4B8C-83A1-F6EECF244321}">
                <p14:modId xmlns:p14="http://schemas.microsoft.com/office/powerpoint/2010/main" xmlns="" val="4060586234"/>
              </p:ext>
            </p:extLst>
          </p:nvPr>
        </p:nvGraphicFramePr>
        <p:xfrm>
          <a:off x="241300" y="428625"/>
          <a:ext cx="10058400" cy="6670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xmlns="" id="{44124167-1AD6-4031-B7CB-FFC3619FCECA}"/>
              </a:ext>
            </a:extLst>
          </p:cNvPr>
          <p:cNvSpPr txBox="1"/>
          <p:nvPr/>
        </p:nvSpPr>
        <p:spPr>
          <a:xfrm>
            <a:off x="2378118" y="1266825"/>
            <a:ext cx="2387898"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Futura Lt BT" panose="020B0402020204020303" pitchFamily="34" charset="0"/>
              </a:rPr>
              <a:t>Multidisciplinary</a:t>
            </a:r>
          </a:p>
        </p:txBody>
      </p:sp>
      <p:sp>
        <p:nvSpPr>
          <p:cNvPr id="7" name="TextBox 6">
            <a:extLst>
              <a:ext uri="{FF2B5EF4-FFF2-40B4-BE49-F238E27FC236}">
                <a16:creationId xmlns:a16="http://schemas.microsoft.com/office/drawing/2014/main" xmlns="" id="{4921ED15-EC2C-4BE4-A195-FA347089EBA9}"/>
              </a:ext>
            </a:extLst>
          </p:cNvPr>
          <p:cNvSpPr txBox="1"/>
          <p:nvPr/>
        </p:nvSpPr>
        <p:spPr>
          <a:xfrm>
            <a:off x="1619115" y="1966465"/>
            <a:ext cx="1436932"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Futura Lt BT" panose="020B0402020204020303" pitchFamily="34" charset="0"/>
              </a:rPr>
              <a:t>Inclusive </a:t>
            </a:r>
          </a:p>
        </p:txBody>
      </p:sp>
      <p:sp>
        <p:nvSpPr>
          <p:cNvPr id="8" name="TextBox 7">
            <a:extLst>
              <a:ext uri="{FF2B5EF4-FFF2-40B4-BE49-F238E27FC236}">
                <a16:creationId xmlns:a16="http://schemas.microsoft.com/office/drawing/2014/main" xmlns="" id="{21384E0C-1C49-4B97-8587-63D39F406159}"/>
              </a:ext>
            </a:extLst>
          </p:cNvPr>
          <p:cNvSpPr txBox="1"/>
          <p:nvPr/>
        </p:nvSpPr>
        <p:spPr>
          <a:xfrm>
            <a:off x="930719" y="2944203"/>
            <a:ext cx="1258678"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Futura Lt BT" panose="020B0402020204020303" pitchFamily="34" charset="0"/>
              </a:rPr>
              <a:t>HOLISTIC</a:t>
            </a:r>
          </a:p>
        </p:txBody>
      </p:sp>
      <p:sp>
        <p:nvSpPr>
          <p:cNvPr id="9" name="TextBox 8">
            <a:extLst>
              <a:ext uri="{FF2B5EF4-FFF2-40B4-BE49-F238E27FC236}">
                <a16:creationId xmlns:a16="http://schemas.microsoft.com/office/drawing/2014/main" xmlns="" id="{AA67A7BC-827A-4990-A337-06ACC1B497BA}"/>
              </a:ext>
            </a:extLst>
          </p:cNvPr>
          <p:cNvSpPr txBox="1"/>
          <p:nvPr/>
        </p:nvSpPr>
        <p:spPr>
          <a:xfrm>
            <a:off x="845760" y="4507929"/>
            <a:ext cx="1428596"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Futura Lt BT" panose="020B0402020204020303" pitchFamily="34" charset="0"/>
              </a:rPr>
              <a:t>expressive</a:t>
            </a:r>
          </a:p>
        </p:txBody>
      </p:sp>
      <p:sp>
        <p:nvSpPr>
          <p:cNvPr id="10" name="TextBox 9">
            <a:extLst>
              <a:ext uri="{FF2B5EF4-FFF2-40B4-BE49-F238E27FC236}">
                <a16:creationId xmlns:a16="http://schemas.microsoft.com/office/drawing/2014/main" xmlns="" id="{2287C407-1232-49B2-8FDF-1F56C6621154}"/>
              </a:ext>
            </a:extLst>
          </p:cNvPr>
          <p:cNvSpPr txBox="1"/>
          <p:nvPr/>
        </p:nvSpPr>
        <p:spPr>
          <a:xfrm>
            <a:off x="829302" y="6296025"/>
            <a:ext cx="3145798"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Futura Lt BT" panose="020B0402020204020303" pitchFamily="34" charset="0"/>
              </a:rPr>
              <a:t>Playful &amp; challenging</a:t>
            </a:r>
          </a:p>
        </p:txBody>
      </p:sp>
      <p:sp>
        <p:nvSpPr>
          <p:cNvPr id="11" name="TextBox 10">
            <a:extLst>
              <a:ext uri="{FF2B5EF4-FFF2-40B4-BE49-F238E27FC236}">
                <a16:creationId xmlns:a16="http://schemas.microsoft.com/office/drawing/2014/main" xmlns="" id="{4E8C25D4-2B45-485C-99B5-C37AE244D982}"/>
              </a:ext>
            </a:extLst>
          </p:cNvPr>
          <p:cNvSpPr txBox="1"/>
          <p:nvPr/>
        </p:nvSpPr>
        <p:spPr>
          <a:xfrm>
            <a:off x="5523795" y="1444967"/>
            <a:ext cx="2063770"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Futura Lt BT" panose="020B0402020204020303" pitchFamily="34" charset="0"/>
              </a:rPr>
              <a:t>Collaborative</a:t>
            </a:r>
          </a:p>
        </p:txBody>
      </p:sp>
      <p:sp>
        <p:nvSpPr>
          <p:cNvPr id="12" name="TextBox 11">
            <a:extLst>
              <a:ext uri="{FF2B5EF4-FFF2-40B4-BE49-F238E27FC236}">
                <a16:creationId xmlns:a16="http://schemas.microsoft.com/office/drawing/2014/main" xmlns="" id="{A6D2089A-5428-4D31-B653-84D5046F6C9C}"/>
              </a:ext>
            </a:extLst>
          </p:cNvPr>
          <p:cNvSpPr txBox="1"/>
          <p:nvPr/>
        </p:nvSpPr>
        <p:spPr>
          <a:xfrm>
            <a:off x="7276753" y="2109536"/>
            <a:ext cx="1311962"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Futura Lt BT" panose="020B0402020204020303" pitchFamily="34" charset="0"/>
              </a:rPr>
              <a:t>Creative </a:t>
            </a:r>
          </a:p>
        </p:txBody>
      </p:sp>
      <p:sp>
        <p:nvSpPr>
          <p:cNvPr id="13" name="TextBox 12">
            <a:extLst>
              <a:ext uri="{FF2B5EF4-FFF2-40B4-BE49-F238E27FC236}">
                <a16:creationId xmlns:a16="http://schemas.microsoft.com/office/drawing/2014/main" xmlns="" id="{A53D4F30-B692-4031-9871-B32548144144}"/>
              </a:ext>
            </a:extLst>
          </p:cNvPr>
          <p:cNvSpPr txBox="1"/>
          <p:nvPr/>
        </p:nvSpPr>
        <p:spPr>
          <a:xfrm>
            <a:off x="8127081" y="3203202"/>
            <a:ext cx="1867819" cy="707886"/>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2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Futura Lt BT" panose="020B0402020204020303" pitchFamily="34" charset="0"/>
              </a:rPr>
              <a:t>Experiencing</a:t>
            </a:r>
          </a:p>
          <a:p>
            <a:pPr algn="ctr">
              <a:defRPr/>
            </a:pPr>
            <a:r>
              <a:rPr lang="en-US" sz="2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Futura Lt BT" panose="020B0402020204020303" pitchFamily="34" charset="0"/>
              </a:rPr>
              <a:t>doing</a:t>
            </a:r>
          </a:p>
        </p:txBody>
      </p:sp>
      <p:sp>
        <p:nvSpPr>
          <p:cNvPr id="14" name="TextBox 13">
            <a:extLst>
              <a:ext uri="{FF2B5EF4-FFF2-40B4-BE49-F238E27FC236}">
                <a16:creationId xmlns:a16="http://schemas.microsoft.com/office/drawing/2014/main" xmlns="" id="{FF7847BD-DDE6-4C80-ABFC-089B5BE2436F}"/>
              </a:ext>
            </a:extLst>
          </p:cNvPr>
          <p:cNvSpPr txBox="1"/>
          <p:nvPr/>
        </p:nvSpPr>
        <p:spPr>
          <a:xfrm>
            <a:off x="8392910" y="5113787"/>
            <a:ext cx="1728678"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Futura Lt BT" panose="020B0402020204020303" pitchFamily="34" charset="0"/>
              </a:rPr>
              <a:t>contextual</a:t>
            </a:r>
          </a:p>
        </p:txBody>
      </p:sp>
      <p:sp>
        <p:nvSpPr>
          <p:cNvPr id="15" name="TextBox 14">
            <a:extLst>
              <a:ext uri="{FF2B5EF4-FFF2-40B4-BE49-F238E27FC236}">
                <a16:creationId xmlns:a16="http://schemas.microsoft.com/office/drawing/2014/main" xmlns="" id="{C083D4FF-14AA-4013-8FBB-35864AD3B6C9}"/>
              </a:ext>
            </a:extLst>
          </p:cNvPr>
          <p:cNvSpPr txBox="1"/>
          <p:nvPr/>
        </p:nvSpPr>
        <p:spPr>
          <a:xfrm>
            <a:off x="6718302" y="6496080"/>
            <a:ext cx="2073003"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Futura Lt BT" panose="020B0402020204020303" pitchFamily="34" charset="0"/>
              </a:rPr>
              <a:t>Constructive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1724025"/>
            <a:ext cx="9782919" cy="6740307"/>
          </a:xfrm>
        </p:spPr>
        <p:txBody>
          <a:bodyPr/>
          <a:lstStyle/>
          <a:p>
            <a:pPr>
              <a:lnSpc>
                <a:spcPct val="150000"/>
              </a:lnSpc>
            </a:pPr>
            <a:r>
              <a:rPr lang="en-US" sz="1800" b="1" dirty="0" smtClean="0"/>
              <a:t>Invoices and protocols</a:t>
            </a:r>
            <a:endParaRPr lang="en-US" sz="1800" dirty="0" smtClean="0"/>
          </a:p>
          <a:p>
            <a:pPr>
              <a:lnSpc>
                <a:spcPct val="150000"/>
              </a:lnSpc>
            </a:pPr>
            <a:r>
              <a:rPr lang="en-US" sz="1800" dirty="0" smtClean="0"/>
              <a:t>Once the service has been carried out a service protocol is written, earlier the protocol was written onsite and then place in a folder in the barn office, close to the computer connected to the AMM. After some reorganization of the industrial organization the protocols are sent by mail a few days after the service. For the farmers this means in practice that the protocols often end up in their houses away from the equipment either in their kitchens or in their offices. However the protocol might be needed in the barn to refer to if something happens to the AMM because it is on that previous changes and services can be found. The service protocol also serves as support for the invoice which arrives separately. The invoice is easy to comprehend; the dates, hours worked, spare parts and so on are all totaled up clearly. Sometimes the farmer wants to check what has been done vis-à-vis the invoice and will then have to refer to the service protocol; in such cases, it might be a good thing to have the invoices in the office. The protocols are more complex and full of technical details referring to article numbers and check boxes. The farmers claim these are really difficult to understand.</a:t>
            </a:r>
          </a:p>
          <a:p>
            <a:pPr>
              <a:lnSpc>
                <a:spcPct val="150000"/>
              </a:lnSpc>
            </a:pPr>
            <a:endParaRPr lang="en-US" sz="1800" dirty="0" smtClean="0"/>
          </a:p>
          <a:p>
            <a:pPr>
              <a:lnSpc>
                <a:spcPct val="150000"/>
              </a:lnSpc>
            </a:pPr>
            <a:endParaRPr lang="en-US" sz="1800" dirty="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5021311"/>
          </a:xfrm>
        </p:spPr>
        <p:txBody>
          <a:bodyPr/>
          <a:lstStyle/>
          <a:p>
            <a:pPr>
              <a:lnSpc>
                <a:spcPct val="150000"/>
              </a:lnSpc>
            </a:pPr>
            <a:r>
              <a:rPr lang="en-US" b="1" dirty="0" smtClean="0"/>
              <a:t>Farmers are part of a system</a:t>
            </a:r>
            <a:endParaRPr lang="en-US" dirty="0" smtClean="0"/>
          </a:p>
          <a:p>
            <a:pPr>
              <a:lnSpc>
                <a:spcPct val="150000"/>
              </a:lnSpc>
            </a:pPr>
            <a:r>
              <a:rPr lang="en-US" dirty="0" smtClean="0"/>
              <a:t>The AMM includes several units that are not owned by </a:t>
            </a:r>
            <a:r>
              <a:rPr lang="en-US" dirty="0" err="1" smtClean="0"/>
              <a:t>IndComp</a:t>
            </a:r>
            <a:r>
              <a:rPr lang="en-US" dirty="0" smtClean="0"/>
              <a:t> but are crucial in order for the AMM to function. The experience of one farmer was that when his computer crashed, a service technician arrived on an emergency call-out. Since he could not fix the computer and it is not part of </a:t>
            </a:r>
            <a:r>
              <a:rPr lang="en-US" dirty="0" err="1" smtClean="0"/>
              <a:t>IndComp’s</a:t>
            </a:r>
            <a:r>
              <a:rPr lang="en-US" dirty="0" smtClean="0"/>
              <a:t> own technology, he changed it for a new one from emergency stock. A bit later on when things had calmed down, the farmer called the computer company directly and was surprised to hear how easily and quickly the computer could be fixed. The very next day the computer was fixed and returned to the farm again. If the Computer Company and </a:t>
            </a:r>
            <a:r>
              <a:rPr lang="en-US" dirty="0" err="1" smtClean="0"/>
              <a:t>IndComp</a:t>
            </a:r>
            <a:r>
              <a:rPr lang="en-US" dirty="0" smtClean="0"/>
              <a:t> had been collaborating this would have saved the farmer app 1,000 pounds.</a:t>
            </a:r>
          </a:p>
          <a:p>
            <a:pPr>
              <a:lnSpc>
                <a:spcPct val="150000"/>
              </a:lnSpc>
            </a:pPr>
            <a:endParaRPr lang="en-US" dirty="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A6424"/>
          </a:solidFill>
        </p:spPr>
        <p:txBody>
          <a:bodyPr wrap="square" lIns="0" tIns="0" rIns="0" bIns="0" rtlCol="0"/>
          <a:lstStyle/>
          <a:p>
            <a:endParaRPr/>
          </a:p>
        </p:txBody>
      </p:sp>
      <p:sp>
        <p:nvSpPr>
          <p:cNvPr id="3" name="object 3"/>
          <p:cNvSpPr txBox="1">
            <a:spLocks noGrp="1"/>
          </p:cNvSpPr>
          <p:nvPr>
            <p:ph type="title"/>
          </p:nvPr>
        </p:nvSpPr>
        <p:spPr>
          <a:xfrm>
            <a:off x="285306" y="200025"/>
            <a:ext cx="2927793" cy="2228815"/>
          </a:xfrm>
          <a:prstGeom prst="rect">
            <a:avLst/>
          </a:prstGeom>
        </p:spPr>
        <p:txBody>
          <a:bodyPr vert="horz" wrap="square" lIns="0" tIns="12700" rIns="0" bIns="0" rtlCol="0">
            <a:spAutoFit/>
          </a:bodyPr>
          <a:lstStyle/>
          <a:p>
            <a:pPr marL="12700" marR="5080">
              <a:lnSpc>
                <a:spcPct val="100000"/>
              </a:lnSpc>
              <a:spcBef>
                <a:spcPts val="100"/>
              </a:spcBef>
            </a:pPr>
            <a:r>
              <a:rPr lang="en-US" sz="2400" i="1" spc="-5" dirty="0" smtClean="0">
                <a:latin typeface="Century Gothic"/>
                <a:cs typeface="Century Gothic"/>
              </a:rPr>
              <a:t>Knowledge management as intelligence amplification for breakthrough innovations</a:t>
            </a:r>
            <a:endParaRPr sz="2400" i="1" dirty="0">
              <a:latin typeface="Century Gothic"/>
              <a:cs typeface="Century Gothic"/>
            </a:endParaRPr>
          </a:p>
        </p:txBody>
      </p:sp>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8" name="object 4">
            <a:extLst>
              <a:ext uri="{FF2B5EF4-FFF2-40B4-BE49-F238E27FC236}">
                <a16:creationId xmlns:a16="http://schemas.microsoft.com/office/drawing/2014/main" xmlns="" id="{6138AFDD-7D57-4B1D-9CB6-0B89546BD76E}"/>
              </a:ext>
            </a:extLst>
          </p:cNvPr>
          <p:cNvSpPr txBox="1"/>
          <p:nvPr/>
        </p:nvSpPr>
        <p:spPr>
          <a:xfrm>
            <a:off x="4127500" y="1038225"/>
            <a:ext cx="5715000" cy="6845464"/>
          </a:xfrm>
          <a:prstGeom prst="rect">
            <a:avLst/>
          </a:prstGeom>
        </p:spPr>
        <p:txBody>
          <a:bodyPr vert="horz" wrap="square" lIns="0" tIns="12700" rIns="0" bIns="0" rtlCol="0">
            <a:spAutoFit/>
          </a:bodyPr>
          <a:lstStyle/>
          <a:p>
            <a:pPr>
              <a:lnSpc>
                <a:spcPct val="150000"/>
              </a:lnSpc>
            </a:pPr>
            <a:r>
              <a:rPr lang="en-US" sz="2000" dirty="0" smtClean="0"/>
              <a:t>Design thinking has emerged as the next frontier in the competitive landscape of many industries and firms. Design thinking has been defined as combining empathy for the context of a problem, creativity in the generation of insights and solutions, and rationality in analyzing and fitting various solutions to the problem context (Kelly &amp; Kelly, 2013) its principles are directed towards intractable human issues so-called wicked problems for which an optimal solution or even a knowable solution may not exist. It is a method of creative action and experimentation, focused on solving complex problems.</a:t>
            </a:r>
            <a:endParaRPr lang="en-US" sz="2000" dirty="0"/>
          </a:p>
          <a:p>
            <a:pPr>
              <a:lnSpc>
                <a:spcPct val="150000"/>
              </a:lnSpc>
            </a:pPr>
            <a:r>
              <a:rPr lang="en-US" sz="2400" dirty="0"/>
              <a:t/>
            </a:r>
            <a:br>
              <a:rPr lang="en-US" sz="2400" dirty="0"/>
            </a:br>
            <a:endParaRPr sz="2400" dirty="0">
              <a:latin typeface="Futura Lt BT"/>
              <a:cs typeface="Futura Lt BT"/>
            </a:endParaRPr>
          </a:p>
        </p:txBody>
      </p:sp>
      <p:pic>
        <p:nvPicPr>
          <p:cNvPr id="9" name="Picture 8" descr="Tools &amp; Techniques.png"/>
          <p:cNvPicPr>
            <a:picLocks noChangeAspect="1"/>
          </p:cNvPicPr>
          <p:nvPr/>
        </p:nvPicPr>
        <p:blipFill>
          <a:blip r:embed="rId2" cstate="print"/>
          <a:stretch>
            <a:fillRect/>
          </a:stretch>
        </p:blipFill>
        <p:spPr>
          <a:xfrm>
            <a:off x="9509388" y="0"/>
            <a:ext cx="1184012" cy="1368557"/>
          </a:xfrm>
          <a:prstGeom prst="rect">
            <a:avLst/>
          </a:prstGeom>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154984"/>
          </a:xfrm>
        </p:spPr>
        <p:txBody>
          <a:bodyPr/>
          <a:lstStyle/>
          <a:p>
            <a:pPr>
              <a:lnSpc>
                <a:spcPct val="150000"/>
              </a:lnSpc>
            </a:pPr>
            <a:r>
              <a:rPr lang="en-US" dirty="0" smtClean="0"/>
              <a:t>How to best handle knowledge for large intractable problems for which optimal solutions are not knowable is a tantalizing arena for purveyors of knowledge management experts to explore. Knowledge management KM approaches have mostly been applied to routine facets of an organization operations, including product development, market orientation, customer relationship management and others where known markets and known technologies are leveraged for success and the challenge is being more efficient and effective than competitors.</a:t>
            </a:r>
          </a:p>
          <a:p>
            <a:pPr>
              <a:lnSpc>
                <a:spcPct val="150000"/>
              </a:lnSpc>
            </a:pPr>
            <a:endParaRPr lang="en-US" dirty="0" smtClean="0"/>
          </a:p>
          <a:p>
            <a:pPr>
              <a:lnSpc>
                <a:spcPct val="150000"/>
              </a:lnSpc>
            </a:pPr>
            <a:r>
              <a:rPr lang="en-US" dirty="0" smtClean="0"/>
              <a:t>KM principles to design thinking is also a fruitful arena for </a:t>
            </a:r>
            <a:r>
              <a:rPr lang="en-US" dirty="0" err="1" smtClean="0"/>
              <a:t>cosnideration</a:t>
            </a:r>
            <a:endParaRPr lang="en-US"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797426" cy="1846659"/>
          </a:xfrm>
        </p:spPr>
        <p:txBody>
          <a:bodyPr/>
          <a:lstStyle/>
          <a:p>
            <a:r>
              <a:rPr lang="en-US" dirty="0" smtClean="0"/>
              <a:t>Designing amidst uncertainty</a:t>
            </a:r>
            <a:br>
              <a:rPr lang="en-US" dirty="0" smtClean="0"/>
            </a:br>
            <a:endParaRPr lang="en-US" dirty="0"/>
          </a:p>
        </p:txBody>
      </p:sp>
      <p:sp>
        <p:nvSpPr>
          <p:cNvPr id="3" name="Text Placeholder 2"/>
          <p:cNvSpPr>
            <a:spLocks noGrp="1"/>
          </p:cNvSpPr>
          <p:nvPr>
            <p:ph type="body" idx="1"/>
          </p:nvPr>
        </p:nvSpPr>
        <p:spPr>
          <a:xfrm>
            <a:off x="455240" y="2025086"/>
            <a:ext cx="9782919" cy="5863144"/>
          </a:xfrm>
        </p:spPr>
        <p:txBody>
          <a:bodyPr/>
          <a:lstStyle/>
          <a:p>
            <a:pPr>
              <a:lnSpc>
                <a:spcPct val="150000"/>
              </a:lnSpc>
            </a:pPr>
            <a:r>
              <a:rPr lang="en-US" sz="1800" dirty="0" smtClean="0"/>
              <a:t>Much of the world of design for new product development has been fitted within the traditional Stage-Gate process (Cooper, 2001). Ideas are generated, screened and approved by a gate review board. This approach works well for incrementally new products that leverage past designs, technologies and customer loyalties.</a:t>
            </a:r>
          </a:p>
          <a:p>
            <a:pPr>
              <a:lnSpc>
                <a:spcPct val="150000"/>
              </a:lnSpc>
            </a:pPr>
            <a:r>
              <a:rPr lang="en-US" sz="1800" dirty="0" smtClean="0"/>
              <a:t>The second approach is based on identifying applications for advanced emerging technologies that enable new solutions to interesting problems. Regardless of which approach, both can benefit from the KM framework.</a:t>
            </a:r>
          </a:p>
          <a:p>
            <a:pPr>
              <a:lnSpc>
                <a:spcPct val="150000"/>
              </a:lnSpc>
            </a:pPr>
            <a:r>
              <a:rPr lang="en-US" sz="1800" dirty="0" smtClean="0"/>
              <a:t>The following basic stags are required for breakthrough innovation</a:t>
            </a:r>
          </a:p>
          <a:p>
            <a:pPr>
              <a:lnSpc>
                <a:spcPct val="150000"/>
              </a:lnSpc>
            </a:pPr>
            <a:r>
              <a:rPr lang="en-US" sz="1800" dirty="0" smtClean="0"/>
              <a:t>Discovery: Creating, recognizing, elaborating and articulating potentially breakthrough opportunities</a:t>
            </a:r>
          </a:p>
          <a:p>
            <a:pPr>
              <a:lnSpc>
                <a:spcPct val="150000"/>
              </a:lnSpc>
            </a:pPr>
            <a:r>
              <a:rPr lang="en-US" sz="1800" dirty="0" smtClean="0"/>
              <a:t>Incubation: Matures break through opportunities into business proposals.</a:t>
            </a:r>
          </a:p>
          <a:p>
            <a:pPr>
              <a:lnSpc>
                <a:spcPct val="150000"/>
              </a:lnSpc>
            </a:pPr>
            <a:r>
              <a:rPr lang="en-US" sz="1800" dirty="0" smtClean="0"/>
              <a:t>Acceleration: activities ramp up the fledging business to a point where it can stand on its own relative to the business platforms in the ultimate organizational unit in which it will reside.</a:t>
            </a:r>
          </a:p>
          <a:p>
            <a:pPr>
              <a:lnSpc>
                <a:spcPct val="150000"/>
              </a:lnSpc>
            </a:pPr>
            <a:endParaRPr lang="en-US" sz="1800" dirty="0" smtClean="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8436226" cy="1485770"/>
          </a:xfrm>
        </p:spPr>
        <p:txBody>
          <a:bodyPr/>
          <a:lstStyle/>
          <a:p>
            <a:r>
              <a:rPr lang="en-US" dirty="0" smtClean="0"/>
              <a:t>Knowledge management tasks for breakthrough innovation: from intelligence leveraging to intelligence amplification</a:t>
            </a:r>
            <a:endParaRPr lang="en-US" dirty="0"/>
          </a:p>
        </p:txBody>
      </p:sp>
      <p:sp>
        <p:nvSpPr>
          <p:cNvPr id="3" name="Text Placeholder 2"/>
          <p:cNvSpPr>
            <a:spLocks noGrp="1"/>
          </p:cNvSpPr>
          <p:nvPr>
            <p:ph type="body" idx="1"/>
          </p:nvPr>
        </p:nvSpPr>
        <p:spPr>
          <a:xfrm>
            <a:off x="455240" y="2025086"/>
            <a:ext cx="9782919" cy="3636316"/>
          </a:xfrm>
        </p:spPr>
        <p:txBody>
          <a:bodyPr/>
          <a:lstStyle/>
          <a:p>
            <a:pPr>
              <a:lnSpc>
                <a:spcPct val="150000"/>
              </a:lnSpc>
            </a:pPr>
            <a:r>
              <a:rPr lang="en-US" dirty="0" smtClean="0"/>
              <a:t>KM as practices in organization has relied on a number of tools that enabled intelligence leveraging: garnering existing data and knowledge to create </a:t>
            </a:r>
            <a:r>
              <a:rPr lang="en-US" dirty="0" err="1" smtClean="0"/>
              <a:t>effeciences</a:t>
            </a:r>
            <a:r>
              <a:rPr lang="en-US" dirty="0" smtClean="0"/>
              <a:t> in organizational processes. Broadly these tools enabled codification and dissemination of information and identification or establishment of social networks. These tools e.g. FAQ, data mining, organizational mechanism (e.g. communities of practice and analytic approaches (e.g. social network analysis) have come to represent the technical core of KM; they enable embedding best practices in many organizational processes. </a:t>
            </a:r>
            <a:endParaRPr lang="en-US"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descr="C:\Users\XDS\Desktop\DSC_9702.jpg"/>
          <p:cNvPicPr>
            <a:picLocks noChangeAspect="1" noChangeArrowheads="1"/>
          </p:cNvPicPr>
          <p:nvPr/>
        </p:nvPicPr>
        <p:blipFill>
          <a:blip r:embed="rId2" cstate="print"/>
          <a:srcRect l="5165" t="15926" r="15252" b="18148"/>
          <a:stretch>
            <a:fillRect/>
          </a:stretch>
        </p:blipFill>
        <p:spPr bwMode="auto">
          <a:xfrm>
            <a:off x="0" y="1190625"/>
            <a:ext cx="10693400" cy="4982788"/>
          </a:xfrm>
          <a:prstGeom prst="rect">
            <a:avLst/>
          </a:prstGeom>
          <a:noFill/>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050" name="Picture 2" descr="C:\Users\XDS\Desktop\DSC_9703.jpg"/>
          <p:cNvPicPr>
            <a:picLocks noChangeAspect="1" noChangeArrowheads="1"/>
          </p:cNvPicPr>
          <p:nvPr/>
        </p:nvPicPr>
        <p:blipFill>
          <a:blip r:embed="rId2" cstate="print"/>
          <a:srcRect l="16424" t="6111" r="2326" b="1296"/>
          <a:stretch>
            <a:fillRect/>
          </a:stretch>
        </p:blipFill>
        <p:spPr bwMode="auto">
          <a:xfrm>
            <a:off x="-1" y="-1"/>
            <a:ext cx="10653903" cy="6829425"/>
          </a:xfrm>
          <a:prstGeom prst="rect">
            <a:avLst/>
          </a:prstGeom>
          <a:noFill/>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097981"/>
          </a:xfrm>
        </p:spPr>
        <p:txBody>
          <a:bodyPr/>
          <a:lstStyle/>
          <a:p>
            <a:pPr>
              <a:lnSpc>
                <a:spcPct val="150000"/>
              </a:lnSpc>
            </a:pPr>
            <a:r>
              <a:rPr lang="en-US" dirty="0" smtClean="0"/>
              <a:t>Incubation can be modeled as a structural process using well-understood tools to gather information about customer preferences and business models and acceleration has some chances of success because reasonable predictions can be made about cash flows and returns of investment. In incremental innovations, KM, as intelligence leveraging, can enhance the efficiency of the process by enabling the search of market and customer data through knowledge depositories, deriving best practices though the creation of communities of practice, whereby product development teams are brought together for sharing their experiences and building social networks for the transfer of personal knowledge.</a:t>
            </a:r>
            <a:endParaRPr lang="en-US"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099" name="Picture 3" descr="C:\Users\XDS\Desktop\DSC_9703.jpg"/>
          <p:cNvPicPr>
            <a:picLocks noChangeAspect="1" noChangeArrowheads="1"/>
          </p:cNvPicPr>
          <p:nvPr/>
        </p:nvPicPr>
        <p:blipFill>
          <a:blip r:embed="rId2" cstate="print"/>
          <a:srcRect l="17292" t="5031" r="1875" b="3117"/>
          <a:stretch>
            <a:fillRect/>
          </a:stretch>
        </p:blipFill>
        <p:spPr bwMode="auto">
          <a:xfrm>
            <a:off x="0" y="0"/>
            <a:ext cx="10693400" cy="683495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a:extLst>
              <a:ext uri="{FF2B5EF4-FFF2-40B4-BE49-F238E27FC236}">
                <a16:creationId xmlns:a16="http://schemas.microsoft.com/office/drawing/2014/main" xmlns="" id="{5957F3D3-AAC2-4D08-BFCA-C2DDF90903FF}"/>
              </a:ext>
            </a:extLst>
          </p:cNvPr>
          <p:cNvPicPr>
            <a:picLocks noChangeAspect="1" noChangeArrowheads="1"/>
          </p:cNvPicPr>
          <p:nvPr/>
        </p:nvPicPr>
        <p:blipFill>
          <a:blip r:embed="rId2" cstate="print"/>
          <a:srcRect t="6397" r="38566" b="17807"/>
          <a:stretch>
            <a:fillRect/>
          </a:stretch>
        </p:blipFill>
        <p:spPr bwMode="auto">
          <a:xfrm>
            <a:off x="201612" y="725610"/>
            <a:ext cx="10290175" cy="6111629"/>
          </a:xfrm>
          <a:prstGeom prst="rect">
            <a:avLst/>
          </a:prstGeom>
          <a:noFill/>
          <a:ln w="9525">
            <a:noFill/>
            <a:miter lim="800000"/>
            <a:headEnd/>
            <a:tailEnd/>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5482976"/>
          </a:xfrm>
        </p:spPr>
        <p:txBody>
          <a:bodyPr/>
          <a:lstStyle/>
          <a:p>
            <a:pPr>
              <a:lnSpc>
                <a:spcPct val="150000"/>
              </a:lnSpc>
            </a:pPr>
            <a:r>
              <a:rPr lang="en-US" dirty="0" smtClean="0"/>
              <a:t>Breakthrough innovation however requires that KM functions—acquiring, disseminating and utilizing information and knowledge—take on a hue that is different from the case of incremental innovation because BI stages, especially discovery and incubation are characterized by high level of ambiguity. </a:t>
            </a:r>
          </a:p>
          <a:p>
            <a:pPr>
              <a:lnSpc>
                <a:spcPct val="150000"/>
              </a:lnSpc>
            </a:pPr>
            <a:r>
              <a:rPr lang="en-US" dirty="0" smtClean="0"/>
              <a:t>Breakthrough innovation can be facilitated by KM in the sense of intelligence amplification. By intelligence amplification we refer to the processes of discovery, imagination and experimentation by which individuals, tams and organizations expand their base knowledge perspectives and practices beyond what is currently available to them.</a:t>
            </a:r>
          </a:p>
          <a:p>
            <a:pPr>
              <a:lnSpc>
                <a:spcPct val="150000"/>
              </a:lnSpc>
            </a:pPr>
            <a:endParaRPr lang="en-US" dirty="0" smtClean="0"/>
          </a:p>
          <a:p>
            <a:pPr>
              <a:lnSpc>
                <a:spcPct val="150000"/>
              </a:lnSpc>
            </a:pPr>
            <a:endParaRPr lang="en-US" dirty="0" smtClean="0"/>
          </a:p>
          <a:p>
            <a:pPr>
              <a:lnSpc>
                <a:spcPct val="150000"/>
              </a:lnSpc>
            </a:pPr>
            <a:endParaRPr lang="en-US"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5159626" cy="1180970"/>
          </a:xfrm>
        </p:spPr>
        <p:txBody>
          <a:bodyPr/>
          <a:lstStyle/>
          <a:p>
            <a:r>
              <a:rPr lang="en-US" dirty="0" smtClean="0"/>
              <a:t>Key functions that are part of knowledge amplification</a:t>
            </a:r>
            <a:endParaRPr lang="en-US" dirty="0"/>
          </a:p>
        </p:txBody>
      </p:sp>
      <p:sp>
        <p:nvSpPr>
          <p:cNvPr id="3" name="Text Placeholder 2"/>
          <p:cNvSpPr>
            <a:spLocks noGrp="1"/>
          </p:cNvSpPr>
          <p:nvPr>
            <p:ph type="body" idx="1"/>
          </p:nvPr>
        </p:nvSpPr>
        <p:spPr>
          <a:xfrm>
            <a:off x="455240" y="2025086"/>
            <a:ext cx="9782919" cy="2251322"/>
          </a:xfrm>
        </p:spPr>
        <p:txBody>
          <a:bodyPr/>
          <a:lstStyle/>
          <a:p>
            <a:pPr marL="457200" indent="-457200">
              <a:lnSpc>
                <a:spcPct val="150000"/>
              </a:lnSpc>
              <a:buAutoNum type="arabicPeriod"/>
            </a:pPr>
            <a:r>
              <a:rPr lang="en-US" b="1" dirty="0" smtClean="0"/>
              <a:t>Information arbitrage</a:t>
            </a:r>
          </a:p>
          <a:p>
            <a:pPr marL="457200" indent="-457200">
              <a:lnSpc>
                <a:spcPct val="150000"/>
              </a:lnSpc>
            </a:pPr>
            <a:r>
              <a:rPr lang="en-US" dirty="0" smtClean="0"/>
              <a:t>Information arbitrage addresses questions such as: How might we couple “problems” and “solutions” in a manner that yields highest returns?</a:t>
            </a:r>
          </a:p>
          <a:p>
            <a:pPr marL="457200" indent="-457200">
              <a:lnSpc>
                <a:spcPct val="150000"/>
              </a:lnSpc>
            </a:pPr>
            <a:r>
              <a:rPr lang="en-US" dirty="0" smtClean="0"/>
              <a:t>Ho w might we move technologies to their most productive uses and/or identify the most effective solutions to customer problems?</a:t>
            </a:r>
            <a:endParaRPr lang="en-US" dirty="0"/>
          </a:p>
        </p:txBody>
      </p:sp>
      <p:pic>
        <p:nvPicPr>
          <p:cNvPr id="4" name="Picture 3" descr="Tools &amp; Techniques.png"/>
          <p:cNvPicPr>
            <a:picLocks noChangeAspect="1"/>
          </p:cNvPicPr>
          <p:nvPr/>
        </p:nvPicPr>
        <p:blipFill>
          <a:blip r:embed="rId2" cstate="print"/>
          <a:stretch>
            <a:fillRect/>
          </a:stretch>
        </p:blipFill>
        <p:spPr>
          <a:xfrm>
            <a:off x="9773087" y="0"/>
            <a:ext cx="920313" cy="1063757"/>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1789657"/>
          </a:xfrm>
        </p:spPr>
        <p:txBody>
          <a:bodyPr/>
          <a:lstStyle/>
          <a:p>
            <a:pPr marL="457200" indent="-457200">
              <a:lnSpc>
                <a:spcPct val="150000"/>
              </a:lnSpc>
              <a:buFont typeface="+mj-lt"/>
              <a:buAutoNum type="arabicPeriod" startAt="2"/>
            </a:pPr>
            <a:r>
              <a:rPr lang="en-US" b="1" dirty="0" smtClean="0"/>
              <a:t>Customer engagement</a:t>
            </a:r>
          </a:p>
          <a:p>
            <a:pPr>
              <a:lnSpc>
                <a:spcPct val="150000"/>
              </a:lnSpc>
            </a:pPr>
            <a:r>
              <a:rPr lang="en-US" dirty="0" smtClean="0"/>
              <a:t>This function involves deep engagements of the customers in the design and use of product. How might we engage the customer in the design process in a meaningful and productive fashion to conceptualize and prototype products?</a:t>
            </a:r>
            <a:endParaRPr lang="en-US" dirty="0"/>
          </a:p>
        </p:txBody>
      </p:sp>
      <p:pic>
        <p:nvPicPr>
          <p:cNvPr id="4" name="Picture 3" descr="Tools &amp; Techniques.png"/>
          <p:cNvPicPr>
            <a:picLocks noChangeAspect="1"/>
          </p:cNvPicPr>
          <p:nvPr/>
        </p:nvPicPr>
        <p:blipFill>
          <a:blip r:embed="rId2" cstate="print"/>
          <a:stretch>
            <a:fillRect/>
          </a:stretch>
        </p:blipFill>
        <p:spPr>
          <a:xfrm>
            <a:off x="9773087" y="0"/>
            <a:ext cx="920313" cy="1063757"/>
          </a:xfrm>
          <a:prstGeom prst="rect">
            <a:avLst/>
          </a:prstGeom>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097981"/>
          </a:xfrm>
        </p:spPr>
        <p:txBody>
          <a:bodyPr/>
          <a:lstStyle/>
          <a:p>
            <a:pPr>
              <a:lnSpc>
                <a:spcPct val="150000"/>
              </a:lnSpc>
            </a:pPr>
            <a:r>
              <a:rPr lang="en-US" b="1" dirty="0" smtClean="0"/>
              <a:t>3. Visualization</a:t>
            </a:r>
          </a:p>
          <a:p>
            <a:pPr>
              <a:lnSpc>
                <a:spcPct val="150000"/>
              </a:lnSpc>
            </a:pPr>
            <a:r>
              <a:rPr lang="en-US" dirty="0" smtClean="0"/>
              <a:t>This function involves creating graphical (two- or three-dimensional) representations of products and business models that enable individuals to get a nuanced understanding of the aesthetics and functions of products or the coherence, completeness and value potential of business models.</a:t>
            </a:r>
          </a:p>
          <a:p>
            <a:pPr>
              <a:lnSpc>
                <a:spcPct val="150000"/>
              </a:lnSpc>
            </a:pPr>
            <a:r>
              <a:rPr lang="en-US" dirty="0" smtClean="0"/>
              <a:t>How might we enable individuals and teams to visualize their products and business models both of which may be hazy in the beginning in the case of breakthrough products?</a:t>
            </a:r>
          </a:p>
          <a:p>
            <a:pPr>
              <a:lnSpc>
                <a:spcPct val="150000"/>
              </a:lnSpc>
            </a:pPr>
            <a:endParaRPr lang="en-US" dirty="0"/>
          </a:p>
        </p:txBody>
      </p:sp>
      <p:pic>
        <p:nvPicPr>
          <p:cNvPr id="4" name="Picture 3" descr="Tools &amp; Techniques.png"/>
          <p:cNvPicPr>
            <a:picLocks noChangeAspect="1"/>
          </p:cNvPicPr>
          <p:nvPr/>
        </p:nvPicPr>
        <p:blipFill>
          <a:blip r:embed="rId2" cstate="print"/>
          <a:stretch>
            <a:fillRect/>
          </a:stretch>
        </p:blipFill>
        <p:spPr>
          <a:xfrm>
            <a:off x="9773087" y="0"/>
            <a:ext cx="920313" cy="1063757"/>
          </a:xfrm>
          <a:prstGeom prst="rect">
            <a:avLst/>
          </a:prstGeom>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3231654"/>
          </a:xfrm>
        </p:spPr>
        <p:txBody>
          <a:bodyPr/>
          <a:lstStyle/>
          <a:p>
            <a:pPr>
              <a:lnSpc>
                <a:spcPct val="150000"/>
              </a:lnSpc>
            </a:pPr>
            <a:r>
              <a:rPr lang="en-US" b="1" dirty="0" smtClean="0"/>
              <a:t>4. Fail fast</a:t>
            </a:r>
          </a:p>
          <a:p>
            <a:pPr>
              <a:lnSpc>
                <a:spcPct val="150000"/>
              </a:lnSpc>
            </a:pPr>
            <a:r>
              <a:rPr lang="en-US" dirty="0" smtClean="0"/>
              <a:t>This principle underscores the need for fast experimentation whereby an idea can be tested without much investment and the unsuccessful ideas can be weeded out quickly. </a:t>
            </a:r>
          </a:p>
          <a:p>
            <a:pPr>
              <a:lnSpc>
                <a:spcPct val="150000"/>
              </a:lnSpc>
            </a:pPr>
            <a:r>
              <a:rPr lang="en-US" dirty="0" smtClean="0"/>
              <a:t>How might we devise a process to (a) allow individuals and teams to fail fast, (b) learn from the process so that early-stage investment of resources is low the process is kept iterative and recursive and thereby (c) enhance the probability of success?</a:t>
            </a:r>
            <a:endParaRPr lang="en-US" dirty="0"/>
          </a:p>
        </p:txBody>
      </p:sp>
      <p:pic>
        <p:nvPicPr>
          <p:cNvPr id="4" name="Picture 3" descr="Tools &amp; Techniques.png"/>
          <p:cNvPicPr>
            <a:picLocks noChangeAspect="1"/>
          </p:cNvPicPr>
          <p:nvPr/>
        </p:nvPicPr>
        <p:blipFill>
          <a:blip r:embed="rId2" cstate="print"/>
          <a:stretch>
            <a:fillRect/>
          </a:stretch>
        </p:blipFill>
        <p:spPr>
          <a:xfrm>
            <a:off x="9773087" y="0"/>
            <a:ext cx="920313" cy="1063757"/>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2251322"/>
          </a:xfrm>
        </p:spPr>
        <p:txBody>
          <a:bodyPr/>
          <a:lstStyle/>
          <a:p>
            <a:pPr>
              <a:lnSpc>
                <a:spcPct val="150000"/>
              </a:lnSpc>
            </a:pPr>
            <a:r>
              <a:rPr lang="en-US" b="1" dirty="0" smtClean="0"/>
              <a:t>5. Application migration</a:t>
            </a:r>
          </a:p>
          <a:p>
            <a:pPr>
              <a:lnSpc>
                <a:spcPct val="150000"/>
              </a:lnSpc>
            </a:pPr>
            <a:r>
              <a:rPr lang="en-US" dirty="0" smtClean="0"/>
              <a:t>This sis the phenomenon observed in technology push and breakthrough innovation environments in which a product is launched for one purpose but ends up being used for many others. How might we leverage breakthrough technologies into markets that were never imagined or planned?</a:t>
            </a:r>
            <a:endParaRPr lang="en-US" dirty="0"/>
          </a:p>
        </p:txBody>
      </p:sp>
      <p:pic>
        <p:nvPicPr>
          <p:cNvPr id="4" name="Picture 3" descr="Tools &amp; Techniques.png"/>
          <p:cNvPicPr>
            <a:picLocks noChangeAspect="1"/>
          </p:cNvPicPr>
          <p:nvPr/>
        </p:nvPicPr>
        <p:blipFill>
          <a:blip r:embed="rId2" cstate="print"/>
          <a:stretch>
            <a:fillRect/>
          </a:stretch>
        </p:blipFill>
        <p:spPr>
          <a:xfrm>
            <a:off x="9773087" y="0"/>
            <a:ext cx="920313" cy="1063757"/>
          </a:xfrm>
          <a:prstGeom prst="rect">
            <a:avLst/>
          </a:prstGeom>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6"/>
            <a:ext cx="4550026" cy="1714370"/>
          </a:xfrm>
        </p:spPr>
        <p:txBody>
          <a:bodyPr/>
          <a:lstStyle/>
          <a:p>
            <a:r>
              <a:rPr lang="en-US" dirty="0" smtClean="0"/>
              <a:t>KM and selected tools for breakthrough innovation</a:t>
            </a:r>
            <a:endParaRPr lang="en-US" dirty="0"/>
          </a:p>
        </p:txBody>
      </p:sp>
      <p:sp>
        <p:nvSpPr>
          <p:cNvPr id="3" name="Text Placeholder 2"/>
          <p:cNvSpPr>
            <a:spLocks noGrp="1"/>
          </p:cNvSpPr>
          <p:nvPr>
            <p:ph type="body" idx="1"/>
          </p:nvPr>
        </p:nvSpPr>
        <p:spPr>
          <a:xfrm>
            <a:off x="455240" y="2025086"/>
            <a:ext cx="9782919" cy="2462213"/>
          </a:xfrm>
        </p:spPr>
        <p:txBody>
          <a:bodyPr/>
          <a:lstStyle/>
          <a:p>
            <a:r>
              <a:rPr lang="en-US" dirty="0" smtClean="0"/>
              <a:t>Discovery</a:t>
            </a:r>
          </a:p>
          <a:p>
            <a:r>
              <a:rPr lang="en-US" dirty="0" smtClean="0"/>
              <a:t>The objective of discovery is to generate ideas or novel technologies and develop and elaborate them into robust potentials business opportunities which are then tested out in incubation.</a:t>
            </a:r>
          </a:p>
          <a:p>
            <a:r>
              <a:rPr lang="en-US" dirty="0" smtClean="0"/>
              <a:t>The three tools</a:t>
            </a:r>
          </a:p>
          <a:p>
            <a:pPr marL="457200" indent="-457200">
              <a:buAutoNum type="arabicPeriod"/>
            </a:pPr>
            <a:r>
              <a:rPr lang="en-US" dirty="0" smtClean="0"/>
              <a:t>Idea Jams</a:t>
            </a:r>
          </a:p>
          <a:p>
            <a:pPr marL="457200" indent="-457200">
              <a:buAutoNum type="arabicPeriod"/>
            </a:pPr>
            <a:r>
              <a:rPr lang="en-US" dirty="0" smtClean="0"/>
              <a:t>Technology Translation Tables</a:t>
            </a:r>
          </a:p>
          <a:p>
            <a:pPr marL="457200" indent="-457200">
              <a:buAutoNum type="arabicPeriod"/>
            </a:pPr>
            <a:r>
              <a:rPr lang="en-US" dirty="0" smtClean="0"/>
              <a:t>Technology Market Mind Maps</a:t>
            </a:r>
          </a:p>
        </p:txBody>
      </p:sp>
      <p:pic>
        <p:nvPicPr>
          <p:cNvPr id="4" name="Picture 3" descr="Tools &amp; Techniques.png"/>
          <p:cNvPicPr>
            <a:picLocks noChangeAspect="1"/>
          </p:cNvPicPr>
          <p:nvPr/>
        </p:nvPicPr>
        <p:blipFill>
          <a:blip r:embed="rId2" cstate="print"/>
          <a:stretch>
            <a:fillRect/>
          </a:stretch>
        </p:blipFill>
        <p:spPr>
          <a:xfrm>
            <a:off x="9311614" y="0"/>
            <a:ext cx="1381786" cy="1597157"/>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5539978"/>
          </a:xfrm>
        </p:spPr>
        <p:txBody>
          <a:bodyPr/>
          <a:lstStyle/>
          <a:p>
            <a:pPr>
              <a:lnSpc>
                <a:spcPct val="150000"/>
              </a:lnSpc>
            </a:pPr>
            <a:r>
              <a:rPr lang="en-US" dirty="0" smtClean="0"/>
              <a:t>Idea Jams</a:t>
            </a:r>
          </a:p>
          <a:p>
            <a:pPr>
              <a:lnSpc>
                <a:spcPct val="150000"/>
              </a:lnSpc>
            </a:pPr>
            <a:endParaRPr lang="en-US" dirty="0" smtClean="0"/>
          </a:p>
          <a:p>
            <a:pPr>
              <a:lnSpc>
                <a:spcPct val="150000"/>
              </a:lnSpc>
            </a:pPr>
            <a:r>
              <a:rPr lang="en-US" dirty="0" smtClean="0"/>
              <a:t>IBM is known for hosting daylong meetings around the globe to which they invite experts across a wide variety of fields to participate in idea generation sessions. The objective is to consider big problems, technologies progress, and social challenge and generate a plethora of ideas for new business platforms. IBM’s first innovation jam took place in 2006, comprised of two 3-day sessions in which 150,000 IBM employees, family members, business partners, clients and university researchers participated from 104 countries in online round the clock dialogue about potential growth opportunities. Every single post was captured and analyzed to discern the best new ideas for creating business opportunities form the technologies. IBM executives view the jam as valuable and indeed 10 breakthrough projects were launched as a result.</a:t>
            </a:r>
            <a:endParaRPr lang="en-US" dirty="0"/>
          </a:p>
        </p:txBody>
      </p:sp>
      <p:pic>
        <p:nvPicPr>
          <p:cNvPr id="4" name="Picture 3" descr="Tools &amp; Techniques.png"/>
          <p:cNvPicPr>
            <a:picLocks noChangeAspect="1"/>
          </p:cNvPicPr>
          <p:nvPr/>
        </p:nvPicPr>
        <p:blipFill>
          <a:blip r:embed="rId2" cstate="print"/>
          <a:stretch>
            <a:fillRect/>
          </a:stretch>
        </p:blipFill>
        <p:spPr>
          <a:xfrm>
            <a:off x="9311614" y="0"/>
            <a:ext cx="1381786" cy="1597157"/>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5078313"/>
          </a:xfrm>
        </p:spPr>
        <p:txBody>
          <a:bodyPr/>
          <a:lstStyle/>
          <a:p>
            <a:pPr>
              <a:lnSpc>
                <a:spcPct val="150000"/>
              </a:lnSpc>
            </a:pPr>
            <a:r>
              <a:rPr lang="en-US" sz="1800" b="1" dirty="0" smtClean="0"/>
              <a:t>Technology Translation Tables</a:t>
            </a:r>
          </a:p>
          <a:p>
            <a:pPr>
              <a:lnSpc>
                <a:spcPct val="150000"/>
              </a:lnSpc>
            </a:pPr>
            <a:r>
              <a:rPr lang="en-US" sz="1800" dirty="0" smtClean="0"/>
              <a:t>When innovators describe a new discovery it is easy to get lost in the technical details that most excite them.</a:t>
            </a:r>
          </a:p>
          <a:p>
            <a:pPr>
              <a:lnSpc>
                <a:spcPct val="150000"/>
              </a:lnSpc>
            </a:pPr>
            <a:r>
              <a:rPr lang="en-US" sz="1800" dirty="0" smtClean="0"/>
              <a:t>A technology translation table is a useful aid when interviewing inventors and in subsequently researching and thinking about the possibilities that the invention may enable.</a:t>
            </a:r>
          </a:p>
          <a:p>
            <a:pPr>
              <a:lnSpc>
                <a:spcPct val="150000"/>
              </a:lnSpc>
            </a:pPr>
            <a:r>
              <a:rPr lang="en-US" sz="1800" dirty="0" smtClean="0"/>
              <a:t>The technology translation table is a three-part tool. The tool appears to be simple though a thorough treatment of the translation requires deep thinking, conversation and research to maximize the opportunity analyst’s understanding of the scope of the opportunity’s potential. Part I is a description of the business concept. It describes the technology, what it does and why its is important, in just a few sentences. Second (Appendix 1b)</a:t>
            </a:r>
          </a:p>
          <a:p>
            <a:pPr>
              <a:lnSpc>
                <a:spcPct val="150000"/>
              </a:lnSpc>
            </a:pPr>
            <a:r>
              <a:rPr lang="en-US" sz="1800" dirty="0" smtClean="0"/>
              <a:t> is a table listing they key features of the technology one by one and how each differs from what is currently known.</a:t>
            </a:r>
            <a:endParaRPr lang="en-US" sz="1800" dirty="0"/>
          </a:p>
        </p:txBody>
      </p:sp>
      <p:pic>
        <p:nvPicPr>
          <p:cNvPr id="4" name="Picture 3" descr="Tools &amp; Techniques.png"/>
          <p:cNvPicPr>
            <a:picLocks noChangeAspect="1"/>
          </p:cNvPicPr>
          <p:nvPr/>
        </p:nvPicPr>
        <p:blipFill>
          <a:blip r:embed="rId2" cstate="print"/>
          <a:stretch>
            <a:fillRect/>
          </a:stretch>
        </p:blipFill>
        <p:spPr>
          <a:xfrm>
            <a:off x="9311614" y="0"/>
            <a:ext cx="1381786" cy="1597157"/>
          </a:xfrm>
          <a:prstGeom prst="rect">
            <a:avLst/>
          </a:prstGeo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393700" y="2028825"/>
            <a:ext cx="9782919" cy="4559646"/>
          </a:xfrm>
        </p:spPr>
        <p:txBody>
          <a:bodyPr/>
          <a:lstStyle/>
          <a:p>
            <a:pPr>
              <a:lnSpc>
                <a:spcPct val="150000"/>
              </a:lnSpc>
            </a:pPr>
            <a:r>
              <a:rPr lang="en-US" dirty="0" smtClean="0"/>
              <a:t>Whether value can be attributed to each of these differences is not important at this stage. We know that for breakthrough innovations the feature that inventors and companies believe at the outset is the feature of value frequently turns out not to be the case; instead another feature is considered valuable. Therefore it is important to be as thorough as possible in describing each dimension of difference this technology offers (Appendix 1c). Each key feature described in the previous table is broken down into the intellectual property claims that would ne made in a patent application for the invention. Each claim is listed along with commentary about who might value that difference. The latter task requires creative thought and a broad scope of applications.</a:t>
            </a:r>
          </a:p>
          <a:p>
            <a:pPr>
              <a:lnSpc>
                <a:spcPct val="150000"/>
              </a:lnSpc>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romitha\IRF\DESIGN THINKING FOR MANAGEMENT STUDENTS FINAL\CLASSROOM PPT\Classroom presentation Day 1\Slide40.PNG"/>
          <p:cNvPicPr>
            <a:picLocks noChangeAspect="1" noChangeArrowheads="1"/>
          </p:cNvPicPr>
          <p:nvPr/>
        </p:nvPicPr>
        <p:blipFill>
          <a:blip r:embed="rId2" cstate="print"/>
          <a:srcRect/>
          <a:stretch>
            <a:fillRect/>
          </a:stretch>
        </p:blipFill>
        <p:spPr bwMode="auto">
          <a:xfrm>
            <a:off x="7937" y="0"/>
            <a:ext cx="10685463" cy="7561262"/>
          </a:xfrm>
          <a:prstGeom prst="rect">
            <a:avLst/>
          </a:prstGeom>
          <a:noFill/>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5482976"/>
          </a:xfrm>
        </p:spPr>
        <p:txBody>
          <a:bodyPr/>
          <a:lstStyle/>
          <a:p>
            <a:pPr>
              <a:lnSpc>
                <a:spcPct val="150000"/>
              </a:lnSpc>
            </a:pPr>
            <a:r>
              <a:rPr lang="en-US" b="1" dirty="0" smtClean="0"/>
              <a:t>Technology market mind map</a:t>
            </a:r>
          </a:p>
          <a:p>
            <a:pPr>
              <a:lnSpc>
                <a:spcPct val="150000"/>
              </a:lnSpc>
            </a:pPr>
            <a:r>
              <a:rPr lang="en-US" dirty="0" smtClean="0"/>
              <a:t>Another mechanism for helping the discovery analyst link technologies and markets to find breakthrough opportunities is a technology market mind map. This tool is a useful systematic process for either finding applications for technologies or finding technologies and product ideas for market needs. Appendix 2</a:t>
            </a:r>
          </a:p>
          <a:p>
            <a:pPr>
              <a:lnSpc>
                <a:spcPct val="150000"/>
              </a:lnSpc>
            </a:pPr>
            <a:r>
              <a:rPr lang="en-US" dirty="0" smtClean="0"/>
              <a:t>Each mind map is composed of four elements arranged in different patterns for each case. The elements are M(market), A (application), p(Product) and T(technology). The most conventional approach is to start with a market that we elect to serve and ask, “What problems do you experience?” those are the application areas. For each we generate multiple products that may serve the problem in different ways. Each is executed via a different technology. In this pattern (Appendix 2a), we search for a technology that solves a particular market need. </a:t>
            </a:r>
            <a:endParaRPr lang="en-US" dirty="0"/>
          </a:p>
        </p:txBody>
      </p:sp>
      <p:pic>
        <p:nvPicPr>
          <p:cNvPr id="5" name="Picture 4" descr="Tools &amp; Techniques.png"/>
          <p:cNvPicPr>
            <a:picLocks noChangeAspect="1"/>
          </p:cNvPicPr>
          <p:nvPr/>
        </p:nvPicPr>
        <p:blipFill>
          <a:blip r:embed="rId2" cstate="print"/>
          <a:stretch>
            <a:fillRect/>
          </a:stretch>
        </p:blipFill>
        <p:spPr>
          <a:xfrm>
            <a:off x="9311614" y="0"/>
            <a:ext cx="1381786" cy="1597157"/>
          </a:xfrm>
          <a:prstGeom prst="rect">
            <a:avLst/>
          </a:prstGeom>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240" y="581025"/>
            <a:ext cx="9782919" cy="6867970"/>
          </a:xfrm>
        </p:spPr>
        <p:txBody>
          <a:bodyPr/>
          <a:lstStyle/>
          <a:p>
            <a:pPr>
              <a:lnSpc>
                <a:spcPct val="150000"/>
              </a:lnSpc>
            </a:pPr>
            <a:r>
              <a:rPr lang="en-US" dirty="0" smtClean="0"/>
              <a:t>A different approach also common is to start with a novel technology that we believe could generate a breakthrough innovation Appendix 2b). Just as the technology translation tool guides us we use this mind map to ask over selves about potential users or applications, for the technology. From there we ask who cares about those uses to uncover possible market segments. Each segment may need a different formulation of the offering or product design.</a:t>
            </a:r>
          </a:p>
          <a:p>
            <a:pPr>
              <a:lnSpc>
                <a:spcPct val="150000"/>
              </a:lnSpc>
            </a:pPr>
            <a:r>
              <a:rPr lang="en-US" dirty="0" err="1" smtClean="0"/>
              <a:t>duPoint’s</a:t>
            </a:r>
            <a:r>
              <a:rPr lang="en-US" dirty="0" smtClean="0"/>
              <a:t> biodegradable Polyester branded as </a:t>
            </a:r>
            <a:r>
              <a:rPr lang="en-US" dirty="0" err="1" smtClean="0"/>
              <a:t>Biomax</a:t>
            </a:r>
            <a:r>
              <a:rPr lang="en-US" dirty="0" smtClean="0"/>
              <a:t> was commercialized in this manner. The material could be used for many applications and could be designed to degrade in a </a:t>
            </a:r>
            <a:r>
              <a:rPr lang="en-US" dirty="0" err="1" smtClean="0"/>
              <a:t>prespecified</a:t>
            </a:r>
            <a:r>
              <a:rPr lang="en-US" dirty="0" smtClean="0"/>
              <a:t> period of time,, depending on the user’s need. Many potential applications were experimented with including mulch, bags for harvesting bananas, diaper liners and more. For each application there were multiple markets. Mulch for example could be targeted at home gardeners, farmers or gardening communities. The product formulation differed for each one. It was made into sheets, scraps, pellets or molded into plant containers. Similarly diaper liners are marketed for babies, toddlers and the elderly. Products vary by size and shape.</a:t>
            </a:r>
            <a:endParaRPr lang="en-US"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240" y="-28575"/>
            <a:ext cx="9782919" cy="7791300"/>
          </a:xfrm>
        </p:spPr>
        <p:txBody>
          <a:bodyPr/>
          <a:lstStyle/>
          <a:p>
            <a:pPr>
              <a:lnSpc>
                <a:spcPct val="150000"/>
              </a:lnSpc>
            </a:pPr>
            <a:r>
              <a:rPr lang="en-US" b="1" dirty="0" smtClean="0"/>
              <a:t>Incubation</a:t>
            </a:r>
          </a:p>
          <a:p>
            <a:pPr>
              <a:lnSpc>
                <a:spcPct val="150000"/>
              </a:lnSpc>
            </a:pPr>
            <a:r>
              <a:rPr lang="en-US" dirty="0" smtClean="0"/>
              <a:t>Traditionally incubation required developing prototypes that may not have been ideally designed for maximizing customer interface but whose purpose was to allow customers to get used to the breakthrough technology in an experimental manner. We know that customers will react negatively to most changes that they cannot compare with their current usage patterns. Computed tomography (CT) scanners failed focus group and concept tests because doctors believed that X-ray technology served the imaging purpose well. Households rejected microwave technology for cooking applications because the change upset too many norms regarding food preparation time and energy investment. Many other examples exist to reinforce the point that extended time with the new product is required before customers can provide valid feedback. So the methods that incubation managers have traditionally used required lengthy time periods before they were confident that the market reactions they were getting could be considered valid. These approaches are excellent for learning but can be costly in terms of time and money. Newer digital technologies help to alleviate some though not all of these challenges.</a:t>
            </a:r>
          </a:p>
          <a:p>
            <a:pPr>
              <a:lnSpc>
                <a:spcPct val="150000"/>
              </a:lnSpc>
            </a:pPr>
            <a:endParaRPr lang="en-US" dirty="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5539978"/>
          </a:xfrm>
        </p:spPr>
        <p:txBody>
          <a:bodyPr/>
          <a:lstStyle/>
          <a:p>
            <a:pPr>
              <a:lnSpc>
                <a:spcPct val="150000"/>
              </a:lnSpc>
            </a:pPr>
            <a:r>
              <a:rPr lang="en-US" b="1" dirty="0" smtClean="0"/>
              <a:t>Customer immersion labs including visual and interactive simulation</a:t>
            </a:r>
          </a:p>
          <a:p>
            <a:pPr>
              <a:lnSpc>
                <a:spcPct val="150000"/>
              </a:lnSpc>
            </a:pPr>
            <a:r>
              <a:rPr lang="en-US" dirty="0" smtClean="0"/>
              <a:t>Customer immersion labs are labs outfitted with equipment and digital technology that enables exposure of 3D, real-time depictions of product assembly, design or servicing. They are used by incubation teams to gather reactions and data on new product designs directly from individuals as they are using them by providing a simulated experience. Such visual immersion can be useful for capturing reactions from multiple members of the value chain, including end users, maintenance and service personnel, assembly line crew, sales technicians and account managers. In this manner technology mimics reality as closely as possible. While extended use over time is not possible with immersion labs, immediate reactions regarding serviceability, usability and ease of assembly can be easily captured.</a:t>
            </a:r>
          </a:p>
          <a:p>
            <a:pPr>
              <a:lnSpc>
                <a:spcPct val="150000"/>
              </a:lnSpc>
            </a:pPr>
            <a:endParaRPr lang="en-US" dirty="0"/>
          </a:p>
        </p:txBody>
      </p:sp>
      <p:pic>
        <p:nvPicPr>
          <p:cNvPr id="4" name="Picture 3" descr="Tools &amp; Techniques.png"/>
          <p:cNvPicPr>
            <a:picLocks noChangeAspect="1"/>
          </p:cNvPicPr>
          <p:nvPr/>
        </p:nvPicPr>
        <p:blipFill>
          <a:blip r:embed="rId2" cstate="print"/>
          <a:stretch>
            <a:fillRect/>
          </a:stretch>
        </p:blipFill>
        <p:spPr>
          <a:xfrm>
            <a:off x="9311614" y="0"/>
            <a:ext cx="1381786" cy="1597157"/>
          </a:xfrm>
          <a:prstGeom prst="rect">
            <a:avLst/>
          </a:prstGeom>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240" y="200025"/>
            <a:ext cx="9782919" cy="8252965"/>
          </a:xfrm>
        </p:spPr>
        <p:txBody>
          <a:bodyPr/>
          <a:lstStyle/>
          <a:p>
            <a:pPr>
              <a:lnSpc>
                <a:spcPct val="150000"/>
              </a:lnSpc>
            </a:pPr>
            <a:r>
              <a:rPr lang="en-US" b="1" dirty="0" smtClean="0"/>
              <a:t>Rapid Prototyping</a:t>
            </a:r>
          </a:p>
          <a:p>
            <a:pPr>
              <a:lnSpc>
                <a:spcPct val="150000"/>
              </a:lnSpc>
            </a:pPr>
            <a:r>
              <a:rPr lang="en-US" dirty="0" smtClean="0"/>
              <a:t>CAD software has become increasingly sophisticated and now can create 3D digital models to replace wooden or plastic mockups of products to ensure they can be produced. Craftsmen can work form these 3D models now rather than from 2D drawings. The models can be projected so that the designer and customer can examine a prototype together. Electric Boat, a defense contractor that supplies nuclear submarines to the U.S Navy, now relies on 3D visualizations over its wooden mockups, thereby reducing time, expense and cost of rework dramatically. Currently the company is investigating the use of those models to generate holograms of the inside of the submarine to improve its design and layout.</a:t>
            </a:r>
          </a:p>
          <a:p>
            <a:pPr>
              <a:lnSpc>
                <a:spcPct val="150000"/>
              </a:lnSpc>
            </a:pPr>
            <a:r>
              <a:rPr lang="en-US" dirty="0" smtClean="0"/>
              <a:t>3D printing is rapidly gaining ground as the most effective tool experiencing a product, both with internal collaborators and with customers. The key differentiating feature of 3D printing is the speed with which the mockup is made, which can be a matter of an our. Changes can be made based on user response and a modified mockup can be generated in a very short time to test the user’s reactions and make necessary modifications.</a:t>
            </a:r>
          </a:p>
          <a:p>
            <a:pPr>
              <a:lnSpc>
                <a:spcPct val="150000"/>
              </a:lnSpc>
            </a:pPr>
            <a:endParaRPr lang="en-US" dirty="0" smtClean="0"/>
          </a:p>
          <a:p>
            <a:pPr>
              <a:lnSpc>
                <a:spcPct val="150000"/>
              </a:lnSpc>
            </a:pPr>
            <a:endParaRPr lang="en-US" dirty="0"/>
          </a:p>
        </p:txBody>
      </p:sp>
      <p:pic>
        <p:nvPicPr>
          <p:cNvPr id="4" name="Picture 3" descr="Tools &amp; Techniques.png"/>
          <p:cNvPicPr>
            <a:picLocks noChangeAspect="1"/>
          </p:cNvPicPr>
          <p:nvPr/>
        </p:nvPicPr>
        <p:blipFill>
          <a:blip r:embed="rId2" cstate="print"/>
          <a:stretch>
            <a:fillRect/>
          </a:stretch>
        </p:blipFill>
        <p:spPr>
          <a:xfrm>
            <a:off x="9311614" y="0"/>
            <a:ext cx="1381786" cy="1597157"/>
          </a:xfrm>
          <a:prstGeom prst="rect">
            <a:avLst/>
          </a:prstGeom>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559646"/>
          </a:xfrm>
        </p:spPr>
        <p:txBody>
          <a:bodyPr/>
          <a:lstStyle/>
          <a:p>
            <a:pPr>
              <a:lnSpc>
                <a:spcPct val="150000"/>
              </a:lnSpc>
            </a:pPr>
            <a:r>
              <a:rPr lang="en-US" dirty="0" smtClean="0"/>
              <a:t>Immersion-type labs coupled with visualization tools are also useful for building and evaluating business models for the product. Google runs boot camps where prospective venture teams are invited to work on business models for their start-ups and they receive in-depth feedback form analysts.</a:t>
            </a:r>
          </a:p>
          <a:p>
            <a:pPr>
              <a:lnSpc>
                <a:spcPct val="150000"/>
              </a:lnSpc>
            </a:pPr>
            <a:r>
              <a:rPr lang="en-US" dirty="0" smtClean="0"/>
              <a:t>The central KM activities for this incubation stage involve deep customer engagement, visualization and fail fast. KM roles can facilitate deep but multidisciplinary sessions that often happen in customer immersion labs. And KM can either manage these internal labs or access external incubators. IT augmented tools are now available at technology enablers for visualization whereas process tracking can enable fast failures by keeping an organizational memory of past trials, successes and failures.</a:t>
            </a:r>
            <a:endParaRPr lang="en-US" dirty="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559646"/>
          </a:xfrm>
        </p:spPr>
        <p:txBody>
          <a:bodyPr/>
          <a:lstStyle/>
          <a:p>
            <a:pPr>
              <a:lnSpc>
                <a:spcPct val="150000"/>
              </a:lnSpc>
            </a:pPr>
            <a:r>
              <a:rPr lang="en-US" b="1" dirty="0" smtClean="0"/>
              <a:t>Acceleration</a:t>
            </a:r>
          </a:p>
          <a:p>
            <a:pPr>
              <a:lnSpc>
                <a:spcPct val="150000"/>
              </a:lnSpc>
            </a:pPr>
            <a:r>
              <a:rPr lang="en-US" dirty="0" smtClean="0"/>
              <a:t>The acceleration stage requires developing and institutionalizing processes that will enable reliability, predictability and scaling all while the business is experiencing rapid growth. Conventional scaling tools include design for manufacturability, quality function deployment and process development, all are important and all take time and attention. While no substitute for some of these tried-and-true tools for managing growth and quality, new tools are emerging that can ease the financial and time pressures of an acceleration manger who is trying to grow a business and can help given the context of uncertainty of manufacturing process, organizational fit, deployment and customer loyalty that he or she faces.</a:t>
            </a:r>
            <a:endParaRPr lang="en-US" dirty="0"/>
          </a:p>
        </p:txBody>
      </p:sp>
      <p:pic>
        <p:nvPicPr>
          <p:cNvPr id="4" name="Picture 3" descr="Tools &amp; Techniques.png"/>
          <p:cNvPicPr>
            <a:picLocks noChangeAspect="1"/>
          </p:cNvPicPr>
          <p:nvPr/>
        </p:nvPicPr>
        <p:blipFill>
          <a:blip r:embed="rId2" cstate="print"/>
          <a:stretch>
            <a:fillRect/>
          </a:stretch>
        </p:blipFill>
        <p:spPr>
          <a:xfrm>
            <a:off x="9311614" y="0"/>
            <a:ext cx="1381786" cy="1597157"/>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455240" y="1495425"/>
            <a:ext cx="9782919" cy="6406306"/>
          </a:xfrm>
        </p:spPr>
        <p:txBody>
          <a:bodyPr/>
          <a:lstStyle/>
          <a:p>
            <a:pPr>
              <a:lnSpc>
                <a:spcPct val="150000"/>
              </a:lnSpc>
            </a:pPr>
            <a:r>
              <a:rPr lang="en-US" b="1" dirty="0" smtClean="0"/>
              <a:t>Usage sensors</a:t>
            </a:r>
          </a:p>
          <a:p>
            <a:pPr>
              <a:lnSpc>
                <a:spcPct val="150000"/>
              </a:lnSpc>
            </a:pPr>
            <a:r>
              <a:rPr lang="en-US" dirty="0" smtClean="0"/>
              <a:t>New unintended uses may emerge as the market begins to incorporate the innovation into daily life. Baking soda is used to clean carpets and laundry and deodorize refrigerators. None of these uses were imagined by the original development team, who formulated it as a kitchen ingredient. Other similar examples exist that expand and elaborate the business opportunity beyond what the new business manager may have imagined. Recently firms have adopted usage sensors to tack the numerous and unintended applications of its new product that may turn it into a true numerous platform serving a broader array of needs than originally imagined. These tools enable companies to collect and analyze usage data directly from the user via automatic tracking technologies. These are particularly relevant to web based offering where click-</a:t>
            </a:r>
            <a:r>
              <a:rPr lang="en-US" dirty="0" err="1" smtClean="0"/>
              <a:t>throughs</a:t>
            </a:r>
            <a:r>
              <a:rPr lang="en-US" dirty="0" smtClean="0"/>
              <a:t>, time spent on certain pages and prices paid are just a few of the elements of data that could be useful for expanding the business.</a:t>
            </a:r>
          </a:p>
          <a:p>
            <a:pPr>
              <a:lnSpc>
                <a:spcPct val="150000"/>
              </a:lnSpc>
            </a:pPr>
            <a:endParaRPr lang="en-US" dirty="0"/>
          </a:p>
        </p:txBody>
      </p:sp>
      <p:pic>
        <p:nvPicPr>
          <p:cNvPr id="4" name="Picture 3" descr="Tools &amp; Techniques.png"/>
          <p:cNvPicPr>
            <a:picLocks noChangeAspect="1"/>
          </p:cNvPicPr>
          <p:nvPr/>
        </p:nvPicPr>
        <p:blipFill>
          <a:blip r:embed="rId2" cstate="print"/>
          <a:stretch>
            <a:fillRect/>
          </a:stretch>
        </p:blipFill>
        <p:spPr>
          <a:xfrm>
            <a:off x="9311614" y="0"/>
            <a:ext cx="1381786" cy="1597157"/>
          </a:xfrm>
          <a:prstGeom prst="rect">
            <a:avLst/>
          </a:prstGeom>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028" name="Picture 4" descr="C:\Users\XDS\Desktop\DSC_9702.jpg"/>
          <p:cNvPicPr>
            <a:picLocks noChangeAspect="1" noChangeArrowheads="1"/>
          </p:cNvPicPr>
          <p:nvPr/>
        </p:nvPicPr>
        <p:blipFill>
          <a:blip r:embed="rId2" cstate="print"/>
          <a:srcRect l="12257" t="28426" r="25660" b="3426"/>
          <a:stretch>
            <a:fillRect/>
          </a:stretch>
        </p:blipFill>
        <p:spPr bwMode="auto">
          <a:xfrm>
            <a:off x="0" y="276225"/>
            <a:ext cx="10693400" cy="6602636"/>
          </a:xfrm>
          <a:prstGeom prst="rect">
            <a:avLst/>
          </a:prstGeom>
          <a:noFill/>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8194" name="Picture 2" descr="C:\Users\XDS\Desktop\DSC_9704.jpg"/>
          <p:cNvPicPr>
            <a:picLocks noChangeAspect="1" noChangeArrowheads="1"/>
          </p:cNvPicPr>
          <p:nvPr/>
        </p:nvPicPr>
        <p:blipFill>
          <a:blip r:embed="rId3" cstate="print"/>
          <a:srcRect l="7569" t="27130" r="2778" b="20555"/>
          <a:stretch>
            <a:fillRect/>
          </a:stretch>
        </p:blipFill>
        <p:spPr bwMode="auto">
          <a:xfrm>
            <a:off x="0" y="1876425"/>
            <a:ext cx="10678969" cy="35052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98500" y="-207745"/>
            <a:ext cx="8458200" cy="74943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THE TOYOTA WAY</a:t>
            </a:r>
            <a:r>
              <a:rPr kumimoji="0" lang="en-US" sz="1600" b="0" i="0" u="none" strike="noStrike" cap="none" normalizeH="0" dirty="0" smtClean="0">
                <a:ln>
                  <a:noFill/>
                </a:ln>
                <a:solidFill>
                  <a:schemeClr val="tx1"/>
                </a:solidFill>
                <a:effectLst/>
                <a:latin typeface="Calibri" pitchFamily="34" charset="0"/>
                <a:ea typeface="Calibri" pitchFamily="34" charset="0"/>
                <a:cs typeface="Mangal" pitchFamily="18" charset="0"/>
              </a:rPr>
              <a:t> | </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The Toyota Way – </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Tools to “see”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Did you know that many of the core design thinking principles were being used by the Japanese in the 1970s” Visualization, time management,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Grenchi-Gembutsu</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and iterative prototyping. From Toyota we will learn not only about the respect for the individual but thinking tools that make you smarter.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Brief history of Toyota</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The documentary Toyota the Global Story is presented by Alec Murdoch – who was a speaker for Toyota USA. The full outline version is here. The point of the video is the stellar moment where: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Calibri" pitchFamily="34" charset="0"/>
                <a:ea typeface="Calibri" pitchFamily="34" charset="0"/>
                <a:cs typeface="Mangal" pitchFamily="18" charset="0"/>
              </a:rPr>
              <a:t>	“A son decides to invent an automatic loom to free her mum from tedious weaving work.”</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The scene synthesizes the Toyota ethos: Why it exists and its purpose.  Replacing a boring job with automation (aka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autonomation</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was just one step. However they did not stop there. In their drive to improve they stumbled upon some awesomely productive principles and tools that later because what is known as the Toyota Production System (TPS).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a typeface="Calibri" pitchFamily="34" charset="0"/>
              <a:cs typeface="Mangal"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When did </a:t>
            </a: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Totyota</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become famous? The 1973 oil-shock</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What the video omits is that no one was paying attention to Toyota until the second oil shock came.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“the first time that TPS gets public awareness is during the fall of 1973right after the first oil shock, form that time are the mythical pictures of Japanese homemaker’s scrambling in supermarkets for a WC paper roll. Due to the shock, WC-paper became scarce in Japan. The scenes are depicted in some films of the era. That year many companies logged red numbers in their Profit/Loss statements but not Toyota. In fact, that year Toyota boasts yet again record profits. It is then that many companies realize that there might be something to be learned about Toyota’s TPS. Many consider the possibility of copying Toyota. The first TPS consultants are born. Management consultants at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Chubbu</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Seisanrenmeni</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create TPS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kenkyukai</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(study group) where even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Taiichi</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Ohno</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himself would give some talks. It is in the second half of the 70s when the perception that the idea that Toyota’s production technique multi-product mini-batch is efficient diffuses through the Japanese industrialist tissue.” (p. 27,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Berengueres</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2007)</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7170" name="Picture 2" descr="C:\Users\XDS\Desktop\DSC_9703.jpg"/>
          <p:cNvPicPr>
            <a:picLocks noChangeAspect="1" noChangeArrowheads="1"/>
          </p:cNvPicPr>
          <p:nvPr/>
        </p:nvPicPr>
        <p:blipFill>
          <a:blip r:embed="rId2" cstate="print"/>
          <a:srcRect l="14028" t="21204" r="15556" b="6204"/>
          <a:stretch>
            <a:fillRect/>
          </a:stretch>
        </p:blipFill>
        <p:spPr bwMode="auto">
          <a:xfrm>
            <a:off x="0" y="428625"/>
            <a:ext cx="10693400" cy="6200907"/>
          </a:xfrm>
          <a:prstGeom prst="rect">
            <a:avLst/>
          </a:prstGeom>
          <a:noFill/>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5122" name="Picture 2" descr="C:\Users\XDS\Desktop\DSC_9703.jpg"/>
          <p:cNvPicPr>
            <a:picLocks noChangeAspect="1" noChangeArrowheads="1"/>
          </p:cNvPicPr>
          <p:nvPr/>
        </p:nvPicPr>
        <p:blipFill>
          <a:blip r:embed="rId2" cstate="print"/>
          <a:srcRect l="8715" t="32315" r="15451" b="21759"/>
          <a:stretch>
            <a:fillRect/>
          </a:stretch>
        </p:blipFill>
        <p:spPr bwMode="auto">
          <a:xfrm>
            <a:off x="0" y="1081594"/>
            <a:ext cx="10693400" cy="3642806"/>
          </a:xfrm>
          <a:prstGeom prst="rect">
            <a:avLst/>
          </a:prstGeom>
          <a:noFill/>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Users\XDS\Desktop\DSC_9704.jpg"/>
          <p:cNvPicPr>
            <a:picLocks noChangeAspect="1" noChangeArrowheads="1"/>
          </p:cNvPicPr>
          <p:nvPr/>
        </p:nvPicPr>
        <p:blipFill>
          <a:blip r:embed="rId2" cstate="print"/>
          <a:srcRect l="16319" t="3611" r="16111" b="3796"/>
          <a:stretch>
            <a:fillRect/>
          </a:stretch>
        </p:blipFill>
        <p:spPr bwMode="auto">
          <a:xfrm>
            <a:off x="-1" y="0"/>
            <a:ext cx="9811537" cy="7562850"/>
          </a:xfrm>
          <a:prstGeom prst="rect">
            <a:avLst/>
          </a:prstGeom>
          <a:noFill/>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2050" name="Picture 2" descr="C:\Users\XDS\Desktop\DSC_9704.jpg"/>
          <p:cNvPicPr>
            <a:picLocks noChangeAspect="1" noChangeArrowheads="1"/>
          </p:cNvPicPr>
          <p:nvPr/>
        </p:nvPicPr>
        <p:blipFill>
          <a:blip r:embed="rId2" cstate="print"/>
          <a:srcRect l="23333" t="29630" r="5833" b="28148"/>
          <a:stretch>
            <a:fillRect/>
          </a:stretch>
        </p:blipFill>
        <p:spPr bwMode="auto">
          <a:xfrm rot="10800000">
            <a:off x="0" y="1952625"/>
            <a:ext cx="10693400" cy="3585435"/>
          </a:xfrm>
          <a:prstGeom prst="rect">
            <a:avLst/>
          </a:prstGeom>
          <a:noFill/>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XDS\Desktop\DSC_9706.jpg"/>
          <p:cNvPicPr>
            <a:picLocks noChangeAspect="1" noChangeArrowheads="1"/>
          </p:cNvPicPr>
          <p:nvPr/>
        </p:nvPicPr>
        <p:blipFill>
          <a:blip r:embed="rId2" cstate="print"/>
          <a:srcRect l="12361" t="29167" r="12222" b="30833"/>
          <a:stretch>
            <a:fillRect/>
          </a:stretch>
        </p:blipFill>
        <p:spPr bwMode="auto">
          <a:xfrm>
            <a:off x="0" y="2257425"/>
            <a:ext cx="10693400" cy="3190296"/>
          </a:xfrm>
          <a:prstGeom prst="rect">
            <a:avLst/>
          </a:prstGeom>
          <a:noFill/>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XDS\Desktop\DSC_9707.jpg"/>
          <p:cNvPicPr>
            <a:picLocks noChangeAspect="1" noChangeArrowheads="1"/>
          </p:cNvPicPr>
          <p:nvPr/>
        </p:nvPicPr>
        <p:blipFill>
          <a:blip r:embed="rId2" cstate="print"/>
          <a:srcRect l="3333" t="17037" r="29583" b="1481"/>
          <a:stretch>
            <a:fillRect/>
          </a:stretch>
        </p:blipFill>
        <p:spPr bwMode="auto">
          <a:xfrm>
            <a:off x="0" y="1"/>
            <a:ext cx="10223500" cy="6985000"/>
          </a:xfrm>
          <a:prstGeom prst="rect">
            <a:avLst/>
          </a:prstGeom>
          <a:noFill/>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4" name="Picture 3" descr="C:\Users\XDS\Desktop\DSC_9708.jpg"/>
          <p:cNvPicPr>
            <a:picLocks noChangeAspect="1" noChangeArrowheads="1"/>
          </p:cNvPicPr>
          <p:nvPr/>
        </p:nvPicPr>
        <p:blipFill>
          <a:blip r:embed="rId2" cstate="print"/>
          <a:srcRect l="6250" t="24444" r="25000" b="4444"/>
          <a:stretch>
            <a:fillRect/>
          </a:stretch>
        </p:blipFill>
        <p:spPr bwMode="auto">
          <a:xfrm>
            <a:off x="0" y="504825"/>
            <a:ext cx="10693400" cy="6221615"/>
          </a:xfrm>
          <a:prstGeom prst="rect">
            <a:avLst/>
          </a:prstGeom>
          <a:noFill/>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A6424"/>
          </a:solidFill>
        </p:spPr>
        <p:txBody>
          <a:bodyPr wrap="square" lIns="0" tIns="0" rIns="0" bIns="0" rtlCol="0"/>
          <a:lstStyle/>
          <a:p>
            <a:endParaRPr/>
          </a:p>
        </p:txBody>
      </p:sp>
      <p:sp>
        <p:nvSpPr>
          <p:cNvPr id="3" name="object 3"/>
          <p:cNvSpPr txBox="1">
            <a:spLocks noGrp="1"/>
          </p:cNvSpPr>
          <p:nvPr>
            <p:ph type="title"/>
          </p:nvPr>
        </p:nvSpPr>
        <p:spPr>
          <a:xfrm>
            <a:off x="285306" y="200025"/>
            <a:ext cx="3156394" cy="3090590"/>
          </a:xfrm>
          <a:prstGeom prst="rect">
            <a:avLst/>
          </a:prstGeom>
        </p:spPr>
        <p:txBody>
          <a:bodyPr vert="horz" wrap="square" lIns="0" tIns="12700" rIns="0" bIns="0" rtlCol="0">
            <a:spAutoFit/>
          </a:bodyPr>
          <a:lstStyle/>
          <a:p>
            <a:pPr marL="12700" marR="5080">
              <a:lnSpc>
                <a:spcPct val="100000"/>
              </a:lnSpc>
              <a:spcBef>
                <a:spcPts val="100"/>
              </a:spcBef>
            </a:pPr>
            <a:r>
              <a:rPr lang="en-US" sz="4000" i="1" spc="-5" dirty="0" smtClean="0">
                <a:latin typeface="Century Gothic"/>
                <a:cs typeface="Century Gothic"/>
              </a:rPr>
              <a:t>Strategically embedding design thinking in the firm</a:t>
            </a:r>
            <a:endParaRPr sz="4000" i="1" dirty="0">
              <a:latin typeface="Century Gothic"/>
              <a:cs typeface="Century Gothic"/>
            </a:endParaRPr>
          </a:p>
        </p:txBody>
      </p:sp>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9" name="object 4"/>
          <p:cNvSpPr txBox="1"/>
          <p:nvPr/>
        </p:nvSpPr>
        <p:spPr>
          <a:xfrm>
            <a:off x="3611299" y="196286"/>
            <a:ext cx="5012001" cy="3225948"/>
          </a:xfrm>
          <a:prstGeom prst="rect">
            <a:avLst/>
          </a:prstGeom>
        </p:spPr>
        <p:txBody>
          <a:bodyPr vert="horz" wrap="square" lIns="0" tIns="12700" rIns="0" bIns="0" rtlCol="0">
            <a:spAutoFit/>
          </a:bodyPr>
          <a:lstStyle/>
          <a:p>
            <a:pPr marL="12700">
              <a:lnSpc>
                <a:spcPct val="150000"/>
              </a:lnSpc>
              <a:spcBef>
                <a:spcPts val="100"/>
              </a:spcBef>
            </a:pPr>
            <a:r>
              <a:rPr lang="en-US" sz="2000" spc="-5" dirty="0" smtClean="0">
                <a:latin typeface="Futura Hv BT"/>
                <a:cs typeface="Futura Hv BT"/>
              </a:rPr>
              <a:t>Drawing form an extensive study of a wide range of organizations we show that the strategies embodiment of design thinking is determined by three main factors:</a:t>
            </a:r>
          </a:p>
          <a:p>
            <a:pPr marL="469900" indent="-457200">
              <a:lnSpc>
                <a:spcPct val="150000"/>
              </a:lnSpc>
              <a:spcBef>
                <a:spcPts val="100"/>
              </a:spcBef>
              <a:buAutoNum type="arabicPeriod"/>
            </a:pPr>
            <a:r>
              <a:rPr lang="en-US" sz="2000" spc="-5" dirty="0" smtClean="0">
                <a:latin typeface="Futura Hv BT"/>
                <a:cs typeface="Futura Lt BT"/>
              </a:rPr>
              <a:t>Roles of key personnel</a:t>
            </a:r>
          </a:p>
          <a:p>
            <a:pPr marL="469900" indent="-457200">
              <a:lnSpc>
                <a:spcPct val="150000"/>
              </a:lnSpc>
              <a:spcBef>
                <a:spcPts val="100"/>
              </a:spcBef>
              <a:buAutoNum type="arabicPeriod"/>
            </a:pPr>
            <a:r>
              <a:rPr lang="en-US" sz="2000" spc="-5" dirty="0" smtClean="0">
                <a:latin typeface="Futura Hv BT"/>
                <a:cs typeface="Futura Lt BT"/>
              </a:rPr>
              <a:t>Organizational practices</a:t>
            </a:r>
          </a:p>
          <a:p>
            <a:pPr marL="469900" indent="-457200">
              <a:lnSpc>
                <a:spcPct val="150000"/>
              </a:lnSpc>
              <a:spcBef>
                <a:spcPts val="100"/>
              </a:spcBef>
              <a:buAutoNum type="arabicPeriod"/>
            </a:pPr>
            <a:r>
              <a:rPr lang="en-US" sz="2000" spc="-5" dirty="0" smtClean="0">
                <a:latin typeface="Futura Hv BT"/>
                <a:cs typeface="Futura Lt BT"/>
              </a:rPr>
              <a:t>Organizational climate and culture</a:t>
            </a:r>
            <a:endParaRPr sz="2000" dirty="0">
              <a:latin typeface="Futura Lt BT"/>
              <a:cs typeface="Futura Lt BT"/>
            </a:endParaRP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113915" cy="1384995"/>
          </a:xfrm>
        </p:spPr>
        <p:txBody>
          <a:bodyPr/>
          <a:lstStyle/>
          <a:p>
            <a:r>
              <a:rPr lang="en-US" dirty="0" smtClean="0"/>
              <a:t>How the research was done	</a:t>
            </a:r>
            <a:endParaRPr lang="en-US" dirty="0"/>
          </a:p>
        </p:txBody>
      </p:sp>
      <p:sp>
        <p:nvSpPr>
          <p:cNvPr id="3" name="Text Placeholder 2"/>
          <p:cNvSpPr>
            <a:spLocks noGrp="1"/>
          </p:cNvSpPr>
          <p:nvPr>
            <p:ph type="body" idx="1"/>
          </p:nvPr>
        </p:nvSpPr>
        <p:spPr>
          <a:xfrm>
            <a:off x="455240" y="2025086"/>
            <a:ext cx="9782919" cy="4616648"/>
          </a:xfrm>
        </p:spPr>
        <p:txBody>
          <a:bodyPr/>
          <a:lstStyle/>
          <a:p>
            <a:pPr>
              <a:lnSpc>
                <a:spcPct val="150000"/>
              </a:lnSpc>
            </a:pPr>
            <a:r>
              <a:rPr lang="en-US" dirty="0" smtClean="0"/>
              <a:t>A large scale research program was undertaken with companies where design was either established or being newly introduced. For most of these firms design was undergoing change and shifting its role and influence either positively or negatively. Companies participating in the research program were both product and service based organizations. The program included large multinationals and small to medium sized enterprises (SMEs). To gather different perspectives on the roles of design CEOs were interviewed along with design and marketing executives, finance and operations). Investigations both broad approaches to design and NPD and also focused on specific projects, examining reasons for success or failure the roles design and principal enablers and barriers.</a:t>
            </a:r>
            <a:endParaRPr lang="en-US" dirty="0"/>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C:\Users\XDS\Desktop\DSC_9702.jpg"/>
          <p:cNvPicPr>
            <a:picLocks noChangeAspect="1" noChangeArrowheads="1"/>
          </p:cNvPicPr>
          <p:nvPr/>
        </p:nvPicPr>
        <p:blipFill>
          <a:blip r:embed="rId2" cstate="print"/>
          <a:srcRect l="13403" t="1451" r="17431" b="7438"/>
          <a:stretch>
            <a:fillRect/>
          </a:stretch>
        </p:blipFill>
        <p:spPr bwMode="auto">
          <a:xfrm>
            <a:off x="241300" y="0"/>
            <a:ext cx="9842500" cy="729293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0"/>
            <a:ext cx="10375900" cy="7571303"/>
          </a:xfrm>
          <a:prstGeom prst="rect">
            <a:avLst/>
          </a:prstGeom>
        </p:spPr>
        <p:txBody>
          <a:bodyPr wrap="square">
            <a:spAutoFit/>
          </a:bodyPr>
          <a:lstStyle/>
          <a:p>
            <a:pPr lvl="0" algn="just" eaLnBrk="0" fontAlgn="base" hangingPunct="0">
              <a:lnSpc>
                <a:spcPct val="150000"/>
              </a:lnSpc>
              <a:spcBef>
                <a:spcPct val="0"/>
              </a:spcBef>
              <a:spcAft>
                <a:spcPct val="0"/>
              </a:spcAft>
            </a:pPr>
            <a:r>
              <a:rPr lang="en-US" b="1" dirty="0" smtClean="0">
                <a:latin typeface="Calibri" pitchFamily="34" charset="0"/>
                <a:ea typeface="Calibri" pitchFamily="34" charset="0"/>
                <a:cs typeface="Mangal" pitchFamily="18" charset="0"/>
              </a:rPr>
              <a:t>Toxic environments “for innovation – Toyota Today</a:t>
            </a:r>
            <a:endParaRPr lang="en-US" sz="12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dirty="0" smtClean="0">
                <a:latin typeface="Calibri" pitchFamily="34" charset="0"/>
                <a:ea typeface="Calibri" pitchFamily="34" charset="0"/>
                <a:cs typeface="Mangal" pitchFamily="18" charset="0"/>
              </a:rPr>
              <a:t>However, the reader should not be fooled into thinking that nowadays Toyota is a great place for inventive people. It is not. Today’s Toyota is as a toxic environment for creativity as GM or Samsung.</a:t>
            </a:r>
            <a:endParaRPr lang="en-US" sz="12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b="1" dirty="0" smtClean="0">
                <a:latin typeface="Calibri" pitchFamily="34" charset="0"/>
                <a:ea typeface="Calibri" pitchFamily="34" charset="0"/>
                <a:cs typeface="Mangal" pitchFamily="18" charset="0"/>
              </a:rPr>
              <a:t>Waste</a:t>
            </a:r>
            <a:endParaRPr lang="en-US" sz="12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dirty="0" smtClean="0">
                <a:latin typeface="Calibri" pitchFamily="34" charset="0"/>
                <a:ea typeface="Calibri" pitchFamily="34" charset="0"/>
                <a:cs typeface="Mangal" pitchFamily="18" charset="0"/>
              </a:rPr>
              <a:t>Seven kinds of waste found in the workplace:</a:t>
            </a:r>
            <a:endParaRPr lang="en-US" sz="12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b="1" dirty="0" smtClean="0">
                <a:latin typeface="Calibri" pitchFamily="34" charset="0"/>
                <a:ea typeface="Calibri" pitchFamily="34" charset="0"/>
                <a:cs typeface="Mangal" pitchFamily="18" charset="0"/>
              </a:rPr>
              <a:t>Overproduction</a:t>
            </a:r>
            <a:endParaRPr lang="en-US" sz="12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dirty="0" smtClean="0">
                <a:latin typeface="Calibri" pitchFamily="34" charset="0"/>
                <a:ea typeface="Calibri" pitchFamily="34" charset="0"/>
                <a:cs typeface="Mangal" pitchFamily="18" charset="0"/>
              </a:rPr>
              <a:t>This is the number one source of waste. It is the waste that stems from believing that producing in big batches is more efficient than producing in small batches. Huge costs are incurred in unsold items.</a:t>
            </a:r>
            <a:endParaRPr lang="en-US" sz="12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b="1" dirty="0" smtClean="0">
                <a:latin typeface="Calibri" pitchFamily="34" charset="0"/>
                <a:ea typeface="Calibri" pitchFamily="34" charset="0"/>
                <a:cs typeface="Mangal" pitchFamily="18" charset="0"/>
              </a:rPr>
              <a:t>Waste due to superfluous</a:t>
            </a:r>
            <a:endParaRPr lang="en-US" sz="12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dirty="0" smtClean="0">
                <a:latin typeface="Calibri" pitchFamily="34" charset="0"/>
                <a:ea typeface="Calibri" pitchFamily="34" charset="0"/>
                <a:cs typeface="Mangal" pitchFamily="18" charset="0"/>
              </a:rPr>
              <a:t>Waste due to the existence of unnecessary things such as personal machines and inadequate machines. Little savings add up over time.</a:t>
            </a:r>
            <a:endParaRPr lang="en-US" sz="12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b="1" dirty="0" smtClean="0">
                <a:latin typeface="Calibri" pitchFamily="34" charset="0"/>
                <a:ea typeface="Calibri" pitchFamily="34" charset="0"/>
                <a:cs typeface="Mangal" pitchFamily="18" charset="0"/>
              </a:rPr>
              <a:t>No flow</a:t>
            </a:r>
            <a:endParaRPr lang="en-US" sz="12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dirty="0" smtClean="0">
                <a:latin typeface="Calibri" pitchFamily="34" charset="0"/>
                <a:ea typeface="Calibri" pitchFamily="34" charset="0"/>
                <a:cs typeface="Mangal" pitchFamily="18" charset="0"/>
              </a:rPr>
              <a:t>It is waste due to the lack of flow. Stop and go in production and/or suboptimal line layout, lack of synchronization, changeover times.</a:t>
            </a:r>
            <a:endParaRPr lang="en-US" sz="12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b="1" dirty="0" smtClean="0">
                <a:latin typeface="Calibri" pitchFamily="34" charset="0"/>
                <a:ea typeface="Calibri" pitchFamily="34" charset="0"/>
                <a:cs typeface="Mangal" pitchFamily="18" charset="0"/>
              </a:rPr>
              <a:t>Operational</a:t>
            </a:r>
            <a:endParaRPr lang="en-US" sz="12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dirty="0" smtClean="0">
                <a:latin typeface="Calibri" pitchFamily="34" charset="0"/>
                <a:ea typeface="Calibri" pitchFamily="34" charset="0"/>
                <a:cs typeface="Mangal" pitchFamily="18" charset="0"/>
              </a:rPr>
              <a:t>Waste of doing unnecessary work. Due to ignorance, lack of training, lack of technological expertise, lack of planning and/or automation</a:t>
            </a:r>
          </a:p>
          <a:p>
            <a:pPr lvl="0" algn="just" eaLnBrk="0" fontAlgn="base" hangingPunct="0">
              <a:lnSpc>
                <a:spcPct val="150000"/>
              </a:lnSpc>
              <a:spcBef>
                <a:spcPct val="0"/>
              </a:spcBef>
              <a:spcAft>
                <a:spcPct val="0"/>
              </a:spcAft>
            </a:pPr>
            <a:r>
              <a:rPr lang="en-US" b="1" dirty="0" smtClean="0">
                <a:latin typeface="Calibri" pitchFamily="34" charset="0"/>
                <a:ea typeface="Calibri" pitchFamily="34" charset="0"/>
                <a:cs typeface="Mangal" pitchFamily="18" charset="0"/>
              </a:rPr>
              <a:t>Waste of movement</a:t>
            </a:r>
            <a:endParaRPr lang="en-US" sz="3200" dirty="0" smtClean="0">
              <a:latin typeface="Arial" pitchFamily="34" charset="0"/>
              <a:cs typeface="Arial" pitchFamily="34" charset="0"/>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6"/>
            <a:ext cx="4702426" cy="1409570"/>
          </a:xfrm>
        </p:spPr>
        <p:txBody>
          <a:bodyPr/>
          <a:lstStyle/>
          <a:p>
            <a:r>
              <a:rPr lang="en-US" dirty="0" smtClean="0"/>
              <a:t>Introducing and embedding design thinking at Diageo</a:t>
            </a:r>
            <a:endParaRPr lang="en-US" dirty="0"/>
          </a:p>
        </p:txBody>
      </p:sp>
      <p:sp>
        <p:nvSpPr>
          <p:cNvPr id="3" name="Text Placeholder 2"/>
          <p:cNvSpPr>
            <a:spLocks noGrp="1"/>
          </p:cNvSpPr>
          <p:nvPr>
            <p:ph type="body" idx="1"/>
          </p:nvPr>
        </p:nvSpPr>
        <p:spPr>
          <a:xfrm>
            <a:off x="455240" y="2025086"/>
            <a:ext cx="9782919" cy="5350183"/>
          </a:xfrm>
        </p:spPr>
        <p:txBody>
          <a:bodyPr/>
          <a:lstStyle/>
          <a:p>
            <a:pPr>
              <a:lnSpc>
                <a:spcPct val="150000"/>
              </a:lnSpc>
            </a:pPr>
            <a:r>
              <a:rPr lang="en-US" sz="1800" dirty="0" smtClean="0"/>
              <a:t>Diageo is the world’s premium drinks business, operating in 180 markets in 80 countries with over 28000 employees. Its portfolio of brands includes Guinness, Johnnie Walker, Smirnoff and Baileys. In 2006 the Diageo executive committee worked out that design was playing too marginal a role in the company so it decided to appoint a global design director and build an internal design function. As the design director recalls, “I think where the intervention as a senior board level came was things like the brand name redesign which was really badly done when there was no internal team, people didn’t understand how to manage design. This early appointment investment by the Diageo executive led to enduring support of the design director and his team. indeed the design director emerged as an important figure not in terms of skills (the actual product design is mainly undertaken by external agencies.) but as the person capable of promoting design’s value to the various business units the company. This made a big difference between successful and unsuccessful introduction of design at a strategic level in the different business units. In the words of the design director:</a:t>
            </a:r>
            <a:endParaRPr lang="en-US" sz="1800" dirty="0"/>
          </a:p>
        </p:txBody>
      </p:sp>
      <p:pic>
        <p:nvPicPr>
          <p:cNvPr id="5" name="Picture 4" descr="Examples.png"/>
          <p:cNvPicPr>
            <a:picLocks noChangeAspect="1"/>
          </p:cNvPicPr>
          <p:nvPr/>
        </p:nvPicPr>
        <p:blipFill>
          <a:blip r:embed="rId2" cstate="print"/>
          <a:stretch>
            <a:fillRect/>
          </a:stretch>
        </p:blipFill>
        <p:spPr>
          <a:xfrm>
            <a:off x="9070336" y="0"/>
            <a:ext cx="1623064" cy="1193201"/>
          </a:xfrm>
          <a:prstGeom prst="rect">
            <a:avLst/>
          </a:prstGeom>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240" y="2025086"/>
            <a:ext cx="9782919" cy="2251322"/>
          </a:xfrm>
        </p:spPr>
        <p:txBody>
          <a:bodyPr/>
          <a:lstStyle/>
          <a:p>
            <a:pPr>
              <a:lnSpc>
                <a:spcPct val="150000"/>
              </a:lnSpc>
            </a:pPr>
            <a:r>
              <a:rPr lang="en-US" dirty="0" smtClean="0"/>
              <a:t>We have got a big influence job here to do, to find our sponsor, to persuade, to help people understand. And if we only talk to people on the financial level then we are completely missing the boat. Of course we have to talk the language of business and finance and return on investment… but it is our job as leaders of design within organizations to help people understand the thinking behind it.</a:t>
            </a:r>
            <a:endParaRPr lang="en-US"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455240" y="2025086"/>
            <a:ext cx="9782919" cy="4559646"/>
          </a:xfrm>
        </p:spPr>
        <p:txBody>
          <a:bodyPr/>
          <a:lstStyle/>
          <a:p>
            <a:pPr>
              <a:lnSpc>
                <a:spcPct val="150000"/>
              </a:lnSpc>
            </a:pPr>
            <a:r>
              <a:rPr lang="en-US" dirty="0" smtClean="0"/>
              <a:t>These early investments and ongoing attention to the nature of senior management roles have borne fruit. Currently, design is used to inform strategic choices concerning branding and positioning of products. A good example of this lies with the redesign of the Johnnie Walker label, as part of the wider </a:t>
            </a:r>
            <a:r>
              <a:rPr lang="en-US" dirty="0" err="1" smtClean="0"/>
              <a:t>relaunch</a:t>
            </a:r>
            <a:r>
              <a:rPr lang="en-US" dirty="0" smtClean="0"/>
              <a:t> of the brand. This being a very iconic band an a luxury product, the project was quite risky. However the project was eventually very successful thanks to strong leadership which drove through the new design. According to the company, “The unveiling of the new Johnnie Walker Blue Label bottle was the </a:t>
            </a:r>
            <a:r>
              <a:rPr lang="en-US" dirty="0" err="1" smtClean="0"/>
              <a:t>relaunch</a:t>
            </a:r>
            <a:r>
              <a:rPr lang="en-US" dirty="0" smtClean="0"/>
              <a:t> of an icon. The design speaks to the rarity and authentic luxury credential behind the ultimate expression of Johnnie Walker, fueling global net sales growth of 27%.” (Diageo Annual Review, 2012)</a:t>
            </a:r>
            <a:endParaRPr lang="en-US" dirty="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6"/>
            <a:ext cx="5464426" cy="1866770"/>
          </a:xfrm>
        </p:spPr>
        <p:txBody>
          <a:bodyPr/>
          <a:lstStyle/>
          <a:p>
            <a:r>
              <a:rPr lang="en-US" dirty="0" smtClean="0"/>
              <a:t>Too much CEO control can hamper the strategic embodiment of design thinking</a:t>
            </a:r>
            <a:endParaRPr lang="en-US" dirty="0"/>
          </a:p>
        </p:txBody>
      </p:sp>
      <p:sp>
        <p:nvSpPr>
          <p:cNvPr id="3" name="Text Placeholder 2"/>
          <p:cNvSpPr>
            <a:spLocks noGrp="1"/>
          </p:cNvSpPr>
          <p:nvPr>
            <p:ph type="body" idx="1"/>
          </p:nvPr>
        </p:nvSpPr>
        <p:spPr>
          <a:xfrm>
            <a:off x="455240" y="2025086"/>
            <a:ext cx="9782919" cy="4934684"/>
          </a:xfrm>
        </p:spPr>
        <p:txBody>
          <a:bodyPr/>
          <a:lstStyle/>
          <a:p>
            <a:pPr>
              <a:lnSpc>
                <a:spcPct val="150000"/>
              </a:lnSpc>
            </a:pPr>
            <a:r>
              <a:rPr lang="en-US" sz="1800" dirty="0" smtClean="0"/>
              <a:t>At Diageo senior managers not only support design but trust what design can achieve and what designers could o. such trust might come from the company history, from the leaders’ belief that design and innovation can make a positive difference, or from the design director’s influencing efforts, on other cases, the CEO himself can simply espouse the embodiment of design thinking. Such is the case with </a:t>
            </a:r>
            <a:r>
              <a:rPr lang="en-US" sz="1800" dirty="0" err="1" smtClean="0"/>
              <a:t>Trunki</a:t>
            </a:r>
            <a:r>
              <a:rPr lang="en-US" sz="1800" dirty="0" smtClean="0"/>
              <a:t>, a small but leading company in children's’ travel equipment. Here the founder of the company whose background is in industrial design played a crucial and positive role to embed design and design thinking: “Being the CEO with design thinking, it’s all about problem solving and looking at things differently. Why do we do things that way? Is there a better way of doing it? so that thinking has been applied across the business rather than just in the product.” compare this with those companies where support is ad hoc and lacks continuity or were the design director acts as a mere technical specialist or where support and control form the CEO ends up stifling the creative potential of the design function.</a:t>
            </a:r>
            <a:endParaRPr lang="en-US" sz="1800"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3254626" cy="1384995"/>
          </a:xfrm>
        </p:spPr>
        <p:txBody>
          <a:bodyPr/>
          <a:lstStyle/>
          <a:p>
            <a:r>
              <a:rPr lang="en-US" dirty="0" smtClean="0"/>
              <a:t>Organizational practices</a:t>
            </a:r>
            <a:endParaRPr lang="en-US" dirty="0"/>
          </a:p>
        </p:txBody>
      </p:sp>
      <p:sp>
        <p:nvSpPr>
          <p:cNvPr id="3" name="Text Placeholder 2"/>
          <p:cNvSpPr>
            <a:spLocks noGrp="1"/>
          </p:cNvSpPr>
          <p:nvPr>
            <p:ph type="body" idx="1"/>
          </p:nvPr>
        </p:nvSpPr>
        <p:spPr>
          <a:xfrm>
            <a:off x="455240" y="2025086"/>
            <a:ext cx="9782919" cy="1327992"/>
          </a:xfrm>
        </p:spPr>
        <p:txBody>
          <a:bodyPr/>
          <a:lstStyle/>
          <a:p>
            <a:pPr>
              <a:lnSpc>
                <a:spcPct val="150000"/>
              </a:lnSpc>
            </a:pPr>
            <a:r>
              <a:rPr lang="en-US" dirty="0" smtClean="0"/>
              <a:t>Defining the design brief, involving customers in the NPD process, collaborating across diverse functional units, measuring and evaluating design; all these are practices that can either support or hinder a firm in embedding design thinking at a strategic level.</a:t>
            </a:r>
            <a:endParaRPr lang="en-US" dirty="0"/>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870700" y="504825"/>
            <a:ext cx="3367459" cy="5124993"/>
          </a:xfrm>
        </p:spPr>
        <p:txBody>
          <a:bodyPr/>
          <a:lstStyle/>
          <a:p>
            <a:pPr>
              <a:lnSpc>
                <a:spcPct val="150000"/>
              </a:lnSpc>
            </a:pPr>
            <a:r>
              <a:rPr lang="en-US" sz="1600" dirty="0" smtClean="0"/>
              <a:t>Airline Virgin Atlantic is well known for its innovativeness and use of design. But what is to so well known is the way its organizational practices shape and influence design projects and ultimately how design thinking permeates the organization. The design of the upper-class suite is a good example of this. </a:t>
            </a:r>
          </a:p>
          <a:p>
            <a:pPr>
              <a:lnSpc>
                <a:spcPct val="150000"/>
              </a:lnSpc>
            </a:pPr>
            <a:r>
              <a:rPr lang="en-US" sz="1600" dirty="0" smtClean="0"/>
              <a:t>In the early stages of the project the company developed a concept briefing-how to create a flat bed to provide customers with a better flight experience. </a:t>
            </a:r>
            <a:endParaRPr lang="en-US" sz="1600" dirty="0"/>
          </a:p>
        </p:txBody>
      </p:sp>
      <p:pic>
        <p:nvPicPr>
          <p:cNvPr id="4" name="Picture 2" descr="C:\Users\XDS\Desktop\DSC_9703.jpg"/>
          <p:cNvPicPr>
            <a:picLocks noChangeAspect="1" noChangeArrowheads="1"/>
          </p:cNvPicPr>
          <p:nvPr/>
        </p:nvPicPr>
        <p:blipFill>
          <a:blip r:embed="rId2" cstate="print"/>
          <a:srcRect l="2531" t="26719" r="2654" b="13698"/>
          <a:stretch>
            <a:fillRect/>
          </a:stretch>
        </p:blipFill>
        <p:spPr bwMode="auto">
          <a:xfrm>
            <a:off x="0" y="0"/>
            <a:ext cx="6794500" cy="7590730"/>
          </a:xfrm>
          <a:prstGeom prst="rect">
            <a:avLst/>
          </a:prstGeom>
          <a:noFill/>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097981"/>
          </a:xfrm>
        </p:spPr>
        <p:txBody>
          <a:bodyPr/>
          <a:lstStyle/>
          <a:p>
            <a:pPr>
              <a:lnSpc>
                <a:spcPct val="150000"/>
              </a:lnSpc>
            </a:pPr>
            <a:r>
              <a:rPr lang="en-US" dirty="0" smtClean="0"/>
              <a:t>However rather than focusing down on this clear, albeit narrow brief designers and marketers collaborated to open up and broaden the initial idea. This led to a more customer and benefit oriented concept: how do we create a space for customers and all their needs? Designers refined the brief through customer ethnographic practices, directly observing customers’ in flight behaviors. The head of design stated, “It wasn’t necessarily asking people what they want; it’s about looking at someone and seeing how they behave, seeing the things that irritate them , not necessarily asking them, because often they don’t know what they want, until you show them what they could have.”</a:t>
            </a:r>
            <a:endParaRPr lang="en-US" dirty="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4616648"/>
          </a:xfrm>
        </p:spPr>
        <p:txBody>
          <a:bodyPr/>
          <a:lstStyle/>
          <a:p>
            <a:pPr>
              <a:lnSpc>
                <a:spcPct val="150000"/>
              </a:lnSpc>
            </a:pPr>
            <a:r>
              <a:rPr lang="en-US" dirty="0" smtClean="0"/>
              <a:t>As the director of Brand and Customer Experience recalls, “perhaps some four competitors have concentrated on: how do you get a seat to go flat so the customer can sleep? This was more about: how do we create the space for the customer for all of their needs?” the decision to focus on such a broader question enabled the company to formulate a much broader brief, which then led to the involvement of key internal people and customers and to questioning existing offerings. In so doing, Virgin Atlantic adopted a more holistic view of service design and connected organizational practices-in this case how stakeholders are involved in the design and development process-with design thinking. Eventually the project was very successful as it create suite that other airlines have since copied.</a:t>
            </a:r>
            <a:endParaRPr lang="en-US" dirty="0"/>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113915" cy="461665"/>
          </a:xfrm>
        </p:spPr>
        <p:txBody>
          <a:bodyPr/>
          <a:lstStyle/>
          <a:p>
            <a:endParaRPr lang="en-US" dirty="0"/>
          </a:p>
        </p:txBody>
      </p:sp>
      <p:sp>
        <p:nvSpPr>
          <p:cNvPr id="3" name="Text Placeholder 2"/>
          <p:cNvSpPr>
            <a:spLocks noGrp="1"/>
          </p:cNvSpPr>
          <p:nvPr>
            <p:ph type="body" idx="1"/>
          </p:nvPr>
        </p:nvSpPr>
        <p:spPr>
          <a:xfrm>
            <a:off x="455240" y="1130350"/>
            <a:ext cx="9782919" cy="6232475"/>
          </a:xfrm>
        </p:spPr>
        <p:txBody>
          <a:bodyPr/>
          <a:lstStyle/>
          <a:p>
            <a:pPr>
              <a:lnSpc>
                <a:spcPct val="150000"/>
              </a:lnSpc>
            </a:pPr>
            <a:r>
              <a:rPr lang="en-US" sz="1800" b="1" dirty="0" smtClean="0"/>
              <a:t>Design as a service</a:t>
            </a:r>
          </a:p>
          <a:p>
            <a:pPr>
              <a:lnSpc>
                <a:spcPct val="150000"/>
              </a:lnSpc>
            </a:pPr>
            <a:r>
              <a:rPr lang="en-US" sz="1800" dirty="0" smtClean="0"/>
              <a:t>Like many other companies the CEO of company C and his senior management team realized that design thinking seemed to be driving higher levels of brand recognition and customer loyalty to many of their competitors. Therefore they decided to make some changes and proudly established a new separate corporate design function. However despite leadership support and good intentions, the design team really struggled to be appreciated within the company. Designers’ work was often treated in a dismissive way and designers were given orders by other functions. As the design director explained, “ Other units say, ‘I tell you what I want and you need to organize it for me.” design managers felt frustrated and saw themselves fulfill an almost passive role vis-à-vis the marketing function, unable to influence tightly defined briefs. One design manager stated, “In many projects we are a service industry, in many cases I don’t think our projects are break\through or really exciting consumers because they are been… restricted at the very beginning.” So while internal staff perceived the company as adopting a ‘cowboy culture,’ its approach to design and product development was actually risk averse, heavily relying on consumer feedback obtained through surveys and focus groups.</a:t>
            </a:r>
            <a:endParaRPr lang="en-US" sz="1800" dirty="0"/>
          </a:p>
        </p:txBody>
      </p:sp>
      <p:pic>
        <p:nvPicPr>
          <p:cNvPr id="4" name="Picture 3" descr="Examples.png"/>
          <p:cNvPicPr>
            <a:picLocks noChangeAspect="1"/>
          </p:cNvPicPr>
          <p:nvPr/>
        </p:nvPicPr>
        <p:blipFill>
          <a:blip r:embed="rId2" cstate="print"/>
          <a:stretch>
            <a:fillRect/>
          </a:stretch>
        </p:blipFill>
        <p:spPr>
          <a:xfrm>
            <a:off x="9070336" y="0"/>
            <a:ext cx="1623064" cy="1193201"/>
          </a:xfrm>
          <a:prstGeom prst="rect">
            <a:avLst/>
          </a:prstGeom>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1190625"/>
            <a:ext cx="9782919" cy="6232475"/>
          </a:xfrm>
        </p:spPr>
        <p:txBody>
          <a:bodyPr/>
          <a:lstStyle/>
          <a:p>
            <a:pPr>
              <a:lnSpc>
                <a:spcPct val="150000"/>
              </a:lnSpc>
            </a:pPr>
            <a:r>
              <a:rPr lang="en-US" sz="1800" dirty="0" smtClean="0"/>
              <a:t>The two vignettes presented above show how practices that support collaboration across functions particularly allowing questioning and shaping of the design brief are fundamental in introducing design thinking. Organization such as Virgin Atlantic observe and shadow customers rather than involve them in formal surveys or focus group.</a:t>
            </a:r>
          </a:p>
          <a:p>
            <a:pPr>
              <a:lnSpc>
                <a:spcPct val="150000"/>
              </a:lnSpc>
            </a:pPr>
            <a:r>
              <a:rPr lang="en-US" sz="1800" dirty="0" smtClean="0"/>
              <a:t>Finally how do you measure and evaluate design thinking and so such practices influence the strategic embodiment of design? Again we see contrasting practices with diverse outcomes. At company A for example great emphasis was placed on quantitative NPD process. Also various development stages were tightly defined up from in terms of both functions’ involvement and budgets. Financial rewards were given to project leaders depending on how many ideas passed selection gates. Requests for formal evidence and the into ruction of performance measures happened much later at Virgin Atlantic, </a:t>
            </a:r>
            <a:r>
              <a:rPr lang="en-US" sz="1800" dirty="0" err="1" smtClean="0"/>
              <a:t>Gripple</a:t>
            </a:r>
            <a:r>
              <a:rPr lang="en-US" sz="1800" dirty="0" smtClean="0"/>
              <a:t> and Herman Miller, for example at Herman Miller performance is measured only on the completion of projects during learning reviews. Indeed value of designs its impact is likely to be negligible. Practices that seek to constantly measure and justify design seem to marginalize design’s strategic contribution. Putting practices in place to catch design out and devalue its worth can end up as a self fulfilling prophecy.</a:t>
            </a:r>
            <a:endParaRPr lang="en-US" sz="1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 \DSC_9707.jpg"/>
          <p:cNvPicPr/>
          <p:nvPr/>
        </p:nvPicPr>
        <p:blipFill>
          <a:blip r:embed="rId2" cstate="print"/>
          <a:srcRect l="21489" r="22211" b="19600"/>
          <a:stretch>
            <a:fillRect/>
          </a:stretch>
        </p:blipFill>
        <p:spPr bwMode="auto">
          <a:xfrm>
            <a:off x="7354277" y="0"/>
            <a:ext cx="3339123" cy="2682815"/>
          </a:xfrm>
          <a:prstGeom prst="rect">
            <a:avLst/>
          </a:prstGeom>
          <a:noFill/>
          <a:ln w="9525">
            <a:noFill/>
            <a:miter lim="800000"/>
            <a:headEnd/>
            <a:tailEnd/>
          </a:ln>
        </p:spPr>
      </p:pic>
      <p:sp>
        <p:nvSpPr>
          <p:cNvPr id="3" name="Rectangle 1"/>
          <p:cNvSpPr>
            <a:spLocks noChangeArrowheads="1"/>
          </p:cNvSpPr>
          <p:nvPr/>
        </p:nvSpPr>
        <p:spPr bwMode="auto">
          <a:xfrm>
            <a:off x="0" y="-120399"/>
            <a:ext cx="7404100" cy="84946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These comprise all the movements done during a work shift that do not add value: Ex a bolt picked up from an unnecessary low recipient transportation. Compared to a straight-line production layout, a u-cell layout reduces the time spent by workers on walking anywhere from 2xL to 1xL, this can add up to 4 to 6 km per day in a typical factory. This kitchen kaizen video by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Gemba</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Academy illustrates how to measure improvements in movement economy.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Defect production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It is the waste due to production of defects caused by: lack of training, not enough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poka</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-yoke, quality controls and poor and inadequate maintenance of machinery. In the 2010 Toyota recalled more cars than it had produced. The cost of the recalls is not disclosed.</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Overstock</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It is the waste related to the cost of maintaining oversized warehouses that act as a buffer between poorly communicated processes. Additionally one pernicious effect of overstock is that it hides problems.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Added value versus non-value-added activity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A typical breakdown of how time is spent to make a product. Time can be spent doing things that add value or doing things that do not add value: when optimizing operations most of the time managers focus on the green part. For example buying a faster machine. However the big savings opportunity is reducing resources spent in the non-value-added activity because it is simply put: larger.</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6"/>
            <a:ext cx="2949826" cy="1485770"/>
          </a:xfrm>
        </p:spPr>
        <p:txBody>
          <a:bodyPr/>
          <a:lstStyle/>
          <a:p>
            <a:r>
              <a:rPr lang="en-US" dirty="0" smtClean="0"/>
              <a:t>Organizational climate and culture</a:t>
            </a:r>
            <a:endParaRPr lang="en-US" dirty="0"/>
          </a:p>
        </p:txBody>
      </p:sp>
      <p:sp>
        <p:nvSpPr>
          <p:cNvPr id="3" name="Text Placeholder 2"/>
          <p:cNvSpPr>
            <a:spLocks noGrp="1"/>
          </p:cNvSpPr>
          <p:nvPr>
            <p:ph type="body" idx="1"/>
          </p:nvPr>
        </p:nvSpPr>
        <p:spPr>
          <a:xfrm>
            <a:off x="455240" y="2025086"/>
            <a:ext cx="9782919" cy="5863656"/>
          </a:xfrm>
        </p:spPr>
        <p:txBody>
          <a:bodyPr/>
          <a:lstStyle/>
          <a:p>
            <a:pPr>
              <a:lnSpc>
                <a:spcPct val="150000"/>
              </a:lnSpc>
            </a:pPr>
            <a:r>
              <a:rPr lang="en-US" sz="1600" dirty="0" smtClean="0"/>
              <a:t>Successfully embedding design thinking t a strategic level can mean making brave and risky decisions that threaten the status quo. This is where organizations often really struggle. The nature of organizational climate and culture is crucial in facilitating brave decisions. </a:t>
            </a:r>
          </a:p>
          <a:p>
            <a:pPr>
              <a:lnSpc>
                <a:spcPct val="150000"/>
              </a:lnSpc>
            </a:pPr>
            <a:endParaRPr lang="en-US" sz="1600" dirty="0" smtClean="0"/>
          </a:p>
          <a:p>
            <a:pPr>
              <a:lnSpc>
                <a:spcPct val="150000"/>
              </a:lnSpc>
            </a:pPr>
            <a:r>
              <a:rPr lang="en-US" sz="1600" b="1" dirty="0" smtClean="0"/>
              <a:t>Herman Miller’s SAYL chair</a:t>
            </a:r>
          </a:p>
          <a:p>
            <a:pPr>
              <a:lnSpc>
                <a:spcPct val="150000"/>
              </a:lnSpc>
            </a:pPr>
            <a:r>
              <a:rPr lang="en-US" sz="1600" dirty="0" smtClean="0"/>
              <a:t>As a well established leading producer of interior furnishings, Herman Miller has created several iconic designs, such as the Eames lounge chair, Action Office and the Aeron chair. Such a record couples with strong organizational values (quality, ergonomics and environmental sustainability) a </a:t>
            </a:r>
            <a:r>
              <a:rPr lang="en-US" sz="1600" dirty="0" err="1" smtClean="0"/>
              <a:t>a</a:t>
            </a:r>
            <a:r>
              <a:rPr lang="en-US" sz="1600" dirty="0" smtClean="0"/>
              <a:t> clearly recognizable brand may suggest strong investments in internal design units. On the contrary, when it comes to design, Herman Miller relies almost entirely on collaboration with external agencies. Also while most companies in the industry commission design through marketing departments in response to what they consider market opportunities, Herman Miller is more exploratory: the director of finance stated, “Find a few really good designers… then trust them… The company’s success does not really on tight specification and controls but on an open and deep appreciation of design thinking, positive attitude towards risk and capacity to select and work with external designers and to execute projects.</a:t>
            </a:r>
          </a:p>
          <a:p>
            <a:pPr>
              <a:lnSpc>
                <a:spcPct val="150000"/>
              </a:lnSpc>
            </a:pPr>
            <a:endParaRPr lang="en-US" sz="1600" dirty="0"/>
          </a:p>
        </p:txBody>
      </p:sp>
      <p:pic>
        <p:nvPicPr>
          <p:cNvPr id="6" name="Picture 5" descr="Examples.png"/>
          <p:cNvPicPr>
            <a:picLocks noChangeAspect="1"/>
          </p:cNvPicPr>
          <p:nvPr/>
        </p:nvPicPr>
        <p:blipFill>
          <a:blip r:embed="rId2" cstate="print"/>
          <a:stretch>
            <a:fillRect/>
          </a:stretch>
        </p:blipFill>
        <p:spPr>
          <a:xfrm>
            <a:off x="9070336" y="0"/>
            <a:ext cx="1623064" cy="1193201"/>
          </a:xfrm>
          <a:prstGeom prst="rect">
            <a:avLst/>
          </a:prstGeom>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Users\XDS\Desktop\DSC_9703.jpg"/>
          <p:cNvPicPr>
            <a:picLocks noChangeAspect="1" noChangeArrowheads="1"/>
          </p:cNvPicPr>
          <p:nvPr/>
        </p:nvPicPr>
        <p:blipFill>
          <a:blip r:embed="rId2" cstate="print"/>
          <a:srcRect l="27500" t="5278" r="21250" b="8056"/>
          <a:stretch>
            <a:fillRect/>
          </a:stretch>
        </p:blipFill>
        <p:spPr bwMode="auto">
          <a:xfrm>
            <a:off x="0" y="0"/>
            <a:ext cx="7950688" cy="7562850"/>
          </a:xfrm>
          <a:prstGeom prst="rect">
            <a:avLst/>
          </a:prstGeom>
          <a:noFill/>
        </p:spPr>
      </p:pic>
      <p:pic>
        <p:nvPicPr>
          <p:cNvPr id="1026" name="Picture 2" descr="C:\Users\XDS\Desktop\download.jpg"/>
          <p:cNvPicPr>
            <a:picLocks noChangeAspect="1" noChangeArrowheads="1"/>
          </p:cNvPicPr>
          <p:nvPr/>
        </p:nvPicPr>
        <p:blipFill>
          <a:blip r:embed="rId3" cstate="print"/>
          <a:srcRect/>
          <a:stretch>
            <a:fillRect/>
          </a:stretch>
        </p:blipFill>
        <p:spPr bwMode="auto">
          <a:xfrm>
            <a:off x="7947026" y="2257425"/>
            <a:ext cx="2746374" cy="2746374"/>
          </a:xfrm>
          <a:prstGeom prst="rect">
            <a:avLst/>
          </a:prstGeom>
          <a:noFill/>
        </p:spPr>
      </p:pic>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240" y="581025"/>
            <a:ext cx="9782919" cy="7017306"/>
          </a:xfrm>
        </p:spPr>
        <p:txBody>
          <a:bodyPr/>
          <a:lstStyle/>
          <a:p>
            <a:pPr>
              <a:lnSpc>
                <a:spcPct val="150000"/>
              </a:lnSpc>
            </a:pPr>
            <a:r>
              <a:rPr lang="en-US" sz="1600" dirty="0" smtClean="0"/>
              <a:t>At the same time a structured and transparent process is in place. The director of insight and exploration stated, “There’s a level of thoughtfulness that is going into both product design as well as the application of the brand presence. So we aren’t doing things randomly; we are doing things very, very deliberately.” Three distinguishing features characterize the design and development process at Herman Miller:</a:t>
            </a:r>
          </a:p>
          <a:p>
            <a:pPr>
              <a:lnSpc>
                <a:spcPct val="150000"/>
              </a:lnSpc>
            </a:pPr>
            <a:endParaRPr lang="en-US" sz="1600" dirty="0" smtClean="0"/>
          </a:p>
          <a:p>
            <a:pPr marL="457200" indent="-457200">
              <a:lnSpc>
                <a:spcPct val="150000"/>
              </a:lnSpc>
              <a:buFont typeface="+mj-lt"/>
              <a:buAutoNum type="arabicPeriod"/>
            </a:pPr>
            <a:r>
              <a:rPr lang="en-US" sz="1600" dirty="0" smtClean="0"/>
              <a:t>Senior management goes through an extensive vetting procedures before engaging with an external design form. Successful collaboration become trusted partners and are often kept on the roster for a long time.</a:t>
            </a:r>
          </a:p>
          <a:p>
            <a:pPr marL="457200" indent="-457200">
              <a:lnSpc>
                <a:spcPct val="150000"/>
              </a:lnSpc>
              <a:buFont typeface="+mj-lt"/>
              <a:buAutoNum type="arabicPeriod"/>
            </a:pPr>
            <a:r>
              <a:rPr lang="en-US" sz="1600" dirty="0" smtClean="0"/>
              <a:t>While the company has a documented design process form insight and exploration through to launch, iteration and experimentation are defining aspects of Herman Miller design thinking. As the senior VP of Global Marketing stated, “A fair amount of variation is tolerated given the difference in things that we might be developing or designing.”</a:t>
            </a:r>
          </a:p>
          <a:p>
            <a:pPr marL="457200" indent="-457200">
              <a:lnSpc>
                <a:spcPct val="150000"/>
              </a:lnSpc>
              <a:buFont typeface="+mj-lt"/>
              <a:buAutoNum type="arabicPeriod"/>
            </a:pPr>
            <a:r>
              <a:rPr lang="en-US" sz="1600" dirty="0" smtClean="0"/>
              <a:t>Business cases and financials are developed organically over the duration of the project rather than determined at the beginning of the process. As the finance director argued:</a:t>
            </a:r>
          </a:p>
          <a:p>
            <a:pPr marL="914400" lvl="1" indent="-457200">
              <a:lnSpc>
                <a:spcPct val="150000"/>
              </a:lnSpc>
            </a:pPr>
            <a:r>
              <a:rPr lang="en-US" sz="1400" dirty="0" smtClean="0"/>
              <a:t>	Let’s say that we want a designer to go do a chair that does this. We could probably give him some financial information, like, hey the material cost needs to come in around there and the volume is … You now you are starting to constrain the designer too much and put him in a box… what we are really doing is: we start out with kind of a theory and guesses and estimates and we are trying to eliminate all of those that you can as you go through the process, toward a business proposal.</a:t>
            </a:r>
            <a:endParaRPr lang="en-US" sz="1400" dirty="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455240" y="2025086"/>
            <a:ext cx="9782919" cy="5539978"/>
          </a:xfrm>
        </p:spPr>
        <p:txBody>
          <a:bodyPr/>
          <a:lstStyle/>
          <a:p>
            <a:pPr>
              <a:lnSpc>
                <a:spcPct val="150000"/>
              </a:lnSpc>
            </a:pPr>
            <a:r>
              <a:rPr lang="en-US" dirty="0" smtClean="0"/>
              <a:t>The SAYL chair, designed by Yves Behar of the studio </a:t>
            </a:r>
            <a:r>
              <a:rPr lang="en-US" dirty="0" err="1" smtClean="0"/>
              <a:t>Fuseproject</a:t>
            </a:r>
            <a:r>
              <a:rPr lang="en-US" dirty="0" smtClean="0"/>
              <a:t> is a good example of such design practices. Initially, Herman Miller identified the need to enter a low-price market, aiming to create an office chair and that could retail at $300 to $400. this was a substantially lower price than its other products in that category. The challenge was to design a low cost chair while not compromising on the company values. Herman Miller sent out a brief to several  design agencies expecting good but pretty standard responses. Yves Behar reacted. He had worked with the company before but had never designed a chair. He came back with a response to the brief with a visually provocative and higher performance product at that same price point. Herman Miller’s openness and trust in its external designers meant that this latter option was eventually chosen, was the SAYL chair, a product that is performing well, hitting margin targets and seeing soaring sales in Asia and US</a:t>
            </a:r>
            <a:endParaRPr lang="en-US"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6"/>
            <a:ext cx="2949826" cy="1485770"/>
          </a:xfrm>
        </p:spPr>
        <p:txBody>
          <a:bodyPr/>
          <a:lstStyle/>
          <a:p>
            <a:r>
              <a:rPr lang="en-US" dirty="0" smtClean="0"/>
              <a:t>The challenge of overcoming cultural barriers</a:t>
            </a:r>
            <a:endParaRPr lang="en-US" dirty="0"/>
          </a:p>
        </p:txBody>
      </p:sp>
      <p:sp>
        <p:nvSpPr>
          <p:cNvPr id="3" name="Text Placeholder 2"/>
          <p:cNvSpPr>
            <a:spLocks noGrp="1"/>
          </p:cNvSpPr>
          <p:nvPr>
            <p:ph type="body" idx="1"/>
          </p:nvPr>
        </p:nvSpPr>
        <p:spPr>
          <a:xfrm>
            <a:off x="455240" y="2025086"/>
            <a:ext cx="9782919" cy="5494325"/>
          </a:xfrm>
        </p:spPr>
        <p:txBody>
          <a:bodyPr/>
          <a:lstStyle/>
          <a:p>
            <a:pPr>
              <a:lnSpc>
                <a:spcPct val="150000"/>
              </a:lnSpc>
            </a:pPr>
            <a:r>
              <a:rPr lang="en-US" sz="1600" dirty="0" smtClean="0"/>
              <a:t>Company B adopted a typical design process which goes as follows:</a:t>
            </a:r>
          </a:p>
          <a:p>
            <a:pPr>
              <a:lnSpc>
                <a:spcPct val="150000"/>
              </a:lnSpc>
            </a:pPr>
            <a:r>
              <a:rPr lang="en-US" sz="1600" dirty="0" smtClean="0"/>
              <a:t>Developers work on a concept from definition of requirements to implementation; there is little interaction with customers; the new product is launched. Following disappointing results and poor customer feedback, fresh thinking about innovation finally emerged and a new design function was established. This sounds straightforward enough but while positive results were achieved cultural barriers have proved to be a major headache. As a design offer lamented: “It’s where you have designers and design working with people who are not design literate, who are uncomfortable with the design process. That’s where things go wrong.” similarly to company A lack of awareness of the role and value of design and difficulties in interactions among functional groups proved to be major obstacles to embedding a design way of thinking at this company too. A design officer stated: “The challenge is getting an organization that is not historically design-led to understand: what are the benefits of that? And that is a massive challenge.” indeed in most of its projects the company preferred to use know and tested processes rather than developing new ones that involve the design unit. </a:t>
            </a:r>
          </a:p>
          <a:p>
            <a:pPr>
              <a:lnSpc>
                <a:spcPct val="150000"/>
              </a:lnSpc>
            </a:pPr>
            <a:r>
              <a:rPr lang="en-US" sz="1600" dirty="0" smtClean="0"/>
              <a:t>In this case stubbornness around maintaining the status quo through existing processes presented the introduction of new ways of working.</a:t>
            </a:r>
            <a:endParaRPr lang="en-US" sz="1600" dirty="0"/>
          </a:p>
        </p:txBody>
      </p:sp>
      <p:pic>
        <p:nvPicPr>
          <p:cNvPr id="4" name="Picture 3" descr="Examples.png"/>
          <p:cNvPicPr>
            <a:picLocks noChangeAspect="1"/>
          </p:cNvPicPr>
          <p:nvPr/>
        </p:nvPicPr>
        <p:blipFill>
          <a:blip r:embed="rId2" cstate="print"/>
          <a:stretch>
            <a:fillRect/>
          </a:stretch>
        </p:blipFill>
        <p:spPr>
          <a:xfrm>
            <a:off x="9070336" y="0"/>
            <a:ext cx="1623064" cy="1193201"/>
          </a:xfrm>
          <a:prstGeom prst="rect">
            <a:avLst/>
          </a:prstGeom>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240" y="768886"/>
            <a:ext cx="9782919" cy="7889339"/>
          </a:xfrm>
        </p:spPr>
        <p:txBody>
          <a:bodyPr/>
          <a:lstStyle/>
          <a:p>
            <a:pPr>
              <a:lnSpc>
                <a:spcPct val="150000"/>
              </a:lnSpc>
            </a:pPr>
            <a:r>
              <a:rPr lang="en-US" sz="1800" dirty="0" smtClean="0"/>
              <a:t>Things have progressed but this has meant hard work in developing a different attitude toward failure and a more iterative way of working. As the digital director argued:</a:t>
            </a:r>
          </a:p>
          <a:p>
            <a:pPr algn="ctr">
              <a:lnSpc>
                <a:spcPct val="150000"/>
              </a:lnSpc>
            </a:pPr>
            <a:r>
              <a:rPr lang="en-US" sz="1400" dirty="0" smtClean="0"/>
              <a:t>I think there is a growing acceptance within the company that if we are going to 	take this kind of design-led approach we need to get used to failing sometimes… and if the is a failure, typically it’s only remembered for a few weeks because what designers do very, very quickly is move on from it; either learn from it quite quickly or get the next thing out there and iterate it very quickly.</a:t>
            </a:r>
            <a:endParaRPr lang="en-US" sz="1600" dirty="0" smtClean="0"/>
          </a:p>
          <a:p>
            <a:pPr>
              <a:lnSpc>
                <a:spcPct val="150000"/>
              </a:lnSpc>
            </a:pPr>
            <a:r>
              <a:rPr lang="en-US" sz="1800" dirty="0" smtClean="0"/>
              <a:t>Here changers in the physical work environment were also important in the way design worked. Traditionally offices were structured as cubicles or with people sitting next to each other along pretty standard, along tables. According to the head of design:</a:t>
            </a:r>
          </a:p>
          <a:p>
            <a:pPr algn="ctr">
              <a:lnSpc>
                <a:spcPct val="150000"/>
              </a:lnSpc>
            </a:pPr>
            <a:r>
              <a:rPr lang="en-US" sz="1400" dirty="0" smtClean="0"/>
              <a:t>Very noncreative, non innovative, </a:t>
            </a:r>
            <a:r>
              <a:rPr lang="en-US" sz="1400" dirty="0" err="1" smtClean="0"/>
              <a:t>noncollaborative</a:t>
            </a:r>
            <a:r>
              <a:rPr lang="en-US" sz="1400" dirty="0" smtClean="0"/>
              <a:t>, no wall space to write and draft and create and design-there’s none of that. We have ripped out flooring 	and designed and developed a new floor-a new way of thinking… it’s just very different than the rest of the floors. And so that in a lot of ways is driving the cultural change.</a:t>
            </a:r>
          </a:p>
          <a:p>
            <a:pPr>
              <a:lnSpc>
                <a:spcPct val="150000"/>
              </a:lnSpc>
            </a:pPr>
            <a:r>
              <a:rPr lang="en-US" sz="1800" dirty="0" smtClean="0"/>
              <a:t>Changes in the work environment parallel changes to the structure and dynamics of the project team:</a:t>
            </a:r>
          </a:p>
          <a:p>
            <a:pPr algn="ctr">
              <a:lnSpc>
                <a:spcPct val="150000"/>
              </a:lnSpc>
            </a:pPr>
            <a:r>
              <a:rPr lang="en-US" sz="1800" dirty="0" smtClean="0"/>
              <a:t>	</a:t>
            </a:r>
            <a:r>
              <a:rPr lang="en-US" sz="1600" dirty="0" smtClean="0"/>
              <a:t>We now have an agile work environment… if we are going to start a new project, we will assign a designer, a business analyst, an operations person or a technology person and a program manager or account manager and put all of them at one table.. And they have solely responsible for that product. Instead of multiple meetings throughout the building they all work very closely together.</a:t>
            </a:r>
            <a:endParaRPr lang="en-US" sz="1800" dirty="0" smtClean="0"/>
          </a:p>
          <a:p>
            <a:pPr>
              <a:lnSpc>
                <a:spcPct val="150000"/>
              </a:lnSpc>
            </a:pPr>
            <a:endParaRPr lang="en-US" sz="1800" dirty="0" smtClean="0"/>
          </a:p>
          <a:p>
            <a:pPr>
              <a:lnSpc>
                <a:spcPct val="150000"/>
              </a:lnSpc>
            </a:pPr>
            <a:endParaRPr lang="en-US" sz="1800" dirty="0" smtClean="0"/>
          </a:p>
          <a:p>
            <a:pPr>
              <a:lnSpc>
                <a:spcPct val="150000"/>
              </a:lnSpc>
            </a:pPr>
            <a:endParaRPr lang="en-US" sz="1800" dirty="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3178426" cy="1384995"/>
          </a:xfrm>
        </p:spPr>
        <p:txBody>
          <a:bodyPr/>
          <a:lstStyle/>
          <a:p>
            <a:r>
              <a:rPr lang="en-US" dirty="0" smtClean="0"/>
              <a:t>Embedding design thinking</a:t>
            </a:r>
            <a:endParaRPr lang="en-US" dirty="0"/>
          </a:p>
        </p:txBody>
      </p:sp>
      <p:sp>
        <p:nvSpPr>
          <p:cNvPr id="3" name="Text Placeholder 2"/>
          <p:cNvSpPr>
            <a:spLocks noGrp="1"/>
          </p:cNvSpPr>
          <p:nvPr>
            <p:ph type="body" idx="1"/>
          </p:nvPr>
        </p:nvSpPr>
        <p:spPr>
          <a:xfrm>
            <a:off x="317500" y="1190625"/>
            <a:ext cx="9782919" cy="553998"/>
          </a:xfrm>
        </p:spPr>
        <p:txBody>
          <a:bodyPr/>
          <a:lstStyle/>
          <a:p>
            <a:r>
              <a:rPr lang="en-US" sz="1800" dirty="0" smtClean="0"/>
              <a:t>The collaborative way the brief is defined is linked both to the company’s positive attitude toward failure and senior management’s deep understanding of designs' role and contribution.</a:t>
            </a:r>
          </a:p>
        </p:txBody>
      </p:sp>
      <p:pic>
        <p:nvPicPr>
          <p:cNvPr id="2050" name="Picture 2" descr="C:\Users\XDS\Desktop\DSC_9704.jpg"/>
          <p:cNvPicPr>
            <a:picLocks noChangeAspect="1" noChangeArrowheads="1"/>
          </p:cNvPicPr>
          <p:nvPr/>
        </p:nvPicPr>
        <p:blipFill>
          <a:blip r:embed="rId2" cstate="print"/>
          <a:srcRect l="23194" t="18488" r="20556" b="11883"/>
          <a:stretch>
            <a:fillRect/>
          </a:stretch>
        </p:blipFill>
        <p:spPr bwMode="auto">
          <a:xfrm>
            <a:off x="5651500" y="2028825"/>
            <a:ext cx="4924628" cy="3429000"/>
          </a:xfrm>
          <a:prstGeom prst="rect">
            <a:avLst/>
          </a:prstGeom>
          <a:noFill/>
        </p:spPr>
      </p:pic>
      <p:sp>
        <p:nvSpPr>
          <p:cNvPr id="5" name="Text Placeholder 2"/>
          <p:cNvSpPr txBox="1">
            <a:spLocks/>
          </p:cNvSpPr>
          <p:nvPr/>
        </p:nvSpPr>
        <p:spPr>
          <a:xfrm>
            <a:off x="241300" y="1952625"/>
            <a:ext cx="5410200" cy="5539978"/>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chemeClr val="tx1"/>
                </a:solidFill>
                <a:effectLst/>
                <a:uLnTx/>
                <a:uFillTx/>
                <a:latin typeface="Futura Lt BT"/>
                <a:ea typeface="+mn-ea"/>
                <a:cs typeface="Futura Lt BT"/>
              </a:rPr>
              <a:t>On the left hand side there</a:t>
            </a:r>
            <a:r>
              <a:rPr kumimoji="0" lang="en-US" b="0" i="0" u="none" strike="noStrike" kern="0" cap="none" spc="0" normalizeH="0" noProof="0" dirty="0" smtClean="0">
                <a:ln>
                  <a:noFill/>
                </a:ln>
                <a:solidFill>
                  <a:schemeClr val="tx1"/>
                </a:solidFill>
                <a:effectLst/>
                <a:uLnTx/>
                <a:uFillTx/>
                <a:latin typeface="Futura Lt BT"/>
                <a:ea typeface="+mn-ea"/>
                <a:cs typeface="Futura Lt BT"/>
              </a:rPr>
              <a:t> is a situation were the value of design is unclear. Excessive scrutiny and measurement of design at the beginning and during the development process leads to practices which overly constrain design, exacerbated by fear of failure. This in turn means that design plays a narrow operational role and its value will be marginal.</a:t>
            </a:r>
            <a:r>
              <a:rPr lang="en-US" kern="0" dirty="0" smtClean="0">
                <a:latin typeface="Futura Lt BT"/>
                <a:cs typeface="Futura Lt BT"/>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chemeClr val="tx1"/>
                </a:solidFill>
                <a:effectLst/>
                <a:uLnTx/>
                <a:uFillTx/>
                <a:latin typeface="Futura Lt BT"/>
                <a:ea typeface="+mn-ea"/>
                <a:cs typeface="Futura Lt BT"/>
              </a:rPr>
              <a:t>On</a:t>
            </a:r>
            <a:r>
              <a:rPr kumimoji="0" lang="en-US" b="0" i="0" u="none" strike="noStrike" kern="0" cap="none" spc="0" normalizeH="0" noProof="0" dirty="0" smtClean="0">
                <a:ln>
                  <a:noFill/>
                </a:ln>
                <a:solidFill>
                  <a:schemeClr val="tx1"/>
                </a:solidFill>
                <a:effectLst/>
                <a:uLnTx/>
                <a:uFillTx/>
                <a:latin typeface="Futura Lt BT"/>
                <a:ea typeface="+mn-ea"/>
                <a:cs typeface="Futura Lt BT"/>
              </a:rPr>
              <a:t> the contrary the right-hand side show how with a similar starting point firms allow design to plan a more strategic role and analyze projects at the end with the aim of learning rather than sanctioning failure. This increases trust toward designers and leads to a higher appreciation and evaluation of design. Finally key attributes of design </a:t>
            </a:r>
            <a:r>
              <a:rPr lang="en-US" kern="0" dirty="0" smtClean="0">
                <a:latin typeface="Futura Lt BT"/>
                <a:cs typeface="Futura Lt BT"/>
              </a:rPr>
              <a:t>thinking </a:t>
            </a:r>
            <a:r>
              <a:rPr kumimoji="0" lang="en-US" b="0" i="0" u="none" strike="noStrike" kern="0" cap="none" spc="0" normalizeH="0" noProof="0" dirty="0" smtClean="0">
                <a:ln>
                  <a:noFill/>
                </a:ln>
                <a:solidFill>
                  <a:schemeClr val="tx1"/>
                </a:solidFill>
                <a:effectLst/>
                <a:uLnTx/>
                <a:uFillTx/>
                <a:latin typeface="Futura Lt BT"/>
                <a:ea typeface="+mn-ea"/>
                <a:cs typeface="Futura Lt BT"/>
              </a:rPr>
              <a:t>embedded in several companies from a clear focus on problem solving at </a:t>
            </a:r>
            <a:r>
              <a:rPr kumimoji="0" lang="en-US" b="0" i="0" u="none" strike="noStrike" kern="0" cap="none" spc="0" normalizeH="0" noProof="0" dirty="0" err="1" smtClean="0">
                <a:ln>
                  <a:noFill/>
                </a:ln>
                <a:solidFill>
                  <a:schemeClr val="tx1"/>
                </a:solidFill>
                <a:effectLst/>
                <a:uLnTx/>
                <a:uFillTx/>
                <a:latin typeface="Futura Lt BT"/>
                <a:ea typeface="+mn-ea"/>
                <a:cs typeface="Futura Lt BT"/>
              </a:rPr>
              <a:t>Trunki</a:t>
            </a:r>
            <a:r>
              <a:rPr kumimoji="0" lang="en-US" b="0" i="0" u="none" strike="noStrike" kern="0" cap="none" spc="0" normalizeH="0" noProof="0" dirty="0" smtClean="0">
                <a:ln>
                  <a:noFill/>
                </a:ln>
                <a:solidFill>
                  <a:schemeClr val="tx1"/>
                </a:solidFill>
                <a:effectLst/>
                <a:uLnTx/>
                <a:uFillTx/>
                <a:latin typeface="Futura Lt BT"/>
                <a:ea typeface="+mn-ea"/>
                <a:cs typeface="Futura Lt BT"/>
              </a:rPr>
              <a:t>, to observation of users and adoption of a human-centered approach at Herman Miller, to the capacity to redefine the brief at Virgin Atlantic and to amore iterative way of working at company B.</a:t>
            </a:r>
            <a:endParaRPr kumimoji="0" lang="en-US" b="0" i="0" u="none" strike="noStrike" kern="0" cap="none" spc="0" normalizeH="0" baseline="0" noProof="0" dirty="0" smtClean="0">
              <a:ln>
                <a:noFill/>
              </a:ln>
              <a:solidFill>
                <a:schemeClr val="tx1"/>
              </a:solidFill>
              <a:effectLst/>
              <a:uLnTx/>
              <a:uFillTx/>
              <a:latin typeface="Futura Lt BT"/>
              <a:ea typeface="+mn-ea"/>
              <a:cs typeface="Futura Lt BT"/>
            </a:endParaRP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2113915" cy="1384995"/>
          </a:xfrm>
        </p:spPr>
        <p:txBody>
          <a:bodyPr/>
          <a:lstStyle/>
          <a:p>
            <a:r>
              <a:rPr lang="en-US" dirty="0" smtClean="0"/>
              <a:t>Practical implication	</a:t>
            </a:r>
            <a:endParaRPr lang="en-US" dirty="0"/>
          </a:p>
        </p:txBody>
      </p:sp>
      <p:sp>
        <p:nvSpPr>
          <p:cNvPr id="3" name="Text Placeholder 2"/>
          <p:cNvSpPr>
            <a:spLocks noGrp="1"/>
          </p:cNvSpPr>
          <p:nvPr>
            <p:ph type="body" idx="1"/>
          </p:nvPr>
        </p:nvSpPr>
        <p:spPr>
          <a:xfrm>
            <a:off x="455240" y="1343025"/>
            <a:ext cx="9782919" cy="5863144"/>
          </a:xfrm>
        </p:spPr>
        <p:txBody>
          <a:bodyPr/>
          <a:lstStyle/>
          <a:p>
            <a:pPr marL="457200" indent="-457200">
              <a:lnSpc>
                <a:spcPct val="150000"/>
              </a:lnSpc>
              <a:buFont typeface="+mj-lt"/>
              <a:buAutoNum type="arabicPeriod"/>
            </a:pPr>
            <a:r>
              <a:rPr lang="en-US" sz="1800" dirty="0" smtClean="0"/>
              <a:t>Design can help spark the first connection with the customer hence strengthen the brand. So a deep understanding of customers’ hidden needs are to be understood. This can be done by observation, shadowing, personas and adopting other design approaches and tools.</a:t>
            </a:r>
          </a:p>
          <a:p>
            <a:pPr marL="457200" indent="-457200">
              <a:lnSpc>
                <a:spcPct val="150000"/>
              </a:lnSpc>
              <a:buFont typeface="+mj-lt"/>
              <a:buAutoNum type="arabicPeriod"/>
            </a:pPr>
            <a:r>
              <a:rPr lang="en-US" sz="1800" dirty="0" smtClean="0"/>
              <a:t>Briefs should be developed through collaboration between multiple functional groups with room left for making changes over time.</a:t>
            </a:r>
          </a:p>
          <a:p>
            <a:pPr marL="457200" indent="-457200">
              <a:lnSpc>
                <a:spcPct val="150000"/>
              </a:lnSpc>
              <a:buFont typeface="+mj-lt"/>
              <a:buAutoNum type="arabicPeriod"/>
            </a:pPr>
            <a:r>
              <a:rPr lang="en-US" sz="1800" dirty="0" smtClean="0"/>
              <a:t>Design investments should not be limited to simply recruiting good designers or partnering with successful design agencies, it is important to create an environment for design to flourish and to establish real trust between top management and designers.</a:t>
            </a:r>
          </a:p>
          <a:p>
            <a:pPr marL="457200" indent="-457200">
              <a:lnSpc>
                <a:spcPct val="150000"/>
              </a:lnSpc>
              <a:buFont typeface="+mj-lt"/>
              <a:buAutoNum type="arabicPeriod"/>
            </a:pPr>
            <a:r>
              <a:rPr lang="en-US" sz="1800" dirty="0" smtClean="0"/>
              <a:t>The work environment may need altering if design thinking is to be successfully embedded.</a:t>
            </a:r>
          </a:p>
          <a:p>
            <a:pPr marL="457200" indent="-457200">
              <a:lnSpc>
                <a:spcPct val="150000"/>
              </a:lnSpc>
              <a:buFont typeface="+mj-lt"/>
              <a:buAutoNum type="arabicPeriod"/>
            </a:pPr>
            <a:r>
              <a:rPr lang="en-US" sz="1800" dirty="0" smtClean="0"/>
              <a:t>Managers should gather evidence of design successes and failures. However be warned that while performance measurement can play a very positive role, I should not be undertaken too early in the process of development as then innovation will be stifled.</a:t>
            </a:r>
          </a:p>
          <a:p>
            <a:pPr marL="457200" indent="-457200">
              <a:lnSpc>
                <a:spcPct val="150000"/>
              </a:lnSpc>
              <a:buFont typeface="+mj-lt"/>
              <a:buAutoNum type="arabicPeriod"/>
            </a:pPr>
            <a:r>
              <a:rPr lang="en-US" sz="1800" dirty="0" smtClean="0"/>
              <a:t>Managers should identify the diversity of roles that designers can fulfill.</a:t>
            </a:r>
            <a:endParaRPr lang="en-US" sz="1800" dirty="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A6424"/>
          </a:solidFill>
        </p:spPr>
        <p:txBody>
          <a:bodyPr wrap="square" lIns="0" tIns="0" rIns="0" bIns="0" rtlCol="0"/>
          <a:lstStyle/>
          <a:p>
            <a:endParaRPr/>
          </a:p>
        </p:txBody>
      </p:sp>
      <p:sp>
        <p:nvSpPr>
          <p:cNvPr id="3" name="object 3"/>
          <p:cNvSpPr txBox="1">
            <a:spLocks noGrp="1"/>
          </p:cNvSpPr>
          <p:nvPr>
            <p:ph type="title"/>
          </p:nvPr>
        </p:nvSpPr>
        <p:spPr>
          <a:xfrm>
            <a:off x="285307" y="200025"/>
            <a:ext cx="2873626" cy="1859483"/>
          </a:xfrm>
          <a:prstGeom prst="rect">
            <a:avLst/>
          </a:prstGeom>
        </p:spPr>
        <p:txBody>
          <a:bodyPr vert="horz" wrap="square" lIns="0" tIns="12700" rIns="0" bIns="0" rtlCol="0">
            <a:spAutoFit/>
          </a:bodyPr>
          <a:lstStyle/>
          <a:p>
            <a:pPr marL="12700" marR="5080">
              <a:lnSpc>
                <a:spcPct val="100000"/>
              </a:lnSpc>
              <a:spcBef>
                <a:spcPts val="100"/>
              </a:spcBef>
            </a:pPr>
            <a:r>
              <a:rPr lang="en-IN" sz="4000" i="1" spc="-5" dirty="0">
                <a:latin typeface="Century Gothic"/>
                <a:cs typeface="Century Gothic"/>
              </a:rPr>
              <a:t>c.</a:t>
            </a:r>
            <a:br>
              <a:rPr lang="en-IN" sz="4000" i="1" spc="-5" dirty="0">
                <a:latin typeface="Century Gothic"/>
                <a:cs typeface="Century Gothic"/>
              </a:rPr>
            </a:br>
            <a:r>
              <a:rPr sz="4000" i="1" spc="-5" dirty="0">
                <a:latin typeface="Century Gothic"/>
                <a:cs typeface="Century Gothic"/>
              </a:rPr>
              <a:t>Problem</a:t>
            </a:r>
            <a:r>
              <a:rPr lang="en-IN" sz="4000" i="1" spc="-5" dirty="0">
                <a:latin typeface="Century Gothic"/>
                <a:cs typeface="Century Gothic"/>
              </a:rPr>
              <a:t> / Challenge</a:t>
            </a:r>
            <a:endParaRPr sz="4000" i="1" dirty="0">
              <a:latin typeface="Century Gothic"/>
              <a:cs typeface="Century Gothic"/>
            </a:endParaRPr>
          </a:p>
        </p:txBody>
      </p:sp>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7" name="Picture 6" descr="A close up of a logo&#10;&#10;Description generated with high confidence">
            <a:extLst>
              <a:ext uri="{FF2B5EF4-FFF2-40B4-BE49-F238E27FC236}">
                <a16:creationId xmlns:a16="http://schemas.microsoft.com/office/drawing/2014/main" xmlns="" id="{23EFEE3C-FCE1-4348-AA61-94830BAAC07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56711" y="2030738"/>
            <a:ext cx="3444240" cy="3501373"/>
          </a:xfrm>
          <a:prstGeom prst="rect">
            <a:avLst/>
          </a:prstGeom>
        </p:spPr>
      </p:pic>
      <p:sp>
        <p:nvSpPr>
          <p:cNvPr id="8" name="object 4">
            <a:extLst>
              <a:ext uri="{FF2B5EF4-FFF2-40B4-BE49-F238E27FC236}">
                <a16:creationId xmlns:a16="http://schemas.microsoft.com/office/drawing/2014/main" xmlns="" id="{6138AFDD-7D57-4B1D-9CB6-0B89546BD76E}"/>
              </a:ext>
            </a:extLst>
          </p:cNvPr>
          <p:cNvSpPr txBox="1"/>
          <p:nvPr/>
        </p:nvSpPr>
        <p:spPr>
          <a:xfrm>
            <a:off x="169737" y="2871955"/>
            <a:ext cx="3104766" cy="3644587"/>
          </a:xfrm>
          <a:prstGeom prst="rect">
            <a:avLst/>
          </a:prstGeom>
        </p:spPr>
        <p:txBody>
          <a:bodyPr vert="horz" wrap="square" lIns="0" tIns="12700" rIns="0" bIns="0" rtlCol="0">
            <a:spAutoFit/>
          </a:bodyPr>
          <a:lstStyle/>
          <a:p>
            <a:r>
              <a:rPr lang="en-US" dirty="0"/>
              <a:t>A Problem/Challenge is the main area in your project, it will give you the problems/challenges that your stakeholders have. A good Problem/Challenge should first and foremost be understood by everyone in the team. It should be focused on people and their needs. It should highlight problems &amp; possibilities in a clear, concise manner.</a:t>
            </a:r>
          </a:p>
          <a:p>
            <a:r>
              <a:rPr lang="en-US" sz="2000" dirty="0"/>
              <a:t/>
            </a:r>
            <a:br>
              <a:rPr lang="en-US" sz="2000" dirty="0"/>
            </a:br>
            <a:endParaRPr sz="2000" dirty="0">
              <a:latin typeface="Futura Lt BT"/>
              <a:cs typeface="Futura Lt BT"/>
            </a:endParaRP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xmlns="" id="{20E96D3E-4793-47D3-8BAC-ADC8B08BD99C}"/>
              </a:ext>
            </a:extLst>
          </p:cNvPr>
          <p:cNvSpPr txBox="1"/>
          <p:nvPr/>
        </p:nvSpPr>
        <p:spPr>
          <a:xfrm>
            <a:off x="3213100" y="4010025"/>
            <a:ext cx="6420485" cy="1496695"/>
          </a:xfrm>
          <a:prstGeom prst="rect">
            <a:avLst/>
          </a:prstGeom>
        </p:spPr>
        <p:txBody>
          <a:bodyPr vert="horz" wrap="square" lIns="0" tIns="12700" rIns="0" bIns="0" rtlCol="0">
            <a:spAutoFit/>
          </a:bodyPr>
          <a:lstStyle/>
          <a:p>
            <a:pPr marL="882650" marR="5080" indent="-870585" algn="just">
              <a:lnSpc>
                <a:spcPct val="100000"/>
              </a:lnSpc>
              <a:spcBef>
                <a:spcPts val="100"/>
              </a:spcBef>
            </a:pPr>
            <a:r>
              <a:rPr sz="2400" b="1" i="1" spc="-5" dirty="0">
                <a:solidFill>
                  <a:srgbClr val="292A2B"/>
                </a:solidFill>
                <a:latin typeface="Futura Hv BT"/>
                <a:cs typeface="Futura Hv BT"/>
              </a:rPr>
              <a:t>“If I were </a:t>
            </a:r>
            <a:r>
              <a:rPr sz="2400" b="1" i="1" spc="-10" dirty="0">
                <a:solidFill>
                  <a:srgbClr val="292A2B"/>
                </a:solidFill>
                <a:latin typeface="Futura Hv BT"/>
                <a:cs typeface="Futura Hv BT"/>
              </a:rPr>
              <a:t>given </a:t>
            </a:r>
            <a:r>
              <a:rPr sz="2400" b="1" i="1" spc="-5" dirty="0">
                <a:solidFill>
                  <a:srgbClr val="292A2B"/>
                </a:solidFill>
                <a:latin typeface="Futura Hv BT"/>
                <a:cs typeface="Futura Hv BT"/>
              </a:rPr>
              <a:t>one hour to save the </a:t>
            </a:r>
            <a:r>
              <a:rPr sz="2400" b="1" i="1" spc="-10" dirty="0">
                <a:solidFill>
                  <a:srgbClr val="292A2B"/>
                </a:solidFill>
                <a:latin typeface="Futura Hv BT"/>
                <a:cs typeface="Futura Hv BT"/>
              </a:rPr>
              <a:t>planet,  </a:t>
            </a:r>
            <a:r>
              <a:rPr sz="2400" b="1" i="1" spc="-5" dirty="0">
                <a:solidFill>
                  <a:srgbClr val="292A2B"/>
                </a:solidFill>
                <a:latin typeface="Futura Hv BT"/>
                <a:cs typeface="Futura Hv BT"/>
              </a:rPr>
              <a:t>I would </a:t>
            </a:r>
            <a:r>
              <a:rPr sz="2400" b="1" i="1" spc="-10" dirty="0">
                <a:solidFill>
                  <a:srgbClr val="292A2B"/>
                </a:solidFill>
                <a:latin typeface="Futura Hv BT"/>
                <a:cs typeface="Futura Hv BT"/>
              </a:rPr>
              <a:t>spend </a:t>
            </a:r>
            <a:r>
              <a:rPr sz="2400" b="1" i="1" spc="-5" dirty="0">
                <a:solidFill>
                  <a:srgbClr val="292A2B"/>
                </a:solidFill>
                <a:latin typeface="Futura Hv BT"/>
                <a:cs typeface="Futura Hv BT"/>
              </a:rPr>
              <a:t>59 </a:t>
            </a:r>
            <a:r>
              <a:rPr sz="2400" b="1" i="1" spc="-10" dirty="0">
                <a:solidFill>
                  <a:srgbClr val="292A2B"/>
                </a:solidFill>
                <a:latin typeface="Futura Hv BT"/>
                <a:cs typeface="Futura Hv BT"/>
              </a:rPr>
              <a:t>minutes defining </a:t>
            </a:r>
            <a:r>
              <a:rPr sz="2400" b="1" i="1" spc="-5" dirty="0">
                <a:solidFill>
                  <a:srgbClr val="292A2B"/>
                </a:solidFill>
                <a:latin typeface="Futura Hv BT"/>
                <a:cs typeface="Futura Hv BT"/>
              </a:rPr>
              <a:t>the  </a:t>
            </a:r>
            <a:r>
              <a:rPr sz="2400" b="1" i="1" spc="-10" dirty="0">
                <a:solidFill>
                  <a:srgbClr val="292A2B"/>
                </a:solidFill>
                <a:latin typeface="Futura Hv BT"/>
                <a:cs typeface="Futura Hv BT"/>
              </a:rPr>
              <a:t>problem </a:t>
            </a:r>
            <a:r>
              <a:rPr sz="2400" b="1" i="1" spc="-5" dirty="0">
                <a:solidFill>
                  <a:srgbClr val="292A2B"/>
                </a:solidFill>
                <a:latin typeface="Futura Hv BT"/>
                <a:cs typeface="Futura Hv BT"/>
              </a:rPr>
              <a:t>and one </a:t>
            </a:r>
            <a:r>
              <a:rPr sz="2400" b="1" i="1" spc="-10" dirty="0">
                <a:solidFill>
                  <a:srgbClr val="292A2B"/>
                </a:solidFill>
                <a:latin typeface="Futura Hv BT"/>
                <a:cs typeface="Futura Hv BT"/>
              </a:rPr>
              <a:t>minute </a:t>
            </a:r>
            <a:r>
              <a:rPr sz="2400" b="1" i="1" spc="-5" dirty="0">
                <a:solidFill>
                  <a:srgbClr val="292A2B"/>
                </a:solidFill>
                <a:latin typeface="Futura Hv BT"/>
                <a:cs typeface="Futura Hv BT"/>
              </a:rPr>
              <a:t>resolving</a:t>
            </a:r>
            <a:r>
              <a:rPr sz="2400" b="1" i="1" spc="10" dirty="0">
                <a:solidFill>
                  <a:srgbClr val="292A2B"/>
                </a:solidFill>
                <a:latin typeface="Futura Hv BT"/>
                <a:cs typeface="Futura Hv BT"/>
              </a:rPr>
              <a:t> </a:t>
            </a:r>
            <a:r>
              <a:rPr sz="2400" b="1" i="1" spc="30" dirty="0">
                <a:solidFill>
                  <a:srgbClr val="292A2B"/>
                </a:solidFill>
                <a:latin typeface="Futura Hv BT"/>
                <a:cs typeface="Futura Hv BT"/>
              </a:rPr>
              <a:t>it”</a:t>
            </a:r>
            <a:endParaRPr sz="2400" dirty="0">
              <a:latin typeface="Futura Hv BT"/>
              <a:cs typeface="Futura Hv BT"/>
            </a:endParaRPr>
          </a:p>
          <a:p>
            <a:pPr marR="5715" algn="r">
              <a:lnSpc>
                <a:spcPct val="100000"/>
              </a:lnSpc>
              <a:spcBef>
                <a:spcPts val="1140"/>
              </a:spcBef>
            </a:pPr>
            <a:r>
              <a:rPr sz="1500" spc="-5" dirty="0">
                <a:solidFill>
                  <a:srgbClr val="292A2B"/>
                </a:solidFill>
                <a:latin typeface="Futura Lt BT"/>
                <a:cs typeface="Futura Lt BT"/>
              </a:rPr>
              <a:t>Albert</a:t>
            </a:r>
            <a:r>
              <a:rPr sz="1500" spc="-100" dirty="0">
                <a:solidFill>
                  <a:srgbClr val="292A2B"/>
                </a:solidFill>
                <a:latin typeface="Futura Lt BT"/>
                <a:cs typeface="Futura Lt BT"/>
              </a:rPr>
              <a:t> </a:t>
            </a:r>
            <a:r>
              <a:rPr sz="1500" spc="-5" dirty="0">
                <a:solidFill>
                  <a:srgbClr val="292A2B"/>
                </a:solidFill>
                <a:latin typeface="Futura Lt BT"/>
                <a:cs typeface="Futura Lt BT"/>
              </a:rPr>
              <a:t>Einstein</a:t>
            </a:r>
            <a:endParaRPr sz="1500" dirty="0">
              <a:latin typeface="Futura Lt BT"/>
              <a:cs typeface="Futura Lt BT"/>
            </a:endParaRPr>
          </a:p>
        </p:txBody>
      </p:sp>
    </p:spTree>
    <p:extLst>
      <p:ext uri="{BB962C8B-B14F-4D97-AF65-F5344CB8AC3E}">
        <p14:creationId xmlns:p14="http://schemas.microsoft.com/office/powerpoint/2010/main" xmlns="" val="284563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469900" y="733425"/>
            <a:ext cx="95250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Char char="•"/>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The Nissan turnaround case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When Beirut-born Carlos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Ghosn</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arrived at Nissan circa 1999, Nissan was losing money. What had been one of the flagships of Japanese car making new now to make cars but could not manage to make a profit anymore. It did not take long for the triple digit IQ CEO to figure out was wrong. For one he was appalled that a plant manager proudly reported that he had raised the productivity to a new record, while he did not know what the costs his efforts to the company as a whole were (cost of storage, cost of raw materials, labor.) this was a sign of clear dysfunction: engineers, purchase managers, designers and sales people were not working with the same goal. Carlos had to cut costs and cut them fast. To solve this he forced various types of employees to work together in cross-functional teams. For example in a meeting when designing a new door for a car, there would be various employees from different parts of the organization so all costs could be represented/optimized. This means not only purchasing costs, but also assembly costs, warranty costs, customer points of view etc. he also forced the Japanese managers to use English to communicate. This is what happened: while a manager in speaking Japanese would talk very politely and say his opinion very diplomatically in long sentences, when forced to use English he could be ruthless, direct and clear (time saving). Five years later, from near bankruptcy, Nissan improved its operating profit (EBIT or earnings before interest and taxes) from negative 60 9% (Magee, 2003)</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600" b="0" i="1" u="none" strike="noStrike" cap="none" normalizeH="0" baseline="0" dirty="0" smtClean="0">
                <a:ln>
                  <a:noFill/>
                </a:ln>
                <a:solidFill>
                  <a:schemeClr val="tx1"/>
                </a:solidFill>
                <a:effectLst/>
                <a:latin typeface="Calibri" pitchFamily="34" charset="0"/>
                <a:ea typeface="Calibri" pitchFamily="34" charset="0"/>
                <a:cs typeface="Mangal" pitchFamily="18" charset="0"/>
              </a:rPr>
              <a:t>Cross-functional teams? Or course! Isn’t that common sense?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F5CACA"/>
          </a:solidFill>
        </p:spPr>
        <p:txBody>
          <a:bodyPr wrap="square" lIns="0" tIns="0" rIns="0" bIns="0" rtlCol="0"/>
          <a:lstStyle/>
          <a:p>
            <a:endParaRPr/>
          </a:p>
        </p:txBody>
      </p:sp>
      <p:sp>
        <p:nvSpPr>
          <p:cNvPr id="3" name="object 3"/>
          <p:cNvSpPr txBox="1">
            <a:spLocks noGrp="1"/>
          </p:cNvSpPr>
          <p:nvPr>
            <p:ph type="title"/>
          </p:nvPr>
        </p:nvSpPr>
        <p:spPr>
          <a:xfrm>
            <a:off x="339474" y="162055"/>
            <a:ext cx="2303145" cy="939800"/>
          </a:xfrm>
          <a:prstGeom prst="rect">
            <a:avLst/>
          </a:prstGeom>
        </p:spPr>
        <p:txBody>
          <a:bodyPr vert="horz" wrap="square" lIns="0" tIns="12700" rIns="0" bIns="0" rtlCol="0">
            <a:spAutoFit/>
          </a:bodyPr>
          <a:lstStyle/>
          <a:p>
            <a:pPr marL="12700" marR="5080">
              <a:lnSpc>
                <a:spcPct val="100000"/>
              </a:lnSpc>
              <a:spcBef>
                <a:spcPts val="100"/>
              </a:spcBef>
            </a:pPr>
            <a:r>
              <a:rPr dirty="0"/>
              <a:t>Field Work  </a:t>
            </a:r>
            <a:r>
              <a:rPr spc="-5" dirty="0"/>
              <a:t>Deliverables</a:t>
            </a:r>
          </a:p>
        </p:txBody>
      </p:sp>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96286"/>
            <a:ext cx="5012001" cy="45974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Observation</a:t>
            </a:r>
            <a:r>
              <a:rPr sz="2000" b="1" spc="-10" dirty="0">
                <a:latin typeface="Futura Hv BT"/>
                <a:cs typeface="Futura Hv BT"/>
              </a:rPr>
              <a:t> </a:t>
            </a:r>
            <a:r>
              <a:rPr sz="2000" b="1" spc="-5" dirty="0">
                <a:latin typeface="Futura Hv BT"/>
                <a:cs typeface="Futura Hv BT"/>
              </a:rPr>
              <a:t>Canvas</a:t>
            </a:r>
            <a:endParaRPr sz="2000" dirty="0">
              <a:latin typeface="Futura Hv BT"/>
              <a:cs typeface="Futura Hv BT"/>
            </a:endParaRPr>
          </a:p>
          <a:p>
            <a:pPr marL="12700">
              <a:lnSpc>
                <a:spcPct val="100000"/>
              </a:lnSpc>
              <a:spcBef>
                <a:spcPts val="100"/>
              </a:spcBef>
            </a:pPr>
            <a:r>
              <a:rPr sz="2500" spc="-5" dirty="0">
                <a:latin typeface="Futura Lt BT"/>
                <a:cs typeface="Futura Lt BT"/>
              </a:rPr>
              <a:t>60</a:t>
            </a:r>
            <a:r>
              <a:rPr sz="2500" spc="-150" dirty="0">
                <a:latin typeface="Futura Lt BT"/>
                <a:cs typeface="Futura Lt BT"/>
              </a:rPr>
              <a:t> </a:t>
            </a:r>
            <a:r>
              <a:rPr sz="2000" spc="-5" dirty="0">
                <a:latin typeface="Futura Lt BT"/>
                <a:cs typeface="Futura Lt BT"/>
              </a:rPr>
              <a:t>observations</a:t>
            </a:r>
            <a:endParaRPr sz="2000" dirty="0">
              <a:latin typeface="Futura Lt BT"/>
              <a:cs typeface="Futura Lt BT"/>
            </a:endParaRPr>
          </a:p>
          <a:p>
            <a:pPr marL="12700">
              <a:lnSpc>
                <a:spcPct val="100000"/>
              </a:lnSpc>
            </a:pPr>
            <a:r>
              <a:rPr sz="2500" dirty="0">
                <a:latin typeface="Futura Lt BT"/>
                <a:cs typeface="Futura Lt BT"/>
              </a:rPr>
              <a:t>8</a:t>
            </a:r>
            <a:r>
              <a:rPr sz="2500" spc="-150" dirty="0">
                <a:latin typeface="Futura Lt BT"/>
                <a:cs typeface="Futura Lt BT"/>
              </a:rPr>
              <a:t> </a:t>
            </a:r>
            <a:r>
              <a:rPr sz="2000" spc="-5" dirty="0">
                <a:latin typeface="Futura Lt BT"/>
                <a:cs typeface="Futura Lt BT"/>
              </a:rPr>
              <a:t>clusters</a:t>
            </a:r>
            <a:endParaRPr sz="2000" dirty="0">
              <a:latin typeface="Futura Lt BT"/>
              <a:cs typeface="Futura Lt BT"/>
            </a:endParaRPr>
          </a:p>
          <a:p>
            <a:pPr marL="12700">
              <a:lnSpc>
                <a:spcPct val="100000"/>
              </a:lnSpc>
            </a:pPr>
            <a:r>
              <a:rPr sz="2500" dirty="0">
                <a:latin typeface="Futura Lt BT"/>
                <a:cs typeface="Futura Lt BT"/>
              </a:rPr>
              <a:t>5 </a:t>
            </a:r>
            <a:r>
              <a:rPr sz="2000" spc="-5" dirty="0">
                <a:latin typeface="Futura Lt BT"/>
                <a:cs typeface="Futura Lt BT"/>
              </a:rPr>
              <a:t>deep </a:t>
            </a:r>
            <a:r>
              <a:rPr sz="2000" dirty="0">
                <a:latin typeface="Futura Lt BT"/>
                <a:cs typeface="Futura Lt BT"/>
              </a:rPr>
              <a:t>insights</a:t>
            </a:r>
            <a:r>
              <a:rPr sz="2000" spc="-175" dirty="0">
                <a:latin typeface="Futura Lt BT"/>
                <a:cs typeface="Futura Lt BT"/>
              </a:rPr>
              <a:t> </a:t>
            </a:r>
            <a:r>
              <a:rPr sz="2000" dirty="0">
                <a:latin typeface="Futura Lt BT"/>
                <a:cs typeface="Futura Lt BT"/>
              </a:rPr>
              <a:t>(pain/possibility)</a:t>
            </a:r>
          </a:p>
          <a:p>
            <a:pPr marL="12700">
              <a:lnSpc>
                <a:spcPct val="100000"/>
              </a:lnSpc>
              <a:spcBef>
                <a:spcPts val="2300"/>
              </a:spcBef>
            </a:pPr>
            <a:r>
              <a:rPr sz="2000" b="1" spc="-5" dirty="0">
                <a:latin typeface="Futura Hv BT"/>
                <a:cs typeface="Futura Hv BT"/>
              </a:rPr>
              <a:t>Empathy Canvas </a:t>
            </a:r>
            <a:r>
              <a:rPr sz="2000" i="1" spc="-5" dirty="0">
                <a:latin typeface="Futura Lt BT"/>
                <a:cs typeface="Futura Lt BT"/>
              </a:rPr>
              <a:t>(2 </a:t>
            </a:r>
            <a:r>
              <a:rPr sz="2000" i="1" dirty="0">
                <a:latin typeface="Futura Lt BT"/>
                <a:cs typeface="Futura Lt BT"/>
              </a:rPr>
              <a:t>charts </a:t>
            </a:r>
            <a:r>
              <a:rPr sz="2000" i="1" spc="-5" dirty="0">
                <a:latin typeface="Futura Lt BT"/>
                <a:cs typeface="Futura Lt BT"/>
              </a:rPr>
              <a:t>per</a:t>
            </a:r>
            <a:r>
              <a:rPr sz="2000" i="1" spc="-40" dirty="0">
                <a:latin typeface="Futura Lt BT"/>
                <a:cs typeface="Futura Lt BT"/>
              </a:rPr>
              <a:t> </a:t>
            </a:r>
            <a:r>
              <a:rPr sz="2000" i="1" spc="-5" dirty="0">
                <a:latin typeface="Futura Lt BT"/>
                <a:cs typeface="Futura Lt BT"/>
              </a:rPr>
              <a:t>group)</a:t>
            </a:r>
            <a:endParaRPr sz="2000" dirty="0">
              <a:latin typeface="Futura Lt BT"/>
              <a:cs typeface="Futura Lt BT"/>
            </a:endParaRPr>
          </a:p>
          <a:p>
            <a:pPr marL="12700">
              <a:lnSpc>
                <a:spcPct val="100000"/>
              </a:lnSpc>
              <a:spcBef>
                <a:spcPts val="100"/>
              </a:spcBef>
            </a:pPr>
            <a:r>
              <a:rPr sz="2500" spc="-5" dirty="0">
                <a:latin typeface="Futura Lt BT"/>
                <a:cs typeface="Futura Lt BT"/>
              </a:rPr>
              <a:t>60</a:t>
            </a:r>
            <a:r>
              <a:rPr sz="2500" spc="-150" dirty="0">
                <a:latin typeface="Futura Lt BT"/>
                <a:cs typeface="Futura Lt BT"/>
              </a:rPr>
              <a:t> </a:t>
            </a:r>
            <a:r>
              <a:rPr sz="2000" spc="-5" dirty="0">
                <a:latin typeface="Futura Lt BT"/>
                <a:cs typeface="Futura Lt BT"/>
              </a:rPr>
              <a:t>observations</a:t>
            </a:r>
            <a:endParaRPr sz="2000" dirty="0">
              <a:latin typeface="Futura Lt BT"/>
              <a:cs typeface="Futura Lt BT"/>
            </a:endParaRPr>
          </a:p>
          <a:p>
            <a:pPr marL="12700">
              <a:lnSpc>
                <a:spcPct val="100000"/>
              </a:lnSpc>
            </a:pPr>
            <a:r>
              <a:rPr sz="2500" dirty="0">
                <a:latin typeface="Futura Lt BT"/>
                <a:cs typeface="Futura Lt BT"/>
              </a:rPr>
              <a:t>8</a:t>
            </a:r>
            <a:r>
              <a:rPr sz="2500" spc="-5" dirty="0">
                <a:latin typeface="Futura Lt BT"/>
                <a:cs typeface="Futura Lt BT"/>
              </a:rPr>
              <a:t> </a:t>
            </a:r>
            <a:r>
              <a:rPr sz="2000" spc="-5" dirty="0">
                <a:latin typeface="Futura Lt BT"/>
                <a:cs typeface="Futura Lt BT"/>
              </a:rPr>
              <a:t>clusters</a:t>
            </a:r>
            <a:endParaRPr sz="2000" dirty="0">
              <a:latin typeface="Futura Lt BT"/>
              <a:cs typeface="Futura Lt BT"/>
            </a:endParaRPr>
          </a:p>
          <a:p>
            <a:pPr marL="12700">
              <a:lnSpc>
                <a:spcPct val="100000"/>
              </a:lnSpc>
            </a:pPr>
            <a:r>
              <a:rPr sz="2500" dirty="0">
                <a:latin typeface="Futura Lt BT"/>
                <a:cs typeface="Futura Lt BT"/>
              </a:rPr>
              <a:t>5 </a:t>
            </a:r>
            <a:r>
              <a:rPr sz="2000" spc="-5" dirty="0">
                <a:latin typeface="Futura Lt BT"/>
                <a:cs typeface="Futura Lt BT"/>
              </a:rPr>
              <a:t>deep </a:t>
            </a:r>
            <a:r>
              <a:rPr sz="2000" dirty="0">
                <a:latin typeface="Futura Lt BT"/>
                <a:cs typeface="Futura Lt BT"/>
              </a:rPr>
              <a:t>insights</a:t>
            </a:r>
            <a:r>
              <a:rPr sz="2000" spc="-30" dirty="0">
                <a:latin typeface="Futura Lt BT"/>
                <a:cs typeface="Futura Lt BT"/>
              </a:rPr>
              <a:t> </a:t>
            </a:r>
            <a:r>
              <a:rPr sz="2000" dirty="0">
                <a:latin typeface="Futura Lt BT"/>
                <a:cs typeface="Futura Lt BT"/>
              </a:rPr>
              <a:t>(pain/possibility)</a:t>
            </a:r>
          </a:p>
          <a:p>
            <a:pPr marL="12700">
              <a:lnSpc>
                <a:spcPct val="100000"/>
              </a:lnSpc>
            </a:pPr>
            <a:r>
              <a:rPr sz="2500" dirty="0">
                <a:latin typeface="Futura Lt BT"/>
                <a:cs typeface="Futura Lt BT"/>
              </a:rPr>
              <a:t>2 </a:t>
            </a:r>
            <a:r>
              <a:rPr sz="2000" spc="-5" dirty="0">
                <a:latin typeface="Futura Lt BT"/>
                <a:cs typeface="Futura Lt BT"/>
              </a:rPr>
              <a:t>Journey</a:t>
            </a:r>
            <a:r>
              <a:rPr sz="2000" spc="-15" dirty="0">
                <a:latin typeface="Futura Lt BT"/>
                <a:cs typeface="Futura Lt BT"/>
              </a:rPr>
              <a:t> </a:t>
            </a:r>
            <a:r>
              <a:rPr sz="2000" dirty="0">
                <a:latin typeface="Futura Lt BT"/>
                <a:cs typeface="Futura Lt BT"/>
              </a:rPr>
              <a:t>Map</a:t>
            </a:r>
          </a:p>
          <a:p>
            <a:pPr marL="12700">
              <a:lnSpc>
                <a:spcPct val="100000"/>
              </a:lnSpc>
            </a:pPr>
            <a:r>
              <a:rPr sz="2500" dirty="0">
                <a:latin typeface="Futura Lt BT"/>
                <a:cs typeface="Futura Lt BT"/>
              </a:rPr>
              <a:t>4</a:t>
            </a:r>
            <a:r>
              <a:rPr sz="2500" spc="-150" dirty="0">
                <a:latin typeface="Futura Lt BT"/>
                <a:cs typeface="Futura Lt BT"/>
              </a:rPr>
              <a:t> </a:t>
            </a:r>
            <a:r>
              <a:rPr sz="2000" spc="-20" dirty="0">
                <a:latin typeface="Futura Lt BT"/>
                <a:cs typeface="Futura Lt BT"/>
              </a:rPr>
              <a:t>Persona</a:t>
            </a:r>
            <a:endParaRPr sz="2000" dirty="0">
              <a:latin typeface="Futura Lt BT"/>
              <a:cs typeface="Futura Lt BT"/>
            </a:endParaRPr>
          </a:p>
          <a:p>
            <a:pPr marL="12700">
              <a:lnSpc>
                <a:spcPct val="100000"/>
              </a:lnSpc>
              <a:spcBef>
                <a:spcPts val="2300"/>
              </a:spcBef>
            </a:pPr>
            <a:r>
              <a:rPr sz="2000" i="1" dirty="0">
                <a:latin typeface="Futura Lt BT"/>
                <a:cs typeface="Futura Lt BT"/>
              </a:rPr>
              <a:t>2 min. audio-visual </a:t>
            </a:r>
            <a:r>
              <a:rPr sz="2000" i="1" spc="-5" dirty="0">
                <a:latin typeface="Futura Lt BT"/>
                <a:cs typeface="Futura Lt BT"/>
              </a:rPr>
              <a:t>for this</a:t>
            </a:r>
            <a:r>
              <a:rPr sz="2000" i="1" spc="-25" dirty="0">
                <a:latin typeface="Futura Lt BT"/>
                <a:cs typeface="Futura Lt BT"/>
              </a:rPr>
              <a:t> </a:t>
            </a:r>
            <a:r>
              <a:rPr sz="2000" i="1" spc="-5" dirty="0">
                <a:latin typeface="Futura Lt BT"/>
                <a:cs typeface="Futura Lt BT"/>
              </a:rPr>
              <a:t>stage</a:t>
            </a:r>
            <a:endParaRPr sz="2000" dirty="0">
              <a:latin typeface="Futura Lt BT"/>
              <a:cs typeface="Futura Lt BT"/>
            </a:endParaRPr>
          </a:p>
        </p:txBody>
      </p:sp>
      <p:pic>
        <p:nvPicPr>
          <p:cNvPr id="6" name="Picture 5" descr="A close up of a logo&#10;&#10;Description generated with very high confidence">
            <a:extLst>
              <a:ext uri="{FF2B5EF4-FFF2-40B4-BE49-F238E27FC236}">
                <a16:creationId xmlns:a16="http://schemas.microsoft.com/office/drawing/2014/main" xmlns="" id="{AD3400CC-E375-440F-A8F7-5E0051CCF27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83660" y="134361"/>
            <a:ext cx="978920" cy="634282"/>
          </a:xfrm>
          <a:prstGeom prst="rect">
            <a:avLst/>
          </a:prstGeom>
        </p:spPr>
      </p:pic>
      <p:pic>
        <p:nvPicPr>
          <p:cNvPr id="7" name="Picture 6">
            <a:extLst>
              <a:ext uri="{FF2B5EF4-FFF2-40B4-BE49-F238E27FC236}">
                <a16:creationId xmlns:a16="http://schemas.microsoft.com/office/drawing/2014/main" xmlns="" id="{3D05E484-6CE6-47BF-BD4C-50A1322F0AB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24815" y="2845260"/>
            <a:ext cx="696610" cy="693992"/>
          </a:xfrm>
          <a:prstGeom prst="rect">
            <a:avLst/>
          </a:prstGeom>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F5CACA"/>
          </a:solidFill>
        </p:spPr>
        <p:txBody>
          <a:bodyPr wrap="square" lIns="0" tIns="0" rIns="0" bIns="0" rtlCol="0"/>
          <a:lstStyle/>
          <a:p>
            <a:endParaRPr/>
          </a:p>
        </p:txBody>
      </p:sp>
      <p:sp>
        <p:nvSpPr>
          <p:cNvPr id="3" name="object 3"/>
          <p:cNvSpPr txBox="1">
            <a:spLocks noGrp="1"/>
          </p:cNvSpPr>
          <p:nvPr>
            <p:ph type="title"/>
          </p:nvPr>
        </p:nvSpPr>
        <p:spPr>
          <a:xfrm>
            <a:off x="339474" y="162055"/>
            <a:ext cx="2515870" cy="482600"/>
          </a:xfrm>
          <a:prstGeom prst="rect">
            <a:avLst/>
          </a:prstGeom>
        </p:spPr>
        <p:txBody>
          <a:bodyPr vert="horz" wrap="square" lIns="0" tIns="12700" rIns="0" bIns="0" rtlCol="0">
            <a:spAutoFit/>
          </a:bodyPr>
          <a:lstStyle/>
          <a:p>
            <a:pPr marL="12700">
              <a:lnSpc>
                <a:spcPct val="100000"/>
              </a:lnSpc>
              <a:spcBef>
                <a:spcPts val="100"/>
              </a:spcBef>
            </a:pPr>
            <a:r>
              <a:rPr spc="-5" dirty="0"/>
              <a:t>Kindly</a:t>
            </a:r>
            <a:r>
              <a:rPr spc="-80" dirty="0"/>
              <a:t> </a:t>
            </a:r>
            <a:r>
              <a:rPr spc="-5" dirty="0"/>
              <a:t>bring...</a:t>
            </a:r>
          </a:p>
        </p:txBody>
      </p:sp>
      <p:sp>
        <p:nvSpPr>
          <p:cNvPr id="10" name="object 10"/>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96286"/>
            <a:ext cx="6231201" cy="9398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Observation</a:t>
            </a:r>
            <a:r>
              <a:rPr sz="2000" b="1" spc="-10" dirty="0">
                <a:latin typeface="Futura Hv BT"/>
                <a:cs typeface="Futura Hv BT"/>
              </a:rPr>
              <a:t> </a:t>
            </a:r>
            <a:r>
              <a:rPr sz="2000" b="1" spc="-5" dirty="0">
                <a:latin typeface="Futura Hv BT"/>
                <a:cs typeface="Futura Hv BT"/>
              </a:rPr>
              <a:t>Canvas</a:t>
            </a:r>
            <a:endParaRPr sz="2000" dirty="0">
              <a:latin typeface="Futura Hv BT"/>
              <a:cs typeface="Futura Hv BT"/>
            </a:endParaRPr>
          </a:p>
          <a:p>
            <a:pPr marL="12700" marR="5080">
              <a:lnSpc>
                <a:spcPct val="100000"/>
              </a:lnSpc>
            </a:pPr>
            <a:r>
              <a:rPr sz="2000" spc="-5" dirty="0">
                <a:latin typeface="Futura Lt BT"/>
                <a:cs typeface="Futura Lt BT"/>
              </a:rPr>
              <a:t>Number of </a:t>
            </a:r>
            <a:r>
              <a:rPr sz="2000" dirty="0">
                <a:latin typeface="Futura Lt BT"/>
                <a:cs typeface="Futura Lt BT"/>
              </a:rPr>
              <a:t>Observations </a:t>
            </a:r>
            <a:r>
              <a:rPr sz="2000" spc="-5" dirty="0">
                <a:latin typeface="Futura Lt BT"/>
                <a:cs typeface="Futura Lt BT"/>
              </a:rPr>
              <a:t>on the canvas  Number of </a:t>
            </a:r>
            <a:r>
              <a:rPr sz="2000" dirty="0">
                <a:latin typeface="Futura Lt BT"/>
                <a:cs typeface="Futura Lt BT"/>
              </a:rPr>
              <a:t>Clusters with </a:t>
            </a:r>
            <a:r>
              <a:rPr sz="2000" spc="-5" dirty="0">
                <a:latin typeface="Futura Lt BT"/>
                <a:cs typeface="Futura Lt BT"/>
              </a:rPr>
              <a:t>themes on the</a:t>
            </a:r>
            <a:r>
              <a:rPr sz="2000" spc="-80" dirty="0">
                <a:latin typeface="Futura Lt BT"/>
                <a:cs typeface="Futura Lt BT"/>
              </a:rPr>
              <a:t> </a:t>
            </a:r>
            <a:r>
              <a:rPr sz="2000" spc="-5" dirty="0">
                <a:latin typeface="Futura Lt BT"/>
                <a:cs typeface="Futura Lt BT"/>
              </a:rPr>
              <a:t>canvas</a:t>
            </a:r>
            <a:endParaRPr sz="2000" dirty="0">
              <a:latin typeface="Futura Lt BT"/>
              <a:cs typeface="Futura Lt BT"/>
            </a:endParaRPr>
          </a:p>
        </p:txBody>
      </p:sp>
      <p:sp>
        <p:nvSpPr>
          <p:cNvPr id="5" name="object 5"/>
          <p:cNvSpPr txBox="1"/>
          <p:nvPr/>
        </p:nvSpPr>
        <p:spPr>
          <a:xfrm>
            <a:off x="3611299" y="1415486"/>
            <a:ext cx="6383601" cy="939800"/>
          </a:xfrm>
          <a:prstGeom prst="rect">
            <a:avLst/>
          </a:prstGeom>
        </p:spPr>
        <p:txBody>
          <a:bodyPr vert="horz" wrap="square" lIns="0" tIns="12700" rIns="0" bIns="0" rtlCol="0">
            <a:spAutoFit/>
          </a:bodyPr>
          <a:lstStyle/>
          <a:p>
            <a:pPr marL="12700">
              <a:lnSpc>
                <a:spcPct val="100000"/>
              </a:lnSpc>
              <a:spcBef>
                <a:spcPts val="100"/>
              </a:spcBef>
            </a:pPr>
            <a:r>
              <a:rPr sz="2000" b="1" spc="-10" dirty="0">
                <a:latin typeface="Futura Hv BT"/>
                <a:cs typeface="Futura Hv BT"/>
              </a:rPr>
              <a:t>Stakeholder interaction</a:t>
            </a:r>
            <a:r>
              <a:rPr sz="2000" b="1" dirty="0">
                <a:latin typeface="Futura Hv BT"/>
                <a:cs typeface="Futura Hv BT"/>
              </a:rPr>
              <a:t> </a:t>
            </a:r>
            <a:r>
              <a:rPr sz="2000" b="1" spc="-5" dirty="0">
                <a:latin typeface="Futura Hv BT"/>
                <a:cs typeface="Futura Hv BT"/>
              </a:rPr>
              <a:t>Canvas</a:t>
            </a:r>
            <a:endParaRPr sz="2000" dirty="0">
              <a:latin typeface="Futura Hv BT"/>
              <a:cs typeface="Futura Hv BT"/>
            </a:endParaRPr>
          </a:p>
          <a:p>
            <a:pPr marL="12700" marR="5080">
              <a:lnSpc>
                <a:spcPct val="100000"/>
              </a:lnSpc>
            </a:pPr>
            <a:r>
              <a:rPr sz="2000" spc="-5" dirty="0">
                <a:latin typeface="Futura Lt BT"/>
                <a:cs typeface="Futura Lt BT"/>
              </a:rPr>
              <a:t>Number of </a:t>
            </a:r>
            <a:r>
              <a:rPr sz="2000" dirty="0">
                <a:latin typeface="Futura Lt BT"/>
                <a:cs typeface="Futura Lt BT"/>
              </a:rPr>
              <a:t>Observations </a:t>
            </a:r>
            <a:r>
              <a:rPr sz="2000" spc="-5" dirty="0">
                <a:latin typeface="Futura Lt BT"/>
                <a:cs typeface="Futura Lt BT"/>
              </a:rPr>
              <a:t>on the canvas  Number of </a:t>
            </a:r>
            <a:r>
              <a:rPr sz="2000" dirty="0">
                <a:latin typeface="Futura Lt BT"/>
                <a:cs typeface="Futura Lt BT"/>
              </a:rPr>
              <a:t>Clusters with </a:t>
            </a:r>
            <a:r>
              <a:rPr sz="2000" spc="-5" dirty="0">
                <a:latin typeface="Futura Lt BT"/>
                <a:cs typeface="Futura Lt BT"/>
              </a:rPr>
              <a:t>themes on the</a:t>
            </a:r>
            <a:r>
              <a:rPr sz="2000" spc="-80" dirty="0">
                <a:latin typeface="Futura Lt BT"/>
                <a:cs typeface="Futura Lt BT"/>
              </a:rPr>
              <a:t> </a:t>
            </a:r>
            <a:r>
              <a:rPr sz="2000" spc="-5" dirty="0">
                <a:latin typeface="Futura Lt BT"/>
                <a:cs typeface="Futura Lt BT"/>
              </a:rPr>
              <a:t>canvas</a:t>
            </a:r>
            <a:endParaRPr sz="2000" dirty="0">
              <a:latin typeface="Futura Lt BT"/>
              <a:cs typeface="Futura Lt BT"/>
            </a:endParaRPr>
          </a:p>
        </p:txBody>
      </p:sp>
      <p:sp>
        <p:nvSpPr>
          <p:cNvPr id="6" name="object 6"/>
          <p:cNvSpPr txBox="1"/>
          <p:nvPr/>
        </p:nvSpPr>
        <p:spPr>
          <a:xfrm>
            <a:off x="3611299" y="2716220"/>
            <a:ext cx="2700020" cy="15494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A</a:t>
            </a:r>
            <a:r>
              <a:rPr sz="2000" b="1" spc="-10" dirty="0">
                <a:latin typeface="Futura Hv BT"/>
                <a:cs typeface="Futura Hv BT"/>
              </a:rPr>
              <a:t> </a:t>
            </a:r>
            <a:r>
              <a:rPr sz="2000" b="1" spc="-5" dirty="0">
                <a:latin typeface="Futura Hv BT"/>
                <a:cs typeface="Futura Hv BT"/>
              </a:rPr>
              <a:t>:</a:t>
            </a:r>
            <a:endParaRPr sz="2000">
              <a:latin typeface="Futura Hv BT"/>
              <a:cs typeface="Futura Hv BT"/>
            </a:endParaRPr>
          </a:p>
          <a:p>
            <a:pPr marL="12700">
              <a:lnSpc>
                <a:spcPct val="100000"/>
              </a:lnSpc>
              <a:buChar char="-"/>
              <a:tabLst>
                <a:tab pos="173990" algn="l"/>
              </a:tabLst>
            </a:pPr>
            <a:r>
              <a:rPr sz="2000" spc="-5" dirty="0">
                <a:latin typeface="Futura Lt BT"/>
                <a:cs typeface="Futura Lt BT"/>
              </a:rPr>
              <a:t>List of Stake</a:t>
            </a:r>
            <a:r>
              <a:rPr sz="2000" spc="-35" dirty="0">
                <a:latin typeface="Futura Lt BT"/>
                <a:cs typeface="Futura Lt BT"/>
              </a:rPr>
              <a:t> </a:t>
            </a:r>
            <a:r>
              <a:rPr sz="2000" dirty="0">
                <a:latin typeface="Futura Lt BT"/>
                <a:cs typeface="Futura Lt BT"/>
              </a:rPr>
              <a:t>holders</a:t>
            </a:r>
            <a:endParaRPr sz="2000">
              <a:latin typeface="Futura Lt BT"/>
              <a:cs typeface="Futura Lt BT"/>
            </a:endParaRPr>
          </a:p>
          <a:p>
            <a:pPr marL="12700" marR="5080">
              <a:lnSpc>
                <a:spcPct val="100000"/>
              </a:lnSpc>
              <a:buChar char="-"/>
              <a:tabLst>
                <a:tab pos="173990" algn="l"/>
              </a:tabLst>
            </a:pPr>
            <a:r>
              <a:rPr sz="2000" dirty="0">
                <a:latin typeface="Futura Lt BT"/>
                <a:cs typeface="Futura Lt BT"/>
              </a:rPr>
              <a:t>Questionnaire for</a:t>
            </a:r>
            <a:r>
              <a:rPr sz="2000" spc="-105" dirty="0">
                <a:latin typeface="Futura Lt BT"/>
                <a:cs typeface="Futura Lt BT"/>
              </a:rPr>
              <a:t> </a:t>
            </a:r>
            <a:r>
              <a:rPr sz="2000" spc="-5" dirty="0">
                <a:latin typeface="Futura Lt BT"/>
                <a:cs typeface="Futura Lt BT"/>
              </a:rPr>
              <a:t>Stake  </a:t>
            </a:r>
            <a:r>
              <a:rPr sz="2000" dirty="0">
                <a:latin typeface="Futura Lt BT"/>
                <a:cs typeface="Futura Lt BT"/>
              </a:rPr>
              <a:t>holders (Min.</a:t>
            </a:r>
            <a:r>
              <a:rPr sz="2000" spc="-20" dirty="0">
                <a:latin typeface="Futura Lt BT"/>
                <a:cs typeface="Futura Lt BT"/>
              </a:rPr>
              <a:t> </a:t>
            </a:r>
            <a:r>
              <a:rPr sz="2000" spc="-5" dirty="0">
                <a:latin typeface="Futura Lt BT"/>
                <a:cs typeface="Futura Lt BT"/>
              </a:rPr>
              <a:t>5)</a:t>
            </a:r>
            <a:endParaRPr sz="2000">
              <a:latin typeface="Futura Lt BT"/>
              <a:cs typeface="Futura Lt BT"/>
            </a:endParaRPr>
          </a:p>
          <a:p>
            <a:pPr marL="173355" indent="-160655">
              <a:lnSpc>
                <a:spcPct val="100000"/>
              </a:lnSpc>
              <a:buChar char="-"/>
              <a:tabLst>
                <a:tab pos="173990" algn="l"/>
              </a:tabLst>
            </a:pPr>
            <a:r>
              <a:rPr sz="2000" spc="-5" dirty="0">
                <a:latin typeface="Futura Lt BT"/>
                <a:cs typeface="Futura Lt BT"/>
              </a:rPr>
              <a:t>Number of </a:t>
            </a:r>
            <a:r>
              <a:rPr sz="2000" spc="-25" dirty="0">
                <a:latin typeface="Futura Lt BT"/>
                <a:cs typeface="Futura Lt BT"/>
              </a:rPr>
              <a:t>People</a:t>
            </a:r>
            <a:r>
              <a:rPr sz="2000" spc="-50" dirty="0">
                <a:latin typeface="Futura Lt BT"/>
                <a:cs typeface="Futura Lt BT"/>
              </a:rPr>
              <a:t> </a:t>
            </a:r>
            <a:r>
              <a:rPr sz="2000" spc="-5" dirty="0">
                <a:latin typeface="Futura Lt BT"/>
                <a:cs typeface="Futura Lt BT"/>
              </a:rPr>
              <a:t>met</a:t>
            </a:r>
            <a:endParaRPr sz="2000">
              <a:latin typeface="Futura Lt BT"/>
              <a:cs typeface="Futura Lt BT"/>
            </a:endParaRPr>
          </a:p>
        </p:txBody>
      </p:sp>
      <p:sp>
        <p:nvSpPr>
          <p:cNvPr id="7" name="object 7"/>
          <p:cNvSpPr txBox="1"/>
          <p:nvPr/>
        </p:nvSpPr>
        <p:spPr>
          <a:xfrm>
            <a:off x="3611299" y="5407096"/>
            <a:ext cx="2400300" cy="33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C : </a:t>
            </a:r>
            <a:r>
              <a:rPr sz="2000" b="1" spc="-20" dirty="0">
                <a:latin typeface="Futura Hv BT"/>
                <a:cs typeface="Futura Hv BT"/>
              </a:rPr>
              <a:t>Persona </a:t>
            </a:r>
            <a:r>
              <a:rPr sz="2000" b="1" spc="-5" dirty="0">
                <a:latin typeface="Futura Hv BT"/>
                <a:cs typeface="Futura Hv BT"/>
              </a:rPr>
              <a:t>(4</a:t>
            </a:r>
            <a:r>
              <a:rPr sz="2000" b="1" spc="-20" dirty="0">
                <a:latin typeface="Futura Hv BT"/>
                <a:cs typeface="Futura Hv BT"/>
              </a:rPr>
              <a:t> </a:t>
            </a:r>
            <a:r>
              <a:rPr sz="2000" b="1" spc="-10" dirty="0">
                <a:latin typeface="Futura Hv BT"/>
                <a:cs typeface="Futura Hv BT"/>
              </a:rPr>
              <a:t>nos.)</a:t>
            </a:r>
            <a:endParaRPr sz="2000">
              <a:latin typeface="Futura Hv BT"/>
              <a:cs typeface="Futura Hv BT"/>
            </a:endParaRPr>
          </a:p>
        </p:txBody>
      </p:sp>
      <p:sp>
        <p:nvSpPr>
          <p:cNvPr id="8" name="object 8"/>
          <p:cNvSpPr txBox="1"/>
          <p:nvPr/>
        </p:nvSpPr>
        <p:spPr>
          <a:xfrm>
            <a:off x="7235371" y="2716220"/>
            <a:ext cx="3192145" cy="302133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B</a:t>
            </a:r>
            <a:r>
              <a:rPr sz="2000" b="1" spc="-10" dirty="0">
                <a:latin typeface="Futura Hv BT"/>
                <a:cs typeface="Futura Hv BT"/>
              </a:rPr>
              <a:t> </a:t>
            </a:r>
            <a:r>
              <a:rPr sz="2000" b="1" spc="-5" dirty="0">
                <a:latin typeface="Futura Hv BT"/>
                <a:cs typeface="Futura Hv BT"/>
              </a:rPr>
              <a:t>:</a:t>
            </a:r>
            <a:endParaRPr sz="2000">
              <a:latin typeface="Futura Hv BT"/>
              <a:cs typeface="Futura Hv BT"/>
            </a:endParaRPr>
          </a:p>
          <a:p>
            <a:pPr marL="12700">
              <a:lnSpc>
                <a:spcPct val="100000"/>
              </a:lnSpc>
              <a:buChar char="-"/>
              <a:tabLst>
                <a:tab pos="173990" algn="l"/>
              </a:tabLst>
            </a:pPr>
            <a:r>
              <a:rPr sz="2000" spc="-5" dirty="0">
                <a:latin typeface="Futura Lt BT"/>
                <a:cs typeface="Futura Lt BT"/>
              </a:rPr>
              <a:t>List of</a:t>
            </a:r>
            <a:r>
              <a:rPr sz="2000" spc="-15" dirty="0">
                <a:latin typeface="Futura Lt BT"/>
                <a:cs typeface="Futura Lt BT"/>
              </a:rPr>
              <a:t> </a:t>
            </a:r>
            <a:r>
              <a:rPr sz="2000" spc="-5" dirty="0">
                <a:latin typeface="Futura Lt BT"/>
                <a:cs typeface="Futura Lt BT"/>
              </a:rPr>
              <a:t>Activities</a:t>
            </a:r>
            <a:endParaRPr sz="2000">
              <a:latin typeface="Futura Lt BT"/>
              <a:cs typeface="Futura Lt BT"/>
            </a:endParaRPr>
          </a:p>
          <a:p>
            <a:pPr marL="12700">
              <a:lnSpc>
                <a:spcPct val="100000"/>
              </a:lnSpc>
              <a:buChar char="-"/>
              <a:tabLst>
                <a:tab pos="173990" algn="l"/>
              </a:tabLst>
            </a:pPr>
            <a:r>
              <a:rPr sz="2000" spc="-5" dirty="0">
                <a:latin typeface="Futura Lt BT"/>
                <a:cs typeface="Futura Lt BT"/>
              </a:rPr>
              <a:t>List of</a:t>
            </a:r>
            <a:r>
              <a:rPr sz="2000" spc="-10" dirty="0">
                <a:latin typeface="Futura Lt BT"/>
                <a:cs typeface="Futura Lt BT"/>
              </a:rPr>
              <a:t> </a:t>
            </a:r>
            <a:r>
              <a:rPr sz="2000" spc="-5" dirty="0">
                <a:latin typeface="Futura Lt BT"/>
                <a:cs typeface="Futura Lt BT"/>
              </a:rPr>
              <a:t>Processes-systems</a:t>
            </a:r>
            <a:endParaRPr sz="2000">
              <a:latin typeface="Futura Lt BT"/>
              <a:cs typeface="Futura Lt BT"/>
            </a:endParaRPr>
          </a:p>
          <a:p>
            <a:pPr marL="12700" marR="615315">
              <a:lnSpc>
                <a:spcPct val="100000"/>
              </a:lnSpc>
              <a:buChar char="-"/>
              <a:tabLst>
                <a:tab pos="173990" algn="l"/>
              </a:tabLst>
            </a:pPr>
            <a:r>
              <a:rPr sz="2000" spc="-5" dirty="0">
                <a:latin typeface="Futura Lt BT"/>
                <a:cs typeface="Futura Lt BT"/>
              </a:rPr>
              <a:t>List of </a:t>
            </a:r>
            <a:r>
              <a:rPr sz="2000" dirty="0">
                <a:latin typeface="Futura Lt BT"/>
                <a:cs typeface="Futura Lt BT"/>
              </a:rPr>
              <a:t>Customer</a:t>
            </a:r>
            <a:r>
              <a:rPr sz="2000" spc="-75" dirty="0">
                <a:latin typeface="Futura Lt BT"/>
                <a:cs typeface="Futura Lt BT"/>
              </a:rPr>
              <a:t> </a:t>
            </a:r>
            <a:r>
              <a:rPr sz="2000" spc="-55" dirty="0">
                <a:latin typeface="Futura Lt BT"/>
                <a:cs typeface="Futura Lt BT"/>
              </a:rPr>
              <a:t>Touch  </a:t>
            </a:r>
            <a:r>
              <a:rPr sz="2000" spc="-25" dirty="0">
                <a:latin typeface="Futura Lt BT"/>
                <a:cs typeface="Futura Lt BT"/>
              </a:rPr>
              <a:t>Points</a:t>
            </a:r>
            <a:endParaRPr sz="2000">
              <a:latin typeface="Futura Lt BT"/>
              <a:cs typeface="Futura Lt BT"/>
            </a:endParaRPr>
          </a:p>
          <a:p>
            <a:pPr marL="12700" marR="5080">
              <a:lnSpc>
                <a:spcPct val="100000"/>
              </a:lnSpc>
              <a:buChar char="-"/>
              <a:tabLst>
                <a:tab pos="173990" algn="l"/>
              </a:tabLst>
            </a:pPr>
            <a:r>
              <a:rPr sz="2000" spc="-5" dirty="0">
                <a:latin typeface="Futura Lt BT"/>
                <a:cs typeface="Futura Lt BT"/>
              </a:rPr>
              <a:t>List </a:t>
            </a:r>
            <a:r>
              <a:rPr sz="2000" spc="-30" dirty="0">
                <a:latin typeface="Futura Lt BT"/>
                <a:cs typeface="Futura Lt BT"/>
              </a:rPr>
              <a:t>Technology </a:t>
            </a:r>
            <a:r>
              <a:rPr sz="2000" dirty="0">
                <a:latin typeface="Futura Lt BT"/>
                <a:cs typeface="Futura Lt BT"/>
              </a:rPr>
              <a:t>for </a:t>
            </a:r>
            <a:r>
              <a:rPr sz="2000" spc="-5" dirty="0">
                <a:latin typeface="Futura Lt BT"/>
                <a:cs typeface="Futura Lt BT"/>
              </a:rPr>
              <a:t>the  </a:t>
            </a:r>
            <a:r>
              <a:rPr sz="2000" dirty="0">
                <a:latin typeface="Futura Lt BT"/>
                <a:cs typeface="Futura Lt BT"/>
              </a:rPr>
              <a:t>processes-systems &amp; </a:t>
            </a:r>
            <a:r>
              <a:rPr sz="2000" spc="-5" dirty="0">
                <a:latin typeface="Futura Lt BT"/>
                <a:cs typeface="Futura Lt BT"/>
              </a:rPr>
              <a:t>customer  touch</a:t>
            </a:r>
            <a:r>
              <a:rPr sz="2000" spc="-10" dirty="0">
                <a:latin typeface="Futura Lt BT"/>
                <a:cs typeface="Futura Lt BT"/>
              </a:rPr>
              <a:t> </a:t>
            </a:r>
            <a:r>
              <a:rPr sz="2000" dirty="0">
                <a:latin typeface="Futura Lt BT"/>
                <a:cs typeface="Futura Lt BT"/>
              </a:rPr>
              <a:t>points</a:t>
            </a:r>
            <a:endParaRPr sz="2000">
              <a:latin typeface="Futura Lt BT"/>
              <a:cs typeface="Futura Lt BT"/>
            </a:endParaRPr>
          </a:p>
          <a:p>
            <a:pPr marL="12700">
              <a:lnSpc>
                <a:spcPct val="100000"/>
              </a:lnSpc>
              <a:spcBef>
                <a:spcPts val="1985"/>
              </a:spcBef>
            </a:pPr>
            <a:r>
              <a:rPr sz="2000" b="1" spc="-5" dirty="0">
                <a:latin typeface="Futura Hv BT"/>
                <a:cs typeface="Futura Hv BT"/>
              </a:rPr>
              <a:t>D : Journer Map (2</a:t>
            </a:r>
            <a:r>
              <a:rPr sz="2000" b="1" spc="-30" dirty="0">
                <a:latin typeface="Futura Hv BT"/>
                <a:cs typeface="Futura Hv BT"/>
              </a:rPr>
              <a:t> </a:t>
            </a:r>
            <a:r>
              <a:rPr sz="2000" b="1" spc="-10" dirty="0">
                <a:latin typeface="Futura Hv BT"/>
                <a:cs typeface="Futura Hv BT"/>
              </a:rPr>
              <a:t>nps.)</a:t>
            </a:r>
            <a:endParaRPr sz="2000">
              <a:latin typeface="Futura Hv BT"/>
              <a:cs typeface="Futura Hv BT"/>
            </a:endParaRPr>
          </a:p>
        </p:txBody>
      </p:sp>
      <p:sp>
        <p:nvSpPr>
          <p:cNvPr id="9" name="object 9"/>
          <p:cNvSpPr txBox="1"/>
          <p:nvPr/>
        </p:nvSpPr>
        <p:spPr>
          <a:xfrm>
            <a:off x="3611299" y="6115387"/>
            <a:ext cx="6697345" cy="1122680"/>
          </a:xfrm>
          <a:prstGeom prst="rect">
            <a:avLst/>
          </a:prstGeom>
        </p:spPr>
        <p:txBody>
          <a:bodyPr vert="horz" wrap="square" lIns="0" tIns="12700" rIns="0" bIns="0" rtlCol="0">
            <a:spAutoFit/>
          </a:bodyPr>
          <a:lstStyle/>
          <a:p>
            <a:pPr marL="12700">
              <a:lnSpc>
                <a:spcPct val="100000"/>
              </a:lnSpc>
              <a:spcBef>
                <a:spcPts val="100"/>
              </a:spcBef>
              <a:buChar char="-"/>
              <a:tabLst>
                <a:tab pos="146050" algn="l"/>
              </a:tabLst>
            </a:pPr>
            <a:r>
              <a:rPr sz="1800" i="1" spc="-5" dirty="0">
                <a:latin typeface="Futura Lt BT"/>
                <a:cs typeface="Futura Lt BT"/>
              </a:rPr>
              <a:t>Based </a:t>
            </a:r>
            <a:r>
              <a:rPr sz="1800" i="1" dirty="0">
                <a:latin typeface="Futura Lt BT"/>
                <a:cs typeface="Futura Lt BT"/>
              </a:rPr>
              <a:t>on </a:t>
            </a:r>
            <a:r>
              <a:rPr sz="1800" i="1" spc="-15" dirty="0">
                <a:latin typeface="Futura Lt BT"/>
                <a:cs typeface="Futura Lt BT"/>
              </a:rPr>
              <a:t>Project </a:t>
            </a:r>
            <a:r>
              <a:rPr sz="1800" i="1" spc="-10" dirty="0">
                <a:latin typeface="Futura Lt BT"/>
                <a:cs typeface="Futura Lt BT"/>
              </a:rPr>
              <a:t>Report</a:t>
            </a:r>
            <a:r>
              <a:rPr sz="1800" i="1" dirty="0">
                <a:latin typeface="Futura Lt BT"/>
                <a:cs typeface="Futura Lt BT"/>
              </a:rPr>
              <a:t> Guidelines</a:t>
            </a:r>
            <a:endParaRPr sz="1800">
              <a:latin typeface="Futura Lt BT"/>
              <a:cs typeface="Futura Lt BT"/>
            </a:endParaRPr>
          </a:p>
          <a:p>
            <a:pPr marL="12700">
              <a:lnSpc>
                <a:spcPct val="100000"/>
              </a:lnSpc>
              <a:buChar char="-"/>
              <a:tabLst>
                <a:tab pos="146050" algn="l"/>
              </a:tabLst>
            </a:pPr>
            <a:r>
              <a:rPr sz="1800" i="1" dirty="0">
                <a:latin typeface="Futura Lt BT"/>
                <a:cs typeface="Futura Lt BT"/>
              </a:rPr>
              <a:t>One </a:t>
            </a:r>
            <a:r>
              <a:rPr sz="1800" i="1" spc="-10" dirty="0">
                <a:latin typeface="Futura Lt BT"/>
                <a:cs typeface="Futura Lt BT"/>
              </a:rPr>
              <a:t>Audio-Visual </a:t>
            </a:r>
            <a:r>
              <a:rPr sz="1800" i="1" dirty="0">
                <a:latin typeface="Futura Lt BT"/>
                <a:cs typeface="Futura Lt BT"/>
              </a:rPr>
              <a:t>caselet </a:t>
            </a:r>
            <a:r>
              <a:rPr sz="1800" i="1" spc="-5" dirty="0">
                <a:latin typeface="Futura Lt BT"/>
                <a:cs typeface="Futura Lt BT"/>
              </a:rPr>
              <a:t>(3-4 </a:t>
            </a:r>
            <a:r>
              <a:rPr sz="1800" i="1" dirty="0">
                <a:latin typeface="Futura Lt BT"/>
                <a:cs typeface="Futura Lt BT"/>
              </a:rPr>
              <a:t>min.) on </a:t>
            </a:r>
            <a:r>
              <a:rPr sz="1800" i="1" spc="-5" dirty="0">
                <a:latin typeface="Futura Lt BT"/>
                <a:cs typeface="Futura Lt BT"/>
              </a:rPr>
              <a:t>the </a:t>
            </a:r>
            <a:r>
              <a:rPr sz="1800" i="1" spc="-15" dirty="0">
                <a:latin typeface="Futura Lt BT"/>
                <a:cs typeface="Futura Lt BT"/>
              </a:rPr>
              <a:t>Project </a:t>
            </a:r>
            <a:r>
              <a:rPr sz="1800" i="1" dirty="0">
                <a:latin typeface="Futura Lt BT"/>
                <a:cs typeface="Futura Lt BT"/>
              </a:rPr>
              <a:t>with</a:t>
            </a:r>
            <a:r>
              <a:rPr sz="1800" i="1" spc="-10" dirty="0">
                <a:latin typeface="Futura Lt BT"/>
                <a:cs typeface="Futura Lt BT"/>
              </a:rPr>
              <a:t> </a:t>
            </a:r>
            <a:r>
              <a:rPr sz="1800" i="1" spc="-15" dirty="0">
                <a:latin typeface="Futura Lt BT"/>
                <a:cs typeface="Futura Lt BT"/>
              </a:rPr>
              <a:t>Process</a:t>
            </a:r>
            <a:endParaRPr sz="1800">
              <a:latin typeface="Futura Lt BT"/>
              <a:cs typeface="Futura Lt BT"/>
            </a:endParaRPr>
          </a:p>
          <a:p>
            <a:pPr marL="12700" marR="5080">
              <a:lnSpc>
                <a:spcPct val="100000"/>
              </a:lnSpc>
              <a:buChar char="-"/>
              <a:tabLst>
                <a:tab pos="146050" algn="l"/>
              </a:tabLst>
            </a:pPr>
            <a:r>
              <a:rPr sz="1800" i="1" spc="-5" dirty="0">
                <a:latin typeface="Futura Lt BT"/>
                <a:cs typeface="Futura Lt BT"/>
              </a:rPr>
              <a:t>Design </a:t>
            </a:r>
            <a:r>
              <a:rPr sz="1800" i="1" dirty="0">
                <a:latin typeface="Futura Lt BT"/>
                <a:cs typeface="Futura Lt BT"/>
              </a:rPr>
              <a:t>Thinking </a:t>
            </a:r>
            <a:r>
              <a:rPr sz="1800" i="1" spc="-15" dirty="0">
                <a:latin typeface="Futura Lt BT"/>
                <a:cs typeface="Futura Lt BT"/>
              </a:rPr>
              <a:t>Process, </a:t>
            </a:r>
            <a:r>
              <a:rPr sz="1800" i="1" spc="-45" dirty="0">
                <a:latin typeface="Futura Lt BT"/>
                <a:cs typeface="Futura Lt BT"/>
              </a:rPr>
              <a:t>Your </a:t>
            </a:r>
            <a:r>
              <a:rPr sz="1800" i="1" dirty="0">
                <a:latin typeface="Futura Lt BT"/>
                <a:cs typeface="Futura Lt BT"/>
              </a:rPr>
              <a:t>creation of </a:t>
            </a:r>
            <a:r>
              <a:rPr sz="1800" i="1" spc="-5" dirty="0">
                <a:latin typeface="Futura Lt BT"/>
                <a:cs typeface="Futura Lt BT"/>
              </a:rPr>
              <a:t>each stage </a:t>
            </a:r>
            <a:r>
              <a:rPr sz="1800" i="1" dirty="0">
                <a:latin typeface="Futura Lt BT"/>
                <a:cs typeface="Futura Lt BT"/>
              </a:rPr>
              <a:t>with </a:t>
            </a:r>
            <a:r>
              <a:rPr sz="1800" i="1" spc="-5" dirty="0">
                <a:latin typeface="Futura Lt BT"/>
                <a:cs typeface="Futura Lt BT"/>
              </a:rPr>
              <a:t>photos and  learning</a:t>
            </a:r>
            <a:endParaRPr sz="1800">
              <a:latin typeface="Futura Lt BT"/>
              <a:cs typeface="Futura Lt BT"/>
            </a:endParaRPr>
          </a:p>
        </p:txBody>
      </p:sp>
      <p:pic>
        <p:nvPicPr>
          <p:cNvPr id="11" name="Picture 10" descr="A close up of a logo&#10;&#10;Description generated with very high confidence">
            <a:extLst>
              <a:ext uri="{FF2B5EF4-FFF2-40B4-BE49-F238E27FC236}">
                <a16:creationId xmlns:a16="http://schemas.microsoft.com/office/drawing/2014/main" xmlns="" id="{AD3400CC-E375-440F-A8F7-5E0051CCF27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83660" y="134361"/>
            <a:ext cx="978920" cy="634282"/>
          </a:xfrm>
          <a:prstGeom prst="rect">
            <a:avLst/>
          </a:prstGeom>
        </p:spPr>
      </p:pic>
      <p:pic>
        <p:nvPicPr>
          <p:cNvPr id="12" name="Picture 11">
            <a:extLst>
              <a:ext uri="{FF2B5EF4-FFF2-40B4-BE49-F238E27FC236}">
                <a16:creationId xmlns:a16="http://schemas.microsoft.com/office/drawing/2014/main" xmlns="" id="{3D05E484-6CE6-47BF-BD4C-50A1322F0AB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24815" y="2845260"/>
            <a:ext cx="696610" cy="693992"/>
          </a:xfrm>
          <a:prstGeom prst="rect">
            <a:avLst/>
          </a:prstGeom>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xmlns="" id="{469BA72D-19E7-4B2C-ACD4-51FE6AEAE315}"/>
              </a:ext>
            </a:extLst>
          </p:cNvPr>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F5CACA"/>
          </a:solidFill>
        </p:spPr>
        <p:txBody>
          <a:bodyPr wrap="square" lIns="0" tIns="0" rIns="0" bIns="0" rtlCol="0"/>
          <a:lstStyle/>
          <a:p>
            <a:endParaRPr/>
          </a:p>
        </p:txBody>
      </p:sp>
      <p:sp>
        <p:nvSpPr>
          <p:cNvPr id="3" name="object 3">
            <a:extLst>
              <a:ext uri="{FF2B5EF4-FFF2-40B4-BE49-F238E27FC236}">
                <a16:creationId xmlns:a16="http://schemas.microsoft.com/office/drawing/2014/main" xmlns="" id="{166C43FD-3846-4571-BABC-98134D740E68}"/>
              </a:ext>
            </a:extLst>
          </p:cNvPr>
          <p:cNvSpPr txBox="1">
            <a:spLocks/>
          </p:cNvSpPr>
          <p:nvPr/>
        </p:nvSpPr>
        <p:spPr>
          <a:xfrm>
            <a:off x="339474" y="162055"/>
            <a:ext cx="2303145" cy="936154"/>
          </a:xfrm>
          <a:prstGeom prst="rect">
            <a:avLst/>
          </a:prstGeom>
        </p:spPr>
        <p:txBody>
          <a:bodyPr vert="horz" wrap="square" lIns="0" tIns="12700" rIns="0" bIns="0" rtlCol="0">
            <a:spAutoFit/>
          </a:bodyPr>
          <a:lstStyle>
            <a:lvl1pPr>
              <a:defRPr>
                <a:latin typeface="+mj-lt"/>
                <a:ea typeface="+mj-ea"/>
                <a:cs typeface="+mj-cs"/>
              </a:defRPr>
            </a:lvl1pPr>
          </a:lstStyle>
          <a:p>
            <a:pPr marL="12700" marR="5080">
              <a:spcBef>
                <a:spcPts val="100"/>
              </a:spcBef>
            </a:pPr>
            <a:r>
              <a:rPr lang="en-IN" sz="3000" b="1" dirty="0">
                <a:solidFill>
                  <a:srgbClr val="292A2B"/>
                </a:solidFill>
                <a:latin typeface="Century Gothic"/>
              </a:rPr>
              <a:t>Field Work  Deliverables</a:t>
            </a:r>
          </a:p>
        </p:txBody>
      </p:sp>
      <p:sp>
        <p:nvSpPr>
          <p:cNvPr id="4" name="object 5">
            <a:extLst>
              <a:ext uri="{FF2B5EF4-FFF2-40B4-BE49-F238E27FC236}">
                <a16:creationId xmlns:a16="http://schemas.microsoft.com/office/drawing/2014/main" xmlns="" id="{18D01BC7-5D09-4F40-8898-35715F18723B}"/>
              </a:ext>
            </a:extLst>
          </p:cNvPr>
          <p:cNvSpPr txBox="1">
            <a:spLocks noGrp="1"/>
          </p:cNvSpPr>
          <p:nvPr>
            <p:ph type="ftr" sz="quarter" idx="5"/>
          </p:nvPr>
        </p:nvSpPr>
        <p:spPr>
          <a:xfrm>
            <a:off x="6941300" y="7316762"/>
            <a:ext cx="2903220" cy="147320"/>
          </a:xfrm>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5" name="object 4">
            <a:extLst>
              <a:ext uri="{FF2B5EF4-FFF2-40B4-BE49-F238E27FC236}">
                <a16:creationId xmlns:a16="http://schemas.microsoft.com/office/drawing/2014/main" xmlns="" id="{F69653D2-B31D-45F5-A7DE-708BAF3A4886}"/>
              </a:ext>
            </a:extLst>
          </p:cNvPr>
          <p:cNvSpPr txBox="1"/>
          <p:nvPr/>
        </p:nvSpPr>
        <p:spPr>
          <a:xfrm>
            <a:off x="3611299" y="196285"/>
            <a:ext cx="5926401" cy="6488956"/>
          </a:xfrm>
          <a:prstGeom prst="rect">
            <a:avLst/>
          </a:prstGeom>
        </p:spPr>
        <p:txBody>
          <a:bodyPr vert="horz" wrap="square" lIns="0" tIns="12700" rIns="0" bIns="0" rtlCol="0">
            <a:spAutoFit/>
          </a:bodyPr>
          <a:lstStyle/>
          <a:p>
            <a:pPr marL="12700">
              <a:lnSpc>
                <a:spcPct val="100000"/>
              </a:lnSpc>
              <a:spcBef>
                <a:spcPts val="100"/>
              </a:spcBef>
            </a:pPr>
            <a:r>
              <a:rPr lang="en-IN" sz="2000" i="1" dirty="0">
                <a:latin typeface="Futura Lt BT"/>
              </a:rPr>
              <a:t>Each sub team please come back by 9 am tomorrow with minimum</a:t>
            </a:r>
          </a:p>
          <a:p>
            <a:pPr marL="12700">
              <a:lnSpc>
                <a:spcPct val="100000"/>
              </a:lnSpc>
              <a:spcBef>
                <a:spcPts val="100"/>
              </a:spcBef>
            </a:pPr>
            <a:r>
              <a:rPr sz="2000" b="1" spc="-5" dirty="0">
                <a:latin typeface="Futura Hv BT"/>
                <a:cs typeface="Futura Hv BT"/>
              </a:rPr>
              <a:t>Observation</a:t>
            </a:r>
            <a:r>
              <a:rPr sz="2000" b="1" spc="-10" dirty="0">
                <a:latin typeface="Futura Hv BT"/>
                <a:cs typeface="Futura Hv BT"/>
              </a:rPr>
              <a:t> </a:t>
            </a:r>
            <a:r>
              <a:rPr sz="2000" b="1" spc="-5" dirty="0">
                <a:latin typeface="Futura Hv BT"/>
                <a:cs typeface="Futura Hv BT"/>
              </a:rPr>
              <a:t>Canvas</a:t>
            </a:r>
            <a:endParaRPr sz="2000" dirty="0">
              <a:latin typeface="Futura Hv BT"/>
              <a:cs typeface="Futura Hv BT"/>
            </a:endParaRPr>
          </a:p>
          <a:p>
            <a:pPr marL="12700">
              <a:lnSpc>
                <a:spcPct val="100000"/>
              </a:lnSpc>
              <a:spcBef>
                <a:spcPts val="100"/>
              </a:spcBef>
            </a:pPr>
            <a:r>
              <a:rPr sz="2500" spc="-5" dirty="0">
                <a:latin typeface="Futura Lt BT"/>
                <a:cs typeface="Futura Lt BT"/>
              </a:rPr>
              <a:t>60</a:t>
            </a:r>
            <a:r>
              <a:rPr sz="2500" spc="-150" dirty="0">
                <a:latin typeface="Futura Lt BT"/>
                <a:cs typeface="Futura Lt BT"/>
              </a:rPr>
              <a:t> </a:t>
            </a:r>
            <a:r>
              <a:rPr sz="2000" spc="-5" dirty="0">
                <a:latin typeface="Futura Lt BT"/>
                <a:cs typeface="Futura Lt BT"/>
              </a:rPr>
              <a:t>observations</a:t>
            </a:r>
            <a:endParaRPr sz="2000" dirty="0">
              <a:latin typeface="Futura Lt BT"/>
              <a:cs typeface="Futura Lt BT"/>
            </a:endParaRPr>
          </a:p>
          <a:p>
            <a:pPr marL="12700">
              <a:lnSpc>
                <a:spcPct val="100000"/>
              </a:lnSpc>
            </a:pPr>
            <a:r>
              <a:rPr lang="en-IN" sz="2500" spc="-150" dirty="0">
                <a:latin typeface="Futura Lt BT"/>
                <a:cs typeface="Futura Lt BT"/>
              </a:rPr>
              <a:t>6</a:t>
            </a:r>
            <a:r>
              <a:rPr sz="2500" spc="-150" dirty="0">
                <a:latin typeface="Futura Lt BT"/>
                <a:cs typeface="Futura Lt BT"/>
              </a:rPr>
              <a:t> </a:t>
            </a:r>
            <a:r>
              <a:rPr sz="2000" spc="-5" dirty="0">
                <a:latin typeface="Futura Lt BT"/>
                <a:cs typeface="Futura Lt BT"/>
              </a:rPr>
              <a:t>clusters</a:t>
            </a:r>
            <a:endParaRPr sz="2000" dirty="0">
              <a:latin typeface="Futura Lt BT"/>
              <a:cs typeface="Futura Lt BT"/>
            </a:endParaRPr>
          </a:p>
          <a:p>
            <a:pPr marL="12700">
              <a:lnSpc>
                <a:spcPct val="100000"/>
              </a:lnSpc>
            </a:pPr>
            <a:r>
              <a:rPr lang="en-IN" sz="2500" dirty="0">
                <a:latin typeface="Futura Lt BT"/>
                <a:cs typeface="Futura Lt BT"/>
              </a:rPr>
              <a:t>3</a:t>
            </a:r>
            <a:r>
              <a:rPr sz="2500" dirty="0">
                <a:latin typeface="Futura Lt BT"/>
                <a:cs typeface="Futura Lt BT"/>
              </a:rPr>
              <a:t> </a:t>
            </a:r>
            <a:r>
              <a:rPr sz="2000" spc="-5" dirty="0">
                <a:latin typeface="Futura Lt BT"/>
                <a:cs typeface="Futura Lt BT"/>
              </a:rPr>
              <a:t>deep </a:t>
            </a:r>
            <a:r>
              <a:rPr sz="2000" dirty="0">
                <a:latin typeface="Futura Lt BT"/>
                <a:cs typeface="Futura Lt BT"/>
              </a:rPr>
              <a:t>insights</a:t>
            </a:r>
            <a:r>
              <a:rPr sz="2000" spc="-175" dirty="0">
                <a:latin typeface="Futura Lt BT"/>
                <a:cs typeface="Futura Lt BT"/>
              </a:rPr>
              <a:t> </a:t>
            </a:r>
            <a:r>
              <a:rPr sz="2000" dirty="0">
                <a:latin typeface="Futura Lt BT"/>
                <a:cs typeface="Futura Lt BT"/>
              </a:rPr>
              <a:t>(pain/possibility)</a:t>
            </a:r>
          </a:p>
          <a:p>
            <a:pPr marL="12700">
              <a:lnSpc>
                <a:spcPct val="100000"/>
              </a:lnSpc>
              <a:spcBef>
                <a:spcPts val="2300"/>
              </a:spcBef>
            </a:pPr>
            <a:r>
              <a:rPr sz="2000" b="1" spc="-5" dirty="0">
                <a:latin typeface="Futura Hv BT"/>
                <a:cs typeface="Futura Hv BT"/>
              </a:rPr>
              <a:t>Empathy Canvas </a:t>
            </a:r>
            <a:r>
              <a:rPr sz="2000" i="1" spc="-5" dirty="0">
                <a:latin typeface="Futura Lt BT"/>
                <a:cs typeface="Futura Lt BT"/>
              </a:rPr>
              <a:t>(2 </a:t>
            </a:r>
            <a:r>
              <a:rPr sz="2000" i="1" dirty="0">
                <a:latin typeface="Futura Lt BT"/>
                <a:cs typeface="Futura Lt BT"/>
              </a:rPr>
              <a:t>charts </a:t>
            </a:r>
            <a:r>
              <a:rPr sz="2000" i="1" spc="-5" dirty="0">
                <a:latin typeface="Futura Lt BT"/>
                <a:cs typeface="Futura Lt BT"/>
              </a:rPr>
              <a:t>per</a:t>
            </a:r>
            <a:r>
              <a:rPr sz="2000" i="1" spc="-40" dirty="0">
                <a:latin typeface="Futura Lt BT"/>
                <a:cs typeface="Futura Lt BT"/>
              </a:rPr>
              <a:t> </a:t>
            </a:r>
            <a:r>
              <a:rPr sz="2000" i="1" spc="-5" dirty="0">
                <a:latin typeface="Futura Lt BT"/>
                <a:cs typeface="Futura Lt BT"/>
              </a:rPr>
              <a:t>group)</a:t>
            </a:r>
            <a:endParaRPr sz="2000" dirty="0">
              <a:latin typeface="Futura Lt BT"/>
              <a:cs typeface="Futura Lt BT"/>
            </a:endParaRPr>
          </a:p>
          <a:p>
            <a:pPr marL="12700">
              <a:lnSpc>
                <a:spcPct val="100000"/>
              </a:lnSpc>
              <a:spcBef>
                <a:spcPts val="100"/>
              </a:spcBef>
            </a:pPr>
            <a:r>
              <a:rPr sz="2500" spc="-5" dirty="0">
                <a:latin typeface="Futura Lt BT"/>
                <a:cs typeface="Futura Lt BT"/>
              </a:rPr>
              <a:t>60</a:t>
            </a:r>
            <a:r>
              <a:rPr sz="2500" spc="-150" dirty="0">
                <a:latin typeface="Futura Lt BT"/>
                <a:cs typeface="Futura Lt BT"/>
              </a:rPr>
              <a:t> </a:t>
            </a:r>
            <a:r>
              <a:rPr sz="2000" spc="-5" dirty="0">
                <a:latin typeface="Futura Lt BT"/>
                <a:cs typeface="Futura Lt BT"/>
              </a:rPr>
              <a:t>observations</a:t>
            </a:r>
            <a:endParaRPr sz="2000" dirty="0">
              <a:latin typeface="Futura Lt BT"/>
              <a:cs typeface="Futura Lt BT"/>
            </a:endParaRPr>
          </a:p>
          <a:p>
            <a:pPr marL="12700">
              <a:lnSpc>
                <a:spcPct val="100000"/>
              </a:lnSpc>
            </a:pPr>
            <a:r>
              <a:rPr lang="en-IN" sz="2500" spc="-5" dirty="0">
                <a:latin typeface="Futura Lt BT"/>
                <a:cs typeface="Futura Lt BT"/>
              </a:rPr>
              <a:t>6</a:t>
            </a:r>
            <a:r>
              <a:rPr sz="2500" spc="-5" dirty="0">
                <a:latin typeface="Futura Lt BT"/>
                <a:cs typeface="Futura Lt BT"/>
              </a:rPr>
              <a:t> </a:t>
            </a:r>
            <a:r>
              <a:rPr sz="2000" spc="-5" dirty="0">
                <a:latin typeface="Futura Lt BT"/>
                <a:cs typeface="Futura Lt BT"/>
              </a:rPr>
              <a:t>clusters</a:t>
            </a:r>
            <a:endParaRPr sz="2000" dirty="0">
              <a:latin typeface="Futura Lt BT"/>
              <a:cs typeface="Futura Lt BT"/>
            </a:endParaRPr>
          </a:p>
          <a:p>
            <a:pPr marL="12700">
              <a:lnSpc>
                <a:spcPct val="100000"/>
              </a:lnSpc>
            </a:pPr>
            <a:r>
              <a:rPr lang="en-IN" sz="2500" dirty="0">
                <a:latin typeface="Futura Lt BT"/>
                <a:cs typeface="Futura Lt BT"/>
              </a:rPr>
              <a:t>3</a:t>
            </a:r>
            <a:r>
              <a:rPr sz="2500" dirty="0">
                <a:latin typeface="Futura Lt BT"/>
                <a:cs typeface="Futura Lt BT"/>
              </a:rPr>
              <a:t> </a:t>
            </a:r>
            <a:r>
              <a:rPr sz="2000" spc="-5" dirty="0">
                <a:latin typeface="Futura Lt BT"/>
                <a:cs typeface="Futura Lt BT"/>
              </a:rPr>
              <a:t>deep </a:t>
            </a:r>
            <a:r>
              <a:rPr sz="2000" dirty="0">
                <a:latin typeface="Futura Lt BT"/>
                <a:cs typeface="Futura Lt BT"/>
              </a:rPr>
              <a:t>insights</a:t>
            </a:r>
            <a:r>
              <a:rPr sz="2000" spc="-30" dirty="0">
                <a:latin typeface="Futura Lt BT"/>
                <a:cs typeface="Futura Lt BT"/>
              </a:rPr>
              <a:t> </a:t>
            </a:r>
            <a:r>
              <a:rPr sz="2000" dirty="0">
                <a:latin typeface="Futura Lt BT"/>
                <a:cs typeface="Futura Lt BT"/>
              </a:rPr>
              <a:t>(pain/possibility)</a:t>
            </a:r>
          </a:p>
          <a:p>
            <a:pPr marL="12700">
              <a:lnSpc>
                <a:spcPct val="100000"/>
              </a:lnSpc>
            </a:pPr>
            <a:r>
              <a:rPr sz="2500" dirty="0">
                <a:latin typeface="Futura Lt BT"/>
                <a:cs typeface="Futura Lt BT"/>
              </a:rPr>
              <a:t>2 </a:t>
            </a:r>
            <a:r>
              <a:rPr sz="2000" spc="-5" dirty="0">
                <a:latin typeface="Futura Lt BT"/>
                <a:cs typeface="Futura Lt BT"/>
              </a:rPr>
              <a:t>Journey</a:t>
            </a:r>
            <a:r>
              <a:rPr sz="2000" spc="-15" dirty="0">
                <a:latin typeface="Futura Lt BT"/>
                <a:cs typeface="Futura Lt BT"/>
              </a:rPr>
              <a:t> </a:t>
            </a:r>
            <a:r>
              <a:rPr sz="2000" dirty="0">
                <a:latin typeface="Futura Lt BT"/>
                <a:cs typeface="Futura Lt BT"/>
              </a:rPr>
              <a:t>Map</a:t>
            </a:r>
          </a:p>
          <a:p>
            <a:pPr marL="12700">
              <a:lnSpc>
                <a:spcPct val="100000"/>
              </a:lnSpc>
            </a:pPr>
            <a:r>
              <a:rPr lang="en-IN" sz="2500" spc="-150" dirty="0">
                <a:latin typeface="Futura Lt BT"/>
                <a:cs typeface="Futura Lt BT"/>
              </a:rPr>
              <a:t>2</a:t>
            </a:r>
            <a:r>
              <a:rPr sz="2500" spc="-150" dirty="0">
                <a:latin typeface="Futura Lt BT"/>
                <a:cs typeface="Futura Lt BT"/>
              </a:rPr>
              <a:t> </a:t>
            </a:r>
            <a:r>
              <a:rPr sz="2000" spc="-20" dirty="0">
                <a:latin typeface="Futura Lt BT"/>
                <a:cs typeface="Futura Lt BT"/>
              </a:rPr>
              <a:t>Persona</a:t>
            </a:r>
            <a:endParaRPr sz="2000" dirty="0">
              <a:latin typeface="Futura Lt BT"/>
              <a:cs typeface="Futura Lt BT"/>
            </a:endParaRPr>
          </a:p>
          <a:p>
            <a:pPr marL="12700">
              <a:lnSpc>
                <a:spcPct val="100000"/>
              </a:lnSpc>
              <a:spcBef>
                <a:spcPts val="2300"/>
              </a:spcBef>
            </a:pPr>
            <a:r>
              <a:rPr lang="en-IN" sz="2000" i="1" dirty="0">
                <a:latin typeface="Futura Lt BT"/>
                <a:cs typeface="Futura Lt BT"/>
              </a:rPr>
              <a:t>i.e. 2 charts of Observation &amp; 2 charts of Empathy per Group</a:t>
            </a:r>
            <a:br>
              <a:rPr lang="en-IN" sz="2000" i="1" dirty="0">
                <a:latin typeface="Futura Lt BT"/>
                <a:cs typeface="Futura Lt BT"/>
              </a:rPr>
            </a:br>
            <a:r>
              <a:rPr lang="en-IN" sz="2000" i="1" dirty="0">
                <a:latin typeface="Futura Lt BT"/>
                <a:cs typeface="Futura Lt BT"/>
              </a:rPr>
              <a:t>Now merge all the information on 1 Observation &amp; 1 Empathy Canvas – Each person chooses top 5 &amp; stick on new canvas</a:t>
            </a:r>
          </a:p>
        </p:txBody>
      </p:sp>
      <p:pic>
        <p:nvPicPr>
          <p:cNvPr id="6" name="Picture 5" descr="A close up of a logo&#10;&#10;Description generated with very high confidence">
            <a:extLst>
              <a:ext uri="{FF2B5EF4-FFF2-40B4-BE49-F238E27FC236}">
                <a16:creationId xmlns:a16="http://schemas.microsoft.com/office/drawing/2014/main" xmlns="" id="{AD3400CC-E375-440F-A8F7-5E0051CCF27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83660" y="134361"/>
            <a:ext cx="978920" cy="634282"/>
          </a:xfrm>
          <a:prstGeom prst="rect">
            <a:avLst/>
          </a:prstGeom>
        </p:spPr>
      </p:pic>
      <p:pic>
        <p:nvPicPr>
          <p:cNvPr id="7" name="Picture 6">
            <a:extLst>
              <a:ext uri="{FF2B5EF4-FFF2-40B4-BE49-F238E27FC236}">
                <a16:creationId xmlns:a16="http://schemas.microsoft.com/office/drawing/2014/main" xmlns="" id="{3D05E484-6CE6-47BF-BD4C-50A1322F0AB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24815" y="2845260"/>
            <a:ext cx="696610" cy="693992"/>
          </a:xfrm>
          <a:prstGeom prst="rect">
            <a:avLst/>
          </a:prstGeom>
        </p:spPr>
      </p:pic>
    </p:spTree>
    <p:extLst>
      <p:ext uri="{BB962C8B-B14F-4D97-AF65-F5344CB8AC3E}">
        <p14:creationId xmlns:p14="http://schemas.microsoft.com/office/powerpoint/2010/main" xmlns="" val="3543418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F7CACA"/>
          </a:solidFill>
        </p:spPr>
        <p:txBody>
          <a:bodyPr wrap="square" lIns="0" tIns="0" rIns="0" bIns="0" rtlCol="0"/>
          <a:lstStyle/>
          <a:p>
            <a:endParaRPr/>
          </a:p>
        </p:txBody>
      </p:sp>
      <p:sp>
        <p:nvSpPr>
          <p:cNvPr id="3" name="object 3"/>
          <p:cNvSpPr txBox="1"/>
          <p:nvPr/>
        </p:nvSpPr>
        <p:spPr>
          <a:xfrm>
            <a:off x="374299" y="306054"/>
            <a:ext cx="1977389" cy="2768600"/>
          </a:xfrm>
          <a:prstGeom prst="rect">
            <a:avLst/>
          </a:prstGeom>
        </p:spPr>
        <p:txBody>
          <a:bodyPr vert="horz" wrap="square" lIns="0" tIns="12700" rIns="0" bIns="0" rtlCol="0">
            <a:spAutoFit/>
          </a:bodyPr>
          <a:lstStyle/>
          <a:p>
            <a:pPr marL="12700" marR="5080">
              <a:lnSpc>
                <a:spcPct val="100000"/>
              </a:lnSpc>
              <a:spcBef>
                <a:spcPts val="100"/>
              </a:spcBef>
            </a:pPr>
            <a:r>
              <a:rPr sz="3000" b="1" spc="-5" dirty="0">
                <a:solidFill>
                  <a:srgbClr val="292A2B"/>
                </a:solidFill>
                <a:latin typeface="Century Gothic"/>
                <a:cs typeface="Century Gothic"/>
              </a:rPr>
              <a:t>Design  </a:t>
            </a:r>
            <a:r>
              <a:rPr sz="3000" b="1" dirty="0">
                <a:solidFill>
                  <a:srgbClr val="292A2B"/>
                </a:solidFill>
                <a:latin typeface="Century Gothic"/>
                <a:cs typeface="Century Gothic"/>
              </a:rPr>
              <a:t>Thinking  </a:t>
            </a:r>
            <a:r>
              <a:rPr sz="3000" b="1" spc="-5" dirty="0">
                <a:solidFill>
                  <a:srgbClr val="292A2B"/>
                </a:solidFill>
                <a:latin typeface="Century Gothic"/>
                <a:cs typeface="Century Gothic"/>
              </a:rPr>
              <a:t>and  </a:t>
            </a:r>
            <a:r>
              <a:rPr sz="3000" b="1" dirty="0">
                <a:solidFill>
                  <a:srgbClr val="292A2B"/>
                </a:solidFill>
                <a:latin typeface="Century Gothic"/>
                <a:cs typeface="Century Gothic"/>
              </a:rPr>
              <a:t>Innovation  Journey  </a:t>
            </a:r>
            <a:r>
              <a:rPr sz="3000" i="1" dirty="0">
                <a:solidFill>
                  <a:srgbClr val="292A2B"/>
                </a:solidFill>
                <a:latin typeface="Century Gothic"/>
                <a:cs typeface="Century Gothic"/>
              </a:rPr>
              <a:t>Pedigree</a:t>
            </a:r>
            <a:endParaRPr sz="3000">
              <a:latin typeface="Century Gothic"/>
              <a:cs typeface="Century Gothic"/>
            </a:endParaRP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a:spLocks noGrp="1"/>
          </p:cNvSpPr>
          <p:nvPr>
            <p:ph type="title"/>
          </p:nvPr>
        </p:nvSpPr>
        <p:spPr>
          <a:xfrm>
            <a:off x="5333300" y="340285"/>
            <a:ext cx="4909185" cy="1244600"/>
          </a:xfrm>
          <a:prstGeom prst="rect">
            <a:avLst/>
          </a:prstGeom>
        </p:spPr>
        <p:txBody>
          <a:bodyPr vert="horz" wrap="square" lIns="0" tIns="12700" rIns="0" bIns="0" rtlCol="0">
            <a:spAutoFit/>
          </a:bodyPr>
          <a:lstStyle/>
          <a:p>
            <a:pPr marL="12700" marR="5080">
              <a:lnSpc>
                <a:spcPct val="100000"/>
              </a:lnSpc>
              <a:spcBef>
                <a:spcPts val="100"/>
              </a:spcBef>
            </a:pPr>
            <a:r>
              <a:rPr sz="2000" b="0" spc="-5" dirty="0">
                <a:solidFill>
                  <a:srgbClr val="000000"/>
                </a:solidFill>
                <a:latin typeface="Futura Lt BT"/>
                <a:cs typeface="Futura Lt BT"/>
              </a:rPr>
              <a:t>Explorra </a:t>
            </a:r>
            <a:r>
              <a:rPr sz="2000" b="0" dirty="0">
                <a:solidFill>
                  <a:srgbClr val="000000"/>
                </a:solidFill>
                <a:latin typeface="Futura Lt BT"/>
                <a:cs typeface="Futura Lt BT"/>
              </a:rPr>
              <a:t>has numerous </a:t>
            </a:r>
            <a:r>
              <a:rPr sz="2000" b="0" spc="-5" dirty="0">
                <a:solidFill>
                  <a:srgbClr val="000000"/>
                </a:solidFill>
                <a:latin typeface="Futura Lt BT"/>
                <a:cs typeface="Futura Lt BT"/>
              </a:rPr>
              <a:t>campuses across India  </a:t>
            </a:r>
            <a:r>
              <a:rPr sz="2000" b="0" dirty="0">
                <a:solidFill>
                  <a:srgbClr val="000000"/>
                </a:solidFill>
                <a:latin typeface="Futura Lt BT"/>
                <a:cs typeface="Futura Lt BT"/>
              </a:rPr>
              <a:t>China &amp; Canada. Having </a:t>
            </a:r>
            <a:r>
              <a:rPr sz="2000" b="0" spc="-5" dirty="0">
                <a:solidFill>
                  <a:srgbClr val="000000"/>
                </a:solidFill>
                <a:latin typeface="Futura Lt BT"/>
                <a:cs typeface="Futura Lt BT"/>
              </a:rPr>
              <a:t>trained and placed  over 100000+ </a:t>
            </a:r>
            <a:r>
              <a:rPr sz="2000" b="0" dirty="0">
                <a:solidFill>
                  <a:srgbClr val="000000"/>
                </a:solidFill>
                <a:latin typeface="Futura Lt BT"/>
                <a:cs typeface="Futura Lt BT"/>
              </a:rPr>
              <a:t>students &amp; </a:t>
            </a:r>
            <a:r>
              <a:rPr sz="2000" b="0" spc="-5" dirty="0">
                <a:solidFill>
                  <a:srgbClr val="000000"/>
                </a:solidFill>
                <a:latin typeface="Futura Lt BT"/>
                <a:cs typeface="Futura Lt BT"/>
              </a:rPr>
              <a:t>professionals </a:t>
            </a:r>
            <a:r>
              <a:rPr sz="2000" b="0" dirty="0">
                <a:solidFill>
                  <a:srgbClr val="000000"/>
                </a:solidFill>
                <a:latin typeface="Futura Lt BT"/>
                <a:cs typeface="Futura Lt BT"/>
              </a:rPr>
              <a:t>in  Digital Media Design </a:t>
            </a:r>
            <a:r>
              <a:rPr sz="2000" b="0" spc="-5" dirty="0">
                <a:solidFill>
                  <a:srgbClr val="000000"/>
                </a:solidFill>
                <a:latin typeface="Futura Lt BT"/>
                <a:cs typeface="Futura Lt BT"/>
              </a:rPr>
              <a:t>over </a:t>
            </a:r>
            <a:r>
              <a:rPr sz="2000" b="0" dirty="0">
                <a:solidFill>
                  <a:srgbClr val="000000"/>
                </a:solidFill>
                <a:latin typeface="Futura Lt BT"/>
                <a:cs typeface="Futura Lt BT"/>
              </a:rPr>
              <a:t>last </a:t>
            </a:r>
            <a:r>
              <a:rPr sz="2000" b="0" spc="-5" dirty="0">
                <a:solidFill>
                  <a:srgbClr val="000000"/>
                </a:solidFill>
                <a:latin typeface="Futura Lt BT"/>
                <a:cs typeface="Futura Lt BT"/>
              </a:rPr>
              <a:t>two</a:t>
            </a:r>
            <a:r>
              <a:rPr sz="2000" b="0" spc="-70" dirty="0">
                <a:solidFill>
                  <a:srgbClr val="000000"/>
                </a:solidFill>
                <a:latin typeface="Futura Lt BT"/>
                <a:cs typeface="Futura Lt BT"/>
              </a:rPr>
              <a:t> </a:t>
            </a:r>
            <a:r>
              <a:rPr sz="2000" b="0" dirty="0">
                <a:solidFill>
                  <a:srgbClr val="000000"/>
                </a:solidFill>
                <a:latin typeface="Futura Lt BT"/>
                <a:cs typeface="Futura Lt BT"/>
              </a:rPr>
              <a:t>decades.</a:t>
            </a:r>
            <a:endParaRPr sz="2000">
              <a:latin typeface="Futura Lt BT"/>
              <a:cs typeface="Futura Lt BT"/>
            </a:endParaRPr>
          </a:p>
        </p:txBody>
      </p:sp>
      <p:sp>
        <p:nvSpPr>
          <p:cNvPr id="5" name="object 5"/>
          <p:cNvSpPr txBox="1"/>
          <p:nvPr/>
        </p:nvSpPr>
        <p:spPr>
          <a:xfrm>
            <a:off x="5333300" y="5155362"/>
            <a:ext cx="4930140" cy="939800"/>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Futura Lt BT"/>
                <a:cs typeface="Futura Lt BT"/>
              </a:rPr>
              <a:t>FX : </a:t>
            </a:r>
            <a:r>
              <a:rPr sz="2000" spc="-5" dirty="0">
                <a:latin typeface="Futura Lt BT"/>
                <a:cs typeface="Futura Lt BT"/>
              </a:rPr>
              <a:t>2000+ </a:t>
            </a:r>
            <a:r>
              <a:rPr sz="2000" dirty="0">
                <a:latin typeface="Futura Lt BT"/>
                <a:cs typeface="Futura Lt BT"/>
              </a:rPr>
              <a:t>schools in </a:t>
            </a:r>
            <a:r>
              <a:rPr sz="2000" spc="-5" dirty="0">
                <a:latin typeface="Futura Lt BT"/>
                <a:cs typeface="Futura Lt BT"/>
              </a:rPr>
              <a:t>India, </a:t>
            </a:r>
            <a:r>
              <a:rPr sz="2000" dirty="0">
                <a:latin typeface="Futura Lt BT"/>
                <a:cs typeface="Futura Lt BT"/>
              </a:rPr>
              <a:t>USA, Canada  running </a:t>
            </a:r>
            <a:r>
              <a:rPr sz="2000" spc="-5" dirty="0">
                <a:latin typeface="Futura Lt BT"/>
                <a:cs typeface="Futura Lt BT"/>
              </a:rPr>
              <a:t>New Age Education </a:t>
            </a:r>
            <a:r>
              <a:rPr sz="2000" dirty="0">
                <a:latin typeface="Futura Lt BT"/>
                <a:cs typeface="Futura Lt BT"/>
              </a:rPr>
              <a:t>Curriculum.</a:t>
            </a:r>
            <a:r>
              <a:rPr sz="2000" spc="-85" dirty="0">
                <a:latin typeface="Futura Lt BT"/>
                <a:cs typeface="Futura Lt BT"/>
              </a:rPr>
              <a:t> </a:t>
            </a:r>
            <a:r>
              <a:rPr sz="2000" dirty="0">
                <a:latin typeface="Futura Lt BT"/>
                <a:cs typeface="Futura Lt BT"/>
              </a:rPr>
              <a:t>Over  1 lac students </a:t>
            </a:r>
            <a:r>
              <a:rPr sz="2000" spc="-5" dirty="0">
                <a:latin typeface="Futura Lt BT"/>
                <a:cs typeface="Futura Lt BT"/>
              </a:rPr>
              <a:t>benefiting </a:t>
            </a:r>
            <a:r>
              <a:rPr sz="2000" dirty="0">
                <a:latin typeface="Futura Lt BT"/>
                <a:cs typeface="Futura Lt BT"/>
              </a:rPr>
              <a:t>from it</a:t>
            </a:r>
            <a:r>
              <a:rPr sz="2000" spc="-55" dirty="0">
                <a:latin typeface="Futura Lt BT"/>
                <a:cs typeface="Futura Lt BT"/>
              </a:rPr>
              <a:t> </a:t>
            </a:r>
            <a:r>
              <a:rPr sz="2000" spc="-20" dirty="0">
                <a:latin typeface="Futura Lt BT"/>
                <a:cs typeface="Futura Lt BT"/>
              </a:rPr>
              <a:t>annually.</a:t>
            </a:r>
            <a:endParaRPr sz="2000">
              <a:latin typeface="Futura Lt BT"/>
              <a:cs typeface="Futura Lt BT"/>
            </a:endParaRPr>
          </a:p>
        </p:txBody>
      </p:sp>
      <p:sp>
        <p:nvSpPr>
          <p:cNvPr id="6" name="object 6"/>
          <p:cNvSpPr txBox="1">
            <a:spLocks noGrp="1"/>
          </p:cNvSpPr>
          <p:nvPr>
            <p:ph type="body" idx="1"/>
          </p:nvPr>
        </p:nvSpPr>
        <p:spPr>
          <a:prstGeom prst="rect">
            <a:avLst/>
          </a:prstGeom>
        </p:spPr>
        <p:txBody>
          <a:bodyPr vert="horz" wrap="square" lIns="0" tIns="497059" rIns="0" bIns="0" rtlCol="0">
            <a:spAutoFit/>
          </a:bodyPr>
          <a:lstStyle/>
          <a:p>
            <a:pPr marL="4890135" marR="5080">
              <a:lnSpc>
                <a:spcPct val="100000"/>
              </a:lnSpc>
              <a:spcBef>
                <a:spcPts val="100"/>
              </a:spcBef>
            </a:pPr>
            <a:r>
              <a:rPr spc="-5" dirty="0"/>
              <a:t>Establishing Institutions of National </a:t>
            </a:r>
            <a:r>
              <a:rPr dirty="0"/>
              <a:t>repute &amp;  significance. Developing </a:t>
            </a:r>
            <a:r>
              <a:rPr spc="-10" dirty="0"/>
              <a:t>Programmes </a:t>
            </a:r>
            <a:r>
              <a:rPr dirty="0"/>
              <a:t>&amp;  Curriculum . </a:t>
            </a:r>
            <a:r>
              <a:rPr spc="-30" dirty="0"/>
              <a:t>Trained </a:t>
            </a:r>
            <a:r>
              <a:rPr spc="-5" dirty="0"/>
              <a:t>15000+ </a:t>
            </a:r>
            <a:r>
              <a:rPr dirty="0"/>
              <a:t>faculty </a:t>
            </a:r>
            <a:r>
              <a:rPr spc="-5" dirty="0"/>
              <a:t>and  55000+ </a:t>
            </a:r>
            <a:r>
              <a:rPr dirty="0"/>
              <a:t>students, </a:t>
            </a:r>
            <a:r>
              <a:rPr spc="-5" dirty="0"/>
              <a:t>professionals on </a:t>
            </a:r>
            <a:r>
              <a:rPr dirty="0"/>
              <a:t>Design &amp;  </a:t>
            </a:r>
            <a:r>
              <a:rPr spc="-5" dirty="0"/>
              <a:t>Innovation Subject. </a:t>
            </a:r>
            <a:r>
              <a:rPr dirty="0"/>
              <a:t>Consulting </a:t>
            </a:r>
            <a:r>
              <a:rPr spc="-5" dirty="0"/>
              <a:t>assignments </a:t>
            </a:r>
            <a:r>
              <a:rPr dirty="0"/>
              <a:t>in  </a:t>
            </a:r>
            <a:r>
              <a:rPr spc="-5" dirty="0"/>
              <a:t>India, Australia, </a:t>
            </a:r>
            <a:r>
              <a:rPr dirty="0"/>
              <a:t>China,</a:t>
            </a:r>
            <a:r>
              <a:rPr spc="-15" dirty="0"/>
              <a:t> </a:t>
            </a:r>
            <a:r>
              <a:rPr dirty="0"/>
              <a:t>Dubai.</a:t>
            </a:r>
          </a:p>
        </p:txBody>
      </p:sp>
      <p:pic>
        <p:nvPicPr>
          <p:cNvPr id="9" name="Picture 8">
            <a:extLst>
              <a:ext uri="{FF2B5EF4-FFF2-40B4-BE49-F238E27FC236}">
                <a16:creationId xmlns:a16="http://schemas.microsoft.com/office/drawing/2014/main" xmlns="" id="{8BB37433-1C91-425E-A468-323FFEC242C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43213" y="708347"/>
            <a:ext cx="1691113" cy="508476"/>
          </a:xfrm>
          <a:prstGeom prst="rect">
            <a:avLst/>
          </a:prstGeom>
        </p:spPr>
      </p:pic>
      <p:pic>
        <p:nvPicPr>
          <p:cNvPr id="11" name="Picture 10">
            <a:extLst>
              <a:ext uri="{FF2B5EF4-FFF2-40B4-BE49-F238E27FC236}">
                <a16:creationId xmlns:a16="http://schemas.microsoft.com/office/drawing/2014/main" xmlns="" id="{D4A6152E-74C7-4BEB-AAE3-0F3CC9EE503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55586" y="5481404"/>
            <a:ext cx="1414275" cy="426721"/>
          </a:xfrm>
          <a:prstGeom prst="rect">
            <a:avLst/>
          </a:prstGeom>
        </p:spPr>
      </p:pic>
      <p:pic>
        <p:nvPicPr>
          <p:cNvPr id="13" name="Picture 12">
            <a:extLst>
              <a:ext uri="{FF2B5EF4-FFF2-40B4-BE49-F238E27FC236}">
                <a16:creationId xmlns:a16="http://schemas.microsoft.com/office/drawing/2014/main" xmlns="" id="{EBEFB089-3744-49DE-9F36-F0D5FCB1999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26865" y="2887057"/>
            <a:ext cx="1523809" cy="87619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4700" y="0"/>
            <a:ext cx="9067800" cy="7509748"/>
          </a:xfrm>
          <a:prstGeom prst="rect">
            <a:avLst/>
          </a:prstGeom>
        </p:spPr>
        <p:txBody>
          <a:bodyPr wrap="square">
            <a:spAutoFit/>
          </a:bodyPr>
          <a:lstStyle/>
          <a:p>
            <a:pPr lvl="0" eaLnBrk="0" fontAlgn="base" hangingPunct="0">
              <a:spcBef>
                <a:spcPct val="0"/>
              </a:spcBef>
              <a:spcAft>
                <a:spcPct val="0"/>
              </a:spcAft>
              <a:buFontTx/>
              <a:buChar char="•"/>
            </a:pPr>
            <a:r>
              <a:rPr lang="en-US" b="1" dirty="0" smtClean="0">
                <a:latin typeface="Calibri" pitchFamily="34" charset="0"/>
                <a:ea typeface="Calibri" pitchFamily="34" charset="0"/>
                <a:cs typeface="Mangal" pitchFamily="18" charset="0"/>
              </a:rPr>
              <a:t>The five whys</a:t>
            </a:r>
            <a:endParaRPr lang="en-US" sz="1200" dirty="0" smtClean="0">
              <a:latin typeface="Arial" pitchFamily="34" charset="0"/>
              <a:cs typeface="Arial" pitchFamily="34" charset="0"/>
            </a:endParaRPr>
          </a:p>
          <a:p>
            <a:pPr lvl="0" eaLnBrk="0" fontAlgn="base" hangingPunct="0">
              <a:spcBef>
                <a:spcPct val="0"/>
              </a:spcBef>
              <a:spcAft>
                <a:spcPct val="0"/>
              </a:spcAft>
            </a:pPr>
            <a:r>
              <a:rPr lang="en-US" b="1" dirty="0" err="1" smtClean="0">
                <a:latin typeface="Calibri" pitchFamily="34" charset="0"/>
                <a:ea typeface="Calibri" pitchFamily="34" charset="0"/>
                <a:cs typeface="Mangal" pitchFamily="18" charset="0"/>
              </a:rPr>
              <a:t>Itsutsu</a:t>
            </a:r>
            <a:r>
              <a:rPr lang="en-US" b="1" dirty="0" smtClean="0">
                <a:latin typeface="Calibri" pitchFamily="34" charset="0"/>
                <a:ea typeface="Calibri" pitchFamily="34" charset="0"/>
                <a:cs typeface="Mangal" pitchFamily="18" charset="0"/>
              </a:rPr>
              <a:t> no </a:t>
            </a:r>
            <a:r>
              <a:rPr lang="en-US" b="1" dirty="0" err="1" smtClean="0">
                <a:latin typeface="Calibri" pitchFamily="34" charset="0"/>
                <a:ea typeface="Calibri" pitchFamily="34" charset="0"/>
                <a:cs typeface="Mangal" pitchFamily="18" charset="0"/>
              </a:rPr>
              <a:t>Naze</a:t>
            </a:r>
            <a:r>
              <a:rPr lang="en-US" b="1" dirty="0" smtClean="0">
                <a:latin typeface="Calibri" pitchFamily="34" charset="0"/>
                <a:ea typeface="Calibri" pitchFamily="34" charset="0"/>
                <a:cs typeface="Mangal" pitchFamily="18" charset="0"/>
              </a:rPr>
              <a:t> </a:t>
            </a:r>
            <a:r>
              <a:rPr lang="en-US" dirty="0" smtClean="0">
                <a:latin typeface="Calibri" pitchFamily="34" charset="0"/>
                <a:ea typeface="Calibri" pitchFamily="34" charset="0"/>
                <a:cs typeface="Mangal" pitchFamily="18" charset="0"/>
              </a:rPr>
              <a:t>means in Japanese The Five Why’s. It is an expression born in Toyota that has been popularized recently by popular magazines such as R25. It is a technique based on searching relentlessly for the root cause of problems (it requires stepping </a:t>
            </a:r>
            <a:r>
              <a:rPr lang="en-US" dirty="0" err="1" smtClean="0">
                <a:latin typeface="Calibri" pitchFamily="34" charset="0"/>
                <a:ea typeface="Calibri" pitchFamily="34" charset="0"/>
                <a:cs typeface="Mangal" pitchFamily="18" charset="0"/>
              </a:rPr>
              <a:t>ot</a:t>
            </a:r>
            <a:r>
              <a:rPr lang="en-US" dirty="0" smtClean="0">
                <a:latin typeface="Calibri" pitchFamily="34" charset="0"/>
                <a:ea typeface="Calibri" pitchFamily="34" charset="0"/>
                <a:cs typeface="Mangal" pitchFamily="18" charset="0"/>
              </a:rPr>
              <a:t> of the comfort zone.) it also means that if we want to solve a problem properly in a permanent manner it is necessary to focus on the root cause not in its sprawling branches. Example problem:</a:t>
            </a:r>
            <a:endParaRPr lang="en-US" sz="1200" dirty="0" smtClean="0">
              <a:latin typeface="Arial" pitchFamily="34" charset="0"/>
              <a:cs typeface="Arial" pitchFamily="34" charset="0"/>
            </a:endParaRPr>
          </a:p>
          <a:p>
            <a:pPr lvl="0" eaLnBrk="0" fontAlgn="base" hangingPunct="0">
              <a:spcBef>
                <a:spcPct val="0"/>
              </a:spcBef>
              <a:spcAft>
                <a:spcPct val="0"/>
              </a:spcAft>
              <a:buFontTx/>
              <a:buChar char="•"/>
            </a:pPr>
            <a:r>
              <a:rPr lang="en-US" b="1" dirty="0" smtClean="0">
                <a:latin typeface="Calibri" pitchFamily="34" charset="0"/>
                <a:ea typeface="Calibri" pitchFamily="34" charset="0"/>
                <a:cs typeface="Mangal" pitchFamily="18" charset="0"/>
              </a:rPr>
              <a:t>Boy, I have a headache…</a:t>
            </a:r>
            <a:endParaRPr lang="en-US" sz="1200" dirty="0" smtClean="0">
              <a:latin typeface="Arial" pitchFamily="34" charset="0"/>
              <a:cs typeface="Arial" pitchFamily="34" charset="0"/>
            </a:endParaRPr>
          </a:p>
          <a:p>
            <a:pPr lvl="0" eaLnBrk="0" fontAlgn="base" hangingPunct="0">
              <a:spcBef>
                <a:spcPct val="0"/>
              </a:spcBef>
              <a:spcAft>
                <a:spcPct val="0"/>
              </a:spcAft>
              <a:buFontTx/>
              <a:buChar char="•"/>
            </a:pPr>
            <a:r>
              <a:rPr lang="en-US" dirty="0" smtClean="0">
                <a:latin typeface="Calibri" pitchFamily="34" charset="0"/>
                <a:ea typeface="Calibri" pitchFamily="34" charset="0"/>
                <a:cs typeface="Mangal" pitchFamily="18" charset="0"/>
              </a:rPr>
              <a:t>Why does it ache? Because I have a cold</a:t>
            </a:r>
            <a:endParaRPr lang="en-US" sz="1200" dirty="0" smtClean="0">
              <a:latin typeface="Arial" pitchFamily="34" charset="0"/>
              <a:cs typeface="Arial" pitchFamily="34" charset="0"/>
            </a:endParaRPr>
          </a:p>
          <a:p>
            <a:pPr lvl="0" eaLnBrk="0" fontAlgn="base" hangingPunct="0">
              <a:spcBef>
                <a:spcPct val="0"/>
              </a:spcBef>
              <a:spcAft>
                <a:spcPct val="0"/>
              </a:spcAft>
              <a:buFontTx/>
              <a:buChar char="•"/>
            </a:pPr>
            <a:r>
              <a:rPr lang="en-US" dirty="0" smtClean="0">
                <a:latin typeface="Calibri" pitchFamily="34" charset="0"/>
                <a:ea typeface="Calibri" pitchFamily="34" charset="0"/>
                <a:cs typeface="Mangal" pitchFamily="18" charset="0"/>
              </a:rPr>
              <a:t>Solution: take an aspirin. Wrong!</a:t>
            </a:r>
            <a:endParaRPr lang="en-US" sz="1200" dirty="0" smtClean="0">
              <a:latin typeface="Arial" pitchFamily="34" charset="0"/>
              <a:cs typeface="Arial" pitchFamily="34" charset="0"/>
            </a:endParaRPr>
          </a:p>
          <a:p>
            <a:pPr lvl="0" eaLnBrk="0" fontAlgn="base" hangingPunct="0">
              <a:spcBef>
                <a:spcPct val="0"/>
              </a:spcBef>
              <a:spcAft>
                <a:spcPct val="0"/>
              </a:spcAft>
            </a:pPr>
            <a:r>
              <a:rPr lang="en-US" dirty="0" smtClean="0">
                <a:latin typeface="Calibri" pitchFamily="34" charset="0"/>
                <a:ea typeface="Calibri" pitchFamily="34" charset="0"/>
                <a:cs typeface="Mangal" pitchFamily="18" charset="0"/>
              </a:rPr>
              <a:t>Meanwhile at Toyota’s…</a:t>
            </a:r>
            <a:endParaRPr lang="en-US" sz="1200" dirty="0" smtClean="0">
              <a:latin typeface="Arial" pitchFamily="34" charset="0"/>
              <a:cs typeface="Arial" pitchFamily="34" charset="0"/>
            </a:endParaRPr>
          </a:p>
          <a:p>
            <a:pPr lvl="0" eaLnBrk="0" fontAlgn="base" hangingPunct="0">
              <a:spcBef>
                <a:spcPct val="0"/>
              </a:spcBef>
              <a:spcAft>
                <a:spcPct val="0"/>
              </a:spcAft>
            </a:pPr>
            <a:r>
              <a:rPr lang="en-US" dirty="0" smtClean="0">
                <a:latin typeface="Calibri" pitchFamily="34" charset="0"/>
                <a:ea typeface="Calibri" pitchFamily="34" charset="0"/>
                <a:cs typeface="Mangal" pitchFamily="18" charset="0"/>
              </a:rPr>
              <a:t>I have a headache…</a:t>
            </a:r>
            <a:endParaRPr lang="en-US" sz="1200" dirty="0" smtClean="0">
              <a:latin typeface="Arial" pitchFamily="34" charset="0"/>
              <a:cs typeface="Arial" pitchFamily="34" charset="0"/>
            </a:endParaRPr>
          </a:p>
          <a:p>
            <a:pPr lvl="0" eaLnBrk="0" fontAlgn="base" hangingPunct="0">
              <a:spcBef>
                <a:spcPct val="0"/>
              </a:spcBef>
              <a:spcAft>
                <a:spcPct val="0"/>
              </a:spcAft>
              <a:buFontTx/>
              <a:buChar char="•"/>
            </a:pPr>
            <a:r>
              <a:rPr lang="en-US" dirty="0" smtClean="0">
                <a:latin typeface="Calibri" pitchFamily="34" charset="0"/>
                <a:ea typeface="Calibri" pitchFamily="34" charset="0"/>
                <a:cs typeface="Mangal" pitchFamily="18" charset="0"/>
              </a:rPr>
              <a:t>Why? Because I have a cold</a:t>
            </a:r>
            <a:endParaRPr lang="en-US" sz="1200" dirty="0" smtClean="0">
              <a:latin typeface="Arial" pitchFamily="34" charset="0"/>
              <a:cs typeface="Arial" pitchFamily="34" charset="0"/>
            </a:endParaRPr>
          </a:p>
          <a:p>
            <a:pPr lvl="0" eaLnBrk="0" fontAlgn="base" hangingPunct="0">
              <a:spcBef>
                <a:spcPct val="0"/>
              </a:spcBef>
              <a:spcAft>
                <a:spcPct val="0"/>
              </a:spcAft>
              <a:buFontTx/>
              <a:buChar char="•"/>
            </a:pPr>
            <a:r>
              <a:rPr lang="en-US" dirty="0" smtClean="0">
                <a:latin typeface="Calibri" pitchFamily="34" charset="0"/>
                <a:ea typeface="Calibri" pitchFamily="34" charset="0"/>
                <a:cs typeface="Mangal" pitchFamily="18" charset="0"/>
              </a:rPr>
              <a:t>Why did you catch a cold? Because yesterday I spent time in the cold</a:t>
            </a:r>
            <a:endParaRPr lang="en-US" sz="1200" dirty="0" smtClean="0">
              <a:latin typeface="Arial" pitchFamily="34" charset="0"/>
              <a:cs typeface="Arial" pitchFamily="34" charset="0"/>
            </a:endParaRPr>
          </a:p>
          <a:p>
            <a:pPr lvl="0" eaLnBrk="0" fontAlgn="base" hangingPunct="0">
              <a:spcBef>
                <a:spcPct val="0"/>
              </a:spcBef>
              <a:spcAft>
                <a:spcPct val="0"/>
              </a:spcAft>
              <a:buFontTx/>
              <a:buChar char="•"/>
            </a:pPr>
            <a:r>
              <a:rPr lang="en-US" dirty="0" smtClean="0">
                <a:latin typeface="Calibri" pitchFamily="34" charset="0"/>
                <a:ea typeface="Calibri" pitchFamily="34" charset="0"/>
                <a:cs typeface="Mangal" pitchFamily="18" charset="0"/>
              </a:rPr>
              <a:t>Why? Because I didn’t take my coat</a:t>
            </a:r>
            <a:endParaRPr lang="en-US" sz="1200" dirty="0" smtClean="0">
              <a:latin typeface="Arial" pitchFamily="34" charset="0"/>
              <a:cs typeface="Arial" pitchFamily="34" charset="0"/>
            </a:endParaRPr>
          </a:p>
          <a:p>
            <a:pPr lvl="0" eaLnBrk="0" fontAlgn="base" hangingPunct="0">
              <a:spcBef>
                <a:spcPct val="0"/>
              </a:spcBef>
              <a:spcAft>
                <a:spcPct val="0"/>
              </a:spcAft>
              <a:buFontTx/>
              <a:buChar char="•"/>
            </a:pPr>
            <a:r>
              <a:rPr lang="en-US" dirty="0" smtClean="0">
                <a:latin typeface="Calibri" pitchFamily="34" charset="0"/>
                <a:ea typeface="Calibri" pitchFamily="34" charset="0"/>
                <a:cs typeface="Mangal" pitchFamily="18" charset="0"/>
              </a:rPr>
              <a:t>Why? Because I didn’t think that it would be so cold outside.</a:t>
            </a:r>
            <a:endParaRPr lang="en-US" sz="1200" dirty="0" smtClean="0">
              <a:latin typeface="Arial" pitchFamily="34" charset="0"/>
              <a:cs typeface="Arial" pitchFamily="34" charset="0"/>
            </a:endParaRPr>
          </a:p>
          <a:p>
            <a:pPr lvl="0" eaLnBrk="0" fontAlgn="base" hangingPunct="0">
              <a:spcBef>
                <a:spcPct val="0"/>
              </a:spcBef>
              <a:spcAft>
                <a:spcPct val="0"/>
              </a:spcAft>
              <a:buFontTx/>
              <a:buChar char="•"/>
            </a:pPr>
            <a:r>
              <a:rPr lang="en-US" dirty="0" smtClean="0">
                <a:latin typeface="Calibri" pitchFamily="34" charset="0"/>
                <a:ea typeface="Calibri" pitchFamily="34" charset="0"/>
                <a:cs typeface="Mangal" pitchFamily="18" charset="0"/>
              </a:rPr>
              <a:t>Why? Because in the morning I don’t check the weather forecast.</a:t>
            </a:r>
            <a:endParaRPr lang="en-US" sz="1200" dirty="0" smtClean="0">
              <a:latin typeface="Arial" pitchFamily="34" charset="0"/>
              <a:cs typeface="Arial" pitchFamily="34" charset="0"/>
            </a:endParaRPr>
          </a:p>
          <a:p>
            <a:pPr lvl="0" eaLnBrk="0" fontAlgn="base" hangingPunct="0">
              <a:spcBef>
                <a:spcPct val="0"/>
              </a:spcBef>
              <a:spcAft>
                <a:spcPct val="0"/>
              </a:spcAft>
            </a:pPr>
            <a:r>
              <a:rPr lang="en-US" dirty="0" smtClean="0">
                <a:latin typeface="Calibri" pitchFamily="34" charset="0"/>
                <a:ea typeface="Calibri" pitchFamily="34" charset="0"/>
                <a:cs typeface="Mangal" pitchFamily="18" charset="0"/>
              </a:rPr>
              <a:t>Solution:</a:t>
            </a:r>
            <a:endParaRPr lang="en-US" sz="1200" dirty="0" smtClean="0">
              <a:latin typeface="Arial" pitchFamily="34" charset="0"/>
              <a:cs typeface="Arial" pitchFamily="34" charset="0"/>
            </a:endParaRPr>
          </a:p>
          <a:p>
            <a:pPr lvl="0" eaLnBrk="0" fontAlgn="base" hangingPunct="0">
              <a:spcBef>
                <a:spcPct val="0"/>
              </a:spcBef>
              <a:spcAft>
                <a:spcPct val="0"/>
              </a:spcAft>
            </a:pPr>
            <a:r>
              <a:rPr lang="en-US" dirty="0" smtClean="0">
                <a:latin typeface="Calibri" pitchFamily="34" charset="0"/>
                <a:ea typeface="Calibri" pitchFamily="34" charset="0"/>
                <a:cs typeface="Mangal" pitchFamily="18" charset="0"/>
              </a:rPr>
              <a:t>Install a thermometer in the balcony and watch it before going out. The intake of an aspirin is just a superficial countermeasure. The thermometer, on the other hand would solve the problem permanently. However it requires two things: the creation of a rule (watch the thermometer before going out) and discipline. As in real factories success depends on how motivated and disciplined the workplace is. Why five and not another number? It is curious but at Toyota they wonder the same. It turns out if one asks repeatedly five seems to be the magic number of steps. </a:t>
            </a:r>
            <a:r>
              <a:rPr lang="en-US" dirty="0" err="1" smtClean="0">
                <a:latin typeface="Calibri" pitchFamily="34" charset="0"/>
                <a:ea typeface="Calibri" pitchFamily="34" charset="0"/>
                <a:cs typeface="Mangal" pitchFamily="18" charset="0"/>
              </a:rPr>
              <a:t>Itsutsu</a:t>
            </a:r>
            <a:r>
              <a:rPr lang="en-US" dirty="0" smtClean="0">
                <a:latin typeface="Calibri" pitchFamily="34" charset="0"/>
                <a:ea typeface="Calibri" pitchFamily="34" charset="0"/>
                <a:cs typeface="Mangal" pitchFamily="18" charset="0"/>
              </a:rPr>
              <a:t> no </a:t>
            </a:r>
            <a:r>
              <a:rPr lang="en-US" dirty="0" err="1" smtClean="0">
                <a:latin typeface="Calibri" pitchFamily="34" charset="0"/>
                <a:ea typeface="Calibri" pitchFamily="34" charset="0"/>
                <a:cs typeface="Mangal" pitchFamily="18" charset="0"/>
              </a:rPr>
              <a:t>naze</a:t>
            </a:r>
            <a:r>
              <a:rPr lang="en-US" dirty="0" smtClean="0">
                <a:latin typeface="Calibri" pitchFamily="34" charset="0"/>
                <a:ea typeface="Calibri" pitchFamily="34" charset="0"/>
                <a:cs typeface="Mangal" pitchFamily="18" charset="0"/>
              </a:rPr>
              <a:t> is a powerful tool that can help to solve problems for a long term.</a:t>
            </a:r>
            <a:endParaRPr lang="en-US" sz="1200" dirty="0" smtClean="0">
              <a:latin typeface="Arial" pitchFamily="34" charset="0"/>
              <a:cs typeface="Arial" pitchFamily="34" charset="0"/>
            </a:endParaRPr>
          </a:p>
          <a:p>
            <a:pPr lvl="0" eaLnBrk="0" fontAlgn="base" hangingPunct="0">
              <a:spcBef>
                <a:spcPct val="0"/>
              </a:spcBef>
              <a:spcAft>
                <a:spcPct val="0"/>
              </a:spcAft>
            </a:pPr>
            <a:endParaRPr lang="en-US" sz="3200" dirty="0" smtClean="0">
              <a:latin typeface="Arial" pitchFamily="34" charset="0"/>
              <a:cs typeface="Arial" pitchFamily="34" charset="0"/>
            </a:endParaRPr>
          </a:p>
        </p:txBody>
      </p:sp>
      <p:pic>
        <p:nvPicPr>
          <p:cNvPr id="3" name="Picture 2"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1"/>
          <p:cNvSpPr>
            <a:spLocks noChangeArrowheads="1"/>
          </p:cNvSpPr>
          <p:nvPr/>
        </p:nvSpPr>
        <p:spPr bwMode="auto">
          <a:xfrm>
            <a:off x="393700" y="276225"/>
            <a:ext cx="97536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Char char="•"/>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A3/PDCA</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P.D.C.A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stands for Plan-Do-Check-Act. It is also known as the Deming circle. The virtue of P.D.C.A is not in the planning, doing, checking or acting but in the separation of planning from doing, doing from checking and checking from acting. It is a methodology that ensures what a change to a process such as one improvement is isolated from the following change. If you change the process very often, as in kaizen/continuous improvement, the hygiene of your process might suffer. If changes area plied randomly or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ot</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managed properly it can be hard to track which of them improve the process and which didn’t.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PDCA solves this by:</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Plan = Think of one potential improvement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Do=Try it.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Check=Measure the “Effects”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Act=adjust, evaluate, fully implement the proposed change OR discard change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Go to step 1 and repeat cycle.</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1"/>
          <p:cNvSpPr>
            <a:spLocks noChangeArrowheads="1"/>
          </p:cNvSpPr>
          <p:nvPr/>
        </p:nvSpPr>
        <p:spPr bwMode="auto">
          <a:xfrm>
            <a:off x="546100" y="200025"/>
            <a:ext cx="8242300" cy="69771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The A3 restriction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Tracking a PDCA initiative can be done by using the A3 method. A3 method is very simple: you need to be able to display all the information regarding your project in one single eA3 size paper. This space restriction will help you focus on the essential information only. The A3 method can be seen as a reporting method. The idea is to access all the essential information regarding a project with a single look. A3 reporting is common place in Toyota and at many other Japanese corporations. Note: since the Japanese language is twice as dense as English you might need to use smaller 8-point size typeface to be on an equal density footing. Summarizing: A3/PDCA is about quantifying the effects of change and the time-evolution of the change process itself. The ultimate goal is to have total control over the change process so it leads to steady and reliable improvements. This cannot be insured if one change is not separated from the other changes. The following figure is an example of a famous PDCA example by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Staffan</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Nottaberg</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41300" y="104491"/>
            <a:ext cx="9906000" cy="70173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How-to A3 report with value streaming mapping</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A3 Report is a way to implement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deming’s</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PDCA. Toyota uses it in meetings for problem solving and to restrict information overload. Here goes the example: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Briefing: we have a family that gets stressed during the morning, there are three daughters.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Here is how a Toyota man would solve and organize the information using A3/PDCA:</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In theme section write: stress free morning procedures.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In background whatever info you collected, for example: School starts at 8.20. The children need to sleep for as long as possible. They must leave home at 7.45 to catch the school bus.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In current condition: Lack of time almost every morning. Stress creates bad atmosphere in family.</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The so-called Value stream map of the morning activities might help your visualize the problems. It indicates that value adding processes only are 17 out of 45 minutes, the rest seems wasted time.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Goal: Ready to leave for the bus within 45 minutes without stress.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Let’s assume that the father investigates why T2, for instance, is so long and finds out…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p:cNvSpPr>
            <a:spLocks noChangeArrowheads="1"/>
          </p:cNvSpPr>
          <p:nvPr/>
        </p:nvSpPr>
        <p:spPr bwMode="auto">
          <a:xfrm>
            <a:off x="0" y="0"/>
            <a:ext cx="10147300" cy="77098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Root cause analysis (using five why’s)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Why stress? Because a considerable amount of time is spent on T2.</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Why so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so</a:t>
            </a: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much time spent on T2?</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Because Samantha (one of the daughters) has to wait for the hairbrush.</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Why does she have to wait?</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Because her sisters use the hair brush.</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Countermeasures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(Try to define who is responsible for what action)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Mother buys two more hairbrushes. Due Friday.</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Father reserves space for new hairbrushes, when they are not used. Due Saturday.</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Father will measure it T2 decreases after (1) and (2) is done.</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Effect confirmation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(try to be visual, charts): </a:t>
            </a: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Try to measure the effect of the countermeasures… does the stress decrease over a week or not? Find and use a key performances indicator. For example: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dBA</a:t>
            </a: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noise levels, how many minutes late they are, or survey of the daughter’s happiness.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Follow-up Actions: </a:t>
            </a:r>
            <a:r>
              <a:rPr kumimoji="0" lang="en-US"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did the countermeasures work? If yes, adopt it. Mother will buy another two hairbrushes. It’s a backup in case of one ordinary is lost. Due Tuesday. As always for every talk define clear responsibility of who when what.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
          <p:cNvSpPr>
            <a:spLocks noChangeArrowheads="1"/>
          </p:cNvSpPr>
          <p:nvPr/>
        </p:nvSpPr>
        <p:spPr bwMode="auto">
          <a:xfrm>
            <a:off x="850900" y="428634"/>
            <a:ext cx="8763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5S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Historical origins of 5S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5S is a “slogan” used in kaizen initiatives of the workplace in service and </a:t>
            </a:r>
            <a:r>
              <a:rPr kumimoji="0" lang="en-US" sz="2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indsutrt</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sectors to increase efficiency.</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5S is named after</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Seiri</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Throw away superfluous things (put down seldom used ones…)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Seiton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Every tool must have its designed place and be returned to that place after use.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Seisou</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Clean, clean and clean.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Seiketsu</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If you make any change in the workplace, make sure it is easy to follow by making a standard or rule.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Shitsuke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Build a culture of rule obedience.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3300" y="885825"/>
            <a:ext cx="8153400" cy="4893647"/>
          </a:xfrm>
          <a:prstGeom prst="rect">
            <a:avLst/>
          </a:prstGeom>
        </p:spPr>
        <p:txBody>
          <a:bodyPr wrap="square">
            <a:spAutoFit/>
          </a:bodyPr>
          <a:lstStyle/>
          <a:p>
            <a:pPr lvl="0" algn="just" eaLnBrk="0" fontAlgn="base" hangingPunct="0">
              <a:spcBef>
                <a:spcPct val="0"/>
              </a:spcBef>
              <a:spcAft>
                <a:spcPct val="0"/>
              </a:spcAft>
            </a:pPr>
            <a:r>
              <a:rPr lang="en-US" sz="2400" b="1" dirty="0" smtClean="0">
                <a:latin typeface="Calibri" pitchFamily="34" charset="0"/>
                <a:ea typeface="Calibri" pitchFamily="34" charset="0"/>
                <a:cs typeface="Mangal" pitchFamily="18" charset="0"/>
              </a:rPr>
              <a:t>5S in the class</a:t>
            </a:r>
            <a:endParaRPr lang="en-US" sz="1600" dirty="0" smtClean="0">
              <a:latin typeface="Arial" pitchFamily="34" charset="0"/>
              <a:cs typeface="Arial" pitchFamily="34" charset="0"/>
            </a:endParaRPr>
          </a:p>
          <a:p>
            <a:pPr lvl="0" algn="just" eaLnBrk="0" fontAlgn="base" hangingPunct="0">
              <a:spcBef>
                <a:spcPct val="0"/>
              </a:spcBef>
              <a:spcAft>
                <a:spcPct val="0"/>
              </a:spcAft>
            </a:pPr>
            <a:r>
              <a:rPr lang="en-US" sz="2400" dirty="0" smtClean="0">
                <a:latin typeface="Calibri" pitchFamily="34" charset="0"/>
                <a:ea typeface="Calibri" pitchFamily="34" charset="0"/>
                <a:cs typeface="Mangal" pitchFamily="18" charset="0"/>
              </a:rPr>
              <a:t>Now you are ready to do 5S. a class is a perfect place.</a:t>
            </a:r>
            <a:endParaRPr lang="en-US" sz="1600" dirty="0" smtClean="0">
              <a:latin typeface="Arial" pitchFamily="34" charset="0"/>
              <a:cs typeface="Arial" pitchFamily="34" charset="0"/>
            </a:endParaRPr>
          </a:p>
          <a:p>
            <a:pPr lvl="0" algn="just" eaLnBrk="0" fontAlgn="base" hangingPunct="0">
              <a:spcBef>
                <a:spcPct val="0"/>
              </a:spcBef>
              <a:spcAft>
                <a:spcPct val="0"/>
              </a:spcAft>
            </a:pPr>
            <a:r>
              <a:rPr lang="en-US" sz="2400" b="1" dirty="0" err="1" smtClean="0">
                <a:latin typeface="Calibri" pitchFamily="34" charset="0"/>
                <a:ea typeface="Calibri" pitchFamily="34" charset="0"/>
                <a:cs typeface="Mangal" pitchFamily="18" charset="0"/>
              </a:rPr>
              <a:t>Seiri</a:t>
            </a:r>
            <a:r>
              <a:rPr lang="en-US" sz="2400" dirty="0" smtClean="0">
                <a:latin typeface="Calibri" pitchFamily="34" charset="0"/>
                <a:ea typeface="Calibri" pitchFamily="34" charset="0"/>
                <a:cs typeface="Mangal" pitchFamily="18" charset="0"/>
              </a:rPr>
              <a:t>: Let the students clear the desks of superfluous objects, purses, wallets…</a:t>
            </a:r>
            <a:endParaRPr lang="en-US" sz="1600" dirty="0" smtClean="0">
              <a:latin typeface="Arial" pitchFamily="34" charset="0"/>
              <a:cs typeface="Arial" pitchFamily="34" charset="0"/>
            </a:endParaRPr>
          </a:p>
          <a:p>
            <a:pPr lvl="0" algn="just" eaLnBrk="0" fontAlgn="base" hangingPunct="0">
              <a:spcBef>
                <a:spcPct val="0"/>
              </a:spcBef>
              <a:spcAft>
                <a:spcPct val="0"/>
              </a:spcAft>
            </a:pPr>
            <a:r>
              <a:rPr lang="en-US" sz="2400" b="1" dirty="0" err="1" smtClean="0">
                <a:latin typeface="Calibri" pitchFamily="34" charset="0"/>
                <a:ea typeface="Calibri" pitchFamily="34" charset="0"/>
                <a:cs typeface="Mangal" pitchFamily="18" charset="0"/>
              </a:rPr>
              <a:t>Seiton</a:t>
            </a:r>
            <a:r>
              <a:rPr lang="en-US" sz="2400" dirty="0" smtClean="0">
                <a:latin typeface="Calibri" pitchFamily="34" charset="0"/>
                <a:ea typeface="Calibri" pitchFamily="34" charset="0"/>
                <a:cs typeface="Mangal" pitchFamily="18" charset="0"/>
              </a:rPr>
              <a:t>: Are the mobiles, papers and pens on the desk aligned or placed at random orientation? Let the students align all the objects in the desk. Do they look smarter?</a:t>
            </a:r>
            <a:endParaRPr lang="en-US" sz="1600" dirty="0" smtClean="0">
              <a:latin typeface="Arial" pitchFamily="34" charset="0"/>
              <a:cs typeface="Arial" pitchFamily="34" charset="0"/>
            </a:endParaRPr>
          </a:p>
          <a:p>
            <a:pPr lvl="0" algn="just" eaLnBrk="0" fontAlgn="base" hangingPunct="0">
              <a:spcBef>
                <a:spcPct val="0"/>
              </a:spcBef>
              <a:spcAft>
                <a:spcPct val="0"/>
              </a:spcAft>
            </a:pPr>
            <a:r>
              <a:rPr lang="en-US" sz="2400" b="1" dirty="0" err="1" smtClean="0">
                <a:latin typeface="Calibri" pitchFamily="34" charset="0"/>
                <a:ea typeface="Calibri" pitchFamily="34" charset="0"/>
                <a:cs typeface="Mangal" pitchFamily="18" charset="0"/>
              </a:rPr>
              <a:t>Seiso</a:t>
            </a:r>
            <a:r>
              <a:rPr lang="en-US" sz="2400" dirty="0" smtClean="0">
                <a:latin typeface="Calibri" pitchFamily="34" charset="0"/>
                <a:ea typeface="Calibri" pitchFamily="34" charset="0"/>
                <a:cs typeface="Mangal" pitchFamily="18" charset="0"/>
              </a:rPr>
              <a:t>: can we clean any dirt in the room?</a:t>
            </a:r>
            <a:endParaRPr lang="en-US" sz="1600" dirty="0" smtClean="0">
              <a:latin typeface="Arial" pitchFamily="34" charset="0"/>
              <a:cs typeface="Arial" pitchFamily="34" charset="0"/>
            </a:endParaRPr>
          </a:p>
          <a:p>
            <a:pPr lvl="0" algn="just" eaLnBrk="0" fontAlgn="base" hangingPunct="0">
              <a:spcBef>
                <a:spcPct val="0"/>
              </a:spcBef>
              <a:spcAft>
                <a:spcPct val="0"/>
              </a:spcAft>
            </a:pPr>
            <a:r>
              <a:rPr lang="en-US" sz="2400" b="1" dirty="0" err="1" smtClean="0">
                <a:latin typeface="Calibri" pitchFamily="34" charset="0"/>
                <a:ea typeface="Calibri" pitchFamily="34" charset="0"/>
                <a:cs typeface="Mangal" pitchFamily="18" charset="0"/>
              </a:rPr>
              <a:t>Seiketsu</a:t>
            </a:r>
            <a:r>
              <a:rPr lang="en-US" sz="2400" dirty="0" smtClean="0">
                <a:latin typeface="Calibri" pitchFamily="34" charset="0"/>
                <a:ea typeface="Calibri" pitchFamily="34" charset="0"/>
                <a:cs typeface="Mangal" pitchFamily="18" charset="0"/>
              </a:rPr>
              <a:t>: If the previous three initiatives are liked by the students why not make them a rule?</a:t>
            </a:r>
            <a:endParaRPr lang="en-US" sz="1600" dirty="0" smtClean="0">
              <a:latin typeface="Arial" pitchFamily="34" charset="0"/>
              <a:cs typeface="Arial" pitchFamily="34" charset="0"/>
            </a:endParaRPr>
          </a:p>
          <a:p>
            <a:pPr lvl="0" algn="just" eaLnBrk="0" fontAlgn="base" hangingPunct="0">
              <a:spcBef>
                <a:spcPct val="0"/>
              </a:spcBef>
              <a:spcAft>
                <a:spcPct val="0"/>
              </a:spcAft>
            </a:pPr>
            <a:r>
              <a:rPr lang="en-US" sz="2400" b="1" dirty="0" err="1" smtClean="0">
                <a:latin typeface="Calibri" pitchFamily="34" charset="0"/>
                <a:ea typeface="Calibri" pitchFamily="34" charset="0"/>
                <a:cs typeface="Mangal" pitchFamily="18" charset="0"/>
              </a:rPr>
              <a:t>Shitsuke</a:t>
            </a:r>
            <a:r>
              <a:rPr lang="en-US" sz="2400" dirty="0" smtClean="0">
                <a:latin typeface="Calibri" pitchFamily="34" charset="0"/>
                <a:ea typeface="Calibri" pitchFamily="34" charset="0"/>
                <a:cs typeface="Mangal" pitchFamily="18" charset="0"/>
              </a:rPr>
              <a:t>: Let’s think about how to enforce the rule so it is effective.</a:t>
            </a:r>
            <a:endParaRPr lang="en-US" sz="1600" dirty="0" smtClean="0">
              <a:latin typeface="Arial" pitchFamily="34" charset="0"/>
              <a:cs typeface="Arial" pitchFamily="34" charset="0"/>
            </a:endParaRPr>
          </a:p>
          <a:p>
            <a:pPr lvl="0" algn="just" eaLnBrk="0" fontAlgn="base" hangingPunct="0">
              <a:spcBef>
                <a:spcPct val="0"/>
              </a:spcBef>
              <a:spcAft>
                <a:spcPct val="0"/>
              </a:spcAft>
            </a:pPr>
            <a:r>
              <a:rPr lang="en-US" sz="2400" dirty="0" smtClean="0">
                <a:latin typeface="Calibri" pitchFamily="34" charset="0"/>
                <a:ea typeface="Calibri" pitchFamily="34" charset="0"/>
                <a:cs typeface="Mangal" pitchFamily="18" charset="0"/>
              </a:rPr>
              <a:t>We can also do 5S by organizing a 5S-Kaizen drive:</a:t>
            </a:r>
            <a:endParaRPr lang="en-US" sz="1600" dirty="0" smtClean="0">
              <a:latin typeface="Arial" pitchFamily="34" charset="0"/>
              <a:cs typeface="Arial" pitchFamily="34" charset="0"/>
            </a:endParaRPr>
          </a:p>
        </p:txBody>
      </p:sp>
      <p:pic>
        <p:nvPicPr>
          <p:cNvPr id="3" name="Picture 2"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8100" y="1495425"/>
            <a:ext cx="8305800" cy="5078313"/>
          </a:xfrm>
          <a:prstGeom prst="rect">
            <a:avLst/>
          </a:prstGeom>
        </p:spPr>
        <p:txBody>
          <a:bodyPr wrap="square">
            <a:spAutoFit/>
          </a:bodyPr>
          <a:lstStyle/>
          <a:p>
            <a:pPr algn="just" eaLnBrk="0" fontAlgn="base" hangingPunct="0">
              <a:lnSpc>
                <a:spcPct val="150000"/>
              </a:lnSpc>
              <a:spcBef>
                <a:spcPct val="0"/>
              </a:spcBef>
              <a:spcAft>
                <a:spcPct val="0"/>
              </a:spcAft>
            </a:pPr>
            <a:r>
              <a:rPr lang="en-US" sz="2400" b="1" dirty="0" smtClean="0">
                <a:latin typeface="Calibri" pitchFamily="34" charset="0"/>
                <a:ea typeface="Calibri" pitchFamily="34" charset="0"/>
                <a:cs typeface="Mangal" pitchFamily="18" charset="0"/>
              </a:rPr>
              <a:t>Organize a kaizen drive</a:t>
            </a:r>
            <a:endParaRPr lang="en-US" sz="16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sz="2400" dirty="0" smtClean="0">
                <a:latin typeface="Calibri" pitchFamily="34" charset="0"/>
                <a:ea typeface="Calibri" pitchFamily="34" charset="0"/>
                <a:cs typeface="Mangal" pitchFamily="18" charset="0"/>
              </a:rPr>
              <a:t>There are three golden rules on how to successfully carry out a kaizen-5S drive:</a:t>
            </a:r>
            <a:endParaRPr lang="en-US" sz="1600" dirty="0" smtClean="0">
              <a:latin typeface="Arial" pitchFamily="34" charset="0"/>
              <a:cs typeface="Arial" pitchFamily="34" charset="0"/>
            </a:endParaRPr>
          </a:p>
          <a:p>
            <a:pPr lvl="0" algn="just" eaLnBrk="0" fontAlgn="base" hangingPunct="0">
              <a:lnSpc>
                <a:spcPct val="150000"/>
              </a:lnSpc>
              <a:spcBef>
                <a:spcPct val="0"/>
              </a:spcBef>
              <a:spcAft>
                <a:spcPct val="0"/>
              </a:spcAft>
              <a:buFontTx/>
              <a:buChar char="•"/>
            </a:pPr>
            <a:r>
              <a:rPr lang="en-US" sz="2400" dirty="0" smtClean="0">
                <a:latin typeface="Calibri" pitchFamily="34" charset="0"/>
                <a:ea typeface="Calibri" pitchFamily="34" charset="0"/>
                <a:cs typeface="Mangal" pitchFamily="18" charset="0"/>
              </a:rPr>
              <a:t>When there is a 5S activity (such as a meeting) all the employees from the boss to the newest employees are engaged and on an equal footing.</a:t>
            </a:r>
            <a:endParaRPr lang="en-US" sz="1600" dirty="0" smtClean="0">
              <a:latin typeface="Arial" pitchFamily="34" charset="0"/>
              <a:cs typeface="Arial" pitchFamily="34" charset="0"/>
            </a:endParaRPr>
          </a:p>
          <a:p>
            <a:pPr lvl="0" algn="just" eaLnBrk="0" fontAlgn="base" hangingPunct="0">
              <a:lnSpc>
                <a:spcPct val="150000"/>
              </a:lnSpc>
              <a:spcBef>
                <a:spcPct val="0"/>
              </a:spcBef>
              <a:spcAft>
                <a:spcPct val="0"/>
              </a:spcAft>
              <a:buFontTx/>
              <a:buChar char="•"/>
            </a:pPr>
            <a:r>
              <a:rPr lang="en-US" sz="2400" dirty="0" smtClean="0">
                <a:latin typeface="Calibri" pitchFamily="34" charset="0"/>
                <a:ea typeface="Calibri" pitchFamily="34" charset="0"/>
                <a:cs typeface="Mangal" pitchFamily="18" charset="0"/>
              </a:rPr>
              <a:t>Things are decided by consensus. Consensus rules.</a:t>
            </a:r>
            <a:endParaRPr lang="en-US" sz="1600" dirty="0" smtClean="0">
              <a:latin typeface="Arial" pitchFamily="34" charset="0"/>
              <a:cs typeface="Arial" pitchFamily="34" charset="0"/>
            </a:endParaRPr>
          </a:p>
          <a:p>
            <a:pPr lvl="0" algn="just" eaLnBrk="0" fontAlgn="base" hangingPunct="0">
              <a:lnSpc>
                <a:spcPct val="150000"/>
              </a:lnSpc>
              <a:spcBef>
                <a:spcPct val="0"/>
              </a:spcBef>
              <a:spcAft>
                <a:spcPct val="0"/>
              </a:spcAft>
              <a:buFontTx/>
              <a:buChar char="•"/>
            </a:pPr>
            <a:r>
              <a:rPr lang="en-US" sz="2400" dirty="0" smtClean="0">
                <a:latin typeface="Calibri" pitchFamily="34" charset="0"/>
                <a:ea typeface="Calibri" pitchFamily="34" charset="0"/>
                <a:cs typeface="Mangal" pitchFamily="18" charset="0"/>
              </a:rPr>
              <a:t>The directives of kaizen committees’ actions must be followed up by controls and inspections.</a:t>
            </a:r>
            <a:endParaRPr lang="en-US" sz="1600" dirty="0" smtClean="0">
              <a:latin typeface="Arial" pitchFamily="34" charset="0"/>
              <a:cs typeface="Arial" pitchFamily="34" charset="0"/>
            </a:endParaRPr>
          </a:p>
        </p:txBody>
      </p:sp>
      <p:pic>
        <p:nvPicPr>
          <p:cNvPr id="3" name="Picture 2"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9900" y="962025"/>
            <a:ext cx="9601200" cy="6186309"/>
          </a:xfrm>
          <a:prstGeom prst="rect">
            <a:avLst/>
          </a:prstGeom>
        </p:spPr>
        <p:txBody>
          <a:bodyPr wrap="square">
            <a:spAutoFit/>
          </a:bodyPr>
          <a:lstStyle/>
          <a:p>
            <a:pPr lvl="0" algn="just" eaLnBrk="0" fontAlgn="base" hangingPunct="0">
              <a:spcBef>
                <a:spcPct val="0"/>
              </a:spcBef>
              <a:spcAft>
                <a:spcPct val="0"/>
              </a:spcAft>
            </a:pPr>
            <a:r>
              <a:rPr lang="en-US" b="1" dirty="0" smtClean="0">
                <a:latin typeface="Calibri" pitchFamily="34" charset="0"/>
                <a:ea typeface="Calibri" pitchFamily="34" charset="0"/>
                <a:cs typeface="Mangal" pitchFamily="18" charset="0"/>
              </a:rPr>
              <a:t>5S in more detail</a:t>
            </a:r>
            <a:endParaRPr lang="en-US" sz="1200" dirty="0" smtClean="0">
              <a:latin typeface="Arial" pitchFamily="34" charset="0"/>
              <a:cs typeface="Arial" pitchFamily="34" charset="0"/>
            </a:endParaRPr>
          </a:p>
          <a:p>
            <a:pPr lvl="0" algn="just" eaLnBrk="0" fontAlgn="base" hangingPunct="0">
              <a:spcBef>
                <a:spcPct val="0"/>
              </a:spcBef>
              <a:spcAft>
                <a:spcPct val="0"/>
              </a:spcAft>
            </a:pPr>
            <a:r>
              <a:rPr lang="en-US" b="1" dirty="0" err="1" smtClean="0">
                <a:latin typeface="Calibri" pitchFamily="34" charset="0"/>
                <a:ea typeface="Calibri" pitchFamily="34" charset="0"/>
                <a:cs typeface="Mangal" pitchFamily="18" charset="0"/>
              </a:rPr>
              <a:t>Seiri</a:t>
            </a:r>
            <a:r>
              <a:rPr lang="en-US" dirty="0" smtClean="0">
                <a:latin typeface="Calibri" pitchFamily="34" charset="0"/>
                <a:ea typeface="Calibri" pitchFamily="34" charset="0"/>
                <a:cs typeface="Mangal" pitchFamily="18" charset="0"/>
              </a:rPr>
              <a:t>. </a:t>
            </a:r>
            <a:r>
              <a:rPr lang="en-US" dirty="0" err="1" smtClean="0">
                <a:latin typeface="Calibri" pitchFamily="34" charset="0"/>
                <a:ea typeface="Calibri" pitchFamily="34" charset="0"/>
                <a:cs typeface="Mangal" pitchFamily="18" charset="0"/>
              </a:rPr>
              <a:t>Seiri</a:t>
            </a:r>
            <a:r>
              <a:rPr lang="en-US" dirty="0" smtClean="0">
                <a:latin typeface="Calibri" pitchFamily="34" charset="0"/>
                <a:ea typeface="Calibri" pitchFamily="34" charset="0"/>
                <a:cs typeface="Mangal" pitchFamily="18" charset="0"/>
              </a:rPr>
              <a:t> should be the first S. if you cannot do </a:t>
            </a:r>
            <a:r>
              <a:rPr lang="en-US" dirty="0" err="1" smtClean="0">
                <a:latin typeface="Calibri" pitchFamily="34" charset="0"/>
                <a:ea typeface="Calibri" pitchFamily="34" charset="0"/>
                <a:cs typeface="Mangal" pitchFamily="18" charset="0"/>
              </a:rPr>
              <a:t>Seiri</a:t>
            </a:r>
            <a:r>
              <a:rPr lang="en-US" dirty="0" smtClean="0">
                <a:latin typeface="Calibri" pitchFamily="34" charset="0"/>
                <a:ea typeface="Calibri" pitchFamily="34" charset="0"/>
                <a:cs typeface="Mangal" pitchFamily="18" charset="0"/>
              </a:rPr>
              <a:t> you won’t succeed with any of the other S’s. </a:t>
            </a:r>
            <a:r>
              <a:rPr lang="en-US" dirty="0" err="1" smtClean="0">
                <a:latin typeface="Calibri" pitchFamily="34" charset="0"/>
                <a:ea typeface="Calibri" pitchFamily="34" charset="0"/>
                <a:cs typeface="Mangal" pitchFamily="18" charset="0"/>
              </a:rPr>
              <a:t>Seiri</a:t>
            </a:r>
            <a:r>
              <a:rPr lang="en-US" dirty="0" smtClean="0">
                <a:latin typeface="Calibri" pitchFamily="34" charset="0"/>
                <a:ea typeface="Calibri" pitchFamily="34" charset="0"/>
                <a:cs typeface="Mangal" pitchFamily="18" charset="0"/>
              </a:rPr>
              <a:t> is related to the concept of </a:t>
            </a:r>
            <a:r>
              <a:rPr lang="en-US" dirty="0" err="1" smtClean="0">
                <a:latin typeface="Calibri" pitchFamily="34" charset="0"/>
                <a:ea typeface="Calibri" pitchFamily="34" charset="0"/>
                <a:cs typeface="Mangal" pitchFamily="18" charset="0"/>
              </a:rPr>
              <a:t>muda</a:t>
            </a:r>
            <a:r>
              <a:rPr lang="en-US" dirty="0" smtClean="0">
                <a:latin typeface="Calibri" pitchFamily="34" charset="0"/>
                <a:ea typeface="Calibri" pitchFamily="34" charset="0"/>
                <a:cs typeface="Mangal" pitchFamily="18" charset="0"/>
              </a:rPr>
              <a:t>. Definition – </a:t>
            </a:r>
            <a:r>
              <a:rPr lang="en-US" dirty="0" err="1" smtClean="0">
                <a:latin typeface="Calibri" pitchFamily="34" charset="0"/>
                <a:ea typeface="Calibri" pitchFamily="34" charset="0"/>
                <a:cs typeface="Mangal" pitchFamily="18" charset="0"/>
              </a:rPr>
              <a:t>Seiri</a:t>
            </a:r>
            <a:r>
              <a:rPr lang="en-US" dirty="0" smtClean="0">
                <a:latin typeface="Calibri" pitchFamily="34" charset="0"/>
                <a:ea typeface="Calibri" pitchFamily="34" charset="0"/>
                <a:cs typeface="Mangal" pitchFamily="18" charset="0"/>
              </a:rPr>
              <a:t> is about discriminating the superfluous things from the strictly necessary things needed to perform a task, job or project. In this way the work environment is simplified, things are found faster, it is harder to make mistakes and productivity increases. </a:t>
            </a:r>
            <a:r>
              <a:rPr lang="en-US" dirty="0" err="1" smtClean="0">
                <a:latin typeface="Calibri" pitchFamily="34" charset="0"/>
                <a:ea typeface="Calibri" pitchFamily="34" charset="0"/>
                <a:cs typeface="Mangal" pitchFamily="18" charset="0"/>
              </a:rPr>
              <a:t>Seiri</a:t>
            </a:r>
            <a:r>
              <a:rPr lang="en-US" dirty="0" smtClean="0">
                <a:latin typeface="Calibri" pitchFamily="34" charset="0"/>
                <a:ea typeface="Calibri" pitchFamily="34" charset="0"/>
                <a:cs typeface="Mangal" pitchFamily="18" charset="0"/>
              </a:rPr>
              <a:t> = using the trash bin.</a:t>
            </a:r>
            <a:endParaRPr lang="en-US" sz="1200" dirty="0" smtClean="0">
              <a:latin typeface="Arial" pitchFamily="34" charset="0"/>
              <a:cs typeface="Arial" pitchFamily="34" charset="0"/>
            </a:endParaRPr>
          </a:p>
          <a:p>
            <a:pPr lvl="0" algn="just" eaLnBrk="0" fontAlgn="base" hangingPunct="0">
              <a:spcBef>
                <a:spcPct val="0"/>
              </a:spcBef>
              <a:spcAft>
                <a:spcPct val="0"/>
              </a:spcAft>
            </a:pPr>
            <a:r>
              <a:rPr lang="en-US" b="1" dirty="0" err="1" smtClean="0">
                <a:latin typeface="Calibri" pitchFamily="34" charset="0"/>
                <a:ea typeface="Calibri" pitchFamily="34" charset="0"/>
                <a:cs typeface="Mangal" pitchFamily="18" charset="0"/>
              </a:rPr>
              <a:t>Seiton</a:t>
            </a:r>
            <a:r>
              <a:rPr lang="en-US" dirty="0" smtClean="0">
                <a:latin typeface="Calibri" pitchFamily="34" charset="0"/>
                <a:ea typeface="Calibri" pitchFamily="34" charset="0"/>
                <a:cs typeface="Mangal" pitchFamily="18" charset="0"/>
              </a:rPr>
              <a:t>. </a:t>
            </a:r>
            <a:r>
              <a:rPr lang="en-US" dirty="0" err="1" smtClean="0">
                <a:latin typeface="Calibri" pitchFamily="34" charset="0"/>
                <a:ea typeface="Calibri" pitchFamily="34" charset="0"/>
                <a:cs typeface="Mangal" pitchFamily="18" charset="0"/>
              </a:rPr>
              <a:t>Seiton</a:t>
            </a:r>
            <a:r>
              <a:rPr lang="en-US" dirty="0" smtClean="0">
                <a:latin typeface="Calibri" pitchFamily="34" charset="0"/>
                <a:ea typeface="Calibri" pitchFamily="34" charset="0"/>
                <a:cs typeface="Mangal" pitchFamily="18" charset="0"/>
              </a:rPr>
              <a:t> is the second S. it means to align things. Definition – </a:t>
            </a:r>
            <a:r>
              <a:rPr lang="en-US" dirty="0" err="1" smtClean="0">
                <a:latin typeface="Calibri" pitchFamily="34" charset="0"/>
                <a:ea typeface="Calibri" pitchFamily="34" charset="0"/>
                <a:cs typeface="Mangal" pitchFamily="18" charset="0"/>
              </a:rPr>
              <a:t>seiton</a:t>
            </a:r>
            <a:r>
              <a:rPr lang="en-US" dirty="0" smtClean="0">
                <a:latin typeface="Calibri" pitchFamily="34" charset="0"/>
                <a:ea typeface="Calibri" pitchFamily="34" charset="0"/>
                <a:cs typeface="Mangal" pitchFamily="18" charset="0"/>
              </a:rPr>
              <a:t> means to have the work environment ordered and tidy (everything labeled…) so that anybody that needs something (for example, a tool) does not waste time looking for it. </a:t>
            </a:r>
            <a:r>
              <a:rPr lang="en-US" dirty="0" err="1" smtClean="0">
                <a:latin typeface="Calibri" pitchFamily="34" charset="0"/>
                <a:ea typeface="Calibri" pitchFamily="34" charset="0"/>
                <a:cs typeface="Mangal" pitchFamily="18" charset="0"/>
              </a:rPr>
              <a:t>seiton</a:t>
            </a:r>
            <a:r>
              <a:rPr lang="en-US" dirty="0" smtClean="0">
                <a:latin typeface="Calibri" pitchFamily="34" charset="0"/>
                <a:ea typeface="Calibri" pitchFamily="34" charset="0"/>
                <a:cs typeface="Mangal" pitchFamily="18" charset="0"/>
              </a:rPr>
              <a:t> means providing a place for things to be stored. In the previous photo a small pot for pencils is added to keep pencils in place.</a:t>
            </a:r>
            <a:endParaRPr lang="en-US" sz="1200" dirty="0" smtClean="0">
              <a:latin typeface="Arial" pitchFamily="34" charset="0"/>
              <a:cs typeface="Arial" pitchFamily="34" charset="0"/>
            </a:endParaRPr>
          </a:p>
          <a:p>
            <a:pPr lvl="0" algn="just" eaLnBrk="0" fontAlgn="base" hangingPunct="0">
              <a:spcBef>
                <a:spcPct val="0"/>
              </a:spcBef>
              <a:spcAft>
                <a:spcPct val="0"/>
              </a:spcAft>
            </a:pPr>
            <a:r>
              <a:rPr lang="en-US" b="1" dirty="0" err="1" smtClean="0">
                <a:latin typeface="Calibri" pitchFamily="34" charset="0"/>
                <a:ea typeface="Calibri" pitchFamily="34" charset="0"/>
                <a:cs typeface="Mangal" pitchFamily="18" charset="0"/>
              </a:rPr>
              <a:t>Seiso</a:t>
            </a:r>
            <a:r>
              <a:rPr lang="en-US" dirty="0" smtClean="0">
                <a:latin typeface="Calibri" pitchFamily="34" charset="0"/>
                <a:ea typeface="Calibri" pitchFamily="34" charset="0"/>
                <a:cs typeface="Mangal" pitchFamily="18" charset="0"/>
              </a:rPr>
              <a:t>. </a:t>
            </a:r>
            <a:r>
              <a:rPr lang="en-US" dirty="0" err="1" smtClean="0">
                <a:latin typeface="Calibri" pitchFamily="34" charset="0"/>
                <a:ea typeface="Calibri" pitchFamily="34" charset="0"/>
                <a:cs typeface="Mangal" pitchFamily="18" charset="0"/>
              </a:rPr>
              <a:t>Seiso</a:t>
            </a:r>
            <a:r>
              <a:rPr lang="en-US" dirty="0" smtClean="0">
                <a:latin typeface="Calibri" pitchFamily="34" charset="0"/>
                <a:ea typeface="Calibri" pitchFamily="34" charset="0"/>
                <a:cs typeface="Mangal" pitchFamily="18" charset="0"/>
              </a:rPr>
              <a:t> (to clean). It comprises those measures to prevent and avoid dirtying. The aim of </a:t>
            </a:r>
            <a:r>
              <a:rPr lang="en-US" dirty="0" err="1" smtClean="0">
                <a:latin typeface="Calibri" pitchFamily="34" charset="0"/>
                <a:ea typeface="Calibri" pitchFamily="34" charset="0"/>
                <a:cs typeface="Mangal" pitchFamily="18" charset="0"/>
              </a:rPr>
              <a:t>seiso</a:t>
            </a:r>
            <a:r>
              <a:rPr lang="en-US" dirty="0" smtClean="0">
                <a:latin typeface="Calibri" pitchFamily="34" charset="0"/>
                <a:ea typeface="Calibri" pitchFamily="34" charset="0"/>
                <a:cs typeface="Mangal" pitchFamily="18" charset="0"/>
              </a:rPr>
              <a:t> is to kill the generation of dirt at source. Avoid dirtying. Example: someone left Doritos on the table. A brilliant </a:t>
            </a:r>
            <a:r>
              <a:rPr lang="en-US" dirty="0" err="1" smtClean="0">
                <a:latin typeface="Calibri" pitchFamily="34" charset="0"/>
                <a:ea typeface="Calibri" pitchFamily="34" charset="0"/>
                <a:cs typeface="Mangal" pitchFamily="18" charset="0"/>
              </a:rPr>
              <a:t>seiso</a:t>
            </a:r>
            <a:r>
              <a:rPr lang="en-US" dirty="0" smtClean="0">
                <a:latin typeface="Calibri" pitchFamily="34" charset="0"/>
                <a:ea typeface="Calibri" pitchFamily="34" charset="0"/>
                <a:cs typeface="Mangal" pitchFamily="18" charset="0"/>
              </a:rPr>
              <a:t> measures is to attach a vacuum cleaner to an electric saw or grinding machine so that waste is collected instantly. Killing the source of dirt.</a:t>
            </a:r>
            <a:endParaRPr lang="en-US" sz="1200" dirty="0" smtClean="0">
              <a:latin typeface="Arial" pitchFamily="34" charset="0"/>
              <a:cs typeface="Arial" pitchFamily="34" charset="0"/>
            </a:endParaRPr>
          </a:p>
          <a:p>
            <a:pPr lvl="0" algn="just" eaLnBrk="0" fontAlgn="base" hangingPunct="0">
              <a:spcBef>
                <a:spcPct val="0"/>
              </a:spcBef>
              <a:spcAft>
                <a:spcPct val="0"/>
              </a:spcAft>
            </a:pPr>
            <a:r>
              <a:rPr lang="en-US" b="1" dirty="0" err="1" smtClean="0">
                <a:latin typeface="Calibri" pitchFamily="34" charset="0"/>
                <a:ea typeface="Calibri" pitchFamily="34" charset="0"/>
                <a:cs typeface="Mangal" pitchFamily="18" charset="0"/>
              </a:rPr>
              <a:t>Seiketsu</a:t>
            </a:r>
            <a:r>
              <a:rPr lang="en-US" dirty="0" smtClean="0">
                <a:latin typeface="Calibri" pitchFamily="34" charset="0"/>
                <a:ea typeface="Calibri" pitchFamily="34" charset="0"/>
                <a:cs typeface="Mangal" pitchFamily="18" charset="0"/>
              </a:rPr>
              <a:t>. It means Standardize. It is the fourth S. it means to try to make the improvements of the preceding S’s permanent and sustainable. Establishing rules is a great way to encourage good habits. Works better if the employees are involved as stakeholders. A poster can serve as a reminder that no Doritos are allowed that the pen should be returned to a pot and that a clip should bound loose cards.</a:t>
            </a:r>
            <a:endParaRPr lang="en-US" sz="1200" dirty="0" smtClean="0">
              <a:latin typeface="Arial" pitchFamily="34" charset="0"/>
              <a:cs typeface="Arial" pitchFamily="34" charset="0"/>
            </a:endParaRPr>
          </a:p>
          <a:p>
            <a:pPr lvl="0" algn="just" eaLnBrk="0" fontAlgn="base" hangingPunct="0">
              <a:spcBef>
                <a:spcPct val="0"/>
              </a:spcBef>
              <a:spcAft>
                <a:spcPct val="0"/>
              </a:spcAft>
            </a:pPr>
            <a:r>
              <a:rPr lang="en-US" b="1" dirty="0" err="1" smtClean="0">
                <a:latin typeface="Calibri" pitchFamily="34" charset="0"/>
                <a:ea typeface="Calibri" pitchFamily="34" charset="0"/>
                <a:cs typeface="Mangal" pitchFamily="18" charset="0"/>
              </a:rPr>
              <a:t>Shitsuke</a:t>
            </a:r>
            <a:r>
              <a:rPr lang="en-US" dirty="0" smtClean="0">
                <a:latin typeface="Calibri" pitchFamily="34" charset="0"/>
                <a:ea typeface="Calibri" pitchFamily="34" charset="0"/>
                <a:cs typeface="Mangal" pitchFamily="18" charset="0"/>
              </a:rPr>
              <a:t>. The rules that the own employees have decided should be respected and obeyed without expectations. </a:t>
            </a:r>
            <a:r>
              <a:rPr lang="en-US" dirty="0" err="1" smtClean="0">
                <a:latin typeface="Calibri" pitchFamily="34" charset="0"/>
                <a:ea typeface="Calibri" pitchFamily="34" charset="0"/>
                <a:cs typeface="Mangal" pitchFamily="18" charset="0"/>
              </a:rPr>
              <a:t>Shitsuke</a:t>
            </a:r>
            <a:r>
              <a:rPr lang="en-US" dirty="0" smtClean="0">
                <a:latin typeface="Calibri" pitchFamily="34" charset="0"/>
                <a:ea typeface="Calibri" pitchFamily="34" charset="0"/>
                <a:cs typeface="Mangal" pitchFamily="18" charset="0"/>
              </a:rPr>
              <a:t> is about the battle for the minds and hearts of the employees. Displaying a poster with the new rules is a great way to encourage good habits every day.</a:t>
            </a:r>
            <a:endParaRPr lang="en-US" sz="3200" dirty="0" smtClean="0">
              <a:latin typeface="Arial" pitchFamily="34" charset="0"/>
              <a:cs typeface="Arial" pitchFamily="34" charset="0"/>
            </a:endParaRPr>
          </a:p>
        </p:txBody>
      </p:sp>
      <p:pic>
        <p:nvPicPr>
          <p:cNvPr id="3" name="Picture 2"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1053800" y="151556"/>
            <a:ext cx="8712500" cy="7211269"/>
          </a:xfrm>
          <a:prstGeom prst="rect">
            <a:avLst/>
          </a:prstGeom>
        </p:spPr>
        <p:txBody>
          <a:bodyPr vert="horz" wrap="square" lIns="0" tIns="12700" rIns="0" bIns="0" rtlCol="0">
            <a:spAutoFit/>
          </a:bodyPr>
          <a:lstStyle/>
          <a:p>
            <a:pPr lvl="0" algn="just" fontAlgn="base">
              <a:lnSpc>
                <a:spcPct val="150000"/>
              </a:lnSpc>
              <a:spcBef>
                <a:spcPct val="0"/>
              </a:spcBef>
              <a:spcAft>
                <a:spcPct val="0"/>
              </a:spcAft>
            </a:pPr>
            <a:r>
              <a:rPr lang="en-US" sz="2000" b="1" dirty="0" smtClean="0">
                <a:latin typeface="Calibri" pitchFamily="34" charset="0"/>
                <a:ea typeface="Calibri" pitchFamily="34" charset="0"/>
                <a:cs typeface="Mangal" pitchFamily="18" charset="0"/>
              </a:rPr>
              <a:t>Toyota versus IDEO</a:t>
            </a:r>
            <a:endParaRPr lang="en-US" sz="140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sz="2000" b="1" dirty="0" smtClean="0">
                <a:latin typeface="Calibri" pitchFamily="34" charset="0"/>
                <a:ea typeface="Calibri" pitchFamily="34" charset="0"/>
                <a:cs typeface="Mangal" pitchFamily="18" charset="0"/>
              </a:rPr>
              <a:t>Core principles: Toyota/IDEO</a:t>
            </a:r>
          </a:p>
          <a:p>
            <a:pPr lvl="0" algn="just" eaLnBrk="0" fontAlgn="base" hangingPunct="0">
              <a:lnSpc>
                <a:spcPct val="150000"/>
              </a:lnSpc>
              <a:spcBef>
                <a:spcPct val="0"/>
              </a:spcBef>
              <a:spcAft>
                <a:spcPct val="0"/>
              </a:spcAft>
            </a:pPr>
            <a:endParaRPr lang="en-US" sz="1400" dirty="0" smtClean="0">
              <a:latin typeface="Arial" pitchFamily="34" charset="0"/>
              <a:cs typeface="Arial" pitchFamily="34" charset="0"/>
            </a:endParaRPr>
          </a:p>
          <a:p>
            <a:pPr lvl="0" algn="just" eaLnBrk="0" fontAlgn="base" hangingPunct="0">
              <a:lnSpc>
                <a:spcPct val="150000"/>
              </a:lnSpc>
              <a:spcBef>
                <a:spcPct val="0"/>
              </a:spcBef>
              <a:spcAft>
                <a:spcPct val="0"/>
              </a:spcAft>
              <a:buFontTx/>
              <a:buChar char="•"/>
            </a:pPr>
            <a:r>
              <a:rPr lang="en-US" sz="2000" dirty="0" smtClean="0">
                <a:latin typeface="Calibri" pitchFamily="34" charset="0"/>
                <a:ea typeface="Calibri" pitchFamily="34" charset="0"/>
                <a:cs typeface="Mangal" pitchFamily="18" charset="0"/>
              </a:rPr>
              <a:t>Started: 1918 with </a:t>
            </a:r>
            <a:r>
              <a:rPr lang="en-US" sz="2000" dirty="0" err="1" smtClean="0">
                <a:latin typeface="Calibri" pitchFamily="34" charset="0"/>
                <a:ea typeface="Calibri" pitchFamily="34" charset="0"/>
                <a:cs typeface="Mangal" pitchFamily="18" charset="0"/>
              </a:rPr>
              <a:t>Pokayoke</a:t>
            </a:r>
            <a:r>
              <a:rPr lang="en-US" sz="2000" dirty="0" smtClean="0">
                <a:latin typeface="Calibri" pitchFamily="34" charset="0"/>
                <a:ea typeface="Calibri" pitchFamily="34" charset="0"/>
                <a:cs typeface="Mangal" pitchFamily="18" charset="0"/>
              </a:rPr>
              <a:t>/1977 (with the Apple mouse)</a:t>
            </a:r>
            <a:endParaRPr lang="en-US" sz="1400" dirty="0" smtClean="0">
              <a:latin typeface="Arial" pitchFamily="34" charset="0"/>
              <a:cs typeface="Arial" pitchFamily="34" charset="0"/>
            </a:endParaRPr>
          </a:p>
          <a:p>
            <a:pPr lvl="0" algn="just" eaLnBrk="0" fontAlgn="base" hangingPunct="0">
              <a:lnSpc>
                <a:spcPct val="150000"/>
              </a:lnSpc>
              <a:spcBef>
                <a:spcPct val="0"/>
              </a:spcBef>
              <a:spcAft>
                <a:spcPct val="0"/>
              </a:spcAft>
              <a:buFontTx/>
              <a:buChar char="•"/>
            </a:pPr>
            <a:r>
              <a:rPr lang="en-US" sz="2000" dirty="0" smtClean="0">
                <a:latin typeface="Calibri" pitchFamily="34" charset="0"/>
                <a:ea typeface="Calibri" pitchFamily="34" charset="0"/>
                <a:cs typeface="Mangal" pitchFamily="18" charset="0"/>
              </a:rPr>
              <a:t>Less is more (time): Instill “sense of urgency” to battle complacency/skillful use of deadlines.</a:t>
            </a:r>
            <a:endParaRPr lang="en-US" sz="1400" dirty="0" smtClean="0">
              <a:latin typeface="Arial" pitchFamily="34" charset="0"/>
              <a:cs typeface="Arial" pitchFamily="34" charset="0"/>
            </a:endParaRPr>
          </a:p>
          <a:p>
            <a:pPr lvl="0" algn="just" eaLnBrk="0" fontAlgn="base" hangingPunct="0">
              <a:lnSpc>
                <a:spcPct val="150000"/>
              </a:lnSpc>
              <a:spcBef>
                <a:spcPct val="0"/>
              </a:spcBef>
              <a:spcAft>
                <a:spcPct val="0"/>
              </a:spcAft>
              <a:buFontTx/>
              <a:buChar char="•"/>
            </a:pPr>
            <a:r>
              <a:rPr lang="en-US" sz="2000" dirty="0" smtClean="0">
                <a:latin typeface="Calibri" pitchFamily="34" charset="0"/>
                <a:ea typeface="Calibri" pitchFamily="34" charset="0"/>
                <a:cs typeface="Mangal" pitchFamily="18" charset="0"/>
              </a:rPr>
              <a:t>Human centered: </a:t>
            </a:r>
            <a:r>
              <a:rPr lang="en-US" sz="2000" dirty="0" err="1" smtClean="0">
                <a:latin typeface="Calibri" pitchFamily="34" charset="0"/>
                <a:ea typeface="Calibri" pitchFamily="34" charset="0"/>
                <a:cs typeface="Mangal" pitchFamily="18" charset="0"/>
              </a:rPr>
              <a:t>Ergonomy</a:t>
            </a:r>
            <a:r>
              <a:rPr lang="en-US" sz="2000" dirty="0" smtClean="0">
                <a:latin typeface="Calibri" pitchFamily="34" charset="0"/>
                <a:ea typeface="Calibri" pitchFamily="34" charset="0"/>
                <a:cs typeface="Mangal" pitchFamily="18" charset="0"/>
              </a:rPr>
              <a:t>, respect/Empathy for user </a:t>
            </a:r>
            <a:endParaRPr lang="en-US" sz="1400" dirty="0" smtClean="0">
              <a:latin typeface="Arial" pitchFamily="34" charset="0"/>
              <a:cs typeface="Arial" pitchFamily="34" charset="0"/>
            </a:endParaRPr>
          </a:p>
          <a:p>
            <a:pPr lvl="0" algn="just" eaLnBrk="0" fontAlgn="base" hangingPunct="0">
              <a:lnSpc>
                <a:spcPct val="150000"/>
              </a:lnSpc>
              <a:spcBef>
                <a:spcPct val="0"/>
              </a:spcBef>
              <a:spcAft>
                <a:spcPct val="0"/>
              </a:spcAft>
              <a:buFontTx/>
              <a:buChar char="•"/>
            </a:pPr>
            <a:r>
              <a:rPr lang="en-US" sz="2000" dirty="0" smtClean="0">
                <a:latin typeface="Calibri" pitchFamily="34" charset="0"/>
                <a:ea typeface="Calibri" pitchFamily="34" charset="0"/>
                <a:cs typeface="Mangal" pitchFamily="18" charset="0"/>
              </a:rPr>
              <a:t>Empowerment: Any worker can stop the line/Hire people good at building on other’s ideas.</a:t>
            </a:r>
            <a:endParaRPr lang="en-US" sz="1400" dirty="0" smtClean="0">
              <a:latin typeface="Arial" pitchFamily="34" charset="0"/>
              <a:cs typeface="Arial" pitchFamily="34" charset="0"/>
            </a:endParaRPr>
          </a:p>
          <a:p>
            <a:pPr lvl="0" algn="just" eaLnBrk="0" fontAlgn="base" hangingPunct="0">
              <a:lnSpc>
                <a:spcPct val="150000"/>
              </a:lnSpc>
              <a:spcBef>
                <a:spcPct val="0"/>
              </a:spcBef>
              <a:spcAft>
                <a:spcPct val="0"/>
              </a:spcAft>
              <a:buFontTx/>
              <a:buChar char="•"/>
            </a:pPr>
            <a:r>
              <a:rPr lang="en-US" sz="2000" dirty="0" smtClean="0">
                <a:latin typeface="Calibri" pitchFamily="34" charset="0"/>
                <a:ea typeface="Calibri" pitchFamily="34" charset="0"/>
                <a:cs typeface="Mangal" pitchFamily="18" charset="0"/>
              </a:rPr>
              <a:t>Visualization solves most problems.</a:t>
            </a:r>
            <a:endParaRPr lang="en-US" sz="1400" dirty="0" smtClean="0">
              <a:latin typeface="Arial" pitchFamily="34" charset="0"/>
              <a:cs typeface="Arial" pitchFamily="34" charset="0"/>
            </a:endParaRPr>
          </a:p>
          <a:p>
            <a:pPr lvl="0" algn="just" eaLnBrk="0" fontAlgn="base" hangingPunct="0">
              <a:lnSpc>
                <a:spcPct val="150000"/>
              </a:lnSpc>
              <a:spcBef>
                <a:spcPct val="0"/>
              </a:spcBef>
              <a:spcAft>
                <a:spcPct val="0"/>
              </a:spcAft>
              <a:buFontTx/>
              <a:buChar char="•"/>
            </a:pPr>
            <a:r>
              <a:rPr lang="en-US" sz="2000" dirty="0" err="1" smtClean="0">
                <a:latin typeface="Calibri" pitchFamily="34" charset="0"/>
                <a:ea typeface="Calibri" pitchFamily="34" charset="0"/>
                <a:cs typeface="Mangal" pitchFamily="18" charset="0"/>
              </a:rPr>
              <a:t>Kanban</a:t>
            </a:r>
            <a:r>
              <a:rPr lang="en-US" sz="2000" dirty="0" smtClean="0">
                <a:latin typeface="Calibri" pitchFamily="34" charset="0"/>
                <a:ea typeface="Calibri" pitchFamily="34" charset="0"/>
                <a:cs typeface="Mangal" pitchFamily="18" charset="0"/>
              </a:rPr>
              <a:t>, A3 </a:t>
            </a:r>
            <a:r>
              <a:rPr lang="en-US" sz="2000" dirty="0" err="1" smtClean="0">
                <a:latin typeface="Calibri" pitchFamily="34" charset="0"/>
                <a:ea typeface="Calibri" pitchFamily="34" charset="0"/>
                <a:cs typeface="Mangal" pitchFamily="18" charset="0"/>
              </a:rPr>
              <a:t>tackt</a:t>
            </a:r>
            <a:r>
              <a:rPr lang="en-US" sz="2000" dirty="0" smtClean="0">
                <a:latin typeface="Calibri" pitchFamily="34" charset="0"/>
                <a:ea typeface="Calibri" pitchFamily="34" charset="0"/>
                <a:cs typeface="Mangal" pitchFamily="18" charset="0"/>
              </a:rPr>
              <a:t> time displays, visual management, </a:t>
            </a:r>
            <a:r>
              <a:rPr lang="en-US" sz="2000" dirty="0" err="1" smtClean="0">
                <a:latin typeface="Calibri" pitchFamily="34" charset="0"/>
                <a:ea typeface="Calibri" pitchFamily="34" charset="0"/>
                <a:cs typeface="Mangal" pitchFamily="18" charset="0"/>
              </a:rPr>
              <a:t>Andon</a:t>
            </a:r>
            <a:r>
              <a:rPr lang="en-US" sz="2000" dirty="0" smtClean="0">
                <a:latin typeface="Calibri" pitchFamily="34" charset="0"/>
                <a:ea typeface="Calibri" pitchFamily="34" charset="0"/>
                <a:cs typeface="Mangal" pitchFamily="18" charset="0"/>
              </a:rPr>
              <a:t>/Post-its everywhere, the whiteboard as a communication medium.</a:t>
            </a:r>
            <a:endParaRPr lang="en-US" sz="1400" dirty="0" smtClean="0">
              <a:latin typeface="Arial" pitchFamily="34" charset="0"/>
              <a:cs typeface="Arial" pitchFamily="34" charset="0"/>
            </a:endParaRPr>
          </a:p>
          <a:p>
            <a:pPr lvl="0" algn="just" eaLnBrk="0" fontAlgn="base" hangingPunct="0">
              <a:lnSpc>
                <a:spcPct val="150000"/>
              </a:lnSpc>
              <a:spcBef>
                <a:spcPct val="0"/>
              </a:spcBef>
              <a:spcAft>
                <a:spcPct val="0"/>
              </a:spcAft>
              <a:buFontTx/>
              <a:buChar char="•"/>
            </a:pPr>
            <a:r>
              <a:rPr lang="en-US" sz="2000" dirty="0" smtClean="0">
                <a:latin typeface="Calibri" pitchFamily="34" charset="0"/>
                <a:ea typeface="Calibri" pitchFamily="34" charset="0"/>
                <a:cs typeface="Mangal" pitchFamily="18" charset="0"/>
              </a:rPr>
              <a:t>Standardize: Standardization of tasks, 5S, </a:t>
            </a:r>
            <a:r>
              <a:rPr lang="en-US" sz="2000" dirty="0" err="1" smtClean="0">
                <a:latin typeface="Calibri" pitchFamily="34" charset="0"/>
                <a:ea typeface="Calibri" pitchFamily="34" charset="0"/>
                <a:cs typeface="Mangal" pitchFamily="18" charset="0"/>
              </a:rPr>
              <a:t>Kanban</a:t>
            </a:r>
            <a:r>
              <a:rPr lang="en-US" sz="2000" dirty="0" smtClean="0">
                <a:latin typeface="Calibri" pitchFamily="34" charset="0"/>
                <a:ea typeface="Calibri" pitchFamily="34" charset="0"/>
                <a:cs typeface="Mangal" pitchFamily="18" charset="0"/>
              </a:rPr>
              <a:t>, rule obedience/The “standard’ Toolkit</a:t>
            </a:r>
            <a:endParaRPr lang="en-US" sz="1400" dirty="0" smtClean="0">
              <a:latin typeface="Arial" pitchFamily="34" charset="0"/>
              <a:cs typeface="Arial" pitchFamily="34" charset="0"/>
            </a:endParaRPr>
          </a:p>
          <a:p>
            <a:pPr lvl="0" algn="just" eaLnBrk="0" fontAlgn="base" hangingPunct="0">
              <a:lnSpc>
                <a:spcPct val="150000"/>
              </a:lnSpc>
              <a:spcBef>
                <a:spcPct val="0"/>
              </a:spcBef>
              <a:spcAft>
                <a:spcPct val="0"/>
              </a:spcAft>
              <a:buFontTx/>
              <a:buChar char="•"/>
            </a:pPr>
            <a:r>
              <a:rPr lang="en-US" sz="2000" dirty="0" smtClean="0">
                <a:latin typeface="Calibri" pitchFamily="34" charset="0"/>
                <a:ea typeface="Calibri" pitchFamily="34" charset="0"/>
                <a:cs typeface="Mangal" pitchFamily="18" charset="0"/>
              </a:rPr>
              <a:t>Practice makes perfect. Kaizen, PDCA, humility in prototyping/iterative prototyping.</a:t>
            </a:r>
            <a:endParaRPr lang="en-US" sz="3600" dirty="0" smtClean="0">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grpSp>
        <p:nvGrpSpPr>
          <p:cNvPr id="3" name="Group 2">
            <a:extLst>
              <a:ext uri="{FF2B5EF4-FFF2-40B4-BE49-F238E27FC236}">
                <a16:creationId xmlns:a16="http://schemas.microsoft.com/office/drawing/2014/main" xmlns="" id="{A537C2D1-84F5-437F-915F-F2EA2E264C23}"/>
              </a:ext>
            </a:extLst>
          </p:cNvPr>
          <p:cNvGrpSpPr/>
          <p:nvPr/>
        </p:nvGrpSpPr>
        <p:grpSpPr>
          <a:xfrm>
            <a:off x="588963" y="956805"/>
            <a:ext cx="9515474" cy="5649240"/>
            <a:chOff x="0" y="0"/>
            <a:chExt cx="11522075" cy="6840538"/>
          </a:xfrm>
        </p:grpSpPr>
        <p:graphicFrame>
          <p:nvGraphicFramePr>
            <p:cNvPr id="4" name="Diagram 3">
              <a:extLst>
                <a:ext uri="{FF2B5EF4-FFF2-40B4-BE49-F238E27FC236}">
                  <a16:creationId xmlns:a16="http://schemas.microsoft.com/office/drawing/2014/main" xmlns="" id="{4427C10A-44F8-4C0A-A476-ABFE45B7C4E4}"/>
                </a:ext>
              </a:extLst>
            </p:cNvPr>
            <p:cNvGraphicFramePr/>
            <p:nvPr>
              <p:extLst>
                <p:ext uri="{D42A27DB-BD31-4B8C-83A1-F6EECF244321}">
                  <p14:modId xmlns:p14="http://schemas.microsoft.com/office/powerpoint/2010/main" xmlns="" val="2174615351"/>
                </p:ext>
              </p:extLst>
            </p:nvPr>
          </p:nvGraphicFramePr>
          <p:xfrm>
            <a:off x="0" y="0"/>
            <a:ext cx="11522075" cy="6840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xmlns="" id="{F0F7FB85-D8DD-4C2B-B0EE-6A73C464C3CF}"/>
                </a:ext>
              </a:extLst>
            </p:cNvPr>
            <p:cNvGrpSpPr/>
            <p:nvPr/>
          </p:nvGrpSpPr>
          <p:grpSpPr>
            <a:xfrm>
              <a:off x="3096741" y="2199262"/>
              <a:ext cx="4932674" cy="2513863"/>
              <a:chOff x="3096741" y="2199262"/>
              <a:chExt cx="4932674" cy="2513863"/>
            </a:xfrm>
          </p:grpSpPr>
          <p:sp>
            <p:nvSpPr>
              <p:cNvPr id="6" name="Notched Right Arrow 8">
                <a:extLst>
                  <a:ext uri="{FF2B5EF4-FFF2-40B4-BE49-F238E27FC236}">
                    <a16:creationId xmlns:a16="http://schemas.microsoft.com/office/drawing/2014/main" xmlns="" id="{D75210A8-6E08-46DE-8B9B-75D6C558A873}"/>
                  </a:ext>
                </a:extLst>
              </p:cNvPr>
              <p:cNvSpPr/>
              <p:nvPr/>
            </p:nvSpPr>
            <p:spPr>
              <a:xfrm>
                <a:off x="4944423" y="2199262"/>
                <a:ext cx="1088821" cy="287299"/>
              </a:xfrm>
              <a:prstGeom prst="notchedRightArrow">
                <a:avLst/>
              </a:prstGeom>
            </p:spPr>
            <p:style>
              <a:lnRef idx="1">
                <a:schemeClr val="accent5"/>
              </a:lnRef>
              <a:fillRef idx="2">
                <a:schemeClr val="accent5"/>
              </a:fillRef>
              <a:effectRef idx="1">
                <a:schemeClr val="accent5"/>
              </a:effectRef>
              <a:fontRef idx="minor">
                <a:schemeClr val="dk1"/>
              </a:fontRef>
            </p:style>
            <p:txBody>
              <a:bodyPr lIns="91422" tIns="45711" rIns="91422" bIns="45711" rtlCol="0" anchor="ctr"/>
              <a:lstStyle/>
              <a:p>
                <a:pPr algn="ctr"/>
                <a:endParaRPr lang="en-IN"/>
              </a:p>
            </p:txBody>
          </p:sp>
          <p:sp>
            <p:nvSpPr>
              <p:cNvPr id="7" name="Notched Right Arrow 9">
                <a:extLst>
                  <a:ext uri="{FF2B5EF4-FFF2-40B4-BE49-F238E27FC236}">
                    <a16:creationId xmlns:a16="http://schemas.microsoft.com/office/drawing/2014/main" xmlns="" id="{09FE4ED1-4B6C-47D6-8239-C3D5EEC80C31}"/>
                  </a:ext>
                </a:extLst>
              </p:cNvPr>
              <p:cNvSpPr/>
              <p:nvPr/>
            </p:nvSpPr>
            <p:spPr>
              <a:xfrm flipH="1">
                <a:off x="5488836" y="4425826"/>
                <a:ext cx="1088821" cy="287299"/>
              </a:xfrm>
              <a:prstGeom prst="notchedRightArrow">
                <a:avLst/>
              </a:prstGeom>
            </p:spPr>
            <p:style>
              <a:lnRef idx="1">
                <a:schemeClr val="accent5"/>
              </a:lnRef>
              <a:fillRef idx="2">
                <a:schemeClr val="accent5"/>
              </a:fillRef>
              <a:effectRef idx="1">
                <a:schemeClr val="accent5"/>
              </a:effectRef>
              <a:fontRef idx="minor">
                <a:schemeClr val="dk1"/>
              </a:fontRef>
            </p:style>
            <p:txBody>
              <a:bodyPr lIns="91422" tIns="45711" rIns="91422" bIns="45711" rtlCol="0" anchor="ctr"/>
              <a:lstStyle/>
              <a:p>
                <a:pPr algn="ctr"/>
                <a:endParaRPr lang="en-IN"/>
              </a:p>
            </p:txBody>
          </p:sp>
          <p:sp>
            <p:nvSpPr>
              <p:cNvPr id="8" name="Notched Right Arrow 10">
                <a:extLst>
                  <a:ext uri="{FF2B5EF4-FFF2-40B4-BE49-F238E27FC236}">
                    <a16:creationId xmlns:a16="http://schemas.microsoft.com/office/drawing/2014/main" xmlns="" id="{7EF8322C-649A-4B9B-BF20-D4626D8A16C8}"/>
                  </a:ext>
                </a:extLst>
              </p:cNvPr>
              <p:cNvSpPr/>
              <p:nvPr/>
            </p:nvSpPr>
            <p:spPr>
              <a:xfrm rot="5400000">
                <a:off x="7416996" y="3023325"/>
                <a:ext cx="861896" cy="362942"/>
              </a:xfrm>
              <a:prstGeom prst="notchedRightArrow">
                <a:avLst/>
              </a:prstGeom>
            </p:spPr>
            <p:style>
              <a:lnRef idx="1">
                <a:schemeClr val="accent5"/>
              </a:lnRef>
              <a:fillRef idx="2">
                <a:schemeClr val="accent5"/>
              </a:fillRef>
              <a:effectRef idx="1">
                <a:schemeClr val="accent5"/>
              </a:effectRef>
              <a:fontRef idx="minor">
                <a:schemeClr val="dk1"/>
              </a:fontRef>
            </p:style>
            <p:txBody>
              <a:bodyPr lIns="91422" tIns="45711" rIns="91422" bIns="45711" rtlCol="0" anchor="ctr"/>
              <a:lstStyle/>
              <a:p>
                <a:pPr algn="ctr"/>
                <a:endParaRPr lang="en-IN"/>
              </a:p>
            </p:txBody>
          </p:sp>
          <p:sp>
            <p:nvSpPr>
              <p:cNvPr id="9" name="Notched Right Arrow 5">
                <a:extLst>
                  <a:ext uri="{FF2B5EF4-FFF2-40B4-BE49-F238E27FC236}">
                    <a16:creationId xmlns:a16="http://schemas.microsoft.com/office/drawing/2014/main" xmlns="" id="{0A5BC6D7-5F21-42EF-9D44-8B724ECD99AA}"/>
                  </a:ext>
                </a:extLst>
              </p:cNvPr>
              <p:cNvSpPr/>
              <p:nvPr/>
            </p:nvSpPr>
            <p:spPr>
              <a:xfrm>
                <a:off x="3096741" y="3564285"/>
                <a:ext cx="1088821" cy="287299"/>
              </a:xfrm>
              <a:prstGeom prst="notchedRightArrow">
                <a:avLst/>
              </a:prstGeom>
            </p:spPr>
            <p:style>
              <a:lnRef idx="1">
                <a:schemeClr val="accent5"/>
              </a:lnRef>
              <a:fillRef idx="2">
                <a:schemeClr val="accent5"/>
              </a:fillRef>
              <a:effectRef idx="1">
                <a:schemeClr val="accent5"/>
              </a:effectRef>
              <a:fontRef idx="minor">
                <a:schemeClr val="dk1"/>
              </a:fontRef>
            </p:style>
            <p:txBody>
              <a:bodyPr lIns="91422" tIns="45711" rIns="91422" bIns="45711" rtlCol="0" anchor="ctr"/>
              <a:lstStyle/>
              <a:p>
                <a:pPr algn="ctr"/>
                <a:endParaRPr lang="en-IN"/>
              </a:p>
            </p:txBody>
          </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53800" y="1861285"/>
            <a:ext cx="8388985" cy="24638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Design</a:t>
            </a:r>
            <a:r>
              <a:rPr sz="2000" b="1" spc="-10" dirty="0">
                <a:latin typeface="Futura Hv BT"/>
                <a:cs typeface="Futura Hv BT"/>
              </a:rPr>
              <a:t> </a:t>
            </a:r>
            <a:r>
              <a:rPr sz="2000" b="1" spc="-5" dirty="0">
                <a:latin typeface="Futura Hv BT"/>
                <a:cs typeface="Futura Hv BT"/>
              </a:rPr>
              <a:t>Thinking</a:t>
            </a:r>
            <a:endParaRPr sz="2000" dirty="0">
              <a:latin typeface="Futura Hv BT"/>
              <a:cs typeface="Futura Hv BT"/>
            </a:endParaRPr>
          </a:p>
          <a:p>
            <a:pPr marL="12700" marR="5080">
              <a:lnSpc>
                <a:spcPct val="100000"/>
              </a:lnSpc>
            </a:pPr>
            <a:r>
              <a:rPr sz="2000" spc="-5" dirty="0">
                <a:latin typeface="Futura Lt BT"/>
                <a:cs typeface="Futura Lt BT"/>
              </a:rPr>
              <a:t>Is being </a:t>
            </a:r>
            <a:r>
              <a:rPr sz="2000" dirty="0">
                <a:latin typeface="Futura Lt BT"/>
                <a:cs typeface="Futura Lt BT"/>
              </a:rPr>
              <a:t>used </a:t>
            </a:r>
            <a:r>
              <a:rPr sz="2000" spc="-5" dirty="0">
                <a:latin typeface="Futura Lt BT"/>
                <a:cs typeface="Futura Lt BT"/>
              </a:rPr>
              <a:t>extensively by IBM, Apple, </a:t>
            </a:r>
            <a:r>
              <a:rPr sz="2000" dirty="0">
                <a:latin typeface="Futura Lt BT"/>
                <a:cs typeface="Futura Lt BT"/>
              </a:rPr>
              <a:t>Google, </a:t>
            </a:r>
            <a:r>
              <a:rPr sz="2000" spc="-10" dirty="0">
                <a:latin typeface="Futura Lt BT"/>
                <a:cs typeface="Futura Lt BT"/>
              </a:rPr>
              <a:t>Samsung, </a:t>
            </a:r>
            <a:r>
              <a:rPr sz="2000" spc="-5" dirty="0">
                <a:latin typeface="Futura Lt BT"/>
                <a:cs typeface="Futura Lt BT"/>
              </a:rPr>
              <a:t>Starbucks, </a:t>
            </a:r>
            <a:r>
              <a:rPr sz="2000" spc="-125" dirty="0">
                <a:latin typeface="Futura Lt BT"/>
                <a:cs typeface="Futura Lt BT"/>
              </a:rPr>
              <a:t>SAP,  </a:t>
            </a:r>
            <a:r>
              <a:rPr sz="2000" dirty="0">
                <a:latin typeface="Futura Lt BT"/>
                <a:cs typeface="Futura Lt BT"/>
              </a:rPr>
              <a:t>GE…in short </a:t>
            </a:r>
            <a:r>
              <a:rPr sz="2000" spc="-5" dirty="0">
                <a:latin typeface="Futura Lt BT"/>
                <a:cs typeface="Futura Lt BT"/>
              </a:rPr>
              <a:t>all the </a:t>
            </a:r>
            <a:r>
              <a:rPr sz="2000" dirty="0">
                <a:latin typeface="Futura Lt BT"/>
                <a:cs typeface="Futura Lt BT"/>
              </a:rPr>
              <a:t>fortune </a:t>
            </a:r>
            <a:r>
              <a:rPr sz="2000" spc="-5" dirty="0">
                <a:latin typeface="Futura Lt BT"/>
                <a:cs typeface="Futura Lt BT"/>
              </a:rPr>
              <a:t>500 companies </a:t>
            </a:r>
            <a:r>
              <a:rPr sz="2000" dirty="0">
                <a:latin typeface="Futura Lt BT"/>
                <a:cs typeface="Futura Lt BT"/>
              </a:rPr>
              <a:t>have started using </a:t>
            </a:r>
            <a:r>
              <a:rPr sz="2000" spc="-5" dirty="0">
                <a:latin typeface="Futura Lt BT"/>
                <a:cs typeface="Futura Lt BT"/>
              </a:rPr>
              <a:t>design</a:t>
            </a:r>
            <a:r>
              <a:rPr sz="2000" spc="-65" dirty="0">
                <a:latin typeface="Futura Lt BT"/>
                <a:cs typeface="Futura Lt BT"/>
              </a:rPr>
              <a:t> </a:t>
            </a:r>
            <a:r>
              <a:rPr sz="2000" spc="-10" dirty="0">
                <a:latin typeface="Futura Lt BT"/>
                <a:cs typeface="Futura Lt BT"/>
              </a:rPr>
              <a:t>thinking.</a:t>
            </a:r>
            <a:endParaRPr sz="2000" dirty="0">
              <a:latin typeface="Futura Lt BT"/>
              <a:cs typeface="Futura Lt BT"/>
            </a:endParaRPr>
          </a:p>
          <a:p>
            <a:pPr>
              <a:lnSpc>
                <a:spcPct val="100000"/>
              </a:lnSpc>
              <a:spcBef>
                <a:spcPts val="40"/>
              </a:spcBef>
            </a:pPr>
            <a:endParaRPr sz="2050" dirty="0">
              <a:latin typeface="Times New Roman"/>
              <a:cs typeface="Times New Roman"/>
            </a:endParaRPr>
          </a:p>
          <a:p>
            <a:pPr marL="12700">
              <a:lnSpc>
                <a:spcPct val="100000"/>
              </a:lnSpc>
            </a:pPr>
            <a:r>
              <a:rPr sz="2000" dirty="0">
                <a:latin typeface="Futura Lt BT"/>
                <a:cs typeface="Futura Lt BT"/>
              </a:rPr>
              <a:t>Design </a:t>
            </a:r>
            <a:r>
              <a:rPr sz="2000" spc="-5" dirty="0">
                <a:latin typeface="Futura Lt BT"/>
                <a:cs typeface="Futura Lt BT"/>
              </a:rPr>
              <a:t>thinking comes to</a:t>
            </a:r>
            <a:r>
              <a:rPr sz="2000" spc="-10" dirty="0">
                <a:latin typeface="Futura Lt BT"/>
                <a:cs typeface="Futura Lt BT"/>
              </a:rPr>
              <a:t> </a:t>
            </a:r>
            <a:r>
              <a:rPr sz="2000" spc="-5" dirty="0">
                <a:latin typeface="Futura Lt BT"/>
                <a:cs typeface="Futura Lt BT"/>
              </a:rPr>
              <a:t>India,</a:t>
            </a:r>
            <a:endParaRPr sz="2000" dirty="0">
              <a:latin typeface="Futura Lt BT"/>
              <a:cs typeface="Futura Lt BT"/>
            </a:endParaRPr>
          </a:p>
          <a:p>
            <a:pPr marL="12700">
              <a:lnSpc>
                <a:spcPct val="100000"/>
              </a:lnSpc>
            </a:pPr>
            <a:r>
              <a:rPr sz="2000" spc="-5" dirty="0">
                <a:latin typeface="Futura Lt BT"/>
                <a:cs typeface="Futura Lt BT"/>
              </a:rPr>
              <a:t>‘Infosys trains </a:t>
            </a:r>
            <a:r>
              <a:rPr sz="2000" dirty="0">
                <a:latin typeface="Futura Lt BT"/>
                <a:cs typeface="Futura Lt BT"/>
              </a:rPr>
              <a:t>its </a:t>
            </a:r>
            <a:r>
              <a:rPr sz="2000" spc="-5" dirty="0">
                <a:latin typeface="Futura Lt BT"/>
                <a:cs typeface="Futura Lt BT"/>
              </a:rPr>
              <a:t>1,00,000 employees on </a:t>
            </a:r>
            <a:r>
              <a:rPr sz="2000" dirty="0">
                <a:latin typeface="Futura Lt BT"/>
                <a:cs typeface="Futura Lt BT"/>
              </a:rPr>
              <a:t>Design</a:t>
            </a:r>
            <a:r>
              <a:rPr sz="2000" spc="-20" dirty="0">
                <a:latin typeface="Futura Lt BT"/>
                <a:cs typeface="Futura Lt BT"/>
              </a:rPr>
              <a:t> </a:t>
            </a:r>
            <a:r>
              <a:rPr sz="2000" spc="-5" dirty="0">
                <a:latin typeface="Futura Lt BT"/>
                <a:cs typeface="Futura Lt BT"/>
              </a:rPr>
              <a:t>Thinking’</a:t>
            </a:r>
            <a:endParaRPr sz="2000" dirty="0">
              <a:latin typeface="Futura Lt BT"/>
              <a:cs typeface="Futura Lt BT"/>
            </a:endParaRPr>
          </a:p>
          <a:p>
            <a:pPr>
              <a:lnSpc>
                <a:spcPct val="100000"/>
              </a:lnSpc>
              <a:spcBef>
                <a:spcPts val="45"/>
              </a:spcBef>
            </a:pPr>
            <a:endParaRPr sz="2050" dirty="0">
              <a:latin typeface="Times New Roman"/>
              <a:cs typeface="Times New Roman"/>
            </a:endParaRPr>
          </a:p>
          <a:p>
            <a:pPr marL="12700">
              <a:lnSpc>
                <a:spcPct val="100000"/>
              </a:lnSpc>
            </a:pPr>
            <a:r>
              <a:rPr sz="2000" spc="-10" dirty="0">
                <a:latin typeface="Futura Lt BT"/>
                <a:cs typeface="Futura Lt BT"/>
              </a:rPr>
              <a:t>Wipro, </a:t>
            </a:r>
            <a:r>
              <a:rPr sz="2000" dirty="0">
                <a:latin typeface="Futura Lt BT"/>
                <a:cs typeface="Futura Lt BT"/>
              </a:rPr>
              <a:t>Godrej, Mahendra follow suit.</a:t>
            </a: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25942" y="322285"/>
            <a:ext cx="6839584"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000000"/>
                </a:solidFill>
                <a:latin typeface="Futura Hv BT"/>
                <a:cs typeface="Futura Hv BT"/>
              </a:rPr>
              <a:t>BASIC </a:t>
            </a:r>
            <a:r>
              <a:rPr sz="2000" spc="-10" dirty="0">
                <a:solidFill>
                  <a:srgbClr val="000000"/>
                </a:solidFill>
                <a:latin typeface="Futura Hv BT"/>
                <a:cs typeface="Futura Hv BT"/>
              </a:rPr>
              <a:t>PRINCIPLES </a:t>
            </a:r>
            <a:r>
              <a:rPr sz="2000" spc="-5" dirty="0">
                <a:solidFill>
                  <a:srgbClr val="000000"/>
                </a:solidFill>
                <a:latin typeface="Futura Hv BT"/>
                <a:cs typeface="Futura Hv BT"/>
              </a:rPr>
              <a:t>OF DESIGN THINKING</a:t>
            </a:r>
            <a:r>
              <a:rPr sz="2000" spc="15" dirty="0">
                <a:solidFill>
                  <a:srgbClr val="000000"/>
                </a:solidFill>
                <a:latin typeface="Futura Hv BT"/>
                <a:cs typeface="Futura Hv BT"/>
              </a:rPr>
              <a:t> </a:t>
            </a:r>
            <a:r>
              <a:rPr sz="2000" spc="-10" dirty="0">
                <a:solidFill>
                  <a:srgbClr val="000000"/>
                </a:solidFill>
                <a:latin typeface="Futura Hv BT"/>
                <a:cs typeface="Futura Hv BT"/>
              </a:rPr>
              <a:t>WORKFLOWS</a:t>
            </a:r>
            <a:endParaRPr sz="2000">
              <a:latin typeface="Futura Hv BT"/>
              <a:cs typeface="Futura Hv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13" name="Picture 2">
            <a:extLst>
              <a:ext uri="{FF2B5EF4-FFF2-40B4-BE49-F238E27FC236}">
                <a16:creationId xmlns:a16="http://schemas.microsoft.com/office/drawing/2014/main" xmlns="" id="{252C936D-6575-41F3-B66B-45CE5A52C929}"/>
              </a:ext>
            </a:extLst>
          </p:cNvPr>
          <p:cNvPicPr>
            <a:picLocks noChangeAspect="1" noChangeArrowheads="1"/>
          </p:cNvPicPr>
          <p:nvPr/>
        </p:nvPicPr>
        <p:blipFill rotWithShape="1">
          <a:blip r:embed="rId2" cstate="print">
            <a:duotone>
              <a:schemeClr val="accent6">
                <a:shade val="45000"/>
                <a:satMod val="135000"/>
              </a:schemeClr>
              <a:prstClr val="white"/>
            </a:duotone>
          </a:blip>
          <a:srcRect l="15538" t="25226" r="36578" b="12083"/>
          <a:stretch/>
        </p:blipFill>
        <p:spPr bwMode="auto">
          <a:xfrm>
            <a:off x="766374" y="939966"/>
            <a:ext cx="9158720" cy="5682917"/>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29" name="Picture 28">
            <a:extLst>
              <a:ext uri="{FF2B5EF4-FFF2-40B4-BE49-F238E27FC236}">
                <a16:creationId xmlns:a16="http://schemas.microsoft.com/office/drawing/2014/main" xmlns="" id="{52812C31-B7CE-4FBF-AF06-3E8C4F6E9EB9}"/>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772" b="28294"/>
          <a:stretch/>
        </p:blipFill>
        <p:spPr>
          <a:xfrm>
            <a:off x="115136" y="98767"/>
            <a:ext cx="10463128" cy="6689585"/>
          </a:xfrm>
          <a:prstGeom prst="rect">
            <a:avLst/>
          </a:prstGeom>
        </p:spPr>
      </p:pic>
      <p:pic>
        <p:nvPicPr>
          <p:cNvPr id="2" name="Graphic 1">
            <a:extLst>
              <a:ext uri="{FF2B5EF4-FFF2-40B4-BE49-F238E27FC236}">
                <a16:creationId xmlns:a16="http://schemas.microsoft.com/office/drawing/2014/main" xmlns="" id="{6B10B799-E7A7-438C-910C-193146993100}"/>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9828806" y="126798"/>
            <a:ext cx="609600" cy="6477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300" y="581026"/>
            <a:ext cx="9448800" cy="6555641"/>
          </a:xfrm>
          <a:prstGeom prst="rect">
            <a:avLst/>
          </a:prstGeom>
        </p:spPr>
        <p:txBody>
          <a:bodyPr wrap="square" numCol="2">
            <a:spAutoFit/>
          </a:bodyPr>
          <a:lstStyle/>
          <a:p>
            <a:pPr>
              <a:lnSpc>
                <a:spcPct val="150000"/>
              </a:lnSpc>
            </a:pPr>
            <a:r>
              <a:rPr lang="en-US" b="1" cap="all" dirty="0" smtClean="0"/>
              <a:t>CHALLENGING THE PROCESS WITH THE MARSHMALLOW CHALLENGE</a:t>
            </a:r>
          </a:p>
          <a:p>
            <a:pPr>
              <a:lnSpc>
                <a:spcPct val="150000"/>
              </a:lnSpc>
            </a:pPr>
            <a:r>
              <a:rPr lang="en-US" b="1" dirty="0" smtClean="0"/>
              <a:t>Purpose</a:t>
            </a:r>
            <a:endParaRPr lang="en-US" dirty="0" smtClean="0"/>
          </a:p>
          <a:p>
            <a:pPr>
              <a:lnSpc>
                <a:spcPct val="150000"/>
              </a:lnSpc>
            </a:pPr>
            <a:r>
              <a:rPr lang="en-US" dirty="0" smtClean="0"/>
              <a:t>Challenge the Process. This is an easy activity that requires minimal space and very few supplies to perform.</a:t>
            </a:r>
          </a:p>
          <a:p>
            <a:pPr>
              <a:lnSpc>
                <a:spcPct val="150000"/>
              </a:lnSpc>
            </a:pPr>
            <a:r>
              <a:rPr lang="en-US" b="1" dirty="0" smtClean="0"/>
              <a:t>Group Siz</a:t>
            </a:r>
            <a:r>
              <a:rPr lang="en-US" dirty="0" smtClean="0"/>
              <a:t>e</a:t>
            </a:r>
          </a:p>
          <a:p>
            <a:pPr>
              <a:lnSpc>
                <a:spcPct val="150000"/>
              </a:lnSpc>
            </a:pPr>
            <a:r>
              <a:rPr lang="en-US" dirty="0" smtClean="0"/>
              <a:t>No more than 5 people per team. If the total group size is just 5 or 6 people, divide the group into teams of 3, if at all possible. Team size is more important than total number of participants involved in the activity.</a:t>
            </a:r>
          </a:p>
          <a:p>
            <a:pPr>
              <a:lnSpc>
                <a:spcPct val="150000"/>
              </a:lnSpc>
            </a:pPr>
            <a:r>
              <a:rPr lang="en-US" b="1" dirty="0" smtClean="0"/>
              <a:t>Time Required</a:t>
            </a:r>
            <a:endParaRPr lang="en-US" dirty="0" smtClean="0"/>
          </a:p>
          <a:p>
            <a:pPr>
              <a:lnSpc>
                <a:spcPct val="150000"/>
              </a:lnSpc>
            </a:pPr>
            <a:r>
              <a:rPr lang="en-US" dirty="0" smtClean="0"/>
              <a:t>45 minutes or less</a:t>
            </a:r>
          </a:p>
          <a:p>
            <a:pPr>
              <a:lnSpc>
                <a:spcPct val="150000"/>
              </a:lnSpc>
            </a:pPr>
            <a:r>
              <a:rPr lang="en-US" dirty="0" smtClean="0"/>
              <a:t>5 minute introduction; </a:t>
            </a:r>
          </a:p>
          <a:p>
            <a:pPr>
              <a:lnSpc>
                <a:spcPct val="150000"/>
              </a:lnSpc>
            </a:pPr>
            <a:r>
              <a:rPr lang="en-US" dirty="0" smtClean="0">
                <a:solidFill>
                  <a:schemeClr val="accent1">
                    <a:lumMod val="75000"/>
                  </a:schemeClr>
                </a:solidFill>
              </a:rPr>
              <a:t>18 minute activity; </a:t>
            </a:r>
          </a:p>
          <a:p>
            <a:pPr>
              <a:lnSpc>
                <a:spcPct val="150000"/>
              </a:lnSpc>
            </a:pPr>
            <a:r>
              <a:rPr lang="en-US" dirty="0" smtClean="0">
                <a:solidFill>
                  <a:schemeClr val="accent1">
                    <a:lumMod val="75000"/>
                  </a:schemeClr>
                </a:solidFill>
              </a:rPr>
              <a:t>5 minute video. </a:t>
            </a:r>
          </a:p>
          <a:p>
            <a:pPr>
              <a:lnSpc>
                <a:spcPct val="150000"/>
              </a:lnSpc>
            </a:pPr>
            <a:r>
              <a:rPr lang="en-US" dirty="0" smtClean="0">
                <a:solidFill>
                  <a:schemeClr val="accent1">
                    <a:lumMod val="75000"/>
                  </a:schemeClr>
                </a:solidFill>
              </a:rPr>
              <a:t>Additional time for discussion. </a:t>
            </a:r>
          </a:p>
          <a:p>
            <a:pPr>
              <a:lnSpc>
                <a:spcPct val="150000"/>
              </a:lnSpc>
            </a:pPr>
            <a:r>
              <a:rPr lang="en-US" dirty="0" smtClean="0">
                <a:solidFill>
                  <a:schemeClr val="accent1">
                    <a:lumMod val="75000"/>
                  </a:schemeClr>
                </a:solidFill>
              </a:rPr>
              <a:t>The 18 minute exercise is fixed. Other times can be adjusted as needed.</a:t>
            </a:r>
          </a:p>
          <a:p>
            <a:pPr>
              <a:lnSpc>
                <a:spcPct val="150000"/>
              </a:lnSpc>
            </a:pPr>
            <a:r>
              <a:rPr lang="en-US" b="1" dirty="0" smtClean="0"/>
              <a:t>Materials</a:t>
            </a:r>
            <a:endParaRPr lang="en-US" dirty="0" smtClean="0"/>
          </a:p>
          <a:p>
            <a:pPr>
              <a:lnSpc>
                <a:spcPct val="150000"/>
              </a:lnSpc>
            </a:pPr>
            <a:r>
              <a:rPr lang="en-US" dirty="0" smtClean="0">
                <a:solidFill>
                  <a:schemeClr val="accent1">
                    <a:lumMod val="75000"/>
                  </a:schemeClr>
                </a:solidFill>
              </a:rPr>
              <a:t>Each team needs 1 yard of tape, 1 yard of string, 20 pieces of spaghetti and one marshmallow. One or two small scissors for all teams in the group to access during the activity.</a:t>
            </a:r>
          </a:p>
        </p:txBody>
      </p:sp>
      <p:pic>
        <p:nvPicPr>
          <p:cNvPr id="3" name="Graphic 5">
            <a:extLst>
              <a:ext uri="{FF2B5EF4-FFF2-40B4-BE49-F238E27FC236}">
                <a16:creationId xmlns:a16="http://schemas.microsoft.com/office/drawing/2014/main" xmlns="" id="{CCDA8AC5-46B5-4CC0-AA21-8E4451D64FD4}"/>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9552855" y="177822"/>
            <a:ext cx="866775" cy="61912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100" y="160853"/>
            <a:ext cx="8839200" cy="7201972"/>
          </a:xfrm>
          <a:prstGeom prst="rect">
            <a:avLst/>
          </a:prstGeom>
        </p:spPr>
        <p:txBody>
          <a:bodyPr wrap="square">
            <a:spAutoFit/>
          </a:bodyPr>
          <a:lstStyle/>
          <a:p>
            <a:pPr>
              <a:lnSpc>
                <a:spcPct val="150000"/>
              </a:lnSpc>
            </a:pPr>
            <a:r>
              <a:rPr lang="en-US" sz="1600" b="1" dirty="0" smtClean="0"/>
              <a:t>Process</a:t>
            </a:r>
            <a:endParaRPr lang="en-US" sz="1600" dirty="0" smtClean="0"/>
          </a:p>
          <a:p>
            <a:pPr>
              <a:lnSpc>
                <a:spcPct val="150000"/>
              </a:lnSpc>
            </a:pPr>
            <a:r>
              <a:rPr lang="en-US" sz="1600" dirty="0" smtClean="0"/>
              <a:t>Divide attendees into teams of 3-5 members.</a:t>
            </a:r>
          </a:p>
          <a:p>
            <a:pPr>
              <a:lnSpc>
                <a:spcPct val="150000"/>
              </a:lnSpc>
            </a:pPr>
            <a:r>
              <a:rPr lang="en-US" sz="1600" dirty="0" smtClean="0"/>
              <a:t>Give each team the tape, string, spaghetti, and marshmallow. Provide each team access to scissors).</a:t>
            </a:r>
          </a:p>
          <a:p>
            <a:pPr>
              <a:lnSpc>
                <a:spcPct val="150000"/>
              </a:lnSpc>
            </a:pPr>
            <a:r>
              <a:rPr lang="en-US" sz="1600" dirty="0" smtClean="0"/>
              <a:t>Read the following instructions to all teams at the same time. </a:t>
            </a:r>
          </a:p>
          <a:p>
            <a:pPr>
              <a:lnSpc>
                <a:spcPct val="150000"/>
              </a:lnSpc>
              <a:buFont typeface="Arial" pitchFamily="34" charset="0"/>
              <a:buChar char="•"/>
            </a:pPr>
            <a:r>
              <a:rPr lang="en-US" sz="1600" i="1" dirty="0" smtClean="0"/>
              <a:t>Each team has 18 minutes to build the tallest, free-standing structure using the materials supplied to each group. </a:t>
            </a:r>
          </a:p>
          <a:p>
            <a:pPr>
              <a:lnSpc>
                <a:spcPct val="150000"/>
              </a:lnSpc>
              <a:buFont typeface="Arial" pitchFamily="34" charset="0"/>
              <a:buChar char="•"/>
            </a:pPr>
            <a:r>
              <a:rPr lang="en-US" sz="1600" i="1" dirty="0" smtClean="0"/>
              <a:t>The marshmallow must be attached to the top of the structure you build. </a:t>
            </a:r>
          </a:p>
          <a:p>
            <a:pPr>
              <a:lnSpc>
                <a:spcPct val="150000"/>
              </a:lnSpc>
              <a:buFont typeface="Arial" pitchFamily="34" charset="0"/>
              <a:buChar char="•"/>
            </a:pPr>
            <a:r>
              <a:rPr lang="en-US" sz="1600" i="1" dirty="0" smtClean="0"/>
              <a:t>After 18 minutes, measure the height of each structure that remains standing with the marshmallow on top. </a:t>
            </a:r>
          </a:p>
          <a:p>
            <a:pPr>
              <a:lnSpc>
                <a:spcPct val="150000"/>
              </a:lnSpc>
              <a:buFont typeface="Arial" pitchFamily="34" charset="0"/>
              <a:buChar char="•"/>
            </a:pPr>
            <a:r>
              <a:rPr lang="en-US" sz="1600" i="1" dirty="0" smtClean="0"/>
              <a:t>The winner is the team whose free-standing structure is the tallest.</a:t>
            </a:r>
            <a:endParaRPr lang="en-US" sz="1600" dirty="0" smtClean="0"/>
          </a:p>
          <a:p>
            <a:pPr>
              <a:lnSpc>
                <a:spcPct val="150000"/>
              </a:lnSpc>
              <a:buFont typeface="Arial" pitchFamily="34" charset="0"/>
              <a:buChar char="•"/>
            </a:pPr>
            <a:r>
              <a:rPr lang="en-US" sz="1600" dirty="0" smtClean="0"/>
              <a:t>Answer any questions the teams may have and give the groups a 30 second warning. </a:t>
            </a:r>
          </a:p>
          <a:p>
            <a:pPr>
              <a:lnSpc>
                <a:spcPct val="150000"/>
              </a:lnSpc>
              <a:buFont typeface="Arial" pitchFamily="34" charset="0"/>
              <a:buChar char="•"/>
            </a:pPr>
            <a:r>
              <a:rPr lang="en-US" sz="1600" dirty="0" smtClean="0"/>
              <a:t>After 30 seconds, start the activity and stand back. </a:t>
            </a:r>
          </a:p>
          <a:p>
            <a:pPr>
              <a:lnSpc>
                <a:spcPct val="150000"/>
              </a:lnSpc>
              <a:buFont typeface="Arial" pitchFamily="34" charset="0"/>
              <a:buChar char="•"/>
            </a:pPr>
            <a:r>
              <a:rPr lang="en-US" sz="1600" dirty="0" smtClean="0"/>
              <a:t>Keep watch on the teams to ensure they are following the rules of the game. </a:t>
            </a:r>
          </a:p>
          <a:p>
            <a:pPr>
              <a:lnSpc>
                <a:spcPct val="150000"/>
              </a:lnSpc>
              <a:buFont typeface="Arial" pitchFamily="34" charset="0"/>
              <a:buChar char="•"/>
            </a:pPr>
            <a:r>
              <a:rPr lang="en-US" sz="1600" dirty="0" smtClean="0"/>
              <a:t>Remind them that the marshmallow </a:t>
            </a:r>
            <a:r>
              <a:rPr lang="en-US" sz="1600" b="1" dirty="0" smtClean="0"/>
              <a:t>must</a:t>
            </a:r>
            <a:r>
              <a:rPr lang="en-US" sz="1600" dirty="0" smtClean="0"/>
              <a:t> be on the top of the structure, and that the structure itself must be free-standing when the activity concludes.</a:t>
            </a:r>
          </a:p>
          <a:p>
            <a:pPr>
              <a:lnSpc>
                <a:spcPct val="150000"/>
              </a:lnSpc>
              <a:buFont typeface="Arial" pitchFamily="34" charset="0"/>
              <a:buChar char="•"/>
            </a:pPr>
            <a:r>
              <a:rPr lang="en-US" sz="1600" dirty="0" smtClean="0"/>
              <a:t>Let them know how much time has passed until 18 minutes is up.</a:t>
            </a:r>
          </a:p>
          <a:p>
            <a:pPr>
              <a:lnSpc>
                <a:spcPct val="150000"/>
              </a:lnSpc>
              <a:buFont typeface="Arial" pitchFamily="34" charset="0"/>
              <a:buChar char="•"/>
            </a:pPr>
            <a:r>
              <a:rPr lang="en-US" sz="1600" dirty="0" smtClean="0"/>
              <a:t>At the end of 18 minutes, measure those structures created within the rules and that are still standing.</a:t>
            </a:r>
          </a:p>
          <a:p>
            <a:pPr>
              <a:lnSpc>
                <a:spcPct val="150000"/>
              </a:lnSpc>
              <a:buFont typeface="Arial" pitchFamily="34" charset="0"/>
              <a:buChar char="•"/>
            </a:pPr>
            <a:r>
              <a:rPr lang="en-US" sz="1600" dirty="0" smtClean="0"/>
              <a:t>After declaring the winner (assuming there is a structure that remains standing after the marshmallow has been attached)</a:t>
            </a:r>
          </a:p>
        </p:txBody>
      </p:sp>
      <p:pic>
        <p:nvPicPr>
          <p:cNvPr id="3" name="Graphic 5">
            <a:extLst>
              <a:ext uri="{FF2B5EF4-FFF2-40B4-BE49-F238E27FC236}">
                <a16:creationId xmlns:a16="http://schemas.microsoft.com/office/drawing/2014/main" xmlns="" id="{CCDA8AC5-46B5-4CC0-AA21-8E4451D64FD4}"/>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9552855" y="177822"/>
            <a:ext cx="866775" cy="61912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900" y="352425"/>
            <a:ext cx="8763000" cy="6509474"/>
          </a:xfrm>
          <a:prstGeom prst="rect">
            <a:avLst/>
          </a:prstGeom>
        </p:spPr>
        <p:txBody>
          <a:bodyPr wrap="square">
            <a:spAutoFit/>
          </a:bodyPr>
          <a:lstStyle/>
          <a:p>
            <a:pPr>
              <a:lnSpc>
                <a:spcPct val="150000"/>
              </a:lnSpc>
            </a:pPr>
            <a:r>
              <a:rPr lang="en-US" sz="1600" b="1" dirty="0" smtClean="0"/>
              <a:t>Follow-up questions to ask of the group to facilitate discussion and further learning:</a:t>
            </a:r>
            <a:endParaRPr lang="en-US" sz="1600" dirty="0" smtClean="0"/>
          </a:p>
          <a:p>
            <a:pPr>
              <a:lnSpc>
                <a:spcPct val="150000"/>
              </a:lnSpc>
              <a:buFont typeface="Arial" pitchFamily="34" charset="0"/>
              <a:buChar char="•"/>
            </a:pPr>
            <a:r>
              <a:rPr lang="en-US" sz="1600" dirty="0" smtClean="0"/>
              <a:t>Was there a leader on your team? Who was it and who decided who the leader would be?</a:t>
            </a:r>
          </a:p>
          <a:p>
            <a:pPr>
              <a:lnSpc>
                <a:spcPct val="150000"/>
              </a:lnSpc>
              <a:buFont typeface="Arial" pitchFamily="34" charset="0"/>
              <a:buChar char="•"/>
            </a:pPr>
            <a:r>
              <a:rPr lang="en-US" sz="1600" dirty="0" smtClean="0"/>
              <a:t>If you had no leader, do you think having designated someone a leader would have helped?</a:t>
            </a:r>
          </a:p>
          <a:p>
            <a:pPr>
              <a:lnSpc>
                <a:spcPct val="150000"/>
              </a:lnSpc>
              <a:buFont typeface="Arial" pitchFamily="34" charset="0"/>
              <a:buChar char="•"/>
            </a:pPr>
            <a:r>
              <a:rPr lang="en-US" sz="1600" dirty="0" smtClean="0"/>
              <a:t>If you had a leader, how did he/she do? Of the leadership practices we have learned so far, which did your leader use?</a:t>
            </a:r>
          </a:p>
          <a:p>
            <a:pPr>
              <a:lnSpc>
                <a:spcPct val="150000"/>
              </a:lnSpc>
              <a:buFont typeface="Arial" pitchFamily="34" charset="0"/>
              <a:buChar char="•"/>
            </a:pPr>
            <a:r>
              <a:rPr lang="en-US" sz="1600" dirty="0" smtClean="0"/>
              <a:t>How helpful was everyone on your team in challenging the process of building the tallest structure? Did anyone appear to be an expert?</a:t>
            </a:r>
          </a:p>
          <a:p>
            <a:pPr>
              <a:lnSpc>
                <a:spcPct val="150000"/>
              </a:lnSpc>
              <a:buFont typeface="Arial" pitchFamily="34" charset="0"/>
              <a:buChar char="•"/>
            </a:pPr>
            <a:r>
              <a:rPr lang="en-US" sz="1600" dirty="0" smtClean="0"/>
              <a:t>Did any team members tune out of the activity — out of frustration with other members or for some other reason? What could you have done to keep all members of the group fully engaged?</a:t>
            </a:r>
          </a:p>
          <a:p>
            <a:pPr>
              <a:lnSpc>
                <a:spcPct val="150000"/>
              </a:lnSpc>
              <a:buFont typeface="Arial" pitchFamily="34" charset="0"/>
              <a:buChar char="•"/>
            </a:pPr>
            <a:r>
              <a:rPr lang="en-US" sz="1600" dirty="0" smtClean="0"/>
              <a:t>Did you feel everyone's ideas were well received during the activity?</a:t>
            </a:r>
          </a:p>
          <a:p>
            <a:pPr>
              <a:lnSpc>
                <a:spcPct val="150000"/>
              </a:lnSpc>
              <a:buFont typeface="Arial" pitchFamily="34" charset="0"/>
              <a:buChar char="•"/>
            </a:pPr>
            <a:r>
              <a:rPr lang="en-US" sz="1600" dirty="0" smtClean="0"/>
              <a:t>How did you feel as the time limit was approaching? Did pressure increase? If yes, was that helpful or not?</a:t>
            </a:r>
          </a:p>
          <a:p>
            <a:pPr>
              <a:lnSpc>
                <a:spcPct val="150000"/>
              </a:lnSpc>
              <a:buFont typeface="Arial" pitchFamily="34" charset="0"/>
              <a:buChar char="•"/>
            </a:pPr>
            <a:r>
              <a:rPr lang="en-US" sz="1600" dirty="0" smtClean="0"/>
              <a:t>In retrospect, what could you have done better to enhance your ability to Challenge the Process?</a:t>
            </a:r>
          </a:p>
          <a:p>
            <a:pPr>
              <a:lnSpc>
                <a:spcPct val="150000"/>
              </a:lnSpc>
              <a:buFont typeface="Arial" pitchFamily="34" charset="0"/>
              <a:buChar char="•"/>
            </a:pPr>
            <a:r>
              <a:rPr lang="en-US" sz="1600" dirty="0" smtClean="0"/>
              <a:t>Did you practice outsight? Where might new ideas have come from given your time constraint?</a:t>
            </a:r>
          </a:p>
          <a:p>
            <a:pPr>
              <a:lnSpc>
                <a:spcPct val="150000"/>
              </a:lnSpc>
              <a:buFont typeface="Arial" pitchFamily="34" charset="0"/>
              <a:buChar char="•"/>
            </a:pPr>
            <a:r>
              <a:rPr lang="en-US" sz="1600" dirty="0" smtClean="0"/>
              <a:t>Did you celebrate small wins? If yes, how did you do this?</a:t>
            </a:r>
          </a:p>
          <a:p>
            <a:pPr>
              <a:lnSpc>
                <a:spcPct val="150000"/>
              </a:lnSpc>
              <a:buFont typeface="Arial" pitchFamily="34" charset="0"/>
              <a:buChar char="•"/>
            </a:pPr>
            <a:r>
              <a:rPr lang="en-US" sz="1600" dirty="0" smtClean="0"/>
              <a:t>Encourage the Heart of all participants by giving everyone the marshmallows remaining in the bag. Everyone loves marshmallows!</a:t>
            </a:r>
          </a:p>
        </p:txBody>
      </p:sp>
      <p:pic>
        <p:nvPicPr>
          <p:cNvPr id="3" name="Graphic 5">
            <a:extLst>
              <a:ext uri="{FF2B5EF4-FFF2-40B4-BE49-F238E27FC236}">
                <a16:creationId xmlns:a16="http://schemas.microsoft.com/office/drawing/2014/main" xmlns="" id="{CCDA8AC5-46B5-4CC0-AA21-8E4451D64FD4}"/>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9552855" y="177822"/>
            <a:ext cx="866775" cy="61912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C047"/>
          </a:solidFill>
        </p:spPr>
        <p:txBody>
          <a:bodyPr wrap="square" lIns="0" tIns="0" rIns="0" bIns="0" rtlCol="0"/>
          <a:lstStyle/>
          <a:p>
            <a:endParaRPr/>
          </a:p>
        </p:txBody>
      </p:sp>
      <p:sp>
        <p:nvSpPr>
          <p:cNvPr id="3" name="object 3"/>
          <p:cNvSpPr txBox="1">
            <a:spLocks noGrp="1"/>
          </p:cNvSpPr>
          <p:nvPr>
            <p:ph type="title"/>
          </p:nvPr>
        </p:nvSpPr>
        <p:spPr>
          <a:xfrm>
            <a:off x="339474" y="162055"/>
            <a:ext cx="2111626" cy="1859483"/>
          </a:xfrm>
          <a:prstGeom prst="rect">
            <a:avLst/>
          </a:prstGeom>
        </p:spPr>
        <p:txBody>
          <a:bodyPr vert="horz" wrap="square" lIns="0" tIns="12700" rIns="0" bIns="0" rtlCol="0">
            <a:spAutoFit/>
          </a:bodyPr>
          <a:lstStyle/>
          <a:p>
            <a:pPr lvl="0"/>
            <a:r>
              <a:rPr lang="en-US" dirty="0" smtClean="0"/>
              <a:t>The why boring classes workshop</a:t>
            </a: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6" name="object 6"/>
          <p:cNvSpPr txBox="1">
            <a:spLocks noGrp="1"/>
          </p:cNvSpPr>
          <p:nvPr>
            <p:ph type="body" idx="1"/>
          </p:nvPr>
        </p:nvSpPr>
        <p:spPr>
          <a:xfrm>
            <a:off x="3670300" y="276225"/>
            <a:ext cx="6567859" cy="6476132"/>
          </a:xfrm>
          <a:prstGeom prst="rect">
            <a:avLst/>
          </a:prstGeom>
        </p:spPr>
        <p:txBody>
          <a:bodyPr vert="horz" wrap="square" lIns="0" tIns="12700" rIns="0" bIns="0" rtlCol="0">
            <a:spAutoFit/>
          </a:bodyPr>
          <a:lstStyle/>
          <a:p>
            <a:r>
              <a:rPr lang="en-US" dirty="0" smtClean="0"/>
              <a:t>Workshop time. Now it is time to do your own workshop. Pick a topic that motivates students such as … Why are classes so boring? Why people do not recycle? Assign expert roles to each student on relevant topics such as:</a:t>
            </a:r>
          </a:p>
          <a:p>
            <a:pPr lvl="0"/>
            <a:r>
              <a:rPr lang="en-US" dirty="0" smtClean="0"/>
              <a:t>How do they do it in other countries</a:t>
            </a:r>
          </a:p>
          <a:p>
            <a:pPr lvl="0"/>
            <a:r>
              <a:rPr lang="en-US" dirty="0" smtClean="0"/>
              <a:t>Interview end users on the topic</a:t>
            </a:r>
          </a:p>
          <a:p>
            <a:pPr lvl="0"/>
            <a:r>
              <a:rPr lang="en-US" dirty="0" smtClean="0"/>
              <a:t>Interview policy makers on the topic.</a:t>
            </a:r>
          </a:p>
          <a:p>
            <a:r>
              <a:rPr lang="en-US" dirty="0" smtClean="0"/>
              <a:t>Then give students one week to go on a first hand fact finding and data gathering mission. One week later: divide students in groups of 9 students maximum; assign one student as a facilitator to each group. Make sure to follow exactly the </a:t>
            </a:r>
            <a:r>
              <a:rPr lang="en-US" dirty="0" err="1" smtClean="0"/>
              <a:t>ideo</a:t>
            </a:r>
            <a:r>
              <a:rPr lang="en-US" dirty="0" smtClean="0"/>
              <a:t> shopping cart table layout. The teacher will act as backup man and advices the facilitator if they naturally drift off course. The background music of the gift workshop is great to help shy students talk. At the end demand a one </a:t>
            </a:r>
            <a:r>
              <a:rPr lang="en-US" dirty="0" err="1" smtClean="0"/>
              <a:t>ppt</a:t>
            </a:r>
            <a:r>
              <a:rPr lang="en-US" dirty="0" smtClean="0"/>
              <a:t> solution proposal to the problem and tell your students that it will be sent to the provost! We did this workshop and after 90 minutes some groups had reached the flow state of intellectual exhilaration. After time was up, some didn’t want to leave the room and continue discussing. That is a good sign.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469900" y="2562225"/>
            <a:ext cx="9782919" cy="4308872"/>
          </a:xfrm>
        </p:spPr>
        <p:txBody>
          <a:bodyPr/>
          <a:lstStyle/>
          <a:p>
            <a:r>
              <a:rPr lang="en-US" b="1" dirty="0" smtClean="0"/>
              <a:t>Comments from the back-up man</a:t>
            </a:r>
            <a:endParaRPr lang="en-US" dirty="0" smtClean="0"/>
          </a:p>
          <a:p>
            <a:r>
              <a:rPr lang="en-US" dirty="0" smtClean="0"/>
              <a:t>There are 4 ways to express an idea:</a:t>
            </a:r>
          </a:p>
          <a:p>
            <a:pPr lvl="0"/>
            <a:r>
              <a:rPr lang="en-US" dirty="0" smtClean="0"/>
              <a:t>Speech</a:t>
            </a:r>
          </a:p>
          <a:p>
            <a:pPr lvl="0"/>
            <a:r>
              <a:rPr lang="en-US" dirty="0" smtClean="0"/>
              <a:t>Writing</a:t>
            </a:r>
          </a:p>
          <a:p>
            <a:pPr lvl="0"/>
            <a:r>
              <a:rPr lang="en-US" dirty="0" smtClean="0"/>
              <a:t>Sketching (2D Prototyping)</a:t>
            </a:r>
          </a:p>
          <a:p>
            <a:pPr lvl="0"/>
            <a:r>
              <a:rPr lang="en-US" dirty="0" smtClean="0"/>
              <a:t>A 3D Prototype</a:t>
            </a:r>
          </a:p>
          <a:p>
            <a:r>
              <a:rPr lang="en-US" dirty="0" smtClean="0"/>
              <a:t>Each one has its advantage and activates different brain areas that can help you “see” things that other mediums of expression cannot convey. As Tim Brown says in his book </a:t>
            </a:r>
            <a:r>
              <a:rPr lang="en-US" dirty="0" err="1" smtClean="0"/>
              <a:t>Chane</a:t>
            </a:r>
            <a:r>
              <a:rPr lang="en-US" dirty="0" smtClean="0"/>
              <a:t> by Design there are </a:t>
            </a:r>
            <a:r>
              <a:rPr lang="en-US" dirty="0" err="1" smtClean="0"/>
              <a:t>storie</a:t>
            </a:r>
            <a:r>
              <a:rPr lang="en-US" dirty="0" smtClean="0"/>
              <a:t> you can only explain by drawing. So let us use it more! (Brown, 2012)</a:t>
            </a:r>
          </a:p>
          <a:p>
            <a:r>
              <a:rPr lang="en-US" b="1" dirty="0" smtClean="0"/>
              <a:t>Note: </a:t>
            </a:r>
            <a:r>
              <a:rPr lang="en-US" dirty="0" smtClean="0"/>
              <a:t>Majors from Engineering have a harder time exercising empathy</a:t>
            </a:r>
          </a:p>
          <a:p>
            <a:r>
              <a:rPr lang="en-US" b="1" dirty="0" smtClean="0"/>
              <a:t>Note to self: </a:t>
            </a:r>
            <a:r>
              <a:rPr lang="en-US" dirty="0" smtClean="0"/>
              <a:t>Send to the students a copy of Guy Kawasaki’s 10-20-30 rule video on how to do great PowerPoint</a:t>
            </a:r>
          </a:p>
          <a:p>
            <a:endParaRPr lang="en-US" dirty="0"/>
          </a:p>
        </p:txBody>
      </p:sp>
      <p:pic>
        <p:nvPicPr>
          <p:cNvPr id="5" name="Picture 4" descr="G:\ \DSC_9704.jpg"/>
          <p:cNvPicPr/>
          <p:nvPr/>
        </p:nvPicPr>
        <p:blipFill>
          <a:blip r:embed="rId2" cstate="print"/>
          <a:srcRect l="28323" t="17320" r="25011" b="17017"/>
          <a:stretch>
            <a:fillRect/>
          </a:stretch>
        </p:blipFill>
        <p:spPr bwMode="auto">
          <a:xfrm>
            <a:off x="317500" y="200025"/>
            <a:ext cx="2767650" cy="2191109"/>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C047"/>
          </a:solidFill>
        </p:spPr>
        <p:txBody>
          <a:bodyPr wrap="square" lIns="0" tIns="0" rIns="0" bIns="0" rtlCol="0"/>
          <a:lstStyle/>
          <a:p>
            <a:endParaRPr/>
          </a:p>
        </p:txBody>
      </p:sp>
      <p:sp>
        <p:nvSpPr>
          <p:cNvPr id="3" name="object 3"/>
          <p:cNvSpPr txBox="1">
            <a:spLocks noGrp="1"/>
          </p:cNvSpPr>
          <p:nvPr>
            <p:ph type="title"/>
          </p:nvPr>
        </p:nvSpPr>
        <p:spPr>
          <a:xfrm>
            <a:off x="339474" y="162055"/>
            <a:ext cx="1527175" cy="1397000"/>
          </a:xfrm>
          <a:prstGeom prst="rect">
            <a:avLst/>
          </a:prstGeom>
        </p:spPr>
        <p:txBody>
          <a:bodyPr vert="horz" wrap="square" lIns="0" tIns="12700" rIns="0" bIns="0" rtlCol="0">
            <a:spAutoFit/>
          </a:bodyPr>
          <a:lstStyle/>
          <a:p>
            <a:pPr marL="12700" marR="5080">
              <a:lnSpc>
                <a:spcPct val="100000"/>
              </a:lnSpc>
              <a:spcBef>
                <a:spcPts val="100"/>
              </a:spcBef>
            </a:pPr>
            <a:r>
              <a:rPr spc="-5" dirty="0"/>
              <a:t>Design  </a:t>
            </a:r>
            <a:r>
              <a:rPr dirty="0"/>
              <a:t>Thinking  </a:t>
            </a:r>
            <a:r>
              <a:rPr spc="-5" dirty="0"/>
              <a:t>Project</a:t>
            </a: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96286"/>
            <a:ext cx="6219190" cy="635000"/>
          </a:xfrm>
          <a:prstGeom prst="rect">
            <a:avLst/>
          </a:prstGeom>
        </p:spPr>
        <p:txBody>
          <a:bodyPr vert="horz" wrap="square" lIns="0" tIns="12700" rIns="0" bIns="0" rtlCol="0">
            <a:spAutoFit/>
          </a:bodyPr>
          <a:lstStyle/>
          <a:p>
            <a:pPr marL="12700">
              <a:lnSpc>
                <a:spcPct val="100000"/>
              </a:lnSpc>
              <a:spcBef>
                <a:spcPts val="100"/>
              </a:spcBef>
            </a:pPr>
            <a:r>
              <a:rPr sz="2000" b="1" spc="-55" dirty="0">
                <a:latin typeface="Futura Hv BT"/>
                <a:cs typeface="Futura Hv BT"/>
              </a:rPr>
              <a:t>Team</a:t>
            </a:r>
            <a:r>
              <a:rPr sz="2000" b="1" spc="-10" dirty="0">
                <a:latin typeface="Futura Hv BT"/>
                <a:cs typeface="Futura Hv BT"/>
              </a:rPr>
              <a:t> Formation</a:t>
            </a:r>
            <a:endParaRPr sz="2000" dirty="0">
              <a:latin typeface="Futura Hv BT"/>
              <a:cs typeface="Futura Hv BT"/>
            </a:endParaRPr>
          </a:p>
          <a:p>
            <a:pPr marL="12700">
              <a:lnSpc>
                <a:spcPct val="100000"/>
              </a:lnSpc>
            </a:pPr>
            <a:r>
              <a:rPr sz="2000" dirty="0">
                <a:latin typeface="Futura Lt BT"/>
                <a:cs typeface="Futura Lt BT"/>
              </a:rPr>
              <a:t>- </a:t>
            </a:r>
            <a:r>
              <a:rPr sz="2000" spc="-25" dirty="0">
                <a:latin typeface="Futura Lt BT"/>
                <a:cs typeface="Futura Lt BT"/>
              </a:rPr>
              <a:t>Form </a:t>
            </a:r>
            <a:r>
              <a:rPr sz="2000" dirty="0">
                <a:latin typeface="Futura Lt BT"/>
                <a:cs typeface="Futura Lt BT"/>
              </a:rPr>
              <a:t>a </a:t>
            </a:r>
            <a:r>
              <a:rPr sz="2000" spc="-5" dirty="0">
                <a:latin typeface="Futura Lt BT"/>
                <a:cs typeface="Futura Lt BT"/>
              </a:rPr>
              <a:t>group of 6, </a:t>
            </a:r>
            <a:r>
              <a:rPr sz="2000" dirty="0">
                <a:latin typeface="Futura Lt BT"/>
                <a:cs typeface="Futura Lt BT"/>
              </a:rPr>
              <a:t>having </a:t>
            </a:r>
            <a:r>
              <a:rPr sz="2000" spc="-5" dirty="0">
                <a:latin typeface="Futura Lt BT"/>
                <a:cs typeface="Futura Lt BT"/>
              </a:rPr>
              <a:t>two </a:t>
            </a:r>
            <a:r>
              <a:rPr sz="2000" dirty="0">
                <a:latin typeface="Futura Lt BT"/>
                <a:cs typeface="Futura Lt BT"/>
              </a:rPr>
              <a:t>sub </a:t>
            </a:r>
            <a:r>
              <a:rPr sz="2000" spc="-5" dirty="0">
                <a:latin typeface="Futura Lt BT"/>
                <a:cs typeface="Futura Lt BT"/>
              </a:rPr>
              <a:t>groups of </a:t>
            </a:r>
            <a:r>
              <a:rPr sz="2000" dirty="0">
                <a:latin typeface="Futura Lt BT"/>
                <a:cs typeface="Futura Lt BT"/>
              </a:rPr>
              <a:t>3</a:t>
            </a:r>
            <a:r>
              <a:rPr sz="2000" spc="-55" dirty="0">
                <a:latin typeface="Futura Lt BT"/>
                <a:cs typeface="Futura Lt BT"/>
              </a:rPr>
              <a:t> </a:t>
            </a:r>
            <a:r>
              <a:rPr sz="2000" spc="-5" dirty="0">
                <a:latin typeface="Futura Lt BT"/>
                <a:cs typeface="Futura Lt BT"/>
              </a:rPr>
              <a:t>members</a:t>
            </a:r>
            <a:endParaRPr sz="2000" dirty="0">
              <a:latin typeface="Futura Lt BT"/>
              <a:cs typeface="Futura Lt BT"/>
            </a:endParaRPr>
          </a:p>
        </p:txBody>
      </p:sp>
      <p:sp>
        <p:nvSpPr>
          <p:cNvPr id="5" name="object 5"/>
          <p:cNvSpPr txBox="1"/>
          <p:nvPr/>
        </p:nvSpPr>
        <p:spPr>
          <a:xfrm>
            <a:off x="3611299" y="1110686"/>
            <a:ext cx="6566534" cy="635000"/>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Futura Lt BT"/>
                <a:cs typeface="Futura Lt BT"/>
              </a:rPr>
              <a:t>- </a:t>
            </a:r>
            <a:r>
              <a:rPr sz="2000" spc="-5" dirty="0">
                <a:latin typeface="Futura Lt BT"/>
                <a:cs typeface="Futura Lt BT"/>
              </a:rPr>
              <a:t>At </a:t>
            </a:r>
            <a:r>
              <a:rPr sz="2000" dirty="0">
                <a:latin typeface="Futura Lt BT"/>
                <a:cs typeface="Futura Lt BT"/>
              </a:rPr>
              <a:t>least 2 </a:t>
            </a:r>
            <a:r>
              <a:rPr sz="2000" spc="-5" dirty="0">
                <a:latin typeface="Futura Lt BT"/>
                <a:cs typeface="Futura Lt BT"/>
              </a:rPr>
              <a:t>members </a:t>
            </a:r>
            <a:r>
              <a:rPr sz="2000" dirty="0">
                <a:latin typeface="Futura Lt BT"/>
                <a:cs typeface="Futura Lt BT"/>
              </a:rPr>
              <a:t>with work </a:t>
            </a:r>
            <a:r>
              <a:rPr sz="2000" spc="-5" dirty="0">
                <a:latin typeface="Futura Lt BT"/>
                <a:cs typeface="Futura Lt BT"/>
              </a:rPr>
              <a:t>experience </a:t>
            </a:r>
            <a:r>
              <a:rPr sz="2000" dirty="0">
                <a:latin typeface="Futura Lt BT"/>
                <a:cs typeface="Futura Lt BT"/>
              </a:rPr>
              <a:t>in a </a:t>
            </a:r>
            <a:r>
              <a:rPr sz="2000" spc="-5" dirty="0">
                <a:latin typeface="Futura Lt BT"/>
                <a:cs typeface="Futura Lt BT"/>
              </a:rPr>
              <a:t>group </a:t>
            </a:r>
            <a:r>
              <a:rPr sz="2000" dirty="0">
                <a:latin typeface="Futura Lt BT"/>
                <a:cs typeface="Futura Lt BT"/>
              </a:rPr>
              <a:t>&amp; </a:t>
            </a:r>
            <a:r>
              <a:rPr sz="2000" spc="-5" dirty="0">
                <a:latin typeface="Futura Lt BT"/>
                <a:cs typeface="Futura Lt BT"/>
              </a:rPr>
              <a:t>equal  gender</a:t>
            </a:r>
            <a:r>
              <a:rPr sz="2000" spc="-10" dirty="0">
                <a:latin typeface="Futura Lt BT"/>
                <a:cs typeface="Futura Lt BT"/>
              </a:rPr>
              <a:t> </a:t>
            </a:r>
            <a:r>
              <a:rPr sz="2000" dirty="0">
                <a:latin typeface="Futura Lt BT"/>
                <a:cs typeface="Futura Lt BT"/>
              </a:rPr>
              <a:t>distribution</a:t>
            </a:r>
          </a:p>
        </p:txBody>
      </p:sp>
      <p:sp>
        <p:nvSpPr>
          <p:cNvPr id="6" name="object 6"/>
          <p:cNvSpPr txBox="1">
            <a:spLocks noGrp="1"/>
          </p:cNvSpPr>
          <p:nvPr>
            <p:ph type="body" idx="1"/>
          </p:nvPr>
        </p:nvSpPr>
        <p:spPr>
          <a:prstGeom prst="rect">
            <a:avLst/>
          </a:prstGeom>
        </p:spPr>
        <p:txBody>
          <a:bodyPr vert="horz" wrap="square" lIns="0" tIns="12700" rIns="0" bIns="0" rtlCol="0">
            <a:spAutoFit/>
          </a:bodyPr>
          <a:lstStyle/>
          <a:p>
            <a:pPr marL="3168650" marR="1539875">
              <a:lnSpc>
                <a:spcPct val="100000"/>
              </a:lnSpc>
              <a:spcBef>
                <a:spcPts val="100"/>
              </a:spcBef>
            </a:pPr>
            <a:r>
              <a:rPr dirty="0"/>
              <a:t>- 1 </a:t>
            </a:r>
            <a:r>
              <a:rPr spc="-5" dirty="0"/>
              <a:t>team member </a:t>
            </a:r>
            <a:r>
              <a:rPr dirty="0"/>
              <a:t>in </a:t>
            </a:r>
            <a:r>
              <a:rPr spc="-5" dirty="0"/>
              <a:t>each </a:t>
            </a:r>
            <a:r>
              <a:rPr dirty="0"/>
              <a:t>sub </a:t>
            </a:r>
            <a:r>
              <a:rPr spc="-5" dirty="0"/>
              <a:t>group documents  </a:t>
            </a:r>
            <a:r>
              <a:rPr spc="-10" dirty="0"/>
              <a:t>(Written, </a:t>
            </a:r>
            <a:r>
              <a:rPr dirty="0"/>
              <a:t>Video,</a:t>
            </a:r>
            <a:r>
              <a:rPr spc="5" dirty="0"/>
              <a:t> </a:t>
            </a:r>
            <a:r>
              <a:rPr dirty="0"/>
              <a:t>Photo)</a:t>
            </a:r>
          </a:p>
          <a:p>
            <a:pPr marL="3155950">
              <a:lnSpc>
                <a:spcPct val="100000"/>
              </a:lnSpc>
              <a:spcBef>
                <a:spcPts val="40"/>
              </a:spcBef>
            </a:pPr>
            <a:endParaRPr sz="2050" dirty="0">
              <a:latin typeface="Times New Roman"/>
              <a:cs typeface="Times New Roman"/>
            </a:endParaRPr>
          </a:p>
          <a:p>
            <a:pPr marL="3168650" marR="5080">
              <a:lnSpc>
                <a:spcPct val="100000"/>
              </a:lnSpc>
            </a:pPr>
            <a:r>
              <a:rPr b="1" spc="-5" dirty="0">
                <a:latin typeface="Futura Hv BT"/>
                <a:cs typeface="Futura Hv BT"/>
              </a:rPr>
              <a:t>Now lets </a:t>
            </a:r>
            <a:r>
              <a:rPr b="1" spc="-10" dirty="0">
                <a:latin typeface="Futura Hv BT"/>
                <a:cs typeface="Futura Hv BT"/>
              </a:rPr>
              <a:t>select </a:t>
            </a:r>
            <a:r>
              <a:rPr b="1" spc="-5" dirty="0">
                <a:latin typeface="Futura Hv BT"/>
                <a:cs typeface="Futura Hv BT"/>
              </a:rPr>
              <a:t>a </a:t>
            </a:r>
            <a:r>
              <a:rPr b="1" spc="-10" dirty="0">
                <a:latin typeface="Futura Hv BT"/>
                <a:cs typeface="Futura Hv BT"/>
              </a:rPr>
              <a:t>domain </a:t>
            </a:r>
            <a:r>
              <a:rPr b="1" spc="-5" dirty="0">
                <a:latin typeface="Futura Hv BT"/>
                <a:cs typeface="Futura Hv BT"/>
              </a:rPr>
              <a:t>&amp; area of </a:t>
            </a:r>
            <a:r>
              <a:rPr b="1" spc="-10" dirty="0">
                <a:latin typeface="Futura Hv BT"/>
                <a:cs typeface="Futura Hv BT"/>
              </a:rPr>
              <a:t>interest </a:t>
            </a:r>
            <a:r>
              <a:rPr dirty="0"/>
              <a:t>: Organized  </a:t>
            </a:r>
            <a:r>
              <a:rPr spc="-5" dirty="0"/>
              <a:t>Sector </a:t>
            </a:r>
            <a:r>
              <a:rPr spc="-15" dirty="0"/>
              <a:t>/Public </a:t>
            </a:r>
            <a:r>
              <a:rPr spc="-5" dirty="0"/>
              <a:t>Sector Business </a:t>
            </a:r>
            <a:r>
              <a:rPr spc="-30" dirty="0"/>
              <a:t>From </a:t>
            </a:r>
            <a:r>
              <a:rPr spc="-5" dirty="0"/>
              <a:t>Surrounding </a:t>
            </a:r>
            <a:r>
              <a:rPr dirty="0"/>
              <a:t>: </a:t>
            </a:r>
            <a:r>
              <a:rPr spc="-5" dirty="0"/>
              <a:t>Name the  </a:t>
            </a:r>
            <a:r>
              <a:rPr dirty="0"/>
              <a:t>Domain</a:t>
            </a:r>
          </a:p>
          <a:p>
            <a:pPr marL="3155950">
              <a:lnSpc>
                <a:spcPct val="100000"/>
              </a:lnSpc>
              <a:spcBef>
                <a:spcPts val="45"/>
              </a:spcBef>
            </a:pPr>
            <a:endParaRPr sz="2050" dirty="0">
              <a:latin typeface="Times New Roman"/>
              <a:cs typeface="Times New Roman"/>
            </a:endParaRPr>
          </a:p>
          <a:p>
            <a:pPr marL="3168650">
              <a:lnSpc>
                <a:spcPct val="100000"/>
              </a:lnSpc>
            </a:pPr>
            <a:r>
              <a:rPr b="1" spc="-5" dirty="0">
                <a:latin typeface="Futura Hv BT"/>
                <a:cs typeface="Futura Hv BT"/>
              </a:rPr>
              <a:t>Who is the </a:t>
            </a:r>
            <a:r>
              <a:rPr b="1" spc="-15" dirty="0">
                <a:latin typeface="Futura Hv BT"/>
                <a:cs typeface="Futura Hv BT"/>
              </a:rPr>
              <a:t>Point </a:t>
            </a:r>
            <a:r>
              <a:rPr b="1" spc="-5" dirty="0">
                <a:latin typeface="Futura Hv BT"/>
                <a:cs typeface="Futura Hv BT"/>
              </a:rPr>
              <a:t>of Contact ?</a:t>
            </a:r>
          </a:p>
          <a:p>
            <a:pPr marL="3155950">
              <a:lnSpc>
                <a:spcPct val="100000"/>
              </a:lnSpc>
              <a:spcBef>
                <a:spcPts val="40"/>
              </a:spcBef>
            </a:pPr>
            <a:endParaRPr sz="2050" dirty="0">
              <a:latin typeface="Times New Roman"/>
              <a:cs typeface="Times New Roman"/>
            </a:endParaRPr>
          </a:p>
          <a:p>
            <a:pPr marL="3168650" marR="698500">
              <a:lnSpc>
                <a:spcPct val="100000"/>
              </a:lnSpc>
            </a:pPr>
            <a:r>
              <a:rPr b="1" spc="-5" dirty="0">
                <a:latin typeface="Futura Hv BT"/>
                <a:cs typeface="Futura Hv BT"/>
              </a:rPr>
              <a:t>Both Sub </a:t>
            </a:r>
            <a:r>
              <a:rPr b="1" spc="-45" dirty="0">
                <a:latin typeface="Futura Hv BT"/>
                <a:cs typeface="Futura Hv BT"/>
              </a:rPr>
              <a:t>Teams </a:t>
            </a:r>
            <a:r>
              <a:rPr b="1" spc="-5" dirty="0">
                <a:latin typeface="Futura Hv BT"/>
                <a:cs typeface="Futura Hv BT"/>
              </a:rPr>
              <a:t>do the same </a:t>
            </a:r>
            <a:r>
              <a:rPr b="1" spc="-10" dirty="0">
                <a:latin typeface="Futura Hv BT"/>
                <a:cs typeface="Futura Hv BT"/>
              </a:rPr>
              <a:t>project </a:t>
            </a:r>
            <a:r>
              <a:rPr b="1" spc="-5" dirty="0">
                <a:latin typeface="Futura Hv BT"/>
                <a:cs typeface="Futura Hv BT"/>
              </a:rPr>
              <a:t>AND </a:t>
            </a:r>
            <a:r>
              <a:rPr b="1" spc="-10" dirty="0">
                <a:latin typeface="Futura Hv BT"/>
                <a:cs typeface="Futura Hv BT"/>
              </a:rPr>
              <a:t>Merge  frequently </a:t>
            </a:r>
            <a:r>
              <a:rPr b="1" spc="-5" dirty="0">
                <a:latin typeface="Futura Hv BT"/>
                <a:cs typeface="Futura Hv BT"/>
              </a:rPr>
              <a:t>BUT Still </a:t>
            </a:r>
            <a:r>
              <a:rPr b="1" spc="-10" dirty="0">
                <a:latin typeface="Futura Hv BT"/>
                <a:cs typeface="Futura Hv BT"/>
              </a:rPr>
              <a:t>retain </a:t>
            </a:r>
            <a:r>
              <a:rPr b="1" spc="-5" dirty="0">
                <a:latin typeface="Futura Hv BT"/>
                <a:cs typeface="Futura Hv BT"/>
              </a:rPr>
              <a:t>their</a:t>
            </a:r>
            <a:r>
              <a:rPr b="1" spc="5" dirty="0">
                <a:latin typeface="Futura Hv BT"/>
                <a:cs typeface="Futura Hv BT"/>
              </a:rPr>
              <a:t> </a:t>
            </a:r>
            <a:r>
              <a:rPr b="1" spc="-10" dirty="0">
                <a:latin typeface="Futura Hv BT"/>
                <a:cs typeface="Futura Hv BT"/>
              </a:rPr>
              <a:t>identity</a:t>
            </a:r>
          </a:p>
        </p:txBody>
      </p:sp>
      <p:pic>
        <p:nvPicPr>
          <p:cNvPr id="9" name="Picture 8" descr="Team.png"/>
          <p:cNvPicPr>
            <a:picLocks noChangeAspect="1"/>
          </p:cNvPicPr>
          <p:nvPr/>
        </p:nvPicPr>
        <p:blipFill>
          <a:blip r:embed="rId2" cstate="print"/>
          <a:stretch>
            <a:fillRect/>
          </a:stretch>
        </p:blipFill>
        <p:spPr>
          <a:xfrm>
            <a:off x="9690100" y="0"/>
            <a:ext cx="1003300" cy="99952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C047"/>
          </a:solidFill>
        </p:spPr>
        <p:txBody>
          <a:bodyPr wrap="square" lIns="0" tIns="0" rIns="0" bIns="0" rtlCol="0"/>
          <a:lstStyle/>
          <a:p>
            <a:endParaRPr/>
          </a:p>
        </p:txBody>
      </p:sp>
      <p:sp>
        <p:nvSpPr>
          <p:cNvPr id="3" name="object 3"/>
          <p:cNvSpPr txBox="1">
            <a:spLocks noGrp="1"/>
          </p:cNvSpPr>
          <p:nvPr>
            <p:ph type="title"/>
          </p:nvPr>
        </p:nvSpPr>
        <p:spPr>
          <a:xfrm>
            <a:off x="339474" y="162055"/>
            <a:ext cx="2144395" cy="1854200"/>
          </a:xfrm>
          <a:prstGeom prst="rect">
            <a:avLst/>
          </a:prstGeom>
        </p:spPr>
        <p:txBody>
          <a:bodyPr vert="horz" wrap="square" lIns="0" tIns="12700" rIns="0" bIns="0" rtlCol="0">
            <a:spAutoFit/>
          </a:bodyPr>
          <a:lstStyle/>
          <a:p>
            <a:pPr marL="12700" marR="5080">
              <a:lnSpc>
                <a:spcPct val="100000"/>
              </a:lnSpc>
              <a:spcBef>
                <a:spcPts val="100"/>
              </a:spcBef>
            </a:pPr>
            <a:r>
              <a:rPr spc="-5" dirty="0"/>
              <a:t>Each </a:t>
            </a:r>
            <a:r>
              <a:rPr dirty="0"/>
              <a:t>team  will</a:t>
            </a:r>
            <a:r>
              <a:rPr spc="-95" dirty="0"/>
              <a:t> </a:t>
            </a:r>
            <a:r>
              <a:rPr spc="-5" dirty="0"/>
              <a:t>behave  </a:t>
            </a:r>
            <a:r>
              <a:rPr dirty="0"/>
              <a:t>like a  Company</a:t>
            </a: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96286"/>
            <a:ext cx="6541770" cy="635000"/>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Futura Lt BT"/>
                <a:cs typeface="Futura Lt BT"/>
              </a:rPr>
              <a:t>- </a:t>
            </a:r>
            <a:r>
              <a:rPr sz="2000" spc="-5" dirty="0">
                <a:latin typeface="Futura Lt BT"/>
                <a:cs typeface="Futura Lt BT"/>
              </a:rPr>
              <a:t>Though </a:t>
            </a:r>
            <a:r>
              <a:rPr sz="2000" dirty="0">
                <a:latin typeface="Futura Lt BT"/>
                <a:cs typeface="Futura Lt BT"/>
              </a:rPr>
              <a:t>no </a:t>
            </a:r>
            <a:r>
              <a:rPr sz="2000" spc="-5" dirty="0">
                <a:latin typeface="Futura Lt BT"/>
                <a:cs typeface="Futura Lt BT"/>
              </a:rPr>
              <a:t>problem </a:t>
            </a:r>
            <a:r>
              <a:rPr sz="2000" dirty="0">
                <a:latin typeface="Futura Lt BT"/>
                <a:cs typeface="Futura Lt BT"/>
              </a:rPr>
              <a:t>is a </a:t>
            </a:r>
            <a:r>
              <a:rPr sz="2000" spc="-5" dirty="0">
                <a:latin typeface="Futura Lt BT"/>
                <a:cs typeface="Futura Lt BT"/>
              </a:rPr>
              <a:t>trivial one </a:t>
            </a:r>
            <a:r>
              <a:rPr sz="2000" dirty="0">
                <a:latin typeface="Futura Lt BT"/>
                <a:cs typeface="Futura Lt BT"/>
              </a:rPr>
              <a:t>YET </a:t>
            </a:r>
            <a:r>
              <a:rPr sz="2000" spc="-15" dirty="0">
                <a:latin typeface="Futura Lt BT"/>
                <a:cs typeface="Futura Lt BT"/>
              </a:rPr>
              <a:t>Lets </a:t>
            </a:r>
            <a:r>
              <a:rPr sz="2000" dirty="0">
                <a:latin typeface="Futura Lt BT"/>
                <a:cs typeface="Futura Lt BT"/>
              </a:rPr>
              <a:t>solve a </a:t>
            </a:r>
            <a:r>
              <a:rPr sz="2000" spc="-5" dirty="0">
                <a:latin typeface="Futura Lt BT"/>
                <a:cs typeface="Futura Lt BT"/>
              </a:rPr>
              <a:t>problem  </a:t>
            </a:r>
            <a:r>
              <a:rPr sz="2000" dirty="0">
                <a:latin typeface="Futura Lt BT"/>
                <a:cs typeface="Futura Lt BT"/>
              </a:rPr>
              <a:t>worth </a:t>
            </a:r>
            <a:r>
              <a:rPr sz="2000" spc="-5" dirty="0">
                <a:latin typeface="Futura Lt BT"/>
                <a:cs typeface="Futura Lt BT"/>
              </a:rPr>
              <a:t>befitting an</a:t>
            </a:r>
            <a:r>
              <a:rPr sz="2000" spc="-10" dirty="0">
                <a:latin typeface="Futura Lt BT"/>
                <a:cs typeface="Futura Lt BT"/>
              </a:rPr>
              <a:t> </a:t>
            </a:r>
            <a:r>
              <a:rPr sz="2000" dirty="0">
                <a:latin typeface="Futura Lt BT"/>
                <a:cs typeface="Futura Lt BT"/>
              </a:rPr>
              <a:t>MBA</a:t>
            </a:r>
            <a:endParaRPr sz="2000">
              <a:latin typeface="Futura Lt BT"/>
              <a:cs typeface="Futura Lt BT"/>
            </a:endParaRPr>
          </a:p>
        </p:txBody>
      </p:sp>
      <p:sp>
        <p:nvSpPr>
          <p:cNvPr id="5" name="object 5"/>
          <p:cNvSpPr txBox="1"/>
          <p:nvPr/>
        </p:nvSpPr>
        <p:spPr>
          <a:xfrm>
            <a:off x="3611299" y="1110686"/>
            <a:ext cx="563689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Futura Lt BT"/>
                <a:cs typeface="Futura Lt BT"/>
              </a:rPr>
              <a:t>- </a:t>
            </a:r>
            <a:r>
              <a:rPr sz="2000" b="1" spc="-10" dirty="0">
                <a:latin typeface="Futura Hv BT"/>
                <a:cs typeface="Futura Hv BT"/>
              </a:rPr>
              <a:t>Product/Service </a:t>
            </a:r>
            <a:r>
              <a:rPr sz="2000" b="1" spc="-5" dirty="0">
                <a:latin typeface="Futura Hv BT"/>
                <a:cs typeface="Futura Hv BT"/>
              </a:rPr>
              <a:t>or </a:t>
            </a:r>
            <a:r>
              <a:rPr sz="2000" b="1" spc="-10" dirty="0">
                <a:latin typeface="Futura Hv BT"/>
                <a:cs typeface="Futura Hv BT"/>
              </a:rPr>
              <a:t>System </a:t>
            </a:r>
            <a:r>
              <a:rPr sz="2000" dirty="0">
                <a:latin typeface="Futura Lt BT"/>
                <a:cs typeface="Futura Lt BT"/>
              </a:rPr>
              <a:t>: it </a:t>
            </a:r>
            <a:r>
              <a:rPr sz="2000" spc="-5" dirty="0">
                <a:latin typeface="Futura Lt BT"/>
                <a:cs typeface="Futura Lt BT"/>
              </a:rPr>
              <a:t>could be</a:t>
            </a:r>
            <a:r>
              <a:rPr sz="2000" spc="-20" dirty="0">
                <a:latin typeface="Futura Lt BT"/>
                <a:cs typeface="Futura Lt BT"/>
              </a:rPr>
              <a:t> </a:t>
            </a:r>
            <a:r>
              <a:rPr sz="2000" dirty="0">
                <a:latin typeface="Futura Lt BT"/>
                <a:cs typeface="Futura Lt BT"/>
              </a:rPr>
              <a:t>anything</a:t>
            </a:r>
            <a:endParaRPr sz="2000">
              <a:latin typeface="Futura Lt BT"/>
              <a:cs typeface="Futura Lt BT"/>
            </a:endParaRPr>
          </a:p>
        </p:txBody>
      </p:sp>
      <p:sp>
        <p:nvSpPr>
          <p:cNvPr id="6" name="object 6"/>
          <p:cNvSpPr txBox="1"/>
          <p:nvPr/>
        </p:nvSpPr>
        <p:spPr>
          <a:xfrm>
            <a:off x="3611299" y="1720286"/>
            <a:ext cx="6537959" cy="3073400"/>
          </a:xfrm>
          <a:prstGeom prst="rect">
            <a:avLst/>
          </a:prstGeom>
        </p:spPr>
        <p:txBody>
          <a:bodyPr vert="horz" wrap="square" lIns="0" tIns="12700" rIns="0" bIns="0" rtlCol="0">
            <a:spAutoFit/>
          </a:bodyPr>
          <a:lstStyle/>
          <a:p>
            <a:pPr marL="12700" marR="31750">
              <a:lnSpc>
                <a:spcPct val="100000"/>
              </a:lnSpc>
              <a:spcBef>
                <a:spcPts val="100"/>
              </a:spcBef>
              <a:buFont typeface="Futura Lt BT"/>
              <a:buChar char="-"/>
              <a:tabLst>
                <a:tab pos="173990" algn="l"/>
              </a:tabLst>
            </a:pPr>
            <a:r>
              <a:rPr sz="2000" b="1" spc="-5" dirty="0">
                <a:latin typeface="Futura Hv BT"/>
                <a:cs typeface="Futura Hv BT"/>
              </a:rPr>
              <a:t>The </a:t>
            </a:r>
            <a:r>
              <a:rPr sz="2000" b="1" spc="-10" dirty="0">
                <a:latin typeface="Futura Hv BT"/>
                <a:cs typeface="Futura Hv BT"/>
              </a:rPr>
              <a:t>strength </a:t>
            </a:r>
            <a:r>
              <a:rPr sz="2000" b="1" spc="-5" dirty="0">
                <a:latin typeface="Futura Hv BT"/>
                <a:cs typeface="Futura Hv BT"/>
              </a:rPr>
              <a:t>will be in </a:t>
            </a:r>
            <a:r>
              <a:rPr sz="2000" b="1" spc="-10" dirty="0">
                <a:latin typeface="Futura Hv BT"/>
                <a:cs typeface="Futura Hv BT"/>
              </a:rPr>
              <a:t>excellence </a:t>
            </a:r>
            <a:r>
              <a:rPr sz="2000" b="1" spc="-5" dirty="0">
                <a:latin typeface="Futura Hv BT"/>
                <a:cs typeface="Futura Hv BT"/>
              </a:rPr>
              <a:t>at each </a:t>
            </a:r>
            <a:r>
              <a:rPr sz="2000" b="1" spc="5" dirty="0">
                <a:latin typeface="Futura Hv BT"/>
                <a:cs typeface="Futura Hv BT"/>
              </a:rPr>
              <a:t>stage-step  </a:t>
            </a:r>
            <a:r>
              <a:rPr sz="2000" spc="-5" dirty="0">
                <a:latin typeface="Futura Lt BT"/>
                <a:cs typeface="Futura Lt BT"/>
              </a:rPr>
              <a:t>AND </a:t>
            </a:r>
            <a:r>
              <a:rPr sz="2000" b="1" spc="-10" dirty="0">
                <a:latin typeface="Futura Hv BT"/>
                <a:cs typeface="Futura Hv BT"/>
              </a:rPr>
              <a:t>exhibiting </a:t>
            </a:r>
            <a:r>
              <a:rPr sz="2000" b="1" spc="-5" dirty="0">
                <a:latin typeface="Futura Hv BT"/>
                <a:cs typeface="Futura Hv BT"/>
              </a:rPr>
              <a:t>it by </a:t>
            </a:r>
            <a:r>
              <a:rPr sz="2000" b="1" spc="-10" dirty="0">
                <a:latin typeface="Futura Hv BT"/>
                <a:cs typeface="Futura Hv BT"/>
              </a:rPr>
              <a:t>exquisite documentation </a:t>
            </a:r>
            <a:r>
              <a:rPr sz="2000" dirty="0">
                <a:latin typeface="Futura Lt BT"/>
                <a:cs typeface="Futura Lt BT"/>
              </a:rPr>
              <a:t>(photos,  videos,</a:t>
            </a:r>
            <a:r>
              <a:rPr sz="2000" spc="-5" dirty="0">
                <a:latin typeface="Futura Lt BT"/>
                <a:cs typeface="Futura Lt BT"/>
              </a:rPr>
              <a:t> </a:t>
            </a:r>
            <a:r>
              <a:rPr sz="2000" dirty="0">
                <a:latin typeface="Futura Lt BT"/>
                <a:cs typeface="Futura Lt BT"/>
              </a:rPr>
              <a:t>plan)</a:t>
            </a:r>
            <a:endParaRPr sz="2000">
              <a:latin typeface="Futura Lt BT"/>
              <a:cs typeface="Futura Lt BT"/>
            </a:endParaRPr>
          </a:p>
          <a:p>
            <a:pPr>
              <a:lnSpc>
                <a:spcPct val="100000"/>
              </a:lnSpc>
              <a:spcBef>
                <a:spcPts val="40"/>
              </a:spcBef>
              <a:buFont typeface="Futura Lt BT"/>
              <a:buChar char="-"/>
            </a:pPr>
            <a:endParaRPr sz="2050">
              <a:latin typeface="Times New Roman"/>
              <a:cs typeface="Times New Roman"/>
            </a:endParaRPr>
          </a:p>
          <a:p>
            <a:pPr marL="12700" marR="5080">
              <a:lnSpc>
                <a:spcPct val="100000"/>
              </a:lnSpc>
              <a:buFont typeface="Futura Lt BT"/>
              <a:buChar char="-"/>
              <a:tabLst>
                <a:tab pos="173990" algn="l"/>
              </a:tabLst>
            </a:pPr>
            <a:r>
              <a:rPr sz="2000" b="1" spc="-55" dirty="0">
                <a:latin typeface="Futura Hv BT"/>
                <a:cs typeface="Futura Hv BT"/>
              </a:rPr>
              <a:t>Take </a:t>
            </a:r>
            <a:r>
              <a:rPr sz="2000" b="1" spc="-5" dirty="0">
                <a:latin typeface="Futura Hv BT"/>
                <a:cs typeface="Futura Hv BT"/>
              </a:rPr>
              <a:t>as much help of </a:t>
            </a:r>
            <a:r>
              <a:rPr sz="2000" b="1" spc="-10" dirty="0">
                <a:latin typeface="Futura Hv BT"/>
                <a:cs typeface="Futura Hv BT"/>
              </a:rPr>
              <a:t>experts </a:t>
            </a:r>
            <a:r>
              <a:rPr sz="2000" dirty="0">
                <a:latin typeface="Futura Lt BT"/>
                <a:cs typeface="Futura Lt BT"/>
              </a:rPr>
              <a:t>i.e. faculty &amp; </a:t>
            </a:r>
            <a:r>
              <a:rPr sz="2000" spc="-5" dirty="0">
                <a:latin typeface="Futura Lt BT"/>
                <a:cs typeface="Futura Lt BT"/>
              </a:rPr>
              <a:t>professionals  </a:t>
            </a:r>
            <a:r>
              <a:rPr sz="2000" dirty="0">
                <a:latin typeface="Futura Lt BT"/>
                <a:cs typeface="Futura Lt BT"/>
              </a:rPr>
              <a:t>(After </a:t>
            </a:r>
            <a:r>
              <a:rPr sz="2000" spc="-15" dirty="0">
                <a:latin typeface="Futura Lt BT"/>
                <a:cs typeface="Futura Lt BT"/>
              </a:rPr>
              <a:t>Problem </a:t>
            </a:r>
            <a:r>
              <a:rPr sz="2000" spc="-5" dirty="0">
                <a:latin typeface="Futura Lt BT"/>
                <a:cs typeface="Futura Lt BT"/>
              </a:rPr>
              <a:t>Articulation, </a:t>
            </a:r>
            <a:r>
              <a:rPr sz="2000" spc="-10" dirty="0">
                <a:latin typeface="Futura Lt BT"/>
                <a:cs typeface="Futura Lt BT"/>
              </a:rPr>
              <a:t>Problem </a:t>
            </a:r>
            <a:r>
              <a:rPr sz="2000" spc="-5" dirty="0">
                <a:latin typeface="Futura Lt BT"/>
                <a:cs typeface="Futura Lt BT"/>
              </a:rPr>
              <a:t>Solution </a:t>
            </a:r>
            <a:r>
              <a:rPr sz="2000" dirty="0">
                <a:latin typeface="Futura Lt BT"/>
                <a:cs typeface="Futura Lt BT"/>
              </a:rPr>
              <a:t>&amp;</a:t>
            </a:r>
            <a:r>
              <a:rPr sz="2000" spc="10" dirty="0">
                <a:latin typeface="Futura Lt BT"/>
                <a:cs typeface="Futura Lt BT"/>
              </a:rPr>
              <a:t> </a:t>
            </a:r>
            <a:r>
              <a:rPr sz="2000" spc="-10" dirty="0">
                <a:latin typeface="Futura Lt BT"/>
                <a:cs typeface="Futura Lt BT"/>
              </a:rPr>
              <a:t>Prototyping)</a:t>
            </a:r>
            <a:endParaRPr sz="2000">
              <a:latin typeface="Futura Lt BT"/>
              <a:cs typeface="Futura Lt BT"/>
            </a:endParaRPr>
          </a:p>
          <a:p>
            <a:pPr>
              <a:lnSpc>
                <a:spcPct val="100000"/>
              </a:lnSpc>
              <a:spcBef>
                <a:spcPts val="45"/>
              </a:spcBef>
              <a:buFont typeface="Futura Lt BT"/>
              <a:buChar char="-"/>
            </a:pPr>
            <a:endParaRPr sz="2050">
              <a:latin typeface="Times New Roman"/>
              <a:cs typeface="Times New Roman"/>
            </a:endParaRPr>
          </a:p>
          <a:p>
            <a:pPr marL="173355" indent="-160655">
              <a:lnSpc>
                <a:spcPct val="100000"/>
              </a:lnSpc>
              <a:buFont typeface="Futura Lt BT"/>
              <a:buChar char="-"/>
              <a:tabLst>
                <a:tab pos="173990" algn="l"/>
              </a:tabLst>
            </a:pPr>
            <a:r>
              <a:rPr sz="2000" b="1" spc="-15" dirty="0">
                <a:latin typeface="Futura Hv BT"/>
                <a:cs typeface="Futura Hv BT"/>
              </a:rPr>
              <a:t>Written, </a:t>
            </a:r>
            <a:r>
              <a:rPr sz="2000" b="1" spc="-10" dirty="0">
                <a:latin typeface="Futura Hv BT"/>
                <a:cs typeface="Futura Hv BT"/>
              </a:rPr>
              <a:t>Photo, </a:t>
            </a:r>
            <a:r>
              <a:rPr sz="2000" b="1" spc="-5" dirty="0">
                <a:latin typeface="Futura Hv BT"/>
                <a:cs typeface="Futura Hv BT"/>
              </a:rPr>
              <a:t>Video, Canvas</a:t>
            </a:r>
            <a:r>
              <a:rPr sz="2000" b="1" spc="10" dirty="0">
                <a:latin typeface="Futura Hv BT"/>
                <a:cs typeface="Futura Hv BT"/>
              </a:rPr>
              <a:t> </a:t>
            </a:r>
            <a:r>
              <a:rPr sz="2000" b="1" spc="-15" dirty="0">
                <a:latin typeface="Futura Hv BT"/>
                <a:cs typeface="Futura Hv BT"/>
              </a:rPr>
              <a:t>Record</a:t>
            </a:r>
            <a:endParaRPr sz="2000">
              <a:latin typeface="Futura Hv BT"/>
              <a:cs typeface="Futura Hv BT"/>
            </a:endParaRPr>
          </a:p>
          <a:p>
            <a:pPr marL="304800" indent="-292100">
              <a:lnSpc>
                <a:spcPct val="100000"/>
              </a:lnSpc>
              <a:buAutoNum type="arabicPeriod"/>
              <a:tabLst>
                <a:tab pos="305435" algn="l"/>
              </a:tabLst>
            </a:pPr>
            <a:r>
              <a:rPr sz="2000" dirty="0">
                <a:latin typeface="Futura Lt BT"/>
                <a:cs typeface="Futura Lt BT"/>
              </a:rPr>
              <a:t>Observation, </a:t>
            </a:r>
            <a:r>
              <a:rPr sz="2000" spc="-30" dirty="0">
                <a:latin typeface="Futura Lt BT"/>
                <a:cs typeface="Futura Lt BT"/>
              </a:rPr>
              <a:t>Empathy,</a:t>
            </a:r>
            <a:r>
              <a:rPr sz="2000" spc="-15" dirty="0">
                <a:latin typeface="Futura Lt BT"/>
                <a:cs typeface="Futura Lt BT"/>
              </a:rPr>
              <a:t> Problem</a:t>
            </a:r>
            <a:endParaRPr sz="2000">
              <a:latin typeface="Futura Lt BT"/>
              <a:cs typeface="Futura Lt BT"/>
            </a:endParaRPr>
          </a:p>
          <a:p>
            <a:pPr marL="304800" indent="-292100">
              <a:lnSpc>
                <a:spcPct val="100000"/>
              </a:lnSpc>
              <a:buAutoNum type="arabicPeriod"/>
              <a:tabLst>
                <a:tab pos="305435" algn="l"/>
              </a:tabLst>
            </a:pPr>
            <a:r>
              <a:rPr sz="2000" spc="-5" dirty="0">
                <a:latin typeface="Futura Lt BT"/>
                <a:cs typeface="Futura Lt BT"/>
              </a:rPr>
              <a:t>Solution </a:t>
            </a:r>
            <a:r>
              <a:rPr sz="2000" dirty="0">
                <a:latin typeface="Futura Lt BT"/>
                <a:cs typeface="Futura Lt BT"/>
              </a:rPr>
              <a:t>&amp;</a:t>
            </a:r>
            <a:r>
              <a:rPr sz="2000" spc="-10" dirty="0">
                <a:latin typeface="Futura Lt BT"/>
                <a:cs typeface="Futura Lt BT"/>
              </a:rPr>
              <a:t> Prototype</a:t>
            </a:r>
            <a:endParaRPr sz="2000">
              <a:latin typeface="Futura Lt BT"/>
              <a:cs typeface="Futura Lt BT"/>
            </a:endParaRPr>
          </a:p>
        </p:txBody>
      </p:sp>
      <p:pic>
        <p:nvPicPr>
          <p:cNvPr id="8" name="Picture 7" descr="Team.png"/>
          <p:cNvPicPr>
            <a:picLocks noChangeAspect="1"/>
          </p:cNvPicPr>
          <p:nvPr/>
        </p:nvPicPr>
        <p:blipFill>
          <a:blip r:embed="rId2" cstate="print"/>
          <a:stretch>
            <a:fillRect/>
          </a:stretch>
        </p:blipFill>
        <p:spPr>
          <a:xfrm>
            <a:off x="9690100" y="0"/>
            <a:ext cx="1003300" cy="9995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62808" y="1269225"/>
            <a:ext cx="2070100" cy="3363595"/>
          </a:xfrm>
          <a:custGeom>
            <a:avLst/>
            <a:gdLst/>
            <a:ahLst/>
            <a:cxnLst/>
            <a:rect l="l" t="t" r="r" b="b"/>
            <a:pathLst>
              <a:path w="2070100" h="3363595">
                <a:moveTo>
                  <a:pt x="2069998" y="0"/>
                </a:moveTo>
                <a:lnTo>
                  <a:pt x="0" y="0"/>
                </a:lnTo>
                <a:lnTo>
                  <a:pt x="0" y="3363493"/>
                </a:lnTo>
                <a:lnTo>
                  <a:pt x="2069998" y="3363493"/>
                </a:lnTo>
                <a:lnTo>
                  <a:pt x="2069998" y="0"/>
                </a:lnTo>
                <a:close/>
              </a:path>
            </a:pathLst>
          </a:custGeom>
          <a:solidFill>
            <a:srgbClr val="EEC047"/>
          </a:solidFill>
        </p:spPr>
        <p:txBody>
          <a:bodyPr wrap="square" lIns="0" tIns="0" rIns="0" bIns="0" rtlCol="0"/>
          <a:lstStyle/>
          <a:p>
            <a:endParaRPr/>
          </a:p>
        </p:txBody>
      </p:sp>
      <p:sp>
        <p:nvSpPr>
          <p:cNvPr id="3" name="object 3"/>
          <p:cNvSpPr/>
          <p:nvPr/>
        </p:nvSpPr>
        <p:spPr>
          <a:xfrm>
            <a:off x="2862808" y="4632731"/>
            <a:ext cx="2070100" cy="1586230"/>
          </a:xfrm>
          <a:custGeom>
            <a:avLst/>
            <a:gdLst/>
            <a:ahLst/>
            <a:cxnLst/>
            <a:rect l="l" t="t" r="r" b="b"/>
            <a:pathLst>
              <a:path w="2070100" h="1586229">
                <a:moveTo>
                  <a:pt x="2069998" y="0"/>
                </a:moveTo>
                <a:lnTo>
                  <a:pt x="0" y="0"/>
                </a:lnTo>
                <a:lnTo>
                  <a:pt x="0" y="1586103"/>
                </a:lnTo>
                <a:lnTo>
                  <a:pt x="2069998" y="1586103"/>
                </a:lnTo>
                <a:lnTo>
                  <a:pt x="2069998" y="0"/>
                </a:lnTo>
                <a:close/>
              </a:path>
            </a:pathLst>
          </a:custGeom>
          <a:solidFill>
            <a:srgbClr val="EEC047"/>
          </a:solidFill>
        </p:spPr>
        <p:txBody>
          <a:bodyPr wrap="square" lIns="0" tIns="0" rIns="0" bIns="0" rtlCol="0"/>
          <a:lstStyle/>
          <a:p>
            <a:endParaRPr/>
          </a:p>
        </p:txBody>
      </p:sp>
      <p:sp>
        <p:nvSpPr>
          <p:cNvPr id="4" name="object 4"/>
          <p:cNvSpPr/>
          <p:nvPr/>
        </p:nvSpPr>
        <p:spPr>
          <a:xfrm>
            <a:off x="2862808" y="6218834"/>
            <a:ext cx="2070100" cy="793115"/>
          </a:xfrm>
          <a:custGeom>
            <a:avLst/>
            <a:gdLst/>
            <a:ahLst/>
            <a:cxnLst/>
            <a:rect l="l" t="t" r="r" b="b"/>
            <a:pathLst>
              <a:path w="2070100" h="793115">
                <a:moveTo>
                  <a:pt x="2069998" y="0"/>
                </a:moveTo>
                <a:lnTo>
                  <a:pt x="0" y="0"/>
                </a:lnTo>
                <a:lnTo>
                  <a:pt x="0" y="793051"/>
                </a:lnTo>
                <a:lnTo>
                  <a:pt x="2069998" y="793051"/>
                </a:lnTo>
                <a:lnTo>
                  <a:pt x="2069998" y="0"/>
                </a:lnTo>
                <a:close/>
              </a:path>
            </a:pathLst>
          </a:custGeom>
          <a:solidFill>
            <a:srgbClr val="EEC047"/>
          </a:solidFill>
        </p:spPr>
        <p:txBody>
          <a:bodyPr wrap="square" lIns="0" tIns="0" rIns="0" bIns="0" rtlCol="0"/>
          <a:lstStyle/>
          <a:p>
            <a:endParaRPr/>
          </a:p>
        </p:txBody>
      </p:sp>
      <p:sp>
        <p:nvSpPr>
          <p:cNvPr id="5" name="object 5"/>
          <p:cNvSpPr/>
          <p:nvPr/>
        </p:nvSpPr>
        <p:spPr>
          <a:xfrm>
            <a:off x="4932807" y="1269225"/>
            <a:ext cx="1894205" cy="3363595"/>
          </a:xfrm>
          <a:custGeom>
            <a:avLst/>
            <a:gdLst/>
            <a:ahLst/>
            <a:cxnLst/>
            <a:rect l="l" t="t" r="r" b="b"/>
            <a:pathLst>
              <a:path w="1894204" h="3363595">
                <a:moveTo>
                  <a:pt x="1893684" y="0"/>
                </a:moveTo>
                <a:lnTo>
                  <a:pt x="0" y="0"/>
                </a:lnTo>
                <a:lnTo>
                  <a:pt x="0" y="3363493"/>
                </a:lnTo>
                <a:lnTo>
                  <a:pt x="1893684" y="3363493"/>
                </a:lnTo>
                <a:lnTo>
                  <a:pt x="1893684" y="0"/>
                </a:lnTo>
                <a:close/>
              </a:path>
            </a:pathLst>
          </a:custGeom>
          <a:solidFill>
            <a:srgbClr val="91A7CF"/>
          </a:solidFill>
        </p:spPr>
        <p:txBody>
          <a:bodyPr wrap="square" lIns="0" tIns="0" rIns="0" bIns="0" rtlCol="0"/>
          <a:lstStyle/>
          <a:p>
            <a:endParaRPr/>
          </a:p>
        </p:txBody>
      </p:sp>
      <p:sp>
        <p:nvSpPr>
          <p:cNvPr id="6" name="object 6"/>
          <p:cNvSpPr/>
          <p:nvPr/>
        </p:nvSpPr>
        <p:spPr>
          <a:xfrm>
            <a:off x="4932807" y="4632731"/>
            <a:ext cx="1894205" cy="793115"/>
          </a:xfrm>
          <a:custGeom>
            <a:avLst/>
            <a:gdLst/>
            <a:ahLst/>
            <a:cxnLst/>
            <a:rect l="l" t="t" r="r" b="b"/>
            <a:pathLst>
              <a:path w="1894204" h="793114">
                <a:moveTo>
                  <a:pt x="1893684" y="0"/>
                </a:moveTo>
                <a:lnTo>
                  <a:pt x="0" y="0"/>
                </a:lnTo>
                <a:lnTo>
                  <a:pt x="0" y="793051"/>
                </a:lnTo>
                <a:lnTo>
                  <a:pt x="1893684" y="793051"/>
                </a:lnTo>
                <a:lnTo>
                  <a:pt x="1893684" y="0"/>
                </a:lnTo>
                <a:close/>
              </a:path>
            </a:pathLst>
          </a:custGeom>
          <a:solidFill>
            <a:srgbClr val="91A7CF"/>
          </a:solidFill>
        </p:spPr>
        <p:txBody>
          <a:bodyPr wrap="square" lIns="0" tIns="0" rIns="0" bIns="0" rtlCol="0"/>
          <a:lstStyle/>
          <a:p>
            <a:endParaRPr/>
          </a:p>
        </p:txBody>
      </p:sp>
      <p:sp>
        <p:nvSpPr>
          <p:cNvPr id="7" name="object 7"/>
          <p:cNvSpPr/>
          <p:nvPr/>
        </p:nvSpPr>
        <p:spPr>
          <a:xfrm>
            <a:off x="7142403" y="1269225"/>
            <a:ext cx="1535430" cy="3363595"/>
          </a:xfrm>
          <a:custGeom>
            <a:avLst/>
            <a:gdLst/>
            <a:ahLst/>
            <a:cxnLst/>
            <a:rect l="l" t="t" r="r" b="b"/>
            <a:pathLst>
              <a:path w="1535429" h="3363595">
                <a:moveTo>
                  <a:pt x="0" y="3363493"/>
                </a:moveTo>
                <a:lnTo>
                  <a:pt x="1534845" y="3363493"/>
                </a:lnTo>
                <a:lnTo>
                  <a:pt x="1534845" y="0"/>
                </a:lnTo>
                <a:lnTo>
                  <a:pt x="0" y="0"/>
                </a:lnTo>
                <a:lnTo>
                  <a:pt x="0" y="3363493"/>
                </a:lnTo>
                <a:close/>
              </a:path>
            </a:pathLst>
          </a:custGeom>
          <a:solidFill>
            <a:srgbClr val="F48277"/>
          </a:solidFill>
        </p:spPr>
        <p:txBody>
          <a:bodyPr wrap="square" lIns="0" tIns="0" rIns="0" bIns="0" rtlCol="0"/>
          <a:lstStyle/>
          <a:p>
            <a:endParaRPr/>
          </a:p>
        </p:txBody>
      </p:sp>
      <p:sp>
        <p:nvSpPr>
          <p:cNvPr id="8" name="object 8"/>
          <p:cNvSpPr/>
          <p:nvPr/>
        </p:nvSpPr>
        <p:spPr>
          <a:xfrm>
            <a:off x="7142403" y="4632731"/>
            <a:ext cx="1535430" cy="1586230"/>
          </a:xfrm>
          <a:custGeom>
            <a:avLst/>
            <a:gdLst/>
            <a:ahLst/>
            <a:cxnLst/>
            <a:rect l="l" t="t" r="r" b="b"/>
            <a:pathLst>
              <a:path w="1535429" h="1586229">
                <a:moveTo>
                  <a:pt x="0" y="1586103"/>
                </a:moveTo>
                <a:lnTo>
                  <a:pt x="1534845" y="1586103"/>
                </a:lnTo>
                <a:lnTo>
                  <a:pt x="1534845" y="0"/>
                </a:lnTo>
                <a:lnTo>
                  <a:pt x="0" y="0"/>
                </a:lnTo>
                <a:lnTo>
                  <a:pt x="0" y="1586103"/>
                </a:lnTo>
                <a:close/>
              </a:path>
            </a:pathLst>
          </a:custGeom>
          <a:solidFill>
            <a:srgbClr val="F48277"/>
          </a:solidFill>
        </p:spPr>
        <p:txBody>
          <a:bodyPr wrap="square" lIns="0" tIns="0" rIns="0" bIns="0" rtlCol="0"/>
          <a:lstStyle/>
          <a:p>
            <a:endParaRPr/>
          </a:p>
        </p:txBody>
      </p:sp>
      <p:sp>
        <p:nvSpPr>
          <p:cNvPr id="9" name="object 9"/>
          <p:cNvSpPr/>
          <p:nvPr/>
        </p:nvSpPr>
        <p:spPr>
          <a:xfrm>
            <a:off x="4932807" y="5425782"/>
            <a:ext cx="1894205" cy="793115"/>
          </a:xfrm>
          <a:custGeom>
            <a:avLst/>
            <a:gdLst/>
            <a:ahLst/>
            <a:cxnLst/>
            <a:rect l="l" t="t" r="r" b="b"/>
            <a:pathLst>
              <a:path w="1894204" h="793114">
                <a:moveTo>
                  <a:pt x="1893684" y="0"/>
                </a:moveTo>
                <a:lnTo>
                  <a:pt x="0" y="0"/>
                </a:lnTo>
                <a:lnTo>
                  <a:pt x="0" y="793051"/>
                </a:lnTo>
                <a:lnTo>
                  <a:pt x="1893684" y="793051"/>
                </a:lnTo>
                <a:lnTo>
                  <a:pt x="1893684" y="0"/>
                </a:lnTo>
                <a:close/>
              </a:path>
            </a:pathLst>
          </a:custGeom>
          <a:solidFill>
            <a:srgbClr val="F48277"/>
          </a:solidFill>
        </p:spPr>
        <p:txBody>
          <a:bodyPr wrap="square" lIns="0" tIns="0" rIns="0" bIns="0" rtlCol="0"/>
          <a:lstStyle/>
          <a:p>
            <a:endParaRPr/>
          </a:p>
        </p:txBody>
      </p:sp>
      <p:sp>
        <p:nvSpPr>
          <p:cNvPr id="10" name="object 10"/>
          <p:cNvSpPr/>
          <p:nvPr/>
        </p:nvSpPr>
        <p:spPr>
          <a:xfrm>
            <a:off x="4932807" y="6218834"/>
            <a:ext cx="1894205" cy="793115"/>
          </a:xfrm>
          <a:custGeom>
            <a:avLst/>
            <a:gdLst/>
            <a:ahLst/>
            <a:cxnLst/>
            <a:rect l="l" t="t" r="r" b="b"/>
            <a:pathLst>
              <a:path w="1894204" h="793115">
                <a:moveTo>
                  <a:pt x="1893684" y="0"/>
                </a:moveTo>
                <a:lnTo>
                  <a:pt x="0" y="0"/>
                </a:lnTo>
                <a:lnTo>
                  <a:pt x="0" y="793051"/>
                </a:lnTo>
                <a:lnTo>
                  <a:pt x="1893684" y="793051"/>
                </a:lnTo>
                <a:lnTo>
                  <a:pt x="1893684" y="0"/>
                </a:lnTo>
                <a:close/>
              </a:path>
            </a:pathLst>
          </a:custGeom>
          <a:solidFill>
            <a:srgbClr val="F48277"/>
          </a:solidFill>
        </p:spPr>
        <p:txBody>
          <a:bodyPr wrap="square" lIns="0" tIns="0" rIns="0" bIns="0" rtlCol="0"/>
          <a:lstStyle/>
          <a:p>
            <a:endParaRPr/>
          </a:p>
        </p:txBody>
      </p:sp>
      <p:sp>
        <p:nvSpPr>
          <p:cNvPr id="11" name="object 11"/>
          <p:cNvSpPr/>
          <p:nvPr/>
        </p:nvSpPr>
        <p:spPr>
          <a:xfrm>
            <a:off x="7126503" y="6218834"/>
            <a:ext cx="1572260" cy="793115"/>
          </a:xfrm>
          <a:custGeom>
            <a:avLst/>
            <a:gdLst/>
            <a:ahLst/>
            <a:cxnLst/>
            <a:rect l="l" t="t" r="r" b="b"/>
            <a:pathLst>
              <a:path w="1572259" h="793115">
                <a:moveTo>
                  <a:pt x="1572005" y="0"/>
                </a:moveTo>
                <a:lnTo>
                  <a:pt x="0" y="0"/>
                </a:lnTo>
                <a:lnTo>
                  <a:pt x="0" y="793051"/>
                </a:lnTo>
                <a:lnTo>
                  <a:pt x="1572005" y="793051"/>
                </a:lnTo>
                <a:lnTo>
                  <a:pt x="1572005" y="0"/>
                </a:lnTo>
                <a:close/>
              </a:path>
            </a:pathLst>
          </a:custGeom>
          <a:solidFill>
            <a:srgbClr val="F48277"/>
          </a:solidFill>
        </p:spPr>
        <p:txBody>
          <a:bodyPr wrap="square" lIns="0" tIns="0" rIns="0" bIns="0" rtlCol="0"/>
          <a:lstStyle/>
          <a:p>
            <a:endParaRPr/>
          </a:p>
        </p:txBody>
      </p:sp>
      <p:sp>
        <p:nvSpPr>
          <p:cNvPr id="12" name="object 12"/>
          <p:cNvSpPr/>
          <p:nvPr/>
        </p:nvSpPr>
        <p:spPr>
          <a:xfrm>
            <a:off x="193499" y="476164"/>
            <a:ext cx="1188085" cy="0"/>
          </a:xfrm>
          <a:custGeom>
            <a:avLst/>
            <a:gdLst/>
            <a:ahLst/>
            <a:cxnLst/>
            <a:rect l="l" t="t" r="r" b="b"/>
            <a:pathLst>
              <a:path w="1188085">
                <a:moveTo>
                  <a:pt x="0" y="0"/>
                </a:moveTo>
                <a:lnTo>
                  <a:pt x="1187996" y="0"/>
                </a:lnTo>
              </a:path>
            </a:pathLst>
          </a:custGeom>
          <a:ln w="16319">
            <a:solidFill>
              <a:srgbClr val="000000"/>
            </a:solidFill>
          </a:ln>
        </p:spPr>
        <p:txBody>
          <a:bodyPr wrap="square" lIns="0" tIns="0" rIns="0" bIns="0" rtlCol="0"/>
          <a:lstStyle/>
          <a:p>
            <a:endParaRPr/>
          </a:p>
        </p:txBody>
      </p:sp>
      <p:sp>
        <p:nvSpPr>
          <p:cNvPr id="13" name="object 13"/>
          <p:cNvSpPr/>
          <p:nvPr/>
        </p:nvSpPr>
        <p:spPr>
          <a:xfrm>
            <a:off x="201659" y="484327"/>
            <a:ext cx="0" cy="777240"/>
          </a:xfrm>
          <a:custGeom>
            <a:avLst/>
            <a:gdLst/>
            <a:ahLst/>
            <a:cxnLst/>
            <a:rect l="l" t="t" r="r" b="b"/>
            <a:pathLst>
              <a:path h="777240">
                <a:moveTo>
                  <a:pt x="0" y="776731"/>
                </a:moveTo>
                <a:lnTo>
                  <a:pt x="0" y="0"/>
                </a:lnTo>
              </a:path>
            </a:pathLst>
          </a:custGeom>
          <a:ln w="16319">
            <a:solidFill>
              <a:srgbClr val="000000"/>
            </a:solidFill>
          </a:ln>
        </p:spPr>
        <p:txBody>
          <a:bodyPr wrap="square" lIns="0" tIns="0" rIns="0" bIns="0" rtlCol="0"/>
          <a:lstStyle/>
          <a:p>
            <a:endParaRPr/>
          </a:p>
        </p:txBody>
      </p:sp>
      <p:sp>
        <p:nvSpPr>
          <p:cNvPr id="14" name="object 14"/>
          <p:cNvSpPr/>
          <p:nvPr/>
        </p:nvSpPr>
        <p:spPr>
          <a:xfrm>
            <a:off x="1381499" y="476164"/>
            <a:ext cx="1481455" cy="0"/>
          </a:xfrm>
          <a:custGeom>
            <a:avLst/>
            <a:gdLst/>
            <a:ahLst/>
            <a:cxnLst/>
            <a:rect l="l" t="t" r="r" b="b"/>
            <a:pathLst>
              <a:path w="1481455">
                <a:moveTo>
                  <a:pt x="0" y="0"/>
                </a:moveTo>
                <a:lnTo>
                  <a:pt x="1481315" y="0"/>
                </a:lnTo>
              </a:path>
            </a:pathLst>
          </a:custGeom>
          <a:ln w="16319">
            <a:solidFill>
              <a:srgbClr val="000000"/>
            </a:solidFill>
          </a:ln>
        </p:spPr>
        <p:txBody>
          <a:bodyPr wrap="square" lIns="0" tIns="0" rIns="0" bIns="0" rtlCol="0"/>
          <a:lstStyle/>
          <a:p>
            <a:endParaRPr/>
          </a:p>
        </p:txBody>
      </p:sp>
      <p:sp>
        <p:nvSpPr>
          <p:cNvPr id="15" name="object 15"/>
          <p:cNvSpPr/>
          <p:nvPr/>
        </p:nvSpPr>
        <p:spPr>
          <a:xfrm>
            <a:off x="1381499" y="484327"/>
            <a:ext cx="0" cy="777240"/>
          </a:xfrm>
          <a:custGeom>
            <a:avLst/>
            <a:gdLst/>
            <a:ahLst/>
            <a:cxnLst/>
            <a:rect l="l" t="t" r="r" b="b"/>
            <a:pathLst>
              <a:path h="777240">
                <a:moveTo>
                  <a:pt x="0" y="776731"/>
                </a:moveTo>
                <a:lnTo>
                  <a:pt x="0" y="0"/>
                </a:lnTo>
              </a:path>
            </a:pathLst>
          </a:custGeom>
          <a:ln w="16319">
            <a:solidFill>
              <a:srgbClr val="000000"/>
            </a:solidFill>
          </a:ln>
        </p:spPr>
        <p:txBody>
          <a:bodyPr wrap="square" lIns="0" tIns="0" rIns="0" bIns="0" rtlCol="0"/>
          <a:lstStyle/>
          <a:p>
            <a:endParaRPr/>
          </a:p>
        </p:txBody>
      </p:sp>
      <p:sp>
        <p:nvSpPr>
          <p:cNvPr id="16" name="object 16"/>
          <p:cNvSpPr/>
          <p:nvPr/>
        </p:nvSpPr>
        <p:spPr>
          <a:xfrm>
            <a:off x="2862809" y="476164"/>
            <a:ext cx="2070100" cy="0"/>
          </a:xfrm>
          <a:custGeom>
            <a:avLst/>
            <a:gdLst/>
            <a:ahLst/>
            <a:cxnLst/>
            <a:rect l="l" t="t" r="r" b="b"/>
            <a:pathLst>
              <a:path w="2070100">
                <a:moveTo>
                  <a:pt x="0" y="0"/>
                </a:moveTo>
                <a:lnTo>
                  <a:pt x="2069998" y="0"/>
                </a:lnTo>
              </a:path>
            </a:pathLst>
          </a:custGeom>
          <a:ln w="16319">
            <a:solidFill>
              <a:srgbClr val="000000"/>
            </a:solidFill>
          </a:ln>
        </p:spPr>
        <p:txBody>
          <a:bodyPr wrap="square" lIns="0" tIns="0" rIns="0" bIns="0" rtlCol="0"/>
          <a:lstStyle/>
          <a:p>
            <a:endParaRPr/>
          </a:p>
        </p:txBody>
      </p:sp>
      <p:sp>
        <p:nvSpPr>
          <p:cNvPr id="17" name="object 17"/>
          <p:cNvSpPr/>
          <p:nvPr/>
        </p:nvSpPr>
        <p:spPr>
          <a:xfrm>
            <a:off x="2862809" y="484327"/>
            <a:ext cx="0" cy="777240"/>
          </a:xfrm>
          <a:custGeom>
            <a:avLst/>
            <a:gdLst/>
            <a:ahLst/>
            <a:cxnLst/>
            <a:rect l="l" t="t" r="r" b="b"/>
            <a:pathLst>
              <a:path h="777240">
                <a:moveTo>
                  <a:pt x="0" y="776731"/>
                </a:moveTo>
                <a:lnTo>
                  <a:pt x="0" y="0"/>
                </a:lnTo>
              </a:path>
            </a:pathLst>
          </a:custGeom>
          <a:ln w="16319">
            <a:solidFill>
              <a:srgbClr val="000000"/>
            </a:solidFill>
          </a:ln>
        </p:spPr>
        <p:txBody>
          <a:bodyPr wrap="square" lIns="0" tIns="0" rIns="0" bIns="0" rtlCol="0"/>
          <a:lstStyle/>
          <a:p>
            <a:endParaRPr/>
          </a:p>
        </p:txBody>
      </p:sp>
      <p:sp>
        <p:nvSpPr>
          <p:cNvPr id="18" name="object 18"/>
          <p:cNvSpPr/>
          <p:nvPr/>
        </p:nvSpPr>
        <p:spPr>
          <a:xfrm>
            <a:off x="4932809" y="476164"/>
            <a:ext cx="1894205" cy="0"/>
          </a:xfrm>
          <a:custGeom>
            <a:avLst/>
            <a:gdLst/>
            <a:ahLst/>
            <a:cxnLst/>
            <a:rect l="l" t="t" r="r" b="b"/>
            <a:pathLst>
              <a:path w="1894204">
                <a:moveTo>
                  <a:pt x="0" y="0"/>
                </a:moveTo>
                <a:lnTo>
                  <a:pt x="1893684" y="0"/>
                </a:lnTo>
              </a:path>
            </a:pathLst>
          </a:custGeom>
          <a:ln w="16319">
            <a:solidFill>
              <a:srgbClr val="000000"/>
            </a:solidFill>
          </a:ln>
        </p:spPr>
        <p:txBody>
          <a:bodyPr wrap="square" lIns="0" tIns="0" rIns="0" bIns="0" rtlCol="0"/>
          <a:lstStyle/>
          <a:p>
            <a:endParaRPr/>
          </a:p>
        </p:txBody>
      </p:sp>
      <p:sp>
        <p:nvSpPr>
          <p:cNvPr id="19" name="object 19"/>
          <p:cNvSpPr/>
          <p:nvPr/>
        </p:nvSpPr>
        <p:spPr>
          <a:xfrm>
            <a:off x="4932809" y="484327"/>
            <a:ext cx="0" cy="777240"/>
          </a:xfrm>
          <a:custGeom>
            <a:avLst/>
            <a:gdLst/>
            <a:ahLst/>
            <a:cxnLst/>
            <a:rect l="l" t="t" r="r" b="b"/>
            <a:pathLst>
              <a:path h="777240">
                <a:moveTo>
                  <a:pt x="0" y="776731"/>
                </a:moveTo>
                <a:lnTo>
                  <a:pt x="0" y="0"/>
                </a:lnTo>
              </a:path>
            </a:pathLst>
          </a:custGeom>
          <a:ln w="16319">
            <a:solidFill>
              <a:srgbClr val="000000"/>
            </a:solidFill>
          </a:ln>
        </p:spPr>
        <p:txBody>
          <a:bodyPr wrap="square" lIns="0" tIns="0" rIns="0" bIns="0" rtlCol="0"/>
          <a:lstStyle/>
          <a:p>
            <a:endParaRPr/>
          </a:p>
        </p:txBody>
      </p:sp>
      <p:sp>
        <p:nvSpPr>
          <p:cNvPr id="20" name="object 20"/>
          <p:cNvSpPr/>
          <p:nvPr/>
        </p:nvSpPr>
        <p:spPr>
          <a:xfrm>
            <a:off x="6826500" y="476058"/>
            <a:ext cx="300355" cy="0"/>
          </a:xfrm>
          <a:custGeom>
            <a:avLst/>
            <a:gdLst/>
            <a:ahLst/>
            <a:cxnLst/>
            <a:rect l="l" t="t" r="r" b="b"/>
            <a:pathLst>
              <a:path w="300354">
                <a:moveTo>
                  <a:pt x="0" y="0"/>
                </a:moveTo>
                <a:lnTo>
                  <a:pt x="299999" y="0"/>
                </a:lnTo>
              </a:path>
            </a:pathLst>
          </a:custGeom>
          <a:ln w="16106">
            <a:solidFill>
              <a:srgbClr val="000000"/>
            </a:solidFill>
          </a:ln>
        </p:spPr>
        <p:txBody>
          <a:bodyPr wrap="square" lIns="0" tIns="0" rIns="0" bIns="0" rtlCol="0"/>
          <a:lstStyle/>
          <a:p>
            <a:endParaRPr/>
          </a:p>
        </p:txBody>
      </p:sp>
      <p:sp>
        <p:nvSpPr>
          <p:cNvPr id="21" name="object 21"/>
          <p:cNvSpPr/>
          <p:nvPr/>
        </p:nvSpPr>
        <p:spPr>
          <a:xfrm>
            <a:off x="7126499" y="476164"/>
            <a:ext cx="1572260" cy="0"/>
          </a:xfrm>
          <a:custGeom>
            <a:avLst/>
            <a:gdLst/>
            <a:ahLst/>
            <a:cxnLst/>
            <a:rect l="l" t="t" r="r" b="b"/>
            <a:pathLst>
              <a:path w="1572259">
                <a:moveTo>
                  <a:pt x="0" y="0"/>
                </a:moveTo>
                <a:lnTo>
                  <a:pt x="1572006" y="0"/>
                </a:lnTo>
              </a:path>
            </a:pathLst>
          </a:custGeom>
          <a:ln w="16319">
            <a:solidFill>
              <a:srgbClr val="000000"/>
            </a:solidFill>
          </a:ln>
        </p:spPr>
        <p:txBody>
          <a:bodyPr wrap="square" lIns="0" tIns="0" rIns="0" bIns="0" rtlCol="0"/>
          <a:lstStyle/>
          <a:p>
            <a:endParaRPr/>
          </a:p>
        </p:txBody>
      </p:sp>
      <p:sp>
        <p:nvSpPr>
          <p:cNvPr id="22" name="object 22"/>
          <p:cNvSpPr/>
          <p:nvPr/>
        </p:nvSpPr>
        <p:spPr>
          <a:xfrm>
            <a:off x="8698500" y="476058"/>
            <a:ext cx="311150" cy="0"/>
          </a:xfrm>
          <a:custGeom>
            <a:avLst/>
            <a:gdLst/>
            <a:ahLst/>
            <a:cxnLst/>
            <a:rect l="l" t="t" r="r" b="b"/>
            <a:pathLst>
              <a:path w="311150">
                <a:moveTo>
                  <a:pt x="0" y="0"/>
                </a:moveTo>
                <a:lnTo>
                  <a:pt x="311124" y="0"/>
                </a:lnTo>
              </a:path>
            </a:pathLst>
          </a:custGeom>
          <a:ln w="16106">
            <a:solidFill>
              <a:srgbClr val="000000"/>
            </a:solidFill>
          </a:ln>
        </p:spPr>
        <p:txBody>
          <a:bodyPr wrap="square" lIns="0" tIns="0" rIns="0" bIns="0" rtlCol="0"/>
          <a:lstStyle/>
          <a:p>
            <a:endParaRPr/>
          </a:p>
        </p:txBody>
      </p:sp>
      <p:sp>
        <p:nvSpPr>
          <p:cNvPr id="23" name="object 23"/>
          <p:cNvSpPr/>
          <p:nvPr/>
        </p:nvSpPr>
        <p:spPr>
          <a:xfrm>
            <a:off x="9009626" y="476164"/>
            <a:ext cx="1489075" cy="0"/>
          </a:xfrm>
          <a:custGeom>
            <a:avLst/>
            <a:gdLst/>
            <a:ahLst/>
            <a:cxnLst/>
            <a:rect l="l" t="t" r="r" b="b"/>
            <a:pathLst>
              <a:path w="1489075">
                <a:moveTo>
                  <a:pt x="0" y="0"/>
                </a:moveTo>
                <a:lnTo>
                  <a:pt x="1488871" y="0"/>
                </a:lnTo>
              </a:path>
            </a:pathLst>
          </a:custGeom>
          <a:ln w="16319">
            <a:solidFill>
              <a:srgbClr val="000000"/>
            </a:solidFill>
          </a:ln>
        </p:spPr>
        <p:txBody>
          <a:bodyPr wrap="square" lIns="0" tIns="0" rIns="0" bIns="0" rtlCol="0"/>
          <a:lstStyle/>
          <a:p>
            <a:endParaRPr/>
          </a:p>
        </p:txBody>
      </p:sp>
      <p:sp>
        <p:nvSpPr>
          <p:cNvPr id="24" name="object 24"/>
          <p:cNvSpPr/>
          <p:nvPr/>
        </p:nvSpPr>
        <p:spPr>
          <a:xfrm>
            <a:off x="10490339" y="484327"/>
            <a:ext cx="0" cy="777240"/>
          </a:xfrm>
          <a:custGeom>
            <a:avLst/>
            <a:gdLst/>
            <a:ahLst/>
            <a:cxnLst/>
            <a:rect l="l" t="t" r="r" b="b"/>
            <a:pathLst>
              <a:path h="777240">
                <a:moveTo>
                  <a:pt x="0" y="776731"/>
                </a:moveTo>
                <a:lnTo>
                  <a:pt x="0" y="0"/>
                </a:lnTo>
              </a:path>
            </a:pathLst>
          </a:custGeom>
          <a:ln w="16319">
            <a:solidFill>
              <a:srgbClr val="000000"/>
            </a:solidFill>
          </a:ln>
        </p:spPr>
        <p:txBody>
          <a:bodyPr wrap="square" lIns="0" tIns="0" rIns="0" bIns="0" rtlCol="0"/>
          <a:lstStyle/>
          <a:p>
            <a:endParaRPr/>
          </a:p>
        </p:txBody>
      </p:sp>
      <p:sp>
        <p:nvSpPr>
          <p:cNvPr id="25" name="object 25"/>
          <p:cNvSpPr/>
          <p:nvPr/>
        </p:nvSpPr>
        <p:spPr>
          <a:xfrm>
            <a:off x="193499" y="1269218"/>
            <a:ext cx="1188085" cy="0"/>
          </a:xfrm>
          <a:custGeom>
            <a:avLst/>
            <a:gdLst/>
            <a:ahLst/>
            <a:cxnLst/>
            <a:rect l="l" t="t" r="r" b="b"/>
            <a:pathLst>
              <a:path w="1188085">
                <a:moveTo>
                  <a:pt x="0" y="0"/>
                </a:moveTo>
                <a:lnTo>
                  <a:pt x="1187996" y="0"/>
                </a:lnTo>
              </a:path>
            </a:pathLst>
          </a:custGeom>
          <a:ln w="16319">
            <a:solidFill>
              <a:srgbClr val="000000"/>
            </a:solidFill>
          </a:ln>
        </p:spPr>
        <p:txBody>
          <a:bodyPr wrap="square" lIns="0" tIns="0" rIns="0" bIns="0" rtlCol="0"/>
          <a:lstStyle/>
          <a:p>
            <a:endParaRPr/>
          </a:p>
        </p:txBody>
      </p:sp>
      <p:sp>
        <p:nvSpPr>
          <p:cNvPr id="26" name="object 26"/>
          <p:cNvSpPr/>
          <p:nvPr/>
        </p:nvSpPr>
        <p:spPr>
          <a:xfrm>
            <a:off x="201659" y="1277373"/>
            <a:ext cx="0" cy="968375"/>
          </a:xfrm>
          <a:custGeom>
            <a:avLst/>
            <a:gdLst/>
            <a:ahLst/>
            <a:cxnLst/>
            <a:rect l="l" t="t" r="r" b="b"/>
            <a:pathLst>
              <a:path h="968375">
                <a:moveTo>
                  <a:pt x="0" y="968032"/>
                </a:moveTo>
                <a:lnTo>
                  <a:pt x="0" y="0"/>
                </a:lnTo>
              </a:path>
            </a:pathLst>
          </a:custGeom>
          <a:ln w="16319">
            <a:solidFill>
              <a:srgbClr val="000000"/>
            </a:solidFill>
          </a:ln>
        </p:spPr>
        <p:txBody>
          <a:bodyPr wrap="square" lIns="0" tIns="0" rIns="0" bIns="0" rtlCol="0"/>
          <a:lstStyle/>
          <a:p>
            <a:endParaRPr/>
          </a:p>
        </p:txBody>
      </p:sp>
      <p:sp>
        <p:nvSpPr>
          <p:cNvPr id="27" name="object 27"/>
          <p:cNvSpPr/>
          <p:nvPr/>
        </p:nvSpPr>
        <p:spPr>
          <a:xfrm>
            <a:off x="1381499" y="1269218"/>
            <a:ext cx="1481455" cy="0"/>
          </a:xfrm>
          <a:custGeom>
            <a:avLst/>
            <a:gdLst/>
            <a:ahLst/>
            <a:cxnLst/>
            <a:rect l="l" t="t" r="r" b="b"/>
            <a:pathLst>
              <a:path w="1481455">
                <a:moveTo>
                  <a:pt x="0" y="0"/>
                </a:moveTo>
                <a:lnTo>
                  <a:pt x="1481315" y="0"/>
                </a:lnTo>
              </a:path>
            </a:pathLst>
          </a:custGeom>
          <a:ln w="16319">
            <a:solidFill>
              <a:srgbClr val="000000"/>
            </a:solidFill>
          </a:ln>
        </p:spPr>
        <p:txBody>
          <a:bodyPr wrap="square" lIns="0" tIns="0" rIns="0" bIns="0" rtlCol="0"/>
          <a:lstStyle/>
          <a:p>
            <a:endParaRPr/>
          </a:p>
        </p:txBody>
      </p:sp>
      <p:sp>
        <p:nvSpPr>
          <p:cNvPr id="28" name="object 28"/>
          <p:cNvSpPr/>
          <p:nvPr/>
        </p:nvSpPr>
        <p:spPr>
          <a:xfrm>
            <a:off x="1381499" y="1277373"/>
            <a:ext cx="0" cy="968375"/>
          </a:xfrm>
          <a:custGeom>
            <a:avLst/>
            <a:gdLst/>
            <a:ahLst/>
            <a:cxnLst/>
            <a:rect l="l" t="t" r="r" b="b"/>
            <a:pathLst>
              <a:path h="968375">
                <a:moveTo>
                  <a:pt x="0" y="968032"/>
                </a:moveTo>
                <a:lnTo>
                  <a:pt x="0" y="0"/>
                </a:lnTo>
              </a:path>
            </a:pathLst>
          </a:custGeom>
          <a:ln w="16319">
            <a:solidFill>
              <a:srgbClr val="000000"/>
            </a:solidFill>
          </a:ln>
        </p:spPr>
        <p:txBody>
          <a:bodyPr wrap="square" lIns="0" tIns="0" rIns="0" bIns="0" rtlCol="0"/>
          <a:lstStyle/>
          <a:p>
            <a:endParaRPr/>
          </a:p>
        </p:txBody>
      </p:sp>
      <p:sp>
        <p:nvSpPr>
          <p:cNvPr id="29" name="object 29"/>
          <p:cNvSpPr/>
          <p:nvPr/>
        </p:nvSpPr>
        <p:spPr>
          <a:xfrm>
            <a:off x="2862809" y="1261059"/>
            <a:ext cx="2070100" cy="16510"/>
          </a:xfrm>
          <a:custGeom>
            <a:avLst/>
            <a:gdLst/>
            <a:ahLst/>
            <a:cxnLst/>
            <a:rect l="l" t="t" r="r" b="b"/>
            <a:pathLst>
              <a:path w="2070100" h="16509">
                <a:moveTo>
                  <a:pt x="0" y="16319"/>
                </a:moveTo>
                <a:lnTo>
                  <a:pt x="2069998" y="16319"/>
                </a:lnTo>
                <a:lnTo>
                  <a:pt x="2069998" y="0"/>
                </a:lnTo>
                <a:lnTo>
                  <a:pt x="0" y="0"/>
                </a:lnTo>
                <a:lnTo>
                  <a:pt x="0" y="16319"/>
                </a:lnTo>
                <a:close/>
              </a:path>
            </a:pathLst>
          </a:custGeom>
          <a:solidFill>
            <a:srgbClr val="000000"/>
          </a:solidFill>
        </p:spPr>
        <p:txBody>
          <a:bodyPr wrap="square" lIns="0" tIns="0" rIns="0" bIns="0" rtlCol="0"/>
          <a:lstStyle/>
          <a:p>
            <a:endParaRPr/>
          </a:p>
        </p:txBody>
      </p:sp>
      <p:sp>
        <p:nvSpPr>
          <p:cNvPr id="30" name="object 30"/>
          <p:cNvSpPr/>
          <p:nvPr/>
        </p:nvSpPr>
        <p:spPr>
          <a:xfrm>
            <a:off x="2862809" y="1277373"/>
            <a:ext cx="0" cy="968375"/>
          </a:xfrm>
          <a:custGeom>
            <a:avLst/>
            <a:gdLst/>
            <a:ahLst/>
            <a:cxnLst/>
            <a:rect l="l" t="t" r="r" b="b"/>
            <a:pathLst>
              <a:path h="968375">
                <a:moveTo>
                  <a:pt x="0" y="968032"/>
                </a:moveTo>
                <a:lnTo>
                  <a:pt x="0" y="0"/>
                </a:lnTo>
              </a:path>
            </a:pathLst>
          </a:custGeom>
          <a:ln w="16319">
            <a:solidFill>
              <a:srgbClr val="000000"/>
            </a:solidFill>
          </a:ln>
        </p:spPr>
        <p:txBody>
          <a:bodyPr wrap="square" lIns="0" tIns="0" rIns="0" bIns="0" rtlCol="0"/>
          <a:lstStyle/>
          <a:p>
            <a:endParaRPr/>
          </a:p>
        </p:txBody>
      </p:sp>
      <p:sp>
        <p:nvSpPr>
          <p:cNvPr id="31" name="object 31"/>
          <p:cNvSpPr/>
          <p:nvPr/>
        </p:nvSpPr>
        <p:spPr>
          <a:xfrm>
            <a:off x="4932809" y="1261059"/>
            <a:ext cx="1894205" cy="16510"/>
          </a:xfrm>
          <a:custGeom>
            <a:avLst/>
            <a:gdLst/>
            <a:ahLst/>
            <a:cxnLst/>
            <a:rect l="l" t="t" r="r" b="b"/>
            <a:pathLst>
              <a:path w="1894204" h="16509">
                <a:moveTo>
                  <a:pt x="0" y="16319"/>
                </a:moveTo>
                <a:lnTo>
                  <a:pt x="1893684" y="16319"/>
                </a:lnTo>
                <a:lnTo>
                  <a:pt x="1893684" y="0"/>
                </a:lnTo>
                <a:lnTo>
                  <a:pt x="0" y="0"/>
                </a:lnTo>
                <a:lnTo>
                  <a:pt x="0" y="16319"/>
                </a:lnTo>
                <a:close/>
              </a:path>
            </a:pathLst>
          </a:custGeom>
          <a:solidFill>
            <a:srgbClr val="000000"/>
          </a:solidFill>
        </p:spPr>
        <p:txBody>
          <a:bodyPr wrap="square" lIns="0" tIns="0" rIns="0" bIns="0" rtlCol="0"/>
          <a:lstStyle/>
          <a:p>
            <a:endParaRPr/>
          </a:p>
        </p:txBody>
      </p:sp>
      <p:sp>
        <p:nvSpPr>
          <p:cNvPr id="32" name="object 32"/>
          <p:cNvSpPr/>
          <p:nvPr/>
        </p:nvSpPr>
        <p:spPr>
          <a:xfrm>
            <a:off x="4932809" y="1277373"/>
            <a:ext cx="0" cy="968375"/>
          </a:xfrm>
          <a:custGeom>
            <a:avLst/>
            <a:gdLst/>
            <a:ahLst/>
            <a:cxnLst/>
            <a:rect l="l" t="t" r="r" b="b"/>
            <a:pathLst>
              <a:path h="968375">
                <a:moveTo>
                  <a:pt x="0" y="968032"/>
                </a:moveTo>
                <a:lnTo>
                  <a:pt x="0" y="0"/>
                </a:lnTo>
              </a:path>
            </a:pathLst>
          </a:custGeom>
          <a:ln w="16319">
            <a:solidFill>
              <a:srgbClr val="000000"/>
            </a:solidFill>
          </a:ln>
        </p:spPr>
        <p:txBody>
          <a:bodyPr wrap="square" lIns="0" tIns="0" rIns="0" bIns="0" rtlCol="0"/>
          <a:lstStyle/>
          <a:p>
            <a:endParaRPr/>
          </a:p>
        </p:txBody>
      </p:sp>
      <p:sp>
        <p:nvSpPr>
          <p:cNvPr id="33" name="object 33"/>
          <p:cNvSpPr/>
          <p:nvPr/>
        </p:nvSpPr>
        <p:spPr>
          <a:xfrm>
            <a:off x="7142403" y="1261059"/>
            <a:ext cx="1535430" cy="16510"/>
          </a:xfrm>
          <a:custGeom>
            <a:avLst/>
            <a:gdLst/>
            <a:ahLst/>
            <a:cxnLst/>
            <a:rect l="l" t="t" r="r" b="b"/>
            <a:pathLst>
              <a:path w="1535429" h="16509">
                <a:moveTo>
                  <a:pt x="0" y="16319"/>
                </a:moveTo>
                <a:lnTo>
                  <a:pt x="1534845" y="16319"/>
                </a:lnTo>
                <a:lnTo>
                  <a:pt x="1534845" y="0"/>
                </a:lnTo>
                <a:lnTo>
                  <a:pt x="0" y="0"/>
                </a:lnTo>
                <a:lnTo>
                  <a:pt x="0" y="16319"/>
                </a:lnTo>
                <a:close/>
              </a:path>
            </a:pathLst>
          </a:custGeom>
          <a:solidFill>
            <a:srgbClr val="000000"/>
          </a:solidFill>
        </p:spPr>
        <p:txBody>
          <a:bodyPr wrap="square" lIns="0" tIns="0" rIns="0" bIns="0" rtlCol="0"/>
          <a:lstStyle/>
          <a:p>
            <a:endParaRPr/>
          </a:p>
        </p:txBody>
      </p:sp>
      <p:sp>
        <p:nvSpPr>
          <p:cNvPr id="34" name="object 34"/>
          <p:cNvSpPr/>
          <p:nvPr/>
        </p:nvSpPr>
        <p:spPr>
          <a:xfrm>
            <a:off x="9009626" y="1269218"/>
            <a:ext cx="1489075" cy="0"/>
          </a:xfrm>
          <a:custGeom>
            <a:avLst/>
            <a:gdLst/>
            <a:ahLst/>
            <a:cxnLst/>
            <a:rect l="l" t="t" r="r" b="b"/>
            <a:pathLst>
              <a:path w="1489075">
                <a:moveTo>
                  <a:pt x="0" y="0"/>
                </a:moveTo>
                <a:lnTo>
                  <a:pt x="1488871" y="0"/>
                </a:lnTo>
              </a:path>
            </a:pathLst>
          </a:custGeom>
          <a:ln w="16319">
            <a:solidFill>
              <a:srgbClr val="000000"/>
            </a:solidFill>
          </a:ln>
        </p:spPr>
        <p:txBody>
          <a:bodyPr wrap="square" lIns="0" tIns="0" rIns="0" bIns="0" rtlCol="0"/>
          <a:lstStyle/>
          <a:p>
            <a:endParaRPr/>
          </a:p>
        </p:txBody>
      </p:sp>
      <p:sp>
        <p:nvSpPr>
          <p:cNvPr id="35" name="object 35"/>
          <p:cNvSpPr/>
          <p:nvPr/>
        </p:nvSpPr>
        <p:spPr>
          <a:xfrm>
            <a:off x="10490339" y="1277373"/>
            <a:ext cx="0" cy="968375"/>
          </a:xfrm>
          <a:custGeom>
            <a:avLst/>
            <a:gdLst/>
            <a:ahLst/>
            <a:cxnLst/>
            <a:rect l="l" t="t" r="r" b="b"/>
            <a:pathLst>
              <a:path h="968375">
                <a:moveTo>
                  <a:pt x="0" y="968032"/>
                </a:moveTo>
                <a:lnTo>
                  <a:pt x="0" y="0"/>
                </a:lnTo>
              </a:path>
            </a:pathLst>
          </a:custGeom>
          <a:ln w="16319">
            <a:solidFill>
              <a:srgbClr val="000000"/>
            </a:solidFill>
          </a:ln>
        </p:spPr>
        <p:txBody>
          <a:bodyPr wrap="square" lIns="0" tIns="0" rIns="0" bIns="0" rtlCol="0"/>
          <a:lstStyle/>
          <a:p>
            <a:endParaRPr/>
          </a:p>
        </p:txBody>
      </p:sp>
      <p:sp>
        <p:nvSpPr>
          <p:cNvPr id="36" name="object 36"/>
          <p:cNvSpPr/>
          <p:nvPr/>
        </p:nvSpPr>
        <p:spPr>
          <a:xfrm>
            <a:off x="193499" y="2253565"/>
            <a:ext cx="1188085" cy="0"/>
          </a:xfrm>
          <a:custGeom>
            <a:avLst/>
            <a:gdLst/>
            <a:ahLst/>
            <a:cxnLst/>
            <a:rect l="l" t="t" r="r" b="b"/>
            <a:pathLst>
              <a:path w="1188085">
                <a:moveTo>
                  <a:pt x="0" y="0"/>
                </a:moveTo>
                <a:lnTo>
                  <a:pt x="1187996" y="0"/>
                </a:lnTo>
              </a:path>
            </a:pathLst>
          </a:custGeom>
          <a:ln w="16319">
            <a:solidFill>
              <a:srgbClr val="000000"/>
            </a:solidFill>
          </a:ln>
        </p:spPr>
        <p:txBody>
          <a:bodyPr wrap="square" lIns="0" tIns="0" rIns="0" bIns="0" rtlCol="0"/>
          <a:lstStyle/>
          <a:p>
            <a:endParaRPr/>
          </a:p>
        </p:txBody>
      </p:sp>
      <p:sp>
        <p:nvSpPr>
          <p:cNvPr id="37" name="object 37"/>
          <p:cNvSpPr/>
          <p:nvPr/>
        </p:nvSpPr>
        <p:spPr>
          <a:xfrm>
            <a:off x="201659" y="2261727"/>
            <a:ext cx="0" cy="777240"/>
          </a:xfrm>
          <a:custGeom>
            <a:avLst/>
            <a:gdLst/>
            <a:ahLst/>
            <a:cxnLst/>
            <a:rect l="l" t="t" r="r" b="b"/>
            <a:pathLst>
              <a:path h="777239">
                <a:moveTo>
                  <a:pt x="0" y="776731"/>
                </a:moveTo>
                <a:lnTo>
                  <a:pt x="0" y="0"/>
                </a:lnTo>
              </a:path>
            </a:pathLst>
          </a:custGeom>
          <a:ln w="16319">
            <a:solidFill>
              <a:srgbClr val="000000"/>
            </a:solidFill>
          </a:ln>
        </p:spPr>
        <p:txBody>
          <a:bodyPr wrap="square" lIns="0" tIns="0" rIns="0" bIns="0" rtlCol="0"/>
          <a:lstStyle/>
          <a:p>
            <a:endParaRPr/>
          </a:p>
        </p:txBody>
      </p:sp>
      <p:sp>
        <p:nvSpPr>
          <p:cNvPr id="38" name="object 38"/>
          <p:cNvSpPr/>
          <p:nvPr/>
        </p:nvSpPr>
        <p:spPr>
          <a:xfrm>
            <a:off x="1381499" y="2253565"/>
            <a:ext cx="1481455" cy="0"/>
          </a:xfrm>
          <a:custGeom>
            <a:avLst/>
            <a:gdLst/>
            <a:ahLst/>
            <a:cxnLst/>
            <a:rect l="l" t="t" r="r" b="b"/>
            <a:pathLst>
              <a:path w="1481455">
                <a:moveTo>
                  <a:pt x="0" y="0"/>
                </a:moveTo>
                <a:lnTo>
                  <a:pt x="1481315" y="0"/>
                </a:lnTo>
              </a:path>
            </a:pathLst>
          </a:custGeom>
          <a:ln w="16319">
            <a:solidFill>
              <a:srgbClr val="000000"/>
            </a:solidFill>
          </a:ln>
        </p:spPr>
        <p:txBody>
          <a:bodyPr wrap="square" lIns="0" tIns="0" rIns="0" bIns="0" rtlCol="0"/>
          <a:lstStyle/>
          <a:p>
            <a:endParaRPr/>
          </a:p>
        </p:txBody>
      </p:sp>
      <p:sp>
        <p:nvSpPr>
          <p:cNvPr id="39" name="object 39"/>
          <p:cNvSpPr/>
          <p:nvPr/>
        </p:nvSpPr>
        <p:spPr>
          <a:xfrm>
            <a:off x="1381499" y="2261727"/>
            <a:ext cx="0" cy="777240"/>
          </a:xfrm>
          <a:custGeom>
            <a:avLst/>
            <a:gdLst/>
            <a:ahLst/>
            <a:cxnLst/>
            <a:rect l="l" t="t" r="r" b="b"/>
            <a:pathLst>
              <a:path h="777239">
                <a:moveTo>
                  <a:pt x="0" y="776731"/>
                </a:moveTo>
                <a:lnTo>
                  <a:pt x="0" y="0"/>
                </a:lnTo>
              </a:path>
            </a:pathLst>
          </a:custGeom>
          <a:ln w="16319">
            <a:solidFill>
              <a:srgbClr val="000000"/>
            </a:solidFill>
          </a:ln>
        </p:spPr>
        <p:txBody>
          <a:bodyPr wrap="square" lIns="0" tIns="0" rIns="0" bIns="0" rtlCol="0"/>
          <a:lstStyle/>
          <a:p>
            <a:endParaRPr/>
          </a:p>
        </p:txBody>
      </p:sp>
      <p:sp>
        <p:nvSpPr>
          <p:cNvPr id="40" name="object 40"/>
          <p:cNvSpPr/>
          <p:nvPr/>
        </p:nvSpPr>
        <p:spPr>
          <a:xfrm>
            <a:off x="4893952" y="2253565"/>
            <a:ext cx="39370" cy="0"/>
          </a:xfrm>
          <a:custGeom>
            <a:avLst/>
            <a:gdLst/>
            <a:ahLst/>
            <a:cxnLst/>
            <a:rect l="l" t="t" r="r" b="b"/>
            <a:pathLst>
              <a:path w="39370">
                <a:moveTo>
                  <a:pt x="0" y="0"/>
                </a:moveTo>
                <a:lnTo>
                  <a:pt x="38855" y="0"/>
                </a:lnTo>
              </a:path>
            </a:pathLst>
          </a:custGeom>
          <a:ln w="16319">
            <a:solidFill>
              <a:srgbClr val="000000"/>
            </a:solidFill>
          </a:ln>
        </p:spPr>
        <p:txBody>
          <a:bodyPr wrap="square" lIns="0" tIns="0" rIns="0" bIns="0" rtlCol="0"/>
          <a:lstStyle/>
          <a:p>
            <a:endParaRPr/>
          </a:p>
        </p:txBody>
      </p:sp>
      <p:sp>
        <p:nvSpPr>
          <p:cNvPr id="41" name="object 41"/>
          <p:cNvSpPr/>
          <p:nvPr/>
        </p:nvSpPr>
        <p:spPr>
          <a:xfrm>
            <a:off x="2862809" y="2253565"/>
            <a:ext cx="43180" cy="0"/>
          </a:xfrm>
          <a:custGeom>
            <a:avLst/>
            <a:gdLst/>
            <a:ahLst/>
            <a:cxnLst/>
            <a:rect l="l" t="t" r="r" b="b"/>
            <a:pathLst>
              <a:path w="43180">
                <a:moveTo>
                  <a:pt x="0" y="0"/>
                </a:moveTo>
                <a:lnTo>
                  <a:pt x="42640" y="0"/>
                </a:lnTo>
              </a:path>
            </a:pathLst>
          </a:custGeom>
          <a:ln w="16319">
            <a:solidFill>
              <a:srgbClr val="000000"/>
            </a:solidFill>
          </a:ln>
        </p:spPr>
        <p:txBody>
          <a:bodyPr wrap="square" lIns="0" tIns="0" rIns="0" bIns="0" rtlCol="0"/>
          <a:lstStyle/>
          <a:p>
            <a:endParaRPr/>
          </a:p>
        </p:txBody>
      </p:sp>
      <p:sp>
        <p:nvSpPr>
          <p:cNvPr id="42" name="object 42"/>
          <p:cNvSpPr/>
          <p:nvPr/>
        </p:nvSpPr>
        <p:spPr>
          <a:xfrm>
            <a:off x="2862809" y="2261727"/>
            <a:ext cx="0" cy="777240"/>
          </a:xfrm>
          <a:custGeom>
            <a:avLst/>
            <a:gdLst/>
            <a:ahLst/>
            <a:cxnLst/>
            <a:rect l="l" t="t" r="r" b="b"/>
            <a:pathLst>
              <a:path h="777239">
                <a:moveTo>
                  <a:pt x="0" y="776731"/>
                </a:moveTo>
                <a:lnTo>
                  <a:pt x="0" y="0"/>
                </a:lnTo>
              </a:path>
            </a:pathLst>
          </a:custGeom>
          <a:ln w="16319">
            <a:solidFill>
              <a:srgbClr val="000000"/>
            </a:solidFill>
          </a:ln>
        </p:spPr>
        <p:txBody>
          <a:bodyPr wrap="square" lIns="0" tIns="0" rIns="0" bIns="0" rtlCol="0"/>
          <a:lstStyle/>
          <a:p>
            <a:endParaRPr/>
          </a:p>
        </p:txBody>
      </p:sp>
      <p:sp>
        <p:nvSpPr>
          <p:cNvPr id="43" name="object 43"/>
          <p:cNvSpPr/>
          <p:nvPr/>
        </p:nvSpPr>
        <p:spPr>
          <a:xfrm>
            <a:off x="4932809" y="2245405"/>
            <a:ext cx="1894205" cy="16510"/>
          </a:xfrm>
          <a:custGeom>
            <a:avLst/>
            <a:gdLst/>
            <a:ahLst/>
            <a:cxnLst/>
            <a:rect l="l" t="t" r="r" b="b"/>
            <a:pathLst>
              <a:path w="1894204" h="16510">
                <a:moveTo>
                  <a:pt x="0" y="16319"/>
                </a:moveTo>
                <a:lnTo>
                  <a:pt x="1893684" y="16319"/>
                </a:lnTo>
                <a:lnTo>
                  <a:pt x="1893684" y="0"/>
                </a:lnTo>
                <a:lnTo>
                  <a:pt x="0" y="0"/>
                </a:lnTo>
                <a:lnTo>
                  <a:pt x="0" y="16319"/>
                </a:lnTo>
                <a:close/>
              </a:path>
            </a:pathLst>
          </a:custGeom>
          <a:solidFill>
            <a:srgbClr val="000000"/>
          </a:solidFill>
        </p:spPr>
        <p:txBody>
          <a:bodyPr wrap="square" lIns="0" tIns="0" rIns="0" bIns="0" rtlCol="0"/>
          <a:lstStyle/>
          <a:p>
            <a:endParaRPr/>
          </a:p>
        </p:txBody>
      </p:sp>
      <p:sp>
        <p:nvSpPr>
          <p:cNvPr id="44" name="object 44"/>
          <p:cNvSpPr/>
          <p:nvPr/>
        </p:nvSpPr>
        <p:spPr>
          <a:xfrm>
            <a:off x="4932809" y="2261727"/>
            <a:ext cx="0" cy="777240"/>
          </a:xfrm>
          <a:custGeom>
            <a:avLst/>
            <a:gdLst/>
            <a:ahLst/>
            <a:cxnLst/>
            <a:rect l="l" t="t" r="r" b="b"/>
            <a:pathLst>
              <a:path h="777239">
                <a:moveTo>
                  <a:pt x="0" y="776731"/>
                </a:moveTo>
                <a:lnTo>
                  <a:pt x="0" y="0"/>
                </a:lnTo>
              </a:path>
            </a:pathLst>
          </a:custGeom>
          <a:ln w="16319">
            <a:solidFill>
              <a:srgbClr val="000000"/>
            </a:solidFill>
          </a:ln>
        </p:spPr>
        <p:txBody>
          <a:bodyPr wrap="square" lIns="0" tIns="0" rIns="0" bIns="0" rtlCol="0"/>
          <a:lstStyle/>
          <a:p>
            <a:endParaRPr/>
          </a:p>
        </p:txBody>
      </p:sp>
      <p:sp>
        <p:nvSpPr>
          <p:cNvPr id="45" name="object 45"/>
          <p:cNvSpPr/>
          <p:nvPr/>
        </p:nvSpPr>
        <p:spPr>
          <a:xfrm>
            <a:off x="7142403" y="2245405"/>
            <a:ext cx="1535430" cy="16510"/>
          </a:xfrm>
          <a:custGeom>
            <a:avLst/>
            <a:gdLst/>
            <a:ahLst/>
            <a:cxnLst/>
            <a:rect l="l" t="t" r="r" b="b"/>
            <a:pathLst>
              <a:path w="1535429" h="16510">
                <a:moveTo>
                  <a:pt x="0" y="16319"/>
                </a:moveTo>
                <a:lnTo>
                  <a:pt x="1534845" y="16319"/>
                </a:lnTo>
                <a:lnTo>
                  <a:pt x="1534845" y="0"/>
                </a:lnTo>
                <a:lnTo>
                  <a:pt x="0" y="0"/>
                </a:lnTo>
                <a:lnTo>
                  <a:pt x="0" y="16319"/>
                </a:lnTo>
                <a:close/>
              </a:path>
            </a:pathLst>
          </a:custGeom>
          <a:solidFill>
            <a:srgbClr val="000000"/>
          </a:solidFill>
        </p:spPr>
        <p:txBody>
          <a:bodyPr wrap="square" lIns="0" tIns="0" rIns="0" bIns="0" rtlCol="0"/>
          <a:lstStyle/>
          <a:p>
            <a:endParaRPr/>
          </a:p>
        </p:txBody>
      </p:sp>
      <p:sp>
        <p:nvSpPr>
          <p:cNvPr id="46" name="object 46"/>
          <p:cNvSpPr/>
          <p:nvPr/>
        </p:nvSpPr>
        <p:spPr>
          <a:xfrm>
            <a:off x="9009626" y="2253565"/>
            <a:ext cx="1489075" cy="0"/>
          </a:xfrm>
          <a:custGeom>
            <a:avLst/>
            <a:gdLst/>
            <a:ahLst/>
            <a:cxnLst/>
            <a:rect l="l" t="t" r="r" b="b"/>
            <a:pathLst>
              <a:path w="1489075">
                <a:moveTo>
                  <a:pt x="0" y="0"/>
                </a:moveTo>
                <a:lnTo>
                  <a:pt x="1488871" y="0"/>
                </a:lnTo>
              </a:path>
            </a:pathLst>
          </a:custGeom>
          <a:ln w="16319">
            <a:solidFill>
              <a:srgbClr val="000000"/>
            </a:solidFill>
          </a:ln>
        </p:spPr>
        <p:txBody>
          <a:bodyPr wrap="square" lIns="0" tIns="0" rIns="0" bIns="0" rtlCol="0"/>
          <a:lstStyle/>
          <a:p>
            <a:endParaRPr/>
          </a:p>
        </p:txBody>
      </p:sp>
      <p:sp>
        <p:nvSpPr>
          <p:cNvPr id="47" name="object 47"/>
          <p:cNvSpPr/>
          <p:nvPr/>
        </p:nvSpPr>
        <p:spPr>
          <a:xfrm>
            <a:off x="10490339" y="2261727"/>
            <a:ext cx="0" cy="777240"/>
          </a:xfrm>
          <a:custGeom>
            <a:avLst/>
            <a:gdLst/>
            <a:ahLst/>
            <a:cxnLst/>
            <a:rect l="l" t="t" r="r" b="b"/>
            <a:pathLst>
              <a:path h="777239">
                <a:moveTo>
                  <a:pt x="0" y="776731"/>
                </a:moveTo>
                <a:lnTo>
                  <a:pt x="0" y="0"/>
                </a:lnTo>
              </a:path>
            </a:pathLst>
          </a:custGeom>
          <a:ln w="16319">
            <a:solidFill>
              <a:srgbClr val="000000"/>
            </a:solidFill>
          </a:ln>
        </p:spPr>
        <p:txBody>
          <a:bodyPr wrap="square" lIns="0" tIns="0" rIns="0" bIns="0" rtlCol="0"/>
          <a:lstStyle/>
          <a:p>
            <a:endParaRPr/>
          </a:p>
        </p:txBody>
      </p:sp>
      <p:sp>
        <p:nvSpPr>
          <p:cNvPr id="48" name="object 48"/>
          <p:cNvSpPr/>
          <p:nvPr/>
        </p:nvSpPr>
        <p:spPr>
          <a:xfrm>
            <a:off x="193499" y="3046619"/>
            <a:ext cx="1188085" cy="0"/>
          </a:xfrm>
          <a:custGeom>
            <a:avLst/>
            <a:gdLst/>
            <a:ahLst/>
            <a:cxnLst/>
            <a:rect l="l" t="t" r="r" b="b"/>
            <a:pathLst>
              <a:path w="1188085">
                <a:moveTo>
                  <a:pt x="0" y="0"/>
                </a:moveTo>
                <a:lnTo>
                  <a:pt x="1187996" y="0"/>
                </a:lnTo>
              </a:path>
            </a:pathLst>
          </a:custGeom>
          <a:ln w="16319">
            <a:solidFill>
              <a:srgbClr val="000000"/>
            </a:solidFill>
          </a:ln>
        </p:spPr>
        <p:txBody>
          <a:bodyPr wrap="square" lIns="0" tIns="0" rIns="0" bIns="0" rtlCol="0"/>
          <a:lstStyle/>
          <a:p>
            <a:endParaRPr/>
          </a:p>
        </p:txBody>
      </p:sp>
      <p:sp>
        <p:nvSpPr>
          <p:cNvPr id="49" name="object 49"/>
          <p:cNvSpPr/>
          <p:nvPr/>
        </p:nvSpPr>
        <p:spPr>
          <a:xfrm>
            <a:off x="201659" y="3054781"/>
            <a:ext cx="0" cy="777240"/>
          </a:xfrm>
          <a:custGeom>
            <a:avLst/>
            <a:gdLst/>
            <a:ahLst/>
            <a:cxnLst/>
            <a:rect l="l" t="t" r="r" b="b"/>
            <a:pathLst>
              <a:path h="777239">
                <a:moveTo>
                  <a:pt x="0" y="776731"/>
                </a:moveTo>
                <a:lnTo>
                  <a:pt x="0" y="0"/>
                </a:lnTo>
              </a:path>
            </a:pathLst>
          </a:custGeom>
          <a:ln w="16319">
            <a:solidFill>
              <a:srgbClr val="000000"/>
            </a:solidFill>
          </a:ln>
        </p:spPr>
        <p:txBody>
          <a:bodyPr wrap="square" lIns="0" tIns="0" rIns="0" bIns="0" rtlCol="0"/>
          <a:lstStyle/>
          <a:p>
            <a:endParaRPr/>
          </a:p>
        </p:txBody>
      </p:sp>
      <p:sp>
        <p:nvSpPr>
          <p:cNvPr id="50" name="object 50"/>
          <p:cNvSpPr/>
          <p:nvPr/>
        </p:nvSpPr>
        <p:spPr>
          <a:xfrm>
            <a:off x="1381499" y="3046619"/>
            <a:ext cx="1481455" cy="0"/>
          </a:xfrm>
          <a:custGeom>
            <a:avLst/>
            <a:gdLst/>
            <a:ahLst/>
            <a:cxnLst/>
            <a:rect l="l" t="t" r="r" b="b"/>
            <a:pathLst>
              <a:path w="1481455">
                <a:moveTo>
                  <a:pt x="0" y="0"/>
                </a:moveTo>
                <a:lnTo>
                  <a:pt x="1481315" y="0"/>
                </a:lnTo>
              </a:path>
            </a:pathLst>
          </a:custGeom>
          <a:ln w="16319">
            <a:solidFill>
              <a:srgbClr val="000000"/>
            </a:solidFill>
          </a:ln>
        </p:spPr>
        <p:txBody>
          <a:bodyPr wrap="square" lIns="0" tIns="0" rIns="0" bIns="0" rtlCol="0"/>
          <a:lstStyle/>
          <a:p>
            <a:endParaRPr/>
          </a:p>
        </p:txBody>
      </p:sp>
      <p:sp>
        <p:nvSpPr>
          <p:cNvPr id="51" name="object 51"/>
          <p:cNvSpPr/>
          <p:nvPr/>
        </p:nvSpPr>
        <p:spPr>
          <a:xfrm>
            <a:off x="1381499" y="3054781"/>
            <a:ext cx="0" cy="777240"/>
          </a:xfrm>
          <a:custGeom>
            <a:avLst/>
            <a:gdLst/>
            <a:ahLst/>
            <a:cxnLst/>
            <a:rect l="l" t="t" r="r" b="b"/>
            <a:pathLst>
              <a:path h="777239">
                <a:moveTo>
                  <a:pt x="0" y="776731"/>
                </a:moveTo>
                <a:lnTo>
                  <a:pt x="0" y="0"/>
                </a:lnTo>
              </a:path>
            </a:pathLst>
          </a:custGeom>
          <a:ln w="16319">
            <a:solidFill>
              <a:srgbClr val="000000"/>
            </a:solidFill>
          </a:ln>
        </p:spPr>
        <p:txBody>
          <a:bodyPr wrap="square" lIns="0" tIns="0" rIns="0" bIns="0" rtlCol="0"/>
          <a:lstStyle/>
          <a:p>
            <a:endParaRPr/>
          </a:p>
        </p:txBody>
      </p:sp>
      <p:sp>
        <p:nvSpPr>
          <p:cNvPr id="52" name="object 52"/>
          <p:cNvSpPr/>
          <p:nvPr/>
        </p:nvSpPr>
        <p:spPr>
          <a:xfrm>
            <a:off x="2862809" y="3038459"/>
            <a:ext cx="2070100" cy="16510"/>
          </a:xfrm>
          <a:custGeom>
            <a:avLst/>
            <a:gdLst/>
            <a:ahLst/>
            <a:cxnLst/>
            <a:rect l="l" t="t" r="r" b="b"/>
            <a:pathLst>
              <a:path w="2070100" h="16510">
                <a:moveTo>
                  <a:pt x="0" y="16319"/>
                </a:moveTo>
                <a:lnTo>
                  <a:pt x="2069998" y="16319"/>
                </a:lnTo>
                <a:lnTo>
                  <a:pt x="2069998" y="0"/>
                </a:lnTo>
                <a:lnTo>
                  <a:pt x="0" y="0"/>
                </a:lnTo>
                <a:lnTo>
                  <a:pt x="0" y="16319"/>
                </a:lnTo>
                <a:close/>
              </a:path>
            </a:pathLst>
          </a:custGeom>
          <a:solidFill>
            <a:srgbClr val="000000"/>
          </a:solidFill>
        </p:spPr>
        <p:txBody>
          <a:bodyPr wrap="square" lIns="0" tIns="0" rIns="0" bIns="0" rtlCol="0"/>
          <a:lstStyle/>
          <a:p>
            <a:endParaRPr/>
          </a:p>
        </p:txBody>
      </p:sp>
      <p:sp>
        <p:nvSpPr>
          <p:cNvPr id="53" name="object 53"/>
          <p:cNvSpPr/>
          <p:nvPr/>
        </p:nvSpPr>
        <p:spPr>
          <a:xfrm>
            <a:off x="2862809" y="3054781"/>
            <a:ext cx="0" cy="777240"/>
          </a:xfrm>
          <a:custGeom>
            <a:avLst/>
            <a:gdLst/>
            <a:ahLst/>
            <a:cxnLst/>
            <a:rect l="l" t="t" r="r" b="b"/>
            <a:pathLst>
              <a:path h="777239">
                <a:moveTo>
                  <a:pt x="0" y="776731"/>
                </a:moveTo>
                <a:lnTo>
                  <a:pt x="0" y="0"/>
                </a:lnTo>
              </a:path>
            </a:pathLst>
          </a:custGeom>
          <a:ln w="16319">
            <a:solidFill>
              <a:srgbClr val="000000"/>
            </a:solidFill>
          </a:ln>
        </p:spPr>
        <p:txBody>
          <a:bodyPr wrap="square" lIns="0" tIns="0" rIns="0" bIns="0" rtlCol="0"/>
          <a:lstStyle/>
          <a:p>
            <a:endParaRPr/>
          </a:p>
        </p:txBody>
      </p:sp>
      <p:sp>
        <p:nvSpPr>
          <p:cNvPr id="54" name="object 54"/>
          <p:cNvSpPr/>
          <p:nvPr/>
        </p:nvSpPr>
        <p:spPr>
          <a:xfrm>
            <a:off x="4932809" y="3038459"/>
            <a:ext cx="1894205" cy="16510"/>
          </a:xfrm>
          <a:custGeom>
            <a:avLst/>
            <a:gdLst/>
            <a:ahLst/>
            <a:cxnLst/>
            <a:rect l="l" t="t" r="r" b="b"/>
            <a:pathLst>
              <a:path w="1894204" h="16510">
                <a:moveTo>
                  <a:pt x="0" y="16319"/>
                </a:moveTo>
                <a:lnTo>
                  <a:pt x="1893684" y="16319"/>
                </a:lnTo>
                <a:lnTo>
                  <a:pt x="1893684" y="0"/>
                </a:lnTo>
                <a:lnTo>
                  <a:pt x="0" y="0"/>
                </a:lnTo>
                <a:lnTo>
                  <a:pt x="0" y="16319"/>
                </a:lnTo>
                <a:close/>
              </a:path>
            </a:pathLst>
          </a:custGeom>
          <a:solidFill>
            <a:srgbClr val="000000"/>
          </a:solidFill>
        </p:spPr>
        <p:txBody>
          <a:bodyPr wrap="square" lIns="0" tIns="0" rIns="0" bIns="0" rtlCol="0"/>
          <a:lstStyle/>
          <a:p>
            <a:endParaRPr/>
          </a:p>
        </p:txBody>
      </p:sp>
      <p:sp>
        <p:nvSpPr>
          <p:cNvPr id="55" name="object 55"/>
          <p:cNvSpPr/>
          <p:nvPr/>
        </p:nvSpPr>
        <p:spPr>
          <a:xfrm>
            <a:off x="4932809" y="3054781"/>
            <a:ext cx="0" cy="777240"/>
          </a:xfrm>
          <a:custGeom>
            <a:avLst/>
            <a:gdLst/>
            <a:ahLst/>
            <a:cxnLst/>
            <a:rect l="l" t="t" r="r" b="b"/>
            <a:pathLst>
              <a:path h="777239">
                <a:moveTo>
                  <a:pt x="0" y="776731"/>
                </a:moveTo>
                <a:lnTo>
                  <a:pt x="0" y="0"/>
                </a:lnTo>
              </a:path>
            </a:pathLst>
          </a:custGeom>
          <a:ln w="16319">
            <a:solidFill>
              <a:srgbClr val="000000"/>
            </a:solidFill>
          </a:ln>
        </p:spPr>
        <p:txBody>
          <a:bodyPr wrap="square" lIns="0" tIns="0" rIns="0" bIns="0" rtlCol="0"/>
          <a:lstStyle/>
          <a:p>
            <a:endParaRPr/>
          </a:p>
        </p:txBody>
      </p:sp>
      <p:sp>
        <p:nvSpPr>
          <p:cNvPr id="56" name="object 56"/>
          <p:cNvSpPr/>
          <p:nvPr/>
        </p:nvSpPr>
        <p:spPr>
          <a:xfrm>
            <a:off x="7142403" y="3038459"/>
            <a:ext cx="1535430" cy="16510"/>
          </a:xfrm>
          <a:custGeom>
            <a:avLst/>
            <a:gdLst/>
            <a:ahLst/>
            <a:cxnLst/>
            <a:rect l="l" t="t" r="r" b="b"/>
            <a:pathLst>
              <a:path w="1535429" h="16510">
                <a:moveTo>
                  <a:pt x="0" y="16319"/>
                </a:moveTo>
                <a:lnTo>
                  <a:pt x="1534845" y="16319"/>
                </a:lnTo>
                <a:lnTo>
                  <a:pt x="1534845" y="0"/>
                </a:lnTo>
                <a:lnTo>
                  <a:pt x="0" y="0"/>
                </a:lnTo>
                <a:lnTo>
                  <a:pt x="0" y="16319"/>
                </a:lnTo>
                <a:close/>
              </a:path>
            </a:pathLst>
          </a:custGeom>
          <a:solidFill>
            <a:srgbClr val="000000"/>
          </a:solidFill>
        </p:spPr>
        <p:txBody>
          <a:bodyPr wrap="square" lIns="0" tIns="0" rIns="0" bIns="0" rtlCol="0"/>
          <a:lstStyle/>
          <a:p>
            <a:endParaRPr/>
          </a:p>
        </p:txBody>
      </p:sp>
      <p:sp>
        <p:nvSpPr>
          <p:cNvPr id="57" name="object 57"/>
          <p:cNvSpPr/>
          <p:nvPr/>
        </p:nvSpPr>
        <p:spPr>
          <a:xfrm>
            <a:off x="9009626" y="3046619"/>
            <a:ext cx="1489075" cy="0"/>
          </a:xfrm>
          <a:custGeom>
            <a:avLst/>
            <a:gdLst/>
            <a:ahLst/>
            <a:cxnLst/>
            <a:rect l="l" t="t" r="r" b="b"/>
            <a:pathLst>
              <a:path w="1489075">
                <a:moveTo>
                  <a:pt x="0" y="0"/>
                </a:moveTo>
                <a:lnTo>
                  <a:pt x="1488871" y="0"/>
                </a:lnTo>
              </a:path>
            </a:pathLst>
          </a:custGeom>
          <a:ln w="16319">
            <a:solidFill>
              <a:srgbClr val="000000"/>
            </a:solidFill>
          </a:ln>
        </p:spPr>
        <p:txBody>
          <a:bodyPr wrap="square" lIns="0" tIns="0" rIns="0" bIns="0" rtlCol="0"/>
          <a:lstStyle/>
          <a:p>
            <a:endParaRPr/>
          </a:p>
        </p:txBody>
      </p:sp>
      <p:sp>
        <p:nvSpPr>
          <p:cNvPr id="58" name="object 58"/>
          <p:cNvSpPr/>
          <p:nvPr/>
        </p:nvSpPr>
        <p:spPr>
          <a:xfrm>
            <a:off x="10490339" y="3054781"/>
            <a:ext cx="0" cy="777240"/>
          </a:xfrm>
          <a:custGeom>
            <a:avLst/>
            <a:gdLst/>
            <a:ahLst/>
            <a:cxnLst/>
            <a:rect l="l" t="t" r="r" b="b"/>
            <a:pathLst>
              <a:path h="777239">
                <a:moveTo>
                  <a:pt x="0" y="776731"/>
                </a:moveTo>
                <a:lnTo>
                  <a:pt x="0" y="0"/>
                </a:lnTo>
              </a:path>
            </a:pathLst>
          </a:custGeom>
          <a:ln w="16319">
            <a:solidFill>
              <a:srgbClr val="000000"/>
            </a:solidFill>
          </a:ln>
        </p:spPr>
        <p:txBody>
          <a:bodyPr wrap="square" lIns="0" tIns="0" rIns="0" bIns="0" rtlCol="0"/>
          <a:lstStyle/>
          <a:p>
            <a:endParaRPr/>
          </a:p>
        </p:txBody>
      </p:sp>
      <p:sp>
        <p:nvSpPr>
          <p:cNvPr id="59" name="object 59"/>
          <p:cNvSpPr/>
          <p:nvPr/>
        </p:nvSpPr>
        <p:spPr>
          <a:xfrm>
            <a:off x="193499" y="3839673"/>
            <a:ext cx="1188085" cy="0"/>
          </a:xfrm>
          <a:custGeom>
            <a:avLst/>
            <a:gdLst/>
            <a:ahLst/>
            <a:cxnLst/>
            <a:rect l="l" t="t" r="r" b="b"/>
            <a:pathLst>
              <a:path w="1188085">
                <a:moveTo>
                  <a:pt x="0" y="0"/>
                </a:moveTo>
                <a:lnTo>
                  <a:pt x="1187996" y="0"/>
                </a:lnTo>
              </a:path>
            </a:pathLst>
          </a:custGeom>
          <a:ln w="16319">
            <a:solidFill>
              <a:srgbClr val="000000"/>
            </a:solidFill>
          </a:ln>
        </p:spPr>
        <p:txBody>
          <a:bodyPr wrap="square" lIns="0" tIns="0" rIns="0" bIns="0" rtlCol="0"/>
          <a:lstStyle/>
          <a:p>
            <a:endParaRPr/>
          </a:p>
        </p:txBody>
      </p:sp>
      <p:sp>
        <p:nvSpPr>
          <p:cNvPr id="60" name="object 60"/>
          <p:cNvSpPr/>
          <p:nvPr/>
        </p:nvSpPr>
        <p:spPr>
          <a:xfrm>
            <a:off x="201659" y="3847834"/>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61" name="object 61"/>
          <p:cNvSpPr/>
          <p:nvPr/>
        </p:nvSpPr>
        <p:spPr>
          <a:xfrm>
            <a:off x="1381499" y="3839673"/>
            <a:ext cx="1481455" cy="0"/>
          </a:xfrm>
          <a:custGeom>
            <a:avLst/>
            <a:gdLst/>
            <a:ahLst/>
            <a:cxnLst/>
            <a:rect l="l" t="t" r="r" b="b"/>
            <a:pathLst>
              <a:path w="1481455">
                <a:moveTo>
                  <a:pt x="0" y="0"/>
                </a:moveTo>
                <a:lnTo>
                  <a:pt x="1481315" y="0"/>
                </a:lnTo>
              </a:path>
            </a:pathLst>
          </a:custGeom>
          <a:ln w="16319">
            <a:solidFill>
              <a:srgbClr val="000000"/>
            </a:solidFill>
          </a:ln>
        </p:spPr>
        <p:txBody>
          <a:bodyPr wrap="square" lIns="0" tIns="0" rIns="0" bIns="0" rtlCol="0"/>
          <a:lstStyle/>
          <a:p>
            <a:endParaRPr/>
          </a:p>
        </p:txBody>
      </p:sp>
      <p:sp>
        <p:nvSpPr>
          <p:cNvPr id="62" name="object 62"/>
          <p:cNvSpPr/>
          <p:nvPr/>
        </p:nvSpPr>
        <p:spPr>
          <a:xfrm>
            <a:off x="1381499" y="3847834"/>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63" name="object 63"/>
          <p:cNvSpPr/>
          <p:nvPr/>
        </p:nvSpPr>
        <p:spPr>
          <a:xfrm>
            <a:off x="2862809" y="3831513"/>
            <a:ext cx="2070100" cy="16510"/>
          </a:xfrm>
          <a:custGeom>
            <a:avLst/>
            <a:gdLst/>
            <a:ahLst/>
            <a:cxnLst/>
            <a:rect l="l" t="t" r="r" b="b"/>
            <a:pathLst>
              <a:path w="2070100" h="16510">
                <a:moveTo>
                  <a:pt x="0" y="16319"/>
                </a:moveTo>
                <a:lnTo>
                  <a:pt x="2069998" y="16319"/>
                </a:lnTo>
                <a:lnTo>
                  <a:pt x="2069998" y="0"/>
                </a:lnTo>
                <a:lnTo>
                  <a:pt x="0" y="0"/>
                </a:lnTo>
                <a:lnTo>
                  <a:pt x="0" y="16319"/>
                </a:lnTo>
                <a:close/>
              </a:path>
            </a:pathLst>
          </a:custGeom>
          <a:solidFill>
            <a:srgbClr val="000000"/>
          </a:solidFill>
        </p:spPr>
        <p:txBody>
          <a:bodyPr wrap="square" lIns="0" tIns="0" rIns="0" bIns="0" rtlCol="0"/>
          <a:lstStyle/>
          <a:p>
            <a:endParaRPr/>
          </a:p>
        </p:txBody>
      </p:sp>
      <p:sp>
        <p:nvSpPr>
          <p:cNvPr id="64" name="object 64"/>
          <p:cNvSpPr/>
          <p:nvPr/>
        </p:nvSpPr>
        <p:spPr>
          <a:xfrm>
            <a:off x="2862809" y="3847834"/>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65" name="object 65"/>
          <p:cNvSpPr/>
          <p:nvPr/>
        </p:nvSpPr>
        <p:spPr>
          <a:xfrm>
            <a:off x="4932809" y="3831513"/>
            <a:ext cx="1894205" cy="16510"/>
          </a:xfrm>
          <a:custGeom>
            <a:avLst/>
            <a:gdLst/>
            <a:ahLst/>
            <a:cxnLst/>
            <a:rect l="l" t="t" r="r" b="b"/>
            <a:pathLst>
              <a:path w="1894204" h="16510">
                <a:moveTo>
                  <a:pt x="0" y="16319"/>
                </a:moveTo>
                <a:lnTo>
                  <a:pt x="1893684" y="16319"/>
                </a:lnTo>
                <a:lnTo>
                  <a:pt x="1893684" y="0"/>
                </a:lnTo>
                <a:lnTo>
                  <a:pt x="0" y="0"/>
                </a:lnTo>
                <a:lnTo>
                  <a:pt x="0" y="16319"/>
                </a:lnTo>
                <a:close/>
              </a:path>
            </a:pathLst>
          </a:custGeom>
          <a:solidFill>
            <a:srgbClr val="000000"/>
          </a:solidFill>
        </p:spPr>
        <p:txBody>
          <a:bodyPr wrap="square" lIns="0" tIns="0" rIns="0" bIns="0" rtlCol="0"/>
          <a:lstStyle/>
          <a:p>
            <a:endParaRPr/>
          </a:p>
        </p:txBody>
      </p:sp>
      <p:sp>
        <p:nvSpPr>
          <p:cNvPr id="66" name="object 66"/>
          <p:cNvSpPr/>
          <p:nvPr/>
        </p:nvSpPr>
        <p:spPr>
          <a:xfrm>
            <a:off x="4932809" y="3847834"/>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67" name="object 67"/>
          <p:cNvSpPr/>
          <p:nvPr/>
        </p:nvSpPr>
        <p:spPr>
          <a:xfrm>
            <a:off x="7142403" y="3831513"/>
            <a:ext cx="1535430" cy="16510"/>
          </a:xfrm>
          <a:custGeom>
            <a:avLst/>
            <a:gdLst/>
            <a:ahLst/>
            <a:cxnLst/>
            <a:rect l="l" t="t" r="r" b="b"/>
            <a:pathLst>
              <a:path w="1535429" h="16510">
                <a:moveTo>
                  <a:pt x="0" y="16319"/>
                </a:moveTo>
                <a:lnTo>
                  <a:pt x="1534845" y="16319"/>
                </a:lnTo>
                <a:lnTo>
                  <a:pt x="1534845" y="0"/>
                </a:lnTo>
                <a:lnTo>
                  <a:pt x="0" y="0"/>
                </a:lnTo>
                <a:lnTo>
                  <a:pt x="0" y="16319"/>
                </a:lnTo>
                <a:close/>
              </a:path>
            </a:pathLst>
          </a:custGeom>
          <a:solidFill>
            <a:srgbClr val="000000"/>
          </a:solidFill>
        </p:spPr>
        <p:txBody>
          <a:bodyPr wrap="square" lIns="0" tIns="0" rIns="0" bIns="0" rtlCol="0"/>
          <a:lstStyle/>
          <a:p>
            <a:endParaRPr/>
          </a:p>
        </p:txBody>
      </p:sp>
      <p:sp>
        <p:nvSpPr>
          <p:cNvPr id="68" name="object 68"/>
          <p:cNvSpPr/>
          <p:nvPr/>
        </p:nvSpPr>
        <p:spPr>
          <a:xfrm>
            <a:off x="9009626" y="3839673"/>
            <a:ext cx="1489075" cy="0"/>
          </a:xfrm>
          <a:custGeom>
            <a:avLst/>
            <a:gdLst/>
            <a:ahLst/>
            <a:cxnLst/>
            <a:rect l="l" t="t" r="r" b="b"/>
            <a:pathLst>
              <a:path w="1489075">
                <a:moveTo>
                  <a:pt x="0" y="0"/>
                </a:moveTo>
                <a:lnTo>
                  <a:pt x="1488871" y="0"/>
                </a:lnTo>
              </a:path>
            </a:pathLst>
          </a:custGeom>
          <a:ln w="16319">
            <a:solidFill>
              <a:srgbClr val="000000"/>
            </a:solidFill>
          </a:ln>
        </p:spPr>
        <p:txBody>
          <a:bodyPr wrap="square" lIns="0" tIns="0" rIns="0" bIns="0" rtlCol="0"/>
          <a:lstStyle/>
          <a:p>
            <a:endParaRPr/>
          </a:p>
        </p:txBody>
      </p:sp>
      <p:sp>
        <p:nvSpPr>
          <p:cNvPr id="69" name="object 69"/>
          <p:cNvSpPr/>
          <p:nvPr/>
        </p:nvSpPr>
        <p:spPr>
          <a:xfrm>
            <a:off x="10490339" y="3847834"/>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70" name="object 70"/>
          <p:cNvSpPr/>
          <p:nvPr/>
        </p:nvSpPr>
        <p:spPr>
          <a:xfrm>
            <a:off x="193499" y="4632726"/>
            <a:ext cx="1188085" cy="0"/>
          </a:xfrm>
          <a:custGeom>
            <a:avLst/>
            <a:gdLst/>
            <a:ahLst/>
            <a:cxnLst/>
            <a:rect l="l" t="t" r="r" b="b"/>
            <a:pathLst>
              <a:path w="1188085">
                <a:moveTo>
                  <a:pt x="0" y="0"/>
                </a:moveTo>
                <a:lnTo>
                  <a:pt x="1187996" y="0"/>
                </a:lnTo>
              </a:path>
            </a:pathLst>
          </a:custGeom>
          <a:ln w="16319">
            <a:solidFill>
              <a:srgbClr val="000000"/>
            </a:solidFill>
          </a:ln>
        </p:spPr>
        <p:txBody>
          <a:bodyPr wrap="square" lIns="0" tIns="0" rIns="0" bIns="0" rtlCol="0"/>
          <a:lstStyle/>
          <a:p>
            <a:endParaRPr/>
          </a:p>
        </p:txBody>
      </p:sp>
      <p:sp>
        <p:nvSpPr>
          <p:cNvPr id="71" name="object 71"/>
          <p:cNvSpPr/>
          <p:nvPr/>
        </p:nvSpPr>
        <p:spPr>
          <a:xfrm>
            <a:off x="201659" y="4640888"/>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72" name="object 72"/>
          <p:cNvSpPr/>
          <p:nvPr/>
        </p:nvSpPr>
        <p:spPr>
          <a:xfrm>
            <a:off x="1381499" y="4632726"/>
            <a:ext cx="1481455" cy="0"/>
          </a:xfrm>
          <a:custGeom>
            <a:avLst/>
            <a:gdLst/>
            <a:ahLst/>
            <a:cxnLst/>
            <a:rect l="l" t="t" r="r" b="b"/>
            <a:pathLst>
              <a:path w="1481455">
                <a:moveTo>
                  <a:pt x="0" y="0"/>
                </a:moveTo>
                <a:lnTo>
                  <a:pt x="1481315" y="0"/>
                </a:lnTo>
              </a:path>
            </a:pathLst>
          </a:custGeom>
          <a:ln w="16319">
            <a:solidFill>
              <a:srgbClr val="000000"/>
            </a:solidFill>
          </a:ln>
        </p:spPr>
        <p:txBody>
          <a:bodyPr wrap="square" lIns="0" tIns="0" rIns="0" bIns="0" rtlCol="0"/>
          <a:lstStyle/>
          <a:p>
            <a:endParaRPr/>
          </a:p>
        </p:txBody>
      </p:sp>
      <p:sp>
        <p:nvSpPr>
          <p:cNvPr id="73" name="object 73"/>
          <p:cNvSpPr/>
          <p:nvPr/>
        </p:nvSpPr>
        <p:spPr>
          <a:xfrm>
            <a:off x="1381499" y="4640888"/>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74" name="object 74"/>
          <p:cNvSpPr/>
          <p:nvPr/>
        </p:nvSpPr>
        <p:spPr>
          <a:xfrm>
            <a:off x="2862809" y="4624566"/>
            <a:ext cx="2070100" cy="16510"/>
          </a:xfrm>
          <a:custGeom>
            <a:avLst/>
            <a:gdLst/>
            <a:ahLst/>
            <a:cxnLst/>
            <a:rect l="l" t="t" r="r" b="b"/>
            <a:pathLst>
              <a:path w="2070100" h="16510">
                <a:moveTo>
                  <a:pt x="0" y="16319"/>
                </a:moveTo>
                <a:lnTo>
                  <a:pt x="2069998" y="16319"/>
                </a:lnTo>
                <a:lnTo>
                  <a:pt x="2069998" y="0"/>
                </a:lnTo>
                <a:lnTo>
                  <a:pt x="0" y="0"/>
                </a:lnTo>
                <a:lnTo>
                  <a:pt x="0" y="16319"/>
                </a:lnTo>
                <a:close/>
              </a:path>
            </a:pathLst>
          </a:custGeom>
          <a:solidFill>
            <a:srgbClr val="000000"/>
          </a:solidFill>
        </p:spPr>
        <p:txBody>
          <a:bodyPr wrap="square" lIns="0" tIns="0" rIns="0" bIns="0" rtlCol="0"/>
          <a:lstStyle/>
          <a:p>
            <a:endParaRPr/>
          </a:p>
        </p:txBody>
      </p:sp>
      <p:sp>
        <p:nvSpPr>
          <p:cNvPr id="75" name="object 75"/>
          <p:cNvSpPr/>
          <p:nvPr/>
        </p:nvSpPr>
        <p:spPr>
          <a:xfrm>
            <a:off x="2862809" y="4640888"/>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76" name="object 76"/>
          <p:cNvSpPr/>
          <p:nvPr/>
        </p:nvSpPr>
        <p:spPr>
          <a:xfrm>
            <a:off x="4932809" y="4624566"/>
            <a:ext cx="1894205" cy="16510"/>
          </a:xfrm>
          <a:custGeom>
            <a:avLst/>
            <a:gdLst/>
            <a:ahLst/>
            <a:cxnLst/>
            <a:rect l="l" t="t" r="r" b="b"/>
            <a:pathLst>
              <a:path w="1894204" h="16510">
                <a:moveTo>
                  <a:pt x="0" y="16319"/>
                </a:moveTo>
                <a:lnTo>
                  <a:pt x="1893684" y="16319"/>
                </a:lnTo>
                <a:lnTo>
                  <a:pt x="1893684" y="0"/>
                </a:lnTo>
                <a:lnTo>
                  <a:pt x="0" y="0"/>
                </a:lnTo>
                <a:lnTo>
                  <a:pt x="0" y="16319"/>
                </a:lnTo>
                <a:close/>
              </a:path>
            </a:pathLst>
          </a:custGeom>
          <a:solidFill>
            <a:srgbClr val="000000"/>
          </a:solidFill>
        </p:spPr>
        <p:txBody>
          <a:bodyPr wrap="square" lIns="0" tIns="0" rIns="0" bIns="0" rtlCol="0"/>
          <a:lstStyle/>
          <a:p>
            <a:endParaRPr/>
          </a:p>
        </p:txBody>
      </p:sp>
      <p:sp>
        <p:nvSpPr>
          <p:cNvPr id="77" name="object 77"/>
          <p:cNvSpPr/>
          <p:nvPr/>
        </p:nvSpPr>
        <p:spPr>
          <a:xfrm>
            <a:off x="4932809" y="4640888"/>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78" name="object 78"/>
          <p:cNvSpPr/>
          <p:nvPr/>
        </p:nvSpPr>
        <p:spPr>
          <a:xfrm>
            <a:off x="7142403" y="4624566"/>
            <a:ext cx="1535430" cy="16510"/>
          </a:xfrm>
          <a:custGeom>
            <a:avLst/>
            <a:gdLst/>
            <a:ahLst/>
            <a:cxnLst/>
            <a:rect l="l" t="t" r="r" b="b"/>
            <a:pathLst>
              <a:path w="1535429" h="16510">
                <a:moveTo>
                  <a:pt x="0" y="16319"/>
                </a:moveTo>
                <a:lnTo>
                  <a:pt x="1534845" y="16319"/>
                </a:lnTo>
                <a:lnTo>
                  <a:pt x="1534845" y="0"/>
                </a:lnTo>
                <a:lnTo>
                  <a:pt x="0" y="0"/>
                </a:lnTo>
                <a:lnTo>
                  <a:pt x="0" y="16319"/>
                </a:lnTo>
                <a:close/>
              </a:path>
            </a:pathLst>
          </a:custGeom>
          <a:solidFill>
            <a:srgbClr val="000000"/>
          </a:solidFill>
        </p:spPr>
        <p:txBody>
          <a:bodyPr wrap="square" lIns="0" tIns="0" rIns="0" bIns="0" rtlCol="0"/>
          <a:lstStyle/>
          <a:p>
            <a:endParaRPr/>
          </a:p>
        </p:txBody>
      </p:sp>
      <p:sp>
        <p:nvSpPr>
          <p:cNvPr id="79" name="object 79"/>
          <p:cNvSpPr/>
          <p:nvPr/>
        </p:nvSpPr>
        <p:spPr>
          <a:xfrm>
            <a:off x="9009626" y="4632726"/>
            <a:ext cx="1489075" cy="0"/>
          </a:xfrm>
          <a:custGeom>
            <a:avLst/>
            <a:gdLst/>
            <a:ahLst/>
            <a:cxnLst/>
            <a:rect l="l" t="t" r="r" b="b"/>
            <a:pathLst>
              <a:path w="1489075">
                <a:moveTo>
                  <a:pt x="0" y="0"/>
                </a:moveTo>
                <a:lnTo>
                  <a:pt x="1488871" y="0"/>
                </a:lnTo>
              </a:path>
            </a:pathLst>
          </a:custGeom>
          <a:ln w="16319">
            <a:solidFill>
              <a:srgbClr val="000000"/>
            </a:solidFill>
          </a:ln>
        </p:spPr>
        <p:txBody>
          <a:bodyPr wrap="square" lIns="0" tIns="0" rIns="0" bIns="0" rtlCol="0"/>
          <a:lstStyle/>
          <a:p>
            <a:endParaRPr/>
          </a:p>
        </p:txBody>
      </p:sp>
      <p:sp>
        <p:nvSpPr>
          <p:cNvPr id="80" name="object 80"/>
          <p:cNvSpPr/>
          <p:nvPr/>
        </p:nvSpPr>
        <p:spPr>
          <a:xfrm>
            <a:off x="10490339" y="4640888"/>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81" name="object 81"/>
          <p:cNvSpPr/>
          <p:nvPr/>
        </p:nvSpPr>
        <p:spPr>
          <a:xfrm>
            <a:off x="193499" y="5425780"/>
            <a:ext cx="1188085" cy="0"/>
          </a:xfrm>
          <a:custGeom>
            <a:avLst/>
            <a:gdLst/>
            <a:ahLst/>
            <a:cxnLst/>
            <a:rect l="l" t="t" r="r" b="b"/>
            <a:pathLst>
              <a:path w="1188085">
                <a:moveTo>
                  <a:pt x="0" y="0"/>
                </a:moveTo>
                <a:lnTo>
                  <a:pt x="1187996" y="0"/>
                </a:lnTo>
              </a:path>
            </a:pathLst>
          </a:custGeom>
          <a:ln w="16319">
            <a:solidFill>
              <a:srgbClr val="000000"/>
            </a:solidFill>
          </a:ln>
        </p:spPr>
        <p:txBody>
          <a:bodyPr wrap="square" lIns="0" tIns="0" rIns="0" bIns="0" rtlCol="0"/>
          <a:lstStyle/>
          <a:p>
            <a:endParaRPr/>
          </a:p>
        </p:txBody>
      </p:sp>
      <p:sp>
        <p:nvSpPr>
          <p:cNvPr id="82" name="object 82"/>
          <p:cNvSpPr/>
          <p:nvPr/>
        </p:nvSpPr>
        <p:spPr>
          <a:xfrm>
            <a:off x="201659" y="5433942"/>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83" name="object 83"/>
          <p:cNvSpPr/>
          <p:nvPr/>
        </p:nvSpPr>
        <p:spPr>
          <a:xfrm>
            <a:off x="1381499" y="5425780"/>
            <a:ext cx="1481455" cy="0"/>
          </a:xfrm>
          <a:custGeom>
            <a:avLst/>
            <a:gdLst/>
            <a:ahLst/>
            <a:cxnLst/>
            <a:rect l="l" t="t" r="r" b="b"/>
            <a:pathLst>
              <a:path w="1481455">
                <a:moveTo>
                  <a:pt x="0" y="0"/>
                </a:moveTo>
                <a:lnTo>
                  <a:pt x="1481315" y="0"/>
                </a:lnTo>
              </a:path>
            </a:pathLst>
          </a:custGeom>
          <a:ln w="16319">
            <a:solidFill>
              <a:srgbClr val="000000"/>
            </a:solidFill>
          </a:ln>
        </p:spPr>
        <p:txBody>
          <a:bodyPr wrap="square" lIns="0" tIns="0" rIns="0" bIns="0" rtlCol="0"/>
          <a:lstStyle/>
          <a:p>
            <a:endParaRPr/>
          </a:p>
        </p:txBody>
      </p:sp>
      <p:sp>
        <p:nvSpPr>
          <p:cNvPr id="84" name="object 84"/>
          <p:cNvSpPr/>
          <p:nvPr/>
        </p:nvSpPr>
        <p:spPr>
          <a:xfrm>
            <a:off x="1381499" y="5433942"/>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85" name="object 85"/>
          <p:cNvSpPr/>
          <p:nvPr/>
        </p:nvSpPr>
        <p:spPr>
          <a:xfrm>
            <a:off x="2862809" y="5417620"/>
            <a:ext cx="2070100" cy="16510"/>
          </a:xfrm>
          <a:custGeom>
            <a:avLst/>
            <a:gdLst/>
            <a:ahLst/>
            <a:cxnLst/>
            <a:rect l="l" t="t" r="r" b="b"/>
            <a:pathLst>
              <a:path w="2070100" h="16510">
                <a:moveTo>
                  <a:pt x="0" y="16319"/>
                </a:moveTo>
                <a:lnTo>
                  <a:pt x="2069998" y="16319"/>
                </a:lnTo>
                <a:lnTo>
                  <a:pt x="2069998" y="0"/>
                </a:lnTo>
                <a:lnTo>
                  <a:pt x="0" y="0"/>
                </a:lnTo>
                <a:lnTo>
                  <a:pt x="0" y="16319"/>
                </a:lnTo>
                <a:close/>
              </a:path>
            </a:pathLst>
          </a:custGeom>
          <a:solidFill>
            <a:srgbClr val="000000"/>
          </a:solidFill>
        </p:spPr>
        <p:txBody>
          <a:bodyPr wrap="square" lIns="0" tIns="0" rIns="0" bIns="0" rtlCol="0"/>
          <a:lstStyle/>
          <a:p>
            <a:endParaRPr/>
          </a:p>
        </p:txBody>
      </p:sp>
      <p:sp>
        <p:nvSpPr>
          <p:cNvPr id="86" name="object 86"/>
          <p:cNvSpPr/>
          <p:nvPr/>
        </p:nvSpPr>
        <p:spPr>
          <a:xfrm>
            <a:off x="2862809" y="5433942"/>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87" name="object 87"/>
          <p:cNvSpPr/>
          <p:nvPr/>
        </p:nvSpPr>
        <p:spPr>
          <a:xfrm>
            <a:off x="4932809" y="5417620"/>
            <a:ext cx="1894205" cy="16510"/>
          </a:xfrm>
          <a:custGeom>
            <a:avLst/>
            <a:gdLst/>
            <a:ahLst/>
            <a:cxnLst/>
            <a:rect l="l" t="t" r="r" b="b"/>
            <a:pathLst>
              <a:path w="1894204" h="16510">
                <a:moveTo>
                  <a:pt x="0" y="16319"/>
                </a:moveTo>
                <a:lnTo>
                  <a:pt x="1893684" y="16319"/>
                </a:lnTo>
                <a:lnTo>
                  <a:pt x="1893684" y="0"/>
                </a:lnTo>
                <a:lnTo>
                  <a:pt x="0" y="0"/>
                </a:lnTo>
                <a:lnTo>
                  <a:pt x="0" y="16319"/>
                </a:lnTo>
                <a:close/>
              </a:path>
            </a:pathLst>
          </a:custGeom>
          <a:solidFill>
            <a:srgbClr val="000000"/>
          </a:solidFill>
        </p:spPr>
        <p:txBody>
          <a:bodyPr wrap="square" lIns="0" tIns="0" rIns="0" bIns="0" rtlCol="0"/>
          <a:lstStyle/>
          <a:p>
            <a:endParaRPr/>
          </a:p>
        </p:txBody>
      </p:sp>
      <p:sp>
        <p:nvSpPr>
          <p:cNvPr id="88" name="object 88"/>
          <p:cNvSpPr/>
          <p:nvPr/>
        </p:nvSpPr>
        <p:spPr>
          <a:xfrm>
            <a:off x="4932809" y="5433942"/>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89" name="object 89"/>
          <p:cNvSpPr/>
          <p:nvPr/>
        </p:nvSpPr>
        <p:spPr>
          <a:xfrm>
            <a:off x="7142403" y="5417620"/>
            <a:ext cx="1535430" cy="16510"/>
          </a:xfrm>
          <a:custGeom>
            <a:avLst/>
            <a:gdLst/>
            <a:ahLst/>
            <a:cxnLst/>
            <a:rect l="l" t="t" r="r" b="b"/>
            <a:pathLst>
              <a:path w="1535429" h="16510">
                <a:moveTo>
                  <a:pt x="0" y="16319"/>
                </a:moveTo>
                <a:lnTo>
                  <a:pt x="1534845" y="16319"/>
                </a:lnTo>
                <a:lnTo>
                  <a:pt x="1534845" y="0"/>
                </a:lnTo>
                <a:lnTo>
                  <a:pt x="0" y="0"/>
                </a:lnTo>
                <a:lnTo>
                  <a:pt x="0" y="16319"/>
                </a:lnTo>
                <a:close/>
              </a:path>
            </a:pathLst>
          </a:custGeom>
          <a:solidFill>
            <a:srgbClr val="000000"/>
          </a:solidFill>
        </p:spPr>
        <p:txBody>
          <a:bodyPr wrap="square" lIns="0" tIns="0" rIns="0" bIns="0" rtlCol="0"/>
          <a:lstStyle/>
          <a:p>
            <a:endParaRPr/>
          </a:p>
        </p:txBody>
      </p:sp>
      <p:sp>
        <p:nvSpPr>
          <p:cNvPr id="90" name="object 90"/>
          <p:cNvSpPr/>
          <p:nvPr/>
        </p:nvSpPr>
        <p:spPr>
          <a:xfrm>
            <a:off x="9009626" y="5425780"/>
            <a:ext cx="1489075" cy="0"/>
          </a:xfrm>
          <a:custGeom>
            <a:avLst/>
            <a:gdLst/>
            <a:ahLst/>
            <a:cxnLst/>
            <a:rect l="l" t="t" r="r" b="b"/>
            <a:pathLst>
              <a:path w="1489075">
                <a:moveTo>
                  <a:pt x="0" y="0"/>
                </a:moveTo>
                <a:lnTo>
                  <a:pt x="1488871" y="0"/>
                </a:lnTo>
              </a:path>
            </a:pathLst>
          </a:custGeom>
          <a:ln w="16319">
            <a:solidFill>
              <a:srgbClr val="000000"/>
            </a:solidFill>
          </a:ln>
        </p:spPr>
        <p:txBody>
          <a:bodyPr wrap="square" lIns="0" tIns="0" rIns="0" bIns="0" rtlCol="0"/>
          <a:lstStyle/>
          <a:p>
            <a:endParaRPr/>
          </a:p>
        </p:txBody>
      </p:sp>
      <p:sp>
        <p:nvSpPr>
          <p:cNvPr id="91" name="object 91"/>
          <p:cNvSpPr/>
          <p:nvPr/>
        </p:nvSpPr>
        <p:spPr>
          <a:xfrm>
            <a:off x="10490339" y="5433942"/>
            <a:ext cx="0" cy="777240"/>
          </a:xfrm>
          <a:custGeom>
            <a:avLst/>
            <a:gdLst/>
            <a:ahLst/>
            <a:cxnLst/>
            <a:rect l="l" t="t" r="r" b="b"/>
            <a:pathLst>
              <a:path h="777239">
                <a:moveTo>
                  <a:pt x="0" y="776732"/>
                </a:moveTo>
                <a:lnTo>
                  <a:pt x="0" y="0"/>
                </a:lnTo>
              </a:path>
            </a:pathLst>
          </a:custGeom>
          <a:ln w="16319">
            <a:solidFill>
              <a:srgbClr val="000000"/>
            </a:solidFill>
          </a:ln>
        </p:spPr>
        <p:txBody>
          <a:bodyPr wrap="square" lIns="0" tIns="0" rIns="0" bIns="0" rtlCol="0"/>
          <a:lstStyle/>
          <a:p>
            <a:endParaRPr/>
          </a:p>
        </p:txBody>
      </p:sp>
      <p:sp>
        <p:nvSpPr>
          <p:cNvPr id="92" name="object 92"/>
          <p:cNvSpPr/>
          <p:nvPr/>
        </p:nvSpPr>
        <p:spPr>
          <a:xfrm>
            <a:off x="193499" y="6218834"/>
            <a:ext cx="1188085" cy="0"/>
          </a:xfrm>
          <a:custGeom>
            <a:avLst/>
            <a:gdLst/>
            <a:ahLst/>
            <a:cxnLst/>
            <a:rect l="l" t="t" r="r" b="b"/>
            <a:pathLst>
              <a:path w="1188085">
                <a:moveTo>
                  <a:pt x="0" y="0"/>
                </a:moveTo>
                <a:lnTo>
                  <a:pt x="1187996" y="0"/>
                </a:lnTo>
              </a:path>
            </a:pathLst>
          </a:custGeom>
          <a:ln w="16319">
            <a:solidFill>
              <a:srgbClr val="000000"/>
            </a:solidFill>
          </a:ln>
        </p:spPr>
        <p:txBody>
          <a:bodyPr wrap="square" lIns="0" tIns="0" rIns="0" bIns="0" rtlCol="0"/>
          <a:lstStyle/>
          <a:p>
            <a:endParaRPr/>
          </a:p>
        </p:txBody>
      </p:sp>
      <p:sp>
        <p:nvSpPr>
          <p:cNvPr id="93" name="object 93"/>
          <p:cNvSpPr/>
          <p:nvPr/>
        </p:nvSpPr>
        <p:spPr>
          <a:xfrm>
            <a:off x="201659" y="6226996"/>
            <a:ext cx="0" cy="777240"/>
          </a:xfrm>
          <a:custGeom>
            <a:avLst/>
            <a:gdLst/>
            <a:ahLst/>
            <a:cxnLst/>
            <a:rect l="l" t="t" r="r" b="b"/>
            <a:pathLst>
              <a:path h="777240">
                <a:moveTo>
                  <a:pt x="0" y="776732"/>
                </a:moveTo>
                <a:lnTo>
                  <a:pt x="0" y="0"/>
                </a:lnTo>
              </a:path>
            </a:pathLst>
          </a:custGeom>
          <a:ln w="16319">
            <a:solidFill>
              <a:srgbClr val="000000"/>
            </a:solidFill>
          </a:ln>
        </p:spPr>
        <p:txBody>
          <a:bodyPr wrap="square" lIns="0" tIns="0" rIns="0" bIns="0" rtlCol="0"/>
          <a:lstStyle/>
          <a:p>
            <a:endParaRPr/>
          </a:p>
        </p:txBody>
      </p:sp>
      <p:sp>
        <p:nvSpPr>
          <p:cNvPr id="94" name="object 94"/>
          <p:cNvSpPr/>
          <p:nvPr/>
        </p:nvSpPr>
        <p:spPr>
          <a:xfrm>
            <a:off x="1381499" y="6218834"/>
            <a:ext cx="1481455" cy="0"/>
          </a:xfrm>
          <a:custGeom>
            <a:avLst/>
            <a:gdLst/>
            <a:ahLst/>
            <a:cxnLst/>
            <a:rect l="l" t="t" r="r" b="b"/>
            <a:pathLst>
              <a:path w="1481455">
                <a:moveTo>
                  <a:pt x="0" y="0"/>
                </a:moveTo>
                <a:lnTo>
                  <a:pt x="1481315" y="0"/>
                </a:lnTo>
              </a:path>
            </a:pathLst>
          </a:custGeom>
          <a:ln w="16319">
            <a:solidFill>
              <a:srgbClr val="000000"/>
            </a:solidFill>
          </a:ln>
        </p:spPr>
        <p:txBody>
          <a:bodyPr wrap="square" lIns="0" tIns="0" rIns="0" bIns="0" rtlCol="0"/>
          <a:lstStyle/>
          <a:p>
            <a:endParaRPr/>
          </a:p>
        </p:txBody>
      </p:sp>
      <p:sp>
        <p:nvSpPr>
          <p:cNvPr id="95" name="object 95"/>
          <p:cNvSpPr/>
          <p:nvPr/>
        </p:nvSpPr>
        <p:spPr>
          <a:xfrm>
            <a:off x="1381499" y="6226996"/>
            <a:ext cx="0" cy="777240"/>
          </a:xfrm>
          <a:custGeom>
            <a:avLst/>
            <a:gdLst/>
            <a:ahLst/>
            <a:cxnLst/>
            <a:rect l="l" t="t" r="r" b="b"/>
            <a:pathLst>
              <a:path h="777240">
                <a:moveTo>
                  <a:pt x="0" y="776732"/>
                </a:moveTo>
                <a:lnTo>
                  <a:pt x="0" y="0"/>
                </a:lnTo>
              </a:path>
            </a:pathLst>
          </a:custGeom>
          <a:ln w="16319">
            <a:solidFill>
              <a:srgbClr val="000000"/>
            </a:solidFill>
          </a:ln>
        </p:spPr>
        <p:txBody>
          <a:bodyPr wrap="square" lIns="0" tIns="0" rIns="0" bIns="0" rtlCol="0"/>
          <a:lstStyle/>
          <a:p>
            <a:endParaRPr/>
          </a:p>
        </p:txBody>
      </p:sp>
      <p:sp>
        <p:nvSpPr>
          <p:cNvPr id="96" name="object 96"/>
          <p:cNvSpPr/>
          <p:nvPr/>
        </p:nvSpPr>
        <p:spPr>
          <a:xfrm>
            <a:off x="4886752" y="6218834"/>
            <a:ext cx="46355" cy="0"/>
          </a:xfrm>
          <a:custGeom>
            <a:avLst/>
            <a:gdLst/>
            <a:ahLst/>
            <a:cxnLst/>
            <a:rect l="l" t="t" r="r" b="b"/>
            <a:pathLst>
              <a:path w="46354">
                <a:moveTo>
                  <a:pt x="0" y="0"/>
                </a:moveTo>
                <a:lnTo>
                  <a:pt x="46055" y="0"/>
                </a:lnTo>
              </a:path>
            </a:pathLst>
          </a:custGeom>
          <a:ln w="16319">
            <a:solidFill>
              <a:srgbClr val="000000"/>
            </a:solidFill>
          </a:ln>
        </p:spPr>
        <p:txBody>
          <a:bodyPr wrap="square" lIns="0" tIns="0" rIns="0" bIns="0" rtlCol="0"/>
          <a:lstStyle/>
          <a:p>
            <a:endParaRPr/>
          </a:p>
        </p:txBody>
      </p:sp>
      <p:sp>
        <p:nvSpPr>
          <p:cNvPr id="97" name="object 97"/>
          <p:cNvSpPr/>
          <p:nvPr/>
        </p:nvSpPr>
        <p:spPr>
          <a:xfrm>
            <a:off x="2862809" y="6218834"/>
            <a:ext cx="35560" cy="0"/>
          </a:xfrm>
          <a:custGeom>
            <a:avLst/>
            <a:gdLst/>
            <a:ahLst/>
            <a:cxnLst/>
            <a:rect l="l" t="t" r="r" b="b"/>
            <a:pathLst>
              <a:path w="35560">
                <a:moveTo>
                  <a:pt x="0" y="0"/>
                </a:moveTo>
                <a:lnTo>
                  <a:pt x="35440" y="0"/>
                </a:lnTo>
              </a:path>
            </a:pathLst>
          </a:custGeom>
          <a:ln w="16319">
            <a:solidFill>
              <a:srgbClr val="000000"/>
            </a:solidFill>
          </a:ln>
        </p:spPr>
        <p:txBody>
          <a:bodyPr wrap="square" lIns="0" tIns="0" rIns="0" bIns="0" rtlCol="0"/>
          <a:lstStyle/>
          <a:p>
            <a:endParaRPr/>
          </a:p>
        </p:txBody>
      </p:sp>
      <p:sp>
        <p:nvSpPr>
          <p:cNvPr id="98" name="object 98"/>
          <p:cNvSpPr/>
          <p:nvPr/>
        </p:nvSpPr>
        <p:spPr>
          <a:xfrm>
            <a:off x="2862809" y="6226996"/>
            <a:ext cx="0" cy="777240"/>
          </a:xfrm>
          <a:custGeom>
            <a:avLst/>
            <a:gdLst/>
            <a:ahLst/>
            <a:cxnLst/>
            <a:rect l="l" t="t" r="r" b="b"/>
            <a:pathLst>
              <a:path h="777240">
                <a:moveTo>
                  <a:pt x="0" y="776732"/>
                </a:moveTo>
                <a:lnTo>
                  <a:pt x="0" y="0"/>
                </a:lnTo>
              </a:path>
            </a:pathLst>
          </a:custGeom>
          <a:ln w="16319">
            <a:solidFill>
              <a:srgbClr val="000000"/>
            </a:solidFill>
          </a:ln>
        </p:spPr>
        <p:txBody>
          <a:bodyPr wrap="square" lIns="0" tIns="0" rIns="0" bIns="0" rtlCol="0"/>
          <a:lstStyle/>
          <a:p>
            <a:endParaRPr/>
          </a:p>
        </p:txBody>
      </p:sp>
      <p:sp>
        <p:nvSpPr>
          <p:cNvPr id="99" name="object 99"/>
          <p:cNvSpPr/>
          <p:nvPr/>
        </p:nvSpPr>
        <p:spPr>
          <a:xfrm>
            <a:off x="6783951" y="6218834"/>
            <a:ext cx="29845" cy="0"/>
          </a:xfrm>
          <a:custGeom>
            <a:avLst/>
            <a:gdLst/>
            <a:ahLst/>
            <a:cxnLst/>
            <a:rect l="l" t="t" r="r" b="b"/>
            <a:pathLst>
              <a:path w="29845">
                <a:moveTo>
                  <a:pt x="0" y="0"/>
                </a:moveTo>
                <a:lnTo>
                  <a:pt x="29547" y="0"/>
                </a:lnTo>
              </a:path>
            </a:pathLst>
          </a:custGeom>
          <a:ln w="16319">
            <a:solidFill>
              <a:srgbClr val="000000"/>
            </a:solidFill>
          </a:ln>
        </p:spPr>
        <p:txBody>
          <a:bodyPr wrap="square" lIns="0" tIns="0" rIns="0" bIns="0" rtlCol="0"/>
          <a:lstStyle/>
          <a:p>
            <a:endParaRPr/>
          </a:p>
        </p:txBody>
      </p:sp>
      <p:sp>
        <p:nvSpPr>
          <p:cNvPr id="100" name="object 100"/>
          <p:cNvSpPr/>
          <p:nvPr/>
        </p:nvSpPr>
        <p:spPr>
          <a:xfrm>
            <a:off x="4932809" y="6218834"/>
            <a:ext cx="37465" cy="0"/>
          </a:xfrm>
          <a:custGeom>
            <a:avLst/>
            <a:gdLst/>
            <a:ahLst/>
            <a:cxnLst/>
            <a:rect l="l" t="t" r="r" b="b"/>
            <a:pathLst>
              <a:path w="37464">
                <a:moveTo>
                  <a:pt x="0" y="0"/>
                </a:moveTo>
                <a:lnTo>
                  <a:pt x="37340" y="0"/>
                </a:lnTo>
              </a:path>
            </a:pathLst>
          </a:custGeom>
          <a:ln w="16319">
            <a:solidFill>
              <a:srgbClr val="000000"/>
            </a:solidFill>
          </a:ln>
        </p:spPr>
        <p:txBody>
          <a:bodyPr wrap="square" lIns="0" tIns="0" rIns="0" bIns="0" rtlCol="0"/>
          <a:lstStyle/>
          <a:p>
            <a:endParaRPr/>
          </a:p>
        </p:txBody>
      </p:sp>
      <p:sp>
        <p:nvSpPr>
          <p:cNvPr id="101" name="object 101"/>
          <p:cNvSpPr/>
          <p:nvPr/>
        </p:nvSpPr>
        <p:spPr>
          <a:xfrm>
            <a:off x="4932809" y="6226996"/>
            <a:ext cx="0" cy="777240"/>
          </a:xfrm>
          <a:custGeom>
            <a:avLst/>
            <a:gdLst/>
            <a:ahLst/>
            <a:cxnLst/>
            <a:rect l="l" t="t" r="r" b="b"/>
            <a:pathLst>
              <a:path h="777240">
                <a:moveTo>
                  <a:pt x="0" y="776732"/>
                </a:moveTo>
                <a:lnTo>
                  <a:pt x="0" y="0"/>
                </a:lnTo>
              </a:path>
            </a:pathLst>
          </a:custGeom>
          <a:ln w="16319">
            <a:solidFill>
              <a:srgbClr val="000000"/>
            </a:solidFill>
          </a:ln>
        </p:spPr>
        <p:txBody>
          <a:bodyPr wrap="square" lIns="0" tIns="0" rIns="0" bIns="0" rtlCol="0"/>
          <a:lstStyle/>
          <a:p>
            <a:endParaRPr/>
          </a:p>
        </p:txBody>
      </p:sp>
      <p:sp>
        <p:nvSpPr>
          <p:cNvPr id="102" name="object 102"/>
          <p:cNvSpPr/>
          <p:nvPr/>
        </p:nvSpPr>
        <p:spPr>
          <a:xfrm>
            <a:off x="8659547" y="6218834"/>
            <a:ext cx="17780" cy="0"/>
          </a:xfrm>
          <a:custGeom>
            <a:avLst/>
            <a:gdLst/>
            <a:ahLst/>
            <a:cxnLst/>
            <a:rect l="l" t="t" r="r" b="b"/>
            <a:pathLst>
              <a:path w="17779">
                <a:moveTo>
                  <a:pt x="0" y="0"/>
                </a:moveTo>
                <a:lnTo>
                  <a:pt x="17702" y="0"/>
                </a:lnTo>
              </a:path>
            </a:pathLst>
          </a:custGeom>
          <a:ln w="16319">
            <a:solidFill>
              <a:srgbClr val="000000"/>
            </a:solidFill>
          </a:ln>
        </p:spPr>
        <p:txBody>
          <a:bodyPr wrap="square" lIns="0" tIns="0" rIns="0" bIns="0" rtlCol="0"/>
          <a:lstStyle/>
          <a:p>
            <a:endParaRPr/>
          </a:p>
        </p:txBody>
      </p:sp>
      <p:sp>
        <p:nvSpPr>
          <p:cNvPr id="103" name="object 103"/>
          <p:cNvSpPr/>
          <p:nvPr/>
        </p:nvSpPr>
        <p:spPr>
          <a:xfrm>
            <a:off x="7142403" y="6218834"/>
            <a:ext cx="16510" cy="0"/>
          </a:xfrm>
          <a:custGeom>
            <a:avLst/>
            <a:gdLst/>
            <a:ahLst/>
            <a:cxnLst/>
            <a:rect l="l" t="t" r="r" b="b"/>
            <a:pathLst>
              <a:path w="16509">
                <a:moveTo>
                  <a:pt x="0" y="0"/>
                </a:moveTo>
                <a:lnTo>
                  <a:pt x="16346" y="0"/>
                </a:lnTo>
              </a:path>
            </a:pathLst>
          </a:custGeom>
          <a:ln w="16319">
            <a:solidFill>
              <a:srgbClr val="000000"/>
            </a:solidFill>
          </a:ln>
        </p:spPr>
        <p:txBody>
          <a:bodyPr wrap="square" lIns="0" tIns="0" rIns="0" bIns="0" rtlCol="0"/>
          <a:lstStyle/>
          <a:p>
            <a:endParaRPr/>
          </a:p>
        </p:txBody>
      </p:sp>
      <p:sp>
        <p:nvSpPr>
          <p:cNvPr id="104" name="object 104"/>
          <p:cNvSpPr/>
          <p:nvPr/>
        </p:nvSpPr>
        <p:spPr>
          <a:xfrm>
            <a:off x="9009626" y="6218834"/>
            <a:ext cx="1489075" cy="0"/>
          </a:xfrm>
          <a:custGeom>
            <a:avLst/>
            <a:gdLst/>
            <a:ahLst/>
            <a:cxnLst/>
            <a:rect l="l" t="t" r="r" b="b"/>
            <a:pathLst>
              <a:path w="1489075">
                <a:moveTo>
                  <a:pt x="0" y="0"/>
                </a:moveTo>
                <a:lnTo>
                  <a:pt x="1488871" y="0"/>
                </a:lnTo>
              </a:path>
            </a:pathLst>
          </a:custGeom>
          <a:ln w="16319">
            <a:solidFill>
              <a:srgbClr val="000000"/>
            </a:solidFill>
          </a:ln>
        </p:spPr>
        <p:txBody>
          <a:bodyPr wrap="square" lIns="0" tIns="0" rIns="0" bIns="0" rtlCol="0"/>
          <a:lstStyle/>
          <a:p>
            <a:endParaRPr/>
          </a:p>
        </p:txBody>
      </p:sp>
      <p:sp>
        <p:nvSpPr>
          <p:cNvPr id="105" name="object 105"/>
          <p:cNvSpPr/>
          <p:nvPr/>
        </p:nvSpPr>
        <p:spPr>
          <a:xfrm>
            <a:off x="10490339" y="6226996"/>
            <a:ext cx="0" cy="777240"/>
          </a:xfrm>
          <a:custGeom>
            <a:avLst/>
            <a:gdLst/>
            <a:ahLst/>
            <a:cxnLst/>
            <a:rect l="l" t="t" r="r" b="b"/>
            <a:pathLst>
              <a:path h="777240">
                <a:moveTo>
                  <a:pt x="0" y="776732"/>
                </a:moveTo>
                <a:lnTo>
                  <a:pt x="0" y="0"/>
                </a:lnTo>
              </a:path>
            </a:pathLst>
          </a:custGeom>
          <a:ln w="16319">
            <a:solidFill>
              <a:srgbClr val="000000"/>
            </a:solidFill>
          </a:ln>
        </p:spPr>
        <p:txBody>
          <a:bodyPr wrap="square" lIns="0" tIns="0" rIns="0" bIns="0" rtlCol="0"/>
          <a:lstStyle/>
          <a:p>
            <a:endParaRPr/>
          </a:p>
        </p:txBody>
      </p:sp>
      <p:sp>
        <p:nvSpPr>
          <p:cNvPr id="106" name="object 106"/>
          <p:cNvSpPr/>
          <p:nvPr/>
        </p:nvSpPr>
        <p:spPr>
          <a:xfrm>
            <a:off x="193499" y="7011888"/>
            <a:ext cx="1188085" cy="0"/>
          </a:xfrm>
          <a:custGeom>
            <a:avLst/>
            <a:gdLst/>
            <a:ahLst/>
            <a:cxnLst/>
            <a:rect l="l" t="t" r="r" b="b"/>
            <a:pathLst>
              <a:path w="1188085">
                <a:moveTo>
                  <a:pt x="0" y="0"/>
                </a:moveTo>
                <a:lnTo>
                  <a:pt x="1187996" y="0"/>
                </a:lnTo>
              </a:path>
            </a:pathLst>
          </a:custGeom>
          <a:ln w="16319">
            <a:solidFill>
              <a:srgbClr val="000000"/>
            </a:solidFill>
          </a:ln>
        </p:spPr>
        <p:txBody>
          <a:bodyPr wrap="square" lIns="0" tIns="0" rIns="0" bIns="0" rtlCol="0"/>
          <a:lstStyle/>
          <a:p>
            <a:endParaRPr/>
          </a:p>
        </p:txBody>
      </p:sp>
      <p:sp>
        <p:nvSpPr>
          <p:cNvPr id="107" name="object 107"/>
          <p:cNvSpPr/>
          <p:nvPr/>
        </p:nvSpPr>
        <p:spPr>
          <a:xfrm>
            <a:off x="1381499" y="7011888"/>
            <a:ext cx="1481455" cy="0"/>
          </a:xfrm>
          <a:custGeom>
            <a:avLst/>
            <a:gdLst/>
            <a:ahLst/>
            <a:cxnLst/>
            <a:rect l="l" t="t" r="r" b="b"/>
            <a:pathLst>
              <a:path w="1481455">
                <a:moveTo>
                  <a:pt x="0" y="0"/>
                </a:moveTo>
                <a:lnTo>
                  <a:pt x="1481315" y="0"/>
                </a:lnTo>
              </a:path>
            </a:pathLst>
          </a:custGeom>
          <a:ln w="16319">
            <a:solidFill>
              <a:srgbClr val="000000"/>
            </a:solidFill>
          </a:ln>
        </p:spPr>
        <p:txBody>
          <a:bodyPr wrap="square" lIns="0" tIns="0" rIns="0" bIns="0" rtlCol="0"/>
          <a:lstStyle/>
          <a:p>
            <a:endParaRPr/>
          </a:p>
        </p:txBody>
      </p:sp>
      <p:sp>
        <p:nvSpPr>
          <p:cNvPr id="108" name="object 108"/>
          <p:cNvSpPr/>
          <p:nvPr/>
        </p:nvSpPr>
        <p:spPr>
          <a:xfrm>
            <a:off x="2862809" y="7003729"/>
            <a:ext cx="2070100" cy="16510"/>
          </a:xfrm>
          <a:custGeom>
            <a:avLst/>
            <a:gdLst/>
            <a:ahLst/>
            <a:cxnLst/>
            <a:rect l="l" t="t" r="r" b="b"/>
            <a:pathLst>
              <a:path w="2070100" h="16509">
                <a:moveTo>
                  <a:pt x="0" y="16319"/>
                </a:moveTo>
                <a:lnTo>
                  <a:pt x="2069998" y="16319"/>
                </a:lnTo>
                <a:lnTo>
                  <a:pt x="2069998" y="0"/>
                </a:lnTo>
                <a:lnTo>
                  <a:pt x="0" y="0"/>
                </a:lnTo>
                <a:lnTo>
                  <a:pt x="0" y="16319"/>
                </a:lnTo>
                <a:close/>
              </a:path>
            </a:pathLst>
          </a:custGeom>
          <a:solidFill>
            <a:srgbClr val="000000"/>
          </a:solidFill>
        </p:spPr>
        <p:txBody>
          <a:bodyPr wrap="square" lIns="0" tIns="0" rIns="0" bIns="0" rtlCol="0"/>
          <a:lstStyle/>
          <a:p>
            <a:endParaRPr/>
          </a:p>
        </p:txBody>
      </p:sp>
      <p:sp>
        <p:nvSpPr>
          <p:cNvPr id="109" name="object 109"/>
          <p:cNvSpPr/>
          <p:nvPr/>
        </p:nvSpPr>
        <p:spPr>
          <a:xfrm>
            <a:off x="4932809" y="7003729"/>
            <a:ext cx="1894205" cy="16510"/>
          </a:xfrm>
          <a:custGeom>
            <a:avLst/>
            <a:gdLst/>
            <a:ahLst/>
            <a:cxnLst/>
            <a:rect l="l" t="t" r="r" b="b"/>
            <a:pathLst>
              <a:path w="1894204" h="16509">
                <a:moveTo>
                  <a:pt x="0" y="16319"/>
                </a:moveTo>
                <a:lnTo>
                  <a:pt x="1893684" y="16319"/>
                </a:lnTo>
                <a:lnTo>
                  <a:pt x="1893684" y="0"/>
                </a:lnTo>
                <a:lnTo>
                  <a:pt x="0" y="0"/>
                </a:lnTo>
                <a:lnTo>
                  <a:pt x="0" y="16319"/>
                </a:lnTo>
                <a:close/>
              </a:path>
            </a:pathLst>
          </a:custGeom>
          <a:solidFill>
            <a:srgbClr val="000000"/>
          </a:solidFill>
        </p:spPr>
        <p:txBody>
          <a:bodyPr wrap="square" lIns="0" tIns="0" rIns="0" bIns="0" rtlCol="0"/>
          <a:lstStyle/>
          <a:p>
            <a:endParaRPr/>
          </a:p>
        </p:txBody>
      </p:sp>
      <p:sp>
        <p:nvSpPr>
          <p:cNvPr id="110" name="object 110"/>
          <p:cNvSpPr/>
          <p:nvPr/>
        </p:nvSpPr>
        <p:spPr>
          <a:xfrm>
            <a:off x="6826500" y="7011888"/>
            <a:ext cx="300355" cy="0"/>
          </a:xfrm>
          <a:custGeom>
            <a:avLst/>
            <a:gdLst/>
            <a:ahLst/>
            <a:cxnLst/>
            <a:rect l="l" t="t" r="r" b="b"/>
            <a:pathLst>
              <a:path w="300354">
                <a:moveTo>
                  <a:pt x="0" y="0"/>
                </a:moveTo>
                <a:lnTo>
                  <a:pt x="299999" y="0"/>
                </a:lnTo>
              </a:path>
            </a:pathLst>
          </a:custGeom>
          <a:ln w="16319">
            <a:solidFill>
              <a:srgbClr val="000000"/>
            </a:solidFill>
          </a:ln>
        </p:spPr>
        <p:txBody>
          <a:bodyPr wrap="square" lIns="0" tIns="0" rIns="0" bIns="0" rtlCol="0"/>
          <a:lstStyle/>
          <a:p>
            <a:endParaRPr/>
          </a:p>
        </p:txBody>
      </p:sp>
      <p:sp>
        <p:nvSpPr>
          <p:cNvPr id="111" name="object 111"/>
          <p:cNvSpPr/>
          <p:nvPr/>
        </p:nvSpPr>
        <p:spPr>
          <a:xfrm>
            <a:off x="7126499" y="7003729"/>
            <a:ext cx="1572260" cy="16510"/>
          </a:xfrm>
          <a:custGeom>
            <a:avLst/>
            <a:gdLst/>
            <a:ahLst/>
            <a:cxnLst/>
            <a:rect l="l" t="t" r="r" b="b"/>
            <a:pathLst>
              <a:path w="1572259" h="16509">
                <a:moveTo>
                  <a:pt x="0" y="16319"/>
                </a:moveTo>
                <a:lnTo>
                  <a:pt x="1572006" y="16319"/>
                </a:lnTo>
                <a:lnTo>
                  <a:pt x="1572006" y="0"/>
                </a:lnTo>
                <a:lnTo>
                  <a:pt x="0" y="0"/>
                </a:lnTo>
                <a:lnTo>
                  <a:pt x="0" y="16319"/>
                </a:lnTo>
                <a:close/>
              </a:path>
            </a:pathLst>
          </a:custGeom>
          <a:solidFill>
            <a:srgbClr val="000000"/>
          </a:solidFill>
        </p:spPr>
        <p:txBody>
          <a:bodyPr wrap="square" lIns="0" tIns="0" rIns="0" bIns="0" rtlCol="0"/>
          <a:lstStyle/>
          <a:p>
            <a:endParaRPr/>
          </a:p>
        </p:txBody>
      </p:sp>
      <p:sp>
        <p:nvSpPr>
          <p:cNvPr id="112" name="object 112"/>
          <p:cNvSpPr/>
          <p:nvPr/>
        </p:nvSpPr>
        <p:spPr>
          <a:xfrm>
            <a:off x="8698500" y="7011888"/>
            <a:ext cx="311150" cy="0"/>
          </a:xfrm>
          <a:custGeom>
            <a:avLst/>
            <a:gdLst/>
            <a:ahLst/>
            <a:cxnLst/>
            <a:rect l="l" t="t" r="r" b="b"/>
            <a:pathLst>
              <a:path w="311150">
                <a:moveTo>
                  <a:pt x="0" y="0"/>
                </a:moveTo>
                <a:lnTo>
                  <a:pt x="311124" y="0"/>
                </a:lnTo>
              </a:path>
            </a:pathLst>
          </a:custGeom>
          <a:ln w="16319">
            <a:solidFill>
              <a:srgbClr val="000000"/>
            </a:solidFill>
          </a:ln>
        </p:spPr>
        <p:txBody>
          <a:bodyPr wrap="square" lIns="0" tIns="0" rIns="0" bIns="0" rtlCol="0"/>
          <a:lstStyle/>
          <a:p>
            <a:endParaRPr/>
          </a:p>
        </p:txBody>
      </p:sp>
      <p:sp>
        <p:nvSpPr>
          <p:cNvPr id="113" name="object 113"/>
          <p:cNvSpPr/>
          <p:nvPr/>
        </p:nvSpPr>
        <p:spPr>
          <a:xfrm>
            <a:off x="9009626" y="7011888"/>
            <a:ext cx="1489075" cy="0"/>
          </a:xfrm>
          <a:custGeom>
            <a:avLst/>
            <a:gdLst/>
            <a:ahLst/>
            <a:cxnLst/>
            <a:rect l="l" t="t" r="r" b="b"/>
            <a:pathLst>
              <a:path w="1489075">
                <a:moveTo>
                  <a:pt x="0" y="0"/>
                </a:moveTo>
                <a:lnTo>
                  <a:pt x="1488871" y="0"/>
                </a:lnTo>
              </a:path>
            </a:pathLst>
          </a:custGeom>
          <a:ln w="16319">
            <a:solidFill>
              <a:srgbClr val="000000"/>
            </a:solidFill>
          </a:ln>
        </p:spPr>
        <p:txBody>
          <a:bodyPr wrap="square" lIns="0" tIns="0" rIns="0" bIns="0" rtlCol="0"/>
          <a:lstStyle/>
          <a:p>
            <a:endParaRPr/>
          </a:p>
        </p:txBody>
      </p:sp>
      <p:sp>
        <p:nvSpPr>
          <p:cNvPr id="114" name="object 114"/>
          <p:cNvSpPr txBox="1"/>
          <p:nvPr/>
        </p:nvSpPr>
        <p:spPr>
          <a:xfrm>
            <a:off x="1434077" y="481696"/>
            <a:ext cx="478155" cy="260985"/>
          </a:xfrm>
          <a:prstGeom prst="rect">
            <a:avLst/>
          </a:prstGeom>
        </p:spPr>
        <p:txBody>
          <a:bodyPr vert="horz" wrap="square" lIns="0" tIns="11430" rIns="0" bIns="0" rtlCol="0">
            <a:spAutoFit/>
          </a:bodyPr>
          <a:lstStyle/>
          <a:p>
            <a:pPr marL="12700">
              <a:lnSpc>
                <a:spcPct val="100000"/>
              </a:lnSpc>
              <a:spcBef>
                <a:spcPts val="90"/>
              </a:spcBef>
            </a:pPr>
            <a:r>
              <a:rPr sz="1550" b="1" spc="-10" dirty="0">
                <a:latin typeface="Futura Hv BT"/>
                <a:cs typeface="Futura Hv BT"/>
              </a:rPr>
              <a:t>Time</a:t>
            </a:r>
            <a:endParaRPr sz="1550">
              <a:latin typeface="Futura Hv BT"/>
              <a:cs typeface="Futura Hv BT"/>
            </a:endParaRPr>
          </a:p>
        </p:txBody>
      </p:sp>
      <p:sp>
        <p:nvSpPr>
          <p:cNvPr id="115" name="object 115"/>
          <p:cNvSpPr txBox="1"/>
          <p:nvPr/>
        </p:nvSpPr>
        <p:spPr>
          <a:xfrm>
            <a:off x="2915366" y="481696"/>
            <a:ext cx="573405" cy="260985"/>
          </a:xfrm>
          <a:prstGeom prst="rect">
            <a:avLst/>
          </a:prstGeom>
        </p:spPr>
        <p:txBody>
          <a:bodyPr vert="horz" wrap="square" lIns="0" tIns="11430" rIns="0" bIns="0" rtlCol="0">
            <a:spAutoFit/>
          </a:bodyPr>
          <a:lstStyle/>
          <a:p>
            <a:pPr marL="12700">
              <a:lnSpc>
                <a:spcPct val="100000"/>
              </a:lnSpc>
              <a:spcBef>
                <a:spcPts val="90"/>
              </a:spcBef>
            </a:pPr>
            <a:r>
              <a:rPr sz="1550" b="1" spc="-10" dirty="0">
                <a:latin typeface="Futura Hv BT"/>
                <a:cs typeface="Futura Hv BT"/>
              </a:rPr>
              <a:t>Day</a:t>
            </a:r>
            <a:r>
              <a:rPr sz="1550" b="1" spc="-75" dirty="0">
                <a:latin typeface="Futura Hv BT"/>
                <a:cs typeface="Futura Hv BT"/>
              </a:rPr>
              <a:t> </a:t>
            </a:r>
            <a:r>
              <a:rPr sz="1550" b="1" spc="-10" dirty="0">
                <a:latin typeface="Futura Hv BT"/>
                <a:cs typeface="Futura Hv BT"/>
              </a:rPr>
              <a:t>1</a:t>
            </a:r>
            <a:endParaRPr sz="1550">
              <a:latin typeface="Futura Hv BT"/>
              <a:cs typeface="Futura Hv BT"/>
            </a:endParaRPr>
          </a:p>
        </p:txBody>
      </p:sp>
      <p:sp>
        <p:nvSpPr>
          <p:cNvPr id="116" name="object 116"/>
          <p:cNvSpPr txBox="1"/>
          <p:nvPr/>
        </p:nvSpPr>
        <p:spPr>
          <a:xfrm>
            <a:off x="4985331" y="481696"/>
            <a:ext cx="573405" cy="260985"/>
          </a:xfrm>
          <a:prstGeom prst="rect">
            <a:avLst/>
          </a:prstGeom>
        </p:spPr>
        <p:txBody>
          <a:bodyPr vert="horz" wrap="square" lIns="0" tIns="11430" rIns="0" bIns="0" rtlCol="0">
            <a:spAutoFit/>
          </a:bodyPr>
          <a:lstStyle/>
          <a:p>
            <a:pPr marL="12700">
              <a:lnSpc>
                <a:spcPct val="100000"/>
              </a:lnSpc>
              <a:spcBef>
                <a:spcPts val="90"/>
              </a:spcBef>
            </a:pPr>
            <a:r>
              <a:rPr sz="1550" b="1" spc="-10" dirty="0">
                <a:latin typeface="Futura Hv BT"/>
                <a:cs typeface="Futura Hv BT"/>
              </a:rPr>
              <a:t>Day</a:t>
            </a:r>
            <a:r>
              <a:rPr sz="1550" b="1" spc="-75" dirty="0">
                <a:latin typeface="Futura Hv BT"/>
                <a:cs typeface="Futura Hv BT"/>
              </a:rPr>
              <a:t> </a:t>
            </a:r>
            <a:r>
              <a:rPr sz="1550" b="1" spc="-10" dirty="0">
                <a:latin typeface="Futura Hv BT"/>
                <a:cs typeface="Futura Hv BT"/>
              </a:rPr>
              <a:t>2</a:t>
            </a:r>
            <a:endParaRPr sz="1550">
              <a:latin typeface="Futura Hv BT"/>
              <a:cs typeface="Futura Hv BT"/>
            </a:endParaRPr>
          </a:p>
        </p:txBody>
      </p:sp>
      <p:sp>
        <p:nvSpPr>
          <p:cNvPr id="117" name="object 117"/>
          <p:cNvSpPr txBox="1"/>
          <p:nvPr/>
        </p:nvSpPr>
        <p:spPr>
          <a:xfrm>
            <a:off x="7179064" y="481696"/>
            <a:ext cx="573405" cy="260985"/>
          </a:xfrm>
          <a:prstGeom prst="rect">
            <a:avLst/>
          </a:prstGeom>
        </p:spPr>
        <p:txBody>
          <a:bodyPr vert="horz" wrap="square" lIns="0" tIns="11430" rIns="0" bIns="0" rtlCol="0">
            <a:spAutoFit/>
          </a:bodyPr>
          <a:lstStyle/>
          <a:p>
            <a:pPr marL="12700">
              <a:lnSpc>
                <a:spcPct val="100000"/>
              </a:lnSpc>
              <a:spcBef>
                <a:spcPts val="90"/>
              </a:spcBef>
            </a:pPr>
            <a:r>
              <a:rPr sz="1550" b="1" spc="-10" dirty="0">
                <a:latin typeface="Futura Hv BT"/>
                <a:cs typeface="Futura Hv BT"/>
              </a:rPr>
              <a:t>Day</a:t>
            </a:r>
            <a:r>
              <a:rPr sz="1550" b="1" spc="-75" dirty="0">
                <a:latin typeface="Futura Hv BT"/>
                <a:cs typeface="Futura Hv BT"/>
              </a:rPr>
              <a:t> </a:t>
            </a:r>
            <a:r>
              <a:rPr sz="1550" b="1" spc="-10" dirty="0">
                <a:latin typeface="Futura Hv BT"/>
                <a:cs typeface="Futura Hv BT"/>
              </a:rPr>
              <a:t>3</a:t>
            </a:r>
            <a:endParaRPr sz="1550">
              <a:latin typeface="Futura Hv BT"/>
              <a:cs typeface="Futura Hv BT"/>
            </a:endParaRPr>
          </a:p>
        </p:txBody>
      </p:sp>
      <p:sp>
        <p:nvSpPr>
          <p:cNvPr id="118" name="object 118"/>
          <p:cNvSpPr txBox="1"/>
          <p:nvPr/>
        </p:nvSpPr>
        <p:spPr>
          <a:xfrm>
            <a:off x="9062203" y="481696"/>
            <a:ext cx="573405" cy="260985"/>
          </a:xfrm>
          <a:prstGeom prst="rect">
            <a:avLst/>
          </a:prstGeom>
        </p:spPr>
        <p:txBody>
          <a:bodyPr vert="horz" wrap="square" lIns="0" tIns="11430" rIns="0" bIns="0" rtlCol="0">
            <a:spAutoFit/>
          </a:bodyPr>
          <a:lstStyle/>
          <a:p>
            <a:pPr marL="12700">
              <a:lnSpc>
                <a:spcPct val="100000"/>
              </a:lnSpc>
              <a:spcBef>
                <a:spcPts val="90"/>
              </a:spcBef>
            </a:pPr>
            <a:r>
              <a:rPr sz="1550" b="1" spc="-10" dirty="0">
                <a:latin typeface="Futura Hv BT"/>
                <a:cs typeface="Futura Hv BT"/>
              </a:rPr>
              <a:t>Day</a:t>
            </a:r>
            <a:r>
              <a:rPr sz="1550" b="1" spc="-75" dirty="0">
                <a:latin typeface="Futura Hv BT"/>
                <a:cs typeface="Futura Hv BT"/>
              </a:rPr>
              <a:t> </a:t>
            </a:r>
            <a:r>
              <a:rPr sz="1550" b="1" spc="-10" dirty="0">
                <a:latin typeface="Futura Hv BT"/>
                <a:cs typeface="Futura Hv BT"/>
              </a:rPr>
              <a:t>4</a:t>
            </a:r>
            <a:endParaRPr sz="1550">
              <a:latin typeface="Futura Hv BT"/>
              <a:cs typeface="Futura Hv BT"/>
            </a:endParaRPr>
          </a:p>
        </p:txBody>
      </p:sp>
      <p:sp>
        <p:nvSpPr>
          <p:cNvPr id="119" name="object 119"/>
          <p:cNvSpPr txBox="1"/>
          <p:nvPr/>
        </p:nvSpPr>
        <p:spPr>
          <a:xfrm>
            <a:off x="254177" y="1274824"/>
            <a:ext cx="1053923" cy="250068"/>
          </a:xfrm>
          <a:prstGeom prst="rect">
            <a:avLst/>
          </a:prstGeom>
        </p:spPr>
        <p:txBody>
          <a:bodyPr vert="horz" wrap="square" lIns="0" tIns="11430" rIns="0" bIns="0" rtlCol="0">
            <a:spAutoFit/>
          </a:bodyPr>
          <a:lstStyle/>
          <a:p>
            <a:pPr marL="12700">
              <a:lnSpc>
                <a:spcPct val="100000"/>
              </a:lnSpc>
              <a:spcBef>
                <a:spcPts val="90"/>
              </a:spcBef>
            </a:pPr>
            <a:r>
              <a:rPr sz="1550" b="1" spc="-10" dirty="0">
                <a:latin typeface="Futura Hv BT"/>
                <a:cs typeface="Futura Hv BT"/>
              </a:rPr>
              <a:t>Session</a:t>
            </a:r>
            <a:r>
              <a:rPr sz="1550" b="1" spc="-75" dirty="0">
                <a:latin typeface="Futura Hv BT"/>
                <a:cs typeface="Futura Hv BT"/>
              </a:rPr>
              <a:t> </a:t>
            </a:r>
            <a:r>
              <a:rPr sz="1550" b="1" spc="-10" dirty="0">
                <a:latin typeface="Futura Hv BT"/>
                <a:cs typeface="Futura Hv BT"/>
              </a:rPr>
              <a:t>1</a:t>
            </a:r>
            <a:endParaRPr sz="1550" dirty="0">
              <a:latin typeface="Futura Hv BT"/>
              <a:cs typeface="Futura Hv BT"/>
            </a:endParaRPr>
          </a:p>
        </p:txBody>
      </p:sp>
      <p:sp>
        <p:nvSpPr>
          <p:cNvPr id="120" name="object 120"/>
          <p:cNvSpPr txBox="1"/>
          <p:nvPr/>
        </p:nvSpPr>
        <p:spPr>
          <a:xfrm>
            <a:off x="1434077" y="1274824"/>
            <a:ext cx="1229995" cy="260985"/>
          </a:xfrm>
          <a:prstGeom prst="rect">
            <a:avLst/>
          </a:prstGeom>
        </p:spPr>
        <p:txBody>
          <a:bodyPr vert="horz" wrap="square" lIns="0" tIns="11430" rIns="0" bIns="0" rtlCol="0">
            <a:spAutoFit/>
          </a:bodyPr>
          <a:lstStyle/>
          <a:p>
            <a:pPr marL="12700">
              <a:lnSpc>
                <a:spcPct val="100000"/>
              </a:lnSpc>
              <a:spcBef>
                <a:spcPts val="90"/>
              </a:spcBef>
            </a:pPr>
            <a:r>
              <a:rPr sz="1550" spc="-10" dirty="0">
                <a:latin typeface="Futura Lt BT"/>
                <a:cs typeface="Futura Lt BT"/>
              </a:rPr>
              <a:t>08:30 </a:t>
            </a:r>
            <a:r>
              <a:rPr sz="1550" spc="-5" dirty="0">
                <a:latin typeface="Futura Lt BT"/>
                <a:cs typeface="Futura Lt BT"/>
              </a:rPr>
              <a:t>-</a:t>
            </a:r>
            <a:r>
              <a:rPr sz="1550" spc="-75" dirty="0">
                <a:latin typeface="Futura Lt BT"/>
                <a:cs typeface="Futura Lt BT"/>
              </a:rPr>
              <a:t> </a:t>
            </a:r>
            <a:r>
              <a:rPr sz="1550" spc="-10" dirty="0">
                <a:latin typeface="Futura Lt BT"/>
                <a:cs typeface="Futura Lt BT"/>
              </a:rPr>
              <a:t>09:45</a:t>
            </a:r>
            <a:endParaRPr sz="1550">
              <a:latin typeface="Futura Lt BT"/>
              <a:cs typeface="Futura Lt BT"/>
            </a:endParaRPr>
          </a:p>
        </p:txBody>
      </p:sp>
      <p:sp>
        <p:nvSpPr>
          <p:cNvPr id="121" name="object 121"/>
          <p:cNvSpPr txBox="1"/>
          <p:nvPr/>
        </p:nvSpPr>
        <p:spPr>
          <a:xfrm>
            <a:off x="2915366" y="1274824"/>
            <a:ext cx="1947545" cy="965835"/>
          </a:xfrm>
          <a:prstGeom prst="rect">
            <a:avLst/>
          </a:prstGeom>
        </p:spPr>
        <p:txBody>
          <a:bodyPr vert="horz" wrap="square" lIns="0" tIns="11430" rIns="0" bIns="0" rtlCol="0">
            <a:spAutoFit/>
          </a:bodyPr>
          <a:lstStyle/>
          <a:p>
            <a:pPr marL="12700" marR="5080">
              <a:lnSpc>
                <a:spcPct val="100000"/>
              </a:lnSpc>
              <a:spcBef>
                <a:spcPts val="90"/>
              </a:spcBef>
            </a:pPr>
            <a:r>
              <a:rPr sz="1550" spc="-40" dirty="0">
                <a:latin typeface="Futura Lt BT"/>
                <a:cs typeface="Futura Lt BT"/>
              </a:rPr>
              <a:t>Why, </a:t>
            </a:r>
            <a:r>
              <a:rPr sz="1550" spc="-10" dirty="0">
                <a:latin typeface="Futura Lt BT"/>
                <a:cs typeface="Futura Lt BT"/>
              </a:rPr>
              <a:t>How </a:t>
            </a:r>
            <a:r>
              <a:rPr sz="1550" spc="-5" dirty="0">
                <a:latin typeface="Futura Lt BT"/>
                <a:cs typeface="Futura Lt BT"/>
              </a:rPr>
              <a:t>What </a:t>
            </a:r>
            <a:r>
              <a:rPr sz="1550" spc="-10" dirty="0">
                <a:latin typeface="Futura Lt BT"/>
                <a:cs typeface="Futura Lt BT"/>
              </a:rPr>
              <a:t>of </a:t>
            </a:r>
            <a:r>
              <a:rPr sz="1550" spc="-5" dirty="0">
                <a:latin typeface="Futura Lt BT"/>
                <a:cs typeface="Futura Lt BT"/>
              </a:rPr>
              <a:t>DT  (T), </a:t>
            </a:r>
            <a:r>
              <a:rPr sz="1550" spc="-55" dirty="0">
                <a:latin typeface="Futura Lt BT"/>
                <a:cs typeface="Futura Lt BT"/>
              </a:rPr>
              <a:t>Team </a:t>
            </a:r>
            <a:r>
              <a:rPr sz="1550" spc="-5" dirty="0">
                <a:latin typeface="Futura Lt BT"/>
                <a:cs typeface="Futura Lt BT"/>
              </a:rPr>
              <a:t>formation </a:t>
            </a:r>
            <a:r>
              <a:rPr sz="1550" spc="-10" dirty="0">
                <a:latin typeface="Futura Lt BT"/>
                <a:cs typeface="Futura Lt BT"/>
              </a:rPr>
              <a:t>&amp;  </a:t>
            </a:r>
            <a:r>
              <a:rPr sz="1550" spc="-5" dirty="0">
                <a:latin typeface="Futura Lt BT"/>
                <a:cs typeface="Futura Lt BT"/>
              </a:rPr>
              <a:t>One Case study (P),</a:t>
            </a:r>
            <a:r>
              <a:rPr sz="1550" spc="-85" dirty="0">
                <a:latin typeface="Futura Lt BT"/>
                <a:cs typeface="Futura Lt BT"/>
              </a:rPr>
              <a:t> </a:t>
            </a:r>
            <a:r>
              <a:rPr sz="1550" spc="-5" dirty="0">
                <a:latin typeface="Futura Lt BT"/>
                <a:cs typeface="Futura Lt BT"/>
              </a:rPr>
              <a:t>DT  Drill</a:t>
            </a:r>
            <a:r>
              <a:rPr sz="1550" spc="-10" dirty="0">
                <a:latin typeface="Futura Lt BT"/>
                <a:cs typeface="Futura Lt BT"/>
              </a:rPr>
              <a:t> </a:t>
            </a:r>
            <a:r>
              <a:rPr sz="1550" spc="-5" dirty="0">
                <a:latin typeface="Futura Lt BT"/>
                <a:cs typeface="Futura Lt BT"/>
              </a:rPr>
              <a:t>(P)</a:t>
            </a:r>
            <a:endParaRPr sz="1550">
              <a:latin typeface="Futura Lt BT"/>
              <a:cs typeface="Futura Lt BT"/>
            </a:endParaRPr>
          </a:p>
        </p:txBody>
      </p:sp>
      <p:sp>
        <p:nvSpPr>
          <p:cNvPr id="122" name="object 122"/>
          <p:cNvSpPr txBox="1"/>
          <p:nvPr/>
        </p:nvSpPr>
        <p:spPr>
          <a:xfrm>
            <a:off x="4985331" y="1274824"/>
            <a:ext cx="1666875" cy="495934"/>
          </a:xfrm>
          <a:prstGeom prst="rect">
            <a:avLst/>
          </a:prstGeom>
        </p:spPr>
        <p:txBody>
          <a:bodyPr vert="horz" wrap="square" lIns="0" tIns="11430" rIns="0" bIns="0" rtlCol="0">
            <a:spAutoFit/>
          </a:bodyPr>
          <a:lstStyle/>
          <a:p>
            <a:pPr marL="12700" marR="5080">
              <a:lnSpc>
                <a:spcPct val="100000"/>
              </a:lnSpc>
              <a:spcBef>
                <a:spcPts val="90"/>
              </a:spcBef>
            </a:pPr>
            <a:r>
              <a:rPr sz="1550" spc="-15" dirty="0">
                <a:latin typeface="Futura Lt BT"/>
                <a:cs typeface="Futura Lt BT"/>
              </a:rPr>
              <a:t>Problem </a:t>
            </a:r>
            <a:r>
              <a:rPr sz="1550" spc="-10" dirty="0">
                <a:latin typeface="Futura Lt BT"/>
                <a:cs typeface="Futura Lt BT"/>
              </a:rPr>
              <a:t>Articulation  </a:t>
            </a:r>
            <a:r>
              <a:rPr sz="1550" spc="-5" dirty="0">
                <a:latin typeface="Futura Lt BT"/>
                <a:cs typeface="Futura Lt BT"/>
              </a:rPr>
              <a:t>(T </a:t>
            </a:r>
            <a:r>
              <a:rPr sz="1550" spc="-10" dirty="0">
                <a:latin typeface="Futura Lt BT"/>
                <a:cs typeface="Futura Lt BT"/>
              </a:rPr>
              <a:t>&amp;</a:t>
            </a:r>
            <a:r>
              <a:rPr sz="1550" spc="-15" dirty="0">
                <a:latin typeface="Futura Lt BT"/>
                <a:cs typeface="Futura Lt BT"/>
              </a:rPr>
              <a:t> </a:t>
            </a:r>
            <a:r>
              <a:rPr sz="1550" spc="-5" dirty="0">
                <a:latin typeface="Futura Lt BT"/>
                <a:cs typeface="Futura Lt BT"/>
              </a:rPr>
              <a:t>P)</a:t>
            </a:r>
            <a:endParaRPr sz="1550" dirty="0">
              <a:latin typeface="Futura Lt BT"/>
              <a:cs typeface="Futura Lt BT"/>
            </a:endParaRPr>
          </a:p>
        </p:txBody>
      </p:sp>
      <p:sp>
        <p:nvSpPr>
          <p:cNvPr id="123" name="object 123"/>
          <p:cNvSpPr txBox="1"/>
          <p:nvPr/>
        </p:nvSpPr>
        <p:spPr>
          <a:xfrm>
            <a:off x="7179064" y="1274824"/>
            <a:ext cx="1191260" cy="495934"/>
          </a:xfrm>
          <a:prstGeom prst="rect">
            <a:avLst/>
          </a:prstGeom>
        </p:spPr>
        <p:txBody>
          <a:bodyPr vert="horz" wrap="square" lIns="0" tIns="11430" rIns="0" bIns="0" rtlCol="0">
            <a:spAutoFit/>
          </a:bodyPr>
          <a:lstStyle/>
          <a:p>
            <a:pPr marL="12700" marR="5080">
              <a:lnSpc>
                <a:spcPct val="100000"/>
              </a:lnSpc>
              <a:spcBef>
                <a:spcPts val="90"/>
              </a:spcBef>
            </a:pPr>
            <a:r>
              <a:rPr sz="1550" spc="-10" dirty="0">
                <a:latin typeface="Futura Lt BT"/>
                <a:cs typeface="Futura Lt BT"/>
              </a:rPr>
              <a:t>Presentation</a:t>
            </a:r>
            <a:r>
              <a:rPr sz="1550" spc="-75" dirty="0">
                <a:latin typeface="Futura Lt BT"/>
                <a:cs typeface="Futura Lt BT"/>
              </a:rPr>
              <a:t> </a:t>
            </a:r>
            <a:r>
              <a:rPr sz="1550" spc="-10" dirty="0">
                <a:latin typeface="Futura Lt BT"/>
                <a:cs typeface="Futura Lt BT"/>
              </a:rPr>
              <a:t>&amp;  Evaluation</a:t>
            </a:r>
            <a:endParaRPr sz="1550">
              <a:latin typeface="Futura Lt BT"/>
              <a:cs typeface="Futura Lt BT"/>
            </a:endParaRPr>
          </a:p>
        </p:txBody>
      </p:sp>
      <p:sp>
        <p:nvSpPr>
          <p:cNvPr id="124" name="object 124"/>
          <p:cNvSpPr txBox="1"/>
          <p:nvPr/>
        </p:nvSpPr>
        <p:spPr>
          <a:xfrm>
            <a:off x="9062203" y="1274824"/>
            <a:ext cx="1008897" cy="250068"/>
          </a:xfrm>
          <a:prstGeom prst="rect">
            <a:avLst/>
          </a:prstGeom>
        </p:spPr>
        <p:txBody>
          <a:bodyPr vert="horz" wrap="square" lIns="0" tIns="11430" rIns="0" bIns="0" rtlCol="0">
            <a:spAutoFit/>
          </a:bodyPr>
          <a:lstStyle/>
          <a:p>
            <a:pPr marL="12700">
              <a:lnSpc>
                <a:spcPct val="100000"/>
              </a:lnSpc>
              <a:spcBef>
                <a:spcPts val="90"/>
              </a:spcBef>
            </a:pPr>
            <a:r>
              <a:rPr sz="1550" spc="-5" dirty="0">
                <a:latin typeface="Futura Lt BT"/>
                <a:cs typeface="Futura Lt BT"/>
              </a:rPr>
              <a:t>Display</a:t>
            </a:r>
            <a:endParaRPr sz="1550" dirty="0">
              <a:latin typeface="Futura Lt BT"/>
              <a:cs typeface="Futura Lt BT"/>
            </a:endParaRPr>
          </a:p>
        </p:txBody>
      </p:sp>
      <p:sp>
        <p:nvSpPr>
          <p:cNvPr id="125" name="object 125"/>
          <p:cNvSpPr txBox="1"/>
          <p:nvPr/>
        </p:nvSpPr>
        <p:spPr>
          <a:xfrm>
            <a:off x="254177" y="2259086"/>
            <a:ext cx="1053923" cy="250068"/>
          </a:xfrm>
          <a:prstGeom prst="rect">
            <a:avLst/>
          </a:prstGeom>
        </p:spPr>
        <p:txBody>
          <a:bodyPr vert="horz" wrap="square" lIns="0" tIns="11430" rIns="0" bIns="0" rtlCol="0">
            <a:spAutoFit/>
          </a:bodyPr>
          <a:lstStyle/>
          <a:p>
            <a:pPr marL="12700">
              <a:lnSpc>
                <a:spcPct val="100000"/>
              </a:lnSpc>
              <a:spcBef>
                <a:spcPts val="90"/>
              </a:spcBef>
            </a:pPr>
            <a:r>
              <a:rPr sz="1550" b="1" spc="-10" dirty="0">
                <a:latin typeface="Futura Hv BT"/>
                <a:cs typeface="Futura Hv BT"/>
              </a:rPr>
              <a:t>Session</a:t>
            </a:r>
            <a:r>
              <a:rPr sz="1550" b="1" spc="-75" dirty="0">
                <a:latin typeface="Futura Hv BT"/>
                <a:cs typeface="Futura Hv BT"/>
              </a:rPr>
              <a:t> </a:t>
            </a:r>
            <a:r>
              <a:rPr sz="1550" b="1" spc="-10" dirty="0">
                <a:latin typeface="Futura Hv BT"/>
                <a:cs typeface="Futura Hv BT"/>
              </a:rPr>
              <a:t>2</a:t>
            </a:r>
            <a:endParaRPr sz="1550" dirty="0">
              <a:latin typeface="Futura Hv BT"/>
              <a:cs typeface="Futura Hv BT"/>
            </a:endParaRPr>
          </a:p>
        </p:txBody>
      </p:sp>
      <p:sp>
        <p:nvSpPr>
          <p:cNvPr id="126" name="object 126"/>
          <p:cNvSpPr txBox="1"/>
          <p:nvPr/>
        </p:nvSpPr>
        <p:spPr>
          <a:xfrm>
            <a:off x="1434077" y="2259086"/>
            <a:ext cx="1229995" cy="260985"/>
          </a:xfrm>
          <a:prstGeom prst="rect">
            <a:avLst/>
          </a:prstGeom>
        </p:spPr>
        <p:txBody>
          <a:bodyPr vert="horz" wrap="square" lIns="0" tIns="11430" rIns="0" bIns="0" rtlCol="0">
            <a:spAutoFit/>
          </a:bodyPr>
          <a:lstStyle/>
          <a:p>
            <a:pPr marL="12700">
              <a:lnSpc>
                <a:spcPct val="100000"/>
              </a:lnSpc>
              <a:spcBef>
                <a:spcPts val="90"/>
              </a:spcBef>
            </a:pPr>
            <a:r>
              <a:rPr sz="1550" spc="-10" dirty="0">
                <a:latin typeface="Futura Lt BT"/>
                <a:cs typeface="Futura Lt BT"/>
              </a:rPr>
              <a:t>09:45 </a:t>
            </a:r>
            <a:r>
              <a:rPr sz="1550" spc="-5" dirty="0">
                <a:latin typeface="Futura Lt BT"/>
                <a:cs typeface="Futura Lt BT"/>
              </a:rPr>
              <a:t>-</a:t>
            </a:r>
            <a:r>
              <a:rPr sz="1550" spc="-75" dirty="0">
                <a:latin typeface="Futura Lt BT"/>
                <a:cs typeface="Futura Lt BT"/>
              </a:rPr>
              <a:t> </a:t>
            </a:r>
            <a:r>
              <a:rPr sz="1550" spc="-10" dirty="0">
                <a:latin typeface="Futura Lt BT"/>
                <a:cs typeface="Futura Lt BT"/>
              </a:rPr>
              <a:t>11:00</a:t>
            </a:r>
            <a:endParaRPr sz="1550">
              <a:latin typeface="Futura Lt BT"/>
              <a:cs typeface="Futura Lt BT"/>
            </a:endParaRPr>
          </a:p>
        </p:txBody>
      </p:sp>
      <p:sp>
        <p:nvSpPr>
          <p:cNvPr id="127" name="object 127"/>
          <p:cNvSpPr txBox="1"/>
          <p:nvPr/>
        </p:nvSpPr>
        <p:spPr>
          <a:xfrm>
            <a:off x="4985331" y="2259086"/>
            <a:ext cx="1746250" cy="495934"/>
          </a:xfrm>
          <a:prstGeom prst="rect">
            <a:avLst/>
          </a:prstGeom>
        </p:spPr>
        <p:txBody>
          <a:bodyPr vert="horz" wrap="square" lIns="0" tIns="11430" rIns="0" bIns="0" rtlCol="0">
            <a:spAutoFit/>
          </a:bodyPr>
          <a:lstStyle/>
          <a:p>
            <a:pPr marL="12700" marR="5080">
              <a:lnSpc>
                <a:spcPct val="100000"/>
              </a:lnSpc>
              <a:spcBef>
                <a:spcPts val="90"/>
              </a:spcBef>
            </a:pPr>
            <a:r>
              <a:rPr sz="1550" spc="-5" dirty="0">
                <a:latin typeface="Futura Lt BT"/>
                <a:cs typeface="Futura Lt BT"/>
              </a:rPr>
              <a:t>Quick </a:t>
            </a:r>
            <a:r>
              <a:rPr sz="1550" spc="-10" dirty="0">
                <a:latin typeface="Futura Lt BT"/>
                <a:cs typeface="Futura Lt BT"/>
              </a:rPr>
              <a:t>Presentation</a:t>
            </a:r>
            <a:r>
              <a:rPr sz="1550" spc="-70" dirty="0">
                <a:latin typeface="Futura Lt BT"/>
                <a:cs typeface="Futura Lt BT"/>
              </a:rPr>
              <a:t> </a:t>
            </a:r>
            <a:r>
              <a:rPr sz="1550" spc="-10" dirty="0">
                <a:latin typeface="Futura Lt BT"/>
                <a:cs typeface="Futura Lt BT"/>
              </a:rPr>
              <a:t>&amp;  Ideation </a:t>
            </a:r>
            <a:r>
              <a:rPr sz="1550" spc="-5" dirty="0">
                <a:latin typeface="Futura Lt BT"/>
                <a:cs typeface="Futura Lt BT"/>
              </a:rPr>
              <a:t>(T </a:t>
            </a:r>
            <a:r>
              <a:rPr sz="1550" spc="-10" dirty="0">
                <a:latin typeface="Futura Lt BT"/>
                <a:cs typeface="Futura Lt BT"/>
              </a:rPr>
              <a:t>&amp;</a:t>
            </a:r>
            <a:r>
              <a:rPr sz="1550" spc="-20" dirty="0">
                <a:latin typeface="Futura Lt BT"/>
                <a:cs typeface="Futura Lt BT"/>
              </a:rPr>
              <a:t> </a:t>
            </a:r>
            <a:r>
              <a:rPr sz="1550" spc="-5" dirty="0">
                <a:latin typeface="Futura Lt BT"/>
                <a:cs typeface="Futura Lt BT"/>
              </a:rPr>
              <a:t>P)</a:t>
            </a:r>
            <a:endParaRPr sz="1550">
              <a:latin typeface="Futura Lt BT"/>
              <a:cs typeface="Futura Lt BT"/>
            </a:endParaRPr>
          </a:p>
        </p:txBody>
      </p:sp>
      <p:sp>
        <p:nvSpPr>
          <p:cNvPr id="128" name="object 128"/>
          <p:cNvSpPr txBox="1"/>
          <p:nvPr/>
        </p:nvSpPr>
        <p:spPr>
          <a:xfrm>
            <a:off x="7179064" y="2259086"/>
            <a:ext cx="1444236" cy="727122"/>
          </a:xfrm>
          <a:prstGeom prst="rect">
            <a:avLst/>
          </a:prstGeom>
        </p:spPr>
        <p:txBody>
          <a:bodyPr vert="horz" wrap="square" lIns="0" tIns="11430" rIns="0" bIns="0" rtlCol="0">
            <a:spAutoFit/>
          </a:bodyPr>
          <a:lstStyle/>
          <a:p>
            <a:pPr marL="12700" marR="5080">
              <a:lnSpc>
                <a:spcPct val="100000"/>
              </a:lnSpc>
              <a:spcBef>
                <a:spcPts val="90"/>
              </a:spcBef>
            </a:pPr>
            <a:r>
              <a:rPr sz="1550" spc="-10" dirty="0">
                <a:latin typeface="Futura Lt BT"/>
                <a:cs typeface="Futura Lt BT"/>
              </a:rPr>
              <a:t>Presentation</a:t>
            </a:r>
            <a:r>
              <a:rPr sz="1550" spc="-75" dirty="0">
                <a:latin typeface="Futura Lt BT"/>
                <a:cs typeface="Futura Lt BT"/>
              </a:rPr>
              <a:t> </a:t>
            </a:r>
            <a:r>
              <a:rPr sz="1550" spc="-10" dirty="0">
                <a:latin typeface="Futura Lt BT"/>
                <a:cs typeface="Futura Lt BT"/>
              </a:rPr>
              <a:t>&amp;  Evaluation +  </a:t>
            </a:r>
            <a:r>
              <a:rPr sz="1550" spc="-5" dirty="0">
                <a:latin typeface="Futura Lt BT"/>
                <a:cs typeface="Futura Lt BT"/>
              </a:rPr>
              <a:t>Design</a:t>
            </a:r>
            <a:r>
              <a:rPr sz="1550" spc="-40" dirty="0">
                <a:latin typeface="Futura Lt BT"/>
                <a:cs typeface="Futura Lt BT"/>
              </a:rPr>
              <a:t> </a:t>
            </a:r>
            <a:r>
              <a:rPr sz="1550" spc="-5" dirty="0" smtClean="0">
                <a:latin typeface="Futura Lt BT"/>
                <a:cs typeface="Futura Lt BT"/>
              </a:rPr>
              <a:t>C</a:t>
            </a:r>
            <a:r>
              <a:rPr lang="en-US" sz="1550" spc="-5" dirty="0" smtClean="0">
                <a:latin typeface="Futura Lt BT"/>
                <a:cs typeface="Futura Lt BT"/>
              </a:rPr>
              <a:t>linic</a:t>
            </a:r>
            <a:endParaRPr sz="1550" dirty="0">
              <a:latin typeface="Futura Lt BT"/>
              <a:cs typeface="Futura Lt BT"/>
            </a:endParaRPr>
          </a:p>
        </p:txBody>
      </p:sp>
      <p:sp>
        <p:nvSpPr>
          <p:cNvPr id="129" name="object 129"/>
          <p:cNvSpPr txBox="1"/>
          <p:nvPr/>
        </p:nvSpPr>
        <p:spPr>
          <a:xfrm>
            <a:off x="9062216" y="2259097"/>
            <a:ext cx="1237483" cy="488595"/>
          </a:xfrm>
          <a:prstGeom prst="rect">
            <a:avLst/>
          </a:prstGeom>
        </p:spPr>
        <p:txBody>
          <a:bodyPr vert="horz" wrap="square" lIns="0" tIns="11430" rIns="0" bIns="0" rtlCol="0">
            <a:spAutoFit/>
          </a:bodyPr>
          <a:lstStyle/>
          <a:p>
            <a:pPr marL="12700" marR="5080">
              <a:lnSpc>
                <a:spcPct val="100000"/>
              </a:lnSpc>
              <a:spcBef>
                <a:spcPts val="90"/>
              </a:spcBef>
            </a:pPr>
            <a:r>
              <a:rPr sz="1550" spc="-60" dirty="0">
                <a:latin typeface="Futura Lt BT"/>
                <a:cs typeface="Futura Lt BT"/>
              </a:rPr>
              <a:t>P</a:t>
            </a:r>
            <a:r>
              <a:rPr sz="1550" spc="-5" dirty="0">
                <a:latin typeface="Futura Lt BT"/>
                <a:cs typeface="Futura Lt BT"/>
              </a:rPr>
              <a:t>resentation  </a:t>
            </a:r>
            <a:r>
              <a:rPr sz="1550" spc="-10" dirty="0">
                <a:latin typeface="Futura Lt BT"/>
                <a:cs typeface="Futura Lt BT"/>
              </a:rPr>
              <a:t>Pitch</a:t>
            </a:r>
            <a:endParaRPr sz="1550" dirty="0">
              <a:latin typeface="Futura Lt BT"/>
              <a:cs typeface="Futura Lt BT"/>
            </a:endParaRPr>
          </a:p>
        </p:txBody>
      </p:sp>
      <p:sp>
        <p:nvSpPr>
          <p:cNvPr id="130" name="object 130"/>
          <p:cNvSpPr txBox="1"/>
          <p:nvPr/>
        </p:nvSpPr>
        <p:spPr>
          <a:xfrm>
            <a:off x="254191" y="3052226"/>
            <a:ext cx="1053909" cy="250068"/>
          </a:xfrm>
          <a:prstGeom prst="rect">
            <a:avLst/>
          </a:prstGeom>
        </p:spPr>
        <p:txBody>
          <a:bodyPr vert="horz" wrap="square" lIns="0" tIns="11430" rIns="0" bIns="0" rtlCol="0">
            <a:spAutoFit/>
          </a:bodyPr>
          <a:lstStyle/>
          <a:p>
            <a:pPr marL="12700">
              <a:lnSpc>
                <a:spcPct val="100000"/>
              </a:lnSpc>
              <a:spcBef>
                <a:spcPts val="90"/>
              </a:spcBef>
            </a:pPr>
            <a:r>
              <a:rPr sz="1550" b="1" spc="-10" dirty="0">
                <a:latin typeface="Futura Hv BT"/>
                <a:cs typeface="Futura Hv BT"/>
              </a:rPr>
              <a:t>Session</a:t>
            </a:r>
            <a:r>
              <a:rPr sz="1550" b="1" spc="-75" dirty="0">
                <a:latin typeface="Futura Hv BT"/>
                <a:cs typeface="Futura Hv BT"/>
              </a:rPr>
              <a:t> </a:t>
            </a:r>
            <a:r>
              <a:rPr sz="1550" b="1" spc="-10" dirty="0">
                <a:latin typeface="Futura Hv BT"/>
                <a:cs typeface="Futura Hv BT"/>
              </a:rPr>
              <a:t>3</a:t>
            </a:r>
            <a:endParaRPr sz="1550" dirty="0">
              <a:latin typeface="Futura Hv BT"/>
              <a:cs typeface="Futura Hv BT"/>
            </a:endParaRPr>
          </a:p>
        </p:txBody>
      </p:sp>
      <p:sp>
        <p:nvSpPr>
          <p:cNvPr id="131" name="object 131"/>
          <p:cNvSpPr txBox="1"/>
          <p:nvPr/>
        </p:nvSpPr>
        <p:spPr>
          <a:xfrm>
            <a:off x="1434091" y="3052226"/>
            <a:ext cx="1229995" cy="260985"/>
          </a:xfrm>
          <a:prstGeom prst="rect">
            <a:avLst/>
          </a:prstGeom>
        </p:spPr>
        <p:txBody>
          <a:bodyPr vert="horz" wrap="square" lIns="0" tIns="11430" rIns="0" bIns="0" rtlCol="0">
            <a:spAutoFit/>
          </a:bodyPr>
          <a:lstStyle/>
          <a:p>
            <a:pPr marL="12700">
              <a:lnSpc>
                <a:spcPct val="100000"/>
              </a:lnSpc>
              <a:spcBef>
                <a:spcPts val="90"/>
              </a:spcBef>
            </a:pPr>
            <a:r>
              <a:rPr sz="1550" spc="-10" dirty="0">
                <a:latin typeface="Futura Lt BT"/>
                <a:cs typeface="Futura Lt BT"/>
              </a:rPr>
              <a:t>11:15 </a:t>
            </a:r>
            <a:r>
              <a:rPr sz="1550" spc="-5" dirty="0">
                <a:latin typeface="Futura Lt BT"/>
                <a:cs typeface="Futura Lt BT"/>
              </a:rPr>
              <a:t>-</a:t>
            </a:r>
            <a:r>
              <a:rPr sz="1550" spc="-75" dirty="0">
                <a:latin typeface="Futura Lt BT"/>
                <a:cs typeface="Futura Lt BT"/>
              </a:rPr>
              <a:t> </a:t>
            </a:r>
            <a:r>
              <a:rPr sz="1550" spc="-10" dirty="0">
                <a:latin typeface="Futura Lt BT"/>
                <a:cs typeface="Futura Lt BT"/>
              </a:rPr>
              <a:t>12:30</a:t>
            </a:r>
            <a:endParaRPr sz="1550">
              <a:latin typeface="Futura Lt BT"/>
              <a:cs typeface="Futura Lt BT"/>
            </a:endParaRPr>
          </a:p>
        </p:txBody>
      </p:sp>
      <p:sp>
        <p:nvSpPr>
          <p:cNvPr id="132" name="object 132"/>
          <p:cNvSpPr txBox="1"/>
          <p:nvPr/>
        </p:nvSpPr>
        <p:spPr>
          <a:xfrm>
            <a:off x="2915379" y="3052226"/>
            <a:ext cx="1713230" cy="495934"/>
          </a:xfrm>
          <a:prstGeom prst="rect">
            <a:avLst/>
          </a:prstGeom>
        </p:spPr>
        <p:txBody>
          <a:bodyPr vert="horz" wrap="square" lIns="0" tIns="11430" rIns="0" bIns="0" rtlCol="0">
            <a:spAutoFit/>
          </a:bodyPr>
          <a:lstStyle/>
          <a:p>
            <a:pPr marL="12700" marR="5080">
              <a:lnSpc>
                <a:spcPct val="100000"/>
              </a:lnSpc>
              <a:spcBef>
                <a:spcPts val="90"/>
              </a:spcBef>
            </a:pPr>
            <a:r>
              <a:rPr sz="1550" spc="-5" dirty="0">
                <a:latin typeface="Futura Lt BT"/>
                <a:cs typeface="Futura Lt BT"/>
              </a:rPr>
              <a:t>Minor </a:t>
            </a:r>
            <a:r>
              <a:rPr sz="1550" spc="-15" dirty="0">
                <a:latin typeface="Futura Lt BT"/>
                <a:cs typeface="Futura Lt BT"/>
              </a:rPr>
              <a:t>Project </a:t>
            </a:r>
            <a:r>
              <a:rPr sz="1550" spc="-10" dirty="0">
                <a:latin typeface="Futura Lt BT"/>
                <a:cs typeface="Futura Lt BT"/>
              </a:rPr>
              <a:t>Intro</a:t>
            </a:r>
            <a:r>
              <a:rPr sz="1550" spc="-45" dirty="0">
                <a:latin typeface="Futura Lt BT"/>
                <a:cs typeface="Futura Lt BT"/>
              </a:rPr>
              <a:t> </a:t>
            </a:r>
            <a:r>
              <a:rPr sz="1550" spc="-10" dirty="0">
                <a:latin typeface="Futura Lt BT"/>
                <a:cs typeface="Futura Lt BT"/>
              </a:rPr>
              <a:t>&amp;  </a:t>
            </a:r>
            <a:r>
              <a:rPr sz="1550" spc="-5" dirty="0">
                <a:latin typeface="Futura Lt BT"/>
                <a:cs typeface="Futura Lt BT"/>
              </a:rPr>
              <a:t>Observation</a:t>
            </a:r>
            <a:r>
              <a:rPr sz="1550" spc="-15" dirty="0">
                <a:latin typeface="Futura Lt BT"/>
                <a:cs typeface="Futura Lt BT"/>
              </a:rPr>
              <a:t> </a:t>
            </a:r>
            <a:r>
              <a:rPr sz="1550" spc="-5" dirty="0">
                <a:latin typeface="Futura Lt BT"/>
                <a:cs typeface="Futura Lt BT"/>
              </a:rPr>
              <a:t>(T)</a:t>
            </a:r>
            <a:endParaRPr sz="1550">
              <a:latin typeface="Futura Lt BT"/>
              <a:cs typeface="Futura Lt BT"/>
            </a:endParaRPr>
          </a:p>
        </p:txBody>
      </p:sp>
      <p:sp>
        <p:nvSpPr>
          <p:cNvPr id="133" name="object 133"/>
          <p:cNvSpPr txBox="1"/>
          <p:nvPr/>
        </p:nvSpPr>
        <p:spPr>
          <a:xfrm>
            <a:off x="4985344" y="3052226"/>
            <a:ext cx="1656755" cy="250068"/>
          </a:xfrm>
          <a:prstGeom prst="rect">
            <a:avLst/>
          </a:prstGeom>
        </p:spPr>
        <p:txBody>
          <a:bodyPr vert="horz" wrap="square" lIns="0" tIns="11430" rIns="0" bIns="0" rtlCol="0">
            <a:spAutoFit/>
          </a:bodyPr>
          <a:lstStyle/>
          <a:p>
            <a:pPr marL="12700">
              <a:lnSpc>
                <a:spcPct val="100000"/>
              </a:lnSpc>
              <a:spcBef>
                <a:spcPts val="90"/>
              </a:spcBef>
            </a:pPr>
            <a:r>
              <a:rPr sz="1550" spc="-10" dirty="0">
                <a:latin typeface="Futura Lt BT"/>
                <a:cs typeface="Futura Lt BT"/>
              </a:rPr>
              <a:t>Ideation </a:t>
            </a:r>
            <a:r>
              <a:rPr sz="1550" spc="-5" dirty="0">
                <a:latin typeface="Futura Lt BT"/>
                <a:cs typeface="Futura Lt BT"/>
              </a:rPr>
              <a:t>(T </a:t>
            </a:r>
            <a:r>
              <a:rPr sz="1550" spc="-10" dirty="0">
                <a:latin typeface="Futura Lt BT"/>
                <a:cs typeface="Futura Lt BT"/>
              </a:rPr>
              <a:t>&amp;</a:t>
            </a:r>
            <a:r>
              <a:rPr sz="1550" spc="-65" dirty="0">
                <a:latin typeface="Futura Lt BT"/>
                <a:cs typeface="Futura Lt BT"/>
              </a:rPr>
              <a:t> </a:t>
            </a:r>
            <a:r>
              <a:rPr sz="1550" spc="-5" dirty="0">
                <a:latin typeface="Futura Lt BT"/>
                <a:cs typeface="Futura Lt BT"/>
              </a:rPr>
              <a:t>P)</a:t>
            </a:r>
            <a:endParaRPr sz="1550" dirty="0">
              <a:latin typeface="Futura Lt BT"/>
              <a:cs typeface="Futura Lt BT"/>
            </a:endParaRPr>
          </a:p>
        </p:txBody>
      </p:sp>
      <p:sp>
        <p:nvSpPr>
          <p:cNvPr id="135" name="object 135"/>
          <p:cNvSpPr txBox="1"/>
          <p:nvPr/>
        </p:nvSpPr>
        <p:spPr>
          <a:xfrm>
            <a:off x="9062217" y="3052225"/>
            <a:ext cx="1313683" cy="488595"/>
          </a:xfrm>
          <a:prstGeom prst="rect">
            <a:avLst/>
          </a:prstGeom>
        </p:spPr>
        <p:txBody>
          <a:bodyPr vert="horz" wrap="square" lIns="0" tIns="11430" rIns="0" bIns="0" rtlCol="0">
            <a:spAutoFit/>
          </a:bodyPr>
          <a:lstStyle/>
          <a:p>
            <a:pPr marL="12700" marR="5080">
              <a:lnSpc>
                <a:spcPct val="100000"/>
              </a:lnSpc>
              <a:spcBef>
                <a:spcPts val="90"/>
              </a:spcBef>
            </a:pPr>
            <a:r>
              <a:rPr sz="1550" spc="-60" dirty="0">
                <a:latin typeface="Futura Lt BT"/>
                <a:cs typeface="Futura Lt BT"/>
              </a:rPr>
              <a:t>P</a:t>
            </a:r>
            <a:r>
              <a:rPr sz="1550" spc="-5" dirty="0">
                <a:latin typeface="Futura Lt BT"/>
                <a:cs typeface="Futura Lt BT"/>
              </a:rPr>
              <a:t>resenation  </a:t>
            </a:r>
            <a:r>
              <a:rPr sz="1550" spc="-10" dirty="0">
                <a:latin typeface="Futura Lt BT"/>
                <a:cs typeface="Futura Lt BT"/>
              </a:rPr>
              <a:t>Pitch</a:t>
            </a:r>
            <a:endParaRPr sz="1550" dirty="0">
              <a:latin typeface="Futura Lt BT"/>
              <a:cs typeface="Futura Lt BT"/>
            </a:endParaRPr>
          </a:p>
        </p:txBody>
      </p:sp>
      <p:sp>
        <p:nvSpPr>
          <p:cNvPr id="136" name="object 136"/>
          <p:cNvSpPr txBox="1"/>
          <p:nvPr/>
        </p:nvSpPr>
        <p:spPr>
          <a:xfrm>
            <a:off x="254190" y="3845354"/>
            <a:ext cx="825309" cy="250068"/>
          </a:xfrm>
          <a:prstGeom prst="rect">
            <a:avLst/>
          </a:prstGeom>
        </p:spPr>
        <p:txBody>
          <a:bodyPr vert="horz" wrap="square" lIns="0" tIns="11430" rIns="0" bIns="0" rtlCol="0">
            <a:spAutoFit/>
          </a:bodyPr>
          <a:lstStyle/>
          <a:p>
            <a:pPr marL="12700">
              <a:lnSpc>
                <a:spcPct val="100000"/>
              </a:lnSpc>
              <a:spcBef>
                <a:spcPts val="90"/>
              </a:spcBef>
            </a:pPr>
            <a:r>
              <a:rPr sz="1550" b="1" spc="-15" dirty="0">
                <a:latin typeface="Futura Hv BT"/>
                <a:cs typeface="Futura Hv BT"/>
              </a:rPr>
              <a:t>Lunch</a:t>
            </a:r>
            <a:endParaRPr sz="1550" dirty="0">
              <a:latin typeface="Futura Hv BT"/>
              <a:cs typeface="Futura Hv BT"/>
            </a:endParaRPr>
          </a:p>
        </p:txBody>
      </p:sp>
      <p:sp>
        <p:nvSpPr>
          <p:cNvPr id="137" name="object 137"/>
          <p:cNvSpPr txBox="1"/>
          <p:nvPr/>
        </p:nvSpPr>
        <p:spPr>
          <a:xfrm>
            <a:off x="1434091" y="3845354"/>
            <a:ext cx="1229995" cy="260985"/>
          </a:xfrm>
          <a:prstGeom prst="rect">
            <a:avLst/>
          </a:prstGeom>
        </p:spPr>
        <p:txBody>
          <a:bodyPr vert="horz" wrap="square" lIns="0" tIns="11430" rIns="0" bIns="0" rtlCol="0">
            <a:spAutoFit/>
          </a:bodyPr>
          <a:lstStyle/>
          <a:p>
            <a:pPr marL="12700">
              <a:lnSpc>
                <a:spcPct val="100000"/>
              </a:lnSpc>
              <a:spcBef>
                <a:spcPts val="90"/>
              </a:spcBef>
            </a:pPr>
            <a:r>
              <a:rPr sz="1550" spc="-10" dirty="0">
                <a:latin typeface="Futura Lt BT"/>
                <a:cs typeface="Futura Lt BT"/>
              </a:rPr>
              <a:t>12:30 </a:t>
            </a:r>
            <a:r>
              <a:rPr sz="1550" spc="-5" dirty="0">
                <a:latin typeface="Futura Lt BT"/>
                <a:cs typeface="Futura Lt BT"/>
              </a:rPr>
              <a:t>-</a:t>
            </a:r>
            <a:r>
              <a:rPr sz="1550" spc="-75" dirty="0">
                <a:latin typeface="Futura Lt BT"/>
                <a:cs typeface="Futura Lt BT"/>
              </a:rPr>
              <a:t> </a:t>
            </a:r>
            <a:r>
              <a:rPr sz="1550" spc="-10" dirty="0">
                <a:latin typeface="Futura Lt BT"/>
                <a:cs typeface="Futura Lt BT"/>
              </a:rPr>
              <a:t>01:30</a:t>
            </a:r>
            <a:endParaRPr sz="1550">
              <a:latin typeface="Futura Lt BT"/>
              <a:cs typeface="Futura Lt BT"/>
            </a:endParaRPr>
          </a:p>
        </p:txBody>
      </p:sp>
      <p:sp>
        <p:nvSpPr>
          <p:cNvPr id="138" name="object 138"/>
          <p:cNvSpPr txBox="1"/>
          <p:nvPr/>
        </p:nvSpPr>
        <p:spPr>
          <a:xfrm>
            <a:off x="2915379" y="3845354"/>
            <a:ext cx="1872614" cy="495934"/>
          </a:xfrm>
          <a:prstGeom prst="rect">
            <a:avLst/>
          </a:prstGeom>
        </p:spPr>
        <p:txBody>
          <a:bodyPr vert="horz" wrap="square" lIns="0" tIns="11430" rIns="0" bIns="0" rtlCol="0">
            <a:spAutoFit/>
          </a:bodyPr>
          <a:lstStyle/>
          <a:p>
            <a:pPr marL="12700" marR="5080">
              <a:lnSpc>
                <a:spcPct val="100000"/>
              </a:lnSpc>
              <a:spcBef>
                <a:spcPts val="90"/>
              </a:spcBef>
            </a:pPr>
            <a:r>
              <a:rPr sz="1550" spc="-5" dirty="0">
                <a:latin typeface="Futura Lt BT"/>
                <a:cs typeface="Futura Lt BT"/>
              </a:rPr>
              <a:t>Observation (P)</a:t>
            </a:r>
            <a:r>
              <a:rPr sz="1550" spc="-75" dirty="0">
                <a:latin typeface="Futura Lt BT"/>
                <a:cs typeface="Futura Lt BT"/>
              </a:rPr>
              <a:t> </a:t>
            </a:r>
            <a:r>
              <a:rPr sz="1550" spc="-5" dirty="0">
                <a:latin typeface="Futura Lt BT"/>
                <a:cs typeface="Futura Lt BT"/>
              </a:rPr>
              <a:t>during  lunch</a:t>
            </a:r>
            <a:endParaRPr sz="1550">
              <a:latin typeface="Futura Lt BT"/>
              <a:cs typeface="Futura Lt BT"/>
            </a:endParaRPr>
          </a:p>
        </p:txBody>
      </p:sp>
      <p:sp>
        <p:nvSpPr>
          <p:cNvPr id="139" name="object 139"/>
          <p:cNvSpPr txBox="1"/>
          <p:nvPr/>
        </p:nvSpPr>
        <p:spPr>
          <a:xfrm>
            <a:off x="254191" y="4638481"/>
            <a:ext cx="977709" cy="250068"/>
          </a:xfrm>
          <a:prstGeom prst="rect">
            <a:avLst/>
          </a:prstGeom>
        </p:spPr>
        <p:txBody>
          <a:bodyPr vert="horz" wrap="square" lIns="0" tIns="11430" rIns="0" bIns="0" rtlCol="0">
            <a:spAutoFit/>
          </a:bodyPr>
          <a:lstStyle/>
          <a:p>
            <a:pPr marL="12700">
              <a:lnSpc>
                <a:spcPct val="100000"/>
              </a:lnSpc>
              <a:spcBef>
                <a:spcPts val="90"/>
              </a:spcBef>
            </a:pPr>
            <a:r>
              <a:rPr sz="1550" b="1" spc="-10" dirty="0">
                <a:latin typeface="Futura Hv BT"/>
                <a:cs typeface="Futura Hv BT"/>
              </a:rPr>
              <a:t>Session</a:t>
            </a:r>
            <a:r>
              <a:rPr sz="1550" b="1" spc="-75" dirty="0">
                <a:latin typeface="Futura Hv BT"/>
                <a:cs typeface="Futura Hv BT"/>
              </a:rPr>
              <a:t> </a:t>
            </a:r>
            <a:r>
              <a:rPr sz="1550" b="1" spc="-10" dirty="0">
                <a:latin typeface="Futura Hv BT"/>
                <a:cs typeface="Futura Hv BT"/>
              </a:rPr>
              <a:t>4</a:t>
            </a:r>
            <a:endParaRPr sz="1550" dirty="0">
              <a:latin typeface="Futura Hv BT"/>
              <a:cs typeface="Futura Hv BT"/>
            </a:endParaRPr>
          </a:p>
        </p:txBody>
      </p:sp>
      <p:sp>
        <p:nvSpPr>
          <p:cNvPr id="140" name="object 140"/>
          <p:cNvSpPr txBox="1"/>
          <p:nvPr/>
        </p:nvSpPr>
        <p:spPr>
          <a:xfrm>
            <a:off x="1434091" y="4638481"/>
            <a:ext cx="1229995" cy="260985"/>
          </a:xfrm>
          <a:prstGeom prst="rect">
            <a:avLst/>
          </a:prstGeom>
        </p:spPr>
        <p:txBody>
          <a:bodyPr vert="horz" wrap="square" lIns="0" tIns="11430" rIns="0" bIns="0" rtlCol="0">
            <a:spAutoFit/>
          </a:bodyPr>
          <a:lstStyle/>
          <a:p>
            <a:pPr marL="12700">
              <a:lnSpc>
                <a:spcPct val="100000"/>
              </a:lnSpc>
              <a:spcBef>
                <a:spcPts val="90"/>
              </a:spcBef>
            </a:pPr>
            <a:r>
              <a:rPr sz="1550" spc="-10" dirty="0">
                <a:latin typeface="Futura Lt BT"/>
                <a:cs typeface="Futura Lt BT"/>
              </a:rPr>
              <a:t>01:30 </a:t>
            </a:r>
            <a:r>
              <a:rPr sz="1550" spc="-5" dirty="0">
                <a:latin typeface="Futura Lt BT"/>
                <a:cs typeface="Futura Lt BT"/>
              </a:rPr>
              <a:t>-</a:t>
            </a:r>
            <a:r>
              <a:rPr sz="1550" spc="-75" dirty="0">
                <a:latin typeface="Futura Lt BT"/>
                <a:cs typeface="Futura Lt BT"/>
              </a:rPr>
              <a:t> </a:t>
            </a:r>
            <a:r>
              <a:rPr sz="1550" spc="-10" dirty="0">
                <a:latin typeface="Futura Lt BT"/>
                <a:cs typeface="Futura Lt BT"/>
              </a:rPr>
              <a:t>02:45</a:t>
            </a:r>
            <a:endParaRPr sz="1550">
              <a:latin typeface="Futura Lt BT"/>
              <a:cs typeface="Futura Lt BT"/>
            </a:endParaRPr>
          </a:p>
        </p:txBody>
      </p:sp>
      <p:sp>
        <p:nvSpPr>
          <p:cNvPr id="141" name="object 141"/>
          <p:cNvSpPr txBox="1"/>
          <p:nvPr/>
        </p:nvSpPr>
        <p:spPr>
          <a:xfrm>
            <a:off x="2915379" y="4638481"/>
            <a:ext cx="1802130" cy="730250"/>
          </a:xfrm>
          <a:prstGeom prst="rect">
            <a:avLst/>
          </a:prstGeom>
        </p:spPr>
        <p:txBody>
          <a:bodyPr vert="horz" wrap="square" lIns="0" tIns="11430" rIns="0" bIns="0" rtlCol="0">
            <a:spAutoFit/>
          </a:bodyPr>
          <a:lstStyle/>
          <a:p>
            <a:pPr marL="12700" marR="5080">
              <a:lnSpc>
                <a:spcPct val="100000"/>
              </a:lnSpc>
              <a:spcBef>
                <a:spcPts val="90"/>
              </a:spcBef>
            </a:pPr>
            <a:r>
              <a:rPr sz="1550" spc="-10" dirty="0">
                <a:latin typeface="Futura Lt BT"/>
                <a:cs typeface="Futura Lt BT"/>
              </a:rPr>
              <a:t>Empathy </a:t>
            </a:r>
            <a:r>
              <a:rPr sz="1550" spc="-5" dirty="0">
                <a:latin typeface="Futura Lt BT"/>
                <a:cs typeface="Futura Lt BT"/>
              </a:rPr>
              <a:t>(T),</a:t>
            </a:r>
            <a:r>
              <a:rPr sz="1550" spc="-65" dirty="0">
                <a:latin typeface="Futura Lt BT"/>
                <a:cs typeface="Futura Lt BT"/>
              </a:rPr>
              <a:t> </a:t>
            </a:r>
            <a:r>
              <a:rPr sz="1550" spc="-5" dirty="0">
                <a:latin typeface="Futura Lt BT"/>
                <a:cs typeface="Futura Lt BT"/>
              </a:rPr>
              <a:t>Creating  </a:t>
            </a:r>
            <a:r>
              <a:rPr sz="1550" spc="-10" dirty="0">
                <a:latin typeface="Futura Lt BT"/>
                <a:cs typeface="Futura Lt BT"/>
              </a:rPr>
              <a:t>Q </a:t>
            </a:r>
            <a:r>
              <a:rPr sz="1550" spc="-5" dirty="0">
                <a:latin typeface="Futura Lt BT"/>
                <a:cs typeface="Futura Lt BT"/>
              </a:rPr>
              <a:t>(P)</a:t>
            </a:r>
            <a:endParaRPr sz="1550">
              <a:latin typeface="Futura Lt BT"/>
              <a:cs typeface="Futura Lt BT"/>
            </a:endParaRPr>
          </a:p>
          <a:p>
            <a:pPr marL="12700">
              <a:lnSpc>
                <a:spcPts val="1839"/>
              </a:lnSpc>
            </a:pPr>
            <a:r>
              <a:rPr sz="1550" spc="-5" dirty="0">
                <a:latin typeface="Futura Lt BT"/>
                <a:cs typeface="Futura Lt BT"/>
              </a:rPr>
              <a:t>One Case</a:t>
            </a:r>
            <a:r>
              <a:rPr sz="1550" spc="-25" dirty="0">
                <a:latin typeface="Futura Lt BT"/>
                <a:cs typeface="Futura Lt BT"/>
              </a:rPr>
              <a:t> </a:t>
            </a:r>
            <a:r>
              <a:rPr sz="1550" spc="-10" dirty="0">
                <a:latin typeface="Futura Lt BT"/>
                <a:cs typeface="Futura Lt BT"/>
              </a:rPr>
              <a:t>Study</a:t>
            </a:r>
            <a:endParaRPr sz="1550">
              <a:latin typeface="Futura Lt BT"/>
              <a:cs typeface="Futura Lt BT"/>
            </a:endParaRPr>
          </a:p>
        </p:txBody>
      </p:sp>
      <p:sp>
        <p:nvSpPr>
          <p:cNvPr id="142" name="object 142"/>
          <p:cNvSpPr txBox="1"/>
          <p:nvPr/>
        </p:nvSpPr>
        <p:spPr>
          <a:xfrm>
            <a:off x="4985352" y="4638259"/>
            <a:ext cx="1047147" cy="250068"/>
          </a:xfrm>
          <a:prstGeom prst="rect">
            <a:avLst/>
          </a:prstGeom>
        </p:spPr>
        <p:txBody>
          <a:bodyPr vert="horz" wrap="square" lIns="0" tIns="11430" rIns="0" bIns="0" rtlCol="0">
            <a:spAutoFit/>
          </a:bodyPr>
          <a:lstStyle/>
          <a:p>
            <a:pPr marL="12700">
              <a:lnSpc>
                <a:spcPct val="100000"/>
              </a:lnSpc>
              <a:spcBef>
                <a:spcPts val="90"/>
              </a:spcBef>
            </a:pPr>
            <a:r>
              <a:rPr sz="1550" spc="-60" dirty="0">
                <a:latin typeface="Futura Lt BT"/>
                <a:cs typeface="Futura Lt BT"/>
              </a:rPr>
              <a:t>P</a:t>
            </a:r>
            <a:r>
              <a:rPr sz="1550" spc="-5" dirty="0">
                <a:latin typeface="Futura Lt BT"/>
                <a:cs typeface="Futura Lt BT"/>
              </a:rPr>
              <a:t>rototyping</a:t>
            </a:r>
            <a:endParaRPr sz="1550" dirty="0">
              <a:latin typeface="Futura Lt BT"/>
              <a:cs typeface="Futura Lt BT"/>
            </a:endParaRPr>
          </a:p>
        </p:txBody>
      </p:sp>
      <p:sp>
        <p:nvSpPr>
          <p:cNvPr id="143" name="object 143"/>
          <p:cNvSpPr txBox="1"/>
          <p:nvPr/>
        </p:nvSpPr>
        <p:spPr>
          <a:xfrm>
            <a:off x="7179084" y="4638259"/>
            <a:ext cx="1139415" cy="250068"/>
          </a:xfrm>
          <a:prstGeom prst="rect">
            <a:avLst/>
          </a:prstGeom>
        </p:spPr>
        <p:txBody>
          <a:bodyPr vert="horz" wrap="square" lIns="0" tIns="11430" rIns="0" bIns="0" rtlCol="0">
            <a:spAutoFit/>
          </a:bodyPr>
          <a:lstStyle/>
          <a:p>
            <a:pPr marL="12700">
              <a:lnSpc>
                <a:spcPct val="100000"/>
              </a:lnSpc>
              <a:spcBef>
                <a:spcPts val="90"/>
              </a:spcBef>
            </a:pPr>
            <a:r>
              <a:rPr sz="1550" spc="-10" dirty="0">
                <a:latin typeface="Futura Lt BT"/>
                <a:cs typeface="Futura Lt BT"/>
              </a:rPr>
              <a:t>Pitch</a:t>
            </a:r>
            <a:r>
              <a:rPr sz="1550" spc="-75" dirty="0">
                <a:latin typeface="Futura Lt BT"/>
                <a:cs typeface="Futura Lt BT"/>
              </a:rPr>
              <a:t> </a:t>
            </a:r>
            <a:r>
              <a:rPr sz="1550" spc="-10" dirty="0">
                <a:latin typeface="Futura Lt BT"/>
                <a:cs typeface="Futura Lt BT"/>
              </a:rPr>
              <a:t>!!!</a:t>
            </a:r>
            <a:endParaRPr sz="1550" dirty="0">
              <a:latin typeface="Futura Lt BT"/>
              <a:cs typeface="Futura Lt BT"/>
            </a:endParaRPr>
          </a:p>
        </p:txBody>
      </p:sp>
      <p:sp>
        <p:nvSpPr>
          <p:cNvPr id="144" name="object 144"/>
          <p:cNvSpPr txBox="1"/>
          <p:nvPr/>
        </p:nvSpPr>
        <p:spPr>
          <a:xfrm>
            <a:off x="9062204" y="4638259"/>
            <a:ext cx="1034415" cy="495934"/>
          </a:xfrm>
          <a:prstGeom prst="rect">
            <a:avLst/>
          </a:prstGeom>
        </p:spPr>
        <p:txBody>
          <a:bodyPr vert="horz" wrap="square" lIns="0" tIns="11430" rIns="0" bIns="0" rtlCol="0">
            <a:spAutoFit/>
          </a:bodyPr>
          <a:lstStyle/>
          <a:p>
            <a:pPr marL="12700" marR="5080">
              <a:lnSpc>
                <a:spcPct val="100000"/>
              </a:lnSpc>
              <a:spcBef>
                <a:spcPts val="90"/>
              </a:spcBef>
            </a:pPr>
            <a:r>
              <a:rPr sz="1550" spc="-5" dirty="0">
                <a:latin typeface="Futura Lt BT"/>
                <a:cs typeface="Futura Lt BT"/>
              </a:rPr>
              <a:t>DT</a:t>
            </a:r>
            <a:r>
              <a:rPr sz="1550" spc="-90" dirty="0">
                <a:latin typeface="Futura Lt BT"/>
                <a:cs typeface="Futura Lt BT"/>
              </a:rPr>
              <a:t> </a:t>
            </a:r>
            <a:r>
              <a:rPr sz="1550" spc="-10" dirty="0">
                <a:latin typeface="Futura Lt BT"/>
                <a:cs typeface="Futura Lt BT"/>
              </a:rPr>
              <a:t>Nuances  </a:t>
            </a:r>
            <a:r>
              <a:rPr sz="1550" spc="-5" dirty="0">
                <a:latin typeface="Futura Lt BT"/>
                <a:cs typeface="Futura Lt BT"/>
              </a:rPr>
              <a:t>(T </a:t>
            </a:r>
            <a:r>
              <a:rPr sz="1550" spc="-10" dirty="0">
                <a:latin typeface="Futura Lt BT"/>
                <a:cs typeface="Futura Lt BT"/>
              </a:rPr>
              <a:t>&amp;</a:t>
            </a:r>
            <a:r>
              <a:rPr sz="1550" spc="-25" dirty="0">
                <a:latin typeface="Futura Lt BT"/>
                <a:cs typeface="Futura Lt BT"/>
              </a:rPr>
              <a:t> </a:t>
            </a:r>
            <a:r>
              <a:rPr sz="1550" spc="-5" dirty="0">
                <a:latin typeface="Futura Lt BT"/>
                <a:cs typeface="Futura Lt BT"/>
              </a:rPr>
              <a:t>P)</a:t>
            </a:r>
            <a:endParaRPr sz="1550">
              <a:latin typeface="Futura Lt BT"/>
              <a:cs typeface="Futura Lt BT"/>
            </a:endParaRPr>
          </a:p>
        </p:txBody>
      </p:sp>
      <p:sp>
        <p:nvSpPr>
          <p:cNvPr id="145" name="object 145"/>
          <p:cNvSpPr txBox="1"/>
          <p:nvPr/>
        </p:nvSpPr>
        <p:spPr>
          <a:xfrm>
            <a:off x="254178" y="5431387"/>
            <a:ext cx="977722" cy="250068"/>
          </a:xfrm>
          <a:prstGeom prst="rect">
            <a:avLst/>
          </a:prstGeom>
        </p:spPr>
        <p:txBody>
          <a:bodyPr vert="horz" wrap="square" lIns="0" tIns="11430" rIns="0" bIns="0" rtlCol="0">
            <a:spAutoFit/>
          </a:bodyPr>
          <a:lstStyle/>
          <a:p>
            <a:pPr marL="12700">
              <a:lnSpc>
                <a:spcPct val="100000"/>
              </a:lnSpc>
              <a:spcBef>
                <a:spcPts val="90"/>
              </a:spcBef>
            </a:pPr>
            <a:r>
              <a:rPr sz="1550" b="1" spc="-10" dirty="0">
                <a:latin typeface="Futura Hv BT"/>
                <a:cs typeface="Futura Hv BT"/>
              </a:rPr>
              <a:t>Session</a:t>
            </a:r>
            <a:r>
              <a:rPr sz="1550" b="1" spc="-75" dirty="0">
                <a:latin typeface="Futura Hv BT"/>
                <a:cs typeface="Futura Hv BT"/>
              </a:rPr>
              <a:t> </a:t>
            </a:r>
            <a:r>
              <a:rPr sz="1550" b="1" spc="-10" dirty="0">
                <a:latin typeface="Futura Hv BT"/>
                <a:cs typeface="Futura Hv BT"/>
              </a:rPr>
              <a:t>5</a:t>
            </a:r>
            <a:endParaRPr sz="1550" dirty="0">
              <a:latin typeface="Futura Hv BT"/>
              <a:cs typeface="Futura Hv BT"/>
            </a:endParaRPr>
          </a:p>
        </p:txBody>
      </p:sp>
      <p:sp>
        <p:nvSpPr>
          <p:cNvPr id="146" name="object 146"/>
          <p:cNvSpPr txBox="1"/>
          <p:nvPr/>
        </p:nvSpPr>
        <p:spPr>
          <a:xfrm>
            <a:off x="1434078" y="5431387"/>
            <a:ext cx="1229995" cy="260985"/>
          </a:xfrm>
          <a:prstGeom prst="rect">
            <a:avLst/>
          </a:prstGeom>
        </p:spPr>
        <p:txBody>
          <a:bodyPr vert="horz" wrap="square" lIns="0" tIns="11430" rIns="0" bIns="0" rtlCol="0">
            <a:spAutoFit/>
          </a:bodyPr>
          <a:lstStyle/>
          <a:p>
            <a:pPr marL="12700">
              <a:lnSpc>
                <a:spcPct val="100000"/>
              </a:lnSpc>
              <a:spcBef>
                <a:spcPts val="90"/>
              </a:spcBef>
            </a:pPr>
            <a:r>
              <a:rPr sz="1550" spc="-10" dirty="0">
                <a:latin typeface="Futura Lt BT"/>
                <a:cs typeface="Futura Lt BT"/>
              </a:rPr>
              <a:t>02:45 </a:t>
            </a:r>
            <a:r>
              <a:rPr sz="1550" spc="-5" dirty="0">
                <a:latin typeface="Futura Lt BT"/>
                <a:cs typeface="Futura Lt BT"/>
              </a:rPr>
              <a:t>-</a:t>
            </a:r>
            <a:r>
              <a:rPr sz="1550" spc="-75" dirty="0">
                <a:latin typeface="Futura Lt BT"/>
                <a:cs typeface="Futura Lt BT"/>
              </a:rPr>
              <a:t> </a:t>
            </a:r>
            <a:r>
              <a:rPr sz="1550" spc="-10" dirty="0">
                <a:latin typeface="Futura Lt BT"/>
                <a:cs typeface="Futura Lt BT"/>
              </a:rPr>
              <a:t>04:00</a:t>
            </a:r>
            <a:endParaRPr sz="1550">
              <a:latin typeface="Futura Lt BT"/>
              <a:cs typeface="Futura Lt BT"/>
            </a:endParaRPr>
          </a:p>
        </p:txBody>
      </p:sp>
      <p:sp>
        <p:nvSpPr>
          <p:cNvPr id="147" name="object 147"/>
          <p:cNvSpPr txBox="1"/>
          <p:nvPr/>
        </p:nvSpPr>
        <p:spPr>
          <a:xfrm>
            <a:off x="2915366" y="5431387"/>
            <a:ext cx="1745614" cy="730885"/>
          </a:xfrm>
          <a:prstGeom prst="rect">
            <a:avLst/>
          </a:prstGeom>
        </p:spPr>
        <p:txBody>
          <a:bodyPr vert="horz" wrap="square" lIns="0" tIns="11430" rIns="0" bIns="0" rtlCol="0">
            <a:spAutoFit/>
          </a:bodyPr>
          <a:lstStyle/>
          <a:p>
            <a:pPr marL="12700">
              <a:lnSpc>
                <a:spcPts val="1855"/>
              </a:lnSpc>
              <a:spcBef>
                <a:spcPts val="90"/>
              </a:spcBef>
            </a:pPr>
            <a:r>
              <a:rPr sz="1550" spc="-15" dirty="0">
                <a:latin typeface="Futura Lt BT"/>
                <a:cs typeface="Futura Lt BT"/>
              </a:rPr>
              <a:t>Field </a:t>
            </a:r>
            <a:r>
              <a:rPr sz="1550" spc="-30" dirty="0">
                <a:latin typeface="Futura Lt BT"/>
                <a:cs typeface="Futura Lt BT"/>
              </a:rPr>
              <a:t>Work</a:t>
            </a:r>
            <a:endParaRPr sz="1550" dirty="0">
              <a:latin typeface="Futura Lt BT"/>
              <a:cs typeface="Futura Lt BT"/>
            </a:endParaRPr>
          </a:p>
          <a:p>
            <a:pPr marL="12700" marR="5080">
              <a:lnSpc>
                <a:spcPts val="1850"/>
              </a:lnSpc>
              <a:spcBef>
                <a:spcPts val="65"/>
              </a:spcBef>
            </a:pPr>
            <a:r>
              <a:rPr sz="1550" spc="-35" dirty="0">
                <a:latin typeface="Futura Lt BT"/>
                <a:cs typeface="Futura Lt BT"/>
              </a:rPr>
              <a:t>*We </a:t>
            </a:r>
            <a:r>
              <a:rPr sz="1550" spc="-10" dirty="0">
                <a:latin typeface="Futura Lt BT"/>
                <a:cs typeface="Futura Lt BT"/>
              </a:rPr>
              <a:t>can meet 06:30  pm </a:t>
            </a:r>
            <a:r>
              <a:rPr sz="1550" spc="-5" dirty="0">
                <a:latin typeface="Futura Lt BT"/>
                <a:cs typeface="Futura Lt BT"/>
              </a:rPr>
              <a:t>for 5</a:t>
            </a:r>
            <a:r>
              <a:rPr sz="1550" spc="-65" dirty="0">
                <a:latin typeface="Futura Lt BT"/>
                <a:cs typeface="Futura Lt BT"/>
              </a:rPr>
              <a:t> </a:t>
            </a:r>
            <a:r>
              <a:rPr sz="1550" spc="-10" dirty="0">
                <a:latin typeface="Futura Lt BT"/>
                <a:cs typeface="Futura Lt BT"/>
              </a:rPr>
              <a:t>mins/team*</a:t>
            </a:r>
            <a:endParaRPr sz="1550" dirty="0">
              <a:latin typeface="Futura Lt BT"/>
              <a:cs typeface="Futura Lt BT"/>
            </a:endParaRPr>
          </a:p>
        </p:txBody>
      </p:sp>
      <p:sp>
        <p:nvSpPr>
          <p:cNvPr id="148" name="object 148"/>
          <p:cNvSpPr txBox="1"/>
          <p:nvPr/>
        </p:nvSpPr>
        <p:spPr>
          <a:xfrm>
            <a:off x="9062204" y="5431313"/>
            <a:ext cx="1313696" cy="730885"/>
          </a:xfrm>
          <a:prstGeom prst="rect">
            <a:avLst/>
          </a:prstGeom>
        </p:spPr>
        <p:txBody>
          <a:bodyPr vert="horz" wrap="square" lIns="0" tIns="11430" rIns="0" bIns="0" rtlCol="0">
            <a:spAutoFit/>
          </a:bodyPr>
          <a:lstStyle/>
          <a:p>
            <a:pPr marL="12700" marR="5080">
              <a:lnSpc>
                <a:spcPct val="100000"/>
              </a:lnSpc>
              <a:spcBef>
                <a:spcPts val="90"/>
              </a:spcBef>
            </a:pPr>
            <a:r>
              <a:rPr sz="1550" spc="-5" dirty="0">
                <a:latin typeface="Futura Lt BT"/>
                <a:cs typeface="Futura Lt BT"/>
              </a:rPr>
              <a:t>DT in  Organisation  (T </a:t>
            </a:r>
            <a:r>
              <a:rPr sz="1550" spc="-10" dirty="0">
                <a:latin typeface="Futura Lt BT"/>
                <a:cs typeface="Futura Lt BT"/>
              </a:rPr>
              <a:t>&amp;</a:t>
            </a:r>
            <a:r>
              <a:rPr sz="1550" spc="-20" dirty="0">
                <a:latin typeface="Futura Lt BT"/>
                <a:cs typeface="Futura Lt BT"/>
              </a:rPr>
              <a:t> </a:t>
            </a:r>
            <a:r>
              <a:rPr sz="1550" spc="-5" dirty="0">
                <a:latin typeface="Futura Lt BT"/>
                <a:cs typeface="Futura Lt BT"/>
              </a:rPr>
              <a:t>P)</a:t>
            </a:r>
            <a:endParaRPr sz="1550" dirty="0">
              <a:latin typeface="Futura Lt BT"/>
              <a:cs typeface="Futura Lt BT"/>
            </a:endParaRPr>
          </a:p>
        </p:txBody>
      </p:sp>
      <p:sp>
        <p:nvSpPr>
          <p:cNvPr id="149" name="object 149"/>
          <p:cNvSpPr txBox="1"/>
          <p:nvPr/>
        </p:nvSpPr>
        <p:spPr>
          <a:xfrm>
            <a:off x="254178" y="6224441"/>
            <a:ext cx="1053922" cy="250068"/>
          </a:xfrm>
          <a:prstGeom prst="rect">
            <a:avLst/>
          </a:prstGeom>
        </p:spPr>
        <p:txBody>
          <a:bodyPr vert="horz" wrap="square" lIns="0" tIns="11430" rIns="0" bIns="0" rtlCol="0">
            <a:spAutoFit/>
          </a:bodyPr>
          <a:lstStyle/>
          <a:p>
            <a:pPr marL="12700">
              <a:lnSpc>
                <a:spcPct val="100000"/>
              </a:lnSpc>
              <a:spcBef>
                <a:spcPts val="90"/>
              </a:spcBef>
            </a:pPr>
            <a:r>
              <a:rPr sz="1550" b="1" spc="-10" dirty="0">
                <a:latin typeface="Futura Hv BT"/>
                <a:cs typeface="Futura Hv BT"/>
              </a:rPr>
              <a:t>Session</a:t>
            </a:r>
            <a:r>
              <a:rPr sz="1550" b="1" spc="-75" dirty="0">
                <a:latin typeface="Futura Hv BT"/>
                <a:cs typeface="Futura Hv BT"/>
              </a:rPr>
              <a:t> </a:t>
            </a:r>
            <a:r>
              <a:rPr sz="1550" b="1" spc="-10" dirty="0">
                <a:latin typeface="Futura Hv BT"/>
                <a:cs typeface="Futura Hv BT"/>
              </a:rPr>
              <a:t>6</a:t>
            </a:r>
            <a:endParaRPr sz="1550" dirty="0">
              <a:latin typeface="Futura Hv BT"/>
              <a:cs typeface="Futura Hv BT"/>
            </a:endParaRPr>
          </a:p>
        </p:txBody>
      </p:sp>
      <p:sp>
        <p:nvSpPr>
          <p:cNvPr id="150" name="object 150"/>
          <p:cNvSpPr txBox="1"/>
          <p:nvPr/>
        </p:nvSpPr>
        <p:spPr>
          <a:xfrm>
            <a:off x="1434078" y="6224441"/>
            <a:ext cx="1229995" cy="260985"/>
          </a:xfrm>
          <a:prstGeom prst="rect">
            <a:avLst/>
          </a:prstGeom>
        </p:spPr>
        <p:txBody>
          <a:bodyPr vert="horz" wrap="square" lIns="0" tIns="11430" rIns="0" bIns="0" rtlCol="0">
            <a:spAutoFit/>
          </a:bodyPr>
          <a:lstStyle/>
          <a:p>
            <a:pPr marL="12700">
              <a:lnSpc>
                <a:spcPct val="100000"/>
              </a:lnSpc>
              <a:spcBef>
                <a:spcPts val="90"/>
              </a:spcBef>
            </a:pPr>
            <a:r>
              <a:rPr sz="1550" spc="-10" dirty="0">
                <a:latin typeface="Futura Lt BT"/>
                <a:cs typeface="Futura Lt BT"/>
              </a:rPr>
              <a:t>04:15 </a:t>
            </a:r>
            <a:r>
              <a:rPr sz="1550" spc="-5" dirty="0">
                <a:latin typeface="Futura Lt BT"/>
                <a:cs typeface="Futura Lt BT"/>
              </a:rPr>
              <a:t>-</a:t>
            </a:r>
            <a:r>
              <a:rPr sz="1550" spc="-75" dirty="0">
                <a:latin typeface="Futura Lt BT"/>
                <a:cs typeface="Futura Lt BT"/>
              </a:rPr>
              <a:t> </a:t>
            </a:r>
            <a:r>
              <a:rPr sz="1550" spc="-10" dirty="0">
                <a:latin typeface="Futura Lt BT"/>
                <a:cs typeface="Futura Lt BT"/>
              </a:rPr>
              <a:t>05:30</a:t>
            </a:r>
            <a:endParaRPr sz="1550">
              <a:latin typeface="Futura Lt BT"/>
              <a:cs typeface="Futura Lt BT"/>
            </a:endParaRPr>
          </a:p>
        </p:txBody>
      </p:sp>
      <p:sp>
        <p:nvSpPr>
          <p:cNvPr id="151" name="object 151"/>
          <p:cNvSpPr txBox="1"/>
          <p:nvPr/>
        </p:nvSpPr>
        <p:spPr>
          <a:xfrm>
            <a:off x="4985332" y="5457825"/>
            <a:ext cx="1557655" cy="1458541"/>
          </a:xfrm>
          <a:prstGeom prst="rect">
            <a:avLst/>
          </a:prstGeom>
        </p:spPr>
        <p:txBody>
          <a:bodyPr vert="horz" wrap="square" lIns="0" tIns="11430" rIns="0" bIns="0" rtlCol="0">
            <a:spAutoFit/>
          </a:bodyPr>
          <a:lstStyle/>
          <a:p>
            <a:pPr marL="12700" marR="5080" indent="-635">
              <a:lnSpc>
                <a:spcPct val="100000"/>
              </a:lnSpc>
              <a:spcBef>
                <a:spcPts val="90"/>
              </a:spcBef>
            </a:pPr>
            <a:r>
              <a:rPr sz="1400" spc="-10" dirty="0">
                <a:latin typeface="Futura Lt BT"/>
                <a:cs typeface="Futura Lt BT"/>
              </a:rPr>
              <a:t>Presentation,  </a:t>
            </a:r>
            <a:r>
              <a:rPr sz="1400" spc="-5" dirty="0">
                <a:latin typeface="Futura Lt BT"/>
                <a:cs typeface="Futura Lt BT"/>
              </a:rPr>
              <a:t>Defining </a:t>
            </a:r>
            <a:r>
              <a:rPr sz="1400" spc="-10" dirty="0">
                <a:latin typeface="Futura Lt BT"/>
                <a:cs typeface="Futura Lt BT"/>
              </a:rPr>
              <a:t>the</a:t>
            </a:r>
            <a:r>
              <a:rPr sz="1400" spc="-80" dirty="0">
                <a:latin typeface="Futura Lt BT"/>
                <a:cs typeface="Futura Lt BT"/>
              </a:rPr>
              <a:t> </a:t>
            </a:r>
            <a:r>
              <a:rPr sz="1400" spc="-5" dirty="0">
                <a:latin typeface="Futura Lt BT"/>
                <a:cs typeface="Futura Lt BT"/>
              </a:rPr>
              <a:t>Major  </a:t>
            </a:r>
            <a:r>
              <a:rPr sz="1400" spc="-15" dirty="0">
                <a:latin typeface="Futura Lt BT"/>
                <a:cs typeface="Futura Lt BT"/>
              </a:rPr>
              <a:t>Project</a:t>
            </a:r>
            <a:r>
              <a:rPr sz="1400" spc="-10" dirty="0">
                <a:latin typeface="Futura Lt BT"/>
                <a:cs typeface="Futura Lt BT"/>
              </a:rPr>
              <a:t> &amp;</a:t>
            </a:r>
            <a:endParaRPr sz="1400" dirty="0">
              <a:latin typeface="Futura Lt BT"/>
              <a:cs typeface="Futura Lt BT"/>
            </a:endParaRPr>
          </a:p>
          <a:p>
            <a:pPr marL="12700" marR="449580" indent="-635">
              <a:lnSpc>
                <a:spcPts val="1850"/>
              </a:lnSpc>
              <a:spcBef>
                <a:spcPts val="735"/>
              </a:spcBef>
            </a:pPr>
            <a:r>
              <a:rPr sz="1400" spc="-10" dirty="0">
                <a:latin typeface="Futura Lt BT"/>
                <a:cs typeface="Futura Lt BT"/>
              </a:rPr>
              <a:t>Business</a:t>
            </a:r>
            <a:r>
              <a:rPr sz="1400" spc="-75" dirty="0">
                <a:latin typeface="Futura Lt BT"/>
                <a:cs typeface="Futura Lt BT"/>
              </a:rPr>
              <a:t> </a:t>
            </a:r>
            <a:r>
              <a:rPr sz="1400" spc="-5" dirty="0">
                <a:latin typeface="Futura Lt BT"/>
                <a:cs typeface="Futura Lt BT"/>
              </a:rPr>
              <a:t>Plan  </a:t>
            </a:r>
            <a:r>
              <a:rPr sz="1400" spc="-10" dirty="0">
                <a:latin typeface="Futura Lt BT"/>
                <a:cs typeface="Futura Lt BT"/>
              </a:rPr>
              <a:t>Expectations</a:t>
            </a:r>
            <a:endParaRPr sz="1400" dirty="0">
              <a:latin typeface="Futura Lt BT"/>
              <a:cs typeface="Futura Lt BT"/>
            </a:endParaRPr>
          </a:p>
        </p:txBody>
      </p:sp>
      <p:sp>
        <p:nvSpPr>
          <p:cNvPr id="152" name="object 152"/>
          <p:cNvSpPr txBox="1"/>
          <p:nvPr/>
        </p:nvSpPr>
        <p:spPr>
          <a:xfrm>
            <a:off x="7179119" y="5498497"/>
            <a:ext cx="1463675" cy="1178528"/>
          </a:xfrm>
          <a:prstGeom prst="rect">
            <a:avLst/>
          </a:prstGeom>
        </p:spPr>
        <p:txBody>
          <a:bodyPr vert="horz" wrap="square" lIns="0" tIns="11430" rIns="0" bIns="0" rtlCol="0">
            <a:spAutoFit/>
          </a:bodyPr>
          <a:lstStyle/>
          <a:p>
            <a:pPr marL="12700" marR="5080">
              <a:lnSpc>
                <a:spcPct val="100000"/>
              </a:lnSpc>
              <a:spcBef>
                <a:spcPts val="90"/>
              </a:spcBef>
            </a:pPr>
            <a:r>
              <a:rPr sz="1400" spc="-15" dirty="0">
                <a:latin typeface="Futura Lt BT"/>
                <a:cs typeface="Futura Lt BT"/>
              </a:rPr>
              <a:t>Refining </a:t>
            </a:r>
            <a:r>
              <a:rPr sz="1400" spc="-10" dirty="0">
                <a:latin typeface="Futura Lt BT"/>
                <a:cs typeface="Futura Lt BT"/>
              </a:rPr>
              <a:t>&amp; </a:t>
            </a:r>
            <a:r>
              <a:rPr sz="1400" spc="-5" dirty="0">
                <a:latin typeface="Futura Lt BT"/>
                <a:cs typeface="Futura Lt BT"/>
              </a:rPr>
              <a:t>definig  </a:t>
            </a:r>
            <a:r>
              <a:rPr sz="1400" spc="-10" dirty="0">
                <a:latin typeface="Futura Lt BT"/>
                <a:cs typeface="Futura Lt BT"/>
              </a:rPr>
              <a:t>the </a:t>
            </a:r>
            <a:r>
              <a:rPr sz="1400" spc="-5" dirty="0">
                <a:latin typeface="Futura Lt BT"/>
                <a:cs typeface="Futura Lt BT"/>
              </a:rPr>
              <a:t>goals for </a:t>
            </a:r>
            <a:r>
              <a:rPr sz="1400" spc="-10" dirty="0">
                <a:latin typeface="Futura Lt BT"/>
                <a:cs typeface="Futura Lt BT"/>
              </a:rPr>
              <a:t>the  </a:t>
            </a:r>
            <a:r>
              <a:rPr sz="1400" spc="-5" dirty="0">
                <a:latin typeface="Futura Lt BT"/>
                <a:cs typeface="Futura Lt BT"/>
              </a:rPr>
              <a:t>week</a:t>
            </a:r>
            <a:endParaRPr sz="1400" dirty="0">
              <a:latin typeface="Futura Lt BT"/>
              <a:cs typeface="Futura Lt BT"/>
            </a:endParaRPr>
          </a:p>
          <a:p>
            <a:pPr marL="12700" marR="248285">
              <a:lnSpc>
                <a:spcPct val="100000"/>
              </a:lnSpc>
              <a:spcBef>
                <a:spcPts val="665"/>
              </a:spcBef>
            </a:pPr>
            <a:r>
              <a:rPr sz="1400" spc="-10" dirty="0">
                <a:latin typeface="Futura Lt BT"/>
                <a:cs typeface="Futura Lt BT"/>
              </a:rPr>
              <a:t>Live cases </a:t>
            </a:r>
            <a:r>
              <a:rPr sz="1400" spc="-5" dirty="0">
                <a:latin typeface="Futura Lt BT"/>
                <a:cs typeface="Futura Lt BT"/>
              </a:rPr>
              <a:t>for  </a:t>
            </a:r>
            <a:r>
              <a:rPr sz="1400" spc="-10" dirty="0">
                <a:latin typeface="Futura Lt BT"/>
                <a:cs typeface="Futura Lt BT"/>
              </a:rPr>
              <a:t>Idea to</a:t>
            </a:r>
            <a:r>
              <a:rPr sz="1400" spc="-75" dirty="0">
                <a:latin typeface="Futura Lt BT"/>
                <a:cs typeface="Futura Lt BT"/>
              </a:rPr>
              <a:t> </a:t>
            </a:r>
            <a:r>
              <a:rPr sz="1400" spc="-5" dirty="0">
                <a:latin typeface="Futura Lt BT"/>
                <a:cs typeface="Futura Lt BT"/>
              </a:rPr>
              <a:t>Market</a:t>
            </a:r>
            <a:endParaRPr sz="1400" dirty="0">
              <a:latin typeface="Futura Lt BT"/>
              <a:cs typeface="Futura Lt BT"/>
            </a:endParaRPr>
          </a:p>
        </p:txBody>
      </p:sp>
      <p:sp>
        <p:nvSpPr>
          <p:cNvPr id="153" name="object 153"/>
          <p:cNvSpPr txBox="1"/>
          <p:nvPr/>
        </p:nvSpPr>
        <p:spPr>
          <a:xfrm>
            <a:off x="9062260" y="6224367"/>
            <a:ext cx="856440" cy="250068"/>
          </a:xfrm>
          <a:prstGeom prst="rect">
            <a:avLst/>
          </a:prstGeom>
        </p:spPr>
        <p:txBody>
          <a:bodyPr vert="horz" wrap="square" lIns="0" tIns="11430" rIns="0" bIns="0" rtlCol="0">
            <a:spAutoFit/>
          </a:bodyPr>
          <a:lstStyle/>
          <a:p>
            <a:pPr marL="12700">
              <a:lnSpc>
                <a:spcPct val="100000"/>
              </a:lnSpc>
              <a:spcBef>
                <a:spcPts val="90"/>
              </a:spcBef>
            </a:pPr>
            <a:r>
              <a:rPr sz="1550" spc="-5" dirty="0">
                <a:latin typeface="Futura Lt BT"/>
                <a:cs typeface="Futura Lt BT"/>
              </a:rPr>
              <a:t>Debrief</a:t>
            </a:r>
            <a:endParaRPr sz="1550" dirty="0">
              <a:latin typeface="Futura Lt BT"/>
              <a:cs typeface="Futura Lt BT"/>
            </a:endParaRPr>
          </a:p>
        </p:txBody>
      </p:sp>
      <p:sp>
        <p:nvSpPr>
          <p:cNvPr id="154" name="object 154"/>
          <p:cNvSpPr/>
          <p:nvPr/>
        </p:nvSpPr>
        <p:spPr>
          <a:xfrm>
            <a:off x="2905450" y="2259004"/>
            <a:ext cx="1988820" cy="0"/>
          </a:xfrm>
          <a:custGeom>
            <a:avLst/>
            <a:gdLst/>
            <a:ahLst/>
            <a:cxnLst/>
            <a:rect l="l" t="t" r="r" b="b"/>
            <a:pathLst>
              <a:path w="1988820">
                <a:moveTo>
                  <a:pt x="0" y="0"/>
                </a:moveTo>
                <a:lnTo>
                  <a:pt x="1988502" y="0"/>
                </a:lnTo>
              </a:path>
            </a:pathLst>
          </a:custGeom>
          <a:ln w="63500">
            <a:solidFill>
              <a:srgbClr val="EEC047"/>
            </a:solidFill>
          </a:ln>
        </p:spPr>
        <p:txBody>
          <a:bodyPr wrap="square" lIns="0" tIns="0" rIns="0" bIns="0" rtlCol="0"/>
          <a:lstStyle/>
          <a:p>
            <a:endParaRPr/>
          </a:p>
        </p:txBody>
      </p:sp>
      <p:sp>
        <p:nvSpPr>
          <p:cNvPr id="155" name="object 155"/>
          <p:cNvSpPr/>
          <p:nvPr/>
        </p:nvSpPr>
        <p:spPr>
          <a:xfrm>
            <a:off x="2898250" y="6205756"/>
            <a:ext cx="1988820" cy="0"/>
          </a:xfrm>
          <a:custGeom>
            <a:avLst/>
            <a:gdLst/>
            <a:ahLst/>
            <a:cxnLst/>
            <a:rect l="l" t="t" r="r" b="b"/>
            <a:pathLst>
              <a:path w="1988820">
                <a:moveTo>
                  <a:pt x="0" y="0"/>
                </a:moveTo>
                <a:lnTo>
                  <a:pt x="1988502" y="0"/>
                </a:lnTo>
              </a:path>
            </a:pathLst>
          </a:custGeom>
          <a:ln w="63500">
            <a:solidFill>
              <a:srgbClr val="EEC047"/>
            </a:solidFill>
          </a:ln>
        </p:spPr>
        <p:txBody>
          <a:bodyPr wrap="square" lIns="0" tIns="0" rIns="0" bIns="0" rtlCol="0"/>
          <a:lstStyle/>
          <a:p>
            <a:endParaRPr/>
          </a:p>
        </p:txBody>
      </p:sp>
      <p:sp>
        <p:nvSpPr>
          <p:cNvPr id="156" name="object 156"/>
          <p:cNvSpPr/>
          <p:nvPr/>
        </p:nvSpPr>
        <p:spPr>
          <a:xfrm>
            <a:off x="4970150" y="6205756"/>
            <a:ext cx="1814195" cy="0"/>
          </a:xfrm>
          <a:custGeom>
            <a:avLst/>
            <a:gdLst/>
            <a:ahLst/>
            <a:cxnLst/>
            <a:rect l="l" t="t" r="r" b="b"/>
            <a:pathLst>
              <a:path w="1814195">
                <a:moveTo>
                  <a:pt x="0" y="0"/>
                </a:moveTo>
                <a:lnTo>
                  <a:pt x="1813801" y="0"/>
                </a:lnTo>
              </a:path>
            </a:pathLst>
          </a:custGeom>
          <a:ln w="63500">
            <a:solidFill>
              <a:srgbClr val="F48277"/>
            </a:solidFill>
          </a:ln>
        </p:spPr>
        <p:txBody>
          <a:bodyPr wrap="square" lIns="0" tIns="0" rIns="0" bIns="0" rtlCol="0"/>
          <a:lstStyle/>
          <a:p>
            <a:endParaRPr/>
          </a:p>
        </p:txBody>
      </p:sp>
      <p:sp>
        <p:nvSpPr>
          <p:cNvPr id="157" name="object 157"/>
          <p:cNvSpPr/>
          <p:nvPr/>
        </p:nvSpPr>
        <p:spPr>
          <a:xfrm>
            <a:off x="7158749" y="6205756"/>
            <a:ext cx="1501140" cy="0"/>
          </a:xfrm>
          <a:custGeom>
            <a:avLst/>
            <a:gdLst/>
            <a:ahLst/>
            <a:cxnLst/>
            <a:rect l="l" t="t" r="r" b="b"/>
            <a:pathLst>
              <a:path w="1501140">
                <a:moveTo>
                  <a:pt x="0" y="0"/>
                </a:moveTo>
                <a:lnTo>
                  <a:pt x="1500797" y="0"/>
                </a:lnTo>
              </a:path>
            </a:pathLst>
          </a:custGeom>
          <a:ln w="63500">
            <a:solidFill>
              <a:srgbClr val="F48277"/>
            </a:solidFill>
          </a:ln>
        </p:spPr>
        <p:txBody>
          <a:bodyPr wrap="square" lIns="0" tIns="0" rIns="0" bIns="0" rtlCol="0"/>
          <a:lstStyle/>
          <a:p>
            <a:endParaRPr/>
          </a:p>
        </p:txBody>
      </p:sp>
      <p:sp>
        <p:nvSpPr>
          <p:cNvPr id="158" name="object 158"/>
          <p:cNvSpPr/>
          <p:nvPr/>
        </p:nvSpPr>
        <p:spPr>
          <a:xfrm>
            <a:off x="6813498" y="484111"/>
            <a:ext cx="328930" cy="6518275"/>
          </a:xfrm>
          <a:custGeom>
            <a:avLst/>
            <a:gdLst/>
            <a:ahLst/>
            <a:cxnLst/>
            <a:rect l="l" t="t" r="r" b="b"/>
            <a:pathLst>
              <a:path w="328929" h="6518275">
                <a:moveTo>
                  <a:pt x="0" y="6517894"/>
                </a:moveTo>
                <a:lnTo>
                  <a:pt x="328904" y="6517894"/>
                </a:lnTo>
                <a:lnTo>
                  <a:pt x="328904" y="0"/>
                </a:lnTo>
                <a:lnTo>
                  <a:pt x="0" y="0"/>
                </a:lnTo>
                <a:lnTo>
                  <a:pt x="0" y="6517894"/>
                </a:lnTo>
                <a:close/>
              </a:path>
            </a:pathLst>
          </a:custGeom>
          <a:solidFill>
            <a:srgbClr val="F5CACA"/>
          </a:solidFill>
        </p:spPr>
        <p:txBody>
          <a:bodyPr wrap="square" lIns="0" tIns="0" rIns="0" bIns="0" rtlCol="0"/>
          <a:lstStyle/>
          <a:p>
            <a:endParaRPr/>
          </a:p>
        </p:txBody>
      </p:sp>
      <p:sp>
        <p:nvSpPr>
          <p:cNvPr id="159" name="object 159"/>
          <p:cNvSpPr txBox="1"/>
          <p:nvPr/>
        </p:nvSpPr>
        <p:spPr>
          <a:xfrm>
            <a:off x="6853079" y="504825"/>
            <a:ext cx="246221" cy="6442710"/>
          </a:xfrm>
          <a:prstGeom prst="rect">
            <a:avLst/>
          </a:prstGeom>
        </p:spPr>
        <p:txBody>
          <a:bodyPr vert="vert270" wrap="square" lIns="0" tIns="3175" rIns="0" bIns="0" rtlCol="0">
            <a:spAutoFit/>
          </a:bodyPr>
          <a:lstStyle/>
          <a:p>
            <a:pPr marL="12700">
              <a:lnSpc>
                <a:spcPct val="100000"/>
              </a:lnSpc>
              <a:spcBef>
                <a:spcPts val="25"/>
              </a:spcBef>
            </a:pPr>
            <a:r>
              <a:rPr sz="1600" i="1" spc="-5" dirty="0">
                <a:latin typeface="Futura Lt BT"/>
                <a:cs typeface="Futura Lt BT"/>
              </a:rPr>
              <a:t>Design </a:t>
            </a:r>
            <a:r>
              <a:rPr sz="1600" i="1" dirty="0">
                <a:latin typeface="Futura Lt BT"/>
                <a:cs typeface="Futura Lt BT"/>
              </a:rPr>
              <a:t>Thinking </a:t>
            </a:r>
            <a:r>
              <a:rPr sz="1600" i="1" spc="-5" dirty="0">
                <a:latin typeface="Futura Lt BT"/>
                <a:cs typeface="Futura Lt BT"/>
              </a:rPr>
              <a:t>for solving an </a:t>
            </a:r>
            <a:r>
              <a:rPr sz="1600" i="1" dirty="0">
                <a:latin typeface="Futura Lt BT"/>
                <a:cs typeface="Futura Lt BT"/>
              </a:rPr>
              <a:t>Organizations</a:t>
            </a:r>
            <a:r>
              <a:rPr sz="1600" i="1" spc="15" dirty="0">
                <a:latin typeface="Futura Lt BT"/>
                <a:cs typeface="Futura Lt BT"/>
              </a:rPr>
              <a:t> </a:t>
            </a:r>
            <a:r>
              <a:rPr sz="1600" i="1" spc="-15" dirty="0">
                <a:latin typeface="Futura Lt BT"/>
                <a:cs typeface="Futura Lt BT"/>
              </a:rPr>
              <a:t>Problem/Possibility</a:t>
            </a:r>
            <a:endParaRPr sz="1600" dirty="0">
              <a:latin typeface="Futura Lt BT"/>
              <a:cs typeface="Futura Lt BT"/>
            </a:endParaRPr>
          </a:p>
        </p:txBody>
      </p:sp>
      <p:sp>
        <p:nvSpPr>
          <p:cNvPr id="160" name="object 160"/>
          <p:cNvSpPr/>
          <p:nvPr/>
        </p:nvSpPr>
        <p:spPr>
          <a:xfrm>
            <a:off x="8677249" y="484111"/>
            <a:ext cx="342265" cy="6518275"/>
          </a:xfrm>
          <a:custGeom>
            <a:avLst/>
            <a:gdLst/>
            <a:ahLst/>
            <a:cxnLst/>
            <a:rect l="l" t="t" r="r" b="b"/>
            <a:pathLst>
              <a:path w="342265" h="6518275">
                <a:moveTo>
                  <a:pt x="0" y="6517894"/>
                </a:moveTo>
                <a:lnTo>
                  <a:pt x="341998" y="6517894"/>
                </a:lnTo>
                <a:lnTo>
                  <a:pt x="341998" y="0"/>
                </a:lnTo>
                <a:lnTo>
                  <a:pt x="0" y="0"/>
                </a:lnTo>
                <a:lnTo>
                  <a:pt x="0" y="6517894"/>
                </a:lnTo>
                <a:close/>
              </a:path>
            </a:pathLst>
          </a:custGeom>
          <a:solidFill>
            <a:srgbClr val="F5CACA"/>
          </a:solidFill>
        </p:spPr>
        <p:txBody>
          <a:bodyPr wrap="square" lIns="0" tIns="0" rIns="0" bIns="0" rtlCol="0"/>
          <a:lstStyle/>
          <a:p>
            <a:endParaRPr/>
          </a:p>
        </p:txBody>
      </p:sp>
      <p:sp>
        <p:nvSpPr>
          <p:cNvPr id="161" name="object 161"/>
          <p:cNvSpPr txBox="1"/>
          <p:nvPr/>
        </p:nvSpPr>
        <p:spPr>
          <a:xfrm>
            <a:off x="8758079" y="1350177"/>
            <a:ext cx="246221" cy="5664835"/>
          </a:xfrm>
          <a:prstGeom prst="rect">
            <a:avLst/>
          </a:prstGeom>
        </p:spPr>
        <p:txBody>
          <a:bodyPr vert="vert270" wrap="square" lIns="0" tIns="3175" rIns="0" bIns="0" rtlCol="0">
            <a:spAutoFit/>
          </a:bodyPr>
          <a:lstStyle/>
          <a:p>
            <a:pPr marL="12700">
              <a:lnSpc>
                <a:spcPct val="100000"/>
              </a:lnSpc>
              <a:spcBef>
                <a:spcPts val="25"/>
              </a:spcBef>
            </a:pPr>
            <a:r>
              <a:rPr sz="1600" i="1" spc="-5" dirty="0">
                <a:latin typeface="Futura Lt BT"/>
                <a:cs typeface="Futura Lt BT"/>
              </a:rPr>
              <a:t>Implementation, </a:t>
            </a:r>
            <a:r>
              <a:rPr sz="1600" i="1" spc="-40" dirty="0">
                <a:latin typeface="Futura Lt BT"/>
                <a:cs typeface="Futura Lt BT"/>
              </a:rPr>
              <a:t>Testing, </a:t>
            </a:r>
            <a:r>
              <a:rPr sz="1600" i="1" spc="-15" dirty="0">
                <a:latin typeface="Futura Lt BT"/>
                <a:cs typeface="Futura Lt BT"/>
              </a:rPr>
              <a:t>Feedback </a:t>
            </a:r>
            <a:r>
              <a:rPr sz="1600" i="1" dirty="0">
                <a:latin typeface="Futura Lt BT"/>
                <a:cs typeface="Futura Lt BT"/>
              </a:rPr>
              <a:t>&amp; </a:t>
            </a:r>
            <a:r>
              <a:rPr sz="1600" i="1" spc="-5" dirty="0">
                <a:latin typeface="Futura Lt BT"/>
                <a:cs typeface="Futura Lt BT"/>
              </a:rPr>
              <a:t>Business </a:t>
            </a:r>
            <a:r>
              <a:rPr sz="1600" i="1" dirty="0">
                <a:latin typeface="Futura Lt BT"/>
                <a:cs typeface="Futura Lt BT"/>
              </a:rPr>
              <a:t>Plan</a:t>
            </a:r>
            <a:r>
              <a:rPr sz="1600" i="1" spc="20" dirty="0">
                <a:latin typeface="Futura Lt BT"/>
                <a:cs typeface="Futura Lt BT"/>
              </a:rPr>
              <a:t> </a:t>
            </a:r>
            <a:r>
              <a:rPr sz="1600" i="1" dirty="0">
                <a:latin typeface="Futura Lt BT"/>
                <a:cs typeface="Futura Lt BT"/>
              </a:rPr>
              <a:t>week</a:t>
            </a:r>
            <a:endParaRPr sz="1600" dirty="0">
              <a:latin typeface="Futura Lt BT"/>
              <a:cs typeface="Futura Lt BT"/>
            </a:endParaRPr>
          </a:p>
        </p:txBody>
      </p:sp>
      <p:sp>
        <p:nvSpPr>
          <p:cNvPr id="162" name="object 16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C047"/>
          </a:solidFill>
        </p:spPr>
        <p:txBody>
          <a:bodyPr wrap="square" lIns="0" tIns="0" rIns="0" bIns="0" rtlCol="0"/>
          <a:lstStyle/>
          <a:p>
            <a:endParaRPr/>
          </a:p>
        </p:txBody>
      </p:sp>
      <p:sp>
        <p:nvSpPr>
          <p:cNvPr id="3" name="object 3"/>
          <p:cNvSpPr txBox="1">
            <a:spLocks noGrp="1"/>
          </p:cNvSpPr>
          <p:nvPr>
            <p:ph type="title"/>
          </p:nvPr>
        </p:nvSpPr>
        <p:spPr>
          <a:xfrm>
            <a:off x="339474" y="162055"/>
            <a:ext cx="2144395" cy="1859483"/>
          </a:xfrm>
          <a:prstGeom prst="rect">
            <a:avLst/>
          </a:prstGeom>
        </p:spPr>
        <p:txBody>
          <a:bodyPr vert="horz" wrap="square" lIns="0" tIns="12700" rIns="0" bIns="0" rtlCol="0">
            <a:spAutoFit/>
          </a:bodyPr>
          <a:lstStyle/>
          <a:p>
            <a:pPr marL="12700" marR="5080">
              <a:lnSpc>
                <a:spcPct val="100000"/>
              </a:lnSpc>
              <a:spcBef>
                <a:spcPts val="100"/>
              </a:spcBef>
            </a:pPr>
            <a:r>
              <a:rPr lang="en-US" spc="-5" dirty="0" smtClean="0"/>
              <a:t>Design Thinking for Non-Designers</a:t>
            </a:r>
            <a:endParaRPr dirty="0"/>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6" name="object 6"/>
          <p:cNvSpPr txBox="1"/>
          <p:nvPr/>
        </p:nvSpPr>
        <p:spPr>
          <a:xfrm>
            <a:off x="3670300" y="1190625"/>
            <a:ext cx="6537959" cy="5793894"/>
          </a:xfrm>
          <a:prstGeom prst="rect">
            <a:avLst/>
          </a:prstGeom>
        </p:spPr>
        <p:txBody>
          <a:bodyPr vert="horz" wrap="square" lIns="0" tIns="12700" rIns="0" bIns="0" rtlCol="0">
            <a:spAutoFit/>
          </a:bodyPr>
          <a:lstStyle/>
          <a:p>
            <a:pPr marL="12700" marR="31750">
              <a:lnSpc>
                <a:spcPct val="150000"/>
              </a:lnSpc>
              <a:spcBef>
                <a:spcPts val="100"/>
              </a:spcBef>
              <a:buFont typeface="Futura Lt BT"/>
              <a:buChar char="-"/>
              <a:tabLst>
                <a:tab pos="173990" algn="l"/>
              </a:tabLst>
            </a:pPr>
            <a:r>
              <a:rPr lang="en-US" sz="1600" spc="-5" dirty="0" smtClean="0">
                <a:latin typeface="Futura Hv BT"/>
                <a:cs typeface="Futura Hv BT"/>
              </a:rPr>
              <a:t>Design thinking provides a tremendously powerful set of tools for designers ad non-designers alike.</a:t>
            </a:r>
          </a:p>
          <a:p>
            <a:pPr marL="12700" marR="31750">
              <a:lnSpc>
                <a:spcPct val="150000"/>
              </a:lnSpc>
              <a:spcBef>
                <a:spcPts val="100"/>
              </a:spcBef>
              <a:buFont typeface="Futura Lt BT"/>
              <a:buChar char="-"/>
              <a:tabLst>
                <a:tab pos="173990" algn="l"/>
              </a:tabLst>
            </a:pPr>
            <a:endParaRPr lang="en-US" sz="1600" spc="-5" dirty="0" smtClean="0">
              <a:latin typeface="Futura Hv BT"/>
              <a:cs typeface="Futura Lt BT"/>
            </a:endParaRPr>
          </a:p>
          <a:p>
            <a:pPr marL="12700" marR="31750">
              <a:lnSpc>
                <a:spcPct val="150000"/>
              </a:lnSpc>
              <a:spcBef>
                <a:spcPts val="100"/>
              </a:spcBef>
              <a:buFont typeface="Futura Lt BT"/>
              <a:buChar char="-"/>
              <a:tabLst>
                <a:tab pos="173990" algn="l"/>
              </a:tabLst>
            </a:pPr>
            <a:r>
              <a:rPr lang="en-US" sz="1600" spc="-5" dirty="0" smtClean="0">
                <a:latin typeface="Futura Hv BT"/>
                <a:cs typeface="Futura Lt BT"/>
              </a:rPr>
              <a:t>IBM has opened a 50,000-swuare foot “Home of IBM Design Thinking” in Austin, Texas, that they describe as part of a new approach to reimaging how we design our products and solutions and Infosys has plans to train 30,000 of its employees in design thinking.</a:t>
            </a:r>
          </a:p>
          <a:p>
            <a:pPr marL="12700" marR="31750">
              <a:lnSpc>
                <a:spcPct val="150000"/>
              </a:lnSpc>
              <a:spcBef>
                <a:spcPts val="100"/>
              </a:spcBef>
              <a:buFont typeface="Futura Lt BT"/>
              <a:buChar char="-"/>
              <a:tabLst>
                <a:tab pos="173990" algn="l"/>
              </a:tabLst>
            </a:pPr>
            <a:endParaRPr lang="en-US" sz="1600" spc="-5" dirty="0" smtClean="0">
              <a:latin typeface="Futura Hv BT"/>
              <a:cs typeface="Futura Lt BT"/>
            </a:endParaRPr>
          </a:p>
          <a:p>
            <a:pPr marL="12700" marR="31750">
              <a:lnSpc>
                <a:spcPct val="150000"/>
              </a:lnSpc>
              <a:spcBef>
                <a:spcPts val="100"/>
              </a:spcBef>
              <a:buFont typeface="Futura Lt BT"/>
              <a:buChar char="-"/>
              <a:tabLst>
                <a:tab pos="173990" algn="l"/>
              </a:tabLst>
            </a:pPr>
            <a:r>
              <a:rPr lang="en-US" sz="1600" spc="-5" dirty="0" smtClean="0">
                <a:latin typeface="Futura Hv BT"/>
                <a:cs typeface="Futura Lt BT"/>
              </a:rPr>
              <a:t>The theory can be learned easily the actual practice of design thinking comes with many practical challenges for implementation. To counter this problem there are three important strategies to get trained</a:t>
            </a:r>
          </a:p>
          <a:p>
            <a:pPr marL="469900" marR="31750" indent="-457200">
              <a:lnSpc>
                <a:spcPct val="150000"/>
              </a:lnSpc>
              <a:spcBef>
                <a:spcPts val="100"/>
              </a:spcBef>
              <a:buFont typeface="+mj-lt"/>
              <a:buAutoNum type="arabicPeriod"/>
              <a:tabLst>
                <a:tab pos="173990" algn="l"/>
              </a:tabLst>
            </a:pPr>
            <a:r>
              <a:rPr lang="en-US" sz="1600" spc="-5" dirty="0" smtClean="0">
                <a:latin typeface="Futura Hv BT"/>
                <a:cs typeface="Futura Lt BT"/>
              </a:rPr>
              <a:t>Encourage “dual-mode debate” of not only ides but also processes</a:t>
            </a:r>
          </a:p>
          <a:p>
            <a:pPr marL="469900" marR="31750" indent="-457200">
              <a:lnSpc>
                <a:spcPct val="150000"/>
              </a:lnSpc>
              <a:spcBef>
                <a:spcPts val="100"/>
              </a:spcBef>
              <a:buFont typeface="+mj-lt"/>
              <a:buAutoNum type="arabicPeriod"/>
              <a:tabLst>
                <a:tab pos="173990" algn="l"/>
              </a:tabLst>
            </a:pPr>
            <a:r>
              <a:rPr lang="en-US" sz="1600" spc="-5" dirty="0" smtClean="0">
                <a:latin typeface="Futura Hv BT"/>
                <a:cs typeface="Futura Lt BT"/>
              </a:rPr>
              <a:t>Manage design thinking transitions of key minds-sets.</a:t>
            </a:r>
          </a:p>
          <a:p>
            <a:pPr marL="469900" marR="31750" indent="-457200">
              <a:lnSpc>
                <a:spcPct val="150000"/>
              </a:lnSpc>
              <a:spcBef>
                <a:spcPts val="100"/>
              </a:spcBef>
              <a:buFont typeface="+mj-lt"/>
              <a:buAutoNum type="arabicPeriod"/>
              <a:tabLst>
                <a:tab pos="173990" algn="l"/>
              </a:tabLst>
            </a:pPr>
            <a:r>
              <a:rPr lang="en-US" sz="1600" spc="-5" dirty="0" smtClean="0">
                <a:latin typeface="Futura Hv BT"/>
                <a:cs typeface="Futura Lt BT"/>
              </a:rPr>
              <a:t>Adapt tools under changing team membership.</a:t>
            </a:r>
          </a:p>
          <a:p>
            <a:pPr marL="12700" marR="31750">
              <a:lnSpc>
                <a:spcPct val="150000"/>
              </a:lnSpc>
              <a:spcBef>
                <a:spcPts val="100"/>
              </a:spcBef>
              <a:tabLst>
                <a:tab pos="173990" algn="l"/>
              </a:tabLst>
            </a:pPr>
            <a:endParaRPr sz="1600" dirty="0">
              <a:latin typeface="Futura Lt BT"/>
              <a:cs typeface="Futura Lt BT"/>
            </a:endParaRPr>
          </a:p>
        </p:txBody>
      </p:sp>
      <p:pic>
        <p:nvPicPr>
          <p:cNvPr id="8" name="Picture 7" descr="Team.png"/>
          <p:cNvPicPr>
            <a:picLocks noChangeAspect="1"/>
          </p:cNvPicPr>
          <p:nvPr/>
        </p:nvPicPr>
        <p:blipFill>
          <a:blip r:embed="rId2" cstate="print"/>
          <a:stretch>
            <a:fillRect/>
          </a:stretch>
        </p:blipFill>
        <p:spPr>
          <a:xfrm>
            <a:off x="9690100" y="0"/>
            <a:ext cx="1003300" cy="99952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C047"/>
          </a:solidFill>
        </p:spPr>
        <p:txBody>
          <a:bodyPr wrap="square" lIns="0" tIns="0" rIns="0" bIns="0" rtlCol="0"/>
          <a:lstStyle/>
          <a:p>
            <a:endParaRPr/>
          </a:p>
        </p:txBody>
      </p:sp>
      <p:sp>
        <p:nvSpPr>
          <p:cNvPr id="3" name="object 3"/>
          <p:cNvSpPr txBox="1">
            <a:spLocks noGrp="1"/>
          </p:cNvSpPr>
          <p:nvPr>
            <p:ph type="title"/>
          </p:nvPr>
        </p:nvSpPr>
        <p:spPr>
          <a:xfrm>
            <a:off x="339474" y="162055"/>
            <a:ext cx="2144395" cy="2321148"/>
          </a:xfrm>
          <a:prstGeom prst="rect">
            <a:avLst/>
          </a:prstGeom>
        </p:spPr>
        <p:txBody>
          <a:bodyPr vert="horz" wrap="square" lIns="0" tIns="12700" rIns="0" bIns="0" rtlCol="0">
            <a:spAutoFit/>
          </a:bodyPr>
          <a:lstStyle/>
          <a:p>
            <a:pPr marL="12700" marR="5080">
              <a:lnSpc>
                <a:spcPct val="100000"/>
              </a:lnSpc>
              <a:spcBef>
                <a:spcPts val="100"/>
              </a:spcBef>
            </a:pPr>
            <a:r>
              <a:rPr lang="en-US" spc="-5" dirty="0" smtClean="0"/>
              <a:t>What do Non- Designer need to learn?</a:t>
            </a:r>
            <a:endParaRPr dirty="0"/>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6" name="object 6"/>
          <p:cNvSpPr txBox="1"/>
          <p:nvPr/>
        </p:nvSpPr>
        <p:spPr>
          <a:xfrm>
            <a:off x="3670300" y="1190625"/>
            <a:ext cx="6537959" cy="961802"/>
          </a:xfrm>
          <a:prstGeom prst="rect">
            <a:avLst/>
          </a:prstGeom>
        </p:spPr>
        <p:txBody>
          <a:bodyPr vert="horz" wrap="square" lIns="0" tIns="12700" rIns="0" bIns="0" rtlCol="0">
            <a:spAutoFit/>
          </a:bodyPr>
          <a:lstStyle/>
          <a:p>
            <a:pPr marL="12700" marR="31750">
              <a:lnSpc>
                <a:spcPct val="100000"/>
              </a:lnSpc>
              <a:spcBef>
                <a:spcPts val="100"/>
              </a:spcBef>
              <a:tabLst>
                <a:tab pos="173990" algn="l"/>
              </a:tabLst>
            </a:pPr>
            <a:r>
              <a:rPr lang="en-US" sz="2000" spc="-5" dirty="0" smtClean="0">
                <a:latin typeface="Futura Hv BT"/>
                <a:cs typeface="Futura Hv BT"/>
              </a:rPr>
              <a:t>Need to learn tools</a:t>
            </a:r>
          </a:p>
          <a:p>
            <a:pPr marL="12700" marR="31750">
              <a:lnSpc>
                <a:spcPct val="100000"/>
              </a:lnSpc>
              <a:spcBef>
                <a:spcPts val="100"/>
              </a:spcBef>
              <a:tabLst>
                <a:tab pos="173990" algn="l"/>
              </a:tabLst>
            </a:pPr>
            <a:endParaRPr lang="en-US" sz="2000" spc="-5" dirty="0" smtClean="0">
              <a:latin typeface="Futura Hv BT"/>
              <a:cs typeface="Futura Lt BT"/>
            </a:endParaRPr>
          </a:p>
          <a:p>
            <a:pPr marL="12700" marR="31750">
              <a:lnSpc>
                <a:spcPct val="100000"/>
              </a:lnSpc>
              <a:spcBef>
                <a:spcPts val="100"/>
              </a:spcBef>
              <a:tabLst>
                <a:tab pos="173990" algn="l"/>
              </a:tabLst>
            </a:pPr>
            <a:endParaRPr sz="2000" dirty="0">
              <a:latin typeface="Futura Lt BT"/>
              <a:cs typeface="Futura Lt BT"/>
            </a:endParaRPr>
          </a:p>
        </p:txBody>
      </p:sp>
      <p:pic>
        <p:nvPicPr>
          <p:cNvPr id="8" name="Picture 7" descr="Team.png"/>
          <p:cNvPicPr>
            <a:picLocks noChangeAspect="1"/>
          </p:cNvPicPr>
          <p:nvPr/>
        </p:nvPicPr>
        <p:blipFill>
          <a:blip r:embed="rId2" cstate="print"/>
          <a:stretch>
            <a:fillRect/>
          </a:stretch>
        </p:blipFill>
        <p:spPr>
          <a:xfrm>
            <a:off x="9690100" y="0"/>
            <a:ext cx="1003300" cy="999528"/>
          </a:xfrm>
          <a:prstGeom prst="rect">
            <a:avLst/>
          </a:prstGeom>
        </p:spPr>
      </p:pic>
      <p:pic>
        <p:nvPicPr>
          <p:cNvPr id="1026" name="Picture 2" descr="C:\Users\XDS\Desktop\DSC_9702.jpg"/>
          <p:cNvPicPr>
            <a:picLocks noChangeAspect="1" noChangeArrowheads="1"/>
          </p:cNvPicPr>
          <p:nvPr/>
        </p:nvPicPr>
        <p:blipFill>
          <a:blip r:embed="rId3" cstate="print"/>
          <a:srcRect l="4740" t="8009" r="24010" b="6065"/>
          <a:stretch>
            <a:fillRect/>
          </a:stretch>
        </p:blipFill>
        <p:spPr bwMode="auto">
          <a:xfrm>
            <a:off x="3670300" y="1800225"/>
            <a:ext cx="6477000" cy="4393754"/>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050" name="Picture 2" descr="C:\Users\XDS\Desktop\DSC_9703.jpg"/>
          <p:cNvPicPr>
            <a:picLocks noChangeAspect="1" noChangeArrowheads="1"/>
          </p:cNvPicPr>
          <p:nvPr/>
        </p:nvPicPr>
        <p:blipFill>
          <a:blip r:embed="rId2" cstate="print"/>
          <a:srcRect l="10825" t="4120" r="34175" b="4028"/>
          <a:stretch>
            <a:fillRect/>
          </a:stretch>
        </p:blipFill>
        <p:spPr bwMode="auto">
          <a:xfrm>
            <a:off x="0" y="0"/>
            <a:ext cx="8050776" cy="756285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C047"/>
          </a:solidFill>
        </p:spPr>
        <p:txBody>
          <a:bodyPr wrap="square" lIns="0" tIns="0" rIns="0" bIns="0" rtlCol="0"/>
          <a:lstStyle/>
          <a:p>
            <a:endParaRPr/>
          </a:p>
        </p:txBody>
      </p:sp>
      <p:sp>
        <p:nvSpPr>
          <p:cNvPr id="3" name="object 3"/>
          <p:cNvSpPr txBox="1">
            <a:spLocks noGrp="1"/>
          </p:cNvSpPr>
          <p:nvPr>
            <p:ph type="title"/>
          </p:nvPr>
        </p:nvSpPr>
        <p:spPr>
          <a:xfrm>
            <a:off x="339474" y="162055"/>
            <a:ext cx="2144395" cy="936154"/>
          </a:xfrm>
          <a:prstGeom prst="rect">
            <a:avLst/>
          </a:prstGeom>
        </p:spPr>
        <p:txBody>
          <a:bodyPr vert="horz" wrap="square" lIns="0" tIns="12700" rIns="0" bIns="0" rtlCol="0">
            <a:spAutoFit/>
          </a:bodyPr>
          <a:lstStyle/>
          <a:p>
            <a:pPr marL="12700" marR="5080">
              <a:lnSpc>
                <a:spcPct val="100000"/>
              </a:lnSpc>
              <a:spcBef>
                <a:spcPts val="100"/>
              </a:spcBef>
            </a:pPr>
            <a:r>
              <a:rPr lang="en-US" spc="-5" dirty="0" smtClean="0"/>
              <a:t>Challenges team faces</a:t>
            </a:r>
            <a:endParaRPr dirty="0"/>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6" name="object 6"/>
          <p:cNvSpPr txBox="1"/>
          <p:nvPr/>
        </p:nvSpPr>
        <p:spPr>
          <a:xfrm>
            <a:off x="3670300" y="1190625"/>
            <a:ext cx="6537959" cy="4610942"/>
          </a:xfrm>
          <a:prstGeom prst="rect">
            <a:avLst/>
          </a:prstGeom>
        </p:spPr>
        <p:txBody>
          <a:bodyPr vert="horz" wrap="square" lIns="0" tIns="12700" rIns="0" bIns="0" rtlCol="0">
            <a:spAutoFit/>
          </a:bodyPr>
          <a:lstStyle/>
          <a:p>
            <a:pPr marL="469900" marR="31750" indent="-457200">
              <a:lnSpc>
                <a:spcPct val="150000"/>
              </a:lnSpc>
              <a:spcBef>
                <a:spcPts val="100"/>
              </a:spcBef>
              <a:buFont typeface="+mj-lt"/>
              <a:buAutoNum type="arabicPeriod"/>
              <a:tabLst>
                <a:tab pos="173990" algn="l"/>
              </a:tabLst>
            </a:pPr>
            <a:r>
              <a:rPr lang="en-US" sz="2000" spc="-5" dirty="0" smtClean="0">
                <a:latin typeface="Futura Hv BT"/>
                <a:cs typeface="Futura Hv BT"/>
              </a:rPr>
              <a:t>That the use of design thinking tools is dynamic and requires adaptation overtime. But there is no “one-size-fits-all”</a:t>
            </a:r>
          </a:p>
          <a:p>
            <a:pPr marL="469900" marR="31750" indent="-457200">
              <a:lnSpc>
                <a:spcPct val="150000"/>
              </a:lnSpc>
              <a:spcBef>
                <a:spcPts val="100"/>
              </a:spcBef>
              <a:buFont typeface="+mj-lt"/>
              <a:buAutoNum type="arabicPeriod"/>
              <a:tabLst>
                <a:tab pos="173990" algn="l"/>
              </a:tabLst>
            </a:pPr>
            <a:r>
              <a:rPr lang="en-US" sz="2000" spc="-5" dirty="0" smtClean="0">
                <a:latin typeface="Futura Hv BT"/>
                <a:cs typeface="Futura Lt BT"/>
              </a:rPr>
              <a:t>Is in knowing how and when to encourage different design thinking mid-sets. Avoid too much debate</a:t>
            </a:r>
          </a:p>
          <a:p>
            <a:pPr marL="469900" marR="31750" indent="-457200">
              <a:lnSpc>
                <a:spcPct val="150000"/>
              </a:lnSpc>
              <a:spcBef>
                <a:spcPts val="100"/>
              </a:spcBef>
              <a:buFont typeface="+mj-lt"/>
              <a:buAutoNum type="arabicPeriod"/>
              <a:tabLst>
                <a:tab pos="173990" algn="l"/>
              </a:tabLst>
            </a:pPr>
            <a:r>
              <a:rPr lang="en-US" sz="2000" spc="-5" dirty="0" smtClean="0">
                <a:latin typeface="Futura Hv BT"/>
                <a:cs typeface="Futura Lt BT"/>
              </a:rPr>
              <a:t>Is that the team membership may change over the course of a project. There is no moving form one project to another in the middle of design thinking process.</a:t>
            </a:r>
          </a:p>
          <a:p>
            <a:pPr marL="469900" marR="31750" indent="-457200">
              <a:lnSpc>
                <a:spcPct val="150000"/>
              </a:lnSpc>
              <a:spcBef>
                <a:spcPts val="100"/>
              </a:spcBef>
              <a:buFont typeface="+mj-lt"/>
              <a:buAutoNum type="arabicPeriod"/>
              <a:tabLst>
                <a:tab pos="173990" algn="l"/>
              </a:tabLst>
            </a:pPr>
            <a:endParaRPr sz="2000" dirty="0">
              <a:latin typeface="Futura Lt BT"/>
              <a:cs typeface="Futura Lt BT"/>
            </a:endParaRPr>
          </a:p>
        </p:txBody>
      </p:sp>
      <p:pic>
        <p:nvPicPr>
          <p:cNvPr id="8" name="Picture 7" descr="Team.png"/>
          <p:cNvPicPr>
            <a:picLocks noChangeAspect="1"/>
          </p:cNvPicPr>
          <p:nvPr/>
        </p:nvPicPr>
        <p:blipFill>
          <a:blip r:embed="rId2" cstate="print"/>
          <a:stretch>
            <a:fillRect/>
          </a:stretch>
        </p:blipFill>
        <p:spPr>
          <a:xfrm>
            <a:off x="9690100" y="0"/>
            <a:ext cx="1003300" cy="99952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9474" y="162055"/>
            <a:ext cx="6607426" cy="474489"/>
          </a:xfrm>
          <a:prstGeom prst="rect">
            <a:avLst/>
          </a:prstGeom>
        </p:spPr>
        <p:txBody>
          <a:bodyPr vert="horz" wrap="square" lIns="0" tIns="12700" rIns="0" bIns="0" rtlCol="0">
            <a:spAutoFit/>
          </a:bodyPr>
          <a:lstStyle/>
          <a:p>
            <a:pPr marL="12700" marR="5080">
              <a:lnSpc>
                <a:spcPct val="100000"/>
              </a:lnSpc>
              <a:spcBef>
                <a:spcPts val="100"/>
              </a:spcBef>
            </a:pPr>
            <a:r>
              <a:rPr lang="en-US" spc="-5" dirty="0" smtClean="0"/>
              <a:t>Three team strategies for success</a:t>
            </a:r>
            <a:endParaRPr dirty="0"/>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8" name="Picture 7" descr="Team.png"/>
          <p:cNvPicPr>
            <a:picLocks noChangeAspect="1"/>
          </p:cNvPicPr>
          <p:nvPr/>
        </p:nvPicPr>
        <p:blipFill>
          <a:blip r:embed="rId2" cstate="print"/>
          <a:stretch>
            <a:fillRect/>
          </a:stretch>
        </p:blipFill>
        <p:spPr>
          <a:xfrm>
            <a:off x="9690100" y="0"/>
            <a:ext cx="1003300" cy="999528"/>
          </a:xfrm>
          <a:prstGeom prst="rect">
            <a:avLst/>
          </a:prstGeom>
        </p:spPr>
      </p:pic>
      <p:pic>
        <p:nvPicPr>
          <p:cNvPr id="3075" name="Picture 3" descr="C:\Users\XDS\Desktop\DSC_9702.jpg"/>
          <p:cNvPicPr>
            <a:picLocks noChangeAspect="1" noChangeArrowheads="1"/>
          </p:cNvPicPr>
          <p:nvPr/>
        </p:nvPicPr>
        <p:blipFill>
          <a:blip r:embed="rId3" cstate="print"/>
          <a:srcRect l="14080" t="16111" r="13003" b="21667"/>
          <a:stretch>
            <a:fillRect/>
          </a:stretch>
        </p:blipFill>
        <p:spPr bwMode="auto">
          <a:xfrm>
            <a:off x="0" y="1162050"/>
            <a:ext cx="10693400" cy="5132832"/>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3178426" cy="2308324"/>
          </a:xfrm>
        </p:spPr>
        <p:txBody>
          <a:bodyPr/>
          <a:lstStyle/>
          <a:p>
            <a:r>
              <a:rPr lang="en-US" dirty="0" smtClean="0"/>
              <a:t>Add metrics for idea and process debate</a:t>
            </a:r>
            <a:endParaRPr lang="en-US" dirty="0"/>
          </a:p>
        </p:txBody>
      </p:sp>
      <p:sp>
        <p:nvSpPr>
          <p:cNvPr id="3" name="Text Placeholder 2"/>
          <p:cNvSpPr>
            <a:spLocks noGrp="1"/>
          </p:cNvSpPr>
          <p:nvPr>
            <p:ph type="body" idx="1"/>
          </p:nvPr>
        </p:nvSpPr>
        <p:spPr>
          <a:xfrm>
            <a:off x="469900" y="1745873"/>
            <a:ext cx="9782919" cy="5816977"/>
          </a:xfrm>
        </p:spPr>
        <p:txBody>
          <a:bodyPr/>
          <a:lstStyle/>
          <a:p>
            <a:r>
              <a:rPr lang="en-US" sz="1800" dirty="0" smtClean="0"/>
              <a:t>Teams need to know how well they are engaging in active debate.</a:t>
            </a:r>
          </a:p>
          <a:p>
            <a:r>
              <a:rPr lang="en-US" sz="1800" dirty="0" smtClean="0"/>
              <a:t>Ask  following two questions on a scale of 1 to 5 with representing “to a little extent” and 5 representing “to a great extent”</a:t>
            </a:r>
          </a:p>
          <a:p>
            <a:pPr marL="457200" indent="-457200">
              <a:buAutoNum type="arabicPeriod"/>
            </a:pPr>
            <a:r>
              <a:rPr lang="en-US" sz="1800" dirty="0" smtClean="0"/>
              <a:t>I feel that we debate ideas within our team</a:t>
            </a:r>
          </a:p>
          <a:p>
            <a:pPr marL="457200" indent="-457200">
              <a:buAutoNum type="arabicPeriod"/>
            </a:pPr>
            <a:r>
              <a:rPr lang="en-US" sz="1800" dirty="0" smtClean="0"/>
              <a:t>I feel that we debate the process to follow within our team</a:t>
            </a:r>
          </a:p>
          <a:p>
            <a:pPr marL="457200" indent="-457200">
              <a:buAutoNum type="arabicPeriod"/>
            </a:pPr>
            <a:endParaRPr lang="en-US" sz="1800" dirty="0" smtClean="0"/>
          </a:p>
          <a:p>
            <a:pPr marL="457200" indent="-457200">
              <a:buAutoNum type="arabicPeriod"/>
            </a:pPr>
            <a:r>
              <a:rPr lang="en-US" sz="1800" dirty="0" smtClean="0"/>
              <a:t>These metrics should be collected in at least two points.</a:t>
            </a:r>
          </a:p>
          <a:p>
            <a:pPr marL="457200" indent="-457200">
              <a:buAutoNum type="arabicPeriod"/>
            </a:pPr>
            <a:r>
              <a:rPr lang="en-US" sz="1800" dirty="0" smtClean="0"/>
              <a:t>First the survey should be run in the heart of concept generation such as after a team has completed at least one brainstorming session and is developing a range of potential product concepts.</a:t>
            </a:r>
          </a:p>
          <a:p>
            <a:pPr marL="457200" indent="-457200">
              <a:buAutoNum type="arabicPeriod"/>
            </a:pPr>
            <a:r>
              <a:rPr lang="en-US" sz="1800" dirty="0" smtClean="0"/>
              <a:t>Second the same survey should be conducted a after concept selection, when a team has narrowed down to one main concept and is further refining the concept. How much debate is idea?</a:t>
            </a:r>
          </a:p>
          <a:p>
            <a:pPr marL="457200" indent="-457200">
              <a:buAutoNum type="arabicPeriod"/>
            </a:pPr>
            <a:r>
              <a:rPr lang="en-US" sz="1800" dirty="0" smtClean="0"/>
              <a:t>The circumstances of the industry and teams may change how individuals rate a level of debate and so the ideal level of idea and process debate can vary by context.</a:t>
            </a:r>
          </a:p>
          <a:p>
            <a:pPr marL="457200" indent="-457200">
              <a:buAutoNum type="arabicPeriod"/>
            </a:pPr>
            <a:r>
              <a:rPr lang="en-US" sz="1800" dirty="0" smtClean="0"/>
              <a:t>The scores of new teams can be compared with successful teams in the past, allowing managers to determine if team needs to be reminded of how to encourage debate in the early stages of the process.</a:t>
            </a:r>
          </a:p>
          <a:p>
            <a:pPr marL="457200" indent="-457200">
              <a:buAutoNum type="arabicPeriod"/>
            </a:pPr>
            <a:r>
              <a:rPr lang="en-US" sz="1800" dirty="0" smtClean="0"/>
              <a:t>Also if scores among individuals within a team vary greatly that can be a signal that intervention is needed to see why team members have such disparate perspectives on the level of debate.</a:t>
            </a:r>
            <a:endParaRPr lang="en-US" sz="1800" dirty="0"/>
          </a:p>
        </p:txBody>
      </p:sp>
      <p:pic>
        <p:nvPicPr>
          <p:cNvPr id="4" name="Picture 3"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6"/>
            <a:ext cx="3788026" cy="1384995"/>
          </a:xfrm>
        </p:spPr>
        <p:txBody>
          <a:bodyPr/>
          <a:lstStyle/>
          <a:p>
            <a:r>
              <a:rPr lang="en-US" dirty="0" smtClean="0"/>
              <a:t>Enforce discussion of process phase check-ins</a:t>
            </a:r>
            <a:endParaRPr lang="en-US" dirty="0"/>
          </a:p>
        </p:txBody>
      </p:sp>
      <p:sp>
        <p:nvSpPr>
          <p:cNvPr id="3" name="Text Placeholder 2"/>
          <p:cNvSpPr>
            <a:spLocks noGrp="1"/>
          </p:cNvSpPr>
          <p:nvPr>
            <p:ph type="body" idx="1"/>
          </p:nvPr>
        </p:nvSpPr>
        <p:spPr>
          <a:xfrm>
            <a:off x="455240" y="2025086"/>
            <a:ext cx="9782919" cy="3174652"/>
          </a:xfrm>
        </p:spPr>
        <p:txBody>
          <a:bodyPr/>
          <a:lstStyle/>
          <a:p>
            <a:pPr>
              <a:lnSpc>
                <a:spcPct val="150000"/>
              </a:lnSpc>
            </a:pPr>
            <a:r>
              <a:rPr lang="en-US" dirty="0" smtClean="0"/>
              <a:t>Ask</a:t>
            </a:r>
          </a:p>
          <a:p>
            <a:pPr marL="457200" indent="-457200">
              <a:lnSpc>
                <a:spcPct val="150000"/>
              </a:lnSpc>
              <a:buAutoNum type="arabicPeriod"/>
            </a:pPr>
            <a:r>
              <a:rPr lang="en-US" dirty="0" smtClean="0"/>
              <a:t>Where in the development process does the team view itself and so all members agree?</a:t>
            </a:r>
          </a:p>
          <a:p>
            <a:pPr marL="457200" indent="-457200">
              <a:lnSpc>
                <a:spcPct val="150000"/>
              </a:lnSpc>
              <a:buAutoNum type="arabicPeriod"/>
            </a:pPr>
            <a:r>
              <a:rPr lang="en-US" dirty="0" smtClean="0"/>
              <a:t>Is the team currently needing to seek out diverse ideas and information. Or does the team need to select among ideas currently at hand?</a:t>
            </a:r>
          </a:p>
          <a:p>
            <a:pPr marL="457200" indent="-457200">
              <a:lnSpc>
                <a:spcPct val="150000"/>
              </a:lnSpc>
              <a:buAutoNum type="arabicPeriod"/>
            </a:pPr>
            <a:r>
              <a:rPr lang="en-US" dirty="0" smtClean="0"/>
              <a:t>Would an iteration of a specific design thinking tool be helpful at this point?</a:t>
            </a:r>
          </a:p>
          <a:p>
            <a:pPr marL="457200" indent="-457200">
              <a:lnSpc>
                <a:spcPct val="150000"/>
              </a:lnSpc>
            </a:pPr>
            <a:endParaRPr lang="en-US" dirty="0"/>
          </a:p>
        </p:txBody>
      </p:sp>
      <p:pic>
        <p:nvPicPr>
          <p:cNvPr id="4" name="Picture 3"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74" y="162055"/>
            <a:ext cx="3864226" cy="2769989"/>
          </a:xfrm>
        </p:spPr>
        <p:txBody>
          <a:bodyPr/>
          <a:lstStyle/>
          <a:p>
            <a:r>
              <a:rPr lang="en-US" dirty="0" smtClean="0"/>
              <a:t>Specify a “Contract” of ideas no longer open to debate</a:t>
            </a:r>
            <a:endParaRPr lang="en-US" dirty="0"/>
          </a:p>
        </p:txBody>
      </p:sp>
      <p:sp>
        <p:nvSpPr>
          <p:cNvPr id="3" name="Text Placeholder 2"/>
          <p:cNvSpPr>
            <a:spLocks noGrp="1"/>
          </p:cNvSpPr>
          <p:nvPr>
            <p:ph type="body" idx="1"/>
          </p:nvPr>
        </p:nvSpPr>
        <p:spPr>
          <a:xfrm>
            <a:off x="455240" y="2025086"/>
            <a:ext cx="9782919" cy="3693319"/>
          </a:xfrm>
        </p:spPr>
        <p:txBody>
          <a:bodyPr/>
          <a:lstStyle/>
          <a:p>
            <a:pPr>
              <a:lnSpc>
                <a:spcPct val="150000"/>
              </a:lnSpc>
            </a:pPr>
            <a:r>
              <a:rPr lang="en-US" dirty="0" smtClean="0"/>
              <a:t>Ask</a:t>
            </a:r>
          </a:p>
          <a:p>
            <a:pPr marL="457200" indent="-457200">
              <a:lnSpc>
                <a:spcPct val="150000"/>
              </a:lnSpc>
              <a:buAutoNum type="arabicPeriod"/>
            </a:pPr>
            <a:r>
              <a:rPr lang="en-US" dirty="0" smtClean="0"/>
              <a:t>Name the contract such as “The Box,” “The Vault,” or “The design contract,” and make sure all design team members are aware of this contract at the start.</a:t>
            </a:r>
          </a:p>
          <a:p>
            <a:pPr marL="457200" indent="-457200">
              <a:lnSpc>
                <a:spcPct val="150000"/>
              </a:lnSpc>
              <a:buAutoNum type="arabicPeriod"/>
            </a:pPr>
            <a:r>
              <a:rPr lang="en-US" dirty="0" smtClean="0"/>
              <a:t>At each major milestone be sure relevant team members can nominate ideas or features to be included in the contract.</a:t>
            </a:r>
          </a:p>
          <a:p>
            <a:pPr marL="457200" indent="-457200">
              <a:lnSpc>
                <a:spcPct val="150000"/>
              </a:lnSpc>
              <a:buAutoNum type="arabicPeriod"/>
            </a:pPr>
            <a:r>
              <a:rPr lang="en-US" dirty="0" smtClean="0"/>
              <a:t>Specify the voting process by which ideas or features can be added to the list.</a:t>
            </a:r>
          </a:p>
          <a:p>
            <a:pPr marL="457200" indent="-457200">
              <a:lnSpc>
                <a:spcPct val="150000"/>
              </a:lnSpc>
              <a:buAutoNum type="arabicPeriod"/>
            </a:pPr>
            <a:r>
              <a:rPr lang="en-US" dirty="0" err="1" smtClean="0"/>
              <a:t>Mak</a:t>
            </a:r>
            <a:r>
              <a:rPr lang="en-US" dirty="0" smtClean="0"/>
              <a:t> the contract readily accessible and visible to team members.</a:t>
            </a:r>
          </a:p>
          <a:p>
            <a:pPr marL="457200" indent="-457200">
              <a:lnSpc>
                <a:spcPct val="150000"/>
              </a:lnSpc>
            </a:pPr>
            <a:endParaRPr lang="en-US" dirty="0"/>
          </a:p>
        </p:txBody>
      </p:sp>
      <p:pic>
        <p:nvPicPr>
          <p:cNvPr id="4" name="Picture 3" descr="Tools &amp; Techniques.png"/>
          <p:cNvPicPr>
            <a:picLocks noChangeAspect="1"/>
          </p:cNvPicPr>
          <p:nvPr/>
        </p:nvPicPr>
        <p:blipFill>
          <a:blip r:embed="rId2" cstate="print"/>
          <a:stretch>
            <a:fillRect/>
          </a:stretch>
        </p:blipFill>
        <p:spPr>
          <a:xfrm>
            <a:off x="9575313" y="0"/>
            <a:ext cx="1118087" cy="1292357"/>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A026"/>
          </a:solidFill>
        </p:spPr>
        <p:txBody>
          <a:bodyPr wrap="square" lIns="0" tIns="0" rIns="0" bIns="0" rtlCol="0"/>
          <a:lstStyle/>
          <a:p>
            <a:endParaRPr/>
          </a:p>
        </p:txBody>
      </p:sp>
      <p:sp>
        <p:nvSpPr>
          <p:cNvPr id="3" name="object 3"/>
          <p:cNvSpPr txBox="1">
            <a:spLocks noGrp="1"/>
          </p:cNvSpPr>
          <p:nvPr>
            <p:ph type="title"/>
          </p:nvPr>
        </p:nvSpPr>
        <p:spPr>
          <a:xfrm>
            <a:off x="163771" y="299981"/>
            <a:ext cx="3104766" cy="2475037"/>
          </a:xfrm>
          <a:prstGeom prst="rect">
            <a:avLst/>
          </a:prstGeom>
        </p:spPr>
        <p:txBody>
          <a:bodyPr vert="horz" wrap="square" lIns="0" tIns="12700" rIns="0" bIns="0" rtlCol="0">
            <a:spAutoFit/>
          </a:bodyPr>
          <a:lstStyle/>
          <a:p>
            <a:pPr marL="12700">
              <a:lnSpc>
                <a:spcPct val="100000"/>
              </a:lnSpc>
              <a:spcBef>
                <a:spcPts val="100"/>
              </a:spcBef>
            </a:pPr>
            <a:r>
              <a:rPr lang="en-IN" sz="4000" i="1" dirty="0">
                <a:latin typeface="Century Gothic"/>
                <a:cs typeface="Century Gothic"/>
              </a:rPr>
              <a:t>a.</a:t>
            </a:r>
            <a:br>
              <a:rPr lang="en-IN" sz="4000" i="1" dirty="0">
                <a:latin typeface="Century Gothic"/>
                <a:cs typeface="Century Gothic"/>
              </a:rPr>
            </a:br>
            <a:r>
              <a:rPr sz="4000" i="1" dirty="0">
                <a:latin typeface="Century Gothic"/>
                <a:cs typeface="Century Gothic"/>
              </a:rPr>
              <a:t>Observation</a:t>
            </a:r>
            <a:r>
              <a:rPr lang="en-IN" sz="4000" i="1" dirty="0">
                <a:latin typeface="Century Gothic"/>
                <a:cs typeface="Century Gothic"/>
              </a:rPr>
              <a:t/>
            </a:r>
            <a:br>
              <a:rPr lang="en-IN" sz="4000" i="1" dirty="0">
                <a:latin typeface="Century Gothic"/>
                <a:cs typeface="Century Gothic"/>
              </a:rPr>
            </a:br>
            <a:r>
              <a:rPr lang="en-IN" sz="4000" b="0" dirty="0">
                <a:latin typeface="Century Gothic"/>
                <a:cs typeface="Century Gothic"/>
              </a:rPr>
              <a:t>(Study of AS IS)</a:t>
            </a:r>
            <a:endParaRPr sz="4000" b="0" dirty="0">
              <a:latin typeface="Century Gothic"/>
              <a:cs typeface="Century Gothic"/>
            </a:endParaRP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163771" y="3090694"/>
            <a:ext cx="3104766" cy="2752035"/>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Futura Lt BT"/>
                <a:cs typeface="Futura Lt BT"/>
              </a:rPr>
              <a:t>Observation is useful for  </a:t>
            </a:r>
            <a:r>
              <a:rPr sz="2000" spc="-5" dirty="0">
                <a:latin typeface="Futura Lt BT"/>
                <a:cs typeface="Futura Lt BT"/>
              </a:rPr>
              <a:t>generating </a:t>
            </a:r>
            <a:r>
              <a:rPr sz="2000" dirty="0">
                <a:latin typeface="Futura Lt BT"/>
                <a:cs typeface="Futura Lt BT"/>
              </a:rPr>
              <a:t>in-depth  </a:t>
            </a:r>
            <a:r>
              <a:rPr sz="2000" spc="-5" dirty="0">
                <a:latin typeface="Futura Lt BT"/>
                <a:cs typeface="Futura Lt BT"/>
              </a:rPr>
              <a:t>descriptions of  organizations or events,  </a:t>
            </a:r>
            <a:r>
              <a:rPr sz="1800" b="1" i="1" spc="-5" dirty="0">
                <a:latin typeface="Futura Hv BT"/>
                <a:cs typeface="Futura Hv BT"/>
              </a:rPr>
              <a:t>for obtaining information  that is otherwise  inaccessible</a:t>
            </a:r>
            <a:r>
              <a:rPr sz="2000" spc="-5" dirty="0">
                <a:latin typeface="Futura Lt BT"/>
                <a:cs typeface="Futura Lt BT"/>
              </a:rPr>
              <a:t>, and </a:t>
            </a:r>
            <a:r>
              <a:rPr sz="2000" dirty="0">
                <a:latin typeface="Futura Lt BT"/>
                <a:cs typeface="Futura Lt BT"/>
              </a:rPr>
              <a:t>for  </a:t>
            </a:r>
            <a:r>
              <a:rPr sz="2000" spc="-5" dirty="0">
                <a:latin typeface="Futura Lt BT"/>
                <a:cs typeface="Futura Lt BT"/>
              </a:rPr>
              <a:t>conducting </a:t>
            </a:r>
            <a:r>
              <a:rPr sz="2000" dirty="0">
                <a:latin typeface="Futura Lt BT"/>
                <a:cs typeface="Futura Lt BT"/>
              </a:rPr>
              <a:t>research  when </a:t>
            </a:r>
            <a:r>
              <a:rPr sz="2000" spc="-5" dirty="0">
                <a:latin typeface="Futura Lt BT"/>
                <a:cs typeface="Futura Lt BT"/>
              </a:rPr>
              <a:t>other methods are  </a:t>
            </a:r>
            <a:r>
              <a:rPr sz="2000" dirty="0">
                <a:latin typeface="Futura Lt BT"/>
                <a:cs typeface="Futura Lt BT"/>
              </a:rPr>
              <a:t>inadequate.</a:t>
            </a:r>
          </a:p>
        </p:txBody>
      </p:sp>
      <p:pic>
        <p:nvPicPr>
          <p:cNvPr id="9" name="Picture 8" descr="A close up of a sign&#10;&#10;Description generated with high confidence">
            <a:extLst>
              <a:ext uri="{FF2B5EF4-FFF2-40B4-BE49-F238E27FC236}">
                <a16:creationId xmlns:a16="http://schemas.microsoft.com/office/drawing/2014/main" xmlns="" id="{9380B138-C5D5-4DD2-A035-0462A2364D2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19180" y="1882633"/>
            <a:ext cx="3444240" cy="395250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xmlns="" id="{C5F694F1-226E-4DF6-A49F-282BD0DC58F4}"/>
              </a:ext>
            </a:extLst>
          </p:cNvPr>
          <p:cNvSpPr txBox="1"/>
          <p:nvPr/>
        </p:nvSpPr>
        <p:spPr>
          <a:xfrm>
            <a:off x="4788550" y="1849280"/>
            <a:ext cx="5018405" cy="3180080"/>
          </a:xfrm>
          <a:prstGeom prst="rect">
            <a:avLst/>
          </a:prstGeom>
        </p:spPr>
        <p:txBody>
          <a:bodyPr vert="horz" wrap="square" lIns="0" tIns="12700" rIns="0" bIns="0" rtlCol="0">
            <a:spAutoFit/>
          </a:bodyPr>
          <a:lstStyle/>
          <a:p>
            <a:pPr marL="12700" marR="5715" indent="119380" algn="r">
              <a:lnSpc>
                <a:spcPct val="100000"/>
              </a:lnSpc>
              <a:spcBef>
                <a:spcPts val="100"/>
              </a:spcBef>
            </a:pPr>
            <a:r>
              <a:rPr sz="2300" i="1" dirty="0">
                <a:solidFill>
                  <a:srgbClr val="292A2B"/>
                </a:solidFill>
                <a:latin typeface="Century Gothic"/>
                <a:cs typeface="Century Gothic"/>
              </a:rPr>
              <a:t>“The </a:t>
            </a:r>
            <a:r>
              <a:rPr sz="2300" i="1" spc="-5" dirty="0">
                <a:solidFill>
                  <a:srgbClr val="292A2B"/>
                </a:solidFill>
                <a:latin typeface="Century Gothic"/>
                <a:cs typeface="Century Gothic"/>
              </a:rPr>
              <a:t>jobs </a:t>
            </a:r>
            <a:r>
              <a:rPr sz="2300" i="1" dirty="0">
                <a:solidFill>
                  <a:srgbClr val="292A2B"/>
                </a:solidFill>
                <a:latin typeface="Century Gothic"/>
                <a:cs typeface="Century Gothic"/>
              </a:rPr>
              <a:t>that customers</a:t>
            </a:r>
            <a:r>
              <a:rPr sz="2300" i="1" spc="-75" dirty="0">
                <a:solidFill>
                  <a:srgbClr val="292A2B"/>
                </a:solidFill>
                <a:latin typeface="Century Gothic"/>
                <a:cs typeface="Century Gothic"/>
              </a:rPr>
              <a:t> </a:t>
            </a:r>
            <a:r>
              <a:rPr sz="2300" i="1" spc="-5" dirty="0">
                <a:solidFill>
                  <a:srgbClr val="292A2B"/>
                </a:solidFill>
                <a:latin typeface="Century Gothic"/>
                <a:cs typeface="Century Gothic"/>
              </a:rPr>
              <a:t>are</a:t>
            </a:r>
            <a:r>
              <a:rPr sz="2300" i="1" spc="-20" dirty="0">
                <a:solidFill>
                  <a:srgbClr val="292A2B"/>
                </a:solidFill>
                <a:latin typeface="Century Gothic"/>
                <a:cs typeface="Century Gothic"/>
              </a:rPr>
              <a:t> </a:t>
            </a:r>
            <a:r>
              <a:rPr sz="2300" i="1" dirty="0">
                <a:solidFill>
                  <a:srgbClr val="292A2B"/>
                </a:solidFill>
                <a:latin typeface="Century Gothic"/>
                <a:cs typeface="Century Gothic"/>
              </a:rPr>
              <a:t>trying  to get </a:t>
            </a:r>
            <a:r>
              <a:rPr sz="2300" i="1" spc="-5" dirty="0">
                <a:solidFill>
                  <a:srgbClr val="292A2B"/>
                </a:solidFill>
                <a:latin typeface="Century Gothic"/>
                <a:cs typeface="Century Gothic"/>
              </a:rPr>
              <a:t>done </a:t>
            </a:r>
            <a:r>
              <a:rPr sz="2300" b="1" i="1" spc="-5" dirty="0">
                <a:solidFill>
                  <a:srgbClr val="292A2B"/>
                </a:solidFill>
                <a:latin typeface="Century Gothic"/>
                <a:cs typeface="Century Gothic"/>
              </a:rPr>
              <a:t>cannot</a:t>
            </a:r>
            <a:r>
              <a:rPr sz="2300" b="1" i="1" spc="-75" dirty="0">
                <a:solidFill>
                  <a:srgbClr val="292A2B"/>
                </a:solidFill>
                <a:latin typeface="Century Gothic"/>
                <a:cs typeface="Century Gothic"/>
              </a:rPr>
              <a:t> </a:t>
            </a:r>
            <a:r>
              <a:rPr sz="2300" b="1" i="1" spc="-5" dirty="0">
                <a:solidFill>
                  <a:srgbClr val="292A2B"/>
                </a:solidFill>
                <a:latin typeface="Century Gothic"/>
                <a:cs typeface="Century Gothic"/>
              </a:rPr>
              <a:t>be</a:t>
            </a:r>
            <a:r>
              <a:rPr sz="2300" b="1" i="1" spc="-20" dirty="0">
                <a:solidFill>
                  <a:srgbClr val="292A2B"/>
                </a:solidFill>
                <a:latin typeface="Century Gothic"/>
                <a:cs typeface="Century Gothic"/>
              </a:rPr>
              <a:t> </a:t>
            </a:r>
            <a:r>
              <a:rPr sz="2300" b="1" i="1" spc="-5" dirty="0">
                <a:solidFill>
                  <a:srgbClr val="292A2B"/>
                </a:solidFill>
                <a:latin typeface="Century Gothic"/>
                <a:cs typeface="Century Gothic"/>
              </a:rPr>
              <a:t>deciphered  </a:t>
            </a:r>
            <a:r>
              <a:rPr sz="2300" b="1" i="1" dirty="0">
                <a:solidFill>
                  <a:srgbClr val="292A2B"/>
                </a:solidFill>
                <a:latin typeface="Century Gothic"/>
                <a:cs typeface="Century Gothic"/>
              </a:rPr>
              <a:t>from </a:t>
            </a:r>
            <a:r>
              <a:rPr sz="2300" b="1" i="1" spc="-5" dirty="0">
                <a:solidFill>
                  <a:srgbClr val="292A2B"/>
                </a:solidFill>
                <a:latin typeface="Century Gothic"/>
                <a:cs typeface="Century Gothic"/>
              </a:rPr>
              <a:t>purchased database</a:t>
            </a:r>
            <a:r>
              <a:rPr sz="2300" b="1" i="1" spc="-70" dirty="0">
                <a:solidFill>
                  <a:srgbClr val="292A2B"/>
                </a:solidFill>
                <a:latin typeface="Century Gothic"/>
                <a:cs typeface="Century Gothic"/>
              </a:rPr>
              <a:t> </a:t>
            </a:r>
            <a:r>
              <a:rPr sz="2300" i="1" spc="-5" dirty="0">
                <a:solidFill>
                  <a:srgbClr val="292A2B"/>
                </a:solidFill>
                <a:latin typeface="Century Gothic"/>
                <a:cs typeface="Century Gothic"/>
              </a:rPr>
              <a:t>in</a:t>
            </a:r>
            <a:r>
              <a:rPr sz="2300" i="1" spc="-25" dirty="0">
                <a:solidFill>
                  <a:srgbClr val="292A2B"/>
                </a:solidFill>
                <a:latin typeface="Century Gothic"/>
                <a:cs typeface="Century Gothic"/>
              </a:rPr>
              <a:t> </a:t>
            </a:r>
            <a:r>
              <a:rPr sz="2300" i="1" dirty="0">
                <a:solidFill>
                  <a:srgbClr val="292A2B"/>
                </a:solidFill>
                <a:latin typeface="Century Gothic"/>
                <a:cs typeface="Century Gothic"/>
              </a:rPr>
              <a:t>the  comfort of marketers’</a:t>
            </a:r>
            <a:r>
              <a:rPr sz="2300" i="1" spc="-85" dirty="0">
                <a:solidFill>
                  <a:srgbClr val="292A2B"/>
                </a:solidFill>
                <a:latin typeface="Century Gothic"/>
                <a:cs typeface="Century Gothic"/>
              </a:rPr>
              <a:t> </a:t>
            </a:r>
            <a:r>
              <a:rPr sz="2300" i="1" spc="-10" dirty="0">
                <a:solidFill>
                  <a:srgbClr val="292A2B"/>
                </a:solidFill>
                <a:latin typeface="Century Gothic"/>
                <a:cs typeface="Century Gothic"/>
              </a:rPr>
              <a:t>offices.</a:t>
            </a:r>
            <a:endParaRPr sz="2300" dirty="0">
              <a:latin typeface="Century Gothic"/>
              <a:cs typeface="Century Gothic"/>
            </a:endParaRPr>
          </a:p>
          <a:p>
            <a:pPr marL="586740" marR="5080" indent="-379095" algn="r">
              <a:lnSpc>
                <a:spcPct val="100000"/>
              </a:lnSpc>
            </a:pPr>
            <a:r>
              <a:rPr sz="2300" i="1" spc="-5" dirty="0">
                <a:solidFill>
                  <a:srgbClr val="292A2B"/>
                </a:solidFill>
                <a:latin typeface="Century Gothic"/>
                <a:cs typeface="Century Gothic"/>
              </a:rPr>
              <a:t>It </a:t>
            </a:r>
            <a:r>
              <a:rPr sz="2300" i="1" dirty="0">
                <a:solidFill>
                  <a:srgbClr val="292A2B"/>
                </a:solidFill>
                <a:latin typeface="Century Gothic"/>
                <a:cs typeface="Century Gothic"/>
              </a:rPr>
              <a:t>requires</a:t>
            </a:r>
            <a:r>
              <a:rPr sz="2300" i="1" spc="-70" dirty="0">
                <a:solidFill>
                  <a:srgbClr val="292A2B"/>
                </a:solidFill>
                <a:latin typeface="Century Gothic"/>
                <a:cs typeface="Century Gothic"/>
              </a:rPr>
              <a:t> </a:t>
            </a:r>
            <a:r>
              <a:rPr sz="2300" b="1" i="1" dirty="0">
                <a:solidFill>
                  <a:srgbClr val="292A2B"/>
                </a:solidFill>
                <a:latin typeface="Century Gothic"/>
                <a:cs typeface="Century Gothic"/>
              </a:rPr>
              <a:t>watching,</a:t>
            </a:r>
            <a:r>
              <a:rPr sz="2300" b="1" i="1" spc="-30" dirty="0">
                <a:solidFill>
                  <a:srgbClr val="292A2B"/>
                </a:solidFill>
                <a:latin typeface="Century Gothic"/>
                <a:cs typeface="Century Gothic"/>
              </a:rPr>
              <a:t> </a:t>
            </a:r>
            <a:r>
              <a:rPr sz="2300" b="1" i="1" spc="-5" dirty="0">
                <a:solidFill>
                  <a:srgbClr val="292A2B"/>
                </a:solidFill>
                <a:latin typeface="Century Gothic"/>
                <a:cs typeface="Century Gothic"/>
              </a:rPr>
              <a:t>participating,  </a:t>
            </a:r>
            <a:r>
              <a:rPr sz="2300" b="1" i="1" dirty="0">
                <a:solidFill>
                  <a:srgbClr val="292A2B"/>
                </a:solidFill>
                <a:latin typeface="Century Gothic"/>
                <a:cs typeface="Century Gothic"/>
              </a:rPr>
              <a:t>writing </a:t>
            </a:r>
            <a:r>
              <a:rPr sz="2300" b="1" i="1" spc="-5" dirty="0">
                <a:solidFill>
                  <a:srgbClr val="292A2B"/>
                </a:solidFill>
                <a:latin typeface="Century Gothic"/>
                <a:cs typeface="Century Gothic"/>
              </a:rPr>
              <a:t>and </a:t>
            </a:r>
            <a:r>
              <a:rPr sz="2300" b="1" i="1" dirty="0">
                <a:solidFill>
                  <a:srgbClr val="292A2B"/>
                </a:solidFill>
                <a:latin typeface="Century Gothic"/>
                <a:cs typeface="Century Gothic"/>
              </a:rPr>
              <a:t>thinking.</a:t>
            </a:r>
            <a:r>
              <a:rPr sz="2300" b="1" i="1" spc="-85" dirty="0">
                <a:solidFill>
                  <a:srgbClr val="292A2B"/>
                </a:solidFill>
                <a:latin typeface="Century Gothic"/>
                <a:cs typeface="Century Gothic"/>
              </a:rPr>
              <a:t> </a:t>
            </a:r>
            <a:r>
              <a:rPr sz="2300" i="1" spc="-5" dirty="0">
                <a:solidFill>
                  <a:srgbClr val="292A2B"/>
                </a:solidFill>
                <a:latin typeface="Century Gothic"/>
                <a:cs typeface="Century Gothic"/>
              </a:rPr>
              <a:t>It</a:t>
            </a:r>
            <a:r>
              <a:rPr sz="2300" i="1" spc="-20" dirty="0">
                <a:solidFill>
                  <a:srgbClr val="292A2B"/>
                </a:solidFill>
                <a:latin typeface="Century Gothic"/>
                <a:cs typeface="Century Gothic"/>
              </a:rPr>
              <a:t> </a:t>
            </a:r>
            <a:r>
              <a:rPr sz="2300" i="1" dirty="0">
                <a:solidFill>
                  <a:srgbClr val="292A2B"/>
                </a:solidFill>
                <a:latin typeface="Century Gothic"/>
                <a:cs typeface="Century Gothic"/>
              </a:rPr>
              <a:t>entails  </a:t>
            </a:r>
            <a:r>
              <a:rPr sz="2300" b="1" i="1" spc="-5" dirty="0">
                <a:solidFill>
                  <a:srgbClr val="292A2B"/>
                </a:solidFill>
                <a:latin typeface="Century Gothic"/>
                <a:cs typeface="Century Gothic"/>
              </a:rPr>
              <a:t>knwoing </a:t>
            </a:r>
            <a:r>
              <a:rPr sz="2300" b="1" i="1" dirty="0">
                <a:solidFill>
                  <a:srgbClr val="292A2B"/>
                </a:solidFill>
                <a:latin typeface="Century Gothic"/>
                <a:cs typeface="Century Gothic"/>
              </a:rPr>
              <a:t>where ti look,</a:t>
            </a:r>
            <a:r>
              <a:rPr sz="2300" b="1" i="1" spc="-75" dirty="0">
                <a:solidFill>
                  <a:srgbClr val="292A2B"/>
                </a:solidFill>
                <a:latin typeface="Century Gothic"/>
                <a:cs typeface="Century Gothic"/>
              </a:rPr>
              <a:t> </a:t>
            </a:r>
            <a:r>
              <a:rPr sz="2300" b="1" i="1" dirty="0">
                <a:solidFill>
                  <a:srgbClr val="292A2B"/>
                </a:solidFill>
                <a:latin typeface="Century Gothic"/>
                <a:cs typeface="Century Gothic"/>
              </a:rPr>
              <a:t>what</a:t>
            </a:r>
            <a:r>
              <a:rPr sz="2300" b="1" i="1" spc="-15" dirty="0">
                <a:solidFill>
                  <a:srgbClr val="292A2B"/>
                </a:solidFill>
                <a:latin typeface="Century Gothic"/>
                <a:cs typeface="Century Gothic"/>
              </a:rPr>
              <a:t> </a:t>
            </a:r>
            <a:r>
              <a:rPr sz="2300" b="1" i="1" dirty="0">
                <a:solidFill>
                  <a:srgbClr val="292A2B"/>
                </a:solidFill>
                <a:latin typeface="Century Gothic"/>
                <a:cs typeface="Century Gothic"/>
              </a:rPr>
              <a:t>to  look for, </a:t>
            </a:r>
            <a:r>
              <a:rPr sz="2300" b="1" i="1" spc="-5" dirty="0">
                <a:solidFill>
                  <a:srgbClr val="292A2B"/>
                </a:solidFill>
                <a:latin typeface="Century Gothic"/>
                <a:cs typeface="Century Gothic"/>
              </a:rPr>
              <a:t>how </a:t>
            </a:r>
            <a:r>
              <a:rPr sz="2300" b="1" i="1" dirty="0">
                <a:solidFill>
                  <a:srgbClr val="292A2B"/>
                </a:solidFill>
                <a:latin typeface="Century Gothic"/>
                <a:cs typeface="Century Gothic"/>
              </a:rPr>
              <a:t>to look for</a:t>
            </a:r>
            <a:r>
              <a:rPr sz="2300" b="1" i="1" spc="-80" dirty="0">
                <a:solidFill>
                  <a:srgbClr val="292A2B"/>
                </a:solidFill>
                <a:latin typeface="Century Gothic"/>
                <a:cs typeface="Century Gothic"/>
              </a:rPr>
              <a:t> </a:t>
            </a:r>
            <a:r>
              <a:rPr sz="2300" b="1" i="1" dirty="0">
                <a:solidFill>
                  <a:srgbClr val="292A2B"/>
                </a:solidFill>
                <a:latin typeface="Century Gothic"/>
                <a:cs typeface="Century Gothic"/>
              </a:rPr>
              <a:t>it</a:t>
            </a:r>
            <a:r>
              <a:rPr sz="2300" b="1" i="1" spc="-40" dirty="0">
                <a:solidFill>
                  <a:srgbClr val="292A2B"/>
                </a:solidFill>
                <a:latin typeface="Century Gothic"/>
                <a:cs typeface="Century Gothic"/>
              </a:rPr>
              <a:t> </a:t>
            </a:r>
            <a:r>
              <a:rPr sz="2300" i="1" spc="-5" dirty="0">
                <a:solidFill>
                  <a:srgbClr val="292A2B"/>
                </a:solidFill>
                <a:latin typeface="Century Gothic"/>
                <a:cs typeface="Century Gothic"/>
              </a:rPr>
              <a:t>and  </a:t>
            </a:r>
            <a:r>
              <a:rPr sz="2300" b="1" i="1" spc="-5" dirty="0">
                <a:solidFill>
                  <a:srgbClr val="292A2B"/>
                </a:solidFill>
                <a:latin typeface="Century Gothic"/>
                <a:cs typeface="Century Gothic"/>
              </a:rPr>
              <a:t>how </a:t>
            </a:r>
            <a:r>
              <a:rPr sz="2300" b="1" i="1" dirty="0">
                <a:solidFill>
                  <a:srgbClr val="292A2B"/>
                </a:solidFill>
                <a:latin typeface="Century Gothic"/>
                <a:cs typeface="Century Gothic"/>
              </a:rPr>
              <a:t>to interpret what </a:t>
            </a:r>
            <a:r>
              <a:rPr sz="2300" b="1" i="1" spc="-5" dirty="0">
                <a:solidFill>
                  <a:srgbClr val="292A2B"/>
                </a:solidFill>
                <a:latin typeface="Century Gothic"/>
                <a:cs typeface="Century Gothic"/>
              </a:rPr>
              <a:t>you</a:t>
            </a:r>
            <a:r>
              <a:rPr sz="2300" b="1" i="1" spc="-75" dirty="0">
                <a:solidFill>
                  <a:srgbClr val="292A2B"/>
                </a:solidFill>
                <a:latin typeface="Century Gothic"/>
                <a:cs typeface="Century Gothic"/>
              </a:rPr>
              <a:t> </a:t>
            </a:r>
            <a:r>
              <a:rPr sz="2300" b="1" i="1" spc="-5" dirty="0">
                <a:solidFill>
                  <a:srgbClr val="292A2B"/>
                </a:solidFill>
                <a:latin typeface="Century Gothic"/>
                <a:cs typeface="Century Gothic"/>
              </a:rPr>
              <a:t>find</a:t>
            </a:r>
            <a:r>
              <a:rPr sz="2300" i="1" spc="-5" dirty="0">
                <a:solidFill>
                  <a:srgbClr val="292A2B"/>
                </a:solidFill>
                <a:latin typeface="Century Gothic"/>
                <a:cs typeface="Century Gothic"/>
              </a:rPr>
              <a:t>.”</a:t>
            </a:r>
            <a:endParaRPr sz="2300" dirty="0">
              <a:latin typeface="Century Gothic"/>
              <a:cs typeface="Century Gothic"/>
            </a:endParaRPr>
          </a:p>
        </p:txBody>
      </p:sp>
      <p:sp>
        <p:nvSpPr>
          <p:cNvPr id="3" name="object 6">
            <a:extLst>
              <a:ext uri="{FF2B5EF4-FFF2-40B4-BE49-F238E27FC236}">
                <a16:creationId xmlns:a16="http://schemas.microsoft.com/office/drawing/2014/main" xmlns="" id="{56387171-D5B9-4547-80CE-A2D3D2217133}"/>
              </a:ext>
            </a:extLst>
          </p:cNvPr>
          <p:cNvSpPr txBox="1"/>
          <p:nvPr/>
        </p:nvSpPr>
        <p:spPr>
          <a:xfrm>
            <a:off x="5469051" y="5564680"/>
            <a:ext cx="433514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292A2B"/>
                </a:solidFill>
                <a:latin typeface="Century Gothic"/>
                <a:cs typeface="Century Gothic"/>
              </a:rPr>
              <a:t>- Clayton Christensen, </a:t>
            </a:r>
            <a:r>
              <a:rPr sz="1500" spc="-5" dirty="0">
                <a:solidFill>
                  <a:srgbClr val="292A2B"/>
                </a:solidFill>
                <a:latin typeface="Century Gothic"/>
                <a:cs typeface="Century Gothic"/>
              </a:rPr>
              <a:t>Harvard Business</a:t>
            </a:r>
            <a:r>
              <a:rPr sz="1500" spc="325" dirty="0">
                <a:solidFill>
                  <a:srgbClr val="292A2B"/>
                </a:solidFill>
                <a:latin typeface="Century Gothic"/>
                <a:cs typeface="Century Gothic"/>
              </a:rPr>
              <a:t> </a:t>
            </a:r>
            <a:r>
              <a:rPr sz="1500" spc="-5" dirty="0">
                <a:solidFill>
                  <a:srgbClr val="292A2B"/>
                </a:solidFill>
                <a:latin typeface="Century Gothic"/>
                <a:cs typeface="Century Gothic"/>
              </a:rPr>
              <a:t>School</a:t>
            </a:r>
            <a:endParaRPr sz="1500" dirty="0">
              <a:latin typeface="Century Gothic"/>
              <a:cs typeface="Century Gothic"/>
            </a:endParaRPr>
          </a:p>
        </p:txBody>
      </p:sp>
    </p:spTree>
    <p:extLst>
      <p:ext uri="{BB962C8B-B14F-4D97-AF65-F5344CB8AC3E}">
        <p14:creationId xmlns:p14="http://schemas.microsoft.com/office/powerpoint/2010/main" xmlns="" val="1848250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F7CACA"/>
          </a:solidFill>
        </p:spPr>
        <p:txBody>
          <a:bodyPr wrap="square" lIns="0" tIns="0" rIns="0" bIns="0" rtlCol="0"/>
          <a:lstStyle/>
          <a:p>
            <a:endParaRPr/>
          </a:p>
        </p:txBody>
      </p:sp>
      <p:sp>
        <p:nvSpPr>
          <p:cNvPr id="3" name="object 3"/>
          <p:cNvSpPr txBox="1">
            <a:spLocks noGrp="1"/>
          </p:cNvSpPr>
          <p:nvPr>
            <p:ph type="title"/>
          </p:nvPr>
        </p:nvSpPr>
        <p:spPr>
          <a:xfrm>
            <a:off x="374299" y="306054"/>
            <a:ext cx="1305560" cy="939800"/>
          </a:xfrm>
          <a:prstGeom prst="rect">
            <a:avLst/>
          </a:prstGeom>
        </p:spPr>
        <p:txBody>
          <a:bodyPr vert="horz" wrap="square" lIns="0" tIns="12700" rIns="0" bIns="0" rtlCol="0">
            <a:spAutoFit/>
          </a:bodyPr>
          <a:lstStyle/>
          <a:p>
            <a:pPr marL="12700" marR="5080">
              <a:lnSpc>
                <a:spcPct val="100000"/>
              </a:lnSpc>
              <a:spcBef>
                <a:spcPts val="100"/>
              </a:spcBef>
            </a:pPr>
            <a:r>
              <a:rPr dirty="0"/>
              <a:t>Major  </a:t>
            </a:r>
            <a:r>
              <a:rPr spc="-5" dirty="0"/>
              <a:t>Project</a:t>
            </a:r>
          </a:p>
        </p:txBody>
      </p:sp>
      <p:sp>
        <p:nvSpPr>
          <p:cNvPr id="10" name="object 10"/>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74299" y="3762105"/>
            <a:ext cx="1206500" cy="1397000"/>
          </a:xfrm>
          <a:prstGeom prst="rect">
            <a:avLst/>
          </a:prstGeom>
        </p:spPr>
        <p:txBody>
          <a:bodyPr vert="horz" wrap="square" lIns="0" tIns="12700" rIns="0" bIns="0" rtlCol="0">
            <a:spAutoFit/>
          </a:bodyPr>
          <a:lstStyle/>
          <a:p>
            <a:pPr marL="12700" marR="5080" algn="just">
              <a:lnSpc>
                <a:spcPct val="100000"/>
              </a:lnSpc>
              <a:spcBef>
                <a:spcPts val="100"/>
              </a:spcBef>
            </a:pPr>
            <a:r>
              <a:rPr sz="3000" b="1" dirty="0">
                <a:solidFill>
                  <a:srgbClr val="292A2B"/>
                </a:solidFill>
                <a:latin typeface="Century Gothic"/>
                <a:cs typeface="Century Gothic"/>
              </a:rPr>
              <a:t>At the  </a:t>
            </a:r>
            <a:r>
              <a:rPr sz="3000" b="1" spc="-5" dirty="0">
                <a:solidFill>
                  <a:srgbClr val="292A2B"/>
                </a:solidFill>
                <a:latin typeface="Century Gothic"/>
                <a:cs typeface="Century Gothic"/>
              </a:rPr>
              <a:t>end</a:t>
            </a:r>
            <a:r>
              <a:rPr sz="3000" b="1" spc="-100" dirty="0">
                <a:solidFill>
                  <a:srgbClr val="292A2B"/>
                </a:solidFill>
                <a:latin typeface="Century Gothic"/>
                <a:cs typeface="Century Gothic"/>
              </a:rPr>
              <a:t> </a:t>
            </a:r>
            <a:r>
              <a:rPr sz="3000" b="1" spc="-5" dirty="0">
                <a:solidFill>
                  <a:srgbClr val="292A2B"/>
                </a:solidFill>
                <a:latin typeface="Century Gothic"/>
                <a:cs typeface="Century Gothic"/>
              </a:rPr>
              <a:t>of  Day</a:t>
            </a:r>
            <a:r>
              <a:rPr sz="3000" b="1" spc="-50" dirty="0">
                <a:solidFill>
                  <a:srgbClr val="292A2B"/>
                </a:solidFill>
                <a:latin typeface="Century Gothic"/>
                <a:cs typeface="Century Gothic"/>
              </a:rPr>
              <a:t> </a:t>
            </a:r>
            <a:r>
              <a:rPr sz="3000" b="1" dirty="0">
                <a:solidFill>
                  <a:srgbClr val="292A2B"/>
                </a:solidFill>
                <a:latin typeface="Century Gothic"/>
                <a:cs typeface="Century Gothic"/>
              </a:rPr>
              <a:t>2</a:t>
            </a:r>
            <a:endParaRPr sz="3000">
              <a:latin typeface="Century Gothic"/>
              <a:cs typeface="Century Gothic"/>
            </a:endParaRPr>
          </a:p>
        </p:txBody>
      </p:sp>
      <p:sp>
        <p:nvSpPr>
          <p:cNvPr id="5" name="object 5"/>
          <p:cNvSpPr txBox="1"/>
          <p:nvPr/>
        </p:nvSpPr>
        <p:spPr>
          <a:xfrm>
            <a:off x="3611299" y="340285"/>
            <a:ext cx="975994" cy="330200"/>
          </a:xfrm>
          <a:prstGeom prst="rect">
            <a:avLst/>
          </a:prstGeom>
        </p:spPr>
        <p:txBody>
          <a:bodyPr vert="horz" wrap="square" lIns="0" tIns="12700" rIns="0" bIns="0" rtlCol="0">
            <a:spAutoFit/>
          </a:bodyPr>
          <a:lstStyle/>
          <a:p>
            <a:pPr marL="12700">
              <a:lnSpc>
                <a:spcPct val="100000"/>
              </a:lnSpc>
              <a:spcBef>
                <a:spcPts val="100"/>
              </a:spcBef>
            </a:pPr>
            <a:r>
              <a:rPr sz="2000" i="1" spc="-80" dirty="0">
                <a:latin typeface="Futura Lt BT"/>
                <a:cs typeface="Futura Lt BT"/>
              </a:rPr>
              <a:t>Two</a:t>
            </a:r>
            <a:r>
              <a:rPr sz="2000" i="1" spc="-85" dirty="0">
                <a:latin typeface="Futura Lt BT"/>
                <a:cs typeface="Futura Lt BT"/>
              </a:rPr>
              <a:t> </a:t>
            </a:r>
            <a:r>
              <a:rPr sz="2000" i="1" spc="-5" dirty="0">
                <a:latin typeface="Futura Lt BT"/>
                <a:cs typeface="Futura Lt BT"/>
              </a:rPr>
              <a:t>days</a:t>
            </a:r>
            <a:endParaRPr sz="2000">
              <a:latin typeface="Futura Lt BT"/>
              <a:cs typeface="Futura Lt BT"/>
            </a:endParaRPr>
          </a:p>
        </p:txBody>
      </p:sp>
      <p:sp>
        <p:nvSpPr>
          <p:cNvPr id="6" name="object 6"/>
          <p:cNvSpPr txBox="1"/>
          <p:nvPr/>
        </p:nvSpPr>
        <p:spPr>
          <a:xfrm>
            <a:off x="3611299" y="949885"/>
            <a:ext cx="4847590" cy="635000"/>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Futura Lt BT"/>
                <a:cs typeface="Futura Lt BT"/>
              </a:rPr>
              <a:t>Organized </a:t>
            </a:r>
            <a:r>
              <a:rPr sz="2000" spc="-10" dirty="0">
                <a:latin typeface="Futura Lt BT"/>
                <a:cs typeface="Futura Lt BT"/>
              </a:rPr>
              <a:t>Sector/Public </a:t>
            </a:r>
            <a:r>
              <a:rPr sz="2000" spc="-5" dirty="0">
                <a:latin typeface="Futura Lt BT"/>
                <a:cs typeface="Futura Lt BT"/>
              </a:rPr>
              <a:t>Sector Business </a:t>
            </a:r>
            <a:r>
              <a:rPr sz="2000" dirty="0">
                <a:latin typeface="Futura Lt BT"/>
                <a:cs typeface="Futura Lt BT"/>
              </a:rPr>
              <a:t>from  </a:t>
            </a:r>
            <a:r>
              <a:rPr sz="2000" spc="-5" dirty="0">
                <a:latin typeface="Futura Lt BT"/>
                <a:cs typeface="Futura Lt BT"/>
              </a:rPr>
              <a:t>Surrounding</a:t>
            </a:r>
            <a:r>
              <a:rPr sz="2000" spc="-10" dirty="0">
                <a:latin typeface="Futura Lt BT"/>
                <a:cs typeface="Futura Lt BT"/>
              </a:rPr>
              <a:t> </a:t>
            </a:r>
            <a:r>
              <a:rPr sz="2000" dirty="0">
                <a:latin typeface="Futura Lt BT"/>
                <a:cs typeface="Futura Lt BT"/>
              </a:rPr>
              <a:t>locality</a:t>
            </a:r>
            <a:endParaRPr sz="2000">
              <a:latin typeface="Futura Lt BT"/>
              <a:cs typeface="Futura Lt BT"/>
            </a:endParaRPr>
          </a:p>
        </p:txBody>
      </p:sp>
      <p:sp>
        <p:nvSpPr>
          <p:cNvPr id="7" name="object 7"/>
          <p:cNvSpPr txBox="1"/>
          <p:nvPr/>
        </p:nvSpPr>
        <p:spPr>
          <a:xfrm>
            <a:off x="3611299" y="1864285"/>
            <a:ext cx="5520690" cy="635000"/>
          </a:xfrm>
          <a:prstGeom prst="rect">
            <a:avLst/>
          </a:prstGeom>
        </p:spPr>
        <p:txBody>
          <a:bodyPr vert="horz" wrap="square" lIns="0" tIns="12700" rIns="0" bIns="0" rtlCol="0">
            <a:spAutoFit/>
          </a:bodyPr>
          <a:lstStyle/>
          <a:p>
            <a:pPr marL="12700" marR="5080">
              <a:lnSpc>
                <a:spcPct val="100000"/>
              </a:lnSpc>
              <a:spcBef>
                <a:spcPts val="100"/>
              </a:spcBef>
            </a:pPr>
            <a:r>
              <a:rPr sz="2000" dirty="0">
                <a:latin typeface="Futura Lt BT"/>
                <a:cs typeface="Futura Lt BT"/>
              </a:rPr>
              <a:t>How </a:t>
            </a:r>
            <a:r>
              <a:rPr sz="2000" spc="-5" dirty="0">
                <a:latin typeface="Futura Lt BT"/>
                <a:cs typeface="Futura Lt BT"/>
              </a:rPr>
              <a:t>to Select: Kind of </a:t>
            </a:r>
            <a:r>
              <a:rPr sz="2000" dirty="0">
                <a:latin typeface="Futura Lt BT"/>
                <a:cs typeface="Futura Lt BT"/>
              </a:rPr>
              <a:t>Organization where you </a:t>
            </a:r>
            <a:r>
              <a:rPr sz="2000" spc="-5" dirty="0">
                <a:latin typeface="Futura Lt BT"/>
                <a:cs typeface="Futura Lt BT"/>
              </a:rPr>
              <a:t>may  </a:t>
            </a:r>
            <a:r>
              <a:rPr sz="2000" dirty="0">
                <a:latin typeface="Futura Lt BT"/>
                <a:cs typeface="Futura Lt BT"/>
              </a:rPr>
              <a:t>want </a:t>
            </a:r>
            <a:r>
              <a:rPr sz="2000" spc="-5" dirty="0">
                <a:latin typeface="Futura Lt BT"/>
                <a:cs typeface="Futura Lt BT"/>
              </a:rPr>
              <a:t>to</a:t>
            </a:r>
            <a:r>
              <a:rPr sz="2000" spc="-10" dirty="0">
                <a:latin typeface="Futura Lt BT"/>
                <a:cs typeface="Futura Lt BT"/>
              </a:rPr>
              <a:t> </a:t>
            </a:r>
            <a:r>
              <a:rPr sz="2000" dirty="0">
                <a:latin typeface="Futura Lt BT"/>
                <a:cs typeface="Futura Lt BT"/>
              </a:rPr>
              <a:t>work</a:t>
            </a:r>
            <a:endParaRPr sz="2000">
              <a:latin typeface="Futura Lt BT"/>
              <a:cs typeface="Futura Lt BT"/>
            </a:endParaRPr>
          </a:p>
        </p:txBody>
      </p:sp>
      <p:sp>
        <p:nvSpPr>
          <p:cNvPr id="8" name="object 8"/>
          <p:cNvSpPr txBox="1"/>
          <p:nvPr/>
        </p:nvSpPr>
        <p:spPr>
          <a:xfrm>
            <a:off x="3611299" y="3796208"/>
            <a:ext cx="2624455" cy="330200"/>
          </a:xfrm>
          <a:prstGeom prst="rect">
            <a:avLst/>
          </a:prstGeom>
        </p:spPr>
        <p:txBody>
          <a:bodyPr vert="horz" wrap="square" lIns="0" tIns="12700" rIns="0" bIns="0" rtlCol="0">
            <a:spAutoFit/>
          </a:bodyPr>
          <a:lstStyle/>
          <a:p>
            <a:pPr marL="12700">
              <a:lnSpc>
                <a:spcPct val="100000"/>
              </a:lnSpc>
              <a:spcBef>
                <a:spcPts val="100"/>
              </a:spcBef>
            </a:pPr>
            <a:r>
              <a:rPr sz="2000" i="1" dirty="0">
                <a:latin typeface="Futura Lt BT"/>
                <a:cs typeface="Futura Lt BT"/>
              </a:rPr>
              <a:t>6 minutes </a:t>
            </a:r>
            <a:r>
              <a:rPr sz="2000" i="1" spc="-5" dirty="0">
                <a:latin typeface="Futura Lt BT"/>
                <a:cs typeface="Futura Lt BT"/>
              </a:rPr>
              <a:t>pitch per</a:t>
            </a:r>
            <a:r>
              <a:rPr sz="2000" i="1" spc="-90" dirty="0">
                <a:latin typeface="Futura Lt BT"/>
                <a:cs typeface="Futura Lt BT"/>
              </a:rPr>
              <a:t> </a:t>
            </a:r>
            <a:r>
              <a:rPr sz="2000" i="1" spc="-5" dirty="0">
                <a:latin typeface="Futura Lt BT"/>
                <a:cs typeface="Futura Lt BT"/>
              </a:rPr>
              <a:t>team</a:t>
            </a:r>
            <a:endParaRPr sz="2000">
              <a:latin typeface="Futura Lt BT"/>
              <a:cs typeface="Futura Lt BT"/>
            </a:endParaRPr>
          </a:p>
        </p:txBody>
      </p:sp>
      <p:sp>
        <p:nvSpPr>
          <p:cNvPr id="9" name="object 9"/>
          <p:cNvSpPr txBox="1"/>
          <p:nvPr/>
        </p:nvSpPr>
        <p:spPr>
          <a:xfrm>
            <a:off x="3611299" y="4405809"/>
            <a:ext cx="6248400" cy="939800"/>
          </a:xfrm>
          <a:prstGeom prst="rect">
            <a:avLst/>
          </a:prstGeom>
        </p:spPr>
        <p:txBody>
          <a:bodyPr vert="horz" wrap="square" lIns="0" tIns="12700" rIns="0" bIns="0" rtlCol="0">
            <a:spAutoFit/>
          </a:bodyPr>
          <a:lstStyle/>
          <a:p>
            <a:pPr marL="304800" indent="-292100">
              <a:lnSpc>
                <a:spcPct val="100000"/>
              </a:lnSpc>
              <a:spcBef>
                <a:spcPts val="100"/>
              </a:spcBef>
              <a:buAutoNum type="arabicPeriod"/>
              <a:tabLst>
                <a:tab pos="305435" algn="l"/>
              </a:tabLst>
            </a:pPr>
            <a:r>
              <a:rPr sz="2000" dirty="0">
                <a:latin typeface="Futura Lt BT"/>
                <a:cs typeface="Futura Lt BT"/>
              </a:rPr>
              <a:t>One </a:t>
            </a:r>
            <a:r>
              <a:rPr sz="2000" spc="-15" dirty="0">
                <a:latin typeface="Futura Lt BT"/>
                <a:cs typeface="Futura Lt BT"/>
              </a:rPr>
              <a:t>Written </a:t>
            </a:r>
            <a:r>
              <a:rPr sz="2000" dirty="0">
                <a:latin typeface="Futura Lt BT"/>
                <a:cs typeface="Futura Lt BT"/>
              </a:rPr>
              <a:t>Caselet </a:t>
            </a:r>
            <a:r>
              <a:rPr sz="2000" spc="-5" dirty="0">
                <a:latin typeface="Futura Lt BT"/>
                <a:cs typeface="Futura Lt BT"/>
              </a:rPr>
              <a:t>on the </a:t>
            </a:r>
            <a:r>
              <a:rPr sz="2000" spc="-15" dirty="0">
                <a:latin typeface="Futura Lt BT"/>
                <a:cs typeface="Futura Lt BT"/>
              </a:rPr>
              <a:t>Project</a:t>
            </a:r>
            <a:r>
              <a:rPr sz="2000" dirty="0">
                <a:latin typeface="Futura Lt BT"/>
                <a:cs typeface="Futura Lt BT"/>
              </a:rPr>
              <a:t> (Submit)</a:t>
            </a:r>
            <a:endParaRPr sz="2000">
              <a:latin typeface="Futura Lt BT"/>
              <a:cs typeface="Futura Lt BT"/>
            </a:endParaRPr>
          </a:p>
          <a:p>
            <a:pPr marL="304800" indent="-292100">
              <a:lnSpc>
                <a:spcPct val="100000"/>
              </a:lnSpc>
              <a:buAutoNum type="arabicPeriod"/>
              <a:tabLst>
                <a:tab pos="305435" algn="l"/>
              </a:tabLst>
            </a:pPr>
            <a:r>
              <a:rPr sz="2000" dirty="0">
                <a:latin typeface="Futura Lt BT"/>
                <a:cs typeface="Futura Lt BT"/>
              </a:rPr>
              <a:t>One </a:t>
            </a:r>
            <a:r>
              <a:rPr sz="2000" spc="-5" dirty="0">
                <a:latin typeface="Futura Lt BT"/>
                <a:cs typeface="Futura Lt BT"/>
              </a:rPr>
              <a:t>Audio </a:t>
            </a:r>
            <a:r>
              <a:rPr sz="2000" dirty="0">
                <a:latin typeface="Futura Lt BT"/>
                <a:cs typeface="Futura Lt BT"/>
              </a:rPr>
              <a:t>Visual Caselet (3 </a:t>
            </a:r>
            <a:r>
              <a:rPr sz="2000" spc="-5" dirty="0">
                <a:latin typeface="Futura Lt BT"/>
                <a:cs typeface="Futura Lt BT"/>
              </a:rPr>
              <a:t>min.) on the </a:t>
            </a:r>
            <a:r>
              <a:rPr sz="2000" spc="-10" dirty="0">
                <a:latin typeface="Futura Lt BT"/>
                <a:cs typeface="Futura Lt BT"/>
              </a:rPr>
              <a:t>Project</a:t>
            </a:r>
            <a:r>
              <a:rPr sz="2000" spc="-85" dirty="0">
                <a:latin typeface="Futura Lt BT"/>
                <a:cs typeface="Futura Lt BT"/>
              </a:rPr>
              <a:t> </a:t>
            </a:r>
            <a:r>
              <a:rPr sz="2000" dirty="0">
                <a:latin typeface="Futura Lt BT"/>
                <a:cs typeface="Futura Lt BT"/>
              </a:rPr>
              <a:t>(Show)</a:t>
            </a:r>
            <a:endParaRPr sz="2000">
              <a:latin typeface="Futura Lt BT"/>
              <a:cs typeface="Futura Lt BT"/>
            </a:endParaRPr>
          </a:p>
          <a:p>
            <a:pPr marL="304800" indent="-292100">
              <a:lnSpc>
                <a:spcPct val="100000"/>
              </a:lnSpc>
              <a:buAutoNum type="arabicPeriod"/>
              <a:tabLst>
                <a:tab pos="305435" algn="l"/>
              </a:tabLst>
            </a:pPr>
            <a:r>
              <a:rPr sz="2000" spc="-10" dirty="0">
                <a:latin typeface="Futura Lt BT"/>
                <a:cs typeface="Futura Lt BT"/>
              </a:rPr>
              <a:t>Pitch </a:t>
            </a:r>
            <a:r>
              <a:rPr sz="2000" spc="-5" dirty="0">
                <a:latin typeface="Futura Lt BT"/>
                <a:cs typeface="Futura Lt BT"/>
              </a:rPr>
              <a:t>by the </a:t>
            </a:r>
            <a:r>
              <a:rPr sz="2000" spc="-65" dirty="0">
                <a:latin typeface="Futura Lt BT"/>
                <a:cs typeface="Futura Lt BT"/>
              </a:rPr>
              <a:t>Team </a:t>
            </a:r>
            <a:r>
              <a:rPr sz="2000" dirty="0">
                <a:latin typeface="Futura Lt BT"/>
                <a:cs typeface="Futura Lt BT"/>
              </a:rPr>
              <a:t>(Show):</a:t>
            </a:r>
            <a:r>
              <a:rPr sz="2000" spc="55" dirty="0">
                <a:latin typeface="Futura Lt BT"/>
                <a:cs typeface="Futura Lt BT"/>
              </a:rPr>
              <a:t> </a:t>
            </a:r>
            <a:r>
              <a:rPr sz="2000" spc="-10" dirty="0">
                <a:latin typeface="Futura Lt BT"/>
                <a:cs typeface="Futura Lt BT"/>
              </a:rPr>
              <a:t>Prototype</a:t>
            </a:r>
            <a:endParaRPr sz="2000">
              <a:latin typeface="Futura Lt BT"/>
              <a:cs typeface="Futura Lt B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A025"/>
          </a:solidFill>
        </p:spPr>
        <p:txBody>
          <a:bodyPr wrap="square" lIns="0" tIns="0" rIns="0" bIns="0" rtlCol="0"/>
          <a:lstStyle/>
          <a:p>
            <a:endParaRPr/>
          </a:p>
        </p:txBody>
      </p:sp>
      <p:sp>
        <p:nvSpPr>
          <p:cNvPr id="3" name="object 3"/>
          <p:cNvSpPr txBox="1">
            <a:spLocks noGrp="1"/>
          </p:cNvSpPr>
          <p:nvPr>
            <p:ph type="title"/>
          </p:nvPr>
        </p:nvSpPr>
        <p:spPr>
          <a:xfrm>
            <a:off x="339474" y="162055"/>
            <a:ext cx="2284730" cy="1854200"/>
          </a:xfrm>
          <a:prstGeom prst="rect">
            <a:avLst/>
          </a:prstGeom>
        </p:spPr>
        <p:txBody>
          <a:bodyPr vert="horz" wrap="square" lIns="0" tIns="12700" rIns="0" bIns="0" rtlCol="0">
            <a:spAutoFit/>
          </a:bodyPr>
          <a:lstStyle/>
          <a:p>
            <a:pPr marL="12700" marR="5080">
              <a:lnSpc>
                <a:spcPct val="100000"/>
              </a:lnSpc>
              <a:spcBef>
                <a:spcPts val="100"/>
              </a:spcBef>
            </a:pPr>
            <a:r>
              <a:rPr spc="-5" dirty="0"/>
              <a:t>Story of  Darwin  </a:t>
            </a:r>
            <a:r>
              <a:rPr b="0" i="1" spc="-5" dirty="0">
                <a:latin typeface="Century Gothic"/>
                <a:cs typeface="Century Gothic"/>
              </a:rPr>
              <a:t>Introducing  Observation</a:t>
            </a: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96286"/>
            <a:ext cx="6447155" cy="9398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1. Observation </a:t>
            </a:r>
            <a:r>
              <a:rPr sz="2000" dirty="0">
                <a:latin typeface="Futura Lt BT"/>
                <a:cs typeface="Futura Lt BT"/>
              </a:rPr>
              <a:t>: </a:t>
            </a:r>
            <a:r>
              <a:rPr sz="2000" spc="-5" dirty="0">
                <a:latin typeface="Futura Lt BT"/>
                <a:cs typeface="Futura Lt BT"/>
              </a:rPr>
              <a:t>Saw things </a:t>
            </a:r>
            <a:r>
              <a:rPr sz="2000" dirty="0">
                <a:latin typeface="Futura Lt BT"/>
                <a:cs typeface="Futura Lt BT"/>
              </a:rPr>
              <a:t>when </a:t>
            </a:r>
            <a:r>
              <a:rPr sz="2000" spc="-5" dirty="0">
                <a:latin typeface="Futura Lt BT"/>
                <a:cs typeface="Futura Lt BT"/>
              </a:rPr>
              <a:t>on</a:t>
            </a:r>
            <a:r>
              <a:rPr sz="2000" spc="-60" dirty="0">
                <a:latin typeface="Futura Lt BT"/>
                <a:cs typeface="Futura Lt BT"/>
              </a:rPr>
              <a:t> </a:t>
            </a:r>
            <a:r>
              <a:rPr sz="2000" spc="-5" dirty="0">
                <a:latin typeface="Futura Lt BT"/>
                <a:cs typeface="Futura Lt BT"/>
              </a:rPr>
              <a:t>trip</a:t>
            </a:r>
            <a:endParaRPr sz="2000">
              <a:latin typeface="Futura Lt BT"/>
              <a:cs typeface="Futura Lt BT"/>
            </a:endParaRPr>
          </a:p>
          <a:p>
            <a:pPr marL="12700" marR="5080">
              <a:lnSpc>
                <a:spcPct val="100000"/>
              </a:lnSpc>
            </a:pPr>
            <a:r>
              <a:rPr sz="2000" dirty="0">
                <a:latin typeface="Futura Lt BT"/>
                <a:cs typeface="Futura Lt BT"/>
              </a:rPr>
              <a:t>- Did not </a:t>
            </a:r>
            <a:r>
              <a:rPr sz="2000" spc="-5" dirty="0">
                <a:latin typeface="Futura Lt BT"/>
                <a:cs typeface="Futura Lt BT"/>
              </a:rPr>
              <a:t>make any </a:t>
            </a:r>
            <a:r>
              <a:rPr sz="2000" dirty="0">
                <a:latin typeface="Futura Lt BT"/>
                <a:cs typeface="Futura Lt BT"/>
              </a:rPr>
              <a:t>inferences </a:t>
            </a:r>
            <a:r>
              <a:rPr sz="2000" spc="-5" dirty="0">
                <a:latin typeface="Futura Lt BT"/>
                <a:cs typeface="Futura Lt BT"/>
              </a:rPr>
              <a:t>or conclusions, did </a:t>
            </a:r>
            <a:r>
              <a:rPr sz="2000" dirty="0">
                <a:latin typeface="Futura Lt BT"/>
                <a:cs typeface="Futura Lt BT"/>
              </a:rPr>
              <a:t>not search  for a </a:t>
            </a:r>
            <a:r>
              <a:rPr sz="2000" spc="-5" dirty="0">
                <a:latin typeface="Futura Lt BT"/>
                <a:cs typeface="Futura Lt BT"/>
              </a:rPr>
              <a:t>problem or </a:t>
            </a:r>
            <a:r>
              <a:rPr sz="2000" dirty="0">
                <a:latin typeface="Futura Lt BT"/>
                <a:cs typeface="Futura Lt BT"/>
              </a:rPr>
              <a:t>solution, just</a:t>
            </a:r>
            <a:r>
              <a:rPr sz="2000" spc="-25" dirty="0">
                <a:latin typeface="Futura Lt BT"/>
                <a:cs typeface="Futura Lt BT"/>
              </a:rPr>
              <a:t> </a:t>
            </a:r>
            <a:r>
              <a:rPr sz="2000" spc="-5" dirty="0">
                <a:latin typeface="Futura Lt BT"/>
                <a:cs typeface="Futura Lt BT"/>
              </a:rPr>
              <a:t>explored</a:t>
            </a:r>
            <a:endParaRPr sz="2000">
              <a:latin typeface="Futura Lt BT"/>
              <a:cs typeface="Futura Lt BT"/>
            </a:endParaRPr>
          </a:p>
        </p:txBody>
      </p:sp>
      <p:sp>
        <p:nvSpPr>
          <p:cNvPr id="5" name="object 5"/>
          <p:cNvSpPr txBox="1"/>
          <p:nvPr/>
        </p:nvSpPr>
        <p:spPr>
          <a:xfrm>
            <a:off x="3611299" y="1415486"/>
            <a:ext cx="6345555" cy="6350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2. Documentation </a:t>
            </a:r>
            <a:r>
              <a:rPr sz="2000" dirty="0">
                <a:latin typeface="Futura Lt BT"/>
                <a:cs typeface="Futura Lt BT"/>
              </a:rPr>
              <a:t>: kept </a:t>
            </a:r>
            <a:r>
              <a:rPr sz="2000" spc="-5" dirty="0">
                <a:latin typeface="Futura Lt BT"/>
                <a:cs typeface="Futura Lt BT"/>
              </a:rPr>
              <a:t>on documenting the</a:t>
            </a:r>
            <a:r>
              <a:rPr sz="2000" spc="-80" dirty="0">
                <a:latin typeface="Futura Lt BT"/>
                <a:cs typeface="Futura Lt BT"/>
              </a:rPr>
              <a:t> </a:t>
            </a:r>
            <a:r>
              <a:rPr sz="2000" spc="-5" dirty="0">
                <a:latin typeface="Futura Lt BT"/>
                <a:cs typeface="Futura Lt BT"/>
              </a:rPr>
              <a:t>observation</a:t>
            </a:r>
            <a:endParaRPr sz="2000">
              <a:latin typeface="Futura Lt BT"/>
              <a:cs typeface="Futura Lt BT"/>
            </a:endParaRPr>
          </a:p>
          <a:p>
            <a:pPr marL="12700">
              <a:lnSpc>
                <a:spcPct val="100000"/>
              </a:lnSpc>
            </a:pPr>
            <a:r>
              <a:rPr sz="2000" dirty="0">
                <a:latin typeface="Futura Lt BT"/>
                <a:cs typeface="Futura Lt BT"/>
              </a:rPr>
              <a:t>- Common Place</a:t>
            </a:r>
            <a:r>
              <a:rPr sz="2000" spc="-20" dirty="0">
                <a:latin typeface="Futura Lt BT"/>
                <a:cs typeface="Futura Lt BT"/>
              </a:rPr>
              <a:t> </a:t>
            </a:r>
            <a:r>
              <a:rPr sz="2000" dirty="0">
                <a:latin typeface="Futura Lt BT"/>
                <a:cs typeface="Futura Lt BT"/>
              </a:rPr>
              <a:t>book</a:t>
            </a:r>
            <a:endParaRPr sz="2000">
              <a:latin typeface="Futura Lt BT"/>
              <a:cs typeface="Futura Lt BT"/>
            </a:endParaRPr>
          </a:p>
        </p:txBody>
      </p:sp>
      <p:sp>
        <p:nvSpPr>
          <p:cNvPr id="6" name="object 6"/>
          <p:cNvSpPr txBox="1"/>
          <p:nvPr/>
        </p:nvSpPr>
        <p:spPr>
          <a:xfrm>
            <a:off x="3594100" y="2486025"/>
            <a:ext cx="6715759" cy="12446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3.</a:t>
            </a:r>
            <a:r>
              <a:rPr sz="2000" b="1" spc="-10" dirty="0">
                <a:latin typeface="Futura Hv BT"/>
                <a:cs typeface="Futura Hv BT"/>
              </a:rPr>
              <a:t> Reflection</a:t>
            </a:r>
            <a:endParaRPr sz="2000" dirty="0">
              <a:latin typeface="Futura Hv BT"/>
              <a:cs typeface="Futura Hv BT"/>
            </a:endParaRPr>
          </a:p>
          <a:p>
            <a:pPr marL="12700" marR="5080">
              <a:lnSpc>
                <a:spcPct val="100000"/>
              </a:lnSpc>
            </a:pPr>
            <a:r>
              <a:rPr sz="2000" dirty="0">
                <a:latin typeface="Futura Lt BT"/>
                <a:cs typeface="Futura Lt BT"/>
              </a:rPr>
              <a:t>- Upon returning looked </a:t>
            </a:r>
            <a:r>
              <a:rPr sz="2000" spc="-5" dirty="0">
                <a:latin typeface="Futura Lt BT"/>
                <a:cs typeface="Futura Lt BT"/>
              </a:rPr>
              <a:t>at the book/journals and tries to make  connections, that </a:t>
            </a:r>
            <a:r>
              <a:rPr sz="2000" dirty="0">
                <a:latin typeface="Futura Lt BT"/>
                <a:cs typeface="Futura Lt BT"/>
              </a:rPr>
              <a:t>is when he stumbled upon </a:t>
            </a:r>
            <a:r>
              <a:rPr sz="2000" spc="-5" dirty="0">
                <a:latin typeface="Futura Lt BT"/>
                <a:cs typeface="Futura Lt BT"/>
              </a:rPr>
              <a:t>and proposed  theory of</a:t>
            </a:r>
            <a:r>
              <a:rPr sz="2000" spc="-10" dirty="0">
                <a:latin typeface="Futura Lt BT"/>
                <a:cs typeface="Futura Lt BT"/>
              </a:rPr>
              <a:t> </a:t>
            </a:r>
            <a:r>
              <a:rPr sz="2000" spc="-5" dirty="0">
                <a:latin typeface="Futura Lt BT"/>
                <a:cs typeface="Futura Lt BT"/>
              </a:rPr>
              <a:t>evolution</a:t>
            </a:r>
            <a:endParaRPr sz="2000" dirty="0">
              <a:latin typeface="Futura Lt BT"/>
              <a:cs typeface="Futura Lt B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3768" y="322285"/>
            <a:ext cx="3324132" cy="320601"/>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000000"/>
                </a:solidFill>
                <a:latin typeface="Futura Hv BT"/>
                <a:cs typeface="Futura Hv BT"/>
              </a:rPr>
              <a:t>BEGINNERS</a:t>
            </a:r>
            <a:r>
              <a:rPr sz="2000" spc="-30" dirty="0">
                <a:solidFill>
                  <a:srgbClr val="000000"/>
                </a:solidFill>
                <a:latin typeface="Futura Hv BT"/>
                <a:cs typeface="Futura Hv BT"/>
              </a:rPr>
              <a:t> </a:t>
            </a:r>
            <a:r>
              <a:rPr sz="2000" spc="-10" dirty="0">
                <a:solidFill>
                  <a:srgbClr val="000000"/>
                </a:solidFill>
                <a:latin typeface="Futura Hv BT"/>
                <a:cs typeface="Futura Hv BT"/>
              </a:rPr>
              <a:t>MINDSET</a:t>
            </a:r>
            <a:endParaRPr sz="2000" dirty="0">
              <a:latin typeface="Futura Hv BT"/>
              <a:cs typeface="Futura Hv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2">
            <a:extLst>
              <a:ext uri="{FF2B5EF4-FFF2-40B4-BE49-F238E27FC236}">
                <a16:creationId xmlns:a16="http://schemas.microsoft.com/office/drawing/2014/main" xmlns="" id="{0018A2D9-711B-41EA-AFFF-212381C05B54}"/>
              </a:ext>
            </a:extLst>
          </p:cNvPr>
          <p:cNvPicPr>
            <a:picLocks noChangeAspect="1" noChangeArrowheads="1"/>
          </p:cNvPicPr>
          <p:nvPr/>
        </p:nvPicPr>
        <p:blipFill rotWithShape="1">
          <a:blip r:embed="rId2" cstate="print"/>
          <a:srcRect l="1663" t="13770" r="24730" b="10918"/>
          <a:stretch/>
        </p:blipFill>
        <p:spPr bwMode="auto">
          <a:xfrm>
            <a:off x="844549" y="1375569"/>
            <a:ext cx="9004301" cy="4811712"/>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49203" y="6829425"/>
            <a:ext cx="2426697" cy="289823"/>
          </a:xfrm>
          <a:prstGeom prst="rect">
            <a:avLst/>
          </a:prstGeom>
        </p:spPr>
        <p:txBody>
          <a:bodyPr vert="horz" wrap="square" lIns="0" tIns="12700" rIns="0" bIns="0" rtlCol="0">
            <a:spAutoFit/>
          </a:bodyPr>
          <a:lstStyle/>
          <a:p>
            <a:pPr marL="12700">
              <a:lnSpc>
                <a:spcPct val="100000"/>
              </a:lnSpc>
              <a:spcBef>
                <a:spcPts val="100"/>
              </a:spcBef>
            </a:pPr>
            <a:r>
              <a:rPr sz="1800" i="1" spc="-5" dirty="0">
                <a:latin typeface="Futura Lt BT"/>
                <a:cs typeface="Futura Lt BT"/>
              </a:rPr>
              <a:t>Numbers </a:t>
            </a:r>
            <a:r>
              <a:rPr sz="1800" i="1" dirty="0">
                <a:latin typeface="Futura Lt BT"/>
                <a:cs typeface="Futura Lt BT"/>
              </a:rPr>
              <a:t>:</a:t>
            </a:r>
            <a:r>
              <a:rPr sz="1800" i="1" spc="-90" dirty="0">
                <a:latin typeface="Futura Lt BT"/>
                <a:cs typeface="Futura Lt BT"/>
              </a:rPr>
              <a:t> </a:t>
            </a:r>
            <a:r>
              <a:rPr sz="1800" i="1" spc="-5" dirty="0">
                <a:latin typeface="Futura Lt BT"/>
                <a:cs typeface="Futura Lt BT"/>
              </a:rPr>
              <a:t>Benchmark</a:t>
            </a:r>
            <a:endParaRPr sz="1800" dirty="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4" descr="Related image">
            <a:extLst>
              <a:ext uri="{FF2B5EF4-FFF2-40B4-BE49-F238E27FC236}">
                <a16:creationId xmlns:a16="http://schemas.microsoft.com/office/drawing/2014/main" xmlns="" id="{405FF4F4-C69A-4894-8F5C-CF999052A4D4}"/>
              </a:ext>
            </a:extLst>
          </p:cNvPr>
          <p:cNvPicPr>
            <a:picLocks noChangeAspect="1" noChangeArrowheads="1"/>
          </p:cNvPicPr>
          <p:nvPr/>
        </p:nvPicPr>
        <p:blipFill>
          <a:blip r:embed="rId2" cstate="print"/>
          <a:srcRect/>
          <a:stretch>
            <a:fillRect/>
          </a:stretch>
        </p:blipFill>
        <p:spPr bwMode="auto">
          <a:xfrm>
            <a:off x="387531" y="478330"/>
            <a:ext cx="9918338" cy="6366058"/>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1800" y="6981824"/>
            <a:ext cx="1048700" cy="289823"/>
          </a:xfrm>
          <a:prstGeom prst="rect">
            <a:avLst/>
          </a:prstGeom>
        </p:spPr>
        <p:txBody>
          <a:bodyPr vert="horz" wrap="square" lIns="0" tIns="12700" rIns="0" bIns="0" rtlCol="0">
            <a:spAutoFit/>
          </a:bodyPr>
          <a:lstStyle/>
          <a:p>
            <a:pPr marL="12700">
              <a:lnSpc>
                <a:spcPct val="100000"/>
              </a:lnSpc>
              <a:spcBef>
                <a:spcPts val="100"/>
              </a:spcBef>
            </a:pPr>
            <a:r>
              <a:rPr sz="1800" i="1" spc="-135" dirty="0">
                <a:latin typeface="Futura Lt BT"/>
                <a:cs typeface="Futura Lt BT"/>
              </a:rPr>
              <a:t>V</a:t>
            </a:r>
            <a:r>
              <a:rPr sz="1800" i="1" spc="-5" dirty="0">
                <a:latin typeface="Futura Lt BT"/>
                <a:cs typeface="Futura Lt BT"/>
              </a:rPr>
              <a:t>ariety</a:t>
            </a:r>
            <a:endParaRPr sz="180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2" descr="Image result for pictures for observation skills">
            <a:extLst>
              <a:ext uri="{FF2B5EF4-FFF2-40B4-BE49-F238E27FC236}">
                <a16:creationId xmlns:a16="http://schemas.microsoft.com/office/drawing/2014/main" xmlns="" id="{F2388095-6F38-4E6C-94F4-36A3ECA2028A}"/>
              </a:ext>
            </a:extLst>
          </p:cNvPr>
          <p:cNvPicPr>
            <a:picLocks noChangeAspect="1" noChangeArrowheads="1"/>
          </p:cNvPicPr>
          <p:nvPr/>
        </p:nvPicPr>
        <p:blipFill rotWithShape="1">
          <a:blip r:embed="rId2" cstate="print">
            <a:lum contrast="20000"/>
          </a:blip>
          <a:srcRect l="11885" t="4736" r="11207" b="5788"/>
          <a:stretch/>
        </p:blipFill>
        <p:spPr bwMode="auto">
          <a:xfrm>
            <a:off x="833592" y="308492"/>
            <a:ext cx="9045584" cy="6208714"/>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1800" y="6981824"/>
            <a:ext cx="1048700" cy="289823"/>
          </a:xfrm>
          <a:prstGeom prst="rect">
            <a:avLst/>
          </a:prstGeom>
        </p:spPr>
        <p:txBody>
          <a:bodyPr vert="horz" wrap="square" lIns="0" tIns="12700" rIns="0" bIns="0" rtlCol="0">
            <a:spAutoFit/>
          </a:bodyPr>
          <a:lstStyle/>
          <a:p>
            <a:pPr marL="12700">
              <a:lnSpc>
                <a:spcPct val="100000"/>
              </a:lnSpc>
              <a:spcBef>
                <a:spcPts val="100"/>
              </a:spcBef>
            </a:pPr>
            <a:r>
              <a:rPr sz="1800" i="1" dirty="0">
                <a:latin typeface="Futura Lt BT"/>
                <a:cs typeface="Futura Lt BT"/>
              </a:rPr>
              <a:t>Hidden</a:t>
            </a:r>
            <a:endParaRPr sz="1800" dirty="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2">
            <a:extLst>
              <a:ext uri="{FF2B5EF4-FFF2-40B4-BE49-F238E27FC236}">
                <a16:creationId xmlns:a16="http://schemas.microsoft.com/office/drawing/2014/main" xmlns="" id="{7BD3EF8C-2787-4048-97DE-9BEDC5480754}"/>
              </a:ext>
            </a:extLst>
          </p:cNvPr>
          <p:cNvPicPr>
            <a:picLocks noChangeAspect="1" noChangeArrowheads="1"/>
          </p:cNvPicPr>
          <p:nvPr/>
        </p:nvPicPr>
        <p:blipFill>
          <a:blip r:embed="rId2" cstate="print"/>
          <a:srcRect l="30995" t="12219" r="30818" b="24207"/>
          <a:stretch>
            <a:fillRect/>
          </a:stretch>
        </p:blipFill>
        <p:spPr bwMode="auto">
          <a:xfrm>
            <a:off x="1674093" y="207210"/>
            <a:ext cx="7345214" cy="6875171"/>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a:extLst>
              <a:ext uri="{FF2B5EF4-FFF2-40B4-BE49-F238E27FC236}">
                <a16:creationId xmlns:a16="http://schemas.microsoft.com/office/drawing/2014/main" xmlns="" id="{C239D73F-2322-42D3-8DAB-4DB2EA41B421}"/>
              </a:ext>
            </a:extLst>
          </p:cNvPr>
          <p:cNvPicPr>
            <a:picLocks noChangeAspect="1" noChangeArrowheads="1"/>
          </p:cNvPicPr>
          <p:nvPr/>
        </p:nvPicPr>
        <p:blipFill>
          <a:blip r:embed="rId2" cstate="print"/>
          <a:srcRect l="32667" t="75793" r="32729" b="4026"/>
          <a:stretch>
            <a:fillRect/>
          </a:stretch>
        </p:blipFill>
        <p:spPr bwMode="auto">
          <a:xfrm>
            <a:off x="386635" y="2098835"/>
            <a:ext cx="9920130" cy="3694394"/>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1800" y="6905625"/>
            <a:ext cx="2420300" cy="289823"/>
          </a:xfrm>
          <a:prstGeom prst="rect">
            <a:avLst/>
          </a:prstGeom>
        </p:spPr>
        <p:txBody>
          <a:bodyPr vert="horz" wrap="square" lIns="0" tIns="12700" rIns="0" bIns="0" rtlCol="0">
            <a:spAutoFit/>
          </a:bodyPr>
          <a:lstStyle/>
          <a:p>
            <a:pPr marL="12700">
              <a:lnSpc>
                <a:spcPct val="100000"/>
              </a:lnSpc>
              <a:spcBef>
                <a:spcPts val="100"/>
              </a:spcBef>
            </a:pPr>
            <a:r>
              <a:rPr sz="1800" i="1" spc="-10" dirty="0">
                <a:latin typeface="Futura Lt BT"/>
                <a:cs typeface="Futura Lt BT"/>
              </a:rPr>
              <a:t>Perception/Dececption</a:t>
            </a:r>
            <a:endParaRPr sz="180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2" descr="Image result for pictures for observation skills">
            <a:extLst>
              <a:ext uri="{FF2B5EF4-FFF2-40B4-BE49-F238E27FC236}">
                <a16:creationId xmlns:a16="http://schemas.microsoft.com/office/drawing/2014/main" xmlns="" id="{0C899751-395E-4165-ABC0-D6CB08168B37}"/>
              </a:ext>
            </a:extLst>
          </p:cNvPr>
          <p:cNvPicPr>
            <a:picLocks noChangeAspect="1" noChangeArrowheads="1"/>
          </p:cNvPicPr>
          <p:nvPr/>
        </p:nvPicPr>
        <p:blipFill rotWithShape="1">
          <a:blip r:embed="rId2" cstate="print"/>
          <a:srcRect l="21803" t="6250" r="22370" b="2575"/>
          <a:stretch/>
        </p:blipFill>
        <p:spPr bwMode="auto">
          <a:xfrm>
            <a:off x="2794000" y="654685"/>
            <a:ext cx="5105400" cy="625348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7564" y="322285"/>
            <a:ext cx="3672736"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000000"/>
                </a:solidFill>
                <a:latin typeface="Futura Hv BT"/>
                <a:cs typeface="Futura Hv BT"/>
              </a:rPr>
              <a:t>LIST THE</a:t>
            </a:r>
            <a:r>
              <a:rPr sz="2000" spc="-40" dirty="0">
                <a:solidFill>
                  <a:srgbClr val="000000"/>
                </a:solidFill>
                <a:latin typeface="Futura Hv BT"/>
                <a:cs typeface="Futura Hv BT"/>
              </a:rPr>
              <a:t> </a:t>
            </a:r>
            <a:r>
              <a:rPr sz="2000" spc="-15" dirty="0">
                <a:solidFill>
                  <a:srgbClr val="000000"/>
                </a:solidFill>
                <a:latin typeface="Futura Hv BT"/>
                <a:cs typeface="Futura Hv BT"/>
              </a:rPr>
              <a:t>STAKEHOLDERS</a:t>
            </a:r>
            <a:endParaRPr sz="2000" dirty="0">
              <a:latin typeface="Futura Hv BT"/>
              <a:cs typeface="Futura Hv BT"/>
            </a:endParaRPr>
          </a:p>
        </p:txBody>
      </p:sp>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3"/>
          <p:cNvSpPr txBox="1"/>
          <p:nvPr/>
        </p:nvSpPr>
        <p:spPr>
          <a:xfrm>
            <a:off x="2042264" y="1861271"/>
            <a:ext cx="3456836" cy="5560497"/>
          </a:xfrm>
          <a:prstGeom prst="rect">
            <a:avLst/>
          </a:prstGeom>
        </p:spPr>
        <p:txBody>
          <a:bodyPr vert="horz" wrap="square" lIns="0" tIns="12700" rIns="0" bIns="0" rtlCol="0">
            <a:spAutoFit/>
          </a:bodyPr>
          <a:lstStyle/>
          <a:p>
            <a:pPr marL="304800" indent="-292100">
              <a:lnSpc>
                <a:spcPct val="100000"/>
              </a:lnSpc>
              <a:spcBef>
                <a:spcPts val="100"/>
              </a:spcBef>
              <a:buAutoNum type="arabicPeriod"/>
              <a:tabLst>
                <a:tab pos="305435" algn="l"/>
              </a:tabLst>
            </a:pPr>
            <a:r>
              <a:rPr sz="2000" spc="-10" dirty="0">
                <a:latin typeface="Futura Lt BT"/>
                <a:cs typeface="Futura Lt BT"/>
              </a:rPr>
              <a:t>Wide </a:t>
            </a:r>
            <a:r>
              <a:rPr sz="2000" dirty="0">
                <a:latin typeface="Futura Lt BT"/>
                <a:cs typeface="Futura Lt BT"/>
              </a:rPr>
              <a:t>range </a:t>
            </a:r>
            <a:r>
              <a:rPr sz="2000" spc="-5" dirty="0">
                <a:latin typeface="Futura Lt BT"/>
                <a:cs typeface="Futura Lt BT"/>
              </a:rPr>
              <a:t>of</a:t>
            </a:r>
            <a:r>
              <a:rPr sz="2000" spc="-25" dirty="0">
                <a:latin typeface="Futura Lt BT"/>
                <a:cs typeface="Futura Lt BT"/>
              </a:rPr>
              <a:t> </a:t>
            </a:r>
            <a:r>
              <a:rPr sz="2000" spc="-5" dirty="0">
                <a:latin typeface="Futura Lt BT"/>
                <a:cs typeface="Futura Lt BT"/>
              </a:rPr>
              <a:t>citizens</a:t>
            </a:r>
            <a:endParaRPr sz="2000" dirty="0">
              <a:latin typeface="Futura Lt BT"/>
              <a:cs typeface="Futura Lt BT"/>
            </a:endParaRPr>
          </a:p>
          <a:p>
            <a:pPr marL="12700" marR="5080">
              <a:lnSpc>
                <a:spcPct val="200000"/>
              </a:lnSpc>
              <a:buAutoNum type="arabicPeriod"/>
              <a:tabLst>
                <a:tab pos="305435" algn="l"/>
              </a:tabLst>
            </a:pPr>
            <a:r>
              <a:rPr lang="en-US" sz="2000" spc="-10" dirty="0" smtClean="0">
                <a:latin typeface="Futura Lt BT"/>
                <a:cs typeface="Futura Lt BT"/>
              </a:rPr>
              <a:t> </a:t>
            </a:r>
            <a:r>
              <a:rPr sz="2000" spc="-10" dirty="0" smtClean="0">
                <a:latin typeface="Futura Lt BT"/>
                <a:cs typeface="Futura Lt BT"/>
              </a:rPr>
              <a:t>Wide </a:t>
            </a:r>
            <a:r>
              <a:rPr sz="2000" dirty="0">
                <a:latin typeface="Futura Lt BT"/>
                <a:cs typeface="Futura Lt BT"/>
              </a:rPr>
              <a:t>range </a:t>
            </a:r>
            <a:r>
              <a:rPr sz="2000" spc="-5" dirty="0">
                <a:latin typeface="Futura Lt BT"/>
                <a:cs typeface="Futura Lt BT"/>
              </a:rPr>
              <a:t>of Service</a:t>
            </a:r>
            <a:r>
              <a:rPr sz="2000" spc="-85" dirty="0">
                <a:latin typeface="Futura Lt BT"/>
                <a:cs typeface="Futura Lt BT"/>
              </a:rPr>
              <a:t> </a:t>
            </a:r>
            <a:r>
              <a:rPr lang="en-US" sz="2000" spc="-5" dirty="0" smtClean="0">
                <a:latin typeface="Futura Lt BT"/>
                <a:cs typeface="Futura Lt BT"/>
              </a:rPr>
              <a:t>team</a:t>
            </a:r>
          </a:p>
          <a:p>
            <a:pPr marL="12700" marR="5080">
              <a:lnSpc>
                <a:spcPct val="200000"/>
              </a:lnSpc>
              <a:tabLst>
                <a:tab pos="305435" algn="l"/>
              </a:tabLst>
            </a:pPr>
            <a:r>
              <a:rPr lang="en-US" sz="2000" spc="-5" dirty="0" smtClean="0">
                <a:latin typeface="Futura Lt BT"/>
                <a:cs typeface="Futura Lt BT"/>
              </a:rPr>
              <a:t>3.</a:t>
            </a:r>
          </a:p>
          <a:p>
            <a:pPr marL="12700" marR="5080">
              <a:lnSpc>
                <a:spcPct val="200000"/>
              </a:lnSpc>
              <a:tabLst>
                <a:tab pos="305435" algn="l"/>
              </a:tabLst>
            </a:pPr>
            <a:r>
              <a:rPr lang="en-US" sz="2000" spc="-5" dirty="0" smtClean="0">
                <a:latin typeface="Futura Lt BT"/>
                <a:cs typeface="Futura Lt BT"/>
              </a:rPr>
              <a:t>4.</a:t>
            </a:r>
          </a:p>
          <a:p>
            <a:pPr marL="12700" marR="5080">
              <a:lnSpc>
                <a:spcPct val="200000"/>
              </a:lnSpc>
              <a:tabLst>
                <a:tab pos="305435" algn="l"/>
              </a:tabLst>
            </a:pPr>
            <a:r>
              <a:rPr lang="en-US" sz="2000" spc="-5" dirty="0" smtClean="0">
                <a:latin typeface="Futura Lt BT"/>
                <a:cs typeface="Futura Lt BT"/>
              </a:rPr>
              <a:t>5.</a:t>
            </a:r>
          </a:p>
          <a:p>
            <a:pPr marL="12700" marR="5080">
              <a:lnSpc>
                <a:spcPct val="200000"/>
              </a:lnSpc>
              <a:tabLst>
                <a:tab pos="305435" algn="l"/>
              </a:tabLst>
            </a:pPr>
            <a:r>
              <a:rPr lang="en-US" sz="2000" spc="-5" dirty="0" smtClean="0">
                <a:latin typeface="Futura Lt BT"/>
                <a:cs typeface="Futura Lt BT"/>
              </a:rPr>
              <a:t>6.</a:t>
            </a:r>
          </a:p>
          <a:p>
            <a:pPr marL="12700" marR="5080">
              <a:lnSpc>
                <a:spcPct val="200000"/>
              </a:lnSpc>
              <a:tabLst>
                <a:tab pos="305435" algn="l"/>
              </a:tabLst>
            </a:pPr>
            <a:r>
              <a:rPr lang="en-US" sz="2000" spc="-5" dirty="0" smtClean="0">
                <a:latin typeface="Futura Lt BT"/>
                <a:cs typeface="Futura Lt BT"/>
              </a:rPr>
              <a:t>7.</a:t>
            </a:r>
          </a:p>
          <a:p>
            <a:pPr marL="12700" marR="5080">
              <a:lnSpc>
                <a:spcPct val="200000"/>
              </a:lnSpc>
              <a:tabLst>
                <a:tab pos="305435" algn="l"/>
              </a:tabLst>
            </a:pPr>
            <a:r>
              <a:rPr lang="en-US" sz="2000" spc="-5" dirty="0" smtClean="0">
                <a:latin typeface="Futura Lt BT"/>
                <a:cs typeface="Futura Lt BT"/>
              </a:rPr>
              <a:t>8.</a:t>
            </a:r>
          </a:p>
          <a:p>
            <a:pPr marL="12700" marR="5080">
              <a:lnSpc>
                <a:spcPct val="200000"/>
              </a:lnSpc>
              <a:buAutoNum type="arabicPeriod"/>
              <a:tabLst>
                <a:tab pos="305435" algn="l"/>
              </a:tabLst>
            </a:pPr>
            <a:endParaRPr sz="2000" dirty="0">
              <a:latin typeface="Futura Lt BT"/>
              <a:cs typeface="Futura Lt BT"/>
            </a:endParaRPr>
          </a:p>
          <a:p>
            <a:pPr>
              <a:lnSpc>
                <a:spcPct val="100000"/>
              </a:lnSpc>
              <a:spcBef>
                <a:spcPts val="40"/>
              </a:spcBef>
            </a:pPr>
            <a:endParaRPr sz="2050" dirty="0">
              <a:latin typeface="Times New Roman"/>
              <a:cs typeface="Times New Roman"/>
            </a:endParaRPr>
          </a:p>
        </p:txBody>
      </p:sp>
      <p:sp>
        <p:nvSpPr>
          <p:cNvPr id="4" name="object 4"/>
          <p:cNvSpPr txBox="1"/>
          <p:nvPr/>
        </p:nvSpPr>
        <p:spPr>
          <a:xfrm>
            <a:off x="8457798" y="6905625"/>
            <a:ext cx="1918102" cy="289823"/>
          </a:xfrm>
          <a:prstGeom prst="rect">
            <a:avLst/>
          </a:prstGeom>
        </p:spPr>
        <p:txBody>
          <a:bodyPr vert="horz" wrap="square" lIns="0" tIns="12700" rIns="0" bIns="0" rtlCol="0">
            <a:spAutoFit/>
          </a:bodyPr>
          <a:lstStyle/>
          <a:p>
            <a:pPr marL="12700">
              <a:lnSpc>
                <a:spcPct val="100000"/>
              </a:lnSpc>
              <a:spcBef>
                <a:spcPts val="100"/>
              </a:spcBef>
            </a:pPr>
            <a:r>
              <a:rPr sz="1800" i="1" dirty="0">
                <a:latin typeface="Futura Lt BT"/>
                <a:cs typeface="Futura Lt BT"/>
              </a:rPr>
              <a:t>On </a:t>
            </a:r>
            <a:r>
              <a:rPr sz="1800" i="1" spc="-5" dirty="0">
                <a:latin typeface="Futura Lt BT"/>
                <a:cs typeface="Futura Lt BT"/>
              </a:rPr>
              <a:t>an A4</a:t>
            </a:r>
            <a:r>
              <a:rPr sz="1800" i="1" spc="-90" dirty="0">
                <a:latin typeface="Futura Lt BT"/>
                <a:cs typeface="Futura Lt BT"/>
              </a:rPr>
              <a:t> </a:t>
            </a:r>
            <a:r>
              <a:rPr sz="1800" i="1" spc="-5" dirty="0">
                <a:latin typeface="Futura Lt BT"/>
                <a:cs typeface="Futura Lt BT"/>
              </a:rPr>
              <a:t>sheet</a:t>
            </a:r>
            <a:endParaRPr sz="1800" dirty="0">
              <a:latin typeface="Futura Lt BT"/>
              <a:cs typeface="Futura Lt BT"/>
            </a:endParaRPr>
          </a:p>
        </p:txBody>
      </p:sp>
      <p:pic>
        <p:nvPicPr>
          <p:cNvPr id="6" name="Graphic 5">
            <a:extLst>
              <a:ext uri="{FF2B5EF4-FFF2-40B4-BE49-F238E27FC236}">
                <a16:creationId xmlns:a16="http://schemas.microsoft.com/office/drawing/2014/main" xmlns="" id="{CCDA8AC5-46B5-4CC0-AA21-8E4451D64FD4}"/>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9552855" y="177822"/>
            <a:ext cx="866775" cy="619125"/>
          </a:xfrm>
          <a:prstGeom prst="rect">
            <a:avLst/>
          </a:prstGeom>
        </p:spPr>
      </p:pic>
      <p:pic>
        <p:nvPicPr>
          <p:cNvPr id="8" name="Picture 7" descr="A drawing of a cartoon character&#10;&#10;Description generated with high confidence">
            <a:extLst>
              <a:ext uri="{FF2B5EF4-FFF2-40B4-BE49-F238E27FC236}">
                <a16:creationId xmlns:a16="http://schemas.microsoft.com/office/drawing/2014/main" xmlns="" id="{A80C3562-1AC6-4E5D-972E-B9978A6D8FB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598777" y="1861272"/>
            <a:ext cx="866775" cy="66926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46058" y="322285"/>
            <a:ext cx="6882042"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000000"/>
                </a:solidFill>
                <a:latin typeface="Futura Hv BT"/>
                <a:cs typeface="Futura Hv BT"/>
              </a:rPr>
              <a:t>FEW </a:t>
            </a:r>
            <a:r>
              <a:rPr sz="2000" spc="-10" dirty="0">
                <a:solidFill>
                  <a:srgbClr val="000000"/>
                </a:solidFill>
                <a:latin typeface="Futura Hv BT"/>
                <a:cs typeface="Futura Hv BT"/>
              </a:rPr>
              <a:t>FRAMEWORKS </a:t>
            </a:r>
            <a:r>
              <a:rPr sz="2000" spc="-5" dirty="0">
                <a:solidFill>
                  <a:srgbClr val="000000"/>
                </a:solidFill>
                <a:latin typeface="Futura Hv BT"/>
                <a:cs typeface="Futura Hv BT"/>
              </a:rPr>
              <a:t>FOR </a:t>
            </a:r>
            <a:r>
              <a:rPr sz="2000" spc="-15" dirty="0">
                <a:solidFill>
                  <a:srgbClr val="000000"/>
                </a:solidFill>
                <a:latin typeface="Futura Hv BT"/>
                <a:cs typeface="Futura Hv BT"/>
              </a:rPr>
              <a:t>OBSERVATION </a:t>
            </a:r>
            <a:r>
              <a:rPr sz="2000" spc="-5" dirty="0">
                <a:solidFill>
                  <a:srgbClr val="000000"/>
                </a:solidFill>
                <a:latin typeface="Futura Hv BT"/>
                <a:cs typeface="Futura Hv BT"/>
              </a:rPr>
              <a:t>(use any</a:t>
            </a:r>
            <a:r>
              <a:rPr sz="2000" spc="5" dirty="0">
                <a:solidFill>
                  <a:srgbClr val="000000"/>
                </a:solidFill>
                <a:latin typeface="Futura Hv BT"/>
                <a:cs typeface="Futura Hv BT"/>
              </a:rPr>
              <a:t> </a:t>
            </a:r>
            <a:r>
              <a:rPr sz="2000" spc="-5" dirty="0">
                <a:solidFill>
                  <a:srgbClr val="000000"/>
                </a:solidFill>
                <a:latin typeface="Futura Hv BT"/>
                <a:cs typeface="Futura Hv BT"/>
              </a:rPr>
              <a:t>one)</a:t>
            </a:r>
            <a:endParaRPr sz="2000" dirty="0">
              <a:latin typeface="Futura Hv BT"/>
              <a:cs typeface="Futura Hv BT"/>
            </a:endParaRPr>
          </a:p>
        </p:txBody>
      </p:sp>
      <p:sp>
        <p:nvSpPr>
          <p:cNvPr id="4" name="object 4"/>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3"/>
          <p:cNvSpPr txBox="1"/>
          <p:nvPr/>
        </p:nvSpPr>
        <p:spPr>
          <a:xfrm>
            <a:off x="419299" y="6916387"/>
            <a:ext cx="2184201" cy="299720"/>
          </a:xfrm>
          <a:prstGeom prst="rect">
            <a:avLst/>
          </a:prstGeom>
        </p:spPr>
        <p:txBody>
          <a:bodyPr vert="horz" wrap="square" lIns="0" tIns="12700" rIns="0" bIns="0" rtlCol="0">
            <a:spAutoFit/>
          </a:bodyPr>
          <a:lstStyle/>
          <a:p>
            <a:pPr marL="12700">
              <a:lnSpc>
                <a:spcPct val="100000"/>
              </a:lnSpc>
              <a:spcBef>
                <a:spcPts val="100"/>
              </a:spcBef>
            </a:pPr>
            <a:r>
              <a:rPr sz="1800" i="1" spc="-5" dirty="0">
                <a:latin typeface="Futura Lt BT"/>
                <a:cs typeface="Futura Lt BT"/>
              </a:rPr>
              <a:t>Sub team </a:t>
            </a:r>
            <a:r>
              <a:rPr sz="1800" i="1" dirty="0">
                <a:latin typeface="Futura Lt BT"/>
                <a:cs typeface="Futura Lt BT"/>
              </a:rPr>
              <a:t>1 </a:t>
            </a:r>
            <a:r>
              <a:rPr sz="1800" i="1" spc="-5" dirty="0">
                <a:latin typeface="Futura Lt BT"/>
                <a:cs typeface="Futura Lt BT"/>
              </a:rPr>
              <a:t>use</a:t>
            </a:r>
            <a:r>
              <a:rPr sz="1800" i="1" spc="-80" dirty="0">
                <a:latin typeface="Futura Lt BT"/>
                <a:cs typeface="Futura Lt BT"/>
              </a:rPr>
              <a:t> </a:t>
            </a:r>
            <a:r>
              <a:rPr sz="1800" i="1" spc="-5" dirty="0">
                <a:latin typeface="Futura Lt BT"/>
                <a:cs typeface="Futura Lt BT"/>
              </a:rPr>
              <a:t>this</a:t>
            </a:r>
            <a:endParaRPr sz="1800" dirty="0">
              <a:latin typeface="Futura Lt BT"/>
              <a:cs typeface="Futura Lt BT"/>
            </a:endParaRPr>
          </a:p>
        </p:txBody>
      </p:sp>
      <p:pic>
        <p:nvPicPr>
          <p:cNvPr id="5" name="Picture 2" descr="C:\Users\dell\Favorites\Desktop\observation-and-documentary-analysis-12-638.jpg">
            <a:extLst>
              <a:ext uri="{FF2B5EF4-FFF2-40B4-BE49-F238E27FC236}">
                <a16:creationId xmlns:a16="http://schemas.microsoft.com/office/drawing/2014/main" xmlns="" id="{4AE5A17A-CB6A-43AF-B7E6-729C209CD79A}"/>
              </a:ext>
            </a:extLst>
          </p:cNvPr>
          <p:cNvPicPr>
            <a:picLocks noChangeAspect="1" noChangeArrowheads="1"/>
          </p:cNvPicPr>
          <p:nvPr/>
        </p:nvPicPr>
        <p:blipFill>
          <a:blip r:embed="rId2" cstate="print">
            <a:duotone>
              <a:schemeClr val="accent6">
                <a:shade val="45000"/>
                <a:satMod val="135000"/>
              </a:schemeClr>
              <a:prstClr val="white"/>
            </a:duotone>
          </a:blip>
          <a:srcRect l="10624" t="41162" r="13756" b="19127"/>
          <a:stretch>
            <a:fillRect/>
          </a:stretch>
        </p:blipFill>
        <p:spPr bwMode="auto">
          <a:xfrm>
            <a:off x="424440" y="2113551"/>
            <a:ext cx="9844520" cy="3335747"/>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A025"/>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marR="1186180">
              <a:lnSpc>
                <a:spcPct val="100000"/>
              </a:lnSpc>
              <a:spcBef>
                <a:spcPts val="100"/>
              </a:spcBef>
            </a:pPr>
            <a:r>
              <a:rPr dirty="0"/>
              <a:t>Tools  </a:t>
            </a:r>
            <a:r>
              <a:rPr spc="-5" dirty="0"/>
              <a:t>and</a:t>
            </a:r>
          </a:p>
          <a:p>
            <a:pPr marL="12700" marR="5080">
              <a:lnSpc>
                <a:spcPct val="100000"/>
              </a:lnSpc>
            </a:pPr>
            <a:r>
              <a:rPr dirty="0"/>
              <a:t>Techniques  for</a:t>
            </a:r>
          </a:p>
        </p:txBody>
      </p:sp>
      <p:sp>
        <p:nvSpPr>
          <p:cNvPr id="10" name="object 10"/>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39474" y="1990855"/>
            <a:ext cx="1382395" cy="482600"/>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292A2B"/>
                </a:solidFill>
                <a:latin typeface="Century Gothic"/>
                <a:cs typeface="Century Gothic"/>
              </a:rPr>
              <a:t>Insights</a:t>
            </a:r>
            <a:endParaRPr sz="3000">
              <a:latin typeface="Century Gothic"/>
              <a:cs typeface="Century Gothic"/>
            </a:endParaRPr>
          </a:p>
        </p:txBody>
      </p:sp>
      <p:sp>
        <p:nvSpPr>
          <p:cNvPr id="5" name="object 5"/>
          <p:cNvSpPr txBox="1"/>
          <p:nvPr/>
        </p:nvSpPr>
        <p:spPr>
          <a:xfrm>
            <a:off x="3611299" y="196286"/>
            <a:ext cx="1366520" cy="33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1. Mind</a:t>
            </a:r>
            <a:r>
              <a:rPr sz="2000" b="1" spc="-80" dirty="0">
                <a:latin typeface="Futura Hv BT"/>
                <a:cs typeface="Futura Hv BT"/>
              </a:rPr>
              <a:t> </a:t>
            </a:r>
            <a:r>
              <a:rPr sz="2000" b="1" spc="-10" dirty="0">
                <a:latin typeface="Futura Hv BT"/>
                <a:cs typeface="Futura Hv BT"/>
              </a:rPr>
              <a:t>set</a:t>
            </a:r>
            <a:endParaRPr sz="2000">
              <a:latin typeface="Futura Hv BT"/>
              <a:cs typeface="Futura Hv BT"/>
            </a:endParaRPr>
          </a:p>
        </p:txBody>
      </p:sp>
      <p:sp>
        <p:nvSpPr>
          <p:cNvPr id="6" name="object 6"/>
          <p:cNvSpPr txBox="1"/>
          <p:nvPr/>
        </p:nvSpPr>
        <p:spPr>
          <a:xfrm>
            <a:off x="3611299" y="805886"/>
            <a:ext cx="4935801" cy="33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2. Set </a:t>
            </a:r>
            <a:r>
              <a:rPr sz="2000" b="1" spc="-10" dirty="0">
                <a:latin typeface="Futura Hv BT"/>
                <a:cs typeface="Futura Hv BT"/>
              </a:rPr>
              <a:t>benchmarks </a:t>
            </a:r>
            <a:r>
              <a:rPr sz="2000" dirty="0">
                <a:latin typeface="Futura Lt BT"/>
                <a:cs typeface="Futura Lt BT"/>
              </a:rPr>
              <a:t>: so </a:t>
            </a:r>
            <a:r>
              <a:rPr sz="2000" spc="-5" dirty="0">
                <a:latin typeface="Futura Lt BT"/>
                <a:cs typeface="Futura Lt BT"/>
              </a:rPr>
              <a:t>many</a:t>
            </a:r>
            <a:r>
              <a:rPr sz="2000" spc="-80" dirty="0">
                <a:latin typeface="Futura Lt BT"/>
                <a:cs typeface="Futura Lt BT"/>
              </a:rPr>
              <a:t> </a:t>
            </a:r>
            <a:r>
              <a:rPr sz="2000" dirty="0">
                <a:latin typeface="Futura Lt BT"/>
                <a:cs typeface="Futura Lt BT"/>
              </a:rPr>
              <a:t>numbers</a:t>
            </a:r>
          </a:p>
        </p:txBody>
      </p:sp>
      <p:sp>
        <p:nvSpPr>
          <p:cNvPr id="7" name="object 7"/>
          <p:cNvSpPr txBox="1"/>
          <p:nvPr/>
        </p:nvSpPr>
        <p:spPr>
          <a:xfrm>
            <a:off x="3611299" y="1415486"/>
            <a:ext cx="3869001" cy="33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3. </a:t>
            </a:r>
            <a:r>
              <a:rPr sz="2000" b="1" spc="-20" dirty="0">
                <a:latin typeface="Futura Hv BT"/>
                <a:cs typeface="Futura Hv BT"/>
              </a:rPr>
              <a:t>Variety </a:t>
            </a:r>
            <a:r>
              <a:rPr sz="2000" dirty="0">
                <a:latin typeface="Futura Lt BT"/>
                <a:cs typeface="Futura Lt BT"/>
              </a:rPr>
              <a:t>(different</a:t>
            </a:r>
            <a:r>
              <a:rPr sz="2000" spc="-55" dirty="0">
                <a:latin typeface="Futura Lt BT"/>
                <a:cs typeface="Futura Lt BT"/>
              </a:rPr>
              <a:t> </a:t>
            </a:r>
            <a:r>
              <a:rPr sz="2000" spc="-5" dirty="0">
                <a:latin typeface="Futura Lt BT"/>
                <a:cs typeface="Futura Lt BT"/>
              </a:rPr>
              <a:t>clusters)</a:t>
            </a:r>
            <a:endParaRPr sz="2000" dirty="0">
              <a:latin typeface="Futura Lt BT"/>
              <a:cs typeface="Futura Lt BT"/>
            </a:endParaRPr>
          </a:p>
        </p:txBody>
      </p:sp>
      <p:sp>
        <p:nvSpPr>
          <p:cNvPr id="8" name="object 8"/>
          <p:cNvSpPr txBox="1"/>
          <p:nvPr/>
        </p:nvSpPr>
        <p:spPr>
          <a:xfrm>
            <a:off x="3611299" y="2025086"/>
            <a:ext cx="2037714" cy="33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4. Hidden</a:t>
            </a:r>
            <a:r>
              <a:rPr sz="2000" b="1" spc="-45" dirty="0">
                <a:latin typeface="Futura Hv BT"/>
                <a:cs typeface="Futura Hv BT"/>
              </a:rPr>
              <a:t> </a:t>
            </a:r>
            <a:r>
              <a:rPr sz="2000" b="1" spc="-10" dirty="0">
                <a:latin typeface="Futura Hv BT"/>
                <a:cs typeface="Futura Hv BT"/>
              </a:rPr>
              <a:t>things</a:t>
            </a:r>
            <a:endParaRPr sz="2000">
              <a:latin typeface="Futura Hv BT"/>
              <a:cs typeface="Futura Hv BT"/>
            </a:endParaRPr>
          </a:p>
        </p:txBody>
      </p:sp>
      <p:sp>
        <p:nvSpPr>
          <p:cNvPr id="9" name="object 9"/>
          <p:cNvSpPr txBox="1"/>
          <p:nvPr/>
        </p:nvSpPr>
        <p:spPr>
          <a:xfrm>
            <a:off x="3611298" y="2634686"/>
            <a:ext cx="5393001" cy="2182649"/>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5. </a:t>
            </a:r>
            <a:r>
              <a:rPr sz="2000" b="1" spc="-15" dirty="0">
                <a:latin typeface="Futura Hv BT"/>
                <a:cs typeface="Futura Hv BT"/>
              </a:rPr>
              <a:t>Perspective </a:t>
            </a:r>
            <a:r>
              <a:rPr sz="2000" dirty="0">
                <a:latin typeface="Futura Lt BT"/>
                <a:cs typeface="Futura Lt BT"/>
              </a:rPr>
              <a:t>: </a:t>
            </a:r>
            <a:r>
              <a:rPr sz="2000" spc="-20" dirty="0">
                <a:latin typeface="Futura Lt BT"/>
                <a:cs typeface="Futura Lt BT"/>
              </a:rPr>
              <a:t>Wearing </a:t>
            </a:r>
            <a:r>
              <a:rPr sz="2000" spc="-5" dirty="0">
                <a:latin typeface="Futura Lt BT"/>
                <a:cs typeface="Futura Lt BT"/>
              </a:rPr>
              <a:t>multidisciplinary</a:t>
            </a:r>
            <a:r>
              <a:rPr sz="2000" spc="-20" dirty="0">
                <a:latin typeface="Futura Lt BT"/>
                <a:cs typeface="Futura Lt BT"/>
              </a:rPr>
              <a:t> </a:t>
            </a:r>
            <a:r>
              <a:rPr sz="2000" dirty="0">
                <a:latin typeface="Futura Lt BT"/>
                <a:cs typeface="Futura Lt BT"/>
              </a:rPr>
              <a:t>hat</a:t>
            </a:r>
          </a:p>
          <a:p>
            <a:pPr marL="160020" indent="-147320">
              <a:lnSpc>
                <a:spcPct val="100000"/>
              </a:lnSpc>
              <a:buChar char="-"/>
              <a:tabLst>
                <a:tab pos="160655" algn="l"/>
              </a:tabLst>
            </a:pPr>
            <a:r>
              <a:rPr sz="2000" i="1" spc="-5" dirty="0">
                <a:latin typeface="Futura Lt BT"/>
                <a:cs typeface="Futura Lt BT"/>
              </a:rPr>
              <a:t>List Stakeholders</a:t>
            </a:r>
            <a:endParaRPr sz="2000" dirty="0">
              <a:latin typeface="Futura Lt BT"/>
              <a:cs typeface="Futura Lt BT"/>
            </a:endParaRPr>
          </a:p>
          <a:p>
            <a:pPr marL="160020" indent="-147320">
              <a:lnSpc>
                <a:spcPct val="100000"/>
              </a:lnSpc>
              <a:buChar char="-"/>
              <a:tabLst>
                <a:tab pos="160655" algn="l"/>
              </a:tabLst>
            </a:pPr>
            <a:r>
              <a:rPr sz="2000" i="1" spc="-20" dirty="0">
                <a:latin typeface="Futura Lt BT"/>
                <a:cs typeface="Futura Lt BT"/>
              </a:rPr>
              <a:t>Perceive </a:t>
            </a:r>
            <a:r>
              <a:rPr sz="2000" i="1" spc="-5" dirty="0">
                <a:latin typeface="Futura Lt BT"/>
                <a:cs typeface="Futura Lt BT"/>
              </a:rPr>
              <a:t>as that</a:t>
            </a:r>
            <a:r>
              <a:rPr sz="2000" i="1" dirty="0">
                <a:latin typeface="Futura Lt BT"/>
                <a:cs typeface="Futura Lt BT"/>
              </a:rPr>
              <a:t> </a:t>
            </a:r>
            <a:r>
              <a:rPr sz="2000" i="1" spc="-5" dirty="0">
                <a:latin typeface="Futura Lt BT"/>
                <a:cs typeface="Futura Lt BT"/>
              </a:rPr>
              <a:t>Stakeholder</a:t>
            </a:r>
            <a:endParaRPr sz="2000" dirty="0">
              <a:latin typeface="Futura Lt BT"/>
              <a:cs typeface="Futura Lt BT"/>
            </a:endParaRPr>
          </a:p>
          <a:p>
            <a:pPr>
              <a:lnSpc>
                <a:spcPct val="100000"/>
              </a:lnSpc>
              <a:spcBef>
                <a:spcPts val="40"/>
              </a:spcBef>
            </a:pPr>
            <a:endParaRPr sz="2050" dirty="0">
              <a:latin typeface="Times New Roman"/>
              <a:cs typeface="Times New Roman"/>
            </a:endParaRPr>
          </a:p>
          <a:p>
            <a:pPr marL="324485" indent="-311785">
              <a:lnSpc>
                <a:spcPct val="100000"/>
              </a:lnSpc>
              <a:buAutoNum type="arabicPeriod" startAt="6"/>
              <a:tabLst>
                <a:tab pos="325120" algn="l"/>
              </a:tabLst>
            </a:pPr>
            <a:r>
              <a:rPr sz="2000" b="1" spc="-40" dirty="0">
                <a:latin typeface="Futura Hv BT"/>
                <a:cs typeface="Futura Hv BT"/>
              </a:rPr>
              <a:t>SPA</a:t>
            </a:r>
            <a:r>
              <a:rPr sz="2000" b="1" spc="-10" dirty="0">
                <a:latin typeface="Futura Hv BT"/>
                <a:cs typeface="Futura Hv BT"/>
              </a:rPr>
              <a:t> Framework</a:t>
            </a:r>
            <a:endParaRPr sz="2000" dirty="0">
              <a:latin typeface="Futura Hv BT"/>
              <a:cs typeface="Futura Hv BT"/>
            </a:endParaRPr>
          </a:p>
          <a:p>
            <a:pPr>
              <a:lnSpc>
                <a:spcPct val="100000"/>
              </a:lnSpc>
              <a:spcBef>
                <a:spcPts val="45"/>
              </a:spcBef>
              <a:buFont typeface="Futura Hv BT"/>
              <a:buAutoNum type="arabicPeriod" startAt="6"/>
            </a:pPr>
            <a:endParaRPr sz="2050" dirty="0">
              <a:latin typeface="Times New Roman"/>
              <a:cs typeface="Times New Roman"/>
            </a:endParaRPr>
          </a:p>
          <a:p>
            <a:pPr marL="324485" indent="-311785">
              <a:lnSpc>
                <a:spcPct val="100000"/>
              </a:lnSpc>
              <a:buAutoNum type="arabicPeriod" startAt="6"/>
              <a:tabLst>
                <a:tab pos="325120" algn="l"/>
              </a:tabLst>
            </a:pPr>
            <a:r>
              <a:rPr sz="2000" b="1" spc="-15" dirty="0">
                <a:latin typeface="Futura Hv BT"/>
                <a:cs typeface="Futura Hv BT"/>
              </a:rPr>
              <a:t>Product </a:t>
            </a:r>
            <a:r>
              <a:rPr sz="2000" b="1" spc="-5" dirty="0">
                <a:latin typeface="Futura Hv BT"/>
                <a:cs typeface="Futura Hv BT"/>
              </a:rPr>
              <a:t>&amp; Environment</a:t>
            </a:r>
            <a:r>
              <a:rPr sz="2000" b="1" dirty="0">
                <a:latin typeface="Futura Hv BT"/>
                <a:cs typeface="Futura Hv BT"/>
              </a:rPr>
              <a:t> </a:t>
            </a:r>
            <a:r>
              <a:rPr sz="2000" b="1" spc="-10" dirty="0">
                <a:latin typeface="Futura Hv BT"/>
                <a:cs typeface="Futura Hv BT"/>
              </a:rPr>
              <a:t>Framework</a:t>
            </a:r>
            <a:endParaRPr sz="2000" dirty="0">
              <a:latin typeface="Futura Hv BT"/>
              <a:cs typeface="Futura Hv BT"/>
            </a:endParaRPr>
          </a:p>
        </p:txBody>
      </p:sp>
      <p:pic>
        <p:nvPicPr>
          <p:cNvPr id="11" name="Picture 10" descr="Tools &amp; Techniques.png"/>
          <p:cNvPicPr>
            <a:picLocks noChangeAspect="1"/>
          </p:cNvPicPr>
          <p:nvPr/>
        </p:nvPicPr>
        <p:blipFill>
          <a:blip r:embed="rId2" cstate="print"/>
          <a:stretch>
            <a:fillRect/>
          </a:stretch>
        </p:blipFill>
        <p:spPr>
          <a:xfrm>
            <a:off x="9641237" y="0"/>
            <a:ext cx="1052163" cy="121615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F7CACA"/>
          </a:solidFill>
        </p:spPr>
        <p:txBody>
          <a:bodyPr wrap="square" lIns="0" tIns="0" rIns="0" bIns="0" rtlCol="0"/>
          <a:lstStyle/>
          <a:p>
            <a:endParaRPr/>
          </a:p>
        </p:txBody>
      </p:sp>
      <p:sp>
        <p:nvSpPr>
          <p:cNvPr id="3" name="object 3"/>
          <p:cNvSpPr txBox="1">
            <a:spLocks noGrp="1"/>
          </p:cNvSpPr>
          <p:nvPr>
            <p:ph type="title"/>
          </p:nvPr>
        </p:nvSpPr>
        <p:spPr>
          <a:xfrm>
            <a:off x="374299" y="306054"/>
            <a:ext cx="1778635" cy="939800"/>
          </a:xfrm>
          <a:prstGeom prst="rect">
            <a:avLst/>
          </a:prstGeom>
        </p:spPr>
        <p:txBody>
          <a:bodyPr vert="horz" wrap="square" lIns="0" tIns="12700" rIns="0" bIns="0" rtlCol="0">
            <a:spAutoFit/>
          </a:bodyPr>
          <a:lstStyle/>
          <a:p>
            <a:pPr marL="12700" marR="5080">
              <a:lnSpc>
                <a:spcPct val="100000"/>
              </a:lnSpc>
              <a:spcBef>
                <a:spcPts val="100"/>
              </a:spcBef>
            </a:pPr>
            <a:r>
              <a:rPr dirty="0"/>
              <a:t>Learning  Outcome</a:t>
            </a:r>
          </a:p>
        </p:txBody>
      </p:sp>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340285"/>
            <a:ext cx="6347460" cy="6350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1. </a:t>
            </a:r>
            <a:r>
              <a:rPr sz="2000" spc="-10" dirty="0">
                <a:latin typeface="Futura Lt BT"/>
                <a:cs typeface="Futura Lt BT"/>
              </a:rPr>
              <a:t>Learn </a:t>
            </a:r>
            <a:r>
              <a:rPr sz="2000" spc="-5" dirty="0">
                <a:latin typeface="Futura Lt BT"/>
                <a:cs typeface="Futura Lt BT"/>
              </a:rPr>
              <a:t>design thinking as an approach </a:t>
            </a:r>
            <a:r>
              <a:rPr sz="2000" dirty="0">
                <a:latin typeface="Futura Lt BT"/>
                <a:cs typeface="Futura Lt BT"/>
              </a:rPr>
              <a:t>for human-centred  innovation.</a:t>
            </a:r>
          </a:p>
        </p:txBody>
      </p:sp>
      <p:sp>
        <p:nvSpPr>
          <p:cNvPr id="5" name="object 5"/>
          <p:cNvSpPr txBox="1"/>
          <p:nvPr/>
        </p:nvSpPr>
        <p:spPr>
          <a:xfrm>
            <a:off x="3611299" y="1254685"/>
            <a:ext cx="6317615" cy="3378200"/>
          </a:xfrm>
          <a:prstGeom prst="rect">
            <a:avLst/>
          </a:prstGeom>
        </p:spPr>
        <p:txBody>
          <a:bodyPr vert="horz" wrap="square" lIns="0" tIns="12700" rIns="0" bIns="0" rtlCol="0">
            <a:spAutoFit/>
          </a:bodyPr>
          <a:lstStyle/>
          <a:p>
            <a:pPr marL="12700" marR="5080">
              <a:lnSpc>
                <a:spcPct val="100000"/>
              </a:lnSpc>
              <a:spcBef>
                <a:spcPts val="100"/>
              </a:spcBef>
              <a:buAutoNum type="arabicPeriod" startAt="2"/>
              <a:tabLst>
                <a:tab pos="305435" algn="l"/>
              </a:tabLst>
            </a:pPr>
            <a:r>
              <a:rPr sz="2000" spc="-10" dirty="0">
                <a:latin typeface="Futura Lt BT"/>
                <a:cs typeface="Futura Lt BT"/>
              </a:rPr>
              <a:t>Practice </a:t>
            </a:r>
            <a:r>
              <a:rPr sz="2000" dirty="0">
                <a:latin typeface="Futura Lt BT"/>
                <a:cs typeface="Futura Lt BT"/>
              </a:rPr>
              <a:t>interviewing </a:t>
            </a:r>
            <a:r>
              <a:rPr sz="2000" spc="-5" dirty="0">
                <a:latin typeface="Futura Lt BT"/>
                <a:cs typeface="Futura Lt BT"/>
              </a:rPr>
              <a:t>and observation </a:t>
            </a:r>
            <a:r>
              <a:rPr sz="2000" dirty="0">
                <a:latin typeface="Futura Lt BT"/>
                <a:cs typeface="Futura Lt BT"/>
              </a:rPr>
              <a:t>skills </a:t>
            </a:r>
            <a:r>
              <a:rPr sz="2000" spc="-5" dirty="0">
                <a:latin typeface="Futura Lt BT"/>
                <a:cs typeface="Futura Lt BT"/>
              </a:rPr>
              <a:t>to develop an  empathetic</a:t>
            </a:r>
            <a:r>
              <a:rPr sz="2000" spc="-10" dirty="0">
                <a:latin typeface="Futura Lt BT"/>
                <a:cs typeface="Futura Lt BT"/>
              </a:rPr>
              <a:t> </a:t>
            </a:r>
            <a:r>
              <a:rPr sz="2000" spc="-15" dirty="0">
                <a:latin typeface="Futura Lt BT"/>
                <a:cs typeface="Futura Lt BT"/>
              </a:rPr>
              <a:t>worldview.</a:t>
            </a:r>
            <a:endParaRPr sz="2000" dirty="0">
              <a:latin typeface="Futura Lt BT"/>
              <a:cs typeface="Futura Lt BT"/>
            </a:endParaRPr>
          </a:p>
          <a:p>
            <a:pPr>
              <a:lnSpc>
                <a:spcPct val="100000"/>
              </a:lnSpc>
              <a:spcBef>
                <a:spcPts val="40"/>
              </a:spcBef>
              <a:buFont typeface="Futura Lt BT"/>
              <a:buAutoNum type="arabicPeriod" startAt="2"/>
            </a:pPr>
            <a:endParaRPr sz="2050" dirty="0">
              <a:latin typeface="Times New Roman"/>
              <a:cs typeface="Times New Roman"/>
            </a:endParaRPr>
          </a:p>
          <a:p>
            <a:pPr marL="304800" indent="-292100">
              <a:lnSpc>
                <a:spcPct val="100000"/>
              </a:lnSpc>
              <a:buAutoNum type="arabicPeriod" startAt="2"/>
              <a:tabLst>
                <a:tab pos="305435" algn="l"/>
              </a:tabLst>
            </a:pPr>
            <a:r>
              <a:rPr sz="2000" spc="-20" dirty="0">
                <a:latin typeface="Futura Lt BT"/>
                <a:cs typeface="Futura Lt BT"/>
              </a:rPr>
              <a:t>Framing </a:t>
            </a:r>
            <a:r>
              <a:rPr sz="2000" spc="-5" dirty="0">
                <a:latin typeface="Futura Lt BT"/>
                <a:cs typeface="Futura Lt BT"/>
              </a:rPr>
              <a:t>actionable problem</a:t>
            </a:r>
            <a:r>
              <a:rPr sz="2000" spc="5" dirty="0">
                <a:latin typeface="Futura Lt BT"/>
                <a:cs typeface="Futura Lt BT"/>
              </a:rPr>
              <a:t> </a:t>
            </a:r>
            <a:r>
              <a:rPr sz="2000" dirty="0">
                <a:latin typeface="Futura Lt BT"/>
                <a:cs typeface="Futura Lt BT"/>
              </a:rPr>
              <a:t>statements.</a:t>
            </a:r>
          </a:p>
          <a:p>
            <a:pPr>
              <a:lnSpc>
                <a:spcPct val="100000"/>
              </a:lnSpc>
              <a:spcBef>
                <a:spcPts val="45"/>
              </a:spcBef>
              <a:buFont typeface="Futura Lt BT"/>
              <a:buAutoNum type="arabicPeriod" startAt="2"/>
            </a:pPr>
            <a:endParaRPr sz="2050" dirty="0">
              <a:latin typeface="Times New Roman"/>
              <a:cs typeface="Times New Roman"/>
            </a:endParaRPr>
          </a:p>
          <a:p>
            <a:pPr marL="304800" indent="-292100">
              <a:lnSpc>
                <a:spcPct val="100000"/>
              </a:lnSpc>
              <a:buAutoNum type="arabicPeriod" startAt="2"/>
              <a:tabLst>
                <a:tab pos="305435" algn="l"/>
              </a:tabLst>
            </a:pPr>
            <a:r>
              <a:rPr sz="2000" spc="-5" dirty="0">
                <a:latin typeface="Futura Lt BT"/>
                <a:cs typeface="Futura Lt BT"/>
              </a:rPr>
              <a:t>Ideate </a:t>
            </a:r>
            <a:r>
              <a:rPr sz="2000" dirty="0">
                <a:latin typeface="Futura Lt BT"/>
                <a:cs typeface="Futura Lt BT"/>
              </a:rPr>
              <a:t>&amp; </a:t>
            </a:r>
            <a:r>
              <a:rPr sz="2000" spc="-5" dirty="0">
                <a:latin typeface="Futura Lt BT"/>
                <a:cs typeface="Futura Lt BT"/>
              </a:rPr>
              <a:t>create </a:t>
            </a:r>
            <a:r>
              <a:rPr sz="2000" dirty="0">
                <a:latin typeface="Futura Lt BT"/>
                <a:cs typeface="Futura Lt BT"/>
              </a:rPr>
              <a:t>a</a:t>
            </a:r>
            <a:r>
              <a:rPr sz="2000" spc="-20" dirty="0">
                <a:latin typeface="Futura Lt BT"/>
                <a:cs typeface="Futura Lt BT"/>
              </a:rPr>
              <a:t> </a:t>
            </a:r>
            <a:r>
              <a:rPr sz="2000" dirty="0">
                <a:latin typeface="Futura Lt BT"/>
                <a:cs typeface="Futura Lt BT"/>
              </a:rPr>
              <a:t>storyboard.</a:t>
            </a:r>
          </a:p>
          <a:p>
            <a:pPr>
              <a:lnSpc>
                <a:spcPct val="100000"/>
              </a:lnSpc>
              <a:spcBef>
                <a:spcPts val="40"/>
              </a:spcBef>
              <a:buFont typeface="Futura Lt BT"/>
              <a:buAutoNum type="arabicPeriod" startAt="2"/>
            </a:pPr>
            <a:endParaRPr sz="2050" dirty="0">
              <a:latin typeface="Times New Roman"/>
              <a:cs typeface="Times New Roman"/>
            </a:endParaRPr>
          </a:p>
          <a:p>
            <a:pPr marL="12700" marR="86995">
              <a:lnSpc>
                <a:spcPct val="100000"/>
              </a:lnSpc>
              <a:buAutoNum type="arabicPeriod" startAt="2"/>
              <a:tabLst>
                <a:tab pos="305435" algn="l"/>
              </a:tabLst>
            </a:pPr>
            <a:r>
              <a:rPr sz="2000" dirty="0">
                <a:latin typeface="Futura Lt BT"/>
                <a:cs typeface="Futura Lt BT"/>
              </a:rPr>
              <a:t>Understanding </a:t>
            </a:r>
            <a:r>
              <a:rPr sz="2000" spc="-5" dirty="0">
                <a:latin typeface="Futura Lt BT"/>
                <a:cs typeface="Futura Lt BT"/>
              </a:rPr>
              <a:t>of prototyping as </a:t>
            </a:r>
            <a:r>
              <a:rPr sz="2000" dirty="0">
                <a:latin typeface="Futura Lt BT"/>
                <a:cs typeface="Futura Lt BT"/>
              </a:rPr>
              <a:t>a strategy </a:t>
            </a:r>
            <a:r>
              <a:rPr sz="2000" spc="-5" dirty="0">
                <a:latin typeface="Futura Lt BT"/>
                <a:cs typeface="Futura Lt BT"/>
              </a:rPr>
              <a:t>to develop </a:t>
            </a:r>
            <a:r>
              <a:rPr sz="2000" dirty="0">
                <a:latin typeface="Futura Lt BT"/>
                <a:cs typeface="Futura Lt BT"/>
              </a:rPr>
              <a:t>&amp;  </a:t>
            </a:r>
            <a:r>
              <a:rPr sz="2000" spc="-5" dirty="0">
                <a:latin typeface="Futura Lt BT"/>
                <a:cs typeface="Futura Lt BT"/>
              </a:rPr>
              <a:t>test</a:t>
            </a:r>
            <a:r>
              <a:rPr sz="2000" spc="-10" dirty="0">
                <a:latin typeface="Futura Lt BT"/>
                <a:cs typeface="Futura Lt BT"/>
              </a:rPr>
              <a:t> </a:t>
            </a:r>
            <a:r>
              <a:rPr sz="2000" dirty="0">
                <a:latin typeface="Futura Lt BT"/>
                <a:cs typeface="Futura Lt BT"/>
              </a:rPr>
              <a:t>ideas.</a:t>
            </a:r>
          </a:p>
          <a:p>
            <a:pPr>
              <a:lnSpc>
                <a:spcPct val="100000"/>
              </a:lnSpc>
              <a:spcBef>
                <a:spcPts val="45"/>
              </a:spcBef>
              <a:buFont typeface="Futura Lt BT"/>
              <a:buAutoNum type="arabicPeriod" startAt="2"/>
            </a:pPr>
            <a:endParaRPr sz="2050" dirty="0">
              <a:latin typeface="Times New Roman"/>
              <a:cs typeface="Times New Roman"/>
            </a:endParaRPr>
          </a:p>
          <a:p>
            <a:pPr marL="304800" indent="-292100">
              <a:lnSpc>
                <a:spcPct val="100000"/>
              </a:lnSpc>
              <a:buAutoNum type="arabicPeriod" startAt="2"/>
              <a:tabLst>
                <a:tab pos="305435" algn="l"/>
              </a:tabLst>
            </a:pPr>
            <a:r>
              <a:rPr sz="2000" dirty="0">
                <a:latin typeface="Futura Lt BT"/>
                <a:cs typeface="Futura Lt BT"/>
              </a:rPr>
              <a:t>Develop </a:t>
            </a:r>
            <a:r>
              <a:rPr sz="2000" spc="-5" dirty="0">
                <a:latin typeface="Futura Lt BT"/>
                <a:cs typeface="Futura Lt BT"/>
              </a:rPr>
              <a:t>problem </a:t>
            </a:r>
            <a:r>
              <a:rPr sz="2000" dirty="0">
                <a:latin typeface="Futura Lt BT"/>
                <a:cs typeface="Futura Lt BT"/>
              </a:rPr>
              <a:t>solving</a:t>
            </a:r>
            <a:r>
              <a:rPr sz="2000" spc="-10" dirty="0">
                <a:latin typeface="Futura Lt BT"/>
                <a:cs typeface="Futura Lt BT"/>
              </a:rPr>
              <a:t> </a:t>
            </a:r>
            <a:r>
              <a:rPr sz="2000" dirty="0">
                <a:latin typeface="Futura Lt BT"/>
                <a:cs typeface="Futura Lt BT"/>
              </a:rPr>
              <a:t>approach.</a:t>
            </a:r>
          </a:p>
        </p:txBody>
      </p:sp>
      <p:pic>
        <p:nvPicPr>
          <p:cNvPr id="7" name="Picture 6" descr="learning.png"/>
          <p:cNvPicPr>
            <a:picLocks noChangeAspect="1"/>
          </p:cNvPicPr>
          <p:nvPr/>
        </p:nvPicPr>
        <p:blipFill>
          <a:blip r:embed="rId2" cstate="print"/>
          <a:stretch>
            <a:fillRect/>
          </a:stretch>
        </p:blipFill>
        <p:spPr>
          <a:xfrm>
            <a:off x="9156700" y="0"/>
            <a:ext cx="1536700" cy="115431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9900" y="322285"/>
            <a:ext cx="8686800" cy="320601"/>
          </a:xfrm>
          <a:prstGeom prst="rect">
            <a:avLst/>
          </a:prstGeom>
        </p:spPr>
        <p:txBody>
          <a:bodyPr vert="horz" wrap="square" lIns="0" tIns="12700" rIns="0" bIns="0" rtlCol="0">
            <a:spAutoFit/>
          </a:bodyPr>
          <a:lstStyle/>
          <a:p>
            <a:pPr marL="12700">
              <a:lnSpc>
                <a:spcPct val="100000"/>
              </a:lnSpc>
              <a:spcBef>
                <a:spcPts val="100"/>
              </a:spcBef>
            </a:pPr>
            <a:r>
              <a:rPr sz="2000" spc="-25" smtClean="0">
                <a:solidFill>
                  <a:srgbClr val="000000"/>
                </a:solidFill>
                <a:latin typeface="Futura Hv BT"/>
                <a:cs typeface="Futura Hv BT"/>
              </a:rPr>
              <a:t>CREATE </a:t>
            </a:r>
            <a:r>
              <a:rPr sz="2000" spc="-5" dirty="0">
                <a:solidFill>
                  <a:srgbClr val="000000"/>
                </a:solidFill>
                <a:latin typeface="Futura Hv BT"/>
                <a:cs typeface="Futura Hv BT"/>
              </a:rPr>
              <a:t>AN </a:t>
            </a:r>
            <a:r>
              <a:rPr sz="2000" spc="-15" dirty="0">
                <a:solidFill>
                  <a:srgbClr val="000000"/>
                </a:solidFill>
                <a:latin typeface="Futura Hv BT"/>
                <a:cs typeface="Futura Hv BT"/>
              </a:rPr>
              <a:t>OBSERVATION </a:t>
            </a:r>
            <a:r>
              <a:rPr sz="2000" spc="-10" dirty="0">
                <a:solidFill>
                  <a:srgbClr val="000000"/>
                </a:solidFill>
                <a:latin typeface="Futura Hv BT"/>
                <a:cs typeface="Futura Hv BT"/>
              </a:rPr>
              <a:t>CANVAS </a:t>
            </a:r>
            <a:r>
              <a:rPr sz="2000" spc="-5" dirty="0">
                <a:solidFill>
                  <a:srgbClr val="000000"/>
                </a:solidFill>
                <a:latin typeface="Futura Hv BT"/>
                <a:cs typeface="Futura Hv BT"/>
              </a:rPr>
              <a:t>(stick post</a:t>
            </a:r>
            <a:r>
              <a:rPr sz="2000" spc="25" dirty="0">
                <a:solidFill>
                  <a:srgbClr val="000000"/>
                </a:solidFill>
                <a:latin typeface="Futura Hv BT"/>
                <a:cs typeface="Futura Hv BT"/>
              </a:rPr>
              <a:t> </a:t>
            </a:r>
            <a:r>
              <a:rPr sz="2000" spc="-10" dirty="0">
                <a:solidFill>
                  <a:srgbClr val="000000"/>
                </a:solidFill>
                <a:latin typeface="Futura Hv BT"/>
                <a:cs typeface="Futura Hv BT"/>
              </a:rPr>
              <a:t>its)</a:t>
            </a:r>
            <a:endParaRPr sz="2000" dirty="0">
              <a:latin typeface="Futura Hv BT"/>
              <a:cs typeface="Futura Hv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5" name="Picture 4" descr="A close up of a logo&#10;&#10;Description generated with very high confidence">
            <a:extLst>
              <a:ext uri="{FF2B5EF4-FFF2-40B4-BE49-F238E27FC236}">
                <a16:creationId xmlns:a16="http://schemas.microsoft.com/office/drawing/2014/main" xmlns="" id="{8F606993-A9A0-43E3-948B-866849C4D19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355060" y="315000"/>
            <a:ext cx="978920" cy="634282"/>
          </a:xfrm>
          <a:prstGeom prst="rect">
            <a:avLst/>
          </a:prstGeom>
        </p:spPr>
      </p:pic>
      <p:pic>
        <p:nvPicPr>
          <p:cNvPr id="7" name="Picture 6">
            <a:extLst>
              <a:ext uri="{FF2B5EF4-FFF2-40B4-BE49-F238E27FC236}">
                <a16:creationId xmlns:a16="http://schemas.microsoft.com/office/drawing/2014/main" xmlns="" id="{AF02BFA9-E61D-4FE4-851F-5FE1023EB1D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496215" y="3025899"/>
            <a:ext cx="696610" cy="693992"/>
          </a:xfrm>
          <a:prstGeom prst="rect">
            <a:avLst/>
          </a:prstGeom>
        </p:spPr>
      </p:pic>
      <p:pic>
        <p:nvPicPr>
          <p:cNvPr id="9" name="Picture 8" descr="A close up of a clock&#10;&#10;Description generated with high confidence">
            <a:extLst>
              <a:ext uri="{FF2B5EF4-FFF2-40B4-BE49-F238E27FC236}">
                <a16:creationId xmlns:a16="http://schemas.microsoft.com/office/drawing/2014/main" xmlns="" id="{CAFE7E05-24BD-4875-A5E0-C056D0CA813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696258" y="5795575"/>
            <a:ext cx="633758" cy="715466"/>
          </a:xfrm>
          <a:prstGeom prst="rect">
            <a:avLst/>
          </a:prstGeom>
        </p:spPr>
      </p:pic>
      <p:sp>
        <p:nvSpPr>
          <p:cNvPr id="10" name="object 3">
            <a:extLst>
              <a:ext uri="{FF2B5EF4-FFF2-40B4-BE49-F238E27FC236}">
                <a16:creationId xmlns:a16="http://schemas.microsoft.com/office/drawing/2014/main" xmlns="" id="{ABBF2038-7392-49BC-836E-D40C395816BF}"/>
              </a:ext>
            </a:extLst>
          </p:cNvPr>
          <p:cNvSpPr txBox="1"/>
          <p:nvPr/>
        </p:nvSpPr>
        <p:spPr>
          <a:xfrm>
            <a:off x="9639499" y="6524625"/>
            <a:ext cx="812601" cy="289823"/>
          </a:xfrm>
          <a:prstGeom prst="rect">
            <a:avLst/>
          </a:prstGeom>
        </p:spPr>
        <p:txBody>
          <a:bodyPr vert="horz" wrap="square" lIns="0" tIns="12700" rIns="0" bIns="0" rtlCol="0">
            <a:spAutoFit/>
          </a:bodyPr>
          <a:lstStyle/>
          <a:p>
            <a:pPr marL="12700">
              <a:lnSpc>
                <a:spcPct val="100000"/>
              </a:lnSpc>
              <a:spcBef>
                <a:spcPts val="100"/>
              </a:spcBef>
            </a:pPr>
            <a:r>
              <a:rPr lang="en-IN" sz="1800" i="1" spc="-5" dirty="0">
                <a:latin typeface="Futura Lt BT"/>
                <a:cs typeface="Futura Lt BT"/>
              </a:rPr>
              <a:t>30 mins</a:t>
            </a:r>
            <a:endParaRPr sz="1800" dirty="0">
              <a:latin typeface="Futura Lt BT"/>
              <a:cs typeface="Futura Lt BT"/>
            </a:endParaRPr>
          </a:p>
        </p:txBody>
      </p:sp>
      <p:pic>
        <p:nvPicPr>
          <p:cNvPr id="12" name="Picture 11">
            <a:extLst>
              <a:ext uri="{FF2B5EF4-FFF2-40B4-BE49-F238E27FC236}">
                <a16:creationId xmlns:a16="http://schemas.microsoft.com/office/drawing/2014/main" xmlns="" id="{8D237741-E331-4A5A-9BF1-F3BCF927638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6474" y="834516"/>
            <a:ext cx="8836236" cy="6231089"/>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46058" y="322285"/>
            <a:ext cx="6805842"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000000"/>
                </a:solidFill>
                <a:latin typeface="Futura Hv BT"/>
                <a:cs typeface="Futura Hv BT"/>
              </a:rPr>
              <a:t>FEW </a:t>
            </a:r>
            <a:r>
              <a:rPr sz="2000" spc="-10" dirty="0">
                <a:solidFill>
                  <a:srgbClr val="000000"/>
                </a:solidFill>
                <a:latin typeface="Futura Hv BT"/>
                <a:cs typeface="Futura Hv BT"/>
              </a:rPr>
              <a:t>FRAMEWORKS </a:t>
            </a:r>
            <a:r>
              <a:rPr sz="2000" spc="-5" dirty="0">
                <a:solidFill>
                  <a:srgbClr val="000000"/>
                </a:solidFill>
                <a:latin typeface="Futura Hv BT"/>
                <a:cs typeface="Futura Hv BT"/>
              </a:rPr>
              <a:t>FOR </a:t>
            </a:r>
            <a:r>
              <a:rPr sz="2000" spc="-15" dirty="0">
                <a:solidFill>
                  <a:srgbClr val="000000"/>
                </a:solidFill>
                <a:latin typeface="Futura Hv BT"/>
                <a:cs typeface="Futura Hv BT"/>
              </a:rPr>
              <a:t>OBSERVATION </a:t>
            </a:r>
            <a:r>
              <a:rPr sz="2000" spc="-5" dirty="0">
                <a:solidFill>
                  <a:srgbClr val="000000"/>
                </a:solidFill>
                <a:latin typeface="Futura Hv BT"/>
                <a:cs typeface="Futura Hv BT"/>
              </a:rPr>
              <a:t>(use any</a:t>
            </a:r>
            <a:r>
              <a:rPr sz="2000" spc="5" dirty="0">
                <a:solidFill>
                  <a:srgbClr val="000000"/>
                </a:solidFill>
                <a:latin typeface="Futura Hv BT"/>
                <a:cs typeface="Futura Hv BT"/>
              </a:rPr>
              <a:t> </a:t>
            </a:r>
            <a:r>
              <a:rPr sz="2000" spc="-5" dirty="0">
                <a:solidFill>
                  <a:srgbClr val="000000"/>
                </a:solidFill>
                <a:latin typeface="Futura Hv BT"/>
                <a:cs typeface="Futura Hv BT"/>
              </a:rPr>
              <a:t>one)</a:t>
            </a:r>
            <a:endParaRPr sz="2000" dirty="0">
              <a:latin typeface="Futura Hv BT"/>
              <a:cs typeface="Futura Hv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2" descr="C:\Users\dell\Favorites\Desktop\observation-and-documentary-analysis-12-638.jpg">
            <a:extLst>
              <a:ext uri="{FF2B5EF4-FFF2-40B4-BE49-F238E27FC236}">
                <a16:creationId xmlns:a16="http://schemas.microsoft.com/office/drawing/2014/main" xmlns="" id="{24C6C781-FAC5-49B4-81D3-535F79A222DB}"/>
              </a:ext>
            </a:extLst>
          </p:cNvPr>
          <p:cNvPicPr>
            <a:picLocks noChangeAspect="1" noChangeArrowheads="1"/>
          </p:cNvPicPr>
          <p:nvPr/>
        </p:nvPicPr>
        <p:blipFill>
          <a:blip r:embed="rId2" cstate="print">
            <a:duotone>
              <a:schemeClr val="accent6">
                <a:shade val="45000"/>
                <a:satMod val="135000"/>
              </a:schemeClr>
              <a:prstClr val="white"/>
            </a:duotone>
          </a:blip>
          <a:srcRect l="10624" t="41162" r="13756" b="19127"/>
          <a:stretch>
            <a:fillRect/>
          </a:stretch>
        </p:blipFill>
        <p:spPr bwMode="auto">
          <a:xfrm>
            <a:off x="508791" y="1938583"/>
            <a:ext cx="9675817" cy="3278582"/>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1298" y="6916387"/>
            <a:ext cx="5097801" cy="299720"/>
          </a:xfrm>
          <a:prstGeom prst="rect">
            <a:avLst/>
          </a:prstGeom>
        </p:spPr>
        <p:txBody>
          <a:bodyPr vert="horz" wrap="square" lIns="0" tIns="12700" rIns="0" bIns="0" rtlCol="0">
            <a:spAutoFit/>
          </a:bodyPr>
          <a:lstStyle/>
          <a:p>
            <a:pPr marL="12700">
              <a:lnSpc>
                <a:spcPct val="100000"/>
              </a:lnSpc>
              <a:spcBef>
                <a:spcPts val="100"/>
              </a:spcBef>
            </a:pPr>
            <a:r>
              <a:rPr sz="1800" i="1" dirty="0">
                <a:latin typeface="Futura Lt BT"/>
                <a:cs typeface="Futura Lt BT"/>
              </a:rPr>
              <a:t>Each </a:t>
            </a:r>
            <a:r>
              <a:rPr sz="1800" i="1" spc="-5" dirty="0">
                <a:latin typeface="Futura Lt BT"/>
                <a:cs typeface="Futura Lt BT"/>
              </a:rPr>
              <a:t>sub team prepare this and then</a:t>
            </a:r>
            <a:r>
              <a:rPr sz="1800" i="1" spc="-70" dirty="0">
                <a:latin typeface="Futura Lt BT"/>
                <a:cs typeface="Futura Lt BT"/>
              </a:rPr>
              <a:t> </a:t>
            </a:r>
            <a:r>
              <a:rPr sz="1800" i="1" dirty="0">
                <a:latin typeface="Futura Lt BT"/>
                <a:cs typeface="Futura Lt BT"/>
              </a:rPr>
              <a:t>merge</a:t>
            </a:r>
            <a:endParaRPr sz="1800" dirty="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5" name="Picture 4">
            <a:extLst>
              <a:ext uri="{FF2B5EF4-FFF2-40B4-BE49-F238E27FC236}">
                <a16:creationId xmlns:a16="http://schemas.microsoft.com/office/drawing/2014/main" xmlns="" id="{DE44567D-94A4-4F72-A62A-AD873F1874F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3700" y="504825"/>
            <a:ext cx="8781391" cy="6224115"/>
          </a:xfrm>
          <a:prstGeom prst="rect">
            <a:avLst/>
          </a:prstGeom>
        </p:spPr>
      </p:pic>
      <p:pic>
        <p:nvPicPr>
          <p:cNvPr id="6" name="Picture 5" descr="A close up of a logo&#10;&#10;Description generated with very high confidence">
            <a:extLst>
              <a:ext uri="{FF2B5EF4-FFF2-40B4-BE49-F238E27FC236}">
                <a16:creationId xmlns:a16="http://schemas.microsoft.com/office/drawing/2014/main" xmlns="" id="{8F606993-A9A0-43E3-948B-866849C4D19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355060" y="315000"/>
            <a:ext cx="978920" cy="634282"/>
          </a:xfrm>
          <a:prstGeom prst="rect">
            <a:avLst/>
          </a:prstGeom>
        </p:spPr>
      </p:pic>
      <p:pic>
        <p:nvPicPr>
          <p:cNvPr id="7" name="Picture 6">
            <a:extLst>
              <a:ext uri="{FF2B5EF4-FFF2-40B4-BE49-F238E27FC236}">
                <a16:creationId xmlns:a16="http://schemas.microsoft.com/office/drawing/2014/main" xmlns="" id="{AF02BFA9-E61D-4FE4-851F-5FE1023EB1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96215" y="3025899"/>
            <a:ext cx="696610" cy="693992"/>
          </a:xfrm>
          <a:prstGeom prst="rect">
            <a:avLst/>
          </a:prstGeom>
        </p:spPr>
      </p:pic>
      <p:pic>
        <p:nvPicPr>
          <p:cNvPr id="8" name="Picture 7" descr="A close up of a clock&#10;&#10;Description generated with high confidence">
            <a:extLst>
              <a:ext uri="{FF2B5EF4-FFF2-40B4-BE49-F238E27FC236}">
                <a16:creationId xmlns:a16="http://schemas.microsoft.com/office/drawing/2014/main" xmlns="" id="{CAFE7E05-24BD-4875-A5E0-C056D0CA813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696258" y="5795575"/>
            <a:ext cx="633758" cy="715466"/>
          </a:xfrm>
          <a:prstGeom prst="rect">
            <a:avLst/>
          </a:prstGeom>
        </p:spPr>
      </p:pic>
      <p:sp>
        <p:nvSpPr>
          <p:cNvPr id="9" name="object 3">
            <a:extLst>
              <a:ext uri="{FF2B5EF4-FFF2-40B4-BE49-F238E27FC236}">
                <a16:creationId xmlns:a16="http://schemas.microsoft.com/office/drawing/2014/main" xmlns="" id="{ABBF2038-7392-49BC-836E-D40C395816BF}"/>
              </a:ext>
            </a:extLst>
          </p:cNvPr>
          <p:cNvSpPr txBox="1"/>
          <p:nvPr/>
        </p:nvSpPr>
        <p:spPr>
          <a:xfrm>
            <a:off x="9639499" y="6524625"/>
            <a:ext cx="812601" cy="289823"/>
          </a:xfrm>
          <a:prstGeom prst="rect">
            <a:avLst/>
          </a:prstGeom>
        </p:spPr>
        <p:txBody>
          <a:bodyPr vert="horz" wrap="square" lIns="0" tIns="12700" rIns="0" bIns="0" rtlCol="0">
            <a:spAutoFit/>
          </a:bodyPr>
          <a:lstStyle/>
          <a:p>
            <a:pPr marL="12700">
              <a:lnSpc>
                <a:spcPct val="100000"/>
              </a:lnSpc>
              <a:spcBef>
                <a:spcPts val="100"/>
              </a:spcBef>
            </a:pPr>
            <a:r>
              <a:rPr lang="en-IN" sz="1800" i="1" spc="-5" dirty="0">
                <a:latin typeface="Futura Lt BT"/>
                <a:cs typeface="Futura Lt BT"/>
              </a:rPr>
              <a:t>30 mins</a:t>
            </a:r>
            <a:endParaRPr sz="1800" dirty="0">
              <a:latin typeface="Futura Lt BT"/>
              <a:cs typeface="Futura Lt B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a:extLst>
              <a:ext uri="{FF2B5EF4-FFF2-40B4-BE49-F238E27FC236}">
                <a16:creationId xmlns:a16="http://schemas.microsoft.com/office/drawing/2014/main" xmlns="" id="{73A1EB8A-21D9-41E3-9748-BCC4FEEF5D26}"/>
              </a:ext>
            </a:extLst>
          </p:cNvPr>
          <p:cNvPicPr>
            <a:picLocks noChangeAspect="1" noChangeArrowheads="1"/>
          </p:cNvPicPr>
          <p:nvPr/>
        </p:nvPicPr>
        <p:blipFill rotWithShape="1">
          <a:blip r:embed="rId2" cstate="print"/>
          <a:srcRect l="14298" t="3187" r="14609" b="10193"/>
          <a:stretch/>
        </p:blipFill>
        <p:spPr bwMode="auto">
          <a:xfrm>
            <a:off x="508000" y="809625"/>
            <a:ext cx="9677400" cy="59436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descr="C:\Users\dell\Favorites\Desktop\Figure1.jpg">
            <a:extLst>
              <a:ext uri="{FF2B5EF4-FFF2-40B4-BE49-F238E27FC236}">
                <a16:creationId xmlns:a16="http://schemas.microsoft.com/office/drawing/2014/main" xmlns="" id="{0591FD0C-BB36-480B-AB5C-6A623F5E6608}"/>
              </a:ext>
            </a:extLst>
          </p:cNvPr>
          <p:cNvPicPr>
            <a:picLocks noChangeAspect="1" noChangeArrowheads="1"/>
          </p:cNvPicPr>
          <p:nvPr/>
        </p:nvPicPr>
        <p:blipFill rotWithShape="1">
          <a:blip r:embed="rId2" cstate="print">
            <a:duotone>
              <a:schemeClr val="accent6">
                <a:shade val="45000"/>
                <a:satMod val="135000"/>
              </a:schemeClr>
              <a:prstClr val="white"/>
            </a:duotone>
          </a:blip>
          <a:srcRect l="768" t="1503" r="1244" b="1847"/>
          <a:stretch/>
        </p:blipFill>
        <p:spPr bwMode="auto">
          <a:xfrm>
            <a:off x="397608" y="1190625"/>
            <a:ext cx="9898183" cy="51816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0300" y="6970387"/>
            <a:ext cx="2239400" cy="299720"/>
          </a:xfrm>
          <a:prstGeom prst="rect">
            <a:avLst/>
          </a:prstGeom>
        </p:spPr>
        <p:txBody>
          <a:bodyPr vert="horz" wrap="square" lIns="0" tIns="12700" rIns="0" bIns="0" rtlCol="0">
            <a:spAutoFit/>
          </a:bodyPr>
          <a:lstStyle/>
          <a:p>
            <a:pPr marL="12700">
              <a:lnSpc>
                <a:spcPct val="100000"/>
              </a:lnSpc>
              <a:spcBef>
                <a:spcPts val="100"/>
              </a:spcBef>
            </a:pPr>
            <a:r>
              <a:rPr sz="1800" i="1" spc="-5" dirty="0">
                <a:latin typeface="Futura Lt BT"/>
                <a:cs typeface="Futura Lt BT"/>
              </a:rPr>
              <a:t>Sub team </a:t>
            </a:r>
            <a:r>
              <a:rPr sz="1800" i="1" dirty="0">
                <a:latin typeface="Futura Lt BT"/>
                <a:cs typeface="Futura Lt BT"/>
              </a:rPr>
              <a:t>2 </a:t>
            </a:r>
            <a:r>
              <a:rPr sz="1800" i="1" spc="-5" dirty="0">
                <a:latin typeface="Futura Lt BT"/>
                <a:cs typeface="Futura Lt BT"/>
              </a:rPr>
              <a:t>use</a:t>
            </a:r>
            <a:r>
              <a:rPr sz="1800" i="1" spc="-80" dirty="0">
                <a:latin typeface="Futura Lt BT"/>
                <a:cs typeface="Futura Lt BT"/>
              </a:rPr>
              <a:t> </a:t>
            </a:r>
            <a:r>
              <a:rPr sz="1800" i="1" spc="-5" dirty="0">
                <a:latin typeface="Futura Lt BT"/>
                <a:cs typeface="Futura Lt BT"/>
              </a:rPr>
              <a:t>this</a:t>
            </a:r>
            <a:endParaRPr sz="1800" dirty="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5" name="Picture 4">
            <a:extLst>
              <a:ext uri="{FF2B5EF4-FFF2-40B4-BE49-F238E27FC236}">
                <a16:creationId xmlns:a16="http://schemas.microsoft.com/office/drawing/2014/main" xmlns="" id="{5F1E5798-C9A8-4273-9DE7-F5E8BF5C457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5100" y="292743"/>
            <a:ext cx="9097400" cy="6415254"/>
          </a:xfrm>
          <a:prstGeom prst="rect">
            <a:avLst/>
          </a:prstGeom>
        </p:spPr>
      </p:pic>
      <p:pic>
        <p:nvPicPr>
          <p:cNvPr id="6" name="Picture 5" descr="A close up of a logo&#10;&#10;Description generated with very high confidence">
            <a:extLst>
              <a:ext uri="{FF2B5EF4-FFF2-40B4-BE49-F238E27FC236}">
                <a16:creationId xmlns:a16="http://schemas.microsoft.com/office/drawing/2014/main" xmlns="" id="{8514D6D3-DE39-4654-8156-41120FDC245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461500" y="134361"/>
            <a:ext cx="978920" cy="634282"/>
          </a:xfrm>
          <a:prstGeom prst="rect">
            <a:avLst/>
          </a:prstGeom>
        </p:spPr>
      </p:pic>
      <p:pic>
        <p:nvPicPr>
          <p:cNvPr id="7" name="Picture 6">
            <a:extLst>
              <a:ext uri="{FF2B5EF4-FFF2-40B4-BE49-F238E27FC236}">
                <a16:creationId xmlns:a16="http://schemas.microsoft.com/office/drawing/2014/main" xmlns="" id="{2BF3B686-C91C-4921-A446-4D9EC6D1639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602655" y="2845260"/>
            <a:ext cx="696610" cy="693992"/>
          </a:xfrm>
          <a:prstGeom prst="rect">
            <a:avLst/>
          </a:prstGeom>
        </p:spPr>
      </p:pic>
      <p:grpSp>
        <p:nvGrpSpPr>
          <p:cNvPr id="10" name="Group 9">
            <a:extLst>
              <a:ext uri="{FF2B5EF4-FFF2-40B4-BE49-F238E27FC236}">
                <a16:creationId xmlns:a16="http://schemas.microsoft.com/office/drawing/2014/main" xmlns="" id="{302D55DD-4A27-4E4F-89A7-2BF3CCF2F58D}"/>
              </a:ext>
            </a:extLst>
          </p:cNvPr>
          <p:cNvGrpSpPr/>
          <p:nvPr/>
        </p:nvGrpSpPr>
        <p:grpSpPr>
          <a:xfrm>
            <a:off x="9745939" y="5614936"/>
            <a:ext cx="812601" cy="1018873"/>
            <a:chOff x="9745939" y="5614936"/>
            <a:chExt cx="812601" cy="1018873"/>
          </a:xfrm>
        </p:grpSpPr>
        <p:pic>
          <p:nvPicPr>
            <p:cNvPr id="8" name="Picture 7" descr="A close up of a clock&#10;&#10;Description generated with high confidence">
              <a:extLst>
                <a:ext uri="{FF2B5EF4-FFF2-40B4-BE49-F238E27FC236}">
                  <a16:creationId xmlns:a16="http://schemas.microsoft.com/office/drawing/2014/main" xmlns="" id="{5A2AB99A-88E1-44D5-8AA7-1CD62D9A53B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802698" y="5614936"/>
              <a:ext cx="633758" cy="715466"/>
            </a:xfrm>
            <a:prstGeom prst="rect">
              <a:avLst/>
            </a:prstGeom>
          </p:spPr>
        </p:pic>
        <p:sp>
          <p:nvSpPr>
            <p:cNvPr id="9" name="object 3">
              <a:extLst>
                <a:ext uri="{FF2B5EF4-FFF2-40B4-BE49-F238E27FC236}">
                  <a16:creationId xmlns:a16="http://schemas.microsoft.com/office/drawing/2014/main" xmlns="" id="{5C3B1204-B79E-4E7B-A389-98889586E763}"/>
                </a:ext>
              </a:extLst>
            </p:cNvPr>
            <p:cNvSpPr txBox="1"/>
            <p:nvPr/>
          </p:nvSpPr>
          <p:spPr>
            <a:xfrm>
              <a:off x="9745939" y="6343986"/>
              <a:ext cx="812601" cy="289823"/>
            </a:xfrm>
            <a:prstGeom prst="rect">
              <a:avLst/>
            </a:prstGeom>
          </p:spPr>
          <p:txBody>
            <a:bodyPr vert="horz" wrap="square" lIns="0" tIns="12700" rIns="0" bIns="0" rtlCol="0">
              <a:spAutoFit/>
            </a:bodyPr>
            <a:lstStyle/>
            <a:p>
              <a:pPr marL="12700">
                <a:lnSpc>
                  <a:spcPct val="100000"/>
                </a:lnSpc>
                <a:spcBef>
                  <a:spcPts val="100"/>
                </a:spcBef>
              </a:pPr>
              <a:r>
                <a:rPr lang="en-IN" sz="1800" i="1" spc="-5" dirty="0">
                  <a:latin typeface="Futura Lt BT"/>
                  <a:cs typeface="Futura Lt BT"/>
                </a:rPr>
                <a:t>30 mins</a:t>
              </a:r>
              <a:endParaRPr sz="1800" dirty="0">
                <a:latin typeface="Futura Lt BT"/>
                <a:cs typeface="Futura Lt BT"/>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FA025"/>
          </a:solidFill>
        </p:spPr>
        <p:txBody>
          <a:bodyPr wrap="square" lIns="0" tIns="0" rIns="0" bIns="0" rtlCol="0"/>
          <a:lstStyle/>
          <a:p>
            <a:endParaRPr/>
          </a:p>
        </p:txBody>
      </p:sp>
      <p:sp>
        <p:nvSpPr>
          <p:cNvPr id="3" name="object 3"/>
          <p:cNvSpPr txBox="1">
            <a:spLocks noGrp="1"/>
          </p:cNvSpPr>
          <p:nvPr>
            <p:ph type="title"/>
          </p:nvPr>
        </p:nvSpPr>
        <p:spPr>
          <a:xfrm>
            <a:off x="339474" y="162055"/>
            <a:ext cx="1435735" cy="939800"/>
          </a:xfrm>
          <a:prstGeom prst="rect">
            <a:avLst/>
          </a:prstGeom>
        </p:spPr>
        <p:txBody>
          <a:bodyPr vert="horz" wrap="square" lIns="0" tIns="12700" rIns="0" bIns="0" rtlCol="0">
            <a:spAutoFit/>
          </a:bodyPr>
          <a:lstStyle/>
          <a:p>
            <a:pPr marL="12700">
              <a:lnSpc>
                <a:spcPct val="100000"/>
              </a:lnSpc>
              <a:spcBef>
                <a:spcPts val="100"/>
              </a:spcBef>
            </a:pPr>
            <a:r>
              <a:rPr dirty="0"/>
              <a:t>AEIOU</a:t>
            </a:r>
          </a:p>
          <a:p>
            <a:pPr marL="12700">
              <a:lnSpc>
                <a:spcPct val="100000"/>
              </a:lnSpc>
            </a:pPr>
            <a:r>
              <a:rPr dirty="0"/>
              <a:t>Canvas</a:t>
            </a: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96286"/>
            <a:ext cx="4552950" cy="33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INSTRUCTIONS FOR AEIOU</a:t>
            </a:r>
            <a:r>
              <a:rPr sz="2000" b="1" spc="-20" dirty="0">
                <a:latin typeface="Futura Hv BT"/>
                <a:cs typeface="Futura Hv BT"/>
              </a:rPr>
              <a:t> </a:t>
            </a:r>
            <a:r>
              <a:rPr sz="2000" b="1" spc="-10" dirty="0">
                <a:latin typeface="Futura Hv BT"/>
                <a:cs typeface="Futura Hv BT"/>
              </a:rPr>
              <a:t>CANVAS</a:t>
            </a:r>
            <a:endParaRPr sz="2000">
              <a:latin typeface="Futura Hv BT"/>
              <a:cs typeface="Futura Hv BT"/>
            </a:endParaRPr>
          </a:p>
        </p:txBody>
      </p:sp>
      <p:sp>
        <p:nvSpPr>
          <p:cNvPr id="5" name="object 5"/>
          <p:cNvSpPr txBox="1"/>
          <p:nvPr/>
        </p:nvSpPr>
        <p:spPr>
          <a:xfrm>
            <a:off x="3611299" y="805886"/>
            <a:ext cx="4987925" cy="1590179"/>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1. </a:t>
            </a:r>
            <a:r>
              <a:rPr sz="2000" dirty="0">
                <a:latin typeface="Futura Lt BT"/>
                <a:cs typeface="Futura Lt BT"/>
              </a:rPr>
              <a:t>Go </a:t>
            </a:r>
            <a:r>
              <a:rPr sz="2000" spc="-5" dirty="0">
                <a:latin typeface="Futura Lt BT"/>
                <a:cs typeface="Futura Lt BT"/>
              </a:rPr>
              <a:t>on the </a:t>
            </a:r>
            <a:r>
              <a:rPr sz="2000" dirty="0">
                <a:latin typeface="Futura Lt BT"/>
                <a:cs typeface="Futura Lt BT"/>
              </a:rPr>
              <a:t>field </a:t>
            </a:r>
            <a:r>
              <a:rPr sz="2000" spc="-5" dirty="0">
                <a:latin typeface="Futura Lt BT"/>
                <a:cs typeface="Futura Lt BT"/>
              </a:rPr>
              <a:t>and make </a:t>
            </a:r>
            <a:r>
              <a:rPr sz="2000" dirty="0">
                <a:latin typeface="Futura Lt BT"/>
                <a:cs typeface="Futura Lt BT"/>
              </a:rPr>
              <a:t>your</a:t>
            </a:r>
            <a:r>
              <a:rPr sz="2000" spc="-75" dirty="0">
                <a:latin typeface="Futura Lt BT"/>
                <a:cs typeface="Futura Lt BT"/>
              </a:rPr>
              <a:t> </a:t>
            </a:r>
            <a:r>
              <a:rPr sz="2000" spc="-5" dirty="0" smtClean="0">
                <a:latin typeface="Futura Lt BT"/>
                <a:cs typeface="Futura Lt BT"/>
              </a:rPr>
              <a:t>observations</a:t>
            </a:r>
            <a:endParaRPr lang="en-US" sz="2000" spc="-5" dirty="0" smtClean="0">
              <a:latin typeface="Futura Lt BT"/>
              <a:cs typeface="Futura Lt BT"/>
            </a:endParaRPr>
          </a:p>
          <a:p>
            <a:pPr marL="12700">
              <a:lnSpc>
                <a:spcPct val="100000"/>
              </a:lnSpc>
              <a:spcBef>
                <a:spcPts val="100"/>
              </a:spcBef>
            </a:pPr>
            <a:endParaRPr lang="en-US" sz="2000" spc="-5" dirty="0" smtClean="0">
              <a:latin typeface="Futura Lt BT"/>
              <a:cs typeface="Futura Lt BT"/>
            </a:endParaRPr>
          </a:p>
          <a:p>
            <a:pPr marL="12700">
              <a:lnSpc>
                <a:spcPct val="100000"/>
              </a:lnSpc>
              <a:spcBef>
                <a:spcPts val="100"/>
              </a:spcBef>
            </a:pPr>
            <a:endParaRPr lang="en-US" sz="2000" spc="-5" dirty="0" smtClean="0">
              <a:latin typeface="Futura Lt BT"/>
              <a:cs typeface="Futura Lt BT"/>
            </a:endParaRPr>
          </a:p>
          <a:p>
            <a:pPr marL="12700">
              <a:lnSpc>
                <a:spcPct val="100000"/>
              </a:lnSpc>
              <a:spcBef>
                <a:spcPts val="100"/>
              </a:spcBef>
            </a:pPr>
            <a:endParaRPr sz="2000" dirty="0">
              <a:latin typeface="Futura Lt BT"/>
              <a:cs typeface="Futura Lt BT"/>
            </a:endParaRPr>
          </a:p>
        </p:txBody>
      </p:sp>
      <p:sp>
        <p:nvSpPr>
          <p:cNvPr id="6" name="object 6"/>
          <p:cNvSpPr txBox="1"/>
          <p:nvPr/>
        </p:nvSpPr>
        <p:spPr>
          <a:xfrm>
            <a:off x="3594100" y="1647825"/>
            <a:ext cx="6295390" cy="2463800"/>
          </a:xfrm>
          <a:prstGeom prst="rect">
            <a:avLst/>
          </a:prstGeom>
        </p:spPr>
        <p:txBody>
          <a:bodyPr vert="horz" wrap="square" lIns="0" tIns="12700" rIns="0" bIns="0" rtlCol="0">
            <a:spAutoFit/>
          </a:bodyPr>
          <a:lstStyle/>
          <a:p>
            <a:pPr marL="12700" marR="422909">
              <a:lnSpc>
                <a:spcPct val="100000"/>
              </a:lnSpc>
              <a:spcBef>
                <a:spcPts val="100"/>
              </a:spcBef>
              <a:buAutoNum type="arabicPeriod" startAt="2"/>
              <a:tabLst>
                <a:tab pos="305435" algn="l"/>
              </a:tabLst>
            </a:pPr>
            <a:r>
              <a:rPr sz="2000" dirty="0">
                <a:latin typeface="Futura Lt BT"/>
                <a:cs typeface="Futura Lt BT"/>
              </a:rPr>
              <a:t>Make </a:t>
            </a:r>
            <a:r>
              <a:rPr sz="2000" spc="-5" dirty="0">
                <a:latin typeface="Futura Lt BT"/>
                <a:cs typeface="Futura Lt BT"/>
              </a:rPr>
              <a:t>observations </a:t>
            </a:r>
            <a:r>
              <a:rPr sz="2000" dirty="0">
                <a:latin typeface="Futura Lt BT"/>
                <a:cs typeface="Futura Lt BT"/>
              </a:rPr>
              <a:t>related </a:t>
            </a:r>
            <a:r>
              <a:rPr sz="2000" spc="-5" dirty="0">
                <a:latin typeface="Futura Lt BT"/>
                <a:cs typeface="Futura Lt BT"/>
              </a:rPr>
              <a:t>to Activities, environment,  </a:t>
            </a:r>
            <a:r>
              <a:rPr sz="2000" dirty="0">
                <a:latin typeface="Futura Lt BT"/>
                <a:cs typeface="Futura Lt BT"/>
              </a:rPr>
              <a:t>interaction, </a:t>
            </a:r>
            <a:r>
              <a:rPr sz="2000" spc="-5" dirty="0">
                <a:latin typeface="Futura Lt BT"/>
                <a:cs typeface="Futura Lt BT"/>
              </a:rPr>
              <a:t>objects and</a:t>
            </a:r>
            <a:r>
              <a:rPr sz="2000" spc="-15" dirty="0">
                <a:latin typeface="Futura Lt BT"/>
                <a:cs typeface="Futura Lt BT"/>
              </a:rPr>
              <a:t> </a:t>
            </a:r>
            <a:r>
              <a:rPr sz="2000" spc="-45" dirty="0">
                <a:latin typeface="Futura Lt BT"/>
                <a:cs typeface="Futura Lt BT"/>
              </a:rPr>
              <a:t>user.</a:t>
            </a:r>
            <a:endParaRPr sz="2000" dirty="0">
              <a:latin typeface="Futura Lt BT"/>
              <a:cs typeface="Futura Lt BT"/>
            </a:endParaRPr>
          </a:p>
          <a:p>
            <a:pPr>
              <a:lnSpc>
                <a:spcPct val="100000"/>
              </a:lnSpc>
              <a:spcBef>
                <a:spcPts val="40"/>
              </a:spcBef>
              <a:buFont typeface="Futura Lt BT"/>
              <a:buAutoNum type="arabicPeriod" startAt="2"/>
            </a:pPr>
            <a:endParaRPr sz="2050" dirty="0">
              <a:latin typeface="Times New Roman"/>
              <a:cs typeface="Times New Roman"/>
            </a:endParaRPr>
          </a:p>
          <a:p>
            <a:pPr marL="12700" marR="5080">
              <a:lnSpc>
                <a:spcPct val="100000"/>
              </a:lnSpc>
              <a:buAutoNum type="arabicPeriod" startAt="2"/>
              <a:tabLst>
                <a:tab pos="305435" algn="l"/>
              </a:tabLst>
            </a:pPr>
            <a:r>
              <a:rPr sz="2000" dirty="0">
                <a:latin typeface="Futura Lt BT"/>
                <a:cs typeface="Futura Lt BT"/>
              </a:rPr>
              <a:t>Come </a:t>
            </a:r>
            <a:r>
              <a:rPr sz="2000" spc="-5" dirty="0">
                <a:latin typeface="Futura Lt BT"/>
                <a:cs typeface="Futura Lt BT"/>
              </a:rPr>
              <a:t>back and put this </a:t>
            </a:r>
            <a:r>
              <a:rPr sz="2000" dirty="0">
                <a:latin typeface="Futura Lt BT"/>
                <a:cs typeface="Futura Lt BT"/>
              </a:rPr>
              <a:t>information </a:t>
            </a:r>
            <a:r>
              <a:rPr sz="2000" spc="-5" dirty="0">
                <a:latin typeface="Futura Lt BT"/>
                <a:cs typeface="Futura Lt BT"/>
              </a:rPr>
              <a:t>on the post </a:t>
            </a:r>
            <a:r>
              <a:rPr sz="2000" dirty="0">
                <a:latin typeface="Futura Lt BT"/>
                <a:cs typeface="Futura Lt BT"/>
              </a:rPr>
              <a:t>its </a:t>
            </a:r>
            <a:r>
              <a:rPr sz="2000" spc="-5" dirty="0">
                <a:latin typeface="Futura Lt BT"/>
                <a:cs typeface="Futura Lt BT"/>
              </a:rPr>
              <a:t>and  </a:t>
            </a:r>
            <a:r>
              <a:rPr sz="2000" dirty="0">
                <a:latin typeface="Futura Lt BT"/>
                <a:cs typeface="Futura Lt BT"/>
              </a:rPr>
              <a:t>stick </a:t>
            </a:r>
            <a:r>
              <a:rPr sz="2000" spc="-5" dirty="0">
                <a:latin typeface="Futura Lt BT"/>
                <a:cs typeface="Futura Lt BT"/>
              </a:rPr>
              <a:t>the post </a:t>
            </a:r>
            <a:r>
              <a:rPr sz="2000" dirty="0">
                <a:latin typeface="Futura Lt BT"/>
                <a:cs typeface="Futura Lt BT"/>
              </a:rPr>
              <a:t>its in </a:t>
            </a:r>
            <a:r>
              <a:rPr sz="2000" spc="-5" dirty="0">
                <a:latin typeface="Futura Lt BT"/>
                <a:cs typeface="Futura Lt BT"/>
              </a:rPr>
              <a:t>their </a:t>
            </a:r>
            <a:r>
              <a:rPr sz="2000" dirty="0">
                <a:latin typeface="Futura Lt BT"/>
                <a:cs typeface="Futura Lt BT"/>
              </a:rPr>
              <a:t>relevant space in </a:t>
            </a:r>
            <a:r>
              <a:rPr sz="2000" spc="-5" dirty="0">
                <a:latin typeface="Futura Lt BT"/>
                <a:cs typeface="Futura Lt BT"/>
              </a:rPr>
              <a:t>terms of Activities,  Environment, Interaction, </a:t>
            </a:r>
            <a:r>
              <a:rPr sz="2000" dirty="0">
                <a:latin typeface="Futura Lt BT"/>
                <a:cs typeface="Futura Lt BT"/>
              </a:rPr>
              <a:t>Objects, Users</a:t>
            </a:r>
            <a:r>
              <a:rPr sz="2000" spc="-30" dirty="0">
                <a:latin typeface="Futura Lt BT"/>
                <a:cs typeface="Futura Lt BT"/>
              </a:rPr>
              <a:t> </a:t>
            </a:r>
            <a:r>
              <a:rPr sz="2000" dirty="0">
                <a:latin typeface="Futura Lt BT"/>
                <a:cs typeface="Futura Lt BT"/>
              </a:rPr>
              <a:t>respectively</a:t>
            </a:r>
          </a:p>
          <a:p>
            <a:pPr>
              <a:lnSpc>
                <a:spcPct val="100000"/>
              </a:lnSpc>
              <a:spcBef>
                <a:spcPts val="45"/>
              </a:spcBef>
              <a:buFont typeface="Futura Lt BT"/>
              <a:buAutoNum type="arabicPeriod" startAt="2"/>
            </a:pPr>
            <a:endParaRPr sz="2050" dirty="0">
              <a:latin typeface="Times New Roman"/>
              <a:cs typeface="Times New Roman"/>
            </a:endParaRPr>
          </a:p>
          <a:p>
            <a:pPr marL="304800" indent="-292100">
              <a:lnSpc>
                <a:spcPct val="100000"/>
              </a:lnSpc>
              <a:buAutoNum type="arabicPeriod" startAt="2"/>
              <a:tabLst>
                <a:tab pos="305435" algn="l"/>
              </a:tabLst>
            </a:pPr>
            <a:r>
              <a:rPr sz="2000" dirty="0">
                <a:latin typeface="Futura Lt BT"/>
                <a:cs typeface="Futura Lt BT"/>
              </a:rPr>
              <a:t>Click a </a:t>
            </a:r>
            <a:r>
              <a:rPr sz="2000" spc="-5" dirty="0">
                <a:latin typeface="Futura Lt BT"/>
                <a:cs typeface="Futura Lt BT"/>
              </a:rPr>
              <a:t>picture of the AEIOU</a:t>
            </a:r>
            <a:r>
              <a:rPr sz="2000" spc="-25" dirty="0">
                <a:latin typeface="Futura Lt BT"/>
                <a:cs typeface="Futura Lt BT"/>
              </a:rPr>
              <a:t> </a:t>
            </a:r>
            <a:r>
              <a:rPr sz="2000" spc="-5" dirty="0">
                <a:latin typeface="Futura Lt BT"/>
                <a:cs typeface="Futura Lt BT"/>
              </a:rPr>
              <a:t>canvas</a:t>
            </a:r>
            <a:endParaRPr sz="2000" dirty="0">
              <a:latin typeface="Futura Lt BT"/>
              <a:cs typeface="Futura Lt BT"/>
            </a:endParaRPr>
          </a:p>
        </p:txBody>
      </p:sp>
      <p:pic>
        <p:nvPicPr>
          <p:cNvPr id="8" name="Picture 7" descr="Reading Material.png"/>
          <p:cNvPicPr>
            <a:picLocks noChangeAspect="1"/>
          </p:cNvPicPr>
          <p:nvPr/>
        </p:nvPicPr>
        <p:blipFill>
          <a:blip r:embed="rId2" cstate="print"/>
          <a:stretch>
            <a:fillRect/>
          </a:stretch>
        </p:blipFill>
        <p:spPr>
          <a:xfrm>
            <a:off x="9613900" y="0"/>
            <a:ext cx="1079500" cy="108033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5877" y="250285"/>
            <a:ext cx="8646623"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000000"/>
                </a:solidFill>
                <a:latin typeface="Futura Hv BT"/>
                <a:cs typeface="Futura Hv BT"/>
              </a:rPr>
              <a:t>MAKE A LIST OF ALL ACTIVITIES :: </a:t>
            </a:r>
            <a:r>
              <a:rPr sz="2000" spc="-15" dirty="0">
                <a:solidFill>
                  <a:srgbClr val="000000"/>
                </a:solidFill>
                <a:latin typeface="Futura Hv BT"/>
                <a:cs typeface="Futura Hv BT"/>
              </a:rPr>
              <a:t>TECHNOLOGY </a:t>
            </a:r>
            <a:r>
              <a:rPr sz="2000" spc="-5" dirty="0">
                <a:solidFill>
                  <a:srgbClr val="000000"/>
                </a:solidFill>
                <a:latin typeface="Futura Hv BT"/>
                <a:cs typeface="Futura Hv BT"/>
              </a:rPr>
              <a:t>USED</a:t>
            </a:r>
            <a:r>
              <a:rPr sz="2000" spc="10" dirty="0">
                <a:solidFill>
                  <a:srgbClr val="000000"/>
                </a:solidFill>
                <a:latin typeface="Futura Hv BT"/>
                <a:cs typeface="Futura Hv BT"/>
              </a:rPr>
              <a:t> </a:t>
            </a:r>
            <a:r>
              <a:rPr sz="2000" spc="-20" dirty="0">
                <a:solidFill>
                  <a:srgbClr val="000000"/>
                </a:solidFill>
                <a:latin typeface="Futura Hv BT"/>
                <a:cs typeface="Futura Hv BT"/>
              </a:rPr>
              <a:t>CURRENTLY</a:t>
            </a:r>
            <a:endParaRPr sz="2000" dirty="0">
              <a:latin typeface="Futura Hv BT"/>
              <a:cs typeface="Futura Hv BT"/>
            </a:endParaRPr>
          </a:p>
        </p:txBody>
      </p:sp>
      <p:sp>
        <p:nvSpPr>
          <p:cNvPr id="8" name="object 8"/>
          <p:cNvSpPr txBox="1"/>
          <p:nvPr/>
        </p:nvSpPr>
        <p:spPr>
          <a:xfrm>
            <a:off x="6941300" y="6952095"/>
            <a:ext cx="3358400" cy="512445"/>
          </a:xfrm>
          <a:prstGeom prst="rect">
            <a:avLst/>
          </a:prstGeom>
        </p:spPr>
        <p:txBody>
          <a:bodyPr vert="horz" wrap="square" lIns="0" tIns="3810" rIns="0" bIns="0" rtlCol="0">
            <a:spAutoFit/>
          </a:bodyPr>
          <a:lstStyle/>
          <a:p>
            <a:pPr marL="1529080">
              <a:lnSpc>
                <a:spcPct val="100000"/>
              </a:lnSpc>
              <a:spcBef>
                <a:spcPts val="30"/>
              </a:spcBef>
            </a:pPr>
            <a:r>
              <a:rPr sz="1800" i="1" dirty="0">
                <a:latin typeface="Futura Lt BT"/>
                <a:cs typeface="Futura Lt BT"/>
              </a:rPr>
              <a:t>On </a:t>
            </a:r>
            <a:r>
              <a:rPr sz="1800" i="1" spc="-5" dirty="0">
                <a:latin typeface="Futura Lt BT"/>
                <a:cs typeface="Futura Lt BT"/>
              </a:rPr>
              <a:t>an A4</a:t>
            </a:r>
            <a:r>
              <a:rPr sz="1800" i="1" spc="-90" dirty="0">
                <a:latin typeface="Futura Lt BT"/>
                <a:cs typeface="Futura Lt BT"/>
              </a:rPr>
              <a:t> </a:t>
            </a:r>
            <a:r>
              <a:rPr sz="1800" i="1" spc="-5" dirty="0">
                <a:latin typeface="Futura Lt BT"/>
                <a:cs typeface="Futura Lt BT"/>
              </a:rPr>
              <a:t>sheet</a:t>
            </a:r>
            <a:endParaRPr sz="1800" dirty="0">
              <a:latin typeface="Futura Lt BT"/>
              <a:cs typeface="Futura Lt BT"/>
            </a:endParaRPr>
          </a:p>
          <a:p>
            <a:pPr marL="12700">
              <a:lnSpc>
                <a:spcPct val="100000"/>
              </a:lnSpc>
              <a:spcBef>
                <a:spcPts val="750"/>
              </a:spcBef>
            </a:pPr>
            <a:r>
              <a:rPr sz="800" dirty="0">
                <a:solidFill>
                  <a:srgbClr val="929292"/>
                </a:solidFill>
                <a:latin typeface="Futura Lt BT"/>
                <a:cs typeface="Futura Lt BT"/>
              </a:rPr>
              <a:t>© </a:t>
            </a:r>
            <a:r>
              <a:rPr sz="800" spc="-5" dirty="0">
                <a:solidFill>
                  <a:srgbClr val="929292"/>
                </a:solidFill>
                <a:latin typeface="Futura Lt BT"/>
                <a:cs typeface="Futura Lt BT"/>
              </a:rPr>
              <a:t>All </a:t>
            </a:r>
            <a:r>
              <a:rPr sz="800" dirty="0">
                <a:solidFill>
                  <a:srgbClr val="929292"/>
                </a:solidFill>
                <a:latin typeface="Futura Lt BT"/>
                <a:cs typeface="Futura Lt BT"/>
              </a:rPr>
              <a:t>rights reserved. </a:t>
            </a:r>
            <a:r>
              <a:rPr sz="800" spc="-5" dirty="0">
                <a:solidFill>
                  <a:srgbClr val="929292"/>
                </a:solidFill>
                <a:latin typeface="Futura Lt BT"/>
                <a:cs typeface="Futura Lt BT"/>
              </a:rPr>
              <a:t>2019. Innovation </a:t>
            </a:r>
            <a:r>
              <a:rPr sz="800" dirty="0">
                <a:solidFill>
                  <a:srgbClr val="929292"/>
                </a:solidFill>
                <a:latin typeface="Futura Lt BT"/>
                <a:cs typeface="Futura Lt BT"/>
              </a:rPr>
              <a:t>&amp; </a:t>
            </a:r>
            <a:r>
              <a:rPr sz="800" spc="-10" dirty="0">
                <a:solidFill>
                  <a:srgbClr val="929292"/>
                </a:solidFill>
                <a:latin typeface="Futura Lt BT"/>
                <a:cs typeface="Futura Lt BT"/>
              </a:rPr>
              <a:t>Research Foundation</a:t>
            </a:r>
            <a:r>
              <a:rPr sz="800" spc="-25" dirty="0">
                <a:solidFill>
                  <a:srgbClr val="929292"/>
                </a:solidFill>
                <a:latin typeface="Futura Lt BT"/>
                <a:cs typeface="Futura Lt BT"/>
              </a:rPr>
              <a:t> </a:t>
            </a:r>
            <a:r>
              <a:rPr sz="800" dirty="0">
                <a:solidFill>
                  <a:srgbClr val="929292"/>
                </a:solidFill>
                <a:latin typeface="Futura Lt BT"/>
                <a:cs typeface="Futura Lt BT"/>
              </a:rPr>
              <a:t>(IRF)</a:t>
            </a:r>
            <a:endParaRPr sz="800" dirty="0">
              <a:latin typeface="Futura Lt BT"/>
              <a:cs typeface="Futura Lt BT"/>
            </a:endParaRPr>
          </a:p>
        </p:txBody>
      </p:sp>
      <p:sp>
        <p:nvSpPr>
          <p:cNvPr id="3" name="object 3"/>
          <p:cNvSpPr txBox="1"/>
          <p:nvPr/>
        </p:nvSpPr>
        <p:spPr>
          <a:xfrm>
            <a:off x="2042204" y="1861407"/>
            <a:ext cx="3761695" cy="320601"/>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1. </a:t>
            </a:r>
            <a:r>
              <a:rPr sz="2000" dirty="0">
                <a:latin typeface="Futura Lt BT"/>
                <a:cs typeface="Futura Lt BT"/>
              </a:rPr>
              <a:t>Customer support</a:t>
            </a:r>
            <a:r>
              <a:rPr sz="2000" spc="-90" dirty="0">
                <a:latin typeface="Futura Lt BT"/>
                <a:cs typeface="Futura Lt BT"/>
              </a:rPr>
              <a:t> </a:t>
            </a:r>
            <a:r>
              <a:rPr lang="en-US" sz="2000" spc="-90" dirty="0" smtClean="0">
                <a:latin typeface="Futura Lt BT"/>
                <a:cs typeface="Futura Lt BT"/>
              </a:rPr>
              <a:t>  </a:t>
            </a:r>
            <a:r>
              <a:rPr sz="2000" dirty="0" smtClean="0">
                <a:latin typeface="Futura Lt BT"/>
                <a:cs typeface="Futura Lt BT"/>
              </a:rPr>
              <a:t>activities</a:t>
            </a:r>
            <a:endParaRPr sz="2000" dirty="0">
              <a:latin typeface="Futura Lt BT"/>
              <a:cs typeface="Futura Lt BT"/>
            </a:endParaRPr>
          </a:p>
        </p:txBody>
      </p:sp>
      <p:sp>
        <p:nvSpPr>
          <p:cNvPr id="4" name="object 4"/>
          <p:cNvSpPr txBox="1"/>
          <p:nvPr/>
        </p:nvSpPr>
        <p:spPr>
          <a:xfrm>
            <a:off x="2042205" y="2471007"/>
            <a:ext cx="3456895"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2. </a:t>
            </a:r>
            <a:r>
              <a:rPr sz="2000" dirty="0">
                <a:latin typeface="Futura Lt BT"/>
                <a:cs typeface="Futura Lt BT"/>
              </a:rPr>
              <a:t>HR services </a:t>
            </a:r>
            <a:r>
              <a:rPr sz="2000" spc="-5" dirty="0">
                <a:latin typeface="Futura Lt BT"/>
                <a:cs typeface="Futura Lt BT"/>
              </a:rPr>
              <a:t>and</a:t>
            </a:r>
            <a:r>
              <a:rPr sz="2000" spc="-95" dirty="0">
                <a:latin typeface="Futura Lt BT"/>
                <a:cs typeface="Futura Lt BT"/>
              </a:rPr>
              <a:t> </a:t>
            </a:r>
            <a:r>
              <a:rPr sz="2000" dirty="0">
                <a:latin typeface="Futura Lt BT"/>
                <a:cs typeface="Futura Lt BT"/>
              </a:rPr>
              <a:t>activities</a:t>
            </a:r>
          </a:p>
        </p:txBody>
      </p:sp>
      <p:sp>
        <p:nvSpPr>
          <p:cNvPr id="5" name="object 5"/>
          <p:cNvSpPr txBox="1"/>
          <p:nvPr/>
        </p:nvSpPr>
        <p:spPr>
          <a:xfrm>
            <a:off x="2042204" y="3080607"/>
            <a:ext cx="2923495" cy="3436838"/>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3. </a:t>
            </a:r>
            <a:r>
              <a:rPr sz="2000" spc="-15" dirty="0">
                <a:latin typeface="Futura Lt BT"/>
                <a:cs typeface="Futura Lt BT"/>
              </a:rPr>
              <a:t>Perfomance</a:t>
            </a:r>
            <a:r>
              <a:rPr sz="2000" spc="-90" dirty="0">
                <a:latin typeface="Futura Lt BT"/>
                <a:cs typeface="Futura Lt BT"/>
              </a:rPr>
              <a:t> </a:t>
            </a:r>
            <a:r>
              <a:rPr sz="2000" spc="-5" dirty="0">
                <a:latin typeface="Futura Lt BT"/>
                <a:cs typeface="Futura Lt BT"/>
              </a:rPr>
              <a:t>Appraisal</a:t>
            </a:r>
            <a:endParaRPr sz="2000" dirty="0">
              <a:latin typeface="Futura Lt BT"/>
              <a:cs typeface="Futura Lt BT"/>
            </a:endParaRPr>
          </a:p>
          <a:p>
            <a:pPr>
              <a:lnSpc>
                <a:spcPct val="100000"/>
              </a:lnSpc>
              <a:spcBef>
                <a:spcPts val="40"/>
              </a:spcBef>
            </a:pPr>
            <a:endParaRPr sz="2050" dirty="0">
              <a:latin typeface="Times New Roman"/>
              <a:cs typeface="Times New Roman"/>
            </a:endParaRPr>
          </a:p>
          <a:p>
            <a:pPr marL="12700">
              <a:lnSpc>
                <a:spcPct val="100000"/>
              </a:lnSpc>
            </a:pPr>
            <a:r>
              <a:rPr sz="2000" spc="-5" dirty="0">
                <a:latin typeface="Futura Lt BT"/>
                <a:cs typeface="Futura Lt BT"/>
              </a:rPr>
              <a:t>4.</a:t>
            </a:r>
            <a:endParaRPr sz="2000" dirty="0">
              <a:latin typeface="Futura Lt BT"/>
              <a:cs typeface="Futura Lt BT"/>
            </a:endParaRPr>
          </a:p>
          <a:p>
            <a:pPr>
              <a:lnSpc>
                <a:spcPct val="100000"/>
              </a:lnSpc>
              <a:spcBef>
                <a:spcPts val="45"/>
              </a:spcBef>
            </a:pPr>
            <a:endParaRPr sz="2050" dirty="0">
              <a:latin typeface="Times New Roman"/>
              <a:cs typeface="Times New Roman"/>
            </a:endParaRPr>
          </a:p>
          <a:p>
            <a:pPr marL="12700">
              <a:lnSpc>
                <a:spcPct val="100000"/>
              </a:lnSpc>
            </a:pPr>
            <a:r>
              <a:rPr sz="2000" spc="-5" dirty="0">
                <a:latin typeface="Futura Lt BT"/>
                <a:cs typeface="Futura Lt BT"/>
              </a:rPr>
              <a:t>5.</a:t>
            </a:r>
            <a:endParaRPr sz="2000" dirty="0">
              <a:latin typeface="Futura Lt BT"/>
              <a:cs typeface="Futura Lt BT"/>
            </a:endParaRPr>
          </a:p>
          <a:p>
            <a:pPr>
              <a:lnSpc>
                <a:spcPct val="100000"/>
              </a:lnSpc>
              <a:spcBef>
                <a:spcPts val="40"/>
              </a:spcBef>
            </a:pPr>
            <a:endParaRPr sz="2050" dirty="0">
              <a:latin typeface="Times New Roman"/>
              <a:cs typeface="Times New Roman"/>
            </a:endParaRPr>
          </a:p>
          <a:p>
            <a:pPr marL="12700">
              <a:lnSpc>
                <a:spcPct val="100000"/>
              </a:lnSpc>
            </a:pPr>
            <a:r>
              <a:rPr sz="2000" spc="-5" dirty="0">
                <a:latin typeface="Futura Lt BT"/>
                <a:cs typeface="Futura Lt BT"/>
              </a:rPr>
              <a:t>6.</a:t>
            </a:r>
            <a:endParaRPr sz="2000" dirty="0">
              <a:latin typeface="Futura Lt BT"/>
              <a:cs typeface="Futura Lt BT"/>
            </a:endParaRPr>
          </a:p>
          <a:p>
            <a:pPr>
              <a:lnSpc>
                <a:spcPct val="100000"/>
              </a:lnSpc>
              <a:spcBef>
                <a:spcPts val="45"/>
              </a:spcBef>
            </a:pPr>
            <a:endParaRPr sz="2050" dirty="0">
              <a:latin typeface="Times New Roman"/>
              <a:cs typeface="Times New Roman"/>
            </a:endParaRPr>
          </a:p>
          <a:p>
            <a:pPr marL="12700">
              <a:lnSpc>
                <a:spcPct val="100000"/>
              </a:lnSpc>
            </a:pPr>
            <a:r>
              <a:rPr sz="2000" spc="-5" dirty="0">
                <a:latin typeface="Futura Lt BT"/>
                <a:cs typeface="Futura Lt BT"/>
              </a:rPr>
              <a:t>7.</a:t>
            </a:r>
            <a:endParaRPr sz="2000" dirty="0">
              <a:latin typeface="Futura Lt BT"/>
              <a:cs typeface="Futura Lt BT"/>
            </a:endParaRPr>
          </a:p>
          <a:p>
            <a:pPr>
              <a:lnSpc>
                <a:spcPct val="100000"/>
              </a:lnSpc>
              <a:spcBef>
                <a:spcPts val="40"/>
              </a:spcBef>
            </a:pPr>
            <a:endParaRPr sz="2050" dirty="0">
              <a:latin typeface="Times New Roman"/>
              <a:cs typeface="Times New Roman"/>
            </a:endParaRPr>
          </a:p>
          <a:p>
            <a:pPr marL="12700">
              <a:lnSpc>
                <a:spcPct val="100000"/>
              </a:lnSpc>
            </a:pPr>
            <a:r>
              <a:rPr sz="2000" spc="-5" dirty="0">
                <a:latin typeface="Futura Lt BT"/>
                <a:cs typeface="Futura Lt BT"/>
              </a:rPr>
              <a:t>8.</a:t>
            </a:r>
            <a:endParaRPr sz="2000" dirty="0">
              <a:latin typeface="Futura Lt BT"/>
              <a:cs typeface="Futura Lt BT"/>
            </a:endParaRPr>
          </a:p>
        </p:txBody>
      </p:sp>
      <p:sp>
        <p:nvSpPr>
          <p:cNvPr id="6" name="object 6"/>
          <p:cNvSpPr txBox="1"/>
          <p:nvPr/>
        </p:nvSpPr>
        <p:spPr>
          <a:xfrm>
            <a:off x="7055301" y="1861286"/>
            <a:ext cx="977265"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 </a:t>
            </a:r>
            <a:r>
              <a:rPr sz="2000" dirty="0">
                <a:latin typeface="Futura Lt BT"/>
                <a:cs typeface="Futura Lt BT"/>
              </a:rPr>
              <a:t>a</a:t>
            </a:r>
            <a:r>
              <a:rPr sz="2000" spc="-90" dirty="0">
                <a:latin typeface="Futura Lt BT"/>
                <a:cs typeface="Futura Lt BT"/>
              </a:rPr>
              <a:t> </a:t>
            </a:r>
            <a:r>
              <a:rPr sz="2000" spc="-5" dirty="0">
                <a:latin typeface="Futura Lt BT"/>
                <a:cs typeface="Futura Lt BT"/>
              </a:rPr>
              <a:t>tech.</a:t>
            </a:r>
            <a:endParaRPr sz="2000">
              <a:latin typeface="Futura Lt BT"/>
              <a:cs typeface="Futura Lt BT"/>
            </a:endParaRPr>
          </a:p>
        </p:txBody>
      </p:sp>
      <p:sp>
        <p:nvSpPr>
          <p:cNvPr id="7" name="object 7"/>
          <p:cNvSpPr txBox="1"/>
          <p:nvPr/>
        </p:nvSpPr>
        <p:spPr>
          <a:xfrm>
            <a:off x="7055301" y="2470886"/>
            <a:ext cx="977265"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 </a:t>
            </a:r>
            <a:r>
              <a:rPr sz="2000" dirty="0">
                <a:latin typeface="Futura Lt BT"/>
                <a:cs typeface="Futura Lt BT"/>
              </a:rPr>
              <a:t>b</a:t>
            </a:r>
            <a:r>
              <a:rPr sz="2000" spc="-90" dirty="0">
                <a:latin typeface="Futura Lt BT"/>
                <a:cs typeface="Futura Lt BT"/>
              </a:rPr>
              <a:t> </a:t>
            </a:r>
            <a:r>
              <a:rPr sz="2000" spc="-5" dirty="0">
                <a:latin typeface="Futura Lt BT"/>
                <a:cs typeface="Futura Lt BT"/>
              </a:rPr>
              <a:t>tech.</a:t>
            </a:r>
            <a:endParaRPr sz="2000">
              <a:latin typeface="Futura Lt BT"/>
              <a:cs typeface="Futura Lt BT"/>
            </a:endParaRPr>
          </a:p>
        </p:txBody>
      </p:sp>
      <p:pic>
        <p:nvPicPr>
          <p:cNvPr id="10" name="Picture 9">
            <a:extLst>
              <a:ext uri="{FF2B5EF4-FFF2-40B4-BE49-F238E27FC236}">
                <a16:creationId xmlns:a16="http://schemas.microsoft.com/office/drawing/2014/main" xmlns="" id="{9F0001B8-A145-4036-9C27-DB241BDE3F4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85346" y="922185"/>
            <a:ext cx="801557" cy="575008"/>
          </a:xfrm>
          <a:prstGeom prst="rect">
            <a:avLst/>
          </a:prstGeom>
        </p:spPr>
      </p:pic>
      <p:pic>
        <p:nvPicPr>
          <p:cNvPr id="12" name="Picture 11">
            <a:extLst>
              <a:ext uri="{FF2B5EF4-FFF2-40B4-BE49-F238E27FC236}">
                <a16:creationId xmlns:a16="http://schemas.microsoft.com/office/drawing/2014/main" xmlns="" id="{16A410BE-AC79-4EB5-AE97-281251FC8B6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582793" y="3247524"/>
            <a:ext cx="806662" cy="803629"/>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1957" y="322285"/>
            <a:ext cx="6267543"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000000"/>
                </a:solidFill>
                <a:latin typeface="Futura Hv BT"/>
                <a:cs typeface="Futura Hv BT"/>
              </a:rPr>
              <a:t>MAKE A LIST OF ALL </a:t>
            </a:r>
            <a:r>
              <a:rPr sz="2000" spc="-10" dirty="0">
                <a:solidFill>
                  <a:srgbClr val="000000"/>
                </a:solidFill>
                <a:latin typeface="Futura Hv BT"/>
                <a:cs typeface="Futura Hv BT"/>
              </a:rPr>
              <a:t>PROCESSES </a:t>
            </a:r>
            <a:r>
              <a:rPr sz="2000" spc="-5" dirty="0">
                <a:solidFill>
                  <a:srgbClr val="000000"/>
                </a:solidFill>
                <a:latin typeface="Futura Hv BT"/>
                <a:cs typeface="Futura Hv BT"/>
              </a:rPr>
              <a:t>AND</a:t>
            </a:r>
            <a:r>
              <a:rPr sz="2000" spc="5" dirty="0">
                <a:solidFill>
                  <a:srgbClr val="000000"/>
                </a:solidFill>
                <a:latin typeface="Futura Hv BT"/>
                <a:cs typeface="Futura Hv BT"/>
              </a:rPr>
              <a:t> </a:t>
            </a:r>
            <a:r>
              <a:rPr sz="2000" spc="-10" dirty="0">
                <a:solidFill>
                  <a:srgbClr val="000000"/>
                </a:solidFill>
                <a:latin typeface="Futura Hv BT"/>
                <a:cs typeface="Futura Hv BT"/>
              </a:rPr>
              <a:t>SYSTEMS</a:t>
            </a:r>
            <a:endParaRPr sz="2000" dirty="0">
              <a:latin typeface="Futura Hv BT"/>
              <a:cs typeface="Futura Hv BT"/>
            </a:endParaRPr>
          </a:p>
        </p:txBody>
      </p:sp>
      <p:sp>
        <p:nvSpPr>
          <p:cNvPr id="8" name="object 8"/>
          <p:cNvSpPr txBox="1"/>
          <p:nvPr/>
        </p:nvSpPr>
        <p:spPr>
          <a:xfrm>
            <a:off x="6941300" y="6952095"/>
            <a:ext cx="3752100" cy="512445"/>
          </a:xfrm>
          <a:prstGeom prst="rect">
            <a:avLst/>
          </a:prstGeom>
        </p:spPr>
        <p:txBody>
          <a:bodyPr vert="horz" wrap="square" lIns="0" tIns="3810" rIns="0" bIns="0" rtlCol="0">
            <a:spAutoFit/>
          </a:bodyPr>
          <a:lstStyle/>
          <a:p>
            <a:pPr marL="1529080">
              <a:lnSpc>
                <a:spcPct val="100000"/>
              </a:lnSpc>
              <a:spcBef>
                <a:spcPts val="30"/>
              </a:spcBef>
            </a:pPr>
            <a:r>
              <a:rPr sz="1800" i="1" dirty="0">
                <a:latin typeface="Futura Lt BT"/>
                <a:cs typeface="Futura Lt BT"/>
              </a:rPr>
              <a:t>On </a:t>
            </a:r>
            <a:r>
              <a:rPr sz="1800" i="1" spc="-5" dirty="0">
                <a:latin typeface="Futura Lt BT"/>
                <a:cs typeface="Futura Lt BT"/>
              </a:rPr>
              <a:t>an A4</a:t>
            </a:r>
            <a:r>
              <a:rPr sz="1800" i="1" spc="-90" dirty="0">
                <a:latin typeface="Futura Lt BT"/>
                <a:cs typeface="Futura Lt BT"/>
              </a:rPr>
              <a:t> </a:t>
            </a:r>
            <a:r>
              <a:rPr sz="1800" i="1" spc="-5" dirty="0">
                <a:latin typeface="Futura Lt BT"/>
                <a:cs typeface="Futura Lt BT"/>
              </a:rPr>
              <a:t>sheet</a:t>
            </a:r>
            <a:endParaRPr sz="1800" dirty="0">
              <a:latin typeface="Futura Lt BT"/>
              <a:cs typeface="Futura Lt BT"/>
            </a:endParaRPr>
          </a:p>
          <a:p>
            <a:pPr marL="12700">
              <a:lnSpc>
                <a:spcPct val="100000"/>
              </a:lnSpc>
              <a:spcBef>
                <a:spcPts val="750"/>
              </a:spcBef>
            </a:pPr>
            <a:r>
              <a:rPr sz="800" dirty="0">
                <a:solidFill>
                  <a:srgbClr val="929292"/>
                </a:solidFill>
                <a:latin typeface="Futura Lt BT"/>
                <a:cs typeface="Futura Lt BT"/>
              </a:rPr>
              <a:t>© </a:t>
            </a:r>
            <a:r>
              <a:rPr sz="800" spc="-5" dirty="0">
                <a:solidFill>
                  <a:srgbClr val="929292"/>
                </a:solidFill>
                <a:latin typeface="Futura Lt BT"/>
                <a:cs typeface="Futura Lt BT"/>
              </a:rPr>
              <a:t>All </a:t>
            </a:r>
            <a:r>
              <a:rPr sz="800" dirty="0">
                <a:solidFill>
                  <a:srgbClr val="929292"/>
                </a:solidFill>
                <a:latin typeface="Futura Lt BT"/>
                <a:cs typeface="Futura Lt BT"/>
              </a:rPr>
              <a:t>rights reserved. </a:t>
            </a:r>
            <a:r>
              <a:rPr sz="800" spc="-5" dirty="0">
                <a:solidFill>
                  <a:srgbClr val="929292"/>
                </a:solidFill>
                <a:latin typeface="Futura Lt BT"/>
                <a:cs typeface="Futura Lt BT"/>
              </a:rPr>
              <a:t>2019. Innovation </a:t>
            </a:r>
            <a:r>
              <a:rPr sz="800" dirty="0">
                <a:solidFill>
                  <a:srgbClr val="929292"/>
                </a:solidFill>
                <a:latin typeface="Futura Lt BT"/>
                <a:cs typeface="Futura Lt BT"/>
              </a:rPr>
              <a:t>&amp; </a:t>
            </a:r>
            <a:r>
              <a:rPr sz="800" spc="-10" dirty="0">
                <a:solidFill>
                  <a:srgbClr val="929292"/>
                </a:solidFill>
                <a:latin typeface="Futura Lt BT"/>
                <a:cs typeface="Futura Lt BT"/>
              </a:rPr>
              <a:t>Research Foundation</a:t>
            </a:r>
            <a:r>
              <a:rPr sz="800" spc="-25" dirty="0">
                <a:solidFill>
                  <a:srgbClr val="929292"/>
                </a:solidFill>
                <a:latin typeface="Futura Lt BT"/>
                <a:cs typeface="Futura Lt BT"/>
              </a:rPr>
              <a:t> </a:t>
            </a:r>
            <a:r>
              <a:rPr sz="800" dirty="0">
                <a:solidFill>
                  <a:srgbClr val="929292"/>
                </a:solidFill>
                <a:latin typeface="Futura Lt BT"/>
                <a:cs typeface="Futura Lt BT"/>
              </a:rPr>
              <a:t>(IRF)</a:t>
            </a:r>
            <a:endParaRPr sz="800" dirty="0">
              <a:latin typeface="Futura Lt BT"/>
              <a:cs typeface="Futura Lt BT"/>
            </a:endParaRPr>
          </a:p>
        </p:txBody>
      </p:sp>
      <p:sp>
        <p:nvSpPr>
          <p:cNvPr id="3" name="object 3"/>
          <p:cNvSpPr txBox="1"/>
          <p:nvPr/>
        </p:nvSpPr>
        <p:spPr>
          <a:xfrm>
            <a:off x="2042321" y="1861271"/>
            <a:ext cx="2389979" cy="320601"/>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1.</a:t>
            </a:r>
            <a:r>
              <a:rPr sz="2000" spc="-80" dirty="0">
                <a:latin typeface="Futura Lt BT"/>
                <a:cs typeface="Futura Lt BT"/>
              </a:rPr>
              <a:t> </a:t>
            </a:r>
            <a:r>
              <a:rPr lang="en-US" sz="2000" spc="-80" dirty="0" smtClean="0">
                <a:latin typeface="Futura Lt BT"/>
                <a:cs typeface="Futura Lt BT"/>
              </a:rPr>
              <a:t> </a:t>
            </a:r>
            <a:r>
              <a:rPr sz="2000" spc="-5" dirty="0" smtClean="0">
                <a:latin typeface="Futura Lt BT"/>
                <a:cs typeface="Futura Lt BT"/>
              </a:rPr>
              <a:t>Appointment</a:t>
            </a:r>
            <a:endParaRPr sz="2000" dirty="0">
              <a:latin typeface="Futura Lt BT"/>
              <a:cs typeface="Futura Lt BT"/>
            </a:endParaRPr>
          </a:p>
        </p:txBody>
      </p:sp>
      <p:sp>
        <p:nvSpPr>
          <p:cNvPr id="4" name="object 4"/>
          <p:cNvSpPr txBox="1"/>
          <p:nvPr/>
        </p:nvSpPr>
        <p:spPr>
          <a:xfrm>
            <a:off x="2042321" y="2470871"/>
            <a:ext cx="1932779"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2.</a:t>
            </a:r>
            <a:r>
              <a:rPr sz="2000" spc="-85" dirty="0">
                <a:latin typeface="Futura Lt BT"/>
                <a:cs typeface="Futura Lt BT"/>
              </a:rPr>
              <a:t> </a:t>
            </a:r>
            <a:r>
              <a:rPr sz="2000" dirty="0">
                <a:latin typeface="Futura Lt BT"/>
                <a:cs typeface="Futura Lt BT"/>
              </a:rPr>
              <a:t>Meeting</a:t>
            </a:r>
          </a:p>
        </p:txBody>
      </p:sp>
      <p:sp>
        <p:nvSpPr>
          <p:cNvPr id="5" name="object 5"/>
          <p:cNvSpPr txBox="1"/>
          <p:nvPr/>
        </p:nvSpPr>
        <p:spPr>
          <a:xfrm>
            <a:off x="2042320" y="3080471"/>
            <a:ext cx="2466179" cy="2805896"/>
          </a:xfrm>
          <a:prstGeom prst="rect">
            <a:avLst/>
          </a:prstGeom>
        </p:spPr>
        <p:txBody>
          <a:bodyPr vert="horz" wrap="square" lIns="0" tIns="12700" rIns="0" bIns="0" rtlCol="0">
            <a:spAutoFit/>
          </a:bodyPr>
          <a:lstStyle/>
          <a:p>
            <a:pPr marL="304800" indent="-292100">
              <a:lnSpc>
                <a:spcPct val="100000"/>
              </a:lnSpc>
              <a:spcBef>
                <a:spcPts val="100"/>
              </a:spcBef>
              <a:buAutoNum type="arabicPeriod" startAt="3"/>
              <a:tabLst>
                <a:tab pos="305435" algn="l"/>
              </a:tabLst>
            </a:pPr>
            <a:r>
              <a:rPr sz="2000" spc="-5" dirty="0">
                <a:latin typeface="Futura Lt BT"/>
                <a:cs typeface="Futura Lt BT"/>
              </a:rPr>
              <a:t>Attendence</a:t>
            </a:r>
            <a:endParaRPr sz="2000" dirty="0">
              <a:latin typeface="Futura Lt BT"/>
              <a:cs typeface="Futura Lt BT"/>
            </a:endParaRPr>
          </a:p>
          <a:p>
            <a:pPr marL="12700" marR="867410">
              <a:lnSpc>
                <a:spcPct val="200000"/>
              </a:lnSpc>
              <a:buAutoNum type="arabicPeriod" startAt="3"/>
              <a:tabLst>
                <a:tab pos="305435" algn="l"/>
              </a:tabLst>
            </a:pPr>
            <a:r>
              <a:rPr lang="en-IN" sz="2000" dirty="0">
                <a:latin typeface="Futura Lt BT"/>
                <a:cs typeface="Futura Lt BT"/>
              </a:rPr>
              <a:t> </a:t>
            </a:r>
            <a:r>
              <a:rPr sz="2000" dirty="0">
                <a:latin typeface="Futura Lt BT"/>
                <a:cs typeface="Futura Lt BT"/>
              </a:rPr>
              <a:t>HR  </a:t>
            </a:r>
            <a:r>
              <a:rPr sz="2000" spc="-5" dirty="0">
                <a:latin typeface="Futura Lt BT"/>
                <a:cs typeface="Futura Lt BT"/>
              </a:rPr>
              <a:t>5.</a:t>
            </a:r>
            <a:endParaRPr sz="2000" dirty="0">
              <a:latin typeface="Futura Lt BT"/>
              <a:cs typeface="Futura Lt BT"/>
            </a:endParaRPr>
          </a:p>
          <a:p>
            <a:pPr>
              <a:lnSpc>
                <a:spcPct val="100000"/>
              </a:lnSpc>
              <a:spcBef>
                <a:spcPts val="40"/>
              </a:spcBef>
            </a:pPr>
            <a:endParaRPr sz="2050" dirty="0">
              <a:latin typeface="Times New Roman"/>
              <a:cs typeface="Times New Roman"/>
            </a:endParaRPr>
          </a:p>
          <a:p>
            <a:pPr marL="12700">
              <a:lnSpc>
                <a:spcPct val="100000"/>
              </a:lnSpc>
            </a:pPr>
            <a:r>
              <a:rPr sz="2000" spc="-5" dirty="0">
                <a:latin typeface="Futura Lt BT"/>
                <a:cs typeface="Futura Lt BT"/>
              </a:rPr>
              <a:t>6.</a:t>
            </a:r>
            <a:endParaRPr sz="2000" dirty="0">
              <a:latin typeface="Futura Lt BT"/>
              <a:cs typeface="Futura Lt BT"/>
            </a:endParaRPr>
          </a:p>
          <a:p>
            <a:pPr>
              <a:lnSpc>
                <a:spcPct val="100000"/>
              </a:lnSpc>
              <a:spcBef>
                <a:spcPts val="45"/>
              </a:spcBef>
            </a:pPr>
            <a:endParaRPr sz="2050" dirty="0">
              <a:latin typeface="Times New Roman"/>
              <a:cs typeface="Times New Roman"/>
            </a:endParaRPr>
          </a:p>
          <a:p>
            <a:pPr marL="12700">
              <a:lnSpc>
                <a:spcPct val="100000"/>
              </a:lnSpc>
            </a:pPr>
            <a:r>
              <a:rPr sz="2000" spc="-5" dirty="0">
                <a:latin typeface="Futura Lt BT"/>
                <a:cs typeface="Futura Lt BT"/>
              </a:rPr>
              <a:t>7.</a:t>
            </a:r>
            <a:endParaRPr sz="2000" dirty="0">
              <a:latin typeface="Futura Lt BT"/>
              <a:cs typeface="Futura Lt BT"/>
            </a:endParaRPr>
          </a:p>
          <a:p>
            <a:pPr>
              <a:lnSpc>
                <a:spcPct val="100000"/>
              </a:lnSpc>
              <a:spcBef>
                <a:spcPts val="40"/>
              </a:spcBef>
            </a:pPr>
            <a:endParaRPr sz="2050" dirty="0">
              <a:latin typeface="Times New Roman"/>
              <a:cs typeface="Times New Roman"/>
            </a:endParaRPr>
          </a:p>
          <a:p>
            <a:pPr marL="12700">
              <a:lnSpc>
                <a:spcPct val="100000"/>
              </a:lnSpc>
            </a:pPr>
            <a:r>
              <a:rPr sz="2000" spc="-5" dirty="0">
                <a:latin typeface="Futura Lt BT"/>
                <a:cs typeface="Futura Lt BT"/>
              </a:rPr>
              <a:t>8.</a:t>
            </a:r>
            <a:endParaRPr sz="2000" dirty="0">
              <a:latin typeface="Futura Lt BT"/>
              <a:cs typeface="Futura Lt BT"/>
            </a:endParaRPr>
          </a:p>
        </p:txBody>
      </p:sp>
      <p:sp>
        <p:nvSpPr>
          <p:cNvPr id="6" name="object 6"/>
          <p:cNvSpPr txBox="1"/>
          <p:nvPr/>
        </p:nvSpPr>
        <p:spPr>
          <a:xfrm>
            <a:off x="7055301" y="1861286"/>
            <a:ext cx="977265"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 </a:t>
            </a:r>
            <a:r>
              <a:rPr sz="2000" dirty="0">
                <a:latin typeface="Futura Lt BT"/>
                <a:cs typeface="Futura Lt BT"/>
              </a:rPr>
              <a:t>a</a:t>
            </a:r>
            <a:r>
              <a:rPr sz="2000" spc="-90" dirty="0">
                <a:latin typeface="Futura Lt BT"/>
                <a:cs typeface="Futura Lt BT"/>
              </a:rPr>
              <a:t> </a:t>
            </a:r>
            <a:r>
              <a:rPr sz="2000" spc="-5" dirty="0">
                <a:latin typeface="Futura Lt BT"/>
                <a:cs typeface="Futura Lt BT"/>
              </a:rPr>
              <a:t>tech.</a:t>
            </a:r>
            <a:endParaRPr sz="2000">
              <a:latin typeface="Futura Lt BT"/>
              <a:cs typeface="Futura Lt BT"/>
            </a:endParaRPr>
          </a:p>
        </p:txBody>
      </p:sp>
      <p:sp>
        <p:nvSpPr>
          <p:cNvPr id="7" name="object 7"/>
          <p:cNvSpPr txBox="1"/>
          <p:nvPr/>
        </p:nvSpPr>
        <p:spPr>
          <a:xfrm>
            <a:off x="7055301" y="2470886"/>
            <a:ext cx="977265"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 </a:t>
            </a:r>
            <a:r>
              <a:rPr sz="2000" dirty="0">
                <a:latin typeface="Futura Lt BT"/>
                <a:cs typeface="Futura Lt BT"/>
              </a:rPr>
              <a:t>b</a:t>
            </a:r>
            <a:r>
              <a:rPr sz="2000" spc="-90" dirty="0">
                <a:latin typeface="Futura Lt BT"/>
                <a:cs typeface="Futura Lt BT"/>
              </a:rPr>
              <a:t> </a:t>
            </a:r>
            <a:r>
              <a:rPr sz="2000" spc="-5" dirty="0">
                <a:latin typeface="Futura Lt BT"/>
                <a:cs typeface="Futura Lt BT"/>
              </a:rPr>
              <a:t>tech.</a:t>
            </a:r>
            <a:endParaRPr sz="2000">
              <a:latin typeface="Futura Lt BT"/>
              <a:cs typeface="Futura Lt BT"/>
            </a:endParaRPr>
          </a:p>
        </p:txBody>
      </p:sp>
      <p:pic>
        <p:nvPicPr>
          <p:cNvPr id="9" name="Picture 8">
            <a:extLst>
              <a:ext uri="{FF2B5EF4-FFF2-40B4-BE49-F238E27FC236}">
                <a16:creationId xmlns:a16="http://schemas.microsoft.com/office/drawing/2014/main" xmlns="" id="{4C8AC133-7AA1-4FEB-84F0-5DE10F12236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85346" y="922185"/>
            <a:ext cx="801557" cy="575008"/>
          </a:xfrm>
          <a:prstGeom prst="rect">
            <a:avLst/>
          </a:prstGeom>
        </p:spPr>
      </p:pic>
      <p:pic>
        <p:nvPicPr>
          <p:cNvPr id="10" name="Picture 9">
            <a:extLst>
              <a:ext uri="{FF2B5EF4-FFF2-40B4-BE49-F238E27FC236}">
                <a16:creationId xmlns:a16="http://schemas.microsoft.com/office/drawing/2014/main" xmlns="" id="{F8A4B002-4D11-4A82-AA71-26C07D42958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582793" y="3247524"/>
            <a:ext cx="806662" cy="803629"/>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a:extLst>
              <a:ext uri="{FF2B5EF4-FFF2-40B4-BE49-F238E27FC236}">
                <a16:creationId xmlns:a16="http://schemas.microsoft.com/office/drawing/2014/main" xmlns="" id="{0A84ED57-E930-4962-8E43-B69D0DDF2C4C}"/>
              </a:ext>
            </a:extLst>
          </p:cNvPr>
          <p:cNvPicPr>
            <a:picLocks noChangeAspect="1" noChangeArrowheads="1"/>
          </p:cNvPicPr>
          <p:nvPr/>
        </p:nvPicPr>
        <p:blipFill rotWithShape="1">
          <a:blip r:embed="rId2" cstate="print"/>
          <a:srcRect l="3047" t="12238" r="25283" b="15839"/>
          <a:stretch/>
        </p:blipFill>
        <p:spPr bwMode="auto">
          <a:xfrm>
            <a:off x="658343" y="1660862"/>
            <a:ext cx="9374621" cy="4958523"/>
          </a:xfrm>
          <a:prstGeom prst="rect">
            <a:avLst/>
          </a:prstGeom>
          <a:noFill/>
          <a:ln w="9525">
            <a:noFill/>
            <a:miter lim="800000"/>
            <a:headEnd/>
            <a:tailEnd/>
          </a:ln>
        </p:spPr>
      </p:pic>
      <p:sp>
        <p:nvSpPr>
          <p:cNvPr id="5" name="object 2">
            <a:extLst>
              <a:ext uri="{FF2B5EF4-FFF2-40B4-BE49-F238E27FC236}">
                <a16:creationId xmlns:a16="http://schemas.microsoft.com/office/drawing/2014/main" xmlns="" id="{93402D3A-EAAC-49BB-891E-C07CBA5DA915}"/>
              </a:ext>
            </a:extLst>
          </p:cNvPr>
          <p:cNvSpPr txBox="1">
            <a:spLocks/>
          </p:cNvSpPr>
          <p:nvPr/>
        </p:nvSpPr>
        <p:spPr>
          <a:xfrm>
            <a:off x="2431957" y="322285"/>
            <a:ext cx="5827395" cy="64120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sz="2000" kern="0" spc="-5" dirty="0">
                <a:solidFill>
                  <a:srgbClr val="000000"/>
                </a:solidFill>
                <a:latin typeface="Futura Hv BT"/>
                <a:cs typeface="Futura Hv BT"/>
              </a:rPr>
              <a:t>OBSERVATION TECHNIQUES</a:t>
            </a:r>
          </a:p>
          <a:p>
            <a:pPr marL="12700" algn="ctr">
              <a:spcBef>
                <a:spcPts val="100"/>
              </a:spcBef>
            </a:pPr>
            <a:r>
              <a:rPr lang="en-US" sz="2000" kern="0" spc="-5" dirty="0">
                <a:solidFill>
                  <a:srgbClr val="000000"/>
                </a:solidFill>
                <a:latin typeface="Futura Lt BT" panose="020B0402020204020303" pitchFamily="34" charset="0"/>
                <a:cs typeface="Futura Hv BT"/>
              </a:rPr>
              <a:t>Advanced ways of structuring your field work</a:t>
            </a:r>
            <a:endParaRPr lang="en-US" sz="2000" kern="0" dirty="0">
              <a:solidFill>
                <a:sysClr val="windowText" lastClr="000000"/>
              </a:solidFill>
              <a:latin typeface="Futura Lt BT" panose="020B0402020204020303" pitchFamily="34" charset="0"/>
              <a:cs typeface="Futura Hv B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F7CACA"/>
          </a:solidFill>
        </p:spPr>
        <p:txBody>
          <a:bodyPr wrap="square" lIns="0" tIns="0" rIns="0" bIns="0" rtlCol="0"/>
          <a:lstStyle/>
          <a:p>
            <a:endParaRPr/>
          </a:p>
        </p:txBody>
      </p:sp>
      <p:sp>
        <p:nvSpPr>
          <p:cNvPr id="3" name="object 3"/>
          <p:cNvSpPr txBox="1">
            <a:spLocks noGrp="1"/>
          </p:cNvSpPr>
          <p:nvPr>
            <p:ph type="title"/>
          </p:nvPr>
        </p:nvSpPr>
        <p:spPr>
          <a:xfrm>
            <a:off x="374299" y="306054"/>
            <a:ext cx="2167890" cy="482600"/>
          </a:xfrm>
          <a:prstGeom prst="rect">
            <a:avLst/>
          </a:prstGeom>
        </p:spPr>
        <p:txBody>
          <a:bodyPr vert="horz" wrap="square" lIns="0" tIns="12700" rIns="0" bIns="0" rtlCol="0">
            <a:spAutoFit/>
          </a:bodyPr>
          <a:lstStyle/>
          <a:p>
            <a:pPr marL="12700">
              <a:lnSpc>
                <a:spcPct val="100000"/>
              </a:lnSpc>
              <a:spcBef>
                <a:spcPts val="100"/>
              </a:spcBef>
            </a:pPr>
            <a:r>
              <a:rPr dirty="0"/>
              <a:t>Assessment</a:t>
            </a:r>
          </a:p>
        </p:txBody>
      </p:sp>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graphicFrame>
        <p:nvGraphicFramePr>
          <p:cNvPr id="4" name="object 4"/>
          <p:cNvGraphicFramePr>
            <a:graphicFrameLocks noGrp="1"/>
          </p:cNvGraphicFramePr>
          <p:nvPr/>
        </p:nvGraphicFramePr>
        <p:xfrm>
          <a:off x="3592249" y="362410"/>
          <a:ext cx="4958714" cy="4095588"/>
        </p:xfrm>
        <a:graphic>
          <a:graphicData uri="http://schemas.openxmlformats.org/drawingml/2006/table">
            <a:tbl>
              <a:tblPr firstRow="1" bandRow="1">
                <a:tableStyleId>{2D5ABB26-0587-4C30-8999-92F81FD0307C}</a:tableStyleId>
              </a:tblPr>
              <a:tblGrid>
                <a:gridCol w="3895725">
                  <a:extLst>
                    <a:ext uri="{9D8B030D-6E8A-4147-A177-3AD203B41FA5}">
                      <a16:colId xmlns:a16="http://schemas.microsoft.com/office/drawing/2014/main" xmlns="" val="20000"/>
                    </a:ext>
                  </a:extLst>
                </a:gridCol>
                <a:gridCol w="1062989">
                  <a:extLst>
                    <a:ext uri="{9D8B030D-6E8A-4147-A177-3AD203B41FA5}">
                      <a16:colId xmlns:a16="http://schemas.microsoft.com/office/drawing/2014/main" xmlns="" val="20001"/>
                    </a:ext>
                  </a:extLst>
                </a:gridCol>
              </a:tblGrid>
              <a:tr h="1066638">
                <a:tc>
                  <a:txBody>
                    <a:bodyPr/>
                    <a:lstStyle/>
                    <a:p>
                      <a:pPr marL="31750">
                        <a:lnSpc>
                          <a:spcPts val="2325"/>
                        </a:lnSpc>
                      </a:pPr>
                      <a:r>
                        <a:rPr sz="2000" b="1" spc="-10" dirty="0">
                          <a:latin typeface="Futura Hv BT"/>
                          <a:cs typeface="Futura Hv BT"/>
                        </a:rPr>
                        <a:t>Specific </a:t>
                      </a:r>
                      <a:r>
                        <a:rPr sz="2000" b="1" spc="-5" dirty="0">
                          <a:latin typeface="Futura Hv BT"/>
                          <a:cs typeface="Futura Hv BT"/>
                        </a:rPr>
                        <a:t>Assessment</a:t>
                      </a:r>
                      <a:r>
                        <a:rPr sz="2000" b="1" dirty="0">
                          <a:latin typeface="Futura Hv BT"/>
                          <a:cs typeface="Futura Hv BT"/>
                        </a:rPr>
                        <a:t> </a:t>
                      </a:r>
                      <a:r>
                        <a:rPr sz="2000" b="1" spc="-10" dirty="0">
                          <a:latin typeface="Futura Hv BT"/>
                          <a:cs typeface="Futura Hv BT"/>
                        </a:rPr>
                        <a:t>method</a:t>
                      </a:r>
                      <a:endParaRPr sz="2000">
                        <a:latin typeface="Futura Hv BT"/>
                        <a:cs typeface="Futura Hv BT"/>
                      </a:endParaRPr>
                    </a:p>
                    <a:p>
                      <a:pPr>
                        <a:lnSpc>
                          <a:spcPct val="100000"/>
                        </a:lnSpc>
                        <a:spcBef>
                          <a:spcPts val="40"/>
                        </a:spcBef>
                      </a:pPr>
                      <a:endParaRPr sz="2050">
                        <a:latin typeface="Times New Roman"/>
                        <a:cs typeface="Times New Roman"/>
                      </a:endParaRPr>
                    </a:p>
                    <a:p>
                      <a:pPr marL="31750">
                        <a:lnSpc>
                          <a:spcPct val="100000"/>
                        </a:lnSpc>
                      </a:pPr>
                      <a:r>
                        <a:rPr sz="2000" dirty="0">
                          <a:latin typeface="Futura Lt BT"/>
                          <a:cs typeface="Futura Lt BT"/>
                        </a:rPr>
                        <a:t>Class </a:t>
                      </a:r>
                      <a:r>
                        <a:rPr sz="2000" spc="-5" dirty="0">
                          <a:latin typeface="Futura Lt BT"/>
                          <a:cs typeface="Futura Lt BT"/>
                        </a:rPr>
                        <a:t>participation during</a:t>
                      </a:r>
                      <a:r>
                        <a:rPr sz="2000" spc="-30" dirty="0">
                          <a:latin typeface="Futura Lt BT"/>
                          <a:cs typeface="Futura Lt BT"/>
                        </a:rPr>
                        <a:t> </a:t>
                      </a:r>
                      <a:r>
                        <a:rPr sz="2000" spc="-15" dirty="0">
                          <a:latin typeface="Futura Lt BT"/>
                          <a:cs typeface="Futura Lt BT"/>
                        </a:rPr>
                        <a:t>Project</a:t>
                      </a:r>
                      <a:endParaRPr sz="2000">
                        <a:latin typeface="Futura Lt BT"/>
                        <a:cs typeface="Futura Lt BT"/>
                      </a:endParaRPr>
                    </a:p>
                  </a:txBody>
                  <a:tcPr marL="0" marR="0" marT="0" marB="0">
                    <a:lnR w="12700">
                      <a:solidFill>
                        <a:srgbClr val="000000"/>
                      </a:solidFill>
                      <a:prstDash val="solid"/>
                    </a:lnR>
                  </a:tcPr>
                </a:tc>
                <a:tc>
                  <a:txBody>
                    <a:bodyPr/>
                    <a:lstStyle/>
                    <a:p>
                      <a:pPr marL="179705">
                        <a:lnSpc>
                          <a:spcPts val="2325"/>
                        </a:lnSpc>
                      </a:pPr>
                      <a:r>
                        <a:rPr sz="2000" b="1" spc="-25" dirty="0">
                          <a:latin typeface="Futura Hv BT"/>
                          <a:cs typeface="Futura Hv BT"/>
                        </a:rPr>
                        <a:t>Weight</a:t>
                      </a:r>
                      <a:endParaRPr sz="2000">
                        <a:latin typeface="Futura Hv BT"/>
                        <a:cs typeface="Futura Hv BT"/>
                      </a:endParaRPr>
                    </a:p>
                    <a:p>
                      <a:pPr>
                        <a:lnSpc>
                          <a:spcPct val="100000"/>
                        </a:lnSpc>
                        <a:spcBef>
                          <a:spcPts val="40"/>
                        </a:spcBef>
                      </a:pPr>
                      <a:endParaRPr sz="2050">
                        <a:latin typeface="Times New Roman"/>
                        <a:cs typeface="Times New Roman"/>
                      </a:endParaRPr>
                    </a:p>
                    <a:p>
                      <a:pPr marL="179705">
                        <a:lnSpc>
                          <a:spcPct val="100000"/>
                        </a:lnSpc>
                      </a:pPr>
                      <a:r>
                        <a:rPr sz="2000" spc="-5" dirty="0">
                          <a:latin typeface="Futura Lt BT"/>
                          <a:cs typeface="Futura Lt BT"/>
                        </a:rPr>
                        <a:t>10%</a:t>
                      </a:r>
                      <a:endParaRPr sz="2000">
                        <a:latin typeface="Futura Lt BT"/>
                        <a:cs typeface="Futura Lt BT"/>
                      </a:endParaRPr>
                    </a:p>
                  </a:txBody>
                  <a:tcPr marL="0" marR="0" marT="0" marB="0">
                    <a:lnL w="12700">
                      <a:solidFill>
                        <a:srgbClr val="000000"/>
                      </a:solidFill>
                      <a:prstDash val="solid"/>
                    </a:lnL>
                  </a:tcPr>
                </a:tc>
                <a:extLst>
                  <a:ext uri="{0D108BD9-81ED-4DB2-BD59-A6C34878D82A}">
                    <a16:rowId xmlns:a16="http://schemas.microsoft.com/office/drawing/2014/main" xmlns="" val="10000"/>
                  </a:ext>
                </a:extLst>
              </a:tr>
              <a:tr h="914400">
                <a:tc>
                  <a:txBody>
                    <a:bodyPr/>
                    <a:lstStyle/>
                    <a:p>
                      <a:pPr marL="31750" marR="839469">
                        <a:lnSpc>
                          <a:spcPct val="100000"/>
                        </a:lnSpc>
                        <a:spcBef>
                          <a:spcPts val="1125"/>
                        </a:spcBef>
                      </a:pPr>
                      <a:r>
                        <a:rPr sz="2000" dirty="0">
                          <a:latin typeface="Futura Lt BT"/>
                          <a:cs typeface="Futura Lt BT"/>
                        </a:rPr>
                        <a:t>Minor </a:t>
                      </a:r>
                      <a:r>
                        <a:rPr sz="2000" spc="-15" dirty="0">
                          <a:latin typeface="Futura Lt BT"/>
                          <a:cs typeface="Futura Lt BT"/>
                        </a:rPr>
                        <a:t>Project </a:t>
                      </a:r>
                      <a:r>
                        <a:rPr sz="2000" spc="-5" dirty="0">
                          <a:latin typeface="Futura Lt BT"/>
                          <a:cs typeface="Futura Lt BT"/>
                        </a:rPr>
                        <a:t>after day </a:t>
                      </a:r>
                      <a:r>
                        <a:rPr sz="2000" dirty="0">
                          <a:latin typeface="Futura Lt BT"/>
                          <a:cs typeface="Futura Lt BT"/>
                        </a:rPr>
                        <a:t>2  (10% </a:t>
                      </a:r>
                      <a:r>
                        <a:rPr sz="2000" spc="-10" dirty="0">
                          <a:latin typeface="Futura Lt BT"/>
                          <a:cs typeface="Futura Lt BT"/>
                        </a:rPr>
                        <a:t>Prototype </a:t>
                      </a:r>
                      <a:r>
                        <a:rPr sz="2000" dirty="0">
                          <a:latin typeface="Futura Lt BT"/>
                          <a:cs typeface="Futura Lt BT"/>
                        </a:rPr>
                        <a:t>&amp; </a:t>
                      </a:r>
                      <a:r>
                        <a:rPr sz="2000" spc="-10" dirty="0">
                          <a:latin typeface="Futura Lt BT"/>
                          <a:cs typeface="Futura Lt BT"/>
                        </a:rPr>
                        <a:t>Pitch</a:t>
                      </a:r>
                      <a:r>
                        <a:rPr sz="2000" spc="-70" dirty="0">
                          <a:latin typeface="Futura Lt BT"/>
                          <a:cs typeface="Futura Lt BT"/>
                        </a:rPr>
                        <a:t> </a:t>
                      </a:r>
                      <a:r>
                        <a:rPr sz="2000" spc="-5" dirty="0">
                          <a:latin typeface="Futura Lt BT"/>
                          <a:cs typeface="Futura Lt BT"/>
                        </a:rPr>
                        <a:t>10%)</a:t>
                      </a:r>
                      <a:endParaRPr sz="2000">
                        <a:latin typeface="Futura Lt BT"/>
                        <a:cs typeface="Futura Lt BT"/>
                      </a:endParaRPr>
                    </a:p>
                  </a:txBody>
                  <a:tcPr marL="0" marR="0" marT="142875" marB="0">
                    <a:lnR w="12700">
                      <a:solidFill>
                        <a:srgbClr val="000000"/>
                      </a:solidFill>
                      <a:prstDash val="solid"/>
                    </a:lnR>
                  </a:tcPr>
                </a:tc>
                <a:tc>
                  <a:txBody>
                    <a:bodyPr/>
                    <a:lstStyle/>
                    <a:p>
                      <a:pPr marL="179705">
                        <a:lnSpc>
                          <a:spcPct val="100000"/>
                        </a:lnSpc>
                        <a:spcBef>
                          <a:spcPts val="1125"/>
                        </a:spcBef>
                      </a:pPr>
                      <a:r>
                        <a:rPr sz="2000" spc="-5" dirty="0">
                          <a:latin typeface="Futura Lt BT"/>
                          <a:cs typeface="Futura Lt BT"/>
                        </a:rPr>
                        <a:t>20%</a:t>
                      </a:r>
                      <a:endParaRPr sz="2000">
                        <a:latin typeface="Futura Lt BT"/>
                        <a:cs typeface="Futura Lt BT"/>
                      </a:endParaRPr>
                    </a:p>
                  </a:txBody>
                  <a:tcPr marL="0" marR="0" marT="142875" marB="0">
                    <a:lnL w="12700">
                      <a:solidFill>
                        <a:srgbClr val="000000"/>
                      </a:solidFill>
                      <a:prstDash val="solid"/>
                    </a:lnL>
                  </a:tcPr>
                </a:tc>
                <a:extLst>
                  <a:ext uri="{0D108BD9-81ED-4DB2-BD59-A6C34878D82A}">
                    <a16:rowId xmlns:a16="http://schemas.microsoft.com/office/drawing/2014/main" xmlns="" val="10001"/>
                  </a:ext>
                </a:extLst>
              </a:tr>
              <a:tr h="914400">
                <a:tc>
                  <a:txBody>
                    <a:bodyPr/>
                    <a:lstStyle/>
                    <a:p>
                      <a:pPr marL="31750">
                        <a:lnSpc>
                          <a:spcPct val="100000"/>
                        </a:lnSpc>
                        <a:spcBef>
                          <a:spcPts val="1125"/>
                        </a:spcBef>
                      </a:pPr>
                      <a:r>
                        <a:rPr sz="2000" dirty="0">
                          <a:latin typeface="Futura Lt BT"/>
                          <a:cs typeface="Futura Lt BT"/>
                        </a:rPr>
                        <a:t>Major </a:t>
                      </a:r>
                      <a:r>
                        <a:rPr sz="2000" spc="-10" dirty="0">
                          <a:latin typeface="Futura Lt BT"/>
                          <a:cs typeface="Futura Lt BT"/>
                        </a:rPr>
                        <a:t>Project: Prototype </a:t>
                      </a:r>
                      <a:r>
                        <a:rPr sz="2000" dirty="0">
                          <a:latin typeface="Futura Lt BT"/>
                          <a:cs typeface="Futura Lt BT"/>
                        </a:rPr>
                        <a:t>&amp;</a:t>
                      </a:r>
                      <a:r>
                        <a:rPr sz="2000" spc="-10" dirty="0">
                          <a:latin typeface="Futura Lt BT"/>
                          <a:cs typeface="Futura Lt BT"/>
                        </a:rPr>
                        <a:t> Pitch</a:t>
                      </a:r>
                      <a:endParaRPr sz="2000" dirty="0">
                        <a:latin typeface="Futura Lt BT"/>
                        <a:cs typeface="Futura Lt BT"/>
                      </a:endParaRPr>
                    </a:p>
                    <a:p>
                      <a:pPr marL="31750">
                        <a:lnSpc>
                          <a:spcPct val="100000"/>
                        </a:lnSpc>
                      </a:pPr>
                      <a:r>
                        <a:rPr sz="2000" dirty="0">
                          <a:latin typeface="Futura Lt BT"/>
                          <a:cs typeface="Futura Lt BT"/>
                        </a:rPr>
                        <a:t>+ Quiz &amp; </a:t>
                      </a:r>
                      <a:r>
                        <a:rPr sz="2000" spc="-10" dirty="0">
                          <a:latin typeface="Futura Lt BT"/>
                          <a:cs typeface="Futura Lt BT"/>
                        </a:rPr>
                        <a:t>Reflective</a:t>
                      </a:r>
                      <a:r>
                        <a:rPr sz="2000" spc="-35" dirty="0">
                          <a:latin typeface="Futura Lt BT"/>
                          <a:cs typeface="Futura Lt BT"/>
                        </a:rPr>
                        <a:t> </a:t>
                      </a:r>
                      <a:r>
                        <a:rPr sz="2000" spc="-5" dirty="0">
                          <a:latin typeface="Futura Lt BT"/>
                          <a:cs typeface="Futura Lt BT"/>
                        </a:rPr>
                        <a:t>Note</a:t>
                      </a:r>
                      <a:endParaRPr sz="2000" dirty="0">
                        <a:latin typeface="Futura Lt BT"/>
                        <a:cs typeface="Futura Lt BT"/>
                      </a:endParaRPr>
                    </a:p>
                  </a:txBody>
                  <a:tcPr marL="0" marR="0" marT="142875" marB="0">
                    <a:lnR w="12700">
                      <a:solidFill>
                        <a:srgbClr val="000000"/>
                      </a:solidFill>
                      <a:prstDash val="solid"/>
                    </a:lnR>
                  </a:tcPr>
                </a:tc>
                <a:tc>
                  <a:txBody>
                    <a:bodyPr/>
                    <a:lstStyle/>
                    <a:p>
                      <a:pPr marL="179705">
                        <a:lnSpc>
                          <a:spcPct val="100000"/>
                        </a:lnSpc>
                        <a:spcBef>
                          <a:spcPts val="1125"/>
                        </a:spcBef>
                      </a:pPr>
                      <a:r>
                        <a:rPr sz="2000" spc="-5" dirty="0">
                          <a:latin typeface="Futura Lt BT"/>
                          <a:cs typeface="Futura Lt BT"/>
                        </a:rPr>
                        <a:t>30%</a:t>
                      </a:r>
                      <a:endParaRPr sz="2000">
                        <a:latin typeface="Futura Lt BT"/>
                        <a:cs typeface="Futura Lt BT"/>
                      </a:endParaRPr>
                    </a:p>
                  </a:txBody>
                  <a:tcPr marL="0" marR="0" marT="142875" marB="0">
                    <a:lnL w="12700">
                      <a:solidFill>
                        <a:srgbClr val="000000"/>
                      </a:solidFill>
                      <a:prstDash val="solid"/>
                    </a:lnL>
                  </a:tcPr>
                </a:tc>
                <a:extLst>
                  <a:ext uri="{0D108BD9-81ED-4DB2-BD59-A6C34878D82A}">
                    <a16:rowId xmlns:a16="http://schemas.microsoft.com/office/drawing/2014/main" xmlns="" val="10002"/>
                  </a:ext>
                </a:extLst>
              </a:tr>
              <a:tr h="882157">
                <a:tc>
                  <a:txBody>
                    <a:bodyPr/>
                    <a:lstStyle/>
                    <a:p>
                      <a:pPr marL="31750" marR="1225550">
                        <a:lnSpc>
                          <a:spcPct val="100000"/>
                        </a:lnSpc>
                        <a:spcBef>
                          <a:spcPts val="1125"/>
                        </a:spcBef>
                      </a:pPr>
                      <a:r>
                        <a:rPr sz="2000" spc="-15" dirty="0">
                          <a:latin typeface="Futura Lt BT"/>
                          <a:cs typeface="Futura Lt BT"/>
                        </a:rPr>
                        <a:t>Final Project </a:t>
                      </a:r>
                      <a:r>
                        <a:rPr sz="2000" spc="-10" dirty="0">
                          <a:latin typeface="Futura Lt BT"/>
                          <a:cs typeface="Futura Lt BT"/>
                        </a:rPr>
                        <a:t>Presentation  (Prototype </a:t>
                      </a:r>
                      <a:r>
                        <a:rPr sz="2000" dirty="0">
                          <a:latin typeface="Futura Lt BT"/>
                          <a:cs typeface="Futura Lt BT"/>
                        </a:rPr>
                        <a:t>&amp;</a:t>
                      </a:r>
                      <a:r>
                        <a:rPr sz="2000" spc="-5" dirty="0">
                          <a:latin typeface="Futura Lt BT"/>
                          <a:cs typeface="Futura Lt BT"/>
                        </a:rPr>
                        <a:t> </a:t>
                      </a:r>
                      <a:r>
                        <a:rPr sz="2000" spc="-10" dirty="0">
                          <a:latin typeface="Futura Lt BT"/>
                          <a:cs typeface="Futura Lt BT"/>
                        </a:rPr>
                        <a:t>Pitch)</a:t>
                      </a:r>
                      <a:endParaRPr sz="2000">
                        <a:latin typeface="Futura Lt BT"/>
                        <a:cs typeface="Futura Lt BT"/>
                      </a:endParaRPr>
                    </a:p>
                  </a:txBody>
                  <a:tcPr marL="0" marR="0" marT="142875" marB="0">
                    <a:lnR w="12700">
                      <a:solidFill>
                        <a:srgbClr val="000000"/>
                      </a:solidFill>
                      <a:prstDash val="solid"/>
                    </a:lnR>
                  </a:tcPr>
                </a:tc>
                <a:tc>
                  <a:txBody>
                    <a:bodyPr/>
                    <a:lstStyle/>
                    <a:p>
                      <a:pPr marL="179705">
                        <a:lnSpc>
                          <a:spcPct val="100000"/>
                        </a:lnSpc>
                        <a:spcBef>
                          <a:spcPts val="1125"/>
                        </a:spcBef>
                      </a:pPr>
                      <a:r>
                        <a:rPr sz="2000" spc="-5" dirty="0">
                          <a:latin typeface="Futura Lt BT"/>
                          <a:cs typeface="Futura Lt BT"/>
                        </a:rPr>
                        <a:t>40%</a:t>
                      </a:r>
                      <a:endParaRPr sz="2000" dirty="0">
                        <a:latin typeface="Futura Lt BT"/>
                        <a:cs typeface="Futura Lt BT"/>
                      </a:endParaRPr>
                    </a:p>
                  </a:txBody>
                  <a:tcPr marL="0" marR="0" marT="142875" marB="0">
                    <a:lnL w="12700">
                      <a:solidFill>
                        <a:srgbClr val="000000"/>
                      </a:solidFill>
                      <a:prstDash val="solid"/>
                    </a:lnL>
                  </a:tcPr>
                </a:tc>
                <a:extLst>
                  <a:ext uri="{0D108BD9-81ED-4DB2-BD59-A6C34878D82A}">
                    <a16:rowId xmlns:a16="http://schemas.microsoft.com/office/drawing/2014/main" xmlns="" val="10003"/>
                  </a:ext>
                </a:extLst>
              </a:tr>
            </a:tbl>
          </a:graphicData>
        </a:graphic>
      </p:graphicFrame>
      <p:sp>
        <p:nvSpPr>
          <p:cNvPr id="5" name="object 5"/>
          <p:cNvSpPr txBox="1"/>
          <p:nvPr/>
        </p:nvSpPr>
        <p:spPr>
          <a:xfrm>
            <a:off x="3611299" y="6742489"/>
            <a:ext cx="6880225" cy="269240"/>
          </a:xfrm>
          <a:prstGeom prst="rect">
            <a:avLst/>
          </a:prstGeom>
        </p:spPr>
        <p:txBody>
          <a:bodyPr vert="horz" wrap="square" lIns="0" tIns="12700" rIns="0" bIns="0" rtlCol="0">
            <a:spAutoFit/>
          </a:bodyPr>
          <a:lstStyle/>
          <a:p>
            <a:pPr marL="12700">
              <a:lnSpc>
                <a:spcPct val="100000"/>
              </a:lnSpc>
              <a:spcBef>
                <a:spcPts val="100"/>
              </a:spcBef>
            </a:pPr>
            <a:r>
              <a:rPr sz="1600" i="1" dirty="0">
                <a:latin typeface="Futura Lt BT"/>
                <a:cs typeface="Futura Lt BT"/>
              </a:rPr>
              <a:t>*Creation of Audio </a:t>
            </a:r>
            <a:r>
              <a:rPr sz="1600" i="1" spc="-10" dirty="0">
                <a:latin typeface="Futura Lt BT"/>
                <a:cs typeface="Futura Lt BT"/>
              </a:rPr>
              <a:t>Visual </a:t>
            </a:r>
            <a:r>
              <a:rPr sz="1600" i="1" dirty="0">
                <a:latin typeface="Futura Lt BT"/>
                <a:cs typeface="Futura Lt BT"/>
              </a:rPr>
              <a:t>material </a:t>
            </a:r>
            <a:r>
              <a:rPr sz="1600" i="1" spc="-5" dirty="0">
                <a:latin typeface="Futura Lt BT"/>
                <a:cs typeface="Futura Lt BT"/>
              </a:rPr>
              <a:t>for different screens </a:t>
            </a:r>
            <a:r>
              <a:rPr sz="1600" i="1" dirty="0">
                <a:latin typeface="Futura Lt BT"/>
                <a:cs typeface="Futura Lt BT"/>
              </a:rPr>
              <a:t>will </a:t>
            </a:r>
            <a:r>
              <a:rPr sz="1600" i="1" spc="-5" dirty="0">
                <a:latin typeface="Futura Lt BT"/>
                <a:cs typeface="Futura Lt BT"/>
              </a:rPr>
              <a:t>be greatly</a:t>
            </a:r>
            <a:r>
              <a:rPr sz="1600" i="1" spc="-40" dirty="0">
                <a:latin typeface="Futura Lt BT"/>
                <a:cs typeface="Futura Lt BT"/>
              </a:rPr>
              <a:t> </a:t>
            </a:r>
            <a:r>
              <a:rPr sz="1600" i="1" spc="-5" dirty="0">
                <a:latin typeface="Futura Lt BT"/>
                <a:cs typeface="Futura Lt BT"/>
              </a:rPr>
              <a:t>appreciated</a:t>
            </a:r>
            <a:endParaRPr sz="1600">
              <a:latin typeface="Futura Lt BT"/>
              <a:cs typeface="Futura Lt B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a:extLst>
              <a:ext uri="{FF2B5EF4-FFF2-40B4-BE49-F238E27FC236}">
                <a16:creationId xmlns:a16="http://schemas.microsoft.com/office/drawing/2014/main" xmlns="" id="{2CE7CA69-37E2-4149-9391-2945A0F0455F}"/>
              </a:ext>
            </a:extLst>
          </p:cNvPr>
          <p:cNvPicPr>
            <a:picLocks noChangeAspect="1" noChangeArrowheads="1"/>
          </p:cNvPicPr>
          <p:nvPr/>
        </p:nvPicPr>
        <p:blipFill rotWithShape="1">
          <a:blip r:embed="rId2" cstate="print">
            <a:lum contrast="10000"/>
          </a:blip>
          <a:srcRect l="34869" t="13230" r="2039" b="13870"/>
          <a:stretch/>
        </p:blipFill>
        <p:spPr bwMode="auto">
          <a:xfrm>
            <a:off x="576803" y="1443420"/>
            <a:ext cx="9537701" cy="5072807"/>
          </a:xfrm>
          <a:prstGeom prst="rect">
            <a:avLst/>
          </a:prstGeom>
          <a:noFill/>
          <a:ln w="9525">
            <a:noFill/>
            <a:miter lim="800000"/>
            <a:headEnd/>
            <a:tailEnd/>
          </a:ln>
        </p:spPr>
      </p:pic>
      <p:sp>
        <p:nvSpPr>
          <p:cNvPr id="4" name="object 2">
            <a:extLst>
              <a:ext uri="{FF2B5EF4-FFF2-40B4-BE49-F238E27FC236}">
                <a16:creationId xmlns:a16="http://schemas.microsoft.com/office/drawing/2014/main" xmlns="" id="{4BE16522-9C31-495D-B6D3-AA110BB2A2E7}"/>
              </a:ext>
            </a:extLst>
          </p:cNvPr>
          <p:cNvSpPr txBox="1">
            <a:spLocks/>
          </p:cNvSpPr>
          <p:nvPr/>
        </p:nvSpPr>
        <p:spPr>
          <a:xfrm>
            <a:off x="2431957" y="322285"/>
            <a:ext cx="5827395" cy="32060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sz="2000" kern="0" spc="-5" dirty="0">
                <a:solidFill>
                  <a:srgbClr val="000000"/>
                </a:solidFill>
                <a:latin typeface="Futura Hv BT"/>
                <a:cs typeface="Futura Hv BT"/>
              </a:rPr>
              <a:t>POEMS FIELD NOTES</a:t>
            </a:r>
            <a:endParaRPr lang="en-US" sz="2000" kern="0" dirty="0">
              <a:solidFill>
                <a:sysClr val="windowText" lastClr="000000"/>
              </a:solidFill>
              <a:latin typeface="Futura Lt BT" panose="020B0402020204020303" pitchFamily="34" charset="0"/>
              <a:cs typeface="Futura Hv B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E8422"/>
          </a:solidFill>
        </p:spPr>
        <p:txBody>
          <a:bodyPr wrap="square" lIns="0" tIns="0" rIns="0" bIns="0" rtlCol="0"/>
          <a:lstStyle/>
          <a:p>
            <a:endParaRPr/>
          </a:p>
        </p:txBody>
      </p:sp>
      <p:sp>
        <p:nvSpPr>
          <p:cNvPr id="3" name="object 3"/>
          <p:cNvSpPr txBox="1">
            <a:spLocks noGrp="1"/>
          </p:cNvSpPr>
          <p:nvPr>
            <p:ph type="title"/>
          </p:nvPr>
        </p:nvSpPr>
        <p:spPr>
          <a:xfrm>
            <a:off x="339474" y="130305"/>
            <a:ext cx="2190115" cy="2475037"/>
          </a:xfrm>
          <a:prstGeom prst="rect">
            <a:avLst/>
          </a:prstGeom>
        </p:spPr>
        <p:txBody>
          <a:bodyPr vert="horz" wrap="square" lIns="0" tIns="12700" rIns="0" bIns="0" rtlCol="0">
            <a:spAutoFit/>
          </a:bodyPr>
          <a:lstStyle/>
          <a:p>
            <a:pPr marL="12700">
              <a:lnSpc>
                <a:spcPct val="100000"/>
              </a:lnSpc>
              <a:spcBef>
                <a:spcPts val="100"/>
              </a:spcBef>
            </a:pPr>
            <a:r>
              <a:rPr lang="en-IN" sz="4000" i="1" spc="-5" dirty="0">
                <a:latin typeface="Century Gothic"/>
                <a:cs typeface="Century Gothic"/>
              </a:rPr>
              <a:t>b. </a:t>
            </a:r>
            <a:r>
              <a:rPr sz="4000" i="1" spc="-5" dirty="0">
                <a:latin typeface="Century Gothic"/>
                <a:cs typeface="Century Gothic"/>
              </a:rPr>
              <a:t>Empathy</a:t>
            </a:r>
            <a:r>
              <a:rPr lang="en-IN" sz="4000" i="1" spc="-5" dirty="0">
                <a:latin typeface="Century Gothic"/>
                <a:cs typeface="Century Gothic"/>
              </a:rPr>
              <a:t/>
            </a:r>
            <a:br>
              <a:rPr lang="en-IN" sz="4000" i="1" spc="-5" dirty="0">
                <a:latin typeface="Century Gothic"/>
                <a:cs typeface="Century Gothic"/>
              </a:rPr>
            </a:br>
            <a:r>
              <a:rPr lang="en-IN" sz="4000" b="0" spc="-5" dirty="0">
                <a:latin typeface="Century Gothic"/>
                <a:cs typeface="Century Gothic"/>
              </a:rPr>
              <a:t>(Deep Insights)</a:t>
            </a:r>
            <a:endParaRPr sz="4000" b="0" dirty="0">
              <a:latin typeface="Century Gothic"/>
              <a:cs typeface="Century Gothic"/>
            </a:endParaRPr>
          </a:p>
        </p:txBody>
      </p:sp>
      <p:sp>
        <p:nvSpPr>
          <p:cNvPr id="4" name="object 4"/>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6" name="Picture 5" descr="A close up of a logo&#10;&#10;Description generated with very high confidence">
            <a:extLst>
              <a:ext uri="{FF2B5EF4-FFF2-40B4-BE49-F238E27FC236}">
                <a16:creationId xmlns:a16="http://schemas.microsoft.com/office/drawing/2014/main" xmlns="" id="{8558E4A8-CE40-45F0-877A-C5B0C56E53D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56399" y="2412333"/>
            <a:ext cx="5569801" cy="2673363"/>
          </a:xfrm>
          <a:prstGeom prst="rect">
            <a:avLst/>
          </a:prstGeom>
        </p:spPr>
      </p:pic>
      <p:sp>
        <p:nvSpPr>
          <p:cNvPr id="7" name="object 4">
            <a:extLst>
              <a:ext uri="{FF2B5EF4-FFF2-40B4-BE49-F238E27FC236}">
                <a16:creationId xmlns:a16="http://schemas.microsoft.com/office/drawing/2014/main" xmlns="" id="{62574ACA-EA59-4FF8-9A33-1D7A7D52FBA8}"/>
              </a:ext>
            </a:extLst>
          </p:cNvPr>
          <p:cNvSpPr txBox="1"/>
          <p:nvPr/>
        </p:nvSpPr>
        <p:spPr>
          <a:xfrm>
            <a:off x="169737" y="2871955"/>
            <a:ext cx="3104766" cy="4444807"/>
          </a:xfrm>
          <a:prstGeom prst="rect">
            <a:avLst/>
          </a:prstGeom>
        </p:spPr>
        <p:txBody>
          <a:bodyPr vert="horz" wrap="square" lIns="0" tIns="12700" rIns="0" bIns="0" rtlCol="0">
            <a:spAutoFit/>
          </a:bodyPr>
          <a:lstStyle/>
          <a:p>
            <a:pPr marL="12700" marR="5080">
              <a:lnSpc>
                <a:spcPct val="100000"/>
              </a:lnSpc>
              <a:spcBef>
                <a:spcPts val="100"/>
              </a:spcBef>
            </a:pPr>
            <a:r>
              <a:rPr lang="en-US" dirty="0"/>
              <a:t>Empathy is how you feel when you stand in the shoes of others or stakeholders, you start behaving, feeling and acting like the stakeholders do and when you transform into being the stakeholders you develop a capacity to capture the insights, insights are the problems, desires, needs, wants of the stakeholders. So here you have to develop empathy such that you can explore the deeper insights of the stakeholders to get a more comprehensive understanding.</a:t>
            </a:r>
            <a:endParaRPr sz="2000" dirty="0">
              <a:latin typeface="Futura Lt BT"/>
              <a:cs typeface="Futura Lt BT"/>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55908" y="322285"/>
            <a:ext cx="2038592"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000000"/>
                </a:solidFill>
                <a:latin typeface="Futura Hv BT"/>
                <a:cs typeface="Futura Hv BT"/>
              </a:rPr>
              <a:t>EM</a:t>
            </a:r>
            <a:r>
              <a:rPr sz="2000" spc="-105" dirty="0">
                <a:solidFill>
                  <a:srgbClr val="000000"/>
                </a:solidFill>
                <a:latin typeface="Futura Hv BT"/>
                <a:cs typeface="Futura Hv BT"/>
              </a:rPr>
              <a:t>P</a:t>
            </a:r>
            <a:r>
              <a:rPr sz="2000" spc="-114" dirty="0">
                <a:solidFill>
                  <a:srgbClr val="000000"/>
                </a:solidFill>
                <a:latin typeface="Futura Hv BT"/>
                <a:cs typeface="Futura Hv BT"/>
              </a:rPr>
              <a:t>A</a:t>
            </a:r>
            <a:r>
              <a:rPr sz="2000" spc="-5" dirty="0">
                <a:solidFill>
                  <a:srgbClr val="000000"/>
                </a:solidFill>
                <a:latin typeface="Futura Hv BT"/>
                <a:cs typeface="Futura Hv BT"/>
              </a:rPr>
              <a:t>THY</a:t>
            </a:r>
            <a:endParaRPr sz="2000" dirty="0">
              <a:latin typeface="Futura Hv BT"/>
              <a:cs typeface="Futura Hv BT"/>
            </a:endParaRPr>
          </a:p>
        </p:txBody>
      </p:sp>
      <p:sp>
        <p:nvSpPr>
          <p:cNvPr id="4" name="object 4"/>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3"/>
          <p:cNvSpPr txBox="1"/>
          <p:nvPr/>
        </p:nvSpPr>
        <p:spPr>
          <a:xfrm>
            <a:off x="2438920" y="970239"/>
            <a:ext cx="6489180"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Futura Lt BT"/>
                <a:cs typeface="Futura Lt BT"/>
              </a:rPr>
              <a:t>(Ethnographic </a:t>
            </a:r>
            <a:r>
              <a:rPr sz="2000" spc="-30" dirty="0">
                <a:latin typeface="Futura Lt BT"/>
                <a:cs typeface="Futura Lt BT"/>
              </a:rPr>
              <a:t>study, </a:t>
            </a:r>
            <a:r>
              <a:rPr sz="2000" spc="-20" dirty="0">
                <a:latin typeface="Futura Lt BT"/>
                <a:cs typeface="Futura Lt BT"/>
              </a:rPr>
              <a:t>Anthropology, Pattern</a:t>
            </a:r>
            <a:r>
              <a:rPr sz="2000" spc="-25" dirty="0">
                <a:latin typeface="Futura Lt BT"/>
                <a:cs typeface="Futura Lt BT"/>
              </a:rPr>
              <a:t> </a:t>
            </a:r>
            <a:r>
              <a:rPr sz="2000" dirty="0">
                <a:latin typeface="Futura Lt BT"/>
                <a:cs typeface="Futura Lt BT"/>
              </a:rPr>
              <a:t>recognition)</a:t>
            </a:r>
          </a:p>
        </p:txBody>
      </p:sp>
      <p:pic>
        <p:nvPicPr>
          <p:cNvPr id="5" name="Picture 2">
            <a:extLst>
              <a:ext uri="{FF2B5EF4-FFF2-40B4-BE49-F238E27FC236}">
                <a16:creationId xmlns:a16="http://schemas.microsoft.com/office/drawing/2014/main" xmlns="" id="{729FB7E3-FB77-4EAC-A93B-8ED3F75B8FCC}"/>
              </a:ext>
            </a:extLst>
          </p:cNvPr>
          <p:cNvPicPr>
            <a:picLocks noChangeAspect="1" noChangeArrowheads="1"/>
          </p:cNvPicPr>
          <p:nvPr/>
        </p:nvPicPr>
        <p:blipFill rotWithShape="1">
          <a:blip r:embed="rId2" cstate="print"/>
          <a:srcRect l="1663" t="11143" r="13620" b="24698"/>
          <a:stretch/>
        </p:blipFill>
        <p:spPr bwMode="auto">
          <a:xfrm>
            <a:off x="349250" y="1952625"/>
            <a:ext cx="9994900" cy="4337413"/>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7300" y="1247936"/>
            <a:ext cx="2076200" cy="330200"/>
          </a:xfrm>
          <a:prstGeom prst="rect">
            <a:avLst/>
          </a:prstGeom>
        </p:spPr>
        <p:txBody>
          <a:bodyPr vert="horz" wrap="square" lIns="0" tIns="12700" rIns="0" bIns="0" rtlCol="0">
            <a:spAutoFit/>
          </a:bodyPr>
          <a:lstStyle/>
          <a:p>
            <a:pPr marL="12700">
              <a:lnSpc>
                <a:spcPct val="100000"/>
              </a:lnSpc>
              <a:spcBef>
                <a:spcPts val="100"/>
              </a:spcBef>
            </a:pPr>
            <a:r>
              <a:rPr sz="2000" spc="-25" dirty="0">
                <a:latin typeface="Futura Lt BT"/>
                <a:cs typeface="Futura Lt BT"/>
              </a:rPr>
              <a:t>Feel </a:t>
            </a:r>
            <a:r>
              <a:rPr sz="2000" spc="-5" dirty="0">
                <a:latin typeface="Futura Lt BT"/>
                <a:cs typeface="Futura Lt BT"/>
              </a:rPr>
              <a:t>the</a:t>
            </a:r>
            <a:r>
              <a:rPr sz="2000" spc="-60" dirty="0">
                <a:latin typeface="Futura Lt BT"/>
                <a:cs typeface="Futura Lt BT"/>
              </a:rPr>
              <a:t> </a:t>
            </a:r>
            <a:r>
              <a:rPr sz="2000" dirty="0">
                <a:latin typeface="Futura Lt BT"/>
                <a:cs typeface="Futura Lt BT"/>
              </a:rPr>
              <a:t>pain</a:t>
            </a:r>
          </a:p>
        </p:txBody>
      </p:sp>
      <p:sp>
        <p:nvSpPr>
          <p:cNvPr id="4" name="object 4"/>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3"/>
          <p:cNvSpPr txBox="1"/>
          <p:nvPr/>
        </p:nvSpPr>
        <p:spPr>
          <a:xfrm>
            <a:off x="527300" y="1772896"/>
            <a:ext cx="4881245" cy="787400"/>
          </a:xfrm>
          <a:prstGeom prst="rect">
            <a:avLst/>
          </a:prstGeom>
        </p:spPr>
        <p:txBody>
          <a:bodyPr vert="horz" wrap="square" lIns="0" tIns="12700" rIns="0" bIns="0" rtlCol="0">
            <a:spAutoFit/>
          </a:bodyPr>
          <a:lstStyle/>
          <a:p>
            <a:pPr marL="12700" marR="5080">
              <a:lnSpc>
                <a:spcPct val="100000"/>
              </a:lnSpc>
              <a:spcBef>
                <a:spcPts val="100"/>
              </a:spcBef>
            </a:pPr>
            <a:r>
              <a:rPr sz="2500" dirty="0">
                <a:latin typeface="Futura Lt BT"/>
                <a:cs typeface="Futura Lt BT"/>
              </a:rPr>
              <a:t>Good </a:t>
            </a:r>
            <a:r>
              <a:rPr sz="2500" spc="-5" dirty="0">
                <a:latin typeface="Futura Lt BT"/>
                <a:cs typeface="Futura Lt BT"/>
              </a:rPr>
              <a:t>design comes </a:t>
            </a:r>
            <a:r>
              <a:rPr sz="2500" dirty="0">
                <a:latin typeface="Futura Lt BT"/>
                <a:cs typeface="Futura Lt BT"/>
              </a:rPr>
              <a:t>from </a:t>
            </a:r>
            <a:r>
              <a:rPr sz="2500" spc="-5" dirty="0">
                <a:latin typeface="Futura Lt BT"/>
                <a:cs typeface="Futura Lt BT"/>
              </a:rPr>
              <a:t>the </a:t>
            </a:r>
            <a:r>
              <a:rPr sz="2500" b="1" i="1" spc="-5" dirty="0">
                <a:latin typeface="Futura Hv BT"/>
                <a:cs typeface="Futura Hv BT"/>
              </a:rPr>
              <a:t>heart</a:t>
            </a:r>
            <a:r>
              <a:rPr sz="2500" spc="-5" dirty="0">
                <a:latin typeface="Futura Lt BT"/>
                <a:cs typeface="Futura Lt BT"/>
              </a:rPr>
              <a:t>,  </a:t>
            </a:r>
            <a:r>
              <a:rPr sz="2500" dirty="0">
                <a:latin typeface="Futura Lt BT"/>
                <a:cs typeface="Futura Lt BT"/>
              </a:rPr>
              <a:t>not from </a:t>
            </a:r>
            <a:r>
              <a:rPr sz="2500" spc="-5" dirty="0">
                <a:latin typeface="Futura Lt BT"/>
                <a:cs typeface="Futura Lt BT"/>
              </a:rPr>
              <a:t>the</a:t>
            </a:r>
            <a:r>
              <a:rPr sz="2500" spc="-20" dirty="0">
                <a:latin typeface="Futura Lt BT"/>
                <a:cs typeface="Futura Lt BT"/>
              </a:rPr>
              <a:t> </a:t>
            </a:r>
            <a:r>
              <a:rPr sz="2500" b="1" i="1" spc="-10" dirty="0">
                <a:latin typeface="Futura Hv BT"/>
                <a:cs typeface="Futura Hv BT"/>
              </a:rPr>
              <a:t>brain</a:t>
            </a:r>
            <a:endParaRPr sz="2500" dirty="0">
              <a:latin typeface="Futura Hv BT"/>
              <a:cs typeface="Futura Hv BT"/>
            </a:endParaRPr>
          </a:p>
        </p:txBody>
      </p:sp>
      <p:pic>
        <p:nvPicPr>
          <p:cNvPr id="5" name="Picture 4" descr="C:\Users\Mahanta\Downloads\Walker_NIF_License.jpg">
            <a:extLst>
              <a:ext uri="{FF2B5EF4-FFF2-40B4-BE49-F238E27FC236}">
                <a16:creationId xmlns:a16="http://schemas.microsoft.com/office/drawing/2014/main" xmlns="" id="{FE570848-816A-420F-AE02-5F9C560F2B0E}"/>
              </a:ext>
            </a:extLst>
          </p:cNvPr>
          <p:cNvPicPr>
            <a:picLocks noChangeAspect="1" noChangeArrowheads="1"/>
          </p:cNvPicPr>
          <p:nvPr/>
        </p:nvPicPr>
        <p:blipFill>
          <a:blip r:embed="rId2" cstate="print"/>
          <a:srcRect/>
          <a:stretch>
            <a:fillRect/>
          </a:stretch>
        </p:blipFill>
        <p:spPr bwMode="auto">
          <a:xfrm>
            <a:off x="533542" y="2755057"/>
            <a:ext cx="4621212" cy="3981316"/>
          </a:xfrm>
          <a:prstGeom prst="rect">
            <a:avLst/>
          </a:prstGeom>
          <a:noFill/>
          <a:ln w="9525">
            <a:noFill/>
            <a:miter lim="800000"/>
            <a:headEnd/>
            <a:tailEnd/>
          </a:ln>
        </p:spPr>
      </p:pic>
      <p:pic>
        <p:nvPicPr>
          <p:cNvPr id="6" name="Picture 2" descr="\\nifnas\Mac\Photo &amp; Video Backup\Photo &amp; Video Database\Awardee\IGNITE\2011\ES722BH3312_Shalini kumari\IMG_6069.jpg">
            <a:extLst>
              <a:ext uri="{FF2B5EF4-FFF2-40B4-BE49-F238E27FC236}">
                <a16:creationId xmlns:a16="http://schemas.microsoft.com/office/drawing/2014/main" xmlns="" id="{801255E6-C954-443F-AA22-0C4E079F016C}"/>
              </a:ext>
            </a:extLst>
          </p:cNvPr>
          <p:cNvPicPr>
            <a:picLocks noChangeAspect="1" noChangeArrowheads="1"/>
          </p:cNvPicPr>
          <p:nvPr/>
        </p:nvPicPr>
        <p:blipFill>
          <a:blip r:embed="rId3" cstate="email"/>
          <a:srcRect/>
          <a:stretch>
            <a:fillRect/>
          </a:stretch>
        </p:blipFill>
        <p:spPr bwMode="auto">
          <a:xfrm>
            <a:off x="5760966" y="574529"/>
            <a:ext cx="4621211" cy="61618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7300" y="1247936"/>
            <a:ext cx="2838200" cy="330200"/>
          </a:xfrm>
          <a:prstGeom prst="rect">
            <a:avLst/>
          </a:prstGeom>
        </p:spPr>
        <p:txBody>
          <a:bodyPr vert="horz" wrap="square" lIns="0" tIns="12700" rIns="0" bIns="0" rtlCol="0">
            <a:spAutoFit/>
          </a:bodyPr>
          <a:lstStyle/>
          <a:p>
            <a:pPr marL="12700">
              <a:lnSpc>
                <a:spcPct val="100000"/>
              </a:lnSpc>
              <a:spcBef>
                <a:spcPts val="100"/>
              </a:spcBef>
            </a:pPr>
            <a:r>
              <a:rPr sz="2000" b="0" spc="-120" dirty="0">
                <a:solidFill>
                  <a:srgbClr val="000000"/>
                </a:solidFill>
                <a:latin typeface="Futura Lt BT"/>
                <a:cs typeface="Futura Lt BT"/>
              </a:rPr>
              <a:t>To </a:t>
            </a:r>
            <a:r>
              <a:rPr sz="2000" b="0" spc="-5" dirty="0">
                <a:solidFill>
                  <a:srgbClr val="000000"/>
                </a:solidFill>
                <a:latin typeface="Futura Lt BT"/>
                <a:cs typeface="Futura Lt BT"/>
              </a:rPr>
              <a:t>build</a:t>
            </a:r>
            <a:r>
              <a:rPr sz="2000" b="0" spc="55" dirty="0">
                <a:solidFill>
                  <a:srgbClr val="000000"/>
                </a:solidFill>
                <a:latin typeface="Futura Lt BT"/>
                <a:cs typeface="Futura Lt BT"/>
              </a:rPr>
              <a:t> </a:t>
            </a:r>
            <a:r>
              <a:rPr sz="2000" b="0" spc="-30" dirty="0">
                <a:solidFill>
                  <a:srgbClr val="000000"/>
                </a:solidFill>
                <a:latin typeface="Futura Lt BT"/>
                <a:cs typeface="Futura Lt BT"/>
              </a:rPr>
              <a:t>Empathy,</a:t>
            </a:r>
            <a:endParaRPr sz="2000" dirty="0">
              <a:latin typeface="Futura Lt BT"/>
              <a:cs typeface="Futura Lt BT"/>
            </a:endParaRPr>
          </a:p>
        </p:txBody>
      </p:sp>
      <p:sp>
        <p:nvSpPr>
          <p:cNvPr id="4" name="object 4"/>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3"/>
          <p:cNvSpPr txBox="1"/>
          <p:nvPr/>
        </p:nvSpPr>
        <p:spPr>
          <a:xfrm>
            <a:off x="3150104" y="5731290"/>
            <a:ext cx="4863596" cy="939800"/>
          </a:xfrm>
          <a:prstGeom prst="rect">
            <a:avLst/>
          </a:prstGeom>
        </p:spPr>
        <p:txBody>
          <a:bodyPr vert="horz" wrap="square" lIns="0" tIns="12700" rIns="0" bIns="0" rtlCol="0">
            <a:spAutoFit/>
          </a:bodyPr>
          <a:lstStyle/>
          <a:p>
            <a:pPr algn="ctr">
              <a:lnSpc>
                <a:spcPct val="100000"/>
              </a:lnSpc>
              <a:spcBef>
                <a:spcPts val="100"/>
              </a:spcBef>
            </a:pPr>
            <a:r>
              <a:rPr sz="2000" spc="-10" dirty="0">
                <a:latin typeface="Futura Lt BT"/>
                <a:cs typeface="Futura Lt BT"/>
              </a:rPr>
              <a:t>Looking </a:t>
            </a:r>
            <a:r>
              <a:rPr sz="2000" dirty="0">
                <a:latin typeface="Futura Lt BT"/>
                <a:cs typeface="Futura Lt BT"/>
              </a:rPr>
              <a:t>is just not </a:t>
            </a:r>
            <a:r>
              <a:rPr sz="2000" spc="-5" dirty="0">
                <a:latin typeface="Futura Lt BT"/>
                <a:cs typeface="Futura Lt BT"/>
              </a:rPr>
              <a:t>enough</a:t>
            </a:r>
            <a:r>
              <a:rPr sz="2000" spc="-50" dirty="0">
                <a:latin typeface="Futura Lt BT"/>
                <a:cs typeface="Futura Lt BT"/>
              </a:rPr>
              <a:t> </a:t>
            </a:r>
            <a:r>
              <a:rPr sz="2000" spc="-5" dirty="0">
                <a:latin typeface="Futura Lt BT"/>
                <a:cs typeface="Futura Lt BT"/>
              </a:rPr>
              <a:t>!!!</a:t>
            </a:r>
            <a:endParaRPr sz="2000" dirty="0">
              <a:latin typeface="Futura Lt BT"/>
              <a:cs typeface="Futura Lt BT"/>
            </a:endParaRPr>
          </a:p>
          <a:p>
            <a:pPr algn="ctr">
              <a:lnSpc>
                <a:spcPct val="100000"/>
              </a:lnSpc>
            </a:pPr>
            <a:r>
              <a:rPr sz="2000" dirty="0">
                <a:latin typeface="Futura Lt BT"/>
                <a:cs typeface="Futura Lt BT"/>
              </a:rPr>
              <a:t>– start </a:t>
            </a:r>
            <a:r>
              <a:rPr sz="2000" spc="-5" dirty="0">
                <a:latin typeface="Futura Lt BT"/>
                <a:cs typeface="Futura Lt BT"/>
              </a:rPr>
              <a:t>gazing </a:t>
            </a:r>
            <a:r>
              <a:rPr sz="2000" dirty="0">
                <a:latin typeface="Futura Lt BT"/>
                <a:cs typeface="Futura Lt BT"/>
              </a:rPr>
              <a:t>- start internalizing </a:t>
            </a:r>
            <a:r>
              <a:rPr sz="2000" spc="-5" dirty="0">
                <a:latin typeface="Futura Lt BT"/>
                <a:cs typeface="Futura Lt BT"/>
              </a:rPr>
              <a:t>the</a:t>
            </a:r>
            <a:r>
              <a:rPr sz="2000" spc="-110" dirty="0">
                <a:latin typeface="Futura Lt BT"/>
                <a:cs typeface="Futura Lt BT"/>
              </a:rPr>
              <a:t> </a:t>
            </a:r>
            <a:r>
              <a:rPr sz="2000" spc="-5" dirty="0">
                <a:latin typeface="Futura Lt BT"/>
                <a:cs typeface="Futura Lt BT"/>
              </a:rPr>
              <a:t>pain</a:t>
            </a:r>
            <a:endParaRPr sz="2000" dirty="0">
              <a:latin typeface="Futura Lt BT"/>
              <a:cs typeface="Futura Lt BT"/>
            </a:endParaRPr>
          </a:p>
          <a:p>
            <a:pPr algn="ctr">
              <a:lnSpc>
                <a:spcPct val="100000"/>
              </a:lnSpc>
            </a:pPr>
            <a:r>
              <a:rPr sz="2000" dirty="0">
                <a:latin typeface="Futura Lt BT"/>
                <a:cs typeface="Futura Lt BT"/>
              </a:rPr>
              <a:t>– start socializing </a:t>
            </a:r>
            <a:r>
              <a:rPr sz="2000" spc="-5" dirty="0">
                <a:latin typeface="Futura Lt BT"/>
                <a:cs typeface="Futura Lt BT"/>
              </a:rPr>
              <a:t>engineering</a:t>
            </a:r>
            <a:r>
              <a:rPr sz="2000" spc="-85" dirty="0">
                <a:latin typeface="Futura Lt BT"/>
                <a:cs typeface="Futura Lt BT"/>
              </a:rPr>
              <a:t> </a:t>
            </a:r>
            <a:r>
              <a:rPr sz="2000" dirty="0">
                <a:latin typeface="Futura Lt BT"/>
                <a:cs typeface="Futura Lt BT"/>
              </a:rPr>
              <a:t>principles</a:t>
            </a:r>
          </a:p>
        </p:txBody>
      </p:sp>
      <p:pic>
        <p:nvPicPr>
          <p:cNvPr id="5" name="Picture 3" descr="DSCF0141">
            <a:extLst>
              <a:ext uri="{FF2B5EF4-FFF2-40B4-BE49-F238E27FC236}">
                <a16:creationId xmlns:a16="http://schemas.microsoft.com/office/drawing/2014/main" xmlns="" id="{F90A24F0-F06F-4E5B-96AF-C6153CD34C9E}"/>
              </a:ext>
            </a:extLst>
          </p:cNvPr>
          <p:cNvPicPr>
            <a:picLocks noChangeAspect="1" noChangeArrowheads="1"/>
          </p:cNvPicPr>
          <p:nvPr/>
        </p:nvPicPr>
        <p:blipFill>
          <a:blip r:embed="rId2" cstate="print"/>
          <a:srcRect/>
          <a:stretch>
            <a:fillRect/>
          </a:stretch>
        </p:blipFill>
        <p:spPr bwMode="auto">
          <a:xfrm>
            <a:off x="527300" y="1912434"/>
            <a:ext cx="2950169" cy="3523814"/>
          </a:xfrm>
          <a:prstGeom prst="rect">
            <a:avLst/>
          </a:prstGeom>
          <a:ln>
            <a:noFill/>
          </a:ln>
          <a:effectLst>
            <a:outerShdw blurRad="292100" dist="139700" dir="2700000" algn="tl" rotWithShape="0">
              <a:srgbClr val="333333">
                <a:alpha val="65000"/>
              </a:srgbClr>
            </a:outerShdw>
          </a:effectLst>
        </p:spPr>
      </p:pic>
      <p:pic>
        <p:nvPicPr>
          <p:cNvPr id="6" name="Picture 4" descr="D:\My PPT\5428938731_b87613d5bc.jpg">
            <a:extLst>
              <a:ext uri="{FF2B5EF4-FFF2-40B4-BE49-F238E27FC236}">
                <a16:creationId xmlns:a16="http://schemas.microsoft.com/office/drawing/2014/main" xmlns="" id="{330F3AC5-5027-4C9C-ACC7-A990928AE626}"/>
              </a:ext>
            </a:extLst>
          </p:cNvPr>
          <p:cNvPicPr>
            <a:picLocks noChangeAspect="1" noChangeArrowheads="1"/>
          </p:cNvPicPr>
          <p:nvPr/>
        </p:nvPicPr>
        <p:blipFill>
          <a:blip r:embed="rId3" cstate="print"/>
          <a:srcRect/>
          <a:stretch>
            <a:fillRect/>
          </a:stretch>
        </p:blipFill>
        <p:spPr bwMode="auto">
          <a:xfrm>
            <a:off x="3606763" y="1884640"/>
            <a:ext cx="2930658" cy="3523814"/>
          </a:xfrm>
          <a:prstGeom prst="rect">
            <a:avLst/>
          </a:prstGeom>
          <a:ln>
            <a:noFill/>
          </a:ln>
          <a:effectLst>
            <a:outerShdw blurRad="292100" dist="139700" dir="2700000" algn="tl" rotWithShape="0">
              <a:srgbClr val="333333">
                <a:alpha val="65000"/>
              </a:srgbClr>
            </a:outerShdw>
          </a:effectLst>
        </p:spPr>
      </p:pic>
      <p:pic>
        <p:nvPicPr>
          <p:cNvPr id="7" name="Picture 5" descr="D:\My PPT\earth,india,water,worlds,problems-bb55db88d306e7dc8a9c40821ddd23b5_h.jpg">
            <a:extLst>
              <a:ext uri="{FF2B5EF4-FFF2-40B4-BE49-F238E27FC236}">
                <a16:creationId xmlns:a16="http://schemas.microsoft.com/office/drawing/2014/main" xmlns="" id="{2A50FEA6-2DE0-42EC-A2E4-8C25EB248E5B}"/>
              </a:ext>
            </a:extLst>
          </p:cNvPr>
          <p:cNvPicPr>
            <a:picLocks noChangeAspect="1" noChangeArrowheads="1"/>
          </p:cNvPicPr>
          <p:nvPr/>
        </p:nvPicPr>
        <p:blipFill>
          <a:blip r:embed="rId4" cstate="print"/>
          <a:srcRect/>
          <a:stretch>
            <a:fillRect/>
          </a:stretch>
        </p:blipFill>
        <p:spPr bwMode="auto">
          <a:xfrm>
            <a:off x="6666715" y="1873865"/>
            <a:ext cx="3452389" cy="353458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1104" y="5731285"/>
            <a:ext cx="8921396" cy="1559401"/>
          </a:xfrm>
          <a:prstGeom prst="rect">
            <a:avLst/>
          </a:prstGeom>
        </p:spPr>
        <p:txBody>
          <a:bodyPr vert="horz" wrap="square" lIns="0" tIns="12700" rIns="0" bIns="0" rtlCol="0">
            <a:spAutoFit/>
          </a:bodyPr>
          <a:lstStyle/>
          <a:p>
            <a:pPr marL="12700" marR="5080" algn="ctr">
              <a:lnSpc>
                <a:spcPct val="100000"/>
              </a:lnSpc>
              <a:spcBef>
                <a:spcPts val="100"/>
              </a:spcBef>
              <a:tabLst>
                <a:tab pos="5781040" algn="l"/>
              </a:tabLst>
            </a:pPr>
            <a:r>
              <a:rPr sz="2000" spc="-5" dirty="0">
                <a:latin typeface="Futura Lt BT"/>
                <a:cs typeface="Futura Lt BT"/>
              </a:rPr>
              <a:t>75,000 </a:t>
            </a:r>
            <a:r>
              <a:rPr sz="2000" dirty="0">
                <a:latin typeface="Futura Lt BT"/>
                <a:cs typeface="Futura Lt BT"/>
              </a:rPr>
              <a:t>Civil </a:t>
            </a:r>
            <a:r>
              <a:rPr sz="2000" spc="-5" dirty="0">
                <a:latin typeface="Futura Lt BT"/>
                <a:cs typeface="Futura Lt BT"/>
              </a:rPr>
              <a:t>Engineers produced by India</a:t>
            </a:r>
            <a:r>
              <a:rPr sz="2000" spc="10" dirty="0">
                <a:latin typeface="Futura Lt BT"/>
                <a:cs typeface="Futura Lt BT"/>
              </a:rPr>
              <a:t> </a:t>
            </a:r>
            <a:r>
              <a:rPr sz="2000" spc="-5" dirty="0">
                <a:latin typeface="Futura Lt BT"/>
                <a:cs typeface="Futura Lt BT"/>
              </a:rPr>
              <a:t>per</a:t>
            </a:r>
            <a:r>
              <a:rPr sz="2000" dirty="0">
                <a:latin typeface="Futura Lt BT"/>
                <a:cs typeface="Futura Lt BT"/>
              </a:rPr>
              <a:t> year…	</a:t>
            </a:r>
            <a:r>
              <a:rPr lang="en-US" sz="2000" dirty="0" smtClean="0">
                <a:latin typeface="Futura Lt BT"/>
                <a:cs typeface="Futura Lt BT"/>
              </a:rPr>
              <a:t/>
            </a:r>
            <a:br>
              <a:rPr lang="en-US" sz="2000" dirty="0" smtClean="0">
                <a:latin typeface="Futura Lt BT"/>
                <a:cs typeface="Futura Lt BT"/>
              </a:rPr>
            </a:br>
            <a:r>
              <a:rPr sz="2000" spc="-5" dirty="0" smtClean="0">
                <a:latin typeface="Futura Lt BT"/>
                <a:cs typeface="Futura Lt BT"/>
              </a:rPr>
              <a:t>challenge </a:t>
            </a:r>
            <a:r>
              <a:rPr sz="2000" dirty="0">
                <a:latin typeface="Futura Lt BT"/>
                <a:cs typeface="Futura Lt BT"/>
              </a:rPr>
              <a:t>still remains </a:t>
            </a:r>
            <a:r>
              <a:rPr sz="2000" spc="-5" dirty="0">
                <a:latin typeface="Futura Lt BT"/>
                <a:cs typeface="Futura Lt BT"/>
              </a:rPr>
              <a:t>to</a:t>
            </a:r>
            <a:r>
              <a:rPr sz="2000" spc="-95" dirty="0">
                <a:latin typeface="Futura Lt BT"/>
                <a:cs typeface="Futura Lt BT"/>
              </a:rPr>
              <a:t> </a:t>
            </a:r>
            <a:r>
              <a:rPr sz="2000" dirty="0">
                <a:latin typeface="Futura Lt BT"/>
                <a:cs typeface="Futura Lt BT"/>
              </a:rPr>
              <a:t>link  </a:t>
            </a:r>
            <a:r>
              <a:rPr sz="2000" spc="-5" dirty="0">
                <a:latin typeface="Futura Lt BT"/>
                <a:cs typeface="Futura Lt BT"/>
              </a:rPr>
              <a:t>affordable drinking </a:t>
            </a:r>
            <a:r>
              <a:rPr sz="2000" dirty="0">
                <a:latin typeface="Futura Lt BT"/>
                <a:cs typeface="Futura Lt BT"/>
              </a:rPr>
              <a:t>water supply </a:t>
            </a:r>
            <a:r>
              <a:rPr sz="2000" spc="-5" dirty="0">
                <a:latin typeface="Futura Lt BT"/>
                <a:cs typeface="Futura Lt BT"/>
              </a:rPr>
              <a:t>to masses </a:t>
            </a:r>
            <a:r>
              <a:rPr sz="2000" dirty="0">
                <a:latin typeface="Futura Lt BT"/>
                <a:cs typeface="Futura Lt BT"/>
              </a:rPr>
              <a:t>in rural</a:t>
            </a:r>
            <a:r>
              <a:rPr sz="2000" spc="-30" dirty="0">
                <a:latin typeface="Futura Lt BT"/>
                <a:cs typeface="Futura Lt BT"/>
              </a:rPr>
              <a:t> </a:t>
            </a:r>
            <a:r>
              <a:rPr sz="2000" dirty="0">
                <a:latin typeface="Futura Lt BT"/>
                <a:cs typeface="Futura Lt BT"/>
              </a:rPr>
              <a:t>areas.</a:t>
            </a:r>
          </a:p>
          <a:p>
            <a:pPr>
              <a:lnSpc>
                <a:spcPct val="100000"/>
              </a:lnSpc>
              <a:spcBef>
                <a:spcPts val="40"/>
              </a:spcBef>
            </a:pPr>
            <a:endParaRPr sz="2050" dirty="0">
              <a:latin typeface="Times New Roman"/>
              <a:cs typeface="Times New Roman"/>
            </a:endParaRPr>
          </a:p>
          <a:p>
            <a:pPr algn="ctr">
              <a:lnSpc>
                <a:spcPct val="100000"/>
              </a:lnSpc>
            </a:pPr>
            <a:r>
              <a:rPr sz="2000" b="1" i="1" spc="-10" dirty="0">
                <a:latin typeface="Futura Hv BT"/>
                <a:cs typeface="Futura Hv BT"/>
              </a:rPr>
              <a:t>Strengthen </a:t>
            </a:r>
            <a:r>
              <a:rPr sz="2000" b="1" i="1" spc="-5" dirty="0">
                <a:latin typeface="Futura Hv BT"/>
                <a:cs typeface="Futura Hv BT"/>
              </a:rPr>
              <a:t>the </a:t>
            </a:r>
            <a:r>
              <a:rPr sz="2000" b="1" i="1" spc="-10" dirty="0">
                <a:latin typeface="Futura Hv BT"/>
                <a:cs typeface="Futura Hv BT"/>
              </a:rPr>
              <a:t>appeal </a:t>
            </a:r>
            <a:r>
              <a:rPr sz="2000" b="1" i="1" spc="-5" dirty="0">
                <a:latin typeface="Futura Hv BT"/>
                <a:cs typeface="Futura Hv BT"/>
              </a:rPr>
              <a:t>of </a:t>
            </a:r>
            <a:r>
              <a:rPr sz="2000" b="1" i="1" spc="-10" dirty="0">
                <a:latin typeface="Futura Hv BT"/>
                <a:cs typeface="Futura Hv BT"/>
              </a:rPr>
              <a:t>socializing</a:t>
            </a:r>
            <a:r>
              <a:rPr sz="2000" b="1" i="1" spc="20" dirty="0">
                <a:latin typeface="Futura Hv BT"/>
                <a:cs typeface="Futura Hv BT"/>
              </a:rPr>
              <a:t> </a:t>
            </a:r>
            <a:r>
              <a:rPr sz="2000" b="1" i="1" spc="-5" dirty="0">
                <a:latin typeface="Futura Hv BT"/>
                <a:cs typeface="Futura Hv BT"/>
              </a:rPr>
              <a:t>technologies</a:t>
            </a:r>
            <a:endParaRPr sz="2000" dirty="0">
              <a:latin typeface="Futura Hv BT"/>
              <a:cs typeface="Futura Hv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2" descr="C:\Users\techpedia\Downloads\1.jpg">
            <a:extLst>
              <a:ext uri="{FF2B5EF4-FFF2-40B4-BE49-F238E27FC236}">
                <a16:creationId xmlns:a16="http://schemas.microsoft.com/office/drawing/2014/main" xmlns="" id="{3D7F644F-C649-478F-AA60-AB8970C1439A}"/>
              </a:ext>
            </a:extLst>
          </p:cNvPr>
          <p:cNvPicPr>
            <a:picLocks noChangeAspect="1" noChangeArrowheads="1"/>
          </p:cNvPicPr>
          <p:nvPr/>
        </p:nvPicPr>
        <p:blipFill>
          <a:blip r:embed="rId2" cstate="print"/>
          <a:srcRect/>
          <a:stretch>
            <a:fillRect/>
          </a:stretch>
        </p:blipFill>
        <p:spPr bwMode="auto">
          <a:xfrm>
            <a:off x="469900" y="2028825"/>
            <a:ext cx="2954377" cy="2785556"/>
          </a:xfrm>
          <a:prstGeom prst="rect">
            <a:avLst/>
          </a:prstGeom>
          <a:ln>
            <a:noFill/>
          </a:ln>
          <a:effectLst>
            <a:outerShdw blurRad="292100" dist="139700" dir="2700000" algn="tl" rotWithShape="0">
              <a:srgbClr val="333333">
                <a:alpha val="65000"/>
              </a:srgbClr>
            </a:outerShdw>
          </a:effectLst>
        </p:spPr>
      </p:pic>
      <p:pic>
        <p:nvPicPr>
          <p:cNvPr id="5" name="Picture 4" descr="DSC08546">
            <a:extLst>
              <a:ext uri="{FF2B5EF4-FFF2-40B4-BE49-F238E27FC236}">
                <a16:creationId xmlns:a16="http://schemas.microsoft.com/office/drawing/2014/main" xmlns="" id="{FB9A2F2E-8A9A-4440-B9EF-E6FEA7E6B600}"/>
              </a:ext>
            </a:extLst>
          </p:cNvPr>
          <p:cNvPicPr>
            <a:picLocks noChangeAspect="1" noChangeArrowheads="1"/>
          </p:cNvPicPr>
          <p:nvPr/>
        </p:nvPicPr>
        <p:blipFill>
          <a:blip r:embed="rId3" cstate="print"/>
          <a:srcRect/>
          <a:stretch>
            <a:fillRect/>
          </a:stretch>
        </p:blipFill>
        <p:spPr bwMode="auto">
          <a:xfrm>
            <a:off x="3605212" y="2028825"/>
            <a:ext cx="2954377" cy="2785556"/>
          </a:xfrm>
          <a:prstGeom prst="rect">
            <a:avLst/>
          </a:prstGeom>
          <a:ln>
            <a:noFill/>
          </a:ln>
          <a:effectLst>
            <a:outerShdw blurRad="292100" dist="139700" dir="2700000" algn="tl" rotWithShape="0">
              <a:srgbClr val="333333">
                <a:alpha val="65000"/>
              </a:srgbClr>
            </a:outerShdw>
          </a:effectLst>
        </p:spPr>
      </p:pic>
      <p:pic>
        <p:nvPicPr>
          <p:cNvPr id="6" name="Picture 2" descr="H:\images of design thinking projects\182266712_200x150.jpg">
            <a:extLst>
              <a:ext uri="{FF2B5EF4-FFF2-40B4-BE49-F238E27FC236}">
                <a16:creationId xmlns:a16="http://schemas.microsoft.com/office/drawing/2014/main" xmlns="" id="{3F12122C-E069-4388-9E5D-599F8E67764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46766" y="2038996"/>
            <a:ext cx="3560754" cy="27855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75300" y="5737225"/>
            <a:ext cx="2701290" cy="635000"/>
          </a:xfrm>
          <a:prstGeom prst="rect">
            <a:avLst/>
          </a:prstGeom>
        </p:spPr>
        <p:txBody>
          <a:bodyPr vert="horz" wrap="square" lIns="0" tIns="12700" rIns="0" bIns="0" rtlCol="0">
            <a:spAutoFit/>
          </a:bodyPr>
          <a:lstStyle/>
          <a:p>
            <a:pPr>
              <a:lnSpc>
                <a:spcPct val="100000"/>
              </a:lnSpc>
              <a:spcBef>
                <a:spcPts val="100"/>
              </a:spcBef>
            </a:pPr>
            <a:r>
              <a:rPr sz="2000" spc="-5" dirty="0">
                <a:latin typeface="Futura Lt BT"/>
                <a:cs typeface="Futura Lt BT"/>
              </a:rPr>
              <a:t>Innovations...</a:t>
            </a:r>
            <a:endParaRPr sz="2000" dirty="0">
              <a:latin typeface="Futura Lt BT"/>
              <a:cs typeface="Futura Lt BT"/>
            </a:endParaRPr>
          </a:p>
          <a:p>
            <a:pPr>
              <a:lnSpc>
                <a:spcPct val="100000"/>
              </a:lnSpc>
            </a:pPr>
            <a:r>
              <a:rPr sz="2000" spc="-5" dirty="0">
                <a:latin typeface="Futura Lt BT"/>
                <a:cs typeface="Futura Lt BT"/>
              </a:rPr>
              <a:t>that take away </a:t>
            </a:r>
            <a:r>
              <a:rPr sz="2000" dirty="0">
                <a:latin typeface="Futura Lt BT"/>
                <a:cs typeface="Futura Lt BT"/>
              </a:rPr>
              <a:t>your</a:t>
            </a:r>
            <a:r>
              <a:rPr sz="2000" spc="-85" dirty="0">
                <a:latin typeface="Futura Lt BT"/>
                <a:cs typeface="Futura Lt BT"/>
              </a:rPr>
              <a:t> </a:t>
            </a:r>
            <a:r>
              <a:rPr sz="2000" dirty="0">
                <a:latin typeface="Futura Lt BT"/>
                <a:cs typeface="Futura Lt BT"/>
              </a:rPr>
              <a:t>pain!</a:t>
            </a: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5" descr="H:\images of design thinking projects\Cynthia-wello-substitute.jpeg">
            <a:extLst>
              <a:ext uri="{FF2B5EF4-FFF2-40B4-BE49-F238E27FC236}">
                <a16:creationId xmlns:a16="http://schemas.microsoft.com/office/drawing/2014/main" xmlns="" id="{4C2225A3-5814-4E85-9292-D0307B027BD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446" y="920245"/>
            <a:ext cx="4698902" cy="311302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H:\images of design thinking projects\images (2).jpg">
            <a:extLst>
              <a:ext uri="{FF2B5EF4-FFF2-40B4-BE49-F238E27FC236}">
                <a16:creationId xmlns:a16="http://schemas.microsoft.com/office/drawing/2014/main" xmlns="" id="{884225C7-AD54-4F52-8ACC-4A49DA95949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19257" y="4291288"/>
            <a:ext cx="3127091" cy="208093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H:\images of design thinking projects\13186_854900591241874_1326789241871210285_n.png">
            <a:extLst>
              <a:ext uri="{FF2B5EF4-FFF2-40B4-BE49-F238E27FC236}">
                <a16:creationId xmlns:a16="http://schemas.microsoft.com/office/drawing/2014/main" xmlns="" id="{80A8E5F5-06FD-4BEE-A36F-FE7634040ED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75300" y="920245"/>
            <a:ext cx="4157637" cy="415763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3300" y="5008805"/>
            <a:ext cx="2891155" cy="635000"/>
          </a:xfrm>
          <a:prstGeom prst="rect">
            <a:avLst/>
          </a:prstGeom>
        </p:spPr>
        <p:txBody>
          <a:bodyPr vert="horz" wrap="square" lIns="0" tIns="12700" rIns="0" bIns="0" rtlCol="0">
            <a:spAutoFit/>
          </a:bodyPr>
          <a:lstStyle/>
          <a:p>
            <a:pPr marL="12700" marR="5080">
              <a:lnSpc>
                <a:spcPct val="100000"/>
              </a:lnSpc>
              <a:spcBef>
                <a:spcPts val="100"/>
              </a:spcBef>
            </a:pPr>
            <a:r>
              <a:rPr sz="2000" spc="-5" dirty="0"/>
              <a:t>How </a:t>
            </a:r>
            <a:r>
              <a:rPr sz="2000" dirty="0"/>
              <a:t>to </a:t>
            </a:r>
            <a:r>
              <a:rPr sz="2000" spc="-5" dirty="0"/>
              <a:t>Develop an  Empathatic</a:t>
            </a:r>
            <a:r>
              <a:rPr sz="2000" spc="-90" dirty="0"/>
              <a:t> </a:t>
            </a:r>
            <a:r>
              <a:rPr sz="2000" dirty="0"/>
              <a:t>Approach?</a:t>
            </a:r>
            <a:endParaRPr sz="2000"/>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3" name="Picture 2" descr="C:\Users\dell\Favorites\Desktop\qualitative-methods.jpg">
            <a:extLst>
              <a:ext uri="{FF2B5EF4-FFF2-40B4-BE49-F238E27FC236}">
                <a16:creationId xmlns:a16="http://schemas.microsoft.com/office/drawing/2014/main" xmlns="" id="{5DE411DB-5124-4996-8F95-041F35508EF2}"/>
              </a:ext>
            </a:extLst>
          </p:cNvPr>
          <p:cNvPicPr>
            <a:picLocks noChangeAspect="1" noChangeArrowheads="1"/>
          </p:cNvPicPr>
          <p:nvPr/>
        </p:nvPicPr>
        <p:blipFill rotWithShape="1">
          <a:blip r:embed="rId2" cstate="print">
            <a:duotone>
              <a:schemeClr val="accent6">
                <a:shade val="45000"/>
                <a:satMod val="135000"/>
              </a:schemeClr>
              <a:prstClr val="white"/>
            </a:duotone>
          </a:blip>
          <a:srcRect l="890" t="1296" b="1485"/>
          <a:stretch/>
        </p:blipFill>
        <p:spPr bwMode="auto">
          <a:xfrm>
            <a:off x="393699" y="1114425"/>
            <a:ext cx="9906001" cy="5715000"/>
          </a:xfrm>
          <a:prstGeom prst="rect">
            <a:avLst/>
          </a:prstGeom>
          <a:noFill/>
        </p:spPr>
      </p:pic>
      <p:sp>
        <p:nvSpPr>
          <p:cNvPr id="4" name="Rectangle 3">
            <a:extLst>
              <a:ext uri="{FF2B5EF4-FFF2-40B4-BE49-F238E27FC236}">
                <a16:creationId xmlns:a16="http://schemas.microsoft.com/office/drawing/2014/main" xmlns="" id="{4C453CB7-2322-477A-A774-259DC70223A6}"/>
              </a:ext>
            </a:extLst>
          </p:cNvPr>
          <p:cNvSpPr/>
          <p:nvPr/>
        </p:nvSpPr>
        <p:spPr>
          <a:xfrm>
            <a:off x="393699" y="581025"/>
            <a:ext cx="3276601"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dirty="0"/>
          </a:p>
        </p:txBody>
      </p:sp>
      <p:sp>
        <p:nvSpPr>
          <p:cNvPr id="5" name="Rectangle 4">
            <a:extLst>
              <a:ext uri="{FF2B5EF4-FFF2-40B4-BE49-F238E27FC236}">
                <a16:creationId xmlns:a16="http://schemas.microsoft.com/office/drawing/2014/main" xmlns="" id="{1C5CCAFE-2446-4820-8710-9327DF0AFD38}"/>
              </a:ext>
            </a:extLst>
          </p:cNvPr>
          <p:cNvSpPr/>
          <p:nvPr/>
        </p:nvSpPr>
        <p:spPr>
          <a:xfrm rot="16200000">
            <a:off x="7394833" y="3638291"/>
            <a:ext cx="6019801" cy="362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dirty="0"/>
          </a:p>
        </p:txBody>
      </p:sp>
      <p:sp>
        <p:nvSpPr>
          <p:cNvPr id="6" name="object 2">
            <a:extLst>
              <a:ext uri="{FF2B5EF4-FFF2-40B4-BE49-F238E27FC236}">
                <a16:creationId xmlns:a16="http://schemas.microsoft.com/office/drawing/2014/main" xmlns="" id="{7F20C3D0-6FB5-4B18-AC8A-863788E3E630}"/>
              </a:ext>
            </a:extLst>
          </p:cNvPr>
          <p:cNvSpPr txBox="1">
            <a:spLocks/>
          </p:cNvSpPr>
          <p:nvPr/>
        </p:nvSpPr>
        <p:spPr>
          <a:xfrm>
            <a:off x="2046058" y="322285"/>
            <a:ext cx="6600190" cy="330200"/>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US" sz="2000" kern="0" spc="-5" dirty="0">
                <a:solidFill>
                  <a:srgbClr val="000000"/>
                </a:solidFill>
                <a:latin typeface="Futura Hv BT"/>
                <a:cs typeface="Futura Hv BT"/>
              </a:rPr>
              <a:t>QUALITATIVE RESEARCH METHODS AND GENRES</a:t>
            </a:r>
            <a:endParaRPr lang="en-US" sz="2000" kern="0" dirty="0">
              <a:solidFill>
                <a:sysClr val="windowText" lastClr="000000"/>
              </a:solidFill>
              <a:latin typeface="Futura Hv BT"/>
              <a:cs typeface="Futura Hv BT"/>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2479040" cy="1397000"/>
          </a:xfrm>
          <a:prstGeom prst="rect">
            <a:avLst/>
          </a:prstGeom>
        </p:spPr>
        <p:txBody>
          <a:bodyPr vert="horz" wrap="square" lIns="0" tIns="12700" rIns="0" bIns="0" rtlCol="0">
            <a:spAutoFit/>
          </a:bodyPr>
          <a:lstStyle/>
          <a:p>
            <a:pPr marL="12700" marR="5080">
              <a:lnSpc>
                <a:spcPct val="100000"/>
              </a:lnSpc>
              <a:spcBef>
                <a:spcPts val="100"/>
              </a:spcBef>
            </a:pPr>
            <a:r>
              <a:rPr spc="-5" dirty="0"/>
              <a:t>Ethnographic  Research  </a:t>
            </a:r>
            <a:r>
              <a:rPr dirty="0"/>
              <a:t>methods</a:t>
            </a:r>
          </a:p>
        </p:txBody>
      </p:sp>
      <p:sp>
        <p:nvSpPr>
          <p:cNvPr id="10" name="object 10"/>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78285"/>
            <a:ext cx="2256155" cy="330200"/>
          </a:xfrm>
          <a:prstGeom prst="rect">
            <a:avLst/>
          </a:prstGeom>
        </p:spPr>
        <p:txBody>
          <a:bodyPr vert="horz" wrap="square" lIns="0" tIns="12700" rIns="0" bIns="0" rtlCol="0">
            <a:spAutoFit/>
          </a:bodyPr>
          <a:lstStyle/>
          <a:p>
            <a:pPr marL="12700">
              <a:lnSpc>
                <a:spcPct val="100000"/>
              </a:lnSpc>
              <a:spcBef>
                <a:spcPts val="100"/>
              </a:spcBef>
            </a:pPr>
            <a:r>
              <a:rPr sz="2000" b="1" i="1" spc="-5" dirty="0">
                <a:latin typeface="Futura Hv BT"/>
                <a:cs typeface="Futura Hv BT"/>
              </a:rPr>
              <a:t>What is</a:t>
            </a:r>
            <a:r>
              <a:rPr sz="2000" b="1" i="1" spc="-50" dirty="0">
                <a:latin typeface="Futura Hv BT"/>
                <a:cs typeface="Futura Hv BT"/>
              </a:rPr>
              <a:t> </a:t>
            </a:r>
            <a:r>
              <a:rPr sz="2000" b="1" i="1" spc="-5" dirty="0">
                <a:latin typeface="Futura Hv BT"/>
                <a:cs typeface="Futura Hv BT"/>
              </a:rPr>
              <a:t>fieldwork?</a:t>
            </a:r>
            <a:endParaRPr sz="2000">
              <a:latin typeface="Futura Hv BT"/>
              <a:cs typeface="Futura Hv BT"/>
            </a:endParaRPr>
          </a:p>
        </p:txBody>
      </p:sp>
      <p:sp>
        <p:nvSpPr>
          <p:cNvPr id="5" name="object 5"/>
          <p:cNvSpPr txBox="1"/>
          <p:nvPr/>
        </p:nvSpPr>
        <p:spPr>
          <a:xfrm>
            <a:off x="3611299" y="787885"/>
            <a:ext cx="3445510" cy="24638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Ethnographic </a:t>
            </a:r>
            <a:r>
              <a:rPr sz="2000" dirty="0">
                <a:latin typeface="Futura Lt BT"/>
                <a:cs typeface="Futura Lt BT"/>
              </a:rPr>
              <a:t>fieldwork </a:t>
            </a:r>
            <a:r>
              <a:rPr sz="2000" spc="-5" dirty="0">
                <a:latin typeface="Futura Lt BT"/>
                <a:cs typeface="Futura Lt BT"/>
              </a:rPr>
              <a:t>entails  the extended </a:t>
            </a:r>
            <a:r>
              <a:rPr sz="2000" dirty="0">
                <a:latin typeface="Futura Lt BT"/>
                <a:cs typeface="Futura Lt BT"/>
              </a:rPr>
              <a:t>residence </a:t>
            </a:r>
            <a:r>
              <a:rPr sz="2000" spc="-5" dirty="0">
                <a:latin typeface="Futura Lt BT"/>
                <a:cs typeface="Futura Lt BT"/>
              </a:rPr>
              <a:t>of the  </a:t>
            </a:r>
            <a:r>
              <a:rPr sz="2000" dirty="0">
                <a:latin typeface="Futura Lt BT"/>
                <a:cs typeface="Futura Lt BT"/>
              </a:rPr>
              <a:t>researcher in a field setting  </a:t>
            </a:r>
            <a:r>
              <a:rPr sz="2000" spc="-10" dirty="0">
                <a:latin typeface="Futura Lt BT"/>
                <a:cs typeface="Futura Lt BT"/>
              </a:rPr>
              <a:t>(e.g., </a:t>
            </a:r>
            <a:r>
              <a:rPr sz="2000" spc="-25" dirty="0">
                <a:latin typeface="Futura Lt BT"/>
                <a:cs typeface="Futura Lt BT"/>
              </a:rPr>
              <a:t>community, </a:t>
            </a:r>
            <a:r>
              <a:rPr sz="2000" dirty="0">
                <a:latin typeface="Futura Lt BT"/>
                <a:cs typeface="Futura Lt BT"/>
              </a:rPr>
              <a:t>village,  institution), </a:t>
            </a:r>
            <a:r>
              <a:rPr sz="2000" spc="-5" dirty="0">
                <a:latin typeface="Futura Lt BT"/>
                <a:cs typeface="Futura Lt BT"/>
              </a:rPr>
              <a:t>participating and  observing the daily activities and  behavior of the people </a:t>
            </a:r>
            <a:r>
              <a:rPr sz="2000" dirty="0">
                <a:latin typeface="Futura Lt BT"/>
                <a:cs typeface="Futura Lt BT"/>
              </a:rPr>
              <a:t>where  research is </a:t>
            </a:r>
            <a:r>
              <a:rPr sz="2000" spc="-5" dirty="0">
                <a:latin typeface="Futura Lt BT"/>
                <a:cs typeface="Futura Lt BT"/>
              </a:rPr>
              <a:t>carried</a:t>
            </a:r>
            <a:r>
              <a:rPr sz="2000" spc="-30" dirty="0">
                <a:latin typeface="Futura Lt BT"/>
                <a:cs typeface="Futura Lt BT"/>
              </a:rPr>
              <a:t> </a:t>
            </a:r>
            <a:r>
              <a:rPr sz="2000" spc="-5" dirty="0">
                <a:latin typeface="Futura Lt BT"/>
                <a:cs typeface="Futura Lt BT"/>
              </a:rPr>
              <a:t>out.</a:t>
            </a:r>
            <a:endParaRPr sz="2000">
              <a:latin typeface="Futura Lt BT"/>
              <a:cs typeface="Futura Lt BT"/>
            </a:endParaRPr>
          </a:p>
        </p:txBody>
      </p:sp>
      <p:sp>
        <p:nvSpPr>
          <p:cNvPr id="6" name="object 6"/>
          <p:cNvSpPr txBox="1"/>
          <p:nvPr/>
        </p:nvSpPr>
        <p:spPr>
          <a:xfrm>
            <a:off x="3611299" y="3796261"/>
            <a:ext cx="2286000" cy="635000"/>
          </a:xfrm>
          <a:prstGeom prst="rect">
            <a:avLst/>
          </a:prstGeom>
        </p:spPr>
        <p:txBody>
          <a:bodyPr vert="horz" wrap="square" lIns="0" tIns="12700" rIns="0" bIns="0" rtlCol="0">
            <a:spAutoFit/>
          </a:bodyPr>
          <a:lstStyle/>
          <a:p>
            <a:pPr marL="12700" marR="5080">
              <a:lnSpc>
                <a:spcPct val="100000"/>
              </a:lnSpc>
              <a:spcBef>
                <a:spcPts val="100"/>
              </a:spcBef>
            </a:pPr>
            <a:r>
              <a:rPr sz="2000" b="1" i="1" spc="-5" dirty="0">
                <a:latin typeface="Futura Hv BT"/>
                <a:cs typeface="Futura Hv BT"/>
              </a:rPr>
              <a:t>What is </a:t>
            </a:r>
            <a:r>
              <a:rPr sz="2000" b="1" i="1" spc="-10" dirty="0">
                <a:latin typeface="Futura Hv BT"/>
                <a:cs typeface="Futura Hv BT"/>
              </a:rPr>
              <a:t>participant  </a:t>
            </a:r>
            <a:r>
              <a:rPr sz="2000" b="1" i="1" spc="-5" dirty="0">
                <a:latin typeface="Futura Hv BT"/>
                <a:cs typeface="Futura Hv BT"/>
              </a:rPr>
              <a:t>observation?</a:t>
            </a:r>
            <a:endParaRPr sz="2000">
              <a:latin typeface="Futura Hv BT"/>
              <a:cs typeface="Futura Hv BT"/>
            </a:endParaRPr>
          </a:p>
        </p:txBody>
      </p:sp>
      <p:sp>
        <p:nvSpPr>
          <p:cNvPr id="7" name="object 7"/>
          <p:cNvSpPr txBox="1"/>
          <p:nvPr/>
        </p:nvSpPr>
        <p:spPr>
          <a:xfrm>
            <a:off x="3611299" y="4710661"/>
            <a:ext cx="3438525" cy="24638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In </a:t>
            </a:r>
            <a:r>
              <a:rPr sz="2000" dirty="0">
                <a:latin typeface="Futura Lt BT"/>
                <a:cs typeface="Futura Lt BT"/>
              </a:rPr>
              <a:t>PO </a:t>
            </a:r>
            <a:r>
              <a:rPr sz="2000" spc="-5" dirty="0">
                <a:latin typeface="Futura Lt BT"/>
                <a:cs typeface="Futura Lt BT"/>
              </a:rPr>
              <a:t>the </a:t>
            </a:r>
            <a:r>
              <a:rPr sz="2000" dirty="0">
                <a:latin typeface="Futura Lt BT"/>
                <a:cs typeface="Futura Lt BT"/>
              </a:rPr>
              <a:t>researcher shares </a:t>
            </a:r>
            <a:r>
              <a:rPr sz="2000" spc="-5" dirty="0">
                <a:latin typeface="Futura Lt BT"/>
                <a:cs typeface="Futura Lt BT"/>
              </a:rPr>
              <a:t>as  </a:t>
            </a:r>
            <a:r>
              <a:rPr sz="2000" dirty="0">
                <a:latin typeface="Futura Lt BT"/>
                <a:cs typeface="Futura Lt BT"/>
              </a:rPr>
              <a:t>intimately </a:t>
            </a:r>
            <a:r>
              <a:rPr sz="2000" spc="-5" dirty="0">
                <a:latin typeface="Futura Lt BT"/>
                <a:cs typeface="Futura Lt BT"/>
              </a:rPr>
              <a:t>as possible </a:t>
            </a:r>
            <a:r>
              <a:rPr sz="2000" dirty="0">
                <a:latin typeface="Futura Lt BT"/>
                <a:cs typeface="Futura Lt BT"/>
              </a:rPr>
              <a:t>in </a:t>
            </a:r>
            <a:r>
              <a:rPr sz="2000" spc="-5" dirty="0">
                <a:latin typeface="Futura Lt BT"/>
                <a:cs typeface="Futura Lt BT"/>
              </a:rPr>
              <a:t>the</a:t>
            </a:r>
            <a:r>
              <a:rPr sz="2000" spc="-100" dirty="0">
                <a:latin typeface="Futura Lt BT"/>
                <a:cs typeface="Futura Lt BT"/>
              </a:rPr>
              <a:t> </a:t>
            </a:r>
            <a:r>
              <a:rPr sz="2000" dirty="0">
                <a:latin typeface="Futura Lt BT"/>
                <a:cs typeface="Futura Lt BT"/>
              </a:rPr>
              <a:t>field  </a:t>
            </a:r>
            <a:r>
              <a:rPr sz="2000" spc="-5" dirty="0">
                <a:latin typeface="Futura Lt BT"/>
                <a:cs typeface="Futura Lt BT"/>
              </a:rPr>
              <a:t>and activities of the </a:t>
            </a:r>
            <a:r>
              <a:rPr sz="2000" dirty="0">
                <a:latin typeface="Futura Lt BT"/>
                <a:cs typeface="Futura Lt BT"/>
              </a:rPr>
              <a:t>setting  under </a:t>
            </a:r>
            <a:r>
              <a:rPr sz="2000" spc="-30" dirty="0">
                <a:latin typeface="Futura Lt BT"/>
                <a:cs typeface="Futura Lt BT"/>
              </a:rPr>
              <a:t>study. </a:t>
            </a:r>
            <a:r>
              <a:rPr sz="2000" spc="-5" dirty="0">
                <a:latin typeface="Futura Lt BT"/>
                <a:cs typeface="Futura Lt BT"/>
              </a:rPr>
              <a:t>This entails </a:t>
            </a:r>
            <a:r>
              <a:rPr sz="2000" dirty="0">
                <a:latin typeface="Futura Lt BT"/>
                <a:cs typeface="Futura Lt BT"/>
              </a:rPr>
              <a:t>an  </a:t>
            </a:r>
            <a:r>
              <a:rPr sz="2000" spc="-5" dirty="0">
                <a:latin typeface="Futura Lt BT"/>
                <a:cs typeface="Futura Lt BT"/>
              </a:rPr>
              <a:t>extended </a:t>
            </a:r>
            <a:r>
              <a:rPr sz="2000" dirty="0">
                <a:latin typeface="Futura Lt BT"/>
                <a:cs typeface="Futura Lt BT"/>
              </a:rPr>
              <a:t>residence</a:t>
            </a:r>
            <a:r>
              <a:rPr sz="2000" spc="-20" dirty="0">
                <a:latin typeface="Futura Lt BT"/>
                <a:cs typeface="Futura Lt BT"/>
              </a:rPr>
              <a:t> </a:t>
            </a:r>
            <a:r>
              <a:rPr sz="2000" dirty="0">
                <a:latin typeface="Futura Lt BT"/>
                <a:cs typeface="Futura Lt BT"/>
              </a:rPr>
              <a:t>period.</a:t>
            </a:r>
            <a:endParaRPr sz="2000">
              <a:latin typeface="Futura Lt BT"/>
              <a:cs typeface="Futura Lt BT"/>
            </a:endParaRPr>
          </a:p>
          <a:p>
            <a:pPr marL="12700" marR="347980">
              <a:lnSpc>
                <a:spcPct val="100000"/>
              </a:lnSpc>
            </a:pPr>
            <a:r>
              <a:rPr sz="2000" spc="-5" dirty="0">
                <a:latin typeface="Futura Lt BT"/>
                <a:cs typeface="Futura Lt BT"/>
              </a:rPr>
              <a:t>The purpose </a:t>
            </a:r>
            <a:r>
              <a:rPr sz="2000" dirty="0">
                <a:latin typeface="Futura Lt BT"/>
                <a:cs typeface="Futura Lt BT"/>
              </a:rPr>
              <a:t>is </a:t>
            </a:r>
            <a:r>
              <a:rPr sz="2000" spc="-5" dirty="0">
                <a:latin typeface="Futura Lt BT"/>
                <a:cs typeface="Futura Lt BT"/>
              </a:rPr>
              <a:t>to develop an  </a:t>
            </a:r>
            <a:r>
              <a:rPr sz="2000" spc="5" dirty="0">
                <a:latin typeface="Futura Lt BT"/>
                <a:cs typeface="Futura Lt BT"/>
              </a:rPr>
              <a:t>insider’s </a:t>
            </a:r>
            <a:r>
              <a:rPr sz="2000" dirty="0">
                <a:latin typeface="Futura Lt BT"/>
                <a:cs typeface="Futura Lt BT"/>
              </a:rPr>
              <a:t>view </a:t>
            </a:r>
            <a:r>
              <a:rPr sz="2000" spc="-5" dirty="0">
                <a:latin typeface="Futura Lt BT"/>
                <a:cs typeface="Futura Lt BT"/>
              </a:rPr>
              <a:t>of </a:t>
            </a:r>
            <a:r>
              <a:rPr sz="2000" dirty="0">
                <a:latin typeface="Futura Lt BT"/>
                <a:cs typeface="Futura Lt BT"/>
              </a:rPr>
              <a:t>what is  </a:t>
            </a:r>
            <a:r>
              <a:rPr sz="2000" spc="-5" dirty="0">
                <a:latin typeface="Futura Lt BT"/>
                <a:cs typeface="Futura Lt BT"/>
              </a:rPr>
              <a:t>happening.</a:t>
            </a:r>
            <a:endParaRPr sz="2000">
              <a:latin typeface="Futura Lt BT"/>
              <a:cs typeface="Futura Lt BT"/>
            </a:endParaRPr>
          </a:p>
        </p:txBody>
      </p:sp>
      <p:sp>
        <p:nvSpPr>
          <p:cNvPr id="8" name="object 8"/>
          <p:cNvSpPr txBox="1"/>
          <p:nvPr/>
        </p:nvSpPr>
        <p:spPr>
          <a:xfrm>
            <a:off x="7235371" y="3814295"/>
            <a:ext cx="2920365" cy="635000"/>
          </a:xfrm>
          <a:prstGeom prst="rect">
            <a:avLst/>
          </a:prstGeom>
        </p:spPr>
        <p:txBody>
          <a:bodyPr vert="horz" wrap="square" lIns="0" tIns="12700" rIns="0" bIns="0" rtlCol="0">
            <a:spAutoFit/>
          </a:bodyPr>
          <a:lstStyle/>
          <a:p>
            <a:pPr marL="12700" marR="5080">
              <a:lnSpc>
                <a:spcPct val="100000"/>
              </a:lnSpc>
              <a:spcBef>
                <a:spcPts val="100"/>
              </a:spcBef>
            </a:pPr>
            <a:r>
              <a:rPr sz="2000" b="1" i="1" spc="-5" dirty="0">
                <a:latin typeface="Futura Hv BT"/>
                <a:cs typeface="Futura Hv BT"/>
              </a:rPr>
              <a:t>Who are </a:t>
            </a:r>
            <a:r>
              <a:rPr sz="2000" b="1" i="1" spc="-30" dirty="0">
                <a:latin typeface="Futura Hv BT"/>
                <a:cs typeface="Futura Hv BT"/>
              </a:rPr>
              <a:t>Key </a:t>
            </a:r>
            <a:r>
              <a:rPr sz="2000" b="1" i="1" spc="-10" dirty="0">
                <a:latin typeface="Futura Hv BT"/>
                <a:cs typeface="Futura Hv BT"/>
              </a:rPr>
              <a:t>Informants  </a:t>
            </a:r>
            <a:r>
              <a:rPr sz="2000" b="1" i="1" dirty="0">
                <a:latin typeface="Futura Hv BT"/>
                <a:cs typeface="Futura Hv BT"/>
              </a:rPr>
              <a:t>(K.I.)?</a:t>
            </a:r>
            <a:endParaRPr sz="2000">
              <a:latin typeface="Futura Hv BT"/>
              <a:cs typeface="Futura Hv BT"/>
            </a:endParaRPr>
          </a:p>
        </p:txBody>
      </p:sp>
      <p:sp>
        <p:nvSpPr>
          <p:cNvPr id="9" name="object 9"/>
          <p:cNvSpPr txBox="1"/>
          <p:nvPr/>
        </p:nvSpPr>
        <p:spPr>
          <a:xfrm>
            <a:off x="7235371" y="4728695"/>
            <a:ext cx="3034665" cy="21590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K.I. </a:t>
            </a:r>
            <a:r>
              <a:rPr sz="2000" spc="-5" dirty="0">
                <a:latin typeface="Futura Lt BT"/>
                <a:cs typeface="Futura Lt BT"/>
              </a:rPr>
              <a:t>Are the </a:t>
            </a:r>
            <a:r>
              <a:rPr sz="2000" dirty="0">
                <a:latin typeface="Futura Lt BT"/>
                <a:cs typeface="Futura Lt BT"/>
              </a:rPr>
              <a:t>knowledgeable  </a:t>
            </a:r>
            <a:r>
              <a:rPr sz="2000" spc="-5" dirty="0">
                <a:latin typeface="Futura Lt BT"/>
                <a:cs typeface="Futura Lt BT"/>
              </a:rPr>
              <a:t>persons </a:t>
            </a:r>
            <a:r>
              <a:rPr sz="2000" dirty="0">
                <a:latin typeface="Futura Lt BT"/>
                <a:cs typeface="Futura Lt BT"/>
              </a:rPr>
              <a:t>who </a:t>
            </a:r>
            <a:r>
              <a:rPr sz="2000" spc="-5" dirty="0">
                <a:latin typeface="Futura Lt BT"/>
                <a:cs typeface="Futura Lt BT"/>
              </a:rPr>
              <a:t>are considered  as authorities pertaining to  the </a:t>
            </a:r>
            <a:r>
              <a:rPr sz="2000" dirty="0">
                <a:latin typeface="Futura Lt BT"/>
                <a:cs typeface="Futura Lt BT"/>
              </a:rPr>
              <a:t>history </a:t>
            </a:r>
            <a:r>
              <a:rPr sz="2000" spc="-5" dirty="0">
                <a:latin typeface="Futura Lt BT"/>
                <a:cs typeface="Futura Lt BT"/>
              </a:rPr>
              <a:t>and culture of the  community/institution/place.  </a:t>
            </a:r>
            <a:r>
              <a:rPr sz="2000" dirty="0">
                <a:latin typeface="Futura Lt BT"/>
                <a:cs typeface="Futura Lt BT"/>
              </a:rPr>
              <a:t>(selection, rapport, </a:t>
            </a:r>
            <a:r>
              <a:rPr sz="2000" spc="-5" dirty="0">
                <a:latin typeface="Futura Lt BT"/>
                <a:cs typeface="Futura Lt BT"/>
              </a:rPr>
              <a:t>marginal  </a:t>
            </a:r>
            <a:r>
              <a:rPr sz="2000" dirty="0">
                <a:latin typeface="Futura Lt BT"/>
                <a:cs typeface="Futura Lt BT"/>
              </a:rPr>
              <a:t>people)</a:t>
            </a:r>
            <a:endParaRPr sz="2000">
              <a:latin typeface="Futura Lt BT"/>
              <a:cs typeface="Futura Lt BT"/>
            </a:endParaRPr>
          </a:p>
        </p:txBody>
      </p:sp>
      <p:pic>
        <p:nvPicPr>
          <p:cNvPr id="11" name="Picture 2">
            <a:extLst>
              <a:ext uri="{FF2B5EF4-FFF2-40B4-BE49-F238E27FC236}">
                <a16:creationId xmlns:a16="http://schemas.microsoft.com/office/drawing/2014/main" xmlns="" id="{4FD50D4D-ECCF-41D5-BCC8-411412A0D727}"/>
              </a:ext>
            </a:extLst>
          </p:cNvPr>
          <p:cNvPicPr>
            <a:picLocks noChangeAspect="1" noChangeArrowheads="1"/>
          </p:cNvPicPr>
          <p:nvPr/>
        </p:nvPicPr>
        <p:blipFill rotWithShape="1">
          <a:blip r:embed="rId2" cstate="print"/>
          <a:srcRect l="48062" t="15646" r="17545" b="36086"/>
          <a:stretch/>
        </p:blipFill>
        <p:spPr bwMode="auto">
          <a:xfrm>
            <a:off x="7223868" y="1109712"/>
            <a:ext cx="3315101" cy="2141973"/>
          </a:xfrm>
          <a:prstGeom prst="rect">
            <a:avLst/>
          </a:prstGeom>
          <a:noFill/>
          <a:ln w="9525">
            <a:noFill/>
            <a:miter lim="800000"/>
            <a:headEnd/>
            <a:tailEnd/>
          </a:ln>
        </p:spPr>
      </p:pic>
      <p:pic>
        <p:nvPicPr>
          <p:cNvPr id="13" name="Picture 12">
            <a:extLst>
              <a:ext uri="{FF2B5EF4-FFF2-40B4-BE49-F238E27FC236}">
                <a16:creationId xmlns:a16="http://schemas.microsoft.com/office/drawing/2014/main" xmlns="" id="{A3610727-F555-4EB1-AC2F-69FCEF884C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80113" y="112933"/>
            <a:ext cx="751245" cy="8683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35299" y="4859554"/>
            <a:ext cx="2755900" cy="787400"/>
          </a:xfrm>
          <a:prstGeom prst="rect">
            <a:avLst/>
          </a:prstGeom>
        </p:spPr>
        <p:txBody>
          <a:bodyPr vert="horz" wrap="square" lIns="0" tIns="12700" rIns="0" bIns="0" rtlCol="0">
            <a:spAutoFit/>
          </a:bodyPr>
          <a:lstStyle/>
          <a:p>
            <a:pPr marL="12700">
              <a:lnSpc>
                <a:spcPct val="100000"/>
              </a:lnSpc>
              <a:spcBef>
                <a:spcPts val="100"/>
              </a:spcBef>
            </a:pPr>
            <a:r>
              <a:rPr sz="5000" spc="-5" dirty="0"/>
              <a:t>Day</a:t>
            </a:r>
            <a:r>
              <a:rPr sz="5000" spc="-95" dirty="0"/>
              <a:t> </a:t>
            </a:r>
            <a:r>
              <a:rPr sz="5000" dirty="0"/>
              <a:t>One</a:t>
            </a:r>
            <a:endParaRPr sz="5000"/>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2442210" cy="939800"/>
          </a:xfrm>
          <a:prstGeom prst="rect">
            <a:avLst/>
          </a:prstGeom>
        </p:spPr>
        <p:txBody>
          <a:bodyPr vert="horz" wrap="square" lIns="0" tIns="12700" rIns="0" bIns="0" rtlCol="0">
            <a:spAutoFit/>
          </a:bodyPr>
          <a:lstStyle/>
          <a:p>
            <a:pPr marL="12700" marR="5080">
              <a:lnSpc>
                <a:spcPct val="100000"/>
              </a:lnSpc>
              <a:spcBef>
                <a:spcPts val="100"/>
              </a:spcBef>
            </a:pPr>
            <a:r>
              <a:rPr spc="-5" dirty="0"/>
              <a:t>Recording  </a:t>
            </a:r>
            <a:r>
              <a:rPr dirty="0"/>
              <a:t>Observations</a:t>
            </a: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8" y="178285"/>
            <a:ext cx="3945201"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1. </a:t>
            </a:r>
            <a:r>
              <a:rPr sz="2000" spc="-15" dirty="0">
                <a:latin typeface="Futura Lt BT"/>
                <a:cs typeface="Futura Lt BT"/>
              </a:rPr>
              <a:t>Keep </a:t>
            </a:r>
            <a:r>
              <a:rPr sz="2000" dirty="0">
                <a:latin typeface="Futura Lt BT"/>
                <a:cs typeface="Futura Lt BT"/>
              </a:rPr>
              <a:t>field</a:t>
            </a:r>
            <a:r>
              <a:rPr sz="2000" spc="-65" dirty="0">
                <a:latin typeface="Futura Lt BT"/>
                <a:cs typeface="Futura Lt BT"/>
              </a:rPr>
              <a:t> </a:t>
            </a:r>
            <a:r>
              <a:rPr sz="2000" dirty="0">
                <a:latin typeface="Futura Lt BT"/>
                <a:cs typeface="Futura Lt BT"/>
              </a:rPr>
              <a:t>notebook</a:t>
            </a:r>
          </a:p>
        </p:txBody>
      </p:sp>
      <p:sp>
        <p:nvSpPr>
          <p:cNvPr id="5" name="object 5"/>
          <p:cNvSpPr txBox="1"/>
          <p:nvPr/>
        </p:nvSpPr>
        <p:spPr>
          <a:xfrm>
            <a:off x="3611298" y="787885"/>
            <a:ext cx="5697801"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2. </a:t>
            </a:r>
            <a:r>
              <a:rPr sz="2000" spc="-65" dirty="0">
                <a:latin typeface="Futura Lt BT"/>
                <a:cs typeface="Futura Lt BT"/>
              </a:rPr>
              <a:t>Take </a:t>
            </a:r>
            <a:r>
              <a:rPr sz="2000" dirty="0">
                <a:latin typeface="Futura Lt BT"/>
                <a:cs typeface="Futura Lt BT"/>
              </a:rPr>
              <a:t>notes </a:t>
            </a:r>
            <a:r>
              <a:rPr sz="2000" spc="-5" dirty="0">
                <a:latin typeface="Futura Lt BT"/>
                <a:cs typeface="Futura Lt BT"/>
              </a:rPr>
              <a:t>of </a:t>
            </a:r>
            <a:r>
              <a:rPr sz="2000" dirty="0">
                <a:latin typeface="Futura Lt BT"/>
                <a:cs typeface="Futura Lt BT"/>
              </a:rPr>
              <a:t>your </a:t>
            </a:r>
            <a:r>
              <a:rPr sz="2000" spc="-5" dirty="0">
                <a:latin typeface="Futura Lt BT"/>
                <a:cs typeface="Futura Lt BT"/>
              </a:rPr>
              <a:t>observations as </a:t>
            </a:r>
            <a:r>
              <a:rPr sz="2000" dirty="0">
                <a:latin typeface="Futura Lt BT"/>
                <a:cs typeface="Futura Lt BT"/>
              </a:rPr>
              <a:t>you</a:t>
            </a:r>
            <a:r>
              <a:rPr sz="2000" spc="-15" dirty="0">
                <a:latin typeface="Futura Lt BT"/>
                <a:cs typeface="Futura Lt BT"/>
              </a:rPr>
              <a:t> </a:t>
            </a:r>
            <a:r>
              <a:rPr sz="2000" spc="-5" dirty="0">
                <a:latin typeface="Futura Lt BT"/>
                <a:cs typeface="Futura Lt BT"/>
              </a:rPr>
              <a:t>observe</a:t>
            </a:r>
            <a:endParaRPr sz="2000" dirty="0">
              <a:latin typeface="Futura Lt BT"/>
              <a:cs typeface="Futura Lt BT"/>
            </a:endParaRPr>
          </a:p>
        </p:txBody>
      </p:sp>
      <p:sp>
        <p:nvSpPr>
          <p:cNvPr id="6" name="object 6"/>
          <p:cNvSpPr txBox="1"/>
          <p:nvPr/>
        </p:nvSpPr>
        <p:spPr>
          <a:xfrm>
            <a:off x="3611299" y="1397485"/>
            <a:ext cx="6627495" cy="3073400"/>
          </a:xfrm>
          <a:prstGeom prst="rect">
            <a:avLst/>
          </a:prstGeom>
        </p:spPr>
        <p:txBody>
          <a:bodyPr vert="horz" wrap="square" lIns="0" tIns="12700" rIns="0" bIns="0" rtlCol="0">
            <a:spAutoFit/>
          </a:bodyPr>
          <a:lstStyle/>
          <a:p>
            <a:pPr marL="304800" indent="-292100">
              <a:lnSpc>
                <a:spcPct val="100000"/>
              </a:lnSpc>
              <a:spcBef>
                <a:spcPts val="100"/>
              </a:spcBef>
              <a:buAutoNum type="arabicPeriod" startAt="3"/>
              <a:tabLst>
                <a:tab pos="305435" algn="l"/>
              </a:tabLst>
            </a:pPr>
            <a:r>
              <a:rPr sz="2000" spc="-15" dirty="0">
                <a:latin typeface="Futura Lt BT"/>
                <a:cs typeface="Futura Lt BT"/>
              </a:rPr>
              <a:t>Write </a:t>
            </a:r>
            <a:r>
              <a:rPr sz="2000" spc="-5" dirty="0">
                <a:latin typeface="Futura Lt BT"/>
                <a:cs typeface="Futura Lt BT"/>
              </a:rPr>
              <a:t>down </a:t>
            </a:r>
            <a:r>
              <a:rPr sz="2000" dirty="0">
                <a:latin typeface="Futura Lt BT"/>
                <a:cs typeface="Futura Lt BT"/>
              </a:rPr>
              <a:t>notes </a:t>
            </a:r>
            <a:r>
              <a:rPr sz="2000" spc="-5" dirty="0">
                <a:latin typeface="Futura Lt BT"/>
                <a:cs typeface="Futura Lt BT"/>
              </a:rPr>
              <a:t>as </a:t>
            </a:r>
            <a:r>
              <a:rPr sz="2000" dirty="0">
                <a:latin typeface="Futura Lt BT"/>
                <a:cs typeface="Futura Lt BT"/>
              </a:rPr>
              <a:t>soon </a:t>
            </a:r>
            <a:r>
              <a:rPr sz="2000" spc="-5" dirty="0">
                <a:latin typeface="Futura Lt BT"/>
                <a:cs typeface="Futura Lt BT"/>
              </a:rPr>
              <a:t>as</a:t>
            </a:r>
            <a:r>
              <a:rPr sz="2000" spc="-10" dirty="0">
                <a:latin typeface="Futura Lt BT"/>
                <a:cs typeface="Futura Lt BT"/>
              </a:rPr>
              <a:t> </a:t>
            </a:r>
            <a:r>
              <a:rPr sz="2000" dirty="0">
                <a:latin typeface="Futura Lt BT"/>
                <a:cs typeface="Futura Lt BT"/>
              </a:rPr>
              <a:t>possible</a:t>
            </a:r>
          </a:p>
          <a:p>
            <a:pPr>
              <a:lnSpc>
                <a:spcPct val="100000"/>
              </a:lnSpc>
              <a:spcBef>
                <a:spcPts val="40"/>
              </a:spcBef>
              <a:buFont typeface="Futura Lt BT"/>
              <a:buAutoNum type="arabicPeriod" startAt="3"/>
            </a:pPr>
            <a:endParaRPr sz="2050" dirty="0">
              <a:latin typeface="Times New Roman"/>
              <a:cs typeface="Times New Roman"/>
            </a:endParaRPr>
          </a:p>
          <a:p>
            <a:pPr marL="12700" marR="1168400">
              <a:lnSpc>
                <a:spcPct val="100000"/>
              </a:lnSpc>
              <a:buAutoNum type="arabicPeriod" startAt="3"/>
              <a:tabLst>
                <a:tab pos="305435" algn="l"/>
              </a:tabLst>
            </a:pPr>
            <a:r>
              <a:rPr sz="2000" spc="-5" dirty="0">
                <a:latin typeface="Futura Lt BT"/>
                <a:cs typeface="Futura Lt BT"/>
              </a:rPr>
              <a:t>Notes </a:t>
            </a:r>
            <a:r>
              <a:rPr sz="2000" dirty="0">
                <a:latin typeface="Futura Lt BT"/>
                <a:cs typeface="Futura Lt BT"/>
              </a:rPr>
              <a:t>should include </a:t>
            </a:r>
            <a:r>
              <a:rPr sz="2000" spc="-5" dirty="0">
                <a:latin typeface="Futura Lt BT"/>
                <a:cs typeface="Futura Lt BT"/>
              </a:rPr>
              <a:t>empirical observations and  </a:t>
            </a:r>
            <a:r>
              <a:rPr sz="2000" dirty="0">
                <a:latin typeface="Futura Lt BT"/>
                <a:cs typeface="Futura Lt BT"/>
              </a:rPr>
              <a:t>interpretations</a:t>
            </a:r>
          </a:p>
          <a:p>
            <a:pPr>
              <a:lnSpc>
                <a:spcPct val="100000"/>
              </a:lnSpc>
              <a:spcBef>
                <a:spcPts val="45"/>
              </a:spcBef>
              <a:buFont typeface="Futura Lt BT"/>
              <a:buAutoNum type="arabicPeriod" startAt="3"/>
            </a:pPr>
            <a:endParaRPr sz="2050" dirty="0">
              <a:latin typeface="Times New Roman"/>
              <a:cs typeface="Times New Roman"/>
            </a:endParaRPr>
          </a:p>
          <a:p>
            <a:pPr marL="304800" indent="-292100">
              <a:lnSpc>
                <a:spcPct val="100000"/>
              </a:lnSpc>
              <a:buAutoNum type="arabicPeriod" startAt="3"/>
              <a:tabLst>
                <a:tab pos="305435" algn="l"/>
              </a:tabLst>
            </a:pPr>
            <a:r>
              <a:rPr sz="2000" dirty="0">
                <a:latin typeface="Futura Lt BT"/>
                <a:cs typeface="Futura Lt BT"/>
              </a:rPr>
              <a:t>Cross files - fill in </a:t>
            </a:r>
            <a:r>
              <a:rPr sz="2000" spc="-5" dirty="0">
                <a:latin typeface="Futura Lt BT"/>
                <a:cs typeface="Futura Lt BT"/>
              </a:rPr>
              <a:t>date and time </a:t>
            </a:r>
            <a:r>
              <a:rPr sz="2000" dirty="0">
                <a:latin typeface="Futura Lt BT"/>
                <a:cs typeface="Futura Lt BT"/>
              </a:rPr>
              <a:t>you </a:t>
            </a:r>
            <a:r>
              <a:rPr sz="2000" spc="-5" dirty="0">
                <a:latin typeface="Futura Lt BT"/>
                <a:cs typeface="Futura Lt BT"/>
              </a:rPr>
              <a:t>made </a:t>
            </a:r>
            <a:r>
              <a:rPr sz="2000" dirty="0">
                <a:latin typeface="Futura Lt BT"/>
                <a:cs typeface="Futura Lt BT"/>
              </a:rPr>
              <a:t>your</a:t>
            </a:r>
            <a:r>
              <a:rPr sz="2000" spc="-90" dirty="0">
                <a:latin typeface="Futura Lt BT"/>
                <a:cs typeface="Futura Lt BT"/>
              </a:rPr>
              <a:t> </a:t>
            </a:r>
            <a:r>
              <a:rPr sz="2000" spc="-5" dirty="0">
                <a:latin typeface="Futura Lt BT"/>
                <a:cs typeface="Futura Lt BT"/>
              </a:rPr>
              <a:t>observation</a:t>
            </a:r>
            <a:endParaRPr sz="2000" dirty="0">
              <a:latin typeface="Futura Lt BT"/>
              <a:cs typeface="Futura Lt BT"/>
            </a:endParaRPr>
          </a:p>
          <a:p>
            <a:pPr>
              <a:lnSpc>
                <a:spcPct val="100000"/>
              </a:lnSpc>
              <a:spcBef>
                <a:spcPts val="40"/>
              </a:spcBef>
              <a:buFont typeface="Futura Lt BT"/>
              <a:buAutoNum type="arabicPeriod" startAt="3"/>
            </a:pPr>
            <a:endParaRPr sz="2050" dirty="0">
              <a:latin typeface="Times New Roman"/>
              <a:cs typeface="Times New Roman"/>
            </a:endParaRPr>
          </a:p>
          <a:p>
            <a:pPr marL="12700" marR="165735">
              <a:lnSpc>
                <a:spcPct val="100000"/>
              </a:lnSpc>
              <a:buAutoNum type="arabicPeriod" startAt="3"/>
              <a:tabLst>
                <a:tab pos="305435" algn="l"/>
              </a:tabLst>
            </a:pPr>
            <a:r>
              <a:rPr sz="2000" spc="-5" dirty="0">
                <a:latin typeface="Futura Lt BT"/>
                <a:cs typeface="Futura Lt BT"/>
              </a:rPr>
              <a:t>Analyze and </a:t>
            </a:r>
            <a:r>
              <a:rPr sz="2000" dirty="0">
                <a:latin typeface="Futura Lt BT"/>
                <a:cs typeface="Futura Lt BT"/>
              </a:rPr>
              <a:t>interpret your </a:t>
            </a:r>
            <a:r>
              <a:rPr sz="2000" spc="-5" dirty="0">
                <a:latin typeface="Futura Lt BT"/>
                <a:cs typeface="Futura Lt BT"/>
              </a:rPr>
              <a:t>observations, discerning patters  of </a:t>
            </a:r>
            <a:r>
              <a:rPr sz="2000" spc="-25" dirty="0">
                <a:latin typeface="Futura Lt BT"/>
                <a:cs typeface="Futura Lt BT"/>
              </a:rPr>
              <a:t>behavior, </a:t>
            </a:r>
            <a:r>
              <a:rPr sz="2000" dirty="0">
                <a:latin typeface="Futura Lt BT"/>
                <a:cs typeface="Futura Lt BT"/>
              </a:rPr>
              <a:t>finding </a:t>
            </a:r>
            <a:r>
              <a:rPr sz="2000" spc="-5" dirty="0">
                <a:latin typeface="Futura Lt BT"/>
                <a:cs typeface="Futura Lt BT"/>
              </a:rPr>
              <a:t>the </a:t>
            </a:r>
            <a:r>
              <a:rPr sz="2000" dirty="0">
                <a:latin typeface="Futura Lt BT"/>
                <a:cs typeface="Futura Lt BT"/>
              </a:rPr>
              <a:t>underlying </a:t>
            </a:r>
            <a:r>
              <a:rPr sz="2000" spc="-5" dirty="0">
                <a:latin typeface="Futura Lt BT"/>
                <a:cs typeface="Futura Lt BT"/>
              </a:rPr>
              <a:t>meaning </a:t>
            </a:r>
            <a:r>
              <a:rPr sz="2000" dirty="0">
                <a:latin typeface="Futura Lt BT"/>
                <a:cs typeface="Futura Lt BT"/>
              </a:rPr>
              <a:t>in </a:t>
            </a:r>
            <a:r>
              <a:rPr sz="2000" spc="-5" dirty="0">
                <a:latin typeface="Futura Lt BT"/>
                <a:cs typeface="Futura Lt BT"/>
              </a:rPr>
              <a:t>the thing </a:t>
            </a:r>
            <a:r>
              <a:rPr sz="2000" dirty="0">
                <a:latin typeface="Futura Lt BT"/>
                <a:cs typeface="Futura Lt BT"/>
              </a:rPr>
              <a:t>you  </a:t>
            </a:r>
            <a:r>
              <a:rPr sz="2000" spc="-5" dirty="0">
                <a:latin typeface="Futura Lt BT"/>
                <a:cs typeface="Futura Lt BT"/>
              </a:rPr>
              <a:t>observed</a:t>
            </a:r>
            <a:endParaRPr sz="2000" dirty="0">
              <a:latin typeface="Futura Lt BT"/>
              <a:cs typeface="Futura Lt BT"/>
            </a:endParaRPr>
          </a:p>
        </p:txBody>
      </p:sp>
      <p:pic>
        <p:nvPicPr>
          <p:cNvPr id="14" name="Picture 13" descr="A close up of a logo&#10;&#10;Description generated with very high confidence">
            <a:extLst>
              <a:ext uri="{FF2B5EF4-FFF2-40B4-BE49-F238E27FC236}">
                <a16:creationId xmlns:a16="http://schemas.microsoft.com/office/drawing/2014/main" xmlns="" id="{8514D6D3-DE39-4654-8156-41120FDC245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461500" y="134361"/>
            <a:ext cx="978920" cy="634282"/>
          </a:xfrm>
          <a:prstGeom prst="rect">
            <a:avLst/>
          </a:prstGeom>
        </p:spPr>
      </p:pic>
      <p:pic>
        <p:nvPicPr>
          <p:cNvPr id="15" name="Picture 14">
            <a:extLst>
              <a:ext uri="{FF2B5EF4-FFF2-40B4-BE49-F238E27FC236}">
                <a16:creationId xmlns:a16="http://schemas.microsoft.com/office/drawing/2014/main" xmlns="" id="{2BF3B686-C91C-4921-A446-4D9EC6D1639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02655" y="2845260"/>
            <a:ext cx="696610" cy="693992"/>
          </a:xfrm>
          <a:prstGeom prst="rect">
            <a:avLst/>
          </a:prstGeom>
        </p:spPr>
      </p:pic>
      <p:grpSp>
        <p:nvGrpSpPr>
          <p:cNvPr id="16" name="Group 15">
            <a:extLst>
              <a:ext uri="{FF2B5EF4-FFF2-40B4-BE49-F238E27FC236}">
                <a16:creationId xmlns:a16="http://schemas.microsoft.com/office/drawing/2014/main" xmlns="" id="{302D55DD-4A27-4E4F-89A7-2BF3CCF2F58D}"/>
              </a:ext>
            </a:extLst>
          </p:cNvPr>
          <p:cNvGrpSpPr/>
          <p:nvPr/>
        </p:nvGrpSpPr>
        <p:grpSpPr>
          <a:xfrm>
            <a:off x="9745939" y="5614936"/>
            <a:ext cx="812601" cy="1018873"/>
            <a:chOff x="9745939" y="5614936"/>
            <a:chExt cx="812601" cy="1018873"/>
          </a:xfrm>
        </p:grpSpPr>
        <p:pic>
          <p:nvPicPr>
            <p:cNvPr id="17" name="Picture 16" descr="A close up of a clock&#10;&#10;Description generated with high confidence">
              <a:extLst>
                <a:ext uri="{FF2B5EF4-FFF2-40B4-BE49-F238E27FC236}">
                  <a16:creationId xmlns:a16="http://schemas.microsoft.com/office/drawing/2014/main" xmlns="" id="{5A2AB99A-88E1-44D5-8AA7-1CD62D9A53B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802698" y="5614936"/>
              <a:ext cx="633758" cy="715466"/>
            </a:xfrm>
            <a:prstGeom prst="rect">
              <a:avLst/>
            </a:prstGeom>
          </p:spPr>
        </p:pic>
        <p:sp>
          <p:nvSpPr>
            <p:cNvPr id="18" name="object 3">
              <a:extLst>
                <a:ext uri="{FF2B5EF4-FFF2-40B4-BE49-F238E27FC236}">
                  <a16:creationId xmlns:a16="http://schemas.microsoft.com/office/drawing/2014/main" xmlns="" id="{5C3B1204-B79E-4E7B-A389-98889586E763}"/>
                </a:ext>
              </a:extLst>
            </p:cNvPr>
            <p:cNvSpPr txBox="1"/>
            <p:nvPr/>
          </p:nvSpPr>
          <p:spPr>
            <a:xfrm>
              <a:off x="9745939" y="6343986"/>
              <a:ext cx="812601" cy="289823"/>
            </a:xfrm>
            <a:prstGeom prst="rect">
              <a:avLst/>
            </a:prstGeom>
          </p:spPr>
          <p:txBody>
            <a:bodyPr vert="horz" wrap="square" lIns="0" tIns="12700" rIns="0" bIns="0" rtlCol="0">
              <a:spAutoFit/>
            </a:bodyPr>
            <a:lstStyle/>
            <a:p>
              <a:pPr marL="12700">
                <a:lnSpc>
                  <a:spcPct val="100000"/>
                </a:lnSpc>
                <a:spcBef>
                  <a:spcPts val="100"/>
                </a:spcBef>
              </a:pPr>
              <a:r>
                <a:rPr lang="en-IN" sz="1800" i="1" spc="-5" dirty="0">
                  <a:latin typeface="Futura Lt BT"/>
                  <a:cs typeface="Futura Lt BT"/>
                </a:rPr>
                <a:t>30 mins</a:t>
              </a:r>
              <a:endParaRPr sz="1800" dirty="0">
                <a:latin typeface="Futura Lt BT"/>
                <a:cs typeface="Futura Lt BT"/>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2266950" cy="939800"/>
          </a:xfrm>
          <a:prstGeom prst="rect">
            <a:avLst/>
          </a:prstGeom>
        </p:spPr>
        <p:txBody>
          <a:bodyPr vert="horz" wrap="square" lIns="0" tIns="12700" rIns="0" bIns="0" rtlCol="0">
            <a:spAutoFit/>
          </a:bodyPr>
          <a:lstStyle/>
          <a:p>
            <a:pPr marL="12700" marR="5080">
              <a:lnSpc>
                <a:spcPct val="100000"/>
              </a:lnSpc>
              <a:spcBef>
                <a:spcPts val="100"/>
              </a:spcBef>
            </a:pPr>
            <a:r>
              <a:rPr dirty="0"/>
              <a:t>In-Depth  Interviewing</a:t>
            </a:r>
          </a:p>
        </p:txBody>
      </p:sp>
      <p:sp>
        <p:nvSpPr>
          <p:cNvPr id="15" name="object 15"/>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78285"/>
            <a:ext cx="5393001"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1. Introduce </a:t>
            </a:r>
            <a:r>
              <a:rPr sz="2000" dirty="0">
                <a:latin typeface="Futura Lt BT"/>
                <a:cs typeface="Futura Lt BT"/>
              </a:rPr>
              <a:t>your self </a:t>
            </a:r>
            <a:r>
              <a:rPr sz="2000" spc="-5" dirty="0">
                <a:latin typeface="Futura Lt BT"/>
                <a:cs typeface="Futura Lt BT"/>
              </a:rPr>
              <a:t>and </a:t>
            </a:r>
            <a:r>
              <a:rPr sz="2000" dirty="0">
                <a:latin typeface="Futura Lt BT"/>
                <a:cs typeface="Futura Lt BT"/>
              </a:rPr>
              <a:t>your</a:t>
            </a:r>
            <a:r>
              <a:rPr sz="2000" spc="-85" dirty="0">
                <a:latin typeface="Futura Lt BT"/>
                <a:cs typeface="Futura Lt BT"/>
              </a:rPr>
              <a:t> </a:t>
            </a:r>
            <a:r>
              <a:rPr sz="2000" dirty="0">
                <a:latin typeface="Futura Lt BT"/>
                <a:cs typeface="Futura Lt BT"/>
              </a:rPr>
              <a:t>project</a:t>
            </a:r>
          </a:p>
        </p:txBody>
      </p:sp>
      <p:sp>
        <p:nvSpPr>
          <p:cNvPr id="5" name="object 5"/>
          <p:cNvSpPr txBox="1"/>
          <p:nvPr/>
        </p:nvSpPr>
        <p:spPr>
          <a:xfrm>
            <a:off x="3611299" y="787885"/>
            <a:ext cx="6539865" cy="6350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2. Share </a:t>
            </a:r>
            <a:r>
              <a:rPr sz="2000" dirty="0">
                <a:latin typeface="Futura Lt BT"/>
                <a:cs typeface="Futura Lt BT"/>
              </a:rPr>
              <a:t>with </a:t>
            </a:r>
            <a:r>
              <a:rPr sz="2000" spc="-5" dirty="0">
                <a:latin typeface="Futura Lt BT"/>
                <a:cs typeface="Futura Lt BT"/>
              </a:rPr>
              <a:t>them </a:t>
            </a:r>
            <a:r>
              <a:rPr sz="2000" dirty="0">
                <a:latin typeface="Futura Lt BT"/>
                <a:cs typeface="Futura Lt BT"/>
              </a:rPr>
              <a:t>your </a:t>
            </a:r>
            <a:r>
              <a:rPr sz="2000" spc="-5" dirty="0">
                <a:latin typeface="Futura Lt BT"/>
                <a:cs typeface="Futura Lt BT"/>
              </a:rPr>
              <a:t>objective and </a:t>
            </a:r>
            <a:r>
              <a:rPr sz="2000" dirty="0">
                <a:latin typeface="Futura Lt BT"/>
                <a:cs typeface="Futura Lt BT"/>
              </a:rPr>
              <a:t>how </a:t>
            </a:r>
            <a:r>
              <a:rPr sz="2000" spc="-5" dirty="0">
                <a:latin typeface="Futura Lt BT"/>
                <a:cs typeface="Futura Lt BT"/>
              </a:rPr>
              <a:t>are they </a:t>
            </a:r>
            <a:r>
              <a:rPr sz="2000" dirty="0">
                <a:latin typeface="Futura Lt BT"/>
                <a:cs typeface="Futura Lt BT"/>
              </a:rPr>
              <a:t>important  for you in your</a:t>
            </a:r>
            <a:r>
              <a:rPr sz="2000" spc="-15" dirty="0">
                <a:latin typeface="Futura Lt BT"/>
                <a:cs typeface="Futura Lt BT"/>
              </a:rPr>
              <a:t> </a:t>
            </a:r>
            <a:r>
              <a:rPr sz="2000" dirty="0">
                <a:latin typeface="Futura Lt BT"/>
                <a:cs typeface="Futura Lt BT"/>
              </a:rPr>
              <a:t>project</a:t>
            </a:r>
            <a:endParaRPr sz="2000">
              <a:latin typeface="Futura Lt BT"/>
              <a:cs typeface="Futura Lt BT"/>
            </a:endParaRPr>
          </a:p>
        </p:txBody>
      </p:sp>
      <p:sp>
        <p:nvSpPr>
          <p:cNvPr id="6" name="object 6"/>
          <p:cNvSpPr txBox="1"/>
          <p:nvPr/>
        </p:nvSpPr>
        <p:spPr>
          <a:xfrm>
            <a:off x="3611298" y="1702285"/>
            <a:ext cx="2954601"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3. Build</a:t>
            </a:r>
            <a:r>
              <a:rPr sz="2000" spc="-90" dirty="0">
                <a:latin typeface="Futura Lt BT"/>
                <a:cs typeface="Futura Lt BT"/>
              </a:rPr>
              <a:t> </a:t>
            </a:r>
            <a:r>
              <a:rPr sz="2000" dirty="0">
                <a:latin typeface="Futura Lt BT"/>
                <a:cs typeface="Futura Lt BT"/>
              </a:rPr>
              <a:t>rapport</a:t>
            </a:r>
          </a:p>
        </p:txBody>
      </p:sp>
      <p:sp>
        <p:nvSpPr>
          <p:cNvPr id="7" name="object 7"/>
          <p:cNvSpPr txBox="1"/>
          <p:nvPr/>
        </p:nvSpPr>
        <p:spPr>
          <a:xfrm>
            <a:off x="3611299" y="2311885"/>
            <a:ext cx="6468110" cy="6350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4. Ask questions that </a:t>
            </a:r>
            <a:r>
              <a:rPr sz="2000" dirty="0">
                <a:latin typeface="Futura Lt BT"/>
                <a:cs typeface="Futura Lt BT"/>
              </a:rPr>
              <a:t>you feel your stakeholder </a:t>
            </a:r>
            <a:r>
              <a:rPr sz="2000" spc="-5" dirty="0">
                <a:latin typeface="Futura Lt BT"/>
                <a:cs typeface="Futura Lt BT"/>
              </a:rPr>
              <a:t>can answer </a:t>
            </a:r>
            <a:r>
              <a:rPr sz="2000" dirty="0">
                <a:latin typeface="Futura Lt BT"/>
                <a:cs typeface="Futura Lt BT"/>
              </a:rPr>
              <a:t>in  </a:t>
            </a:r>
            <a:r>
              <a:rPr sz="2000" spc="-5" dirty="0">
                <a:latin typeface="Futura Lt BT"/>
                <a:cs typeface="Futura Lt BT"/>
              </a:rPr>
              <a:t>depth, and try to pull out </a:t>
            </a:r>
            <a:r>
              <a:rPr sz="2000" dirty="0">
                <a:latin typeface="Futura Lt BT"/>
                <a:cs typeface="Futura Lt BT"/>
              </a:rPr>
              <a:t>stories from </a:t>
            </a:r>
            <a:r>
              <a:rPr sz="2000" spc="-5" dirty="0">
                <a:latin typeface="Futura Lt BT"/>
                <a:cs typeface="Futura Lt BT"/>
              </a:rPr>
              <a:t>the</a:t>
            </a:r>
            <a:r>
              <a:rPr sz="2000" spc="-25" dirty="0">
                <a:latin typeface="Futura Lt BT"/>
                <a:cs typeface="Futura Lt BT"/>
              </a:rPr>
              <a:t> </a:t>
            </a:r>
            <a:r>
              <a:rPr sz="2000" dirty="0">
                <a:latin typeface="Futura Lt BT"/>
                <a:cs typeface="Futura Lt BT"/>
              </a:rPr>
              <a:t>same</a:t>
            </a:r>
            <a:endParaRPr sz="2000">
              <a:latin typeface="Futura Lt BT"/>
              <a:cs typeface="Futura Lt BT"/>
            </a:endParaRPr>
          </a:p>
        </p:txBody>
      </p:sp>
      <p:sp>
        <p:nvSpPr>
          <p:cNvPr id="8" name="object 8"/>
          <p:cNvSpPr txBox="1"/>
          <p:nvPr/>
        </p:nvSpPr>
        <p:spPr>
          <a:xfrm>
            <a:off x="3611299" y="3226285"/>
            <a:ext cx="4250001"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5. </a:t>
            </a:r>
            <a:r>
              <a:rPr sz="2000" dirty="0">
                <a:latin typeface="Futura Lt BT"/>
                <a:cs typeface="Futura Lt BT"/>
              </a:rPr>
              <a:t>Capture </a:t>
            </a:r>
            <a:r>
              <a:rPr sz="2000" spc="-5" dirty="0">
                <a:latin typeface="Futura Lt BT"/>
                <a:cs typeface="Futura Lt BT"/>
              </a:rPr>
              <a:t>their</a:t>
            </a:r>
            <a:r>
              <a:rPr sz="2000" spc="-85" dirty="0">
                <a:latin typeface="Futura Lt BT"/>
                <a:cs typeface="Futura Lt BT"/>
              </a:rPr>
              <a:t> </a:t>
            </a:r>
            <a:r>
              <a:rPr sz="2000" spc="-5" dirty="0">
                <a:latin typeface="Futura Lt BT"/>
                <a:cs typeface="Futura Lt BT"/>
              </a:rPr>
              <a:t>emotions/feelings</a:t>
            </a:r>
            <a:endParaRPr sz="2000" dirty="0">
              <a:latin typeface="Futura Lt BT"/>
              <a:cs typeface="Futura Lt BT"/>
            </a:endParaRPr>
          </a:p>
        </p:txBody>
      </p:sp>
      <p:sp>
        <p:nvSpPr>
          <p:cNvPr id="9" name="object 9"/>
          <p:cNvSpPr txBox="1"/>
          <p:nvPr/>
        </p:nvSpPr>
        <p:spPr>
          <a:xfrm>
            <a:off x="3611299" y="3835885"/>
            <a:ext cx="2802201"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6. Ask</a:t>
            </a:r>
            <a:r>
              <a:rPr sz="2000" spc="-90" dirty="0">
                <a:latin typeface="Futura Lt BT"/>
                <a:cs typeface="Futura Lt BT"/>
              </a:rPr>
              <a:t> </a:t>
            </a:r>
            <a:r>
              <a:rPr sz="2000" dirty="0">
                <a:latin typeface="Futura Lt BT"/>
                <a:cs typeface="Futura Lt BT"/>
              </a:rPr>
              <a:t>questions</a:t>
            </a:r>
          </a:p>
        </p:txBody>
      </p:sp>
      <p:sp>
        <p:nvSpPr>
          <p:cNvPr id="10" name="object 10"/>
          <p:cNvSpPr txBox="1"/>
          <p:nvPr/>
        </p:nvSpPr>
        <p:spPr>
          <a:xfrm>
            <a:off x="3611299" y="4445485"/>
            <a:ext cx="5894705"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7. Always acknowledge them at the end of the</a:t>
            </a:r>
            <a:r>
              <a:rPr sz="2000" spc="-60" dirty="0">
                <a:latin typeface="Futura Lt BT"/>
                <a:cs typeface="Futura Lt BT"/>
              </a:rPr>
              <a:t> </a:t>
            </a:r>
            <a:r>
              <a:rPr sz="2000" dirty="0">
                <a:latin typeface="Futura Lt BT"/>
                <a:cs typeface="Futura Lt BT"/>
              </a:rPr>
              <a:t>interview</a:t>
            </a:r>
            <a:endParaRPr sz="2000">
              <a:latin typeface="Futura Lt BT"/>
              <a:cs typeface="Futura Lt BT"/>
            </a:endParaRPr>
          </a:p>
        </p:txBody>
      </p:sp>
      <p:sp>
        <p:nvSpPr>
          <p:cNvPr id="11" name="object 11"/>
          <p:cNvSpPr txBox="1"/>
          <p:nvPr/>
        </p:nvSpPr>
        <p:spPr>
          <a:xfrm>
            <a:off x="158931" y="1681203"/>
            <a:ext cx="2966720" cy="635000"/>
          </a:xfrm>
          <a:prstGeom prst="rect">
            <a:avLst/>
          </a:prstGeom>
        </p:spPr>
        <p:txBody>
          <a:bodyPr vert="horz" wrap="square" lIns="0" tIns="12700" rIns="0" bIns="0" rtlCol="0">
            <a:spAutoFit/>
          </a:bodyPr>
          <a:lstStyle/>
          <a:p>
            <a:pPr marL="12700" marR="5080">
              <a:lnSpc>
                <a:spcPct val="100000"/>
              </a:lnSpc>
              <a:spcBef>
                <a:spcPts val="100"/>
              </a:spcBef>
            </a:pPr>
            <a:r>
              <a:rPr sz="2000" i="1" spc="-5" dirty="0">
                <a:latin typeface="Futura Lt BT"/>
                <a:cs typeface="Futura Lt BT"/>
              </a:rPr>
              <a:t>1. </a:t>
            </a:r>
            <a:r>
              <a:rPr sz="2000" i="1" spc="-15" dirty="0">
                <a:latin typeface="Futura Lt BT"/>
                <a:cs typeface="Futura Lt BT"/>
              </a:rPr>
              <a:t>Learn </a:t>
            </a:r>
            <a:r>
              <a:rPr sz="2000" i="1" spc="-5" dirty="0">
                <a:latin typeface="Futura Lt BT"/>
                <a:cs typeface="Futura Lt BT"/>
              </a:rPr>
              <a:t>to listen, think and  talk almost at the same</a:t>
            </a:r>
            <a:r>
              <a:rPr sz="2000" i="1" spc="-75" dirty="0">
                <a:latin typeface="Futura Lt BT"/>
                <a:cs typeface="Futura Lt BT"/>
              </a:rPr>
              <a:t> </a:t>
            </a:r>
            <a:r>
              <a:rPr sz="2000" i="1" spc="-5" dirty="0">
                <a:latin typeface="Futura Lt BT"/>
                <a:cs typeface="Futura Lt BT"/>
              </a:rPr>
              <a:t>time</a:t>
            </a:r>
            <a:endParaRPr sz="2000" dirty="0">
              <a:latin typeface="Futura Lt BT"/>
              <a:cs typeface="Futura Lt BT"/>
            </a:endParaRPr>
          </a:p>
        </p:txBody>
      </p:sp>
      <p:sp>
        <p:nvSpPr>
          <p:cNvPr id="12" name="object 12"/>
          <p:cNvSpPr txBox="1"/>
          <p:nvPr/>
        </p:nvSpPr>
        <p:spPr>
          <a:xfrm>
            <a:off x="158931" y="2595603"/>
            <a:ext cx="2746375" cy="1244600"/>
          </a:xfrm>
          <a:prstGeom prst="rect">
            <a:avLst/>
          </a:prstGeom>
        </p:spPr>
        <p:txBody>
          <a:bodyPr vert="horz" wrap="square" lIns="0" tIns="12700" rIns="0" bIns="0" rtlCol="0">
            <a:spAutoFit/>
          </a:bodyPr>
          <a:lstStyle/>
          <a:p>
            <a:pPr marL="12700" marR="5080">
              <a:lnSpc>
                <a:spcPct val="100000"/>
              </a:lnSpc>
              <a:spcBef>
                <a:spcPts val="100"/>
              </a:spcBef>
            </a:pPr>
            <a:r>
              <a:rPr sz="2000" i="1" spc="-5" dirty="0">
                <a:latin typeface="Futura Lt BT"/>
                <a:cs typeface="Futura Lt BT"/>
              </a:rPr>
              <a:t>2. </a:t>
            </a:r>
            <a:r>
              <a:rPr sz="2000" i="1" spc="-20" dirty="0">
                <a:latin typeface="Futura Lt BT"/>
                <a:cs typeface="Futura Lt BT"/>
              </a:rPr>
              <a:t>Probe </a:t>
            </a:r>
            <a:r>
              <a:rPr sz="2000" i="1" dirty="0">
                <a:latin typeface="Futura Lt BT"/>
                <a:cs typeface="Futura Lt BT"/>
              </a:rPr>
              <a:t>- </a:t>
            </a:r>
            <a:r>
              <a:rPr sz="2000" i="1" spc="-5" dirty="0">
                <a:latin typeface="Futura Lt BT"/>
                <a:cs typeface="Futura Lt BT"/>
              </a:rPr>
              <a:t>how is that? In  </a:t>
            </a:r>
            <a:r>
              <a:rPr sz="2000" i="1" dirty="0">
                <a:latin typeface="Futura Lt BT"/>
                <a:cs typeface="Futura Lt BT"/>
              </a:rPr>
              <a:t>what way? How </a:t>
            </a:r>
            <a:r>
              <a:rPr sz="2000" i="1" spc="-5" dirty="0">
                <a:latin typeface="Futura Lt BT"/>
                <a:cs typeface="Futura Lt BT"/>
              </a:rPr>
              <a:t>do you  </a:t>
            </a:r>
            <a:r>
              <a:rPr sz="2000" i="1" dirty="0">
                <a:latin typeface="Futura Lt BT"/>
                <a:cs typeface="Futura Lt BT"/>
              </a:rPr>
              <a:t>mean? What would </a:t>
            </a:r>
            <a:r>
              <a:rPr sz="2000" i="1" spc="-5" dirty="0">
                <a:latin typeface="Futura Lt BT"/>
                <a:cs typeface="Futura Lt BT"/>
              </a:rPr>
              <a:t>be</a:t>
            </a:r>
            <a:r>
              <a:rPr sz="2000" i="1" spc="-100" dirty="0">
                <a:latin typeface="Futura Lt BT"/>
                <a:cs typeface="Futura Lt BT"/>
              </a:rPr>
              <a:t> </a:t>
            </a:r>
            <a:r>
              <a:rPr sz="2000" i="1" spc="-5" dirty="0">
                <a:latin typeface="Futura Lt BT"/>
                <a:cs typeface="Futura Lt BT"/>
              </a:rPr>
              <a:t>an  example </a:t>
            </a:r>
            <a:r>
              <a:rPr sz="2000" i="1" dirty="0">
                <a:latin typeface="Futura Lt BT"/>
                <a:cs typeface="Futura Lt BT"/>
              </a:rPr>
              <a:t>of</a:t>
            </a:r>
            <a:r>
              <a:rPr sz="2000" i="1" spc="-15" dirty="0">
                <a:latin typeface="Futura Lt BT"/>
                <a:cs typeface="Futura Lt BT"/>
              </a:rPr>
              <a:t> </a:t>
            </a:r>
            <a:r>
              <a:rPr sz="2000" i="1" spc="-5" dirty="0">
                <a:latin typeface="Futura Lt BT"/>
                <a:cs typeface="Futura Lt BT"/>
              </a:rPr>
              <a:t>that?</a:t>
            </a:r>
            <a:endParaRPr sz="2000" dirty="0">
              <a:latin typeface="Futura Lt BT"/>
              <a:cs typeface="Futura Lt BT"/>
            </a:endParaRPr>
          </a:p>
        </p:txBody>
      </p:sp>
      <p:sp>
        <p:nvSpPr>
          <p:cNvPr id="13" name="object 13"/>
          <p:cNvSpPr txBox="1"/>
          <p:nvPr/>
        </p:nvSpPr>
        <p:spPr>
          <a:xfrm>
            <a:off x="165100" y="3857625"/>
            <a:ext cx="2976880" cy="1244600"/>
          </a:xfrm>
          <a:prstGeom prst="rect">
            <a:avLst/>
          </a:prstGeom>
        </p:spPr>
        <p:txBody>
          <a:bodyPr vert="horz" wrap="square" lIns="0" tIns="12700" rIns="0" bIns="0" rtlCol="0">
            <a:spAutoFit/>
          </a:bodyPr>
          <a:lstStyle/>
          <a:p>
            <a:pPr marL="12700">
              <a:lnSpc>
                <a:spcPct val="100000"/>
              </a:lnSpc>
              <a:spcBef>
                <a:spcPts val="100"/>
              </a:spcBef>
            </a:pPr>
            <a:r>
              <a:rPr sz="2000" i="1" spc="-5" dirty="0">
                <a:latin typeface="Futura Lt BT"/>
                <a:cs typeface="Futura Lt BT"/>
              </a:rPr>
              <a:t>3. </a:t>
            </a:r>
            <a:r>
              <a:rPr sz="2000" i="1" spc="-10" dirty="0">
                <a:latin typeface="Futura Lt BT"/>
                <a:cs typeface="Futura Lt BT"/>
              </a:rPr>
              <a:t>Review </a:t>
            </a:r>
            <a:r>
              <a:rPr sz="2000" i="1" spc="-5" dirty="0">
                <a:latin typeface="Futura Lt BT"/>
                <a:cs typeface="Futura Lt BT"/>
              </a:rPr>
              <a:t>notes every</a:t>
            </a:r>
            <a:r>
              <a:rPr sz="2000" i="1" spc="-55" dirty="0">
                <a:latin typeface="Futura Lt BT"/>
                <a:cs typeface="Futura Lt BT"/>
              </a:rPr>
              <a:t> </a:t>
            </a:r>
            <a:r>
              <a:rPr sz="2000" i="1" spc="-5" dirty="0">
                <a:latin typeface="Futura Lt BT"/>
                <a:cs typeface="Futura Lt BT"/>
              </a:rPr>
              <a:t>night</a:t>
            </a:r>
            <a:endParaRPr sz="2000" dirty="0">
              <a:latin typeface="Futura Lt BT"/>
              <a:cs typeface="Futura Lt BT"/>
            </a:endParaRPr>
          </a:p>
          <a:p>
            <a:pPr marL="12700" marR="5080">
              <a:lnSpc>
                <a:spcPct val="100000"/>
              </a:lnSpc>
            </a:pPr>
            <a:r>
              <a:rPr sz="2000" i="1" dirty="0">
                <a:latin typeface="Futura Lt BT"/>
                <a:cs typeface="Futura Lt BT"/>
              </a:rPr>
              <a:t>- observe</a:t>
            </a:r>
            <a:r>
              <a:rPr sz="2000" i="1" spc="-95" dirty="0">
                <a:latin typeface="Futura Lt BT"/>
                <a:cs typeface="Futura Lt BT"/>
              </a:rPr>
              <a:t> </a:t>
            </a:r>
            <a:r>
              <a:rPr sz="2000" i="1" spc="-5" dirty="0">
                <a:latin typeface="Futura Lt BT"/>
                <a:cs typeface="Futura Lt BT"/>
              </a:rPr>
              <a:t>activities/behavior  </a:t>
            </a:r>
            <a:r>
              <a:rPr sz="2000" i="1" spc="-20" dirty="0">
                <a:latin typeface="Futura Lt BT"/>
                <a:cs typeface="Futura Lt BT"/>
              </a:rPr>
              <a:t>“gaps” </a:t>
            </a:r>
            <a:r>
              <a:rPr sz="2000" i="1" spc="-5" dirty="0">
                <a:latin typeface="Futura Lt BT"/>
                <a:cs typeface="Futura Lt BT"/>
              </a:rPr>
              <a:t>that </a:t>
            </a:r>
            <a:r>
              <a:rPr sz="2000" i="1" dirty="0">
                <a:latin typeface="Futura Lt BT"/>
                <a:cs typeface="Futura Lt BT"/>
              </a:rPr>
              <a:t>must </a:t>
            </a:r>
            <a:r>
              <a:rPr sz="2000" i="1" spc="-5" dirty="0">
                <a:latin typeface="Futura Lt BT"/>
                <a:cs typeface="Futura Lt BT"/>
              </a:rPr>
              <a:t>be further  </a:t>
            </a:r>
            <a:r>
              <a:rPr sz="2000" i="1" dirty="0">
                <a:latin typeface="Futura Lt BT"/>
                <a:cs typeface="Futura Lt BT"/>
              </a:rPr>
              <a:t>observed.</a:t>
            </a:r>
            <a:endParaRPr sz="2000" dirty="0">
              <a:latin typeface="Futura Lt BT"/>
              <a:cs typeface="Futura Lt BT"/>
            </a:endParaRPr>
          </a:p>
        </p:txBody>
      </p:sp>
      <p:sp>
        <p:nvSpPr>
          <p:cNvPr id="14" name="object 14"/>
          <p:cNvSpPr txBox="1"/>
          <p:nvPr/>
        </p:nvSpPr>
        <p:spPr>
          <a:xfrm>
            <a:off x="165100" y="5686425"/>
            <a:ext cx="3122930" cy="1549400"/>
          </a:xfrm>
          <a:prstGeom prst="rect">
            <a:avLst/>
          </a:prstGeom>
        </p:spPr>
        <p:txBody>
          <a:bodyPr vert="horz" wrap="square" lIns="0" tIns="12700" rIns="0" bIns="0" rtlCol="0">
            <a:spAutoFit/>
          </a:bodyPr>
          <a:lstStyle/>
          <a:p>
            <a:pPr marL="12700" marR="5080">
              <a:lnSpc>
                <a:spcPct val="100000"/>
              </a:lnSpc>
              <a:spcBef>
                <a:spcPts val="100"/>
              </a:spcBef>
            </a:pPr>
            <a:r>
              <a:rPr sz="2000" i="1" spc="-5" dirty="0">
                <a:latin typeface="Futura Lt BT"/>
                <a:cs typeface="Futura Lt BT"/>
              </a:rPr>
              <a:t>4. </a:t>
            </a:r>
            <a:r>
              <a:rPr sz="2000" i="1" dirty="0">
                <a:latin typeface="Futura Lt BT"/>
                <a:cs typeface="Futura Lt BT"/>
              </a:rPr>
              <a:t>Combined with  observation, </a:t>
            </a:r>
            <a:r>
              <a:rPr sz="2000" i="1" spc="-5" dirty="0">
                <a:latin typeface="Futura Lt BT"/>
                <a:cs typeface="Futura Lt BT"/>
              </a:rPr>
              <a:t>interviews allow  the researcher to understand  the </a:t>
            </a:r>
            <a:r>
              <a:rPr sz="2000" i="1" dirty="0">
                <a:latin typeface="Futura Lt BT"/>
                <a:cs typeface="Futura Lt BT"/>
              </a:rPr>
              <a:t>meanings </a:t>
            </a:r>
            <a:r>
              <a:rPr sz="2000" i="1" spc="-5" dirty="0">
                <a:latin typeface="Futura Lt BT"/>
                <a:cs typeface="Futura Lt BT"/>
              </a:rPr>
              <a:t>people hold</a:t>
            </a:r>
            <a:r>
              <a:rPr sz="2000" i="1" spc="-90" dirty="0">
                <a:latin typeface="Futura Lt BT"/>
                <a:cs typeface="Futura Lt BT"/>
              </a:rPr>
              <a:t> </a:t>
            </a:r>
            <a:r>
              <a:rPr sz="2000" i="1" spc="-5" dirty="0">
                <a:latin typeface="Futura Lt BT"/>
                <a:cs typeface="Futura Lt BT"/>
              </a:rPr>
              <a:t>for  their everyday</a:t>
            </a:r>
            <a:r>
              <a:rPr sz="2000" i="1" spc="-25" dirty="0">
                <a:latin typeface="Futura Lt BT"/>
                <a:cs typeface="Futura Lt BT"/>
              </a:rPr>
              <a:t> </a:t>
            </a:r>
            <a:r>
              <a:rPr sz="2000" i="1" spc="-5" dirty="0">
                <a:latin typeface="Futura Lt BT"/>
                <a:cs typeface="Futura Lt BT"/>
              </a:rPr>
              <a:t>activities</a:t>
            </a:r>
            <a:endParaRPr sz="2000" dirty="0">
              <a:latin typeface="Futura Lt BT"/>
              <a:cs typeface="Futura Lt BT"/>
            </a:endParaRPr>
          </a:p>
        </p:txBody>
      </p:sp>
      <p:pic>
        <p:nvPicPr>
          <p:cNvPr id="20" name="Picture 19" descr="A close up of a logo&#10;&#10;Description generated with very high confidence">
            <a:extLst>
              <a:ext uri="{FF2B5EF4-FFF2-40B4-BE49-F238E27FC236}">
                <a16:creationId xmlns:a16="http://schemas.microsoft.com/office/drawing/2014/main" xmlns="" id="{8514D6D3-DE39-4654-8156-41120FDC245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461500" y="134361"/>
            <a:ext cx="978920" cy="634282"/>
          </a:xfrm>
          <a:prstGeom prst="rect">
            <a:avLst/>
          </a:prstGeom>
        </p:spPr>
      </p:pic>
      <p:pic>
        <p:nvPicPr>
          <p:cNvPr id="21" name="Picture 20">
            <a:extLst>
              <a:ext uri="{FF2B5EF4-FFF2-40B4-BE49-F238E27FC236}">
                <a16:creationId xmlns:a16="http://schemas.microsoft.com/office/drawing/2014/main" xmlns="" id="{2BF3B686-C91C-4921-A446-4D9EC6D1639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02655" y="2845260"/>
            <a:ext cx="696610" cy="693992"/>
          </a:xfrm>
          <a:prstGeom prst="rect">
            <a:avLst/>
          </a:prstGeom>
        </p:spPr>
      </p:pic>
      <p:grpSp>
        <p:nvGrpSpPr>
          <p:cNvPr id="22" name="Group 21">
            <a:extLst>
              <a:ext uri="{FF2B5EF4-FFF2-40B4-BE49-F238E27FC236}">
                <a16:creationId xmlns:a16="http://schemas.microsoft.com/office/drawing/2014/main" xmlns="" id="{302D55DD-4A27-4E4F-89A7-2BF3CCF2F58D}"/>
              </a:ext>
            </a:extLst>
          </p:cNvPr>
          <p:cNvGrpSpPr/>
          <p:nvPr/>
        </p:nvGrpSpPr>
        <p:grpSpPr>
          <a:xfrm>
            <a:off x="9745939" y="5614936"/>
            <a:ext cx="812601" cy="1018873"/>
            <a:chOff x="9745939" y="5614936"/>
            <a:chExt cx="812601" cy="1018873"/>
          </a:xfrm>
        </p:grpSpPr>
        <p:pic>
          <p:nvPicPr>
            <p:cNvPr id="23" name="Picture 22" descr="A close up of a clock&#10;&#10;Description generated with high confidence">
              <a:extLst>
                <a:ext uri="{FF2B5EF4-FFF2-40B4-BE49-F238E27FC236}">
                  <a16:creationId xmlns:a16="http://schemas.microsoft.com/office/drawing/2014/main" xmlns="" id="{5A2AB99A-88E1-44D5-8AA7-1CD62D9A53B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802698" y="5614936"/>
              <a:ext cx="633758" cy="715466"/>
            </a:xfrm>
            <a:prstGeom prst="rect">
              <a:avLst/>
            </a:prstGeom>
          </p:spPr>
        </p:pic>
        <p:sp>
          <p:nvSpPr>
            <p:cNvPr id="24" name="object 3">
              <a:extLst>
                <a:ext uri="{FF2B5EF4-FFF2-40B4-BE49-F238E27FC236}">
                  <a16:creationId xmlns:a16="http://schemas.microsoft.com/office/drawing/2014/main" xmlns="" id="{5C3B1204-B79E-4E7B-A389-98889586E763}"/>
                </a:ext>
              </a:extLst>
            </p:cNvPr>
            <p:cNvSpPr txBox="1"/>
            <p:nvPr/>
          </p:nvSpPr>
          <p:spPr>
            <a:xfrm>
              <a:off x="9745939" y="6343986"/>
              <a:ext cx="812601" cy="289823"/>
            </a:xfrm>
            <a:prstGeom prst="rect">
              <a:avLst/>
            </a:prstGeom>
          </p:spPr>
          <p:txBody>
            <a:bodyPr vert="horz" wrap="square" lIns="0" tIns="12700" rIns="0" bIns="0" rtlCol="0">
              <a:spAutoFit/>
            </a:bodyPr>
            <a:lstStyle/>
            <a:p>
              <a:pPr marL="12700">
                <a:lnSpc>
                  <a:spcPct val="100000"/>
                </a:lnSpc>
                <a:spcBef>
                  <a:spcPts val="100"/>
                </a:spcBef>
              </a:pPr>
              <a:r>
                <a:rPr lang="en-IN" sz="1800" i="1" spc="-5" dirty="0">
                  <a:latin typeface="Futura Lt BT"/>
                  <a:cs typeface="Futura Lt BT"/>
                </a:rPr>
                <a:t>30 mins</a:t>
              </a:r>
              <a:endParaRPr sz="1800" dirty="0">
                <a:latin typeface="Futura Lt BT"/>
                <a:cs typeface="Futura Lt BT"/>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2511425" cy="1854200"/>
          </a:xfrm>
          <a:prstGeom prst="rect">
            <a:avLst/>
          </a:prstGeom>
        </p:spPr>
        <p:txBody>
          <a:bodyPr vert="horz" wrap="square" lIns="0" tIns="12700" rIns="0" bIns="0" rtlCol="0">
            <a:spAutoFit/>
          </a:bodyPr>
          <a:lstStyle/>
          <a:p>
            <a:pPr marL="12700" marR="5080">
              <a:lnSpc>
                <a:spcPct val="100000"/>
              </a:lnSpc>
              <a:spcBef>
                <a:spcPts val="100"/>
              </a:spcBef>
            </a:pPr>
            <a:r>
              <a:rPr dirty="0"/>
              <a:t>Three  General  Categories</a:t>
            </a:r>
            <a:r>
              <a:rPr spc="-100" dirty="0"/>
              <a:t> </a:t>
            </a:r>
            <a:r>
              <a:rPr spc="-5" dirty="0"/>
              <a:t>of  </a:t>
            </a:r>
            <a:r>
              <a:rPr dirty="0"/>
              <a:t>Interviews</a:t>
            </a: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784225"/>
            <a:ext cx="6529070" cy="9398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1. Informal conversational </a:t>
            </a:r>
            <a:r>
              <a:rPr sz="2000" dirty="0">
                <a:latin typeface="Futura Lt BT"/>
                <a:cs typeface="Futura Lt BT"/>
              </a:rPr>
              <a:t>interview - </a:t>
            </a:r>
            <a:r>
              <a:rPr sz="2000" spc="-5" dirty="0">
                <a:latin typeface="Futura Lt BT"/>
                <a:cs typeface="Futura Lt BT"/>
              </a:rPr>
              <a:t>qualitative </a:t>
            </a:r>
            <a:r>
              <a:rPr sz="2000" dirty="0">
                <a:latin typeface="Futura Lt BT"/>
                <a:cs typeface="Futura Lt BT"/>
              </a:rPr>
              <a:t>in-depth  interviews </a:t>
            </a:r>
            <a:r>
              <a:rPr sz="2000" spc="-5" dirty="0">
                <a:latin typeface="Futura Lt BT"/>
                <a:cs typeface="Futura Lt BT"/>
              </a:rPr>
              <a:t>are more </a:t>
            </a:r>
            <a:r>
              <a:rPr sz="2000" dirty="0">
                <a:latin typeface="Futura Lt BT"/>
                <a:cs typeface="Futura Lt BT"/>
              </a:rPr>
              <a:t>like </a:t>
            </a:r>
            <a:r>
              <a:rPr sz="2000" spc="-5" dirty="0">
                <a:latin typeface="Futura Lt BT"/>
                <a:cs typeface="Futura Lt BT"/>
              </a:rPr>
              <a:t>conversations than </a:t>
            </a:r>
            <a:r>
              <a:rPr sz="2000" dirty="0">
                <a:latin typeface="Futura Lt BT"/>
                <a:cs typeface="Futura Lt BT"/>
              </a:rPr>
              <a:t>formal </a:t>
            </a:r>
            <a:r>
              <a:rPr sz="2000" spc="-5" dirty="0">
                <a:latin typeface="Futura Lt BT"/>
                <a:cs typeface="Futura Lt BT"/>
              </a:rPr>
              <a:t>events </a:t>
            </a:r>
            <a:r>
              <a:rPr sz="2000" dirty="0">
                <a:latin typeface="Futura Lt BT"/>
                <a:cs typeface="Futura Lt BT"/>
              </a:rPr>
              <a:t>with  </a:t>
            </a:r>
            <a:r>
              <a:rPr sz="2000" spc="-5" dirty="0">
                <a:latin typeface="Futura Lt BT"/>
                <a:cs typeface="Futura Lt BT"/>
              </a:rPr>
              <a:t>predetermined </a:t>
            </a:r>
            <a:r>
              <a:rPr sz="2000" dirty="0">
                <a:latin typeface="Futura Lt BT"/>
                <a:cs typeface="Futura Lt BT"/>
              </a:rPr>
              <a:t>response</a:t>
            </a:r>
            <a:r>
              <a:rPr sz="2000" spc="-5" dirty="0">
                <a:latin typeface="Futura Lt BT"/>
                <a:cs typeface="Futura Lt BT"/>
              </a:rPr>
              <a:t> catefories</a:t>
            </a:r>
            <a:endParaRPr sz="2000" dirty="0">
              <a:latin typeface="Futura Lt BT"/>
              <a:cs typeface="Futura Lt BT"/>
            </a:endParaRPr>
          </a:p>
        </p:txBody>
      </p:sp>
      <p:sp>
        <p:nvSpPr>
          <p:cNvPr id="5" name="object 5"/>
          <p:cNvSpPr txBox="1"/>
          <p:nvPr/>
        </p:nvSpPr>
        <p:spPr>
          <a:xfrm>
            <a:off x="3611298" y="2003425"/>
            <a:ext cx="4935801"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2. The general </a:t>
            </a:r>
            <a:r>
              <a:rPr sz="2000" dirty="0">
                <a:latin typeface="Futura Lt BT"/>
                <a:cs typeface="Futura Lt BT"/>
              </a:rPr>
              <a:t>interview </a:t>
            </a:r>
            <a:r>
              <a:rPr sz="2000" spc="-5" dirty="0">
                <a:latin typeface="Futura Lt BT"/>
                <a:cs typeface="Futura Lt BT"/>
              </a:rPr>
              <a:t>guide</a:t>
            </a:r>
            <a:r>
              <a:rPr sz="2000" spc="-85" dirty="0">
                <a:latin typeface="Futura Lt BT"/>
                <a:cs typeface="Futura Lt BT"/>
              </a:rPr>
              <a:t> </a:t>
            </a:r>
            <a:r>
              <a:rPr sz="2000" dirty="0">
                <a:latin typeface="Futura Lt BT"/>
                <a:cs typeface="Futura Lt BT"/>
              </a:rPr>
              <a:t>approach</a:t>
            </a:r>
          </a:p>
        </p:txBody>
      </p:sp>
      <p:sp>
        <p:nvSpPr>
          <p:cNvPr id="6" name="object 6"/>
          <p:cNvSpPr txBox="1"/>
          <p:nvPr/>
        </p:nvSpPr>
        <p:spPr>
          <a:xfrm>
            <a:off x="3611299" y="2613025"/>
            <a:ext cx="4478601"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Futura Lt BT"/>
                <a:cs typeface="Futura Lt BT"/>
              </a:rPr>
              <a:t>3. Standard open-ended</a:t>
            </a:r>
            <a:r>
              <a:rPr sz="2000" spc="-50" dirty="0">
                <a:latin typeface="Futura Lt BT"/>
                <a:cs typeface="Futura Lt BT"/>
              </a:rPr>
              <a:t> </a:t>
            </a:r>
            <a:r>
              <a:rPr sz="2000" dirty="0">
                <a:latin typeface="Futura Lt BT"/>
                <a:cs typeface="Futura Lt BT"/>
              </a:rPr>
              <a:t>interview</a:t>
            </a:r>
          </a:p>
        </p:txBody>
      </p:sp>
      <p:pic>
        <p:nvPicPr>
          <p:cNvPr id="12" name="Picture 11" descr="A close up of a logo&#10;&#10;Description generated with very high confidence">
            <a:extLst>
              <a:ext uri="{FF2B5EF4-FFF2-40B4-BE49-F238E27FC236}">
                <a16:creationId xmlns:a16="http://schemas.microsoft.com/office/drawing/2014/main" xmlns="" id="{8514D6D3-DE39-4654-8156-41120FDC245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461500" y="134361"/>
            <a:ext cx="978920" cy="634282"/>
          </a:xfrm>
          <a:prstGeom prst="rect">
            <a:avLst/>
          </a:prstGeom>
        </p:spPr>
      </p:pic>
      <p:pic>
        <p:nvPicPr>
          <p:cNvPr id="13" name="Picture 12">
            <a:extLst>
              <a:ext uri="{FF2B5EF4-FFF2-40B4-BE49-F238E27FC236}">
                <a16:creationId xmlns:a16="http://schemas.microsoft.com/office/drawing/2014/main" xmlns="" id="{2BF3B686-C91C-4921-A446-4D9EC6D1639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02655" y="2845260"/>
            <a:ext cx="696610" cy="693992"/>
          </a:xfrm>
          <a:prstGeom prst="rect">
            <a:avLst/>
          </a:prstGeom>
        </p:spPr>
      </p:pic>
      <p:grpSp>
        <p:nvGrpSpPr>
          <p:cNvPr id="14" name="Group 13">
            <a:extLst>
              <a:ext uri="{FF2B5EF4-FFF2-40B4-BE49-F238E27FC236}">
                <a16:creationId xmlns:a16="http://schemas.microsoft.com/office/drawing/2014/main" xmlns="" id="{302D55DD-4A27-4E4F-89A7-2BF3CCF2F58D}"/>
              </a:ext>
            </a:extLst>
          </p:cNvPr>
          <p:cNvGrpSpPr/>
          <p:nvPr/>
        </p:nvGrpSpPr>
        <p:grpSpPr>
          <a:xfrm>
            <a:off x="9745939" y="5614936"/>
            <a:ext cx="812601" cy="1018873"/>
            <a:chOff x="9745939" y="5614936"/>
            <a:chExt cx="812601" cy="1018873"/>
          </a:xfrm>
        </p:grpSpPr>
        <p:pic>
          <p:nvPicPr>
            <p:cNvPr id="15" name="Picture 14" descr="A close up of a clock&#10;&#10;Description generated with high confidence">
              <a:extLst>
                <a:ext uri="{FF2B5EF4-FFF2-40B4-BE49-F238E27FC236}">
                  <a16:creationId xmlns:a16="http://schemas.microsoft.com/office/drawing/2014/main" xmlns="" id="{5A2AB99A-88E1-44D5-8AA7-1CD62D9A53B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802698" y="5614936"/>
              <a:ext cx="633758" cy="715466"/>
            </a:xfrm>
            <a:prstGeom prst="rect">
              <a:avLst/>
            </a:prstGeom>
          </p:spPr>
        </p:pic>
        <p:sp>
          <p:nvSpPr>
            <p:cNvPr id="16" name="object 3">
              <a:extLst>
                <a:ext uri="{FF2B5EF4-FFF2-40B4-BE49-F238E27FC236}">
                  <a16:creationId xmlns:a16="http://schemas.microsoft.com/office/drawing/2014/main" xmlns="" id="{5C3B1204-B79E-4E7B-A389-98889586E763}"/>
                </a:ext>
              </a:extLst>
            </p:cNvPr>
            <p:cNvSpPr txBox="1"/>
            <p:nvPr/>
          </p:nvSpPr>
          <p:spPr>
            <a:xfrm>
              <a:off x="9745939" y="6343986"/>
              <a:ext cx="812601" cy="289823"/>
            </a:xfrm>
            <a:prstGeom prst="rect">
              <a:avLst/>
            </a:prstGeom>
          </p:spPr>
          <p:txBody>
            <a:bodyPr vert="horz" wrap="square" lIns="0" tIns="12700" rIns="0" bIns="0" rtlCol="0">
              <a:spAutoFit/>
            </a:bodyPr>
            <a:lstStyle/>
            <a:p>
              <a:pPr marL="12700">
                <a:lnSpc>
                  <a:spcPct val="100000"/>
                </a:lnSpc>
                <a:spcBef>
                  <a:spcPts val="100"/>
                </a:spcBef>
              </a:pPr>
              <a:r>
                <a:rPr lang="en-IN" sz="1800" i="1" spc="-5" dirty="0">
                  <a:latin typeface="Futura Lt BT"/>
                  <a:cs typeface="Futura Lt BT"/>
                </a:rPr>
                <a:t>30 mins</a:t>
              </a:r>
              <a:endParaRPr sz="1800" dirty="0">
                <a:latin typeface="Futura Lt BT"/>
                <a:cs typeface="Futura Lt BT"/>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2472055" cy="1397000"/>
          </a:xfrm>
          <a:prstGeom prst="rect">
            <a:avLst/>
          </a:prstGeom>
        </p:spPr>
        <p:txBody>
          <a:bodyPr vert="horz" wrap="square" lIns="0" tIns="12700" rIns="0" bIns="0" rtlCol="0">
            <a:spAutoFit/>
          </a:bodyPr>
          <a:lstStyle/>
          <a:p>
            <a:pPr marL="12700" marR="5080">
              <a:lnSpc>
                <a:spcPct val="100000"/>
              </a:lnSpc>
              <a:spcBef>
                <a:spcPts val="100"/>
              </a:spcBef>
            </a:pPr>
            <a:r>
              <a:rPr dirty="0"/>
              <a:t>Types/Stages  </a:t>
            </a:r>
            <a:r>
              <a:rPr spc="-5" dirty="0"/>
              <a:t>of</a:t>
            </a:r>
          </a:p>
          <a:p>
            <a:pPr marL="12700">
              <a:lnSpc>
                <a:spcPct val="100000"/>
              </a:lnSpc>
            </a:pPr>
            <a:r>
              <a:rPr dirty="0"/>
              <a:t>Field</a:t>
            </a:r>
            <a:r>
              <a:rPr spc="-20" dirty="0"/>
              <a:t> </a:t>
            </a:r>
            <a:r>
              <a:rPr dirty="0"/>
              <a:t>Notes</a:t>
            </a: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78285"/>
            <a:ext cx="6383601" cy="936154"/>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1. </a:t>
            </a:r>
            <a:r>
              <a:rPr sz="2000" i="1" spc="-5" dirty="0">
                <a:latin typeface="Futura Lt BT"/>
                <a:cs typeface="Futura Lt BT"/>
              </a:rPr>
              <a:t>Substantive </a:t>
            </a:r>
            <a:r>
              <a:rPr sz="2000" dirty="0">
                <a:latin typeface="Futura Lt BT"/>
                <a:cs typeface="Futura Lt BT"/>
              </a:rPr>
              <a:t>field notes focus </a:t>
            </a:r>
            <a:r>
              <a:rPr sz="2000" spc="-5" dirty="0">
                <a:latin typeface="Futura Lt BT"/>
                <a:cs typeface="Futura Lt BT"/>
              </a:rPr>
              <a:t>on the main observations,  conversations, experiences and</a:t>
            </a:r>
            <a:r>
              <a:rPr sz="2000" spc="-15" dirty="0">
                <a:latin typeface="Futura Lt BT"/>
                <a:cs typeface="Futura Lt BT"/>
              </a:rPr>
              <a:t> </a:t>
            </a:r>
            <a:r>
              <a:rPr sz="2000" dirty="0">
                <a:latin typeface="Futura Lt BT"/>
                <a:cs typeface="Futura Lt BT"/>
              </a:rPr>
              <a:t>interviews</a:t>
            </a:r>
          </a:p>
        </p:txBody>
      </p:sp>
      <p:sp>
        <p:nvSpPr>
          <p:cNvPr id="5" name="object 5"/>
          <p:cNvSpPr txBox="1"/>
          <p:nvPr/>
        </p:nvSpPr>
        <p:spPr>
          <a:xfrm>
            <a:off x="3594100" y="1266825"/>
            <a:ext cx="6428740" cy="9398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Futura Lt BT"/>
                <a:cs typeface="Futura Lt BT"/>
              </a:rPr>
              <a:t>2. </a:t>
            </a:r>
            <a:r>
              <a:rPr sz="2000" i="1" dirty="0">
                <a:latin typeface="Futura Lt BT"/>
                <a:cs typeface="Futura Lt BT"/>
              </a:rPr>
              <a:t>Methodological </a:t>
            </a:r>
            <a:r>
              <a:rPr sz="2000" dirty="0">
                <a:latin typeface="Futura Lt BT"/>
                <a:cs typeface="Futura Lt BT"/>
              </a:rPr>
              <a:t>information </a:t>
            </a:r>
            <a:r>
              <a:rPr sz="2000" spc="-5" dirty="0">
                <a:latin typeface="Futura Lt BT"/>
                <a:cs typeface="Futura Lt BT"/>
              </a:rPr>
              <a:t>documents the </a:t>
            </a:r>
            <a:r>
              <a:rPr sz="2000" dirty="0">
                <a:latin typeface="Futura Lt BT"/>
                <a:cs typeface="Futura Lt BT"/>
              </a:rPr>
              <a:t>subjective  impressions </a:t>
            </a:r>
            <a:r>
              <a:rPr sz="2000" spc="-5" dirty="0">
                <a:latin typeface="Futura Lt BT"/>
                <a:cs typeface="Futura Lt BT"/>
              </a:rPr>
              <a:t>of the </a:t>
            </a:r>
            <a:r>
              <a:rPr sz="2000" dirty="0">
                <a:latin typeface="Futura Lt BT"/>
                <a:cs typeface="Futura Lt BT"/>
              </a:rPr>
              <a:t>researcher </a:t>
            </a:r>
            <a:r>
              <a:rPr sz="2000" spc="-5" dirty="0">
                <a:latin typeface="Futura Lt BT"/>
                <a:cs typeface="Futura Lt BT"/>
              </a:rPr>
              <a:t>observed </a:t>
            </a:r>
            <a:r>
              <a:rPr sz="2000" dirty="0">
                <a:latin typeface="Futura Lt BT"/>
                <a:cs typeface="Futura Lt BT"/>
              </a:rPr>
              <a:t>in </a:t>
            </a:r>
            <a:r>
              <a:rPr sz="2000" spc="-5" dirty="0">
                <a:latin typeface="Futura Lt BT"/>
                <a:cs typeface="Futura Lt BT"/>
              </a:rPr>
              <a:t>the data-gathering  context.</a:t>
            </a:r>
            <a:endParaRPr sz="2000" dirty="0">
              <a:latin typeface="Futura Lt BT"/>
              <a:cs typeface="Futura Lt BT"/>
            </a:endParaRPr>
          </a:p>
        </p:txBody>
      </p:sp>
      <p:sp>
        <p:nvSpPr>
          <p:cNvPr id="6" name="object 6"/>
          <p:cNvSpPr txBox="1"/>
          <p:nvPr/>
        </p:nvSpPr>
        <p:spPr>
          <a:xfrm>
            <a:off x="3611299" y="2311885"/>
            <a:ext cx="6550025" cy="1854200"/>
          </a:xfrm>
          <a:prstGeom prst="rect">
            <a:avLst/>
          </a:prstGeom>
        </p:spPr>
        <p:txBody>
          <a:bodyPr vert="horz" wrap="square" lIns="0" tIns="12700" rIns="0" bIns="0" rtlCol="0">
            <a:spAutoFit/>
          </a:bodyPr>
          <a:lstStyle/>
          <a:p>
            <a:pPr marL="12700" marR="5080">
              <a:lnSpc>
                <a:spcPct val="100000"/>
              </a:lnSpc>
              <a:spcBef>
                <a:spcPts val="100"/>
              </a:spcBef>
              <a:buFont typeface="Futura Lt BT"/>
              <a:buAutoNum type="arabicPeriod" startAt="3"/>
              <a:tabLst>
                <a:tab pos="305435" algn="l"/>
              </a:tabLst>
            </a:pPr>
            <a:r>
              <a:rPr sz="2000" i="1" spc="-5" dirty="0">
                <a:latin typeface="Futura Lt BT"/>
                <a:cs typeface="Futura Lt BT"/>
              </a:rPr>
              <a:t>Analytical field notes </a:t>
            </a:r>
            <a:r>
              <a:rPr sz="2000" spc="-5" dirty="0">
                <a:latin typeface="Futura Lt BT"/>
                <a:cs typeface="Futura Lt BT"/>
              </a:rPr>
              <a:t>contain preliminary </a:t>
            </a:r>
            <a:r>
              <a:rPr sz="2000" dirty="0">
                <a:latin typeface="Futura Lt BT"/>
                <a:cs typeface="Futura Lt BT"/>
              </a:rPr>
              <a:t>stages </a:t>
            </a:r>
            <a:r>
              <a:rPr sz="2000" spc="-5" dirty="0">
                <a:latin typeface="Futura Lt BT"/>
                <a:cs typeface="Futura Lt BT"/>
              </a:rPr>
              <a:t>of analysis.  </a:t>
            </a:r>
            <a:r>
              <a:rPr sz="2000" dirty="0">
                <a:latin typeface="Futura Lt BT"/>
                <a:cs typeface="Futura Lt BT"/>
              </a:rPr>
              <a:t>Here </a:t>
            </a:r>
            <a:r>
              <a:rPr sz="2000" spc="-5" dirty="0">
                <a:latin typeface="Futura Lt BT"/>
                <a:cs typeface="Futura Lt BT"/>
              </a:rPr>
              <a:t>data </a:t>
            </a:r>
            <a:r>
              <a:rPr sz="2000" dirty="0">
                <a:latin typeface="Futura Lt BT"/>
                <a:cs typeface="Futura Lt BT"/>
              </a:rPr>
              <a:t>is sorted, </a:t>
            </a:r>
            <a:r>
              <a:rPr sz="2000" spc="-5" dirty="0">
                <a:latin typeface="Futura Lt BT"/>
                <a:cs typeface="Futura Lt BT"/>
              </a:rPr>
              <a:t>coded, and analyzed </a:t>
            </a:r>
            <a:r>
              <a:rPr sz="2000" dirty="0">
                <a:latin typeface="Futura Lt BT"/>
                <a:cs typeface="Futura Lt BT"/>
              </a:rPr>
              <a:t>for </a:t>
            </a:r>
            <a:r>
              <a:rPr sz="2000" spc="-5" dirty="0">
                <a:latin typeface="Futura Lt BT"/>
                <a:cs typeface="Futura Lt BT"/>
              </a:rPr>
              <a:t>the </a:t>
            </a:r>
            <a:r>
              <a:rPr sz="2000" dirty="0">
                <a:latin typeface="Futura Lt BT"/>
                <a:cs typeface="Futura Lt BT"/>
              </a:rPr>
              <a:t>first </a:t>
            </a:r>
            <a:r>
              <a:rPr sz="2000" spc="-5" dirty="0">
                <a:latin typeface="Futura Lt BT"/>
                <a:cs typeface="Futura Lt BT"/>
              </a:rPr>
              <a:t>time </a:t>
            </a:r>
            <a:r>
              <a:rPr sz="2000" dirty="0">
                <a:latin typeface="Futura Lt BT"/>
                <a:cs typeface="Futura Lt BT"/>
              </a:rPr>
              <a:t>-  </a:t>
            </a:r>
            <a:r>
              <a:rPr sz="2000" spc="-5" dirty="0">
                <a:latin typeface="Futura Lt BT"/>
                <a:cs typeface="Futura Lt BT"/>
              </a:rPr>
              <a:t>gaps can be addressed and questions can be </a:t>
            </a:r>
            <a:r>
              <a:rPr sz="2000" dirty="0">
                <a:latin typeface="Futura Lt BT"/>
                <a:cs typeface="Futura Lt BT"/>
              </a:rPr>
              <a:t>followed</a:t>
            </a:r>
            <a:r>
              <a:rPr sz="2000" spc="-40" dirty="0">
                <a:latin typeface="Futura Lt BT"/>
                <a:cs typeface="Futura Lt BT"/>
              </a:rPr>
              <a:t> </a:t>
            </a:r>
            <a:r>
              <a:rPr sz="2000" dirty="0">
                <a:latin typeface="Futura Lt BT"/>
                <a:cs typeface="Futura Lt BT"/>
              </a:rPr>
              <a:t>up.</a:t>
            </a:r>
          </a:p>
          <a:p>
            <a:pPr>
              <a:lnSpc>
                <a:spcPct val="100000"/>
              </a:lnSpc>
              <a:spcBef>
                <a:spcPts val="40"/>
              </a:spcBef>
              <a:buFont typeface="Futura Lt BT"/>
              <a:buAutoNum type="arabicPeriod" startAt="3"/>
            </a:pPr>
            <a:endParaRPr sz="2050" dirty="0">
              <a:latin typeface="Times New Roman"/>
              <a:cs typeface="Times New Roman"/>
            </a:endParaRPr>
          </a:p>
          <a:p>
            <a:pPr marL="12700" marR="602615">
              <a:lnSpc>
                <a:spcPct val="100000"/>
              </a:lnSpc>
              <a:buAutoNum type="arabicPeriod" startAt="3"/>
              <a:tabLst>
                <a:tab pos="305435" algn="l"/>
              </a:tabLst>
            </a:pPr>
            <a:r>
              <a:rPr sz="2000" dirty="0">
                <a:latin typeface="Futura Lt BT"/>
                <a:cs typeface="Futura Lt BT"/>
              </a:rPr>
              <a:t>Data </a:t>
            </a:r>
            <a:r>
              <a:rPr sz="2000" spc="-5" dirty="0">
                <a:latin typeface="Futura Lt BT"/>
                <a:cs typeface="Futura Lt BT"/>
              </a:rPr>
              <a:t>Sheet </a:t>
            </a:r>
            <a:r>
              <a:rPr sz="2000" dirty="0">
                <a:latin typeface="Futura Lt BT"/>
                <a:cs typeface="Futura Lt BT"/>
              </a:rPr>
              <a:t>should include </a:t>
            </a:r>
            <a:r>
              <a:rPr sz="2000" spc="-5" dirty="0">
                <a:latin typeface="Futura Lt BT"/>
                <a:cs typeface="Futura Lt BT"/>
              </a:rPr>
              <a:t>date, place, and </a:t>
            </a:r>
            <a:r>
              <a:rPr sz="2000" dirty="0">
                <a:latin typeface="Futura Lt BT"/>
                <a:cs typeface="Futura Lt BT"/>
              </a:rPr>
              <a:t>source </a:t>
            </a:r>
            <a:r>
              <a:rPr sz="2000" spc="-5" dirty="0">
                <a:latin typeface="Futura Lt BT"/>
                <a:cs typeface="Futura Lt BT"/>
              </a:rPr>
              <a:t>of  </a:t>
            </a:r>
            <a:r>
              <a:rPr sz="2000" dirty="0">
                <a:latin typeface="Futura Lt BT"/>
                <a:cs typeface="Futura Lt BT"/>
              </a:rPr>
              <a:t>information.</a:t>
            </a:r>
          </a:p>
        </p:txBody>
      </p:sp>
      <p:pic>
        <p:nvPicPr>
          <p:cNvPr id="8" name="Picture 7">
            <a:extLst>
              <a:ext uri="{FF2B5EF4-FFF2-40B4-BE49-F238E27FC236}">
                <a16:creationId xmlns:a16="http://schemas.microsoft.com/office/drawing/2014/main" xmlns="" id="{605A0A31-54E2-4AA8-8B29-F6D53EDB42C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80113" y="112933"/>
            <a:ext cx="751245" cy="868337"/>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11299" y="214286"/>
            <a:ext cx="6741795" cy="4902200"/>
          </a:xfrm>
          <a:prstGeom prst="rect">
            <a:avLst/>
          </a:prstGeom>
        </p:spPr>
        <p:txBody>
          <a:bodyPr vert="horz" wrap="square" lIns="0" tIns="12700" rIns="0" bIns="0" rtlCol="0">
            <a:spAutoFit/>
          </a:bodyPr>
          <a:lstStyle/>
          <a:p>
            <a:pPr marL="12700" marR="354330">
              <a:lnSpc>
                <a:spcPct val="100000"/>
              </a:lnSpc>
              <a:spcBef>
                <a:spcPts val="100"/>
              </a:spcBef>
            </a:pPr>
            <a:r>
              <a:rPr sz="2000" spc="-5" dirty="0">
                <a:latin typeface="Futura Lt BT"/>
                <a:cs typeface="Futura Lt BT"/>
              </a:rPr>
              <a:t>The </a:t>
            </a:r>
            <a:r>
              <a:rPr sz="2000" dirty="0">
                <a:latin typeface="Futura Lt BT"/>
                <a:cs typeface="Futura Lt BT"/>
              </a:rPr>
              <a:t>study </a:t>
            </a:r>
            <a:r>
              <a:rPr sz="2000" spc="-5" dirty="0">
                <a:latin typeface="Futura Lt BT"/>
                <a:cs typeface="Futura Lt BT"/>
              </a:rPr>
              <a:t>of body movements/motion and </a:t>
            </a:r>
            <a:r>
              <a:rPr sz="2000" dirty="0">
                <a:latin typeface="Futura Lt BT"/>
                <a:cs typeface="Futura Lt BT"/>
              </a:rPr>
              <a:t>its </a:t>
            </a:r>
            <a:r>
              <a:rPr sz="2000" spc="-5" dirty="0">
                <a:latin typeface="Futura Lt BT"/>
                <a:cs typeface="Futura Lt BT"/>
              </a:rPr>
              <a:t>accompanying  messages </a:t>
            </a:r>
            <a:r>
              <a:rPr sz="2000" dirty="0">
                <a:latin typeface="Futura Lt BT"/>
                <a:cs typeface="Futura Lt BT"/>
              </a:rPr>
              <a:t>is a </a:t>
            </a:r>
            <a:r>
              <a:rPr sz="2000" spc="-5" dirty="0">
                <a:latin typeface="Futura Lt BT"/>
                <a:cs typeface="Futura Lt BT"/>
              </a:rPr>
              <a:t>communication technique </a:t>
            </a:r>
            <a:r>
              <a:rPr sz="2000" dirty="0">
                <a:latin typeface="Futura Lt BT"/>
                <a:cs typeface="Futura Lt BT"/>
              </a:rPr>
              <a:t>known </a:t>
            </a:r>
            <a:r>
              <a:rPr sz="2000" spc="-5" dirty="0">
                <a:latin typeface="Futura Lt BT"/>
                <a:cs typeface="Futura Lt BT"/>
              </a:rPr>
              <a:t>as </a:t>
            </a:r>
            <a:r>
              <a:rPr sz="2000" dirty="0">
                <a:latin typeface="Futura Lt BT"/>
                <a:cs typeface="Futura Lt BT"/>
              </a:rPr>
              <a:t>kinesics.  </a:t>
            </a:r>
            <a:r>
              <a:rPr sz="2000" spc="-5" dirty="0">
                <a:latin typeface="Futura Lt BT"/>
                <a:cs typeface="Futura Lt BT"/>
              </a:rPr>
              <a:t>The motion </a:t>
            </a:r>
            <a:r>
              <a:rPr sz="2000" dirty="0">
                <a:latin typeface="Futura Lt BT"/>
                <a:cs typeface="Futura Lt BT"/>
              </a:rPr>
              <a:t>is </a:t>
            </a:r>
            <a:r>
              <a:rPr sz="2000" spc="-5" dirty="0">
                <a:latin typeface="Futura Lt BT"/>
                <a:cs typeface="Futura Lt BT"/>
              </a:rPr>
              <a:t>analyzed </a:t>
            </a:r>
            <a:r>
              <a:rPr sz="2000" dirty="0">
                <a:latin typeface="Futura Lt BT"/>
                <a:cs typeface="Futura Lt BT"/>
              </a:rPr>
              <a:t>systematically in a way </a:t>
            </a:r>
            <a:r>
              <a:rPr sz="2000" spc="-5" dirty="0">
                <a:latin typeface="Futura Lt BT"/>
                <a:cs typeface="Futura Lt BT"/>
              </a:rPr>
              <a:t>that allows  the </a:t>
            </a:r>
            <a:r>
              <a:rPr sz="2000" dirty="0">
                <a:latin typeface="Futura Lt BT"/>
                <a:cs typeface="Futura Lt BT"/>
              </a:rPr>
              <a:t>researcher </a:t>
            </a:r>
            <a:r>
              <a:rPr sz="2000" spc="-5" dirty="0">
                <a:latin typeface="Futura Lt BT"/>
                <a:cs typeface="Futura Lt BT"/>
              </a:rPr>
              <a:t>to </a:t>
            </a:r>
            <a:r>
              <a:rPr sz="2000" dirty="0">
                <a:latin typeface="Futura Lt BT"/>
                <a:cs typeface="Futura Lt BT"/>
              </a:rPr>
              <a:t>see </a:t>
            </a:r>
            <a:r>
              <a:rPr sz="2000" spc="-5" dirty="0">
                <a:latin typeface="Futura Lt BT"/>
                <a:cs typeface="Futura Lt BT"/>
              </a:rPr>
              <a:t>and measure </a:t>
            </a:r>
            <a:r>
              <a:rPr sz="2000" dirty="0">
                <a:latin typeface="Futura Lt BT"/>
                <a:cs typeface="Futura Lt BT"/>
              </a:rPr>
              <a:t>significant </a:t>
            </a:r>
            <a:r>
              <a:rPr sz="2000" spc="-5" dirty="0">
                <a:latin typeface="Futura Lt BT"/>
                <a:cs typeface="Futura Lt BT"/>
              </a:rPr>
              <a:t>patterns of  communication</a:t>
            </a:r>
            <a:r>
              <a:rPr sz="2000" spc="-10" dirty="0">
                <a:latin typeface="Futura Lt BT"/>
                <a:cs typeface="Futura Lt BT"/>
              </a:rPr>
              <a:t> </a:t>
            </a:r>
            <a:r>
              <a:rPr sz="2000" dirty="0">
                <a:latin typeface="Futura Lt BT"/>
                <a:cs typeface="Futura Lt BT"/>
              </a:rPr>
              <a:t>process.</a:t>
            </a:r>
          </a:p>
          <a:p>
            <a:pPr>
              <a:lnSpc>
                <a:spcPct val="100000"/>
              </a:lnSpc>
              <a:spcBef>
                <a:spcPts val="40"/>
              </a:spcBef>
            </a:pPr>
            <a:endParaRPr sz="2050" dirty="0">
              <a:latin typeface="Times New Roman"/>
              <a:cs typeface="Times New Roman"/>
            </a:endParaRPr>
          </a:p>
          <a:p>
            <a:pPr marL="12700" marR="896619">
              <a:lnSpc>
                <a:spcPct val="100000"/>
              </a:lnSpc>
            </a:pPr>
            <a:r>
              <a:rPr sz="2000" spc="-5" dirty="0">
                <a:latin typeface="Futura Lt BT"/>
                <a:cs typeface="Futura Lt BT"/>
              </a:rPr>
              <a:t>Birdwhistel </a:t>
            </a:r>
            <a:r>
              <a:rPr sz="2000" dirty="0">
                <a:latin typeface="Futura Lt BT"/>
                <a:cs typeface="Futura Lt BT"/>
              </a:rPr>
              <a:t>labels four </a:t>
            </a:r>
            <a:r>
              <a:rPr sz="2000" spc="-5" dirty="0">
                <a:latin typeface="Futura Lt BT"/>
                <a:cs typeface="Futura Lt BT"/>
              </a:rPr>
              <a:t>channels of the coommunication  process: </a:t>
            </a:r>
            <a:r>
              <a:rPr sz="2000" dirty="0">
                <a:latin typeface="Futura Lt BT"/>
                <a:cs typeface="Futura Lt BT"/>
              </a:rPr>
              <a:t>vocal, visual, </a:t>
            </a:r>
            <a:r>
              <a:rPr sz="2000" spc="-25" dirty="0">
                <a:latin typeface="Futura Lt BT"/>
                <a:cs typeface="Futura Lt BT"/>
              </a:rPr>
              <a:t>olfactory, </a:t>
            </a:r>
            <a:r>
              <a:rPr sz="2000" spc="-5" dirty="0">
                <a:latin typeface="Futura Lt BT"/>
                <a:cs typeface="Futura Lt BT"/>
              </a:rPr>
              <a:t>and</a:t>
            </a:r>
            <a:r>
              <a:rPr sz="2000" dirty="0">
                <a:latin typeface="Futura Lt BT"/>
                <a:cs typeface="Futura Lt BT"/>
              </a:rPr>
              <a:t> </a:t>
            </a:r>
            <a:r>
              <a:rPr sz="2000" spc="-5" dirty="0">
                <a:latin typeface="Futura Lt BT"/>
                <a:cs typeface="Futura Lt BT"/>
              </a:rPr>
              <a:t>tactile.</a:t>
            </a:r>
            <a:endParaRPr sz="2000" dirty="0">
              <a:latin typeface="Futura Lt BT"/>
              <a:cs typeface="Futura Lt BT"/>
            </a:endParaRPr>
          </a:p>
          <a:p>
            <a:pPr>
              <a:lnSpc>
                <a:spcPct val="100000"/>
              </a:lnSpc>
              <a:spcBef>
                <a:spcPts val="45"/>
              </a:spcBef>
            </a:pPr>
            <a:endParaRPr sz="2050" dirty="0">
              <a:latin typeface="Times New Roman"/>
              <a:cs typeface="Times New Roman"/>
            </a:endParaRPr>
          </a:p>
          <a:p>
            <a:pPr marL="12700" marR="5080" algn="just">
              <a:lnSpc>
                <a:spcPct val="100000"/>
              </a:lnSpc>
              <a:buChar char="-"/>
              <a:tabLst>
                <a:tab pos="173990" algn="l"/>
              </a:tabLst>
            </a:pPr>
            <a:r>
              <a:rPr sz="2000" spc="-5" dirty="0">
                <a:latin typeface="Futura Lt BT"/>
                <a:cs typeface="Futura Lt BT"/>
              </a:rPr>
              <a:t>Body </a:t>
            </a:r>
            <a:r>
              <a:rPr sz="2000" dirty="0">
                <a:latin typeface="Futura Lt BT"/>
                <a:cs typeface="Futura Lt BT"/>
              </a:rPr>
              <a:t>language </a:t>
            </a:r>
            <a:r>
              <a:rPr sz="2000" spc="-5" dirty="0">
                <a:latin typeface="Futura Lt BT"/>
                <a:cs typeface="Futura Lt BT"/>
              </a:rPr>
              <a:t>can express </a:t>
            </a:r>
            <a:r>
              <a:rPr sz="2000" dirty="0">
                <a:latin typeface="Futura Lt BT"/>
                <a:cs typeface="Futura Lt BT"/>
              </a:rPr>
              <a:t>unconscious </a:t>
            </a:r>
            <a:r>
              <a:rPr sz="2000" spc="-5" dirty="0">
                <a:latin typeface="Futura Lt BT"/>
                <a:cs typeface="Futura Lt BT"/>
              </a:rPr>
              <a:t>thoughts that may be  essential </a:t>
            </a:r>
            <a:r>
              <a:rPr sz="2000" dirty="0">
                <a:latin typeface="Futura Lt BT"/>
                <a:cs typeface="Futura Lt BT"/>
              </a:rPr>
              <a:t>for </a:t>
            </a:r>
            <a:r>
              <a:rPr sz="2000" spc="-5" dirty="0">
                <a:latin typeface="Futura Lt BT"/>
                <a:cs typeface="Futura Lt BT"/>
              </a:rPr>
              <a:t>observers to decide </a:t>
            </a:r>
            <a:r>
              <a:rPr sz="2000" dirty="0">
                <a:latin typeface="Futura Lt BT"/>
                <a:cs typeface="Futura Lt BT"/>
              </a:rPr>
              <a:t>if </a:t>
            </a:r>
            <a:r>
              <a:rPr sz="2000" spc="-5" dirty="0">
                <a:latin typeface="Futura Lt BT"/>
                <a:cs typeface="Futura Lt BT"/>
              </a:rPr>
              <a:t>they are to analyze </a:t>
            </a:r>
            <a:r>
              <a:rPr sz="2000" dirty="0">
                <a:latin typeface="Futura Lt BT"/>
                <a:cs typeface="Futura Lt BT"/>
              </a:rPr>
              <a:t>situations  </a:t>
            </a:r>
            <a:r>
              <a:rPr sz="2000" spc="-20" dirty="0">
                <a:latin typeface="Futura Lt BT"/>
                <a:cs typeface="Futura Lt BT"/>
              </a:rPr>
              <a:t>accurately.</a:t>
            </a:r>
            <a:endParaRPr sz="2000" dirty="0">
              <a:latin typeface="Futura Lt BT"/>
              <a:cs typeface="Futura Lt BT"/>
            </a:endParaRPr>
          </a:p>
          <a:p>
            <a:pPr>
              <a:lnSpc>
                <a:spcPct val="100000"/>
              </a:lnSpc>
              <a:spcBef>
                <a:spcPts val="40"/>
              </a:spcBef>
              <a:buFont typeface="Futura Lt BT"/>
              <a:buChar char="-"/>
            </a:pPr>
            <a:endParaRPr sz="2050" dirty="0">
              <a:latin typeface="Times New Roman"/>
              <a:cs typeface="Times New Roman"/>
            </a:endParaRPr>
          </a:p>
          <a:p>
            <a:pPr marL="12700" marR="276225">
              <a:lnSpc>
                <a:spcPct val="100000"/>
              </a:lnSpc>
              <a:buChar char="-"/>
              <a:tabLst>
                <a:tab pos="173990" algn="l"/>
              </a:tabLst>
            </a:pPr>
            <a:r>
              <a:rPr sz="2000" dirty="0">
                <a:latin typeface="Futura Lt BT"/>
                <a:cs typeface="Futura Lt BT"/>
              </a:rPr>
              <a:t>Measuring </a:t>
            </a:r>
            <a:r>
              <a:rPr sz="2000" spc="-5" dirty="0">
                <a:latin typeface="Futura Lt BT"/>
                <a:cs typeface="Futura Lt BT"/>
              </a:rPr>
              <a:t>devices are available </a:t>
            </a:r>
            <a:r>
              <a:rPr sz="2000" dirty="0">
                <a:latin typeface="Futura Lt BT"/>
                <a:cs typeface="Futura Lt BT"/>
              </a:rPr>
              <a:t>for researchers </a:t>
            </a:r>
            <a:r>
              <a:rPr sz="2000" spc="-5" dirty="0">
                <a:latin typeface="Futura Lt BT"/>
                <a:cs typeface="Futura Lt BT"/>
              </a:rPr>
              <a:t>to </a:t>
            </a:r>
            <a:r>
              <a:rPr sz="2000" dirty="0">
                <a:latin typeface="Futura Lt BT"/>
                <a:cs typeface="Futura Lt BT"/>
              </a:rPr>
              <a:t>use not  </a:t>
            </a:r>
            <a:r>
              <a:rPr sz="2000" spc="-5" dirty="0">
                <a:latin typeface="Futura Lt BT"/>
                <a:cs typeface="Futura Lt BT"/>
              </a:rPr>
              <a:t>only </a:t>
            </a:r>
            <a:r>
              <a:rPr sz="2000" dirty="0">
                <a:latin typeface="Futura Lt BT"/>
                <a:cs typeface="Futura Lt BT"/>
              </a:rPr>
              <a:t>in </a:t>
            </a:r>
            <a:r>
              <a:rPr sz="2000" spc="-5" dirty="0">
                <a:latin typeface="Futura Lt BT"/>
                <a:cs typeface="Futura Lt BT"/>
              </a:rPr>
              <a:t>gaining </a:t>
            </a:r>
            <a:r>
              <a:rPr sz="2000" dirty="0">
                <a:latin typeface="Futura Lt BT"/>
                <a:cs typeface="Futura Lt BT"/>
              </a:rPr>
              <a:t>a further understanding </a:t>
            </a:r>
            <a:r>
              <a:rPr sz="2000" spc="-5" dirty="0">
                <a:latin typeface="Futura Lt BT"/>
                <a:cs typeface="Futura Lt BT"/>
              </a:rPr>
              <a:t>of </a:t>
            </a:r>
            <a:r>
              <a:rPr sz="2000" dirty="0">
                <a:latin typeface="Futura Lt BT"/>
                <a:cs typeface="Futura Lt BT"/>
              </a:rPr>
              <a:t>kinesics </a:t>
            </a:r>
            <a:r>
              <a:rPr sz="2000" spc="-5" dirty="0">
                <a:latin typeface="Futura Lt BT"/>
                <a:cs typeface="Futura Lt BT"/>
              </a:rPr>
              <a:t>but also </a:t>
            </a:r>
            <a:r>
              <a:rPr sz="2000" dirty="0">
                <a:latin typeface="Futura Lt BT"/>
                <a:cs typeface="Futura Lt BT"/>
              </a:rPr>
              <a:t>in  learning how </a:t>
            </a:r>
            <a:r>
              <a:rPr sz="2000" spc="-5" dirty="0">
                <a:latin typeface="Futura Lt BT"/>
                <a:cs typeface="Futura Lt BT"/>
              </a:rPr>
              <a:t>to </a:t>
            </a:r>
            <a:r>
              <a:rPr sz="2000" dirty="0">
                <a:latin typeface="Futura Lt BT"/>
                <a:cs typeface="Futura Lt BT"/>
              </a:rPr>
              <a:t>interpret </a:t>
            </a:r>
            <a:r>
              <a:rPr sz="2000" spc="-5" dirty="0">
                <a:latin typeface="Futura Lt BT"/>
                <a:cs typeface="Futura Lt BT"/>
              </a:rPr>
              <a:t>body</a:t>
            </a:r>
            <a:r>
              <a:rPr sz="2000" spc="-35" dirty="0">
                <a:latin typeface="Futura Lt BT"/>
                <a:cs typeface="Futura Lt BT"/>
              </a:rPr>
              <a:t> </a:t>
            </a:r>
            <a:r>
              <a:rPr sz="2000" spc="-5" dirty="0">
                <a:latin typeface="Futura Lt BT"/>
                <a:cs typeface="Futura Lt BT"/>
              </a:rPr>
              <a:t>movements.</a:t>
            </a:r>
            <a:endParaRPr sz="2000" dirty="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pic>
        <p:nvPicPr>
          <p:cNvPr id="4" name="Picture 3">
            <a:extLst>
              <a:ext uri="{FF2B5EF4-FFF2-40B4-BE49-F238E27FC236}">
                <a16:creationId xmlns:a16="http://schemas.microsoft.com/office/drawing/2014/main" xmlns="" id="{F91593F9-7652-439C-8C5C-3702D39D2CE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77055" y="5991225"/>
            <a:ext cx="751245" cy="868337"/>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p:nvPr/>
        </p:nvSpPr>
        <p:spPr>
          <a:xfrm>
            <a:off x="339474" y="162055"/>
            <a:ext cx="2416426" cy="2768600"/>
          </a:xfrm>
          <a:prstGeom prst="rect">
            <a:avLst/>
          </a:prstGeom>
        </p:spPr>
        <p:txBody>
          <a:bodyPr vert="horz" wrap="square" lIns="0" tIns="12700" rIns="0" bIns="0" rtlCol="0">
            <a:spAutoFit/>
          </a:bodyPr>
          <a:lstStyle/>
          <a:p>
            <a:pPr marL="12700" marR="5080">
              <a:lnSpc>
                <a:spcPct val="100000"/>
              </a:lnSpc>
              <a:spcBef>
                <a:spcPts val="100"/>
              </a:spcBef>
            </a:pPr>
            <a:r>
              <a:rPr sz="3000" b="1" dirty="0">
                <a:solidFill>
                  <a:srgbClr val="292A2B"/>
                </a:solidFill>
                <a:latin typeface="Century Gothic"/>
                <a:cs typeface="Century Gothic"/>
              </a:rPr>
              <a:t>Other  methods/  stratergies  in  </a:t>
            </a:r>
            <a:r>
              <a:rPr sz="3000" b="1" spc="-5" dirty="0">
                <a:solidFill>
                  <a:srgbClr val="292A2B"/>
                </a:solidFill>
                <a:latin typeface="Century Gothic"/>
                <a:cs typeface="Century Gothic"/>
              </a:rPr>
              <a:t>community  </a:t>
            </a:r>
            <a:r>
              <a:rPr sz="3000" b="1" dirty="0">
                <a:solidFill>
                  <a:srgbClr val="292A2B"/>
                </a:solidFill>
                <a:latin typeface="Century Gothic"/>
                <a:cs typeface="Century Gothic"/>
              </a:rPr>
              <a:t>studies</a:t>
            </a:r>
            <a:endParaRPr sz="3000" dirty="0">
              <a:latin typeface="Century Gothic"/>
              <a:cs typeface="Century Gothic"/>
            </a:endParaRPr>
          </a:p>
        </p:txBody>
      </p:sp>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a:spLocks noGrp="1"/>
          </p:cNvSpPr>
          <p:nvPr>
            <p:ph type="title"/>
          </p:nvPr>
        </p:nvSpPr>
        <p:spPr>
          <a:xfrm>
            <a:off x="3611299" y="178285"/>
            <a:ext cx="6660515" cy="1244600"/>
          </a:xfrm>
          <a:prstGeom prst="rect">
            <a:avLst/>
          </a:prstGeom>
        </p:spPr>
        <p:txBody>
          <a:bodyPr vert="horz" wrap="square" lIns="0" tIns="12700" rIns="0" bIns="0" rtlCol="0">
            <a:spAutoFit/>
          </a:bodyPr>
          <a:lstStyle/>
          <a:p>
            <a:pPr marL="12700" marR="5080">
              <a:lnSpc>
                <a:spcPct val="100000"/>
              </a:lnSpc>
              <a:spcBef>
                <a:spcPts val="100"/>
              </a:spcBef>
            </a:pPr>
            <a:r>
              <a:rPr sz="2000" spc="-10" dirty="0">
                <a:solidFill>
                  <a:srgbClr val="000000"/>
                </a:solidFill>
                <a:latin typeface="Futura Hv BT"/>
                <a:cs typeface="Futura Hv BT"/>
              </a:rPr>
              <a:t>Flims, </a:t>
            </a:r>
            <a:r>
              <a:rPr sz="2000" spc="-5" dirty="0">
                <a:solidFill>
                  <a:srgbClr val="000000"/>
                </a:solidFill>
                <a:latin typeface="Futura Hv BT"/>
                <a:cs typeface="Futura Hv BT"/>
              </a:rPr>
              <a:t>Vidoes and </a:t>
            </a:r>
            <a:r>
              <a:rPr sz="2000" spc="-10" dirty="0">
                <a:solidFill>
                  <a:srgbClr val="000000"/>
                </a:solidFill>
                <a:latin typeface="Futura Hv BT"/>
                <a:cs typeface="Futura Hv BT"/>
              </a:rPr>
              <a:t>Photographs </a:t>
            </a:r>
            <a:r>
              <a:rPr sz="2000" b="0" dirty="0">
                <a:solidFill>
                  <a:srgbClr val="000000"/>
                </a:solidFill>
                <a:latin typeface="Futura Lt BT"/>
                <a:cs typeface="Futura Lt BT"/>
              </a:rPr>
              <a:t>have a long history in  </a:t>
            </a:r>
            <a:r>
              <a:rPr sz="2000" b="0" spc="-15" dirty="0">
                <a:solidFill>
                  <a:srgbClr val="000000"/>
                </a:solidFill>
                <a:latin typeface="Futura Lt BT"/>
                <a:cs typeface="Futura Lt BT"/>
              </a:rPr>
              <a:t>anthropology, </a:t>
            </a:r>
            <a:r>
              <a:rPr sz="2000" b="0" spc="-5" dirty="0">
                <a:solidFill>
                  <a:srgbClr val="000000"/>
                </a:solidFill>
                <a:latin typeface="Futura Lt BT"/>
                <a:cs typeface="Futura Lt BT"/>
              </a:rPr>
              <a:t>called </a:t>
            </a:r>
            <a:r>
              <a:rPr sz="2000" b="0" dirty="0">
                <a:solidFill>
                  <a:srgbClr val="000000"/>
                </a:solidFill>
                <a:latin typeface="Futura Lt BT"/>
                <a:cs typeface="Futura Lt BT"/>
              </a:rPr>
              <a:t>vusual </a:t>
            </a:r>
            <a:r>
              <a:rPr sz="2000" b="0" spc="-15" dirty="0">
                <a:solidFill>
                  <a:srgbClr val="000000"/>
                </a:solidFill>
                <a:latin typeface="Futura Lt BT"/>
                <a:cs typeface="Futura Lt BT"/>
              </a:rPr>
              <a:t>anthropology, </a:t>
            </a:r>
            <a:r>
              <a:rPr sz="2000" b="0" spc="-5" dirty="0">
                <a:solidFill>
                  <a:srgbClr val="000000"/>
                </a:solidFill>
                <a:latin typeface="Futura Lt BT"/>
                <a:cs typeface="Futura Lt BT"/>
              </a:rPr>
              <a:t>or </a:t>
            </a:r>
            <a:r>
              <a:rPr sz="2000" b="0" dirty="0">
                <a:solidFill>
                  <a:srgbClr val="000000"/>
                </a:solidFill>
                <a:latin typeface="Futura Lt BT"/>
                <a:cs typeface="Futura Lt BT"/>
              </a:rPr>
              <a:t>film </a:t>
            </a:r>
            <a:r>
              <a:rPr sz="2000" b="0" spc="-20" dirty="0">
                <a:solidFill>
                  <a:srgbClr val="000000"/>
                </a:solidFill>
                <a:latin typeface="Futura Lt BT"/>
                <a:cs typeface="Futura Lt BT"/>
              </a:rPr>
              <a:t>ethnography.  </a:t>
            </a:r>
            <a:r>
              <a:rPr sz="2000" b="0" spc="-5" dirty="0">
                <a:solidFill>
                  <a:srgbClr val="000000"/>
                </a:solidFill>
                <a:latin typeface="Futura Lt BT"/>
                <a:cs typeface="Futura Lt BT"/>
              </a:rPr>
              <a:t>It </a:t>
            </a:r>
            <a:r>
              <a:rPr sz="2000" b="0" dirty="0">
                <a:solidFill>
                  <a:srgbClr val="000000"/>
                </a:solidFill>
                <a:latin typeface="Futura Lt BT"/>
                <a:cs typeface="Futura Lt BT"/>
              </a:rPr>
              <a:t>relies </a:t>
            </a:r>
            <a:r>
              <a:rPr sz="2000" b="0" spc="-5" dirty="0">
                <a:solidFill>
                  <a:srgbClr val="000000"/>
                </a:solidFill>
                <a:latin typeface="Futura Lt BT"/>
                <a:cs typeface="Futura Lt BT"/>
              </a:rPr>
              <a:t>on </a:t>
            </a:r>
            <a:r>
              <a:rPr sz="2000" b="0" dirty="0">
                <a:solidFill>
                  <a:srgbClr val="000000"/>
                </a:solidFill>
                <a:latin typeface="Futura Lt BT"/>
                <a:cs typeface="Futura Lt BT"/>
              </a:rPr>
              <a:t>film </a:t>
            </a:r>
            <a:r>
              <a:rPr sz="2000" b="0" spc="-5" dirty="0">
                <a:solidFill>
                  <a:srgbClr val="000000"/>
                </a:solidFill>
                <a:latin typeface="Futura Lt BT"/>
                <a:cs typeface="Futura Lt BT"/>
              </a:rPr>
              <a:t>and photograohs to capture the daily </a:t>
            </a:r>
            <a:r>
              <a:rPr sz="2000" b="0" dirty="0">
                <a:solidFill>
                  <a:srgbClr val="000000"/>
                </a:solidFill>
                <a:latin typeface="Futura Lt BT"/>
                <a:cs typeface="Futura Lt BT"/>
              </a:rPr>
              <a:t>life </a:t>
            </a:r>
            <a:r>
              <a:rPr sz="2000" b="0" spc="-5" dirty="0">
                <a:solidFill>
                  <a:srgbClr val="000000"/>
                </a:solidFill>
                <a:latin typeface="Futura Lt BT"/>
                <a:cs typeface="Futura Lt BT"/>
              </a:rPr>
              <a:t>of  group </a:t>
            </a:r>
            <a:r>
              <a:rPr sz="2000" b="0" dirty="0">
                <a:solidFill>
                  <a:srgbClr val="000000"/>
                </a:solidFill>
                <a:latin typeface="Futura Lt BT"/>
                <a:cs typeface="Futura Lt BT"/>
              </a:rPr>
              <a:t>under</a:t>
            </a:r>
            <a:r>
              <a:rPr sz="2000" b="0" spc="-5" dirty="0">
                <a:solidFill>
                  <a:srgbClr val="000000"/>
                </a:solidFill>
                <a:latin typeface="Futura Lt BT"/>
                <a:cs typeface="Futura Lt BT"/>
              </a:rPr>
              <a:t> </a:t>
            </a:r>
            <a:r>
              <a:rPr sz="2000" b="0" spc="-30" dirty="0">
                <a:solidFill>
                  <a:srgbClr val="000000"/>
                </a:solidFill>
                <a:latin typeface="Futura Lt BT"/>
                <a:cs typeface="Futura Lt BT"/>
              </a:rPr>
              <a:t>study.</a:t>
            </a:r>
            <a:endParaRPr sz="2000">
              <a:latin typeface="Futura Lt BT"/>
              <a:cs typeface="Futura Lt BT"/>
            </a:endParaRPr>
          </a:p>
        </p:txBody>
      </p:sp>
      <p:sp>
        <p:nvSpPr>
          <p:cNvPr id="5" name="object 5"/>
          <p:cNvSpPr txBox="1"/>
          <p:nvPr/>
        </p:nvSpPr>
        <p:spPr>
          <a:xfrm>
            <a:off x="3611299" y="1702285"/>
            <a:ext cx="6727825" cy="4597400"/>
          </a:xfrm>
          <a:prstGeom prst="rect">
            <a:avLst/>
          </a:prstGeom>
        </p:spPr>
        <p:txBody>
          <a:bodyPr vert="horz" wrap="square" lIns="0" tIns="12700" rIns="0" bIns="0" rtlCol="0">
            <a:spAutoFit/>
          </a:bodyPr>
          <a:lstStyle/>
          <a:p>
            <a:pPr marL="12700" marR="458470">
              <a:lnSpc>
                <a:spcPct val="100000"/>
              </a:lnSpc>
              <a:spcBef>
                <a:spcPts val="100"/>
              </a:spcBef>
              <a:buChar char="-"/>
              <a:tabLst>
                <a:tab pos="173990" algn="l"/>
              </a:tabLst>
            </a:pPr>
            <a:r>
              <a:rPr sz="2000" spc="-15" dirty="0">
                <a:latin typeface="Futura Lt BT"/>
                <a:cs typeface="Futura Lt BT"/>
              </a:rPr>
              <a:t>Films </a:t>
            </a:r>
            <a:r>
              <a:rPr sz="2000" spc="-5" dirty="0">
                <a:latin typeface="Futura Lt BT"/>
                <a:cs typeface="Futura Lt BT"/>
              </a:rPr>
              <a:t>provide </a:t>
            </a:r>
            <a:r>
              <a:rPr sz="2000" dirty="0">
                <a:latin typeface="Futura Lt BT"/>
                <a:cs typeface="Futura Lt BT"/>
              </a:rPr>
              <a:t>visual records </a:t>
            </a:r>
            <a:r>
              <a:rPr sz="2000" spc="-5" dirty="0">
                <a:latin typeface="Futura Lt BT"/>
                <a:cs typeface="Futura Lt BT"/>
              </a:rPr>
              <a:t>of passing </a:t>
            </a:r>
            <a:r>
              <a:rPr sz="2000" dirty="0">
                <a:latin typeface="Futura Lt BT"/>
                <a:cs typeface="Futura Lt BT"/>
              </a:rPr>
              <a:t>natural </a:t>
            </a:r>
            <a:r>
              <a:rPr sz="2000" spc="-5" dirty="0">
                <a:latin typeface="Futura Lt BT"/>
                <a:cs typeface="Futura Lt BT"/>
              </a:rPr>
              <a:t>events and  may be </a:t>
            </a:r>
            <a:r>
              <a:rPr sz="2000" dirty="0">
                <a:latin typeface="Futura Lt BT"/>
                <a:cs typeface="Futura Lt BT"/>
              </a:rPr>
              <a:t>used </a:t>
            </a:r>
            <a:r>
              <a:rPr sz="2000" spc="-5" dirty="0">
                <a:latin typeface="Futura Lt BT"/>
                <a:cs typeface="Futura Lt BT"/>
              </a:rPr>
              <a:t>as permanent</a:t>
            </a:r>
            <a:r>
              <a:rPr sz="2000" spc="-20" dirty="0">
                <a:latin typeface="Futura Lt BT"/>
                <a:cs typeface="Futura Lt BT"/>
              </a:rPr>
              <a:t> </a:t>
            </a:r>
            <a:r>
              <a:rPr sz="2000" dirty="0">
                <a:latin typeface="Futura Lt BT"/>
                <a:cs typeface="Futura Lt BT"/>
              </a:rPr>
              <a:t>resources.</a:t>
            </a:r>
            <a:endParaRPr sz="2000">
              <a:latin typeface="Futura Lt BT"/>
              <a:cs typeface="Futura Lt BT"/>
            </a:endParaRPr>
          </a:p>
          <a:p>
            <a:pPr>
              <a:lnSpc>
                <a:spcPct val="100000"/>
              </a:lnSpc>
              <a:spcBef>
                <a:spcPts val="40"/>
              </a:spcBef>
              <a:buFont typeface="Futura Lt BT"/>
              <a:buChar char="-"/>
            </a:pPr>
            <a:endParaRPr sz="2050">
              <a:latin typeface="Times New Roman"/>
              <a:cs typeface="Times New Roman"/>
            </a:endParaRPr>
          </a:p>
          <a:p>
            <a:pPr marL="12700" marR="215900">
              <a:lnSpc>
                <a:spcPct val="100000"/>
              </a:lnSpc>
              <a:buChar char="-"/>
              <a:tabLst>
                <a:tab pos="173990" algn="l"/>
              </a:tabLst>
            </a:pPr>
            <a:r>
              <a:rPr sz="2000" spc="-5" dirty="0">
                <a:latin typeface="Futura Lt BT"/>
                <a:cs typeface="Futura Lt BT"/>
              </a:rPr>
              <a:t>The concept and method of the </a:t>
            </a:r>
            <a:r>
              <a:rPr sz="2000" dirty="0">
                <a:latin typeface="Futura Lt BT"/>
                <a:cs typeface="Futura Lt BT"/>
              </a:rPr>
              <a:t>research film have </a:t>
            </a:r>
            <a:r>
              <a:rPr sz="2000" spc="-5" dirty="0">
                <a:latin typeface="Futura Lt BT"/>
                <a:cs typeface="Futura Lt BT"/>
              </a:rPr>
              <a:t>emerged  and are compatible </a:t>
            </a:r>
            <a:r>
              <a:rPr sz="2000" dirty="0">
                <a:latin typeface="Futura Lt BT"/>
                <a:cs typeface="Futura Lt BT"/>
              </a:rPr>
              <a:t>with </a:t>
            </a:r>
            <a:r>
              <a:rPr sz="2000" spc="-5" dirty="0">
                <a:latin typeface="Futura Lt BT"/>
                <a:cs typeface="Futura Lt BT"/>
              </a:rPr>
              <a:t>the </a:t>
            </a:r>
            <a:r>
              <a:rPr sz="2000" dirty="0">
                <a:latin typeface="Futura Lt BT"/>
                <a:cs typeface="Futura Lt BT"/>
              </a:rPr>
              <a:t>variety </a:t>
            </a:r>
            <a:r>
              <a:rPr sz="2000" spc="-5" dirty="0">
                <a:latin typeface="Futura Lt BT"/>
                <a:cs typeface="Futura Lt BT"/>
              </a:rPr>
              <a:t>of </a:t>
            </a:r>
            <a:r>
              <a:rPr sz="2000" dirty="0">
                <a:latin typeface="Futura Lt BT"/>
                <a:cs typeface="Futura Lt BT"/>
              </a:rPr>
              <a:t>research </a:t>
            </a:r>
            <a:r>
              <a:rPr sz="2000" spc="-5" dirty="0">
                <a:latin typeface="Futura Lt BT"/>
                <a:cs typeface="Futura Lt BT"/>
              </a:rPr>
              <a:t>methods and  </a:t>
            </a:r>
            <a:r>
              <a:rPr sz="2000" dirty="0">
                <a:latin typeface="Futura Lt BT"/>
                <a:cs typeface="Futura Lt BT"/>
              </a:rPr>
              <a:t>have </a:t>
            </a:r>
            <a:r>
              <a:rPr sz="2000" spc="-5" dirty="0">
                <a:latin typeface="Futura Lt BT"/>
                <a:cs typeface="Futura Lt BT"/>
              </a:rPr>
              <a:t>been </a:t>
            </a:r>
            <a:r>
              <a:rPr sz="2000" dirty="0">
                <a:latin typeface="Futura Lt BT"/>
                <a:cs typeface="Futura Lt BT"/>
              </a:rPr>
              <a:t>used </a:t>
            </a:r>
            <a:r>
              <a:rPr sz="2000" spc="-5" dirty="0">
                <a:latin typeface="Futura Lt BT"/>
                <a:cs typeface="Futura Lt BT"/>
              </a:rPr>
              <a:t>to describe </a:t>
            </a:r>
            <a:r>
              <a:rPr sz="2000" dirty="0">
                <a:latin typeface="Futura Lt BT"/>
                <a:cs typeface="Futura Lt BT"/>
              </a:rPr>
              <a:t>how </a:t>
            </a:r>
            <a:r>
              <a:rPr sz="2000" spc="-5" dirty="0">
                <a:latin typeface="Futura Lt BT"/>
                <a:cs typeface="Futura Lt BT"/>
              </a:rPr>
              <a:t>people </a:t>
            </a:r>
            <a:r>
              <a:rPr sz="2000" dirty="0">
                <a:latin typeface="Futura Lt BT"/>
                <a:cs typeface="Futura Lt BT"/>
              </a:rPr>
              <a:t>navigate in </a:t>
            </a:r>
            <a:r>
              <a:rPr sz="2000" spc="-5" dirty="0">
                <a:latin typeface="Futura Lt BT"/>
                <a:cs typeface="Futura Lt BT"/>
              </a:rPr>
              <a:t>public  </a:t>
            </a:r>
            <a:r>
              <a:rPr sz="2000" dirty="0">
                <a:latin typeface="Futura Lt BT"/>
                <a:cs typeface="Futura Lt BT"/>
              </a:rPr>
              <a:t>spaces </a:t>
            </a:r>
            <a:r>
              <a:rPr sz="2000" spc="-5" dirty="0">
                <a:latin typeface="Futura Lt BT"/>
                <a:cs typeface="Futura Lt BT"/>
              </a:rPr>
              <a:t>and the </a:t>
            </a:r>
            <a:r>
              <a:rPr sz="2000" dirty="0">
                <a:latin typeface="Futura Lt BT"/>
                <a:cs typeface="Futura Lt BT"/>
              </a:rPr>
              <a:t>use </a:t>
            </a:r>
            <a:r>
              <a:rPr sz="2000" spc="-5" dirty="0">
                <a:latin typeface="Futura Lt BT"/>
                <a:cs typeface="Futura Lt BT"/>
              </a:rPr>
              <a:t>of</a:t>
            </a:r>
            <a:r>
              <a:rPr sz="2000" spc="-15" dirty="0">
                <a:latin typeface="Futura Lt BT"/>
                <a:cs typeface="Futura Lt BT"/>
              </a:rPr>
              <a:t> </a:t>
            </a:r>
            <a:r>
              <a:rPr sz="2000" dirty="0">
                <a:latin typeface="Futura Lt BT"/>
                <a:cs typeface="Futura Lt BT"/>
              </a:rPr>
              <a:t>space.</a:t>
            </a:r>
            <a:endParaRPr sz="2000">
              <a:latin typeface="Futura Lt BT"/>
              <a:cs typeface="Futura Lt BT"/>
            </a:endParaRPr>
          </a:p>
          <a:p>
            <a:pPr>
              <a:lnSpc>
                <a:spcPct val="100000"/>
              </a:lnSpc>
              <a:spcBef>
                <a:spcPts val="45"/>
              </a:spcBef>
              <a:buFont typeface="Futura Lt BT"/>
              <a:buChar char="-"/>
            </a:pPr>
            <a:endParaRPr sz="2050">
              <a:latin typeface="Times New Roman"/>
              <a:cs typeface="Times New Roman"/>
            </a:endParaRPr>
          </a:p>
          <a:p>
            <a:pPr marL="12700" marR="5080" algn="just">
              <a:lnSpc>
                <a:spcPct val="100000"/>
              </a:lnSpc>
              <a:buChar char="-"/>
              <a:tabLst>
                <a:tab pos="173990" algn="l"/>
              </a:tabLst>
            </a:pPr>
            <a:r>
              <a:rPr sz="2000" spc="-10" dirty="0">
                <a:latin typeface="Futura Lt BT"/>
                <a:cs typeface="Futura Lt BT"/>
              </a:rPr>
              <a:t>Research </a:t>
            </a:r>
            <a:r>
              <a:rPr sz="2000" dirty="0">
                <a:latin typeface="Futura Lt BT"/>
                <a:cs typeface="Futura Lt BT"/>
              </a:rPr>
              <a:t>filming is a </a:t>
            </a:r>
            <a:r>
              <a:rPr sz="2000" spc="-5" dirty="0">
                <a:latin typeface="Futura Lt BT"/>
                <a:cs typeface="Futura Lt BT"/>
              </a:rPr>
              <a:t>powerful tool </a:t>
            </a:r>
            <a:r>
              <a:rPr sz="2000" dirty="0">
                <a:latin typeface="Futura Lt BT"/>
                <a:cs typeface="Futura Lt BT"/>
              </a:rPr>
              <a:t>for inquiry into </a:t>
            </a:r>
            <a:r>
              <a:rPr sz="2000" spc="-5" dirty="0">
                <a:latin typeface="Futura Lt BT"/>
                <a:cs typeface="Futura Lt BT"/>
              </a:rPr>
              <a:t>past events.  </a:t>
            </a:r>
            <a:r>
              <a:rPr sz="2000" spc="-20" dirty="0">
                <a:latin typeface="Futura Lt BT"/>
                <a:cs typeface="Futura Lt BT"/>
              </a:rPr>
              <a:t>Film </a:t>
            </a:r>
            <a:r>
              <a:rPr sz="2000" dirty="0">
                <a:latin typeface="Futura Lt BT"/>
                <a:cs typeface="Futura Lt BT"/>
              </a:rPr>
              <a:t>has </a:t>
            </a:r>
            <a:r>
              <a:rPr sz="2000" spc="-5" dirty="0">
                <a:latin typeface="Futura Lt BT"/>
                <a:cs typeface="Futura Lt BT"/>
              </a:rPr>
              <a:t>the ability to capture </a:t>
            </a:r>
            <a:r>
              <a:rPr sz="2000" dirty="0">
                <a:latin typeface="Futura Lt BT"/>
                <a:cs typeface="Futura Lt BT"/>
              </a:rPr>
              <a:t>visible </a:t>
            </a:r>
            <a:r>
              <a:rPr sz="2000" spc="-5" dirty="0">
                <a:latin typeface="Futura Lt BT"/>
                <a:cs typeface="Futura Lt BT"/>
              </a:rPr>
              <a:t>phenomena </a:t>
            </a:r>
            <a:r>
              <a:rPr sz="2000" dirty="0">
                <a:latin typeface="Futura Lt BT"/>
                <a:cs typeface="Futura Lt BT"/>
              </a:rPr>
              <a:t>seemingly yet  </a:t>
            </a:r>
            <a:r>
              <a:rPr sz="2000" spc="-5" dirty="0">
                <a:latin typeface="Futura Lt BT"/>
                <a:cs typeface="Futura Lt BT"/>
              </a:rPr>
              <a:t>always </a:t>
            </a:r>
            <a:r>
              <a:rPr sz="2000" dirty="0">
                <a:latin typeface="Futura Lt BT"/>
                <a:cs typeface="Futura Lt BT"/>
              </a:rPr>
              <a:t>from </a:t>
            </a:r>
            <a:r>
              <a:rPr sz="2000" spc="-5" dirty="0">
                <a:latin typeface="Futura Lt BT"/>
                <a:cs typeface="Futura Lt BT"/>
              </a:rPr>
              <a:t>the perspecting of the</a:t>
            </a:r>
            <a:r>
              <a:rPr sz="2000" spc="-15" dirty="0">
                <a:latin typeface="Futura Lt BT"/>
                <a:cs typeface="Futura Lt BT"/>
              </a:rPr>
              <a:t> </a:t>
            </a:r>
            <a:r>
              <a:rPr sz="2000" spc="-25" dirty="0">
                <a:latin typeface="Futura Lt BT"/>
                <a:cs typeface="Futura Lt BT"/>
              </a:rPr>
              <a:t>filmmaker.</a:t>
            </a:r>
            <a:endParaRPr sz="2000">
              <a:latin typeface="Futura Lt BT"/>
              <a:cs typeface="Futura Lt BT"/>
            </a:endParaRPr>
          </a:p>
          <a:p>
            <a:pPr>
              <a:lnSpc>
                <a:spcPct val="100000"/>
              </a:lnSpc>
              <a:spcBef>
                <a:spcPts val="40"/>
              </a:spcBef>
              <a:buFont typeface="Futura Lt BT"/>
              <a:buChar char="-"/>
            </a:pPr>
            <a:endParaRPr sz="2050">
              <a:latin typeface="Times New Roman"/>
              <a:cs typeface="Times New Roman"/>
            </a:endParaRPr>
          </a:p>
          <a:p>
            <a:pPr marL="12700" marR="624840">
              <a:lnSpc>
                <a:spcPct val="100000"/>
              </a:lnSpc>
              <a:buChar char="-"/>
              <a:tabLst>
                <a:tab pos="173990" algn="l"/>
              </a:tabLst>
            </a:pPr>
            <a:r>
              <a:rPr sz="2000" spc="-10" dirty="0">
                <a:latin typeface="Futura Lt BT"/>
                <a:cs typeface="Futura Lt BT"/>
              </a:rPr>
              <a:t>Research </a:t>
            </a:r>
            <a:r>
              <a:rPr sz="2000" dirty="0">
                <a:latin typeface="Futura Lt BT"/>
                <a:cs typeface="Futura Lt BT"/>
              </a:rPr>
              <a:t>film </a:t>
            </a:r>
            <a:r>
              <a:rPr sz="2000" spc="-5" dirty="0">
                <a:latin typeface="Futura Lt BT"/>
                <a:cs typeface="Futura Lt BT"/>
              </a:rPr>
              <a:t>methodology </a:t>
            </a:r>
            <a:r>
              <a:rPr sz="2000" dirty="0">
                <a:latin typeface="Futura Lt BT"/>
                <a:cs typeface="Futura Lt BT"/>
              </a:rPr>
              <a:t>requires </a:t>
            </a:r>
            <a:r>
              <a:rPr sz="2000" spc="-5" dirty="0">
                <a:latin typeface="Futura Lt BT"/>
                <a:cs typeface="Futura Lt BT"/>
              </a:rPr>
              <a:t>the documentation  of the time, place and </a:t>
            </a:r>
            <a:r>
              <a:rPr sz="2000" dirty="0">
                <a:latin typeface="Futura Lt BT"/>
                <a:cs typeface="Futura Lt BT"/>
              </a:rPr>
              <a:t>subject </a:t>
            </a:r>
            <a:r>
              <a:rPr sz="2000" spc="-5" dirty="0">
                <a:latin typeface="Futura Lt BT"/>
                <a:cs typeface="Futura Lt BT"/>
              </a:rPr>
              <a:t>of the </a:t>
            </a:r>
            <a:r>
              <a:rPr sz="2000" dirty="0">
                <a:latin typeface="Futura Lt BT"/>
                <a:cs typeface="Futura Lt BT"/>
              </a:rPr>
              <a:t>filming </a:t>
            </a:r>
            <a:r>
              <a:rPr sz="2000" spc="-5" dirty="0">
                <a:latin typeface="Futura Lt BT"/>
                <a:cs typeface="Futura Lt BT"/>
              </a:rPr>
              <a:t>as </a:t>
            </a:r>
            <a:r>
              <a:rPr sz="2000" dirty="0">
                <a:latin typeface="Futura Lt BT"/>
                <a:cs typeface="Futura Lt BT"/>
              </a:rPr>
              <a:t>well </a:t>
            </a:r>
            <a:r>
              <a:rPr sz="2000" spc="-5" dirty="0">
                <a:latin typeface="Futura Lt BT"/>
                <a:cs typeface="Futura Lt BT"/>
              </a:rPr>
              <a:t>as the  </a:t>
            </a:r>
            <a:r>
              <a:rPr sz="2000" spc="5" dirty="0">
                <a:latin typeface="Futura Lt BT"/>
                <a:cs typeface="Futura Lt BT"/>
              </a:rPr>
              <a:t>photographer’s </a:t>
            </a:r>
            <a:r>
              <a:rPr sz="2000" dirty="0">
                <a:latin typeface="Futura Lt BT"/>
                <a:cs typeface="Futura Lt BT"/>
              </a:rPr>
              <a:t>intent </a:t>
            </a:r>
            <a:r>
              <a:rPr sz="2000" spc="-5" dirty="0">
                <a:latin typeface="Futura Lt BT"/>
                <a:cs typeface="Futura Lt BT"/>
              </a:rPr>
              <a:t>and</a:t>
            </a:r>
            <a:r>
              <a:rPr sz="2000" spc="-30" dirty="0">
                <a:latin typeface="Futura Lt BT"/>
                <a:cs typeface="Futura Lt BT"/>
              </a:rPr>
              <a:t> </a:t>
            </a:r>
            <a:r>
              <a:rPr sz="2000" dirty="0">
                <a:latin typeface="Futura Lt BT"/>
                <a:cs typeface="Futura Lt BT"/>
              </a:rPr>
              <a:t>interest.</a:t>
            </a:r>
            <a:endParaRPr sz="2000">
              <a:latin typeface="Futura Lt BT"/>
              <a:cs typeface="Futura Lt BT"/>
            </a:endParaRPr>
          </a:p>
        </p:txBody>
      </p:sp>
      <p:pic>
        <p:nvPicPr>
          <p:cNvPr id="7" name="Picture 6">
            <a:extLst>
              <a:ext uri="{FF2B5EF4-FFF2-40B4-BE49-F238E27FC236}">
                <a16:creationId xmlns:a16="http://schemas.microsoft.com/office/drawing/2014/main" xmlns="" id="{570750D4-624B-4BF0-8C60-20BFD158E3C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77055" y="5961088"/>
            <a:ext cx="751245" cy="868337"/>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2602230" cy="1397000"/>
          </a:xfrm>
          <a:prstGeom prst="rect">
            <a:avLst/>
          </a:prstGeom>
        </p:spPr>
        <p:txBody>
          <a:bodyPr vert="horz" wrap="square" lIns="0" tIns="12700" rIns="0" bIns="0" rtlCol="0">
            <a:spAutoFit/>
          </a:bodyPr>
          <a:lstStyle/>
          <a:p>
            <a:pPr marL="12700" marR="5080">
              <a:lnSpc>
                <a:spcPct val="100000"/>
              </a:lnSpc>
              <a:spcBef>
                <a:spcPts val="100"/>
              </a:spcBef>
            </a:pPr>
            <a:r>
              <a:rPr dirty="0"/>
              <a:t>Creating the  Questionnaire  </a:t>
            </a:r>
            <a:r>
              <a:rPr spc="-5" dirty="0"/>
              <a:t>using...</a:t>
            </a:r>
          </a:p>
        </p:txBody>
      </p:sp>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8" y="178285"/>
            <a:ext cx="3792801" cy="6350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Futura Hv BT"/>
                <a:cs typeface="Futura Hv BT"/>
              </a:rPr>
              <a:t>5W &amp; H</a:t>
            </a:r>
            <a:r>
              <a:rPr sz="2000" b="1" spc="-15" dirty="0">
                <a:latin typeface="Futura Hv BT"/>
                <a:cs typeface="Futura Hv BT"/>
              </a:rPr>
              <a:t> </a:t>
            </a:r>
            <a:r>
              <a:rPr sz="2000" b="1" spc="-5" dirty="0">
                <a:latin typeface="Futura Hv BT"/>
                <a:cs typeface="Futura Hv BT"/>
              </a:rPr>
              <a:t>:</a:t>
            </a:r>
            <a:endParaRPr sz="2000" dirty="0">
              <a:latin typeface="Futura Hv BT"/>
              <a:cs typeface="Futura Hv BT"/>
            </a:endParaRPr>
          </a:p>
          <a:p>
            <a:pPr marL="12700">
              <a:lnSpc>
                <a:spcPct val="100000"/>
              </a:lnSpc>
            </a:pPr>
            <a:r>
              <a:rPr sz="2000" dirty="0">
                <a:latin typeface="Futura Lt BT"/>
                <a:cs typeface="Futura Lt BT"/>
              </a:rPr>
              <a:t>- </a:t>
            </a:r>
            <a:r>
              <a:rPr sz="2000" spc="-5" dirty="0">
                <a:latin typeface="Futura Lt BT"/>
                <a:cs typeface="Futura Lt BT"/>
              </a:rPr>
              <a:t>List all Stake </a:t>
            </a:r>
            <a:r>
              <a:rPr sz="2000" dirty="0">
                <a:latin typeface="Futura Lt BT"/>
                <a:cs typeface="Futura Lt BT"/>
              </a:rPr>
              <a:t>holders i.e.</a:t>
            </a:r>
            <a:r>
              <a:rPr sz="2000" spc="-100" dirty="0">
                <a:latin typeface="Futura Lt BT"/>
                <a:cs typeface="Futura Lt BT"/>
              </a:rPr>
              <a:t> </a:t>
            </a:r>
            <a:r>
              <a:rPr sz="2000" dirty="0">
                <a:latin typeface="Futura Lt BT"/>
                <a:cs typeface="Futura Lt BT"/>
              </a:rPr>
              <a:t>6</a:t>
            </a:r>
          </a:p>
        </p:txBody>
      </p:sp>
      <p:sp>
        <p:nvSpPr>
          <p:cNvPr id="5" name="object 5"/>
          <p:cNvSpPr txBox="1"/>
          <p:nvPr/>
        </p:nvSpPr>
        <p:spPr>
          <a:xfrm>
            <a:off x="3611298" y="1092685"/>
            <a:ext cx="6155001"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Futura Lt BT"/>
                <a:cs typeface="Futura Lt BT"/>
              </a:rPr>
              <a:t>- </a:t>
            </a:r>
            <a:r>
              <a:rPr sz="2000" spc="-5" dirty="0">
                <a:latin typeface="Futura Lt BT"/>
                <a:cs typeface="Futura Lt BT"/>
              </a:rPr>
              <a:t>Each one create </a:t>
            </a:r>
            <a:r>
              <a:rPr sz="2000" dirty="0">
                <a:latin typeface="Futura Lt BT"/>
                <a:cs typeface="Futura Lt BT"/>
              </a:rPr>
              <a:t>a </a:t>
            </a:r>
            <a:r>
              <a:rPr sz="2000" spc="-5" dirty="0">
                <a:latin typeface="Futura Lt BT"/>
                <a:cs typeface="Futura Lt BT"/>
              </a:rPr>
              <a:t>questionnaire </a:t>
            </a:r>
            <a:r>
              <a:rPr sz="2000" dirty="0">
                <a:latin typeface="Futura Lt BT"/>
                <a:cs typeface="Futura Lt BT"/>
              </a:rPr>
              <a:t>for 1 stake</a:t>
            </a:r>
            <a:r>
              <a:rPr sz="2000" spc="-95" dirty="0">
                <a:latin typeface="Futura Lt BT"/>
                <a:cs typeface="Futura Lt BT"/>
              </a:rPr>
              <a:t> </a:t>
            </a:r>
            <a:r>
              <a:rPr sz="2000" dirty="0">
                <a:latin typeface="Futura Lt BT"/>
                <a:cs typeface="Futura Lt BT"/>
              </a:rPr>
              <a:t>holder</a:t>
            </a:r>
          </a:p>
        </p:txBody>
      </p:sp>
      <p:sp>
        <p:nvSpPr>
          <p:cNvPr id="6" name="object 6"/>
          <p:cNvSpPr txBox="1"/>
          <p:nvPr/>
        </p:nvSpPr>
        <p:spPr>
          <a:xfrm>
            <a:off x="3611299" y="1702285"/>
            <a:ext cx="6719570" cy="5511800"/>
          </a:xfrm>
          <a:prstGeom prst="rect">
            <a:avLst/>
          </a:prstGeom>
        </p:spPr>
        <p:txBody>
          <a:bodyPr vert="horz" wrap="square" lIns="0" tIns="12700" rIns="0" bIns="0" rtlCol="0">
            <a:spAutoFit/>
          </a:bodyPr>
          <a:lstStyle/>
          <a:p>
            <a:pPr marL="12700" marR="1758314">
              <a:lnSpc>
                <a:spcPct val="100000"/>
              </a:lnSpc>
              <a:spcBef>
                <a:spcPts val="100"/>
              </a:spcBef>
              <a:buChar char="-"/>
              <a:tabLst>
                <a:tab pos="173990" algn="l"/>
              </a:tabLst>
            </a:pPr>
            <a:r>
              <a:rPr sz="2000" spc="-5" dirty="0">
                <a:latin typeface="Futura Lt BT"/>
                <a:cs typeface="Futura Lt BT"/>
              </a:rPr>
              <a:t>The above </a:t>
            </a:r>
            <a:r>
              <a:rPr sz="2000" dirty="0">
                <a:latin typeface="Futura Lt BT"/>
                <a:cs typeface="Futura Lt BT"/>
              </a:rPr>
              <a:t>stake holders should include</a:t>
            </a:r>
            <a:r>
              <a:rPr sz="2000" spc="-80" dirty="0">
                <a:latin typeface="Futura Lt BT"/>
                <a:cs typeface="Futura Lt BT"/>
              </a:rPr>
              <a:t> </a:t>
            </a:r>
            <a:r>
              <a:rPr sz="2000" spc="-45" dirty="0">
                <a:latin typeface="Futura Lt BT"/>
                <a:cs typeface="Futura Lt BT"/>
              </a:rPr>
              <a:t>User,  </a:t>
            </a:r>
            <a:r>
              <a:rPr sz="2000" spc="-5" dirty="0">
                <a:latin typeface="Futura Lt BT"/>
                <a:cs typeface="Futura Lt BT"/>
              </a:rPr>
              <a:t>Extreme </a:t>
            </a:r>
            <a:r>
              <a:rPr sz="2000" dirty="0">
                <a:latin typeface="Futura Lt BT"/>
                <a:cs typeface="Futura Lt BT"/>
              </a:rPr>
              <a:t>User &amp;</a:t>
            </a:r>
            <a:r>
              <a:rPr sz="2000" spc="-15" dirty="0">
                <a:latin typeface="Futura Lt BT"/>
                <a:cs typeface="Futura Lt BT"/>
              </a:rPr>
              <a:t> </a:t>
            </a:r>
            <a:r>
              <a:rPr sz="2000" spc="-5" dirty="0">
                <a:latin typeface="Futura Lt BT"/>
                <a:cs typeface="Futura Lt BT"/>
              </a:rPr>
              <a:t>Expert</a:t>
            </a:r>
            <a:endParaRPr sz="2000" dirty="0">
              <a:latin typeface="Futura Lt BT"/>
              <a:cs typeface="Futura Lt BT"/>
            </a:endParaRPr>
          </a:p>
          <a:p>
            <a:pPr>
              <a:lnSpc>
                <a:spcPct val="100000"/>
              </a:lnSpc>
              <a:spcBef>
                <a:spcPts val="40"/>
              </a:spcBef>
              <a:buFont typeface="Futura Lt BT"/>
              <a:buChar char="-"/>
            </a:pPr>
            <a:endParaRPr sz="2050" dirty="0">
              <a:latin typeface="Times New Roman"/>
              <a:cs typeface="Times New Roman"/>
            </a:endParaRPr>
          </a:p>
          <a:p>
            <a:pPr marL="12700" marR="914400">
              <a:lnSpc>
                <a:spcPct val="100000"/>
              </a:lnSpc>
              <a:buChar char="-"/>
              <a:tabLst>
                <a:tab pos="173990" algn="l"/>
              </a:tabLst>
            </a:pPr>
            <a:r>
              <a:rPr sz="2000" spc="-5" dirty="0">
                <a:latin typeface="Futura Lt BT"/>
                <a:cs typeface="Futura Lt BT"/>
              </a:rPr>
              <a:t>Each Sub </a:t>
            </a:r>
            <a:r>
              <a:rPr sz="2000" dirty="0">
                <a:latin typeface="Futura Lt BT"/>
                <a:cs typeface="Futura Lt BT"/>
              </a:rPr>
              <a:t>Group </a:t>
            </a:r>
            <a:r>
              <a:rPr sz="2000" spc="-5" dirty="0">
                <a:latin typeface="Futura Lt BT"/>
                <a:cs typeface="Futura Lt BT"/>
              </a:rPr>
              <a:t>quickly discuss and </a:t>
            </a:r>
            <a:r>
              <a:rPr sz="2000" dirty="0">
                <a:latin typeface="Futura Lt BT"/>
                <a:cs typeface="Futura Lt BT"/>
              </a:rPr>
              <a:t>finalize </a:t>
            </a:r>
            <a:r>
              <a:rPr sz="2000" spc="-5" dirty="0">
                <a:latin typeface="Futura Lt BT"/>
                <a:cs typeface="Futura Lt BT"/>
              </a:rPr>
              <a:t>the most  apt</a:t>
            </a:r>
            <a:r>
              <a:rPr sz="2000" spc="-10" dirty="0">
                <a:latin typeface="Futura Lt BT"/>
                <a:cs typeface="Futura Lt BT"/>
              </a:rPr>
              <a:t> </a:t>
            </a:r>
            <a:r>
              <a:rPr sz="2000" dirty="0">
                <a:latin typeface="Futura Lt BT"/>
                <a:cs typeface="Futura Lt BT"/>
              </a:rPr>
              <a:t>questions</a:t>
            </a:r>
          </a:p>
          <a:p>
            <a:pPr>
              <a:lnSpc>
                <a:spcPct val="100000"/>
              </a:lnSpc>
              <a:spcBef>
                <a:spcPts val="45"/>
              </a:spcBef>
              <a:buFont typeface="Futura Lt BT"/>
              <a:buChar char="-"/>
            </a:pPr>
            <a:endParaRPr sz="2050" dirty="0">
              <a:latin typeface="Times New Roman"/>
              <a:cs typeface="Times New Roman"/>
            </a:endParaRPr>
          </a:p>
          <a:p>
            <a:pPr marL="173355" indent="-160655">
              <a:lnSpc>
                <a:spcPct val="100000"/>
              </a:lnSpc>
              <a:buChar char="-"/>
              <a:tabLst>
                <a:tab pos="173990" algn="l"/>
              </a:tabLst>
            </a:pPr>
            <a:r>
              <a:rPr sz="2000" spc="-10" dirty="0">
                <a:latin typeface="Futura Lt BT"/>
                <a:cs typeface="Futura Lt BT"/>
              </a:rPr>
              <a:t>Laddering </a:t>
            </a:r>
            <a:r>
              <a:rPr sz="2000" dirty="0">
                <a:latin typeface="Futura Lt BT"/>
                <a:cs typeface="Futura Lt BT"/>
              </a:rPr>
              <a:t>(7 Why) </a:t>
            </a:r>
            <a:r>
              <a:rPr sz="2000" spc="-5" dirty="0">
                <a:latin typeface="Futura Lt BT"/>
                <a:cs typeface="Futura Lt BT"/>
              </a:rPr>
              <a:t>create </a:t>
            </a:r>
            <a:r>
              <a:rPr sz="2000" dirty="0">
                <a:latin typeface="Futura Lt BT"/>
                <a:cs typeface="Futura Lt BT"/>
              </a:rPr>
              <a:t>interview</a:t>
            </a:r>
            <a:r>
              <a:rPr sz="2000" spc="-15" dirty="0">
                <a:latin typeface="Futura Lt BT"/>
                <a:cs typeface="Futura Lt BT"/>
              </a:rPr>
              <a:t> </a:t>
            </a:r>
            <a:r>
              <a:rPr sz="2000" dirty="0">
                <a:latin typeface="Futura Lt BT"/>
                <a:cs typeface="Futura Lt BT"/>
              </a:rPr>
              <a:t>questions</a:t>
            </a:r>
          </a:p>
          <a:p>
            <a:pPr marL="12700" marR="361315">
              <a:lnSpc>
                <a:spcPct val="100000"/>
              </a:lnSpc>
            </a:pPr>
            <a:r>
              <a:rPr sz="2000" i="1" spc="-5" dirty="0">
                <a:latin typeface="Futura Lt BT"/>
                <a:cs typeface="Futura Lt BT"/>
              </a:rPr>
              <a:t>Based </a:t>
            </a:r>
            <a:r>
              <a:rPr sz="2000" i="1" dirty="0">
                <a:latin typeface="Futura Lt BT"/>
                <a:cs typeface="Futura Lt BT"/>
              </a:rPr>
              <a:t>on </a:t>
            </a:r>
            <a:r>
              <a:rPr sz="2000" i="1" spc="-5" dirty="0">
                <a:latin typeface="Futura Lt BT"/>
                <a:cs typeface="Futura Lt BT"/>
              </a:rPr>
              <a:t>the previous questions NOW </a:t>
            </a:r>
            <a:r>
              <a:rPr sz="2000" i="1" dirty="0">
                <a:latin typeface="Futura Lt BT"/>
                <a:cs typeface="Futura Lt BT"/>
              </a:rPr>
              <a:t>create why </a:t>
            </a:r>
            <a:r>
              <a:rPr sz="2000" i="1" spc="-5" dirty="0">
                <a:latin typeface="Futura Lt BT"/>
                <a:cs typeface="Futura Lt BT"/>
              </a:rPr>
              <a:t>questions  that </a:t>
            </a:r>
            <a:r>
              <a:rPr sz="2000" i="1" dirty="0">
                <a:latin typeface="Futura Lt BT"/>
                <a:cs typeface="Futura Lt BT"/>
              </a:rPr>
              <a:t>will </a:t>
            </a:r>
            <a:r>
              <a:rPr sz="2000" i="1" spc="-5" dirty="0">
                <a:latin typeface="Futura Lt BT"/>
                <a:cs typeface="Futura Lt BT"/>
              </a:rPr>
              <a:t>take </a:t>
            </a:r>
            <a:r>
              <a:rPr sz="2000" i="1" dirty="0">
                <a:latin typeface="Futura Lt BT"/>
                <a:cs typeface="Futura Lt BT"/>
              </a:rPr>
              <a:t>one </a:t>
            </a:r>
            <a:r>
              <a:rPr sz="2000" i="1" spc="-5" dirty="0">
                <a:latin typeface="Futura Lt BT"/>
                <a:cs typeface="Futura Lt BT"/>
              </a:rPr>
              <a:t>deeper into gaining</a:t>
            </a:r>
            <a:r>
              <a:rPr sz="2000" i="1" spc="-20" dirty="0">
                <a:latin typeface="Futura Lt BT"/>
                <a:cs typeface="Futura Lt BT"/>
              </a:rPr>
              <a:t> </a:t>
            </a:r>
            <a:r>
              <a:rPr sz="2000" i="1" spc="-5" dirty="0">
                <a:latin typeface="Futura Lt BT"/>
                <a:cs typeface="Futura Lt BT"/>
              </a:rPr>
              <a:t>insights</a:t>
            </a:r>
            <a:endParaRPr sz="2000" dirty="0">
              <a:latin typeface="Futura Lt BT"/>
              <a:cs typeface="Futura Lt BT"/>
            </a:endParaRPr>
          </a:p>
          <a:p>
            <a:pPr>
              <a:lnSpc>
                <a:spcPct val="100000"/>
              </a:lnSpc>
              <a:spcBef>
                <a:spcPts val="40"/>
              </a:spcBef>
            </a:pPr>
            <a:endParaRPr sz="2050" dirty="0">
              <a:latin typeface="Times New Roman"/>
              <a:cs typeface="Times New Roman"/>
            </a:endParaRPr>
          </a:p>
          <a:p>
            <a:pPr marL="12700">
              <a:lnSpc>
                <a:spcPct val="100000"/>
              </a:lnSpc>
            </a:pPr>
            <a:r>
              <a:rPr sz="2000" b="1" spc="-10" dirty="0">
                <a:latin typeface="Futura Hv BT"/>
                <a:cs typeface="Futura Hv BT"/>
              </a:rPr>
              <a:t>FINALIZE </a:t>
            </a:r>
            <a:r>
              <a:rPr sz="2000" b="1" spc="-5" dirty="0">
                <a:latin typeface="Futura Hv BT"/>
                <a:cs typeface="Futura Hv BT"/>
              </a:rPr>
              <a:t>THE</a:t>
            </a:r>
            <a:r>
              <a:rPr sz="2000" b="1" dirty="0">
                <a:latin typeface="Futura Hv BT"/>
                <a:cs typeface="Futura Hv BT"/>
              </a:rPr>
              <a:t> </a:t>
            </a:r>
            <a:r>
              <a:rPr sz="2000" b="1" spc="-5" dirty="0">
                <a:latin typeface="Futura Hv BT"/>
                <a:cs typeface="Futura Hv BT"/>
              </a:rPr>
              <a:t>QUESTIONNAIRES</a:t>
            </a:r>
            <a:endParaRPr sz="2000" dirty="0">
              <a:latin typeface="Futura Hv BT"/>
              <a:cs typeface="Futura Hv BT"/>
            </a:endParaRPr>
          </a:p>
          <a:p>
            <a:pPr marL="12700" marR="5080">
              <a:lnSpc>
                <a:spcPct val="100000"/>
              </a:lnSpc>
            </a:pPr>
            <a:r>
              <a:rPr sz="2000" spc="-5" dirty="0">
                <a:latin typeface="Futura Lt BT"/>
                <a:cs typeface="Futura Lt BT"/>
              </a:rPr>
              <a:t>The Sub </a:t>
            </a:r>
            <a:r>
              <a:rPr sz="2000" dirty="0">
                <a:latin typeface="Futura Lt BT"/>
                <a:cs typeface="Futura Lt BT"/>
              </a:rPr>
              <a:t>Groups </a:t>
            </a:r>
            <a:r>
              <a:rPr sz="2000" spc="-5" dirty="0">
                <a:latin typeface="Futura Lt BT"/>
                <a:cs typeface="Futura Lt BT"/>
              </a:rPr>
              <a:t>exchange the questions and thus the other </a:t>
            </a:r>
            <a:r>
              <a:rPr sz="2000" dirty="0">
                <a:latin typeface="Futura Lt BT"/>
                <a:cs typeface="Futura Lt BT"/>
              </a:rPr>
              <a:t>sub  </a:t>
            </a:r>
            <a:r>
              <a:rPr sz="2000" spc="-5" dirty="0">
                <a:latin typeface="Futura Lt BT"/>
                <a:cs typeface="Futura Lt BT"/>
              </a:rPr>
              <a:t>group can gather more meaningful</a:t>
            </a:r>
            <a:r>
              <a:rPr sz="2000" spc="-20" dirty="0">
                <a:latin typeface="Futura Lt BT"/>
                <a:cs typeface="Futura Lt BT"/>
              </a:rPr>
              <a:t> </a:t>
            </a:r>
            <a:r>
              <a:rPr sz="2000" dirty="0">
                <a:latin typeface="Futura Lt BT"/>
                <a:cs typeface="Futura Lt BT"/>
              </a:rPr>
              <a:t>questions.</a:t>
            </a:r>
          </a:p>
          <a:p>
            <a:pPr>
              <a:lnSpc>
                <a:spcPct val="100000"/>
              </a:lnSpc>
              <a:spcBef>
                <a:spcPts val="45"/>
              </a:spcBef>
            </a:pPr>
            <a:endParaRPr sz="2050" dirty="0">
              <a:latin typeface="Times New Roman"/>
              <a:cs typeface="Times New Roman"/>
            </a:endParaRPr>
          </a:p>
          <a:p>
            <a:pPr marL="12700" marR="31115">
              <a:lnSpc>
                <a:spcPct val="100000"/>
              </a:lnSpc>
              <a:buChar char="-"/>
              <a:tabLst>
                <a:tab pos="173990" algn="l"/>
              </a:tabLst>
            </a:pPr>
            <a:r>
              <a:rPr sz="2000" spc="-10" dirty="0">
                <a:latin typeface="Futura Lt BT"/>
                <a:cs typeface="Futura Lt BT"/>
              </a:rPr>
              <a:t>Remember </a:t>
            </a:r>
            <a:r>
              <a:rPr sz="2000" spc="-5" dirty="0">
                <a:latin typeface="Futura Lt BT"/>
                <a:cs typeface="Futura Lt BT"/>
              </a:rPr>
              <a:t>to </a:t>
            </a:r>
            <a:r>
              <a:rPr sz="2000" b="1" spc="-5" dirty="0">
                <a:latin typeface="Futura Hv BT"/>
                <a:cs typeface="Futura Hv BT"/>
              </a:rPr>
              <a:t>collect as many </a:t>
            </a:r>
            <a:r>
              <a:rPr sz="2000" b="1" spc="-10" dirty="0">
                <a:latin typeface="Futura Hv BT"/>
                <a:cs typeface="Futura Hv BT"/>
              </a:rPr>
              <a:t>stories </a:t>
            </a:r>
            <a:r>
              <a:rPr sz="2000" dirty="0">
                <a:latin typeface="Futura Lt BT"/>
                <a:cs typeface="Futura Lt BT"/>
              </a:rPr>
              <a:t>from which will  </a:t>
            </a:r>
            <a:r>
              <a:rPr sz="2000" spc="-5" dirty="0">
                <a:latin typeface="Futura Lt BT"/>
                <a:cs typeface="Futura Lt BT"/>
              </a:rPr>
              <a:t>emerge the </a:t>
            </a:r>
            <a:r>
              <a:rPr sz="2000" b="1" spc="-5" dirty="0">
                <a:latin typeface="Futura Hv BT"/>
                <a:cs typeface="Futura Hv BT"/>
              </a:rPr>
              <a:t>Journey </a:t>
            </a:r>
            <a:r>
              <a:rPr sz="2000" b="1" spc="-10" dirty="0">
                <a:latin typeface="Futura Hv BT"/>
                <a:cs typeface="Futura Hv BT"/>
              </a:rPr>
              <a:t>Mapping </a:t>
            </a:r>
            <a:r>
              <a:rPr sz="2000" b="1" spc="-5" dirty="0">
                <a:latin typeface="Futura Hv BT"/>
                <a:cs typeface="Futura Hv BT"/>
              </a:rPr>
              <a:t>(Minimum 1 per group </a:t>
            </a:r>
            <a:r>
              <a:rPr sz="2000" b="1" spc="-10" dirty="0">
                <a:latin typeface="Futura Hv BT"/>
                <a:cs typeface="Futura Hv BT"/>
              </a:rPr>
              <a:t>i.e.  </a:t>
            </a:r>
            <a:r>
              <a:rPr sz="2000" b="1" spc="-5" dirty="0">
                <a:latin typeface="Futura Hv BT"/>
                <a:cs typeface="Futura Hv BT"/>
              </a:rPr>
              <a:t>2 </a:t>
            </a:r>
            <a:r>
              <a:rPr sz="2000" b="1" spc="-10" dirty="0">
                <a:latin typeface="Futura Hv BT"/>
                <a:cs typeface="Futura Hv BT"/>
              </a:rPr>
              <a:t>journey maps)</a:t>
            </a:r>
            <a:endParaRPr sz="2000" dirty="0">
              <a:latin typeface="Futura Hv BT"/>
              <a:cs typeface="Futura Hv BT"/>
            </a:endParaRPr>
          </a:p>
          <a:p>
            <a:pPr marL="12700">
              <a:lnSpc>
                <a:spcPct val="100000"/>
              </a:lnSpc>
            </a:pPr>
            <a:r>
              <a:rPr sz="2000" i="1" spc="-5" dirty="0">
                <a:latin typeface="Futura Lt BT"/>
                <a:cs typeface="Futura Lt BT"/>
              </a:rPr>
              <a:t>Break the entire experience into specific parts</a:t>
            </a:r>
            <a:endParaRPr sz="2000" dirty="0">
              <a:latin typeface="Futura Lt BT"/>
              <a:cs typeface="Futura Lt BT"/>
            </a:endParaRPr>
          </a:p>
        </p:txBody>
      </p:sp>
      <p:pic>
        <p:nvPicPr>
          <p:cNvPr id="8" name="Picture 7">
            <a:extLst>
              <a:ext uri="{FF2B5EF4-FFF2-40B4-BE49-F238E27FC236}">
                <a16:creationId xmlns:a16="http://schemas.microsoft.com/office/drawing/2014/main" xmlns="" id="{4A115AF7-7245-4907-A191-013DA7ECAFE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42500" y="4391025"/>
            <a:ext cx="696610" cy="693992"/>
          </a:xfrm>
          <a:prstGeom prst="rect">
            <a:avLst/>
          </a:prstGeom>
        </p:spPr>
      </p:pic>
      <p:grpSp>
        <p:nvGrpSpPr>
          <p:cNvPr id="9" name="Group 8">
            <a:extLst>
              <a:ext uri="{FF2B5EF4-FFF2-40B4-BE49-F238E27FC236}">
                <a16:creationId xmlns:a16="http://schemas.microsoft.com/office/drawing/2014/main" xmlns="" id="{BD587240-0E0B-40A9-B439-232740C1AC91}"/>
              </a:ext>
            </a:extLst>
          </p:cNvPr>
          <p:cNvGrpSpPr/>
          <p:nvPr/>
        </p:nvGrpSpPr>
        <p:grpSpPr>
          <a:xfrm>
            <a:off x="9690100" y="2714625"/>
            <a:ext cx="812601" cy="1018873"/>
            <a:chOff x="9745939" y="5614936"/>
            <a:chExt cx="812601" cy="1018873"/>
          </a:xfrm>
        </p:grpSpPr>
        <p:pic>
          <p:nvPicPr>
            <p:cNvPr id="10" name="Picture 9" descr="A close up of a clock&#10;&#10;Description generated with high confidence">
              <a:extLst>
                <a:ext uri="{FF2B5EF4-FFF2-40B4-BE49-F238E27FC236}">
                  <a16:creationId xmlns:a16="http://schemas.microsoft.com/office/drawing/2014/main" xmlns="" id="{0891AEB1-F60B-4EE6-BB19-9B442CB3737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802698" y="5614936"/>
              <a:ext cx="633758" cy="715466"/>
            </a:xfrm>
            <a:prstGeom prst="rect">
              <a:avLst/>
            </a:prstGeom>
          </p:spPr>
        </p:pic>
        <p:sp>
          <p:nvSpPr>
            <p:cNvPr id="11" name="object 3">
              <a:extLst>
                <a:ext uri="{FF2B5EF4-FFF2-40B4-BE49-F238E27FC236}">
                  <a16:creationId xmlns:a16="http://schemas.microsoft.com/office/drawing/2014/main" xmlns="" id="{0FA355D0-B460-4538-B1DC-7A2FF875DBE5}"/>
                </a:ext>
              </a:extLst>
            </p:cNvPr>
            <p:cNvSpPr txBox="1"/>
            <p:nvPr/>
          </p:nvSpPr>
          <p:spPr>
            <a:xfrm>
              <a:off x="9745939" y="6343986"/>
              <a:ext cx="812601" cy="289823"/>
            </a:xfrm>
            <a:prstGeom prst="rect">
              <a:avLst/>
            </a:prstGeom>
          </p:spPr>
          <p:txBody>
            <a:bodyPr vert="horz" wrap="square" lIns="0" tIns="12700" rIns="0" bIns="0" rtlCol="0">
              <a:spAutoFit/>
            </a:bodyPr>
            <a:lstStyle/>
            <a:p>
              <a:pPr marL="12700">
                <a:lnSpc>
                  <a:spcPct val="100000"/>
                </a:lnSpc>
                <a:spcBef>
                  <a:spcPts val="100"/>
                </a:spcBef>
              </a:pPr>
              <a:r>
                <a:rPr lang="en-IN" sz="1800" i="1" spc="-5" dirty="0">
                  <a:latin typeface="Futura Lt BT"/>
                  <a:cs typeface="Futura Lt BT"/>
                </a:rPr>
                <a:t>30 mins</a:t>
              </a:r>
              <a:endParaRPr sz="1800" dirty="0">
                <a:latin typeface="Futura Lt BT"/>
                <a:cs typeface="Futura Lt BT"/>
              </a:endParaRPr>
            </a:p>
          </p:txBody>
        </p:sp>
      </p:grpSp>
      <p:pic>
        <p:nvPicPr>
          <p:cNvPr id="13" name="Picture 12">
            <a:extLst>
              <a:ext uri="{FF2B5EF4-FFF2-40B4-BE49-F238E27FC236}">
                <a16:creationId xmlns:a16="http://schemas.microsoft.com/office/drawing/2014/main" xmlns="" id="{72F73312-2292-4C41-8C80-CFA657C961B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508367" y="225425"/>
            <a:ext cx="885186" cy="6350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3444240" cy="7560309"/>
          </a:xfrm>
          <a:custGeom>
            <a:avLst/>
            <a:gdLst/>
            <a:ahLst/>
            <a:cxnLst/>
            <a:rect l="l" t="t" r="r" b="b"/>
            <a:pathLst>
              <a:path w="3444240" h="7560309">
                <a:moveTo>
                  <a:pt x="0" y="7559992"/>
                </a:moveTo>
                <a:lnTo>
                  <a:pt x="3443998" y="7559992"/>
                </a:lnTo>
                <a:lnTo>
                  <a:pt x="3443998" y="0"/>
                </a:lnTo>
                <a:lnTo>
                  <a:pt x="0" y="0"/>
                </a:lnTo>
                <a:lnTo>
                  <a:pt x="0" y="7559992"/>
                </a:lnTo>
                <a:close/>
              </a:path>
            </a:pathLst>
          </a:custGeom>
          <a:solidFill>
            <a:srgbClr val="ED8422"/>
          </a:solidFill>
        </p:spPr>
        <p:txBody>
          <a:bodyPr wrap="square" lIns="0" tIns="0" rIns="0" bIns="0" rtlCol="0"/>
          <a:lstStyle/>
          <a:p>
            <a:endParaRPr/>
          </a:p>
        </p:txBody>
      </p:sp>
      <p:sp>
        <p:nvSpPr>
          <p:cNvPr id="3" name="object 3"/>
          <p:cNvSpPr txBox="1">
            <a:spLocks noGrp="1"/>
          </p:cNvSpPr>
          <p:nvPr>
            <p:ph type="title"/>
          </p:nvPr>
        </p:nvSpPr>
        <p:spPr>
          <a:xfrm>
            <a:off x="339474" y="162055"/>
            <a:ext cx="2524760" cy="482600"/>
          </a:xfrm>
          <a:prstGeom prst="rect">
            <a:avLst/>
          </a:prstGeom>
        </p:spPr>
        <p:txBody>
          <a:bodyPr vert="horz" wrap="square" lIns="0" tIns="12700" rIns="0" bIns="0" rtlCol="0">
            <a:spAutoFit/>
          </a:bodyPr>
          <a:lstStyle/>
          <a:p>
            <a:pPr marL="12700">
              <a:lnSpc>
                <a:spcPct val="100000"/>
              </a:lnSpc>
              <a:spcBef>
                <a:spcPts val="100"/>
              </a:spcBef>
            </a:pPr>
            <a:r>
              <a:rPr spc="-5" dirty="0"/>
              <a:t>Documenting</a:t>
            </a:r>
          </a:p>
        </p:txBody>
      </p:sp>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4" name="object 4"/>
          <p:cNvSpPr txBox="1"/>
          <p:nvPr/>
        </p:nvSpPr>
        <p:spPr>
          <a:xfrm>
            <a:off x="3611299" y="178285"/>
            <a:ext cx="6151245" cy="635000"/>
          </a:xfrm>
          <a:prstGeom prst="rect">
            <a:avLst/>
          </a:prstGeom>
        </p:spPr>
        <p:txBody>
          <a:bodyPr vert="horz" wrap="square" lIns="0" tIns="12700" rIns="0" bIns="0" rtlCol="0">
            <a:spAutoFit/>
          </a:bodyPr>
          <a:lstStyle/>
          <a:p>
            <a:pPr marL="12700" marR="5080">
              <a:lnSpc>
                <a:spcPct val="100000"/>
              </a:lnSpc>
              <a:spcBef>
                <a:spcPts val="100"/>
              </a:spcBef>
            </a:pPr>
            <a:r>
              <a:rPr sz="2000" b="1" spc="-10" dirty="0">
                <a:latin typeface="Futura Hv BT"/>
                <a:cs typeface="Futura Hv BT"/>
              </a:rPr>
              <a:t>Benchmark: </a:t>
            </a:r>
            <a:r>
              <a:rPr sz="2000" b="1" spc="-5" dirty="0">
                <a:latin typeface="Futura Hv BT"/>
                <a:cs typeface="Futura Hv BT"/>
              </a:rPr>
              <a:t>10 per </a:t>
            </a:r>
            <a:r>
              <a:rPr sz="2000" b="1" spc="-10" dirty="0">
                <a:latin typeface="Futura Hv BT"/>
                <a:cs typeface="Futura Hv BT"/>
              </a:rPr>
              <a:t>person </a:t>
            </a:r>
            <a:r>
              <a:rPr sz="2000" b="1" spc="-5" dirty="0">
                <a:latin typeface="Futura Hv BT"/>
                <a:cs typeface="Futura Hv BT"/>
              </a:rPr>
              <a:t>i.e. 50 per sub group &amp;  100/group</a:t>
            </a:r>
            <a:endParaRPr sz="2000">
              <a:latin typeface="Futura Hv BT"/>
              <a:cs typeface="Futura Hv BT"/>
            </a:endParaRPr>
          </a:p>
        </p:txBody>
      </p:sp>
      <p:sp>
        <p:nvSpPr>
          <p:cNvPr id="5" name="object 5"/>
          <p:cNvSpPr txBox="1"/>
          <p:nvPr/>
        </p:nvSpPr>
        <p:spPr>
          <a:xfrm>
            <a:off x="3611299" y="1092685"/>
            <a:ext cx="6213475" cy="4292600"/>
          </a:xfrm>
          <a:prstGeom prst="rect">
            <a:avLst/>
          </a:prstGeom>
        </p:spPr>
        <p:txBody>
          <a:bodyPr vert="horz" wrap="square" lIns="0" tIns="12700" rIns="0" bIns="0" rtlCol="0">
            <a:spAutoFit/>
          </a:bodyPr>
          <a:lstStyle/>
          <a:p>
            <a:pPr marL="196215" indent="-183515">
              <a:lnSpc>
                <a:spcPct val="100000"/>
              </a:lnSpc>
              <a:spcBef>
                <a:spcPts val="100"/>
              </a:spcBef>
              <a:buChar char="-"/>
              <a:tabLst>
                <a:tab pos="196850" algn="l"/>
              </a:tabLst>
            </a:pPr>
            <a:r>
              <a:rPr sz="2000" b="1" spc="-5" dirty="0">
                <a:latin typeface="Futura Hv BT"/>
                <a:cs typeface="Futura Hv BT"/>
              </a:rPr>
              <a:t>Min. 6</a:t>
            </a:r>
            <a:r>
              <a:rPr sz="2000" b="1" spc="-10" dirty="0">
                <a:latin typeface="Futura Hv BT"/>
                <a:cs typeface="Futura Hv BT"/>
              </a:rPr>
              <a:t> </a:t>
            </a:r>
            <a:r>
              <a:rPr sz="2000" b="1" spc="-5" dirty="0">
                <a:latin typeface="Futura Hv BT"/>
                <a:cs typeface="Futura Hv BT"/>
              </a:rPr>
              <a:t>clusters</a:t>
            </a:r>
            <a:endParaRPr sz="2000">
              <a:latin typeface="Futura Hv BT"/>
              <a:cs typeface="Futura Hv BT"/>
            </a:endParaRPr>
          </a:p>
          <a:p>
            <a:pPr>
              <a:lnSpc>
                <a:spcPct val="100000"/>
              </a:lnSpc>
              <a:spcBef>
                <a:spcPts val="40"/>
              </a:spcBef>
              <a:buFont typeface="Futura Hv BT"/>
              <a:buChar char="-"/>
            </a:pPr>
            <a:endParaRPr sz="2050">
              <a:latin typeface="Times New Roman"/>
              <a:cs typeface="Times New Roman"/>
            </a:endParaRPr>
          </a:p>
          <a:p>
            <a:pPr marL="196215" indent="-183515">
              <a:lnSpc>
                <a:spcPct val="100000"/>
              </a:lnSpc>
              <a:buChar char="-"/>
              <a:tabLst>
                <a:tab pos="196850" algn="l"/>
                <a:tab pos="2305050" algn="l"/>
              </a:tabLst>
            </a:pPr>
            <a:r>
              <a:rPr sz="2000" b="1" spc="-5" dirty="0">
                <a:latin typeface="Futura Hv BT"/>
                <a:cs typeface="Futura Hv BT"/>
              </a:rPr>
              <a:t>Empathy :</a:t>
            </a:r>
            <a:r>
              <a:rPr sz="2000" b="1" spc="20" dirty="0">
                <a:latin typeface="Futura Hv BT"/>
                <a:cs typeface="Futura Hv BT"/>
              </a:rPr>
              <a:t> </a:t>
            </a:r>
            <a:r>
              <a:rPr sz="2000" b="1" spc="-70" dirty="0">
                <a:latin typeface="Futura Hv BT"/>
                <a:cs typeface="Futura Hv BT"/>
              </a:rPr>
              <a:t>Top</a:t>
            </a:r>
            <a:r>
              <a:rPr sz="2000" b="1" spc="5" dirty="0">
                <a:latin typeface="Futura Hv BT"/>
                <a:cs typeface="Futura Hv BT"/>
              </a:rPr>
              <a:t> </a:t>
            </a:r>
            <a:r>
              <a:rPr sz="2000" b="1" spc="-5" dirty="0">
                <a:latin typeface="Futura Hv BT"/>
                <a:cs typeface="Futura Hv BT"/>
              </a:rPr>
              <a:t>1	</a:t>
            </a:r>
            <a:r>
              <a:rPr sz="2000" b="1" spc="-10" dirty="0">
                <a:latin typeface="Futura Hv BT"/>
                <a:cs typeface="Futura Hv BT"/>
              </a:rPr>
              <a:t>videos </a:t>
            </a:r>
            <a:r>
              <a:rPr sz="2000" b="1" spc="-5" dirty="0">
                <a:latin typeface="Futura Hv BT"/>
                <a:cs typeface="Futura Hv BT"/>
              </a:rPr>
              <a:t>per sub </a:t>
            </a:r>
            <a:r>
              <a:rPr sz="2000" b="1" spc="-10" dirty="0">
                <a:latin typeface="Futura Hv BT"/>
                <a:cs typeface="Futura Hv BT"/>
              </a:rPr>
              <a:t>group</a:t>
            </a:r>
            <a:endParaRPr sz="2000">
              <a:latin typeface="Futura Hv BT"/>
              <a:cs typeface="Futura Hv BT"/>
            </a:endParaRPr>
          </a:p>
          <a:p>
            <a:pPr>
              <a:lnSpc>
                <a:spcPct val="100000"/>
              </a:lnSpc>
              <a:spcBef>
                <a:spcPts val="45"/>
              </a:spcBef>
              <a:buFont typeface="Futura Hv BT"/>
              <a:buChar char="-"/>
            </a:pPr>
            <a:endParaRPr sz="2050">
              <a:latin typeface="Times New Roman"/>
              <a:cs typeface="Times New Roman"/>
            </a:endParaRPr>
          </a:p>
          <a:p>
            <a:pPr marL="196215" indent="-183515">
              <a:lnSpc>
                <a:spcPct val="100000"/>
              </a:lnSpc>
              <a:buChar char="-"/>
              <a:tabLst>
                <a:tab pos="196850" algn="l"/>
                <a:tab pos="1406525" algn="l"/>
              </a:tabLst>
            </a:pPr>
            <a:r>
              <a:rPr sz="2000" b="1" spc="-5" dirty="0">
                <a:latin typeface="Futura Hv BT"/>
                <a:cs typeface="Futura Hv BT"/>
              </a:rPr>
              <a:t>Empathy	Interviews</a:t>
            </a:r>
            <a:endParaRPr sz="2000">
              <a:latin typeface="Futura Hv BT"/>
              <a:cs typeface="Futura Hv BT"/>
            </a:endParaRPr>
          </a:p>
          <a:p>
            <a:pPr marL="304800" indent="-292100">
              <a:lnSpc>
                <a:spcPct val="100000"/>
              </a:lnSpc>
              <a:buAutoNum type="arabicPeriod"/>
              <a:tabLst>
                <a:tab pos="305435" algn="l"/>
              </a:tabLst>
            </a:pPr>
            <a:r>
              <a:rPr sz="2000" dirty="0">
                <a:latin typeface="Futura Lt BT"/>
                <a:cs typeface="Futura Lt BT"/>
              </a:rPr>
              <a:t>User : Min.</a:t>
            </a:r>
            <a:r>
              <a:rPr sz="2000" spc="-10" dirty="0">
                <a:latin typeface="Futura Lt BT"/>
                <a:cs typeface="Futura Lt BT"/>
              </a:rPr>
              <a:t> </a:t>
            </a:r>
            <a:r>
              <a:rPr sz="2000" dirty="0">
                <a:latin typeface="Futura Lt BT"/>
                <a:cs typeface="Futura Lt BT"/>
              </a:rPr>
              <a:t>4</a:t>
            </a:r>
            <a:endParaRPr sz="2000">
              <a:latin typeface="Futura Lt BT"/>
              <a:cs typeface="Futura Lt BT"/>
            </a:endParaRPr>
          </a:p>
          <a:p>
            <a:pPr marL="304800" indent="-292100">
              <a:lnSpc>
                <a:spcPct val="100000"/>
              </a:lnSpc>
              <a:buAutoNum type="arabicPeriod"/>
              <a:tabLst>
                <a:tab pos="305435" algn="l"/>
              </a:tabLst>
            </a:pPr>
            <a:r>
              <a:rPr sz="2000" spc="-5" dirty="0">
                <a:latin typeface="Futura Lt BT"/>
                <a:cs typeface="Futura Lt BT"/>
              </a:rPr>
              <a:t>Extreme </a:t>
            </a:r>
            <a:r>
              <a:rPr sz="2000" dirty="0">
                <a:latin typeface="Futura Lt BT"/>
                <a:cs typeface="Futura Lt BT"/>
              </a:rPr>
              <a:t>User : Min.</a:t>
            </a:r>
            <a:r>
              <a:rPr sz="2000" spc="-15" dirty="0">
                <a:latin typeface="Futura Lt BT"/>
                <a:cs typeface="Futura Lt BT"/>
              </a:rPr>
              <a:t> </a:t>
            </a:r>
            <a:r>
              <a:rPr sz="2000" dirty="0">
                <a:latin typeface="Futura Lt BT"/>
                <a:cs typeface="Futura Lt BT"/>
              </a:rPr>
              <a:t>2</a:t>
            </a:r>
            <a:endParaRPr sz="2000">
              <a:latin typeface="Futura Lt BT"/>
              <a:cs typeface="Futura Lt BT"/>
            </a:endParaRPr>
          </a:p>
          <a:p>
            <a:pPr marL="304800" indent="-292100">
              <a:lnSpc>
                <a:spcPct val="100000"/>
              </a:lnSpc>
              <a:buAutoNum type="arabicPeriod"/>
              <a:tabLst>
                <a:tab pos="305435" algn="l"/>
              </a:tabLst>
            </a:pPr>
            <a:r>
              <a:rPr sz="2000" spc="-5" dirty="0">
                <a:latin typeface="Futura Lt BT"/>
                <a:cs typeface="Futura Lt BT"/>
              </a:rPr>
              <a:t>Expert </a:t>
            </a:r>
            <a:r>
              <a:rPr sz="2000" dirty="0">
                <a:latin typeface="Futura Lt BT"/>
                <a:cs typeface="Futura Lt BT"/>
              </a:rPr>
              <a:t>: Min.</a:t>
            </a:r>
            <a:r>
              <a:rPr sz="2000" spc="-10" dirty="0">
                <a:latin typeface="Futura Lt BT"/>
                <a:cs typeface="Futura Lt BT"/>
              </a:rPr>
              <a:t> </a:t>
            </a:r>
            <a:r>
              <a:rPr sz="2000" dirty="0">
                <a:latin typeface="Futura Lt BT"/>
                <a:cs typeface="Futura Lt BT"/>
              </a:rPr>
              <a:t>2</a:t>
            </a:r>
            <a:endParaRPr sz="2000">
              <a:latin typeface="Futura Lt BT"/>
              <a:cs typeface="Futura Lt BT"/>
            </a:endParaRPr>
          </a:p>
          <a:p>
            <a:pPr marL="304800" indent="-292100">
              <a:lnSpc>
                <a:spcPct val="100000"/>
              </a:lnSpc>
              <a:buAutoNum type="arabicPeriod"/>
              <a:tabLst>
                <a:tab pos="305435" algn="l"/>
              </a:tabLst>
            </a:pPr>
            <a:r>
              <a:rPr sz="2000" spc="-10" dirty="0">
                <a:latin typeface="Futura Lt BT"/>
                <a:cs typeface="Futura Lt BT"/>
              </a:rPr>
              <a:t>Laddering </a:t>
            </a:r>
            <a:r>
              <a:rPr sz="2000" dirty="0">
                <a:latin typeface="Futura Lt BT"/>
                <a:cs typeface="Futura Lt BT"/>
              </a:rPr>
              <a:t>: Min.</a:t>
            </a:r>
            <a:r>
              <a:rPr sz="2000" spc="-5" dirty="0">
                <a:latin typeface="Futura Lt BT"/>
                <a:cs typeface="Futura Lt BT"/>
              </a:rPr>
              <a:t> </a:t>
            </a:r>
            <a:r>
              <a:rPr sz="2000" dirty="0">
                <a:latin typeface="Futura Lt BT"/>
                <a:cs typeface="Futura Lt BT"/>
              </a:rPr>
              <a:t>2</a:t>
            </a:r>
            <a:endParaRPr sz="2000">
              <a:latin typeface="Futura Lt BT"/>
              <a:cs typeface="Futura Lt BT"/>
            </a:endParaRPr>
          </a:p>
          <a:p>
            <a:pPr>
              <a:lnSpc>
                <a:spcPct val="100000"/>
              </a:lnSpc>
              <a:spcBef>
                <a:spcPts val="40"/>
              </a:spcBef>
            </a:pPr>
            <a:endParaRPr sz="2050">
              <a:latin typeface="Times New Roman"/>
              <a:cs typeface="Times New Roman"/>
            </a:endParaRPr>
          </a:p>
          <a:p>
            <a:pPr marL="12700">
              <a:lnSpc>
                <a:spcPct val="100000"/>
              </a:lnSpc>
              <a:buChar char="-"/>
              <a:tabLst>
                <a:tab pos="196850" algn="l"/>
              </a:tabLst>
            </a:pPr>
            <a:r>
              <a:rPr sz="2000" b="1" spc="-5" dirty="0">
                <a:latin typeface="Futura Hv BT"/>
                <a:cs typeface="Futura Hv BT"/>
              </a:rPr>
              <a:t>2 </a:t>
            </a:r>
            <a:r>
              <a:rPr sz="2000" b="1" spc="-10" dirty="0">
                <a:latin typeface="Futura Hv BT"/>
                <a:cs typeface="Futura Hv BT"/>
              </a:rPr>
              <a:t>stories resulting </a:t>
            </a:r>
            <a:r>
              <a:rPr sz="2000" b="1" spc="-5" dirty="0">
                <a:latin typeface="Futura Hv BT"/>
                <a:cs typeface="Futura Hv BT"/>
              </a:rPr>
              <a:t>into ONE Journey Map /</a:t>
            </a:r>
            <a:r>
              <a:rPr sz="2000" b="1" spc="45" dirty="0">
                <a:latin typeface="Futura Hv BT"/>
                <a:cs typeface="Futura Hv BT"/>
              </a:rPr>
              <a:t> </a:t>
            </a:r>
            <a:r>
              <a:rPr sz="2000" b="1" spc="-10" dirty="0">
                <a:latin typeface="Futura Hv BT"/>
                <a:cs typeface="Futura Hv BT"/>
              </a:rPr>
              <a:t>group</a:t>
            </a:r>
            <a:endParaRPr sz="2000">
              <a:latin typeface="Futura Hv BT"/>
              <a:cs typeface="Futura Hv BT"/>
            </a:endParaRPr>
          </a:p>
          <a:p>
            <a:pPr>
              <a:lnSpc>
                <a:spcPct val="100000"/>
              </a:lnSpc>
              <a:spcBef>
                <a:spcPts val="45"/>
              </a:spcBef>
              <a:buFont typeface="Futura Hv BT"/>
              <a:buChar char="-"/>
            </a:pPr>
            <a:endParaRPr sz="2050">
              <a:latin typeface="Times New Roman"/>
              <a:cs typeface="Times New Roman"/>
            </a:endParaRPr>
          </a:p>
          <a:p>
            <a:pPr marL="12700" marR="836294">
              <a:lnSpc>
                <a:spcPct val="100000"/>
              </a:lnSpc>
              <a:buChar char="-"/>
              <a:tabLst>
                <a:tab pos="196850" algn="l"/>
              </a:tabLst>
            </a:pPr>
            <a:r>
              <a:rPr sz="2000" b="1" spc="-5" dirty="0">
                <a:latin typeface="Futura Hv BT"/>
                <a:cs typeface="Futura Hv BT"/>
              </a:rPr>
              <a:t>2 Customer </a:t>
            </a:r>
            <a:r>
              <a:rPr sz="2000" b="1" spc="-10" dirty="0">
                <a:latin typeface="Futura Hv BT"/>
                <a:cs typeface="Futura Hv BT"/>
              </a:rPr>
              <a:t>Profiles </a:t>
            </a:r>
            <a:r>
              <a:rPr sz="2000" b="1" spc="-5" dirty="0">
                <a:latin typeface="Futura Hv BT"/>
                <a:cs typeface="Futura Hv BT"/>
              </a:rPr>
              <a:t>(Most </a:t>
            </a:r>
            <a:r>
              <a:rPr sz="2000" b="1" spc="-10" dirty="0">
                <a:latin typeface="Futura Hv BT"/>
                <a:cs typeface="Futura Hv BT"/>
              </a:rPr>
              <a:t>Prominent </a:t>
            </a:r>
            <a:r>
              <a:rPr sz="2000" b="1" spc="-5" dirty="0">
                <a:latin typeface="Futura Hv BT"/>
                <a:cs typeface="Futura Hv BT"/>
              </a:rPr>
              <a:t>User/  </a:t>
            </a:r>
            <a:r>
              <a:rPr sz="2000" b="1" spc="-10" dirty="0">
                <a:latin typeface="Futura Hv BT"/>
                <a:cs typeface="Futura Hv BT"/>
              </a:rPr>
              <a:t>Stakeholder)</a:t>
            </a:r>
            <a:endParaRPr sz="2000">
              <a:latin typeface="Futura Hv BT"/>
              <a:cs typeface="Futura Hv BT"/>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81031" y="344784"/>
            <a:ext cx="4404069" cy="635000"/>
          </a:xfrm>
          <a:prstGeom prst="rect">
            <a:avLst/>
          </a:prstGeom>
        </p:spPr>
        <p:txBody>
          <a:bodyPr vert="horz" wrap="square" lIns="0" tIns="12700" rIns="0" bIns="0" rtlCol="0">
            <a:spAutoFit/>
          </a:bodyPr>
          <a:lstStyle/>
          <a:p>
            <a:pPr marL="1270" algn="ctr">
              <a:lnSpc>
                <a:spcPct val="100000"/>
              </a:lnSpc>
              <a:spcBef>
                <a:spcPts val="100"/>
              </a:spcBef>
            </a:pPr>
            <a:r>
              <a:rPr sz="2000" b="1" spc="-5" dirty="0">
                <a:latin typeface="Futura Hv BT"/>
                <a:cs typeface="Futura Hv BT"/>
              </a:rPr>
              <a:t>Individual</a:t>
            </a:r>
            <a:r>
              <a:rPr sz="2000" b="1" spc="-10" dirty="0">
                <a:latin typeface="Futura Hv BT"/>
                <a:cs typeface="Futura Hv BT"/>
              </a:rPr>
              <a:t> </a:t>
            </a:r>
            <a:r>
              <a:rPr sz="2000" b="1" spc="-5" dirty="0">
                <a:latin typeface="Futura Hv BT"/>
                <a:cs typeface="Futura Hv BT"/>
              </a:rPr>
              <a:t>Interview</a:t>
            </a:r>
            <a:endParaRPr sz="2000" dirty="0">
              <a:latin typeface="Futura Hv BT"/>
              <a:cs typeface="Futura Hv BT"/>
            </a:endParaRPr>
          </a:p>
          <a:p>
            <a:pPr algn="ctr">
              <a:lnSpc>
                <a:spcPct val="100000"/>
              </a:lnSpc>
            </a:pPr>
            <a:r>
              <a:rPr sz="2000" spc="-30" dirty="0">
                <a:latin typeface="Futura Lt BT"/>
                <a:cs typeface="Futura Lt BT"/>
              </a:rPr>
              <a:t>Telephonic </a:t>
            </a:r>
            <a:r>
              <a:rPr sz="2000" dirty="0">
                <a:latin typeface="Futura Lt BT"/>
                <a:cs typeface="Futura Lt BT"/>
              </a:rPr>
              <a:t>(Short), In-depth</a:t>
            </a:r>
            <a:r>
              <a:rPr sz="2000" spc="-50" dirty="0">
                <a:latin typeface="Futura Lt BT"/>
                <a:cs typeface="Futura Lt BT"/>
              </a:rPr>
              <a:t> </a:t>
            </a:r>
            <a:r>
              <a:rPr sz="2000" spc="-5" dirty="0">
                <a:latin typeface="Futura Lt BT"/>
                <a:cs typeface="Futura Lt BT"/>
              </a:rPr>
              <a:t>Interview</a:t>
            </a:r>
            <a:endParaRPr sz="2000" dirty="0">
              <a:latin typeface="Futura Lt BT"/>
              <a:cs typeface="Futura Lt BT"/>
            </a:endParaRPr>
          </a:p>
        </p:txBody>
      </p:sp>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6" name="object 4">
            <a:extLst>
              <a:ext uri="{FF2B5EF4-FFF2-40B4-BE49-F238E27FC236}">
                <a16:creationId xmlns:a16="http://schemas.microsoft.com/office/drawing/2014/main" xmlns="" id="{1D7CF860-D618-4F5F-AD9E-5521004C0404}"/>
              </a:ext>
            </a:extLst>
          </p:cNvPr>
          <p:cNvSpPr txBox="1"/>
          <p:nvPr/>
        </p:nvSpPr>
        <p:spPr>
          <a:xfrm>
            <a:off x="4432300" y="2879149"/>
            <a:ext cx="5182477" cy="1243930"/>
          </a:xfrm>
          <a:prstGeom prst="rect">
            <a:avLst/>
          </a:prstGeom>
        </p:spPr>
        <p:txBody>
          <a:bodyPr vert="horz" wrap="square" lIns="0" tIns="12700" rIns="0" bIns="0" rtlCol="0">
            <a:spAutoFit/>
          </a:bodyPr>
          <a:lstStyle/>
          <a:p>
            <a:pPr marL="12700">
              <a:lnSpc>
                <a:spcPct val="100000"/>
              </a:lnSpc>
              <a:spcBef>
                <a:spcPts val="100"/>
              </a:spcBef>
            </a:pPr>
            <a:r>
              <a:rPr lang="en-IN" sz="2000" b="1" spc="-5" dirty="0">
                <a:latin typeface="Futura Hv BT"/>
                <a:cs typeface="Futura Hv BT"/>
              </a:rPr>
              <a:t>Group Interviews</a:t>
            </a:r>
            <a:endParaRPr sz="2000" dirty="0">
              <a:latin typeface="Futura Hv BT"/>
              <a:cs typeface="Futura Hv BT"/>
            </a:endParaRPr>
          </a:p>
          <a:p>
            <a:pPr marL="12700">
              <a:lnSpc>
                <a:spcPct val="100000"/>
              </a:lnSpc>
            </a:pPr>
            <a:r>
              <a:rPr lang="en-IN" sz="2000" dirty="0">
                <a:latin typeface="Futura Lt BT"/>
                <a:cs typeface="Futura Lt BT"/>
              </a:rPr>
              <a:t>You can come to a quick understanding of a community’s life, dynamics, and needs by conducting a Group Interview.</a:t>
            </a:r>
            <a:endParaRPr sz="2000" dirty="0">
              <a:latin typeface="Futura Lt BT"/>
              <a:cs typeface="Futura Lt BT"/>
            </a:endParaRPr>
          </a:p>
        </p:txBody>
      </p:sp>
      <p:sp>
        <p:nvSpPr>
          <p:cNvPr id="8" name="object 4">
            <a:extLst>
              <a:ext uri="{FF2B5EF4-FFF2-40B4-BE49-F238E27FC236}">
                <a16:creationId xmlns:a16="http://schemas.microsoft.com/office/drawing/2014/main" xmlns="" id="{3BF0321A-B48E-4F8A-B0BF-60A65FC8037A}"/>
              </a:ext>
            </a:extLst>
          </p:cNvPr>
          <p:cNvSpPr txBox="1"/>
          <p:nvPr/>
        </p:nvSpPr>
        <p:spPr>
          <a:xfrm>
            <a:off x="4432300" y="5060339"/>
            <a:ext cx="5182477" cy="1243930"/>
          </a:xfrm>
          <a:prstGeom prst="rect">
            <a:avLst/>
          </a:prstGeom>
        </p:spPr>
        <p:txBody>
          <a:bodyPr vert="horz" wrap="square" lIns="0" tIns="12700" rIns="0" bIns="0" rtlCol="0">
            <a:spAutoFit/>
          </a:bodyPr>
          <a:lstStyle/>
          <a:p>
            <a:pPr marL="12700">
              <a:lnSpc>
                <a:spcPct val="100000"/>
              </a:lnSpc>
              <a:spcBef>
                <a:spcPts val="100"/>
              </a:spcBef>
            </a:pPr>
            <a:r>
              <a:rPr lang="en-IN" sz="2000" b="1" spc="-5" dirty="0">
                <a:latin typeface="Futura Hv BT"/>
                <a:cs typeface="Futura Hv BT"/>
              </a:rPr>
              <a:t>Expert Interview</a:t>
            </a:r>
            <a:endParaRPr sz="2000" dirty="0">
              <a:latin typeface="Futura Hv BT"/>
              <a:cs typeface="Futura Hv BT"/>
            </a:endParaRPr>
          </a:p>
          <a:p>
            <a:pPr marL="12700">
              <a:lnSpc>
                <a:spcPct val="100000"/>
              </a:lnSpc>
            </a:pPr>
            <a:r>
              <a:rPr lang="en-IN" sz="2000" dirty="0">
                <a:latin typeface="Futura Lt BT"/>
                <a:cs typeface="Futura Lt BT"/>
              </a:rPr>
              <a:t>Experts can fill you in quickly on a topic, and give you key insights into relevant history, context, and innovations.</a:t>
            </a:r>
            <a:endParaRPr sz="2000" dirty="0">
              <a:latin typeface="Futura Lt BT"/>
              <a:cs typeface="Futura Lt BT"/>
            </a:endParaRPr>
          </a:p>
        </p:txBody>
      </p:sp>
      <p:pic>
        <p:nvPicPr>
          <p:cNvPr id="9" name="Picture 8">
            <a:extLst>
              <a:ext uri="{FF2B5EF4-FFF2-40B4-BE49-F238E27FC236}">
                <a16:creationId xmlns:a16="http://schemas.microsoft.com/office/drawing/2014/main" xmlns="" id="{15AE703A-4F50-489F-85BC-520595BE0F4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78623" y="3019425"/>
            <a:ext cx="2778632" cy="2778634"/>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ftr" sz="quarter" idx="5"/>
          </p:nvPr>
        </p:nvSpPr>
        <p:spPr>
          <a:prstGeom prst="rect">
            <a:avLst/>
          </a:prstGeom>
        </p:spPr>
        <p:txBody>
          <a:bodyPr vert="horz" wrap="square" lIns="0" tIns="8890" rIns="0" bIns="0" rtlCol="0">
            <a:spAutoFit/>
          </a:bodyPr>
          <a:lstStyle/>
          <a:p>
            <a:pPr marL="12700">
              <a:lnSpc>
                <a:spcPct val="100000"/>
              </a:lnSpc>
              <a:spcBef>
                <a:spcPts val="70"/>
              </a:spcBef>
            </a:pPr>
            <a:r>
              <a:rPr dirty="0"/>
              <a:t>© </a:t>
            </a:r>
            <a:r>
              <a:rPr spc="-5" dirty="0"/>
              <a:t>All </a:t>
            </a:r>
            <a:r>
              <a:rPr dirty="0"/>
              <a:t>rights reserved. </a:t>
            </a:r>
            <a:r>
              <a:rPr spc="-5" dirty="0"/>
              <a:t>2019. Innovation </a:t>
            </a:r>
            <a:r>
              <a:rPr dirty="0"/>
              <a:t>&amp; </a:t>
            </a:r>
            <a:r>
              <a:rPr spc="-10" dirty="0"/>
              <a:t>Research Foundation</a:t>
            </a:r>
            <a:r>
              <a:rPr spc="-30" dirty="0"/>
              <a:t> </a:t>
            </a:r>
            <a:r>
              <a:rPr dirty="0"/>
              <a:t>(IRF)</a:t>
            </a:r>
          </a:p>
        </p:txBody>
      </p:sp>
      <p:sp>
        <p:nvSpPr>
          <p:cNvPr id="3" name="object 2">
            <a:extLst>
              <a:ext uri="{FF2B5EF4-FFF2-40B4-BE49-F238E27FC236}">
                <a16:creationId xmlns:a16="http://schemas.microsoft.com/office/drawing/2014/main" xmlns="" id="{DB369EE4-03A6-46D2-9867-676CE547D0AF}"/>
              </a:ext>
            </a:extLst>
          </p:cNvPr>
          <p:cNvSpPr txBox="1"/>
          <p:nvPr/>
        </p:nvSpPr>
        <p:spPr>
          <a:xfrm>
            <a:off x="2954165" y="352425"/>
            <a:ext cx="4785069" cy="320601"/>
          </a:xfrm>
          <a:prstGeom prst="rect">
            <a:avLst/>
          </a:prstGeom>
        </p:spPr>
        <p:txBody>
          <a:bodyPr vert="horz" wrap="square" lIns="0" tIns="12700" rIns="0" bIns="0" rtlCol="0">
            <a:spAutoFit/>
          </a:bodyPr>
          <a:lstStyle/>
          <a:p>
            <a:pPr marL="1270" algn="ctr">
              <a:lnSpc>
                <a:spcPct val="100000"/>
              </a:lnSpc>
              <a:spcBef>
                <a:spcPts val="100"/>
              </a:spcBef>
            </a:pPr>
            <a:r>
              <a:rPr lang="en-IN" sz="2000" b="1" spc="-5" dirty="0">
                <a:latin typeface="Futura Hv BT"/>
                <a:cs typeface="Futura Hv BT"/>
              </a:rPr>
              <a:t>METHOD : INTERVIEW FOR EMPATHY</a:t>
            </a:r>
            <a:endParaRPr sz="2000" dirty="0">
              <a:latin typeface="Futura Lt BT"/>
              <a:cs typeface="Futura Lt BT"/>
            </a:endParaRPr>
          </a:p>
        </p:txBody>
      </p:sp>
      <p:pic>
        <p:nvPicPr>
          <p:cNvPr id="5" name="Picture 4">
            <a:extLst>
              <a:ext uri="{FF2B5EF4-FFF2-40B4-BE49-F238E27FC236}">
                <a16:creationId xmlns:a16="http://schemas.microsoft.com/office/drawing/2014/main" xmlns="" id="{E427F258-FE0B-49FE-9692-D5BB3E97E3A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5401" y="1319616"/>
            <a:ext cx="9942596" cy="532181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TM10001103[[fn=Headlines]]</Template>
  <TotalTime>4626</TotalTime>
  <Words>24687</Words>
  <Application>Microsoft Office PowerPoint</Application>
  <PresentationFormat>Custom</PresentationFormat>
  <Paragraphs>1462</Paragraphs>
  <Slides>292</Slides>
  <Notes>1</Notes>
  <HiddenSlides>0</HiddenSlides>
  <MMClips>0</MMClips>
  <ScaleCrop>false</ScaleCrop>
  <HeadingPairs>
    <vt:vector size="4" baseType="variant">
      <vt:variant>
        <vt:lpstr>Theme</vt:lpstr>
      </vt:variant>
      <vt:variant>
        <vt:i4>1</vt:i4>
      </vt:variant>
      <vt:variant>
        <vt:lpstr>Slide Titles</vt:lpstr>
      </vt:variant>
      <vt:variant>
        <vt:i4>292</vt:i4>
      </vt:variant>
    </vt:vector>
  </HeadingPairs>
  <TitlesOfParts>
    <vt:vector size="293" baseType="lpstr">
      <vt:lpstr>Office Theme</vt:lpstr>
      <vt:lpstr>ONLINE PROGRAM</vt:lpstr>
      <vt:lpstr>Introduction</vt:lpstr>
      <vt:lpstr>Explorra has numerous campuses across India  China &amp; Canada. Having trained and placed  over 100000+ students &amp; professionals in  Digital Media Design over last two decades.</vt:lpstr>
      <vt:lpstr>Slide 4</vt:lpstr>
      <vt:lpstr>Slide 5</vt:lpstr>
      <vt:lpstr>Major  Project</vt:lpstr>
      <vt:lpstr>Learning  Outcome</vt:lpstr>
      <vt:lpstr>Assessment</vt:lpstr>
      <vt:lpstr>Day One</vt:lpstr>
      <vt:lpstr>Slide 10</vt:lpstr>
      <vt:lpstr>Slide 11</vt:lpstr>
      <vt:lpstr>Slide 12</vt:lpstr>
      <vt:lpstr>for Managers</vt:lpstr>
      <vt:lpstr>DESIGN-DRIVEN COMPANIES OUTPERFORM S &amp; P BY 228% OVER TEN  YEARS - THE ‘DMI DESIGN VALUE INDEX’</vt:lpstr>
      <vt:lpstr>81%</vt:lpstr>
      <vt:lpstr>Manager  A Bilateral  Thinker</vt:lpstr>
      <vt:lpstr>Slide 17</vt:lpstr>
      <vt:lpstr>EVERY INDIVIDUAL NEEDS TO HAVE THESE</vt:lpstr>
      <vt:lpstr>Slide 19</vt:lpstr>
      <vt:lpstr>Lets  do  the “Wallet  Assignement”</vt:lpstr>
      <vt:lpstr>Manager</vt:lpstr>
      <vt:lpstr>“( ... ) Design thinking is a  discipline that uses the  designer’s sensibilitiy and methods to match people’s needs</vt:lpstr>
      <vt:lpstr>MINDSET</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BASIC PRINCIPLES OF DESIGN THINKING WORKFLOWS</vt:lpstr>
      <vt:lpstr>Slide 42</vt:lpstr>
      <vt:lpstr>Slide 43</vt:lpstr>
      <vt:lpstr>Slide 44</vt:lpstr>
      <vt:lpstr>Slide 45</vt:lpstr>
      <vt:lpstr>The why boring classes workshop</vt:lpstr>
      <vt:lpstr>Slide 47</vt:lpstr>
      <vt:lpstr>Design  Thinking  Project</vt:lpstr>
      <vt:lpstr>Each team  will behave  like a  Company</vt:lpstr>
      <vt:lpstr>Design Thinking for Non-Designers</vt:lpstr>
      <vt:lpstr>What do Non- Designer need to learn?</vt:lpstr>
      <vt:lpstr>Slide 52</vt:lpstr>
      <vt:lpstr>Challenges team faces</vt:lpstr>
      <vt:lpstr>Three team strategies for success</vt:lpstr>
      <vt:lpstr>Add metrics for idea and process debate</vt:lpstr>
      <vt:lpstr>Enforce discussion of process phase check-ins</vt:lpstr>
      <vt:lpstr>Specify a “Contract” of ideas no longer open to debate</vt:lpstr>
      <vt:lpstr>a. Observation (Study of AS IS)</vt:lpstr>
      <vt:lpstr>Slide 59</vt:lpstr>
      <vt:lpstr>Story of  Darwin  Introducing  Observation</vt:lpstr>
      <vt:lpstr>BEGINNERS MINDSET</vt:lpstr>
      <vt:lpstr>Slide 62</vt:lpstr>
      <vt:lpstr>Slide 63</vt:lpstr>
      <vt:lpstr>Slide 64</vt:lpstr>
      <vt:lpstr>Slide 65</vt:lpstr>
      <vt:lpstr>Slide 66</vt:lpstr>
      <vt:lpstr>LIST THE STAKEHOLDERS</vt:lpstr>
      <vt:lpstr>FEW FRAMEWORKS FOR OBSERVATION (use any one)</vt:lpstr>
      <vt:lpstr>Tools  and Techniques  for</vt:lpstr>
      <vt:lpstr>CREATE AN OBSERVATION CANVAS (stick post its)</vt:lpstr>
      <vt:lpstr>FEW FRAMEWORKS FOR OBSERVATION (use any one)</vt:lpstr>
      <vt:lpstr>Slide 72</vt:lpstr>
      <vt:lpstr>Slide 73</vt:lpstr>
      <vt:lpstr>Slide 74</vt:lpstr>
      <vt:lpstr>Slide 75</vt:lpstr>
      <vt:lpstr>AEIOU Canvas</vt:lpstr>
      <vt:lpstr>MAKE A LIST OF ALL ACTIVITIES :: TECHNOLOGY USED CURRENTLY</vt:lpstr>
      <vt:lpstr>MAKE A LIST OF ALL PROCESSES AND SYSTEMS</vt:lpstr>
      <vt:lpstr>Slide 79</vt:lpstr>
      <vt:lpstr>Slide 80</vt:lpstr>
      <vt:lpstr>b. Empathy (Deep Insights)</vt:lpstr>
      <vt:lpstr>EMPATHY</vt:lpstr>
      <vt:lpstr>Slide 83</vt:lpstr>
      <vt:lpstr>To build Empathy,</vt:lpstr>
      <vt:lpstr>Slide 85</vt:lpstr>
      <vt:lpstr>Slide 86</vt:lpstr>
      <vt:lpstr>How to Develop an  Empathatic Approach?</vt:lpstr>
      <vt:lpstr>Slide 88</vt:lpstr>
      <vt:lpstr>Ethnographic  Research  methods</vt:lpstr>
      <vt:lpstr>Recording  Observations</vt:lpstr>
      <vt:lpstr>In-Depth  Interviewing</vt:lpstr>
      <vt:lpstr>Three  General  Categories of  Interviews</vt:lpstr>
      <vt:lpstr>Types/Stages  of Field Notes</vt:lpstr>
      <vt:lpstr>Slide 94</vt:lpstr>
      <vt:lpstr>Flims, Vidoes and Photographs have a long history in  anthropology, called vusual anthropology, or film ethnography.  It relies on film and photograohs to capture the daily life of  group under study.</vt:lpstr>
      <vt:lpstr>Creating the  Questionnaire  using...</vt:lpstr>
      <vt:lpstr>Documenting</vt:lpstr>
      <vt:lpstr>Slide 98</vt:lpstr>
      <vt:lpstr>Slide 99</vt:lpstr>
      <vt:lpstr>Slide 100</vt:lpstr>
      <vt:lpstr>Slide 101</vt:lpstr>
      <vt:lpstr>Creating a Persona  on an A4sheet</vt:lpstr>
      <vt:lpstr>Slide 103</vt:lpstr>
      <vt:lpstr>Future friendly design: designing for and with future consumers</vt:lpstr>
      <vt:lpstr>A framework for understanding changing consumer values </vt:lpstr>
      <vt:lpstr>Emerging consumer needs</vt:lpstr>
      <vt:lpstr>The future personas emerging</vt:lpstr>
      <vt:lpstr>Keeping it real</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Persona</vt:lpstr>
      <vt:lpstr>Slide 128</vt:lpstr>
      <vt:lpstr>Secondary  Research:</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Answer keeping in mind your design thinking process</vt:lpstr>
      <vt:lpstr>Slide 149</vt:lpstr>
      <vt:lpstr>Slide 150</vt:lpstr>
      <vt:lpstr>Slide 151</vt:lpstr>
      <vt:lpstr>Slide 152</vt:lpstr>
      <vt:lpstr>Slide 153</vt:lpstr>
      <vt:lpstr>Slide 154</vt:lpstr>
      <vt:lpstr>Slide 155</vt:lpstr>
      <vt:lpstr>Co-  Creation  Design Tool</vt:lpstr>
      <vt:lpstr>Prototyping with customers</vt:lpstr>
      <vt:lpstr>From Public-Sector Food-Service employees to restaurants chefs</vt:lpstr>
      <vt:lpstr>From Hospitable Food Service To The Good Kitchen</vt:lpstr>
      <vt:lpstr>The Good Kitchen Becomes Part of the Family</vt:lpstr>
      <vt:lpstr>Slide 161</vt:lpstr>
      <vt:lpstr>Slide 162</vt:lpstr>
      <vt:lpstr>Slide 163</vt:lpstr>
      <vt:lpstr>Slide 164</vt:lpstr>
      <vt:lpstr>Slide 165</vt:lpstr>
      <vt:lpstr>Slide 166</vt:lpstr>
      <vt:lpstr>Slide 167</vt:lpstr>
      <vt:lpstr>Slide 168</vt:lpstr>
      <vt:lpstr>Prototyping Design Tool</vt:lpstr>
      <vt:lpstr>Slide 170</vt:lpstr>
      <vt:lpstr>Slide 171</vt:lpstr>
      <vt:lpstr>Slide 172</vt:lpstr>
      <vt:lpstr>Slide 173</vt:lpstr>
      <vt:lpstr>Slide 174</vt:lpstr>
      <vt:lpstr>Slide 175</vt:lpstr>
      <vt:lpstr>Take aways</vt:lpstr>
      <vt:lpstr>Slide 177</vt:lpstr>
      <vt:lpstr>Slide 178</vt:lpstr>
      <vt:lpstr>Slide 179</vt:lpstr>
      <vt:lpstr>Journey  Mapping  Design Tool</vt:lpstr>
      <vt:lpstr>Creating a  Journey  Map</vt:lpstr>
      <vt:lpstr>Slide 182</vt:lpstr>
      <vt:lpstr>Slide 183</vt:lpstr>
      <vt:lpstr>A Customer Journey map is a visual or graphic interpretation of the  overall story from an individual’s perspective of their relationship with an  organization, service, product or brand, over time and across channels.</vt:lpstr>
      <vt:lpstr>Slide 185</vt:lpstr>
      <vt:lpstr>Slide 186</vt:lpstr>
      <vt:lpstr>Slide 187</vt:lpstr>
      <vt:lpstr>Slide 188</vt:lpstr>
      <vt:lpstr>Slide 189</vt:lpstr>
      <vt:lpstr>Slide 190</vt:lpstr>
      <vt:lpstr>To the Field  to find  Problems &amp;  Possibilities</vt:lpstr>
      <vt:lpstr>01 Cast aside your  Biases, Listen  and Observe</vt:lpstr>
      <vt:lpstr>04 Watch for  “Work Arounds”</vt:lpstr>
      <vt:lpstr>Proactively document and share past elements of design journey</vt:lpstr>
      <vt:lpstr>Leading for a corporate culture of design thinking</vt:lpstr>
      <vt:lpstr>By Roger Martin </vt:lpstr>
      <vt:lpstr>Culture as context</vt:lpstr>
      <vt:lpstr>Default culture</vt:lpstr>
      <vt:lpstr>Slide 199</vt:lpstr>
      <vt:lpstr>Too many organizations, corporate culture is a barrier to design thinking and potent innovation.</vt:lpstr>
      <vt:lpstr>The Distinctive elements of corporate culture</vt:lpstr>
      <vt:lpstr>What is corporate culture?</vt:lpstr>
      <vt:lpstr>Corporate forces that undermine design thinking </vt:lpstr>
      <vt:lpstr>Pillars of innovation for enabling design thinking</vt:lpstr>
      <vt:lpstr>Slide 205</vt:lpstr>
      <vt:lpstr>Four stages of transforming to a culture of design thinking</vt:lpstr>
      <vt:lpstr>Slide 207</vt:lpstr>
      <vt:lpstr>Slide 208</vt:lpstr>
      <vt:lpstr>Slide 209</vt:lpstr>
      <vt:lpstr>Slide 210</vt:lpstr>
      <vt:lpstr>Capturing context through service design stories</vt:lpstr>
      <vt:lpstr>Service design: services are always co-produced with the end user</vt:lpstr>
      <vt:lpstr>Case illustration of the CTN Method</vt:lpstr>
      <vt:lpstr>Slide 214</vt:lpstr>
      <vt:lpstr>Company descriptions (Exhibit 1)</vt:lpstr>
      <vt:lpstr>Preparation—why? Purpose of collaboration </vt:lpstr>
      <vt:lpstr>Slide 217</vt:lpstr>
      <vt:lpstr>Slide 218</vt:lpstr>
      <vt:lpstr>Slide 219</vt:lpstr>
      <vt:lpstr>Slide 220</vt:lpstr>
      <vt:lpstr>Slide 221</vt:lpstr>
      <vt:lpstr>Examples of use narratives told in the workshop during the action phase (Exhibit 2)</vt:lpstr>
      <vt:lpstr>Slide 223</vt:lpstr>
      <vt:lpstr>Slide 224</vt:lpstr>
      <vt:lpstr>Slide 225</vt:lpstr>
      <vt:lpstr>Slide 226</vt:lpstr>
      <vt:lpstr>Slide 227</vt:lpstr>
      <vt:lpstr>Exhibit 1 </vt:lpstr>
      <vt:lpstr>Exhibit 2 </vt:lpstr>
      <vt:lpstr>Slide 230</vt:lpstr>
      <vt:lpstr>Slide 231</vt:lpstr>
      <vt:lpstr>Knowledge management as intelligence amplification for breakthrough innovations</vt:lpstr>
      <vt:lpstr>Slide 233</vt:lpstr>
      <vt:lpstr>Designing amidst uncertainty </vt:lpstr>
      <vt:lpstr>Knowledge management tasks for breakthrough innovation: from intelligence leveraging to intelligence amplification</vt:lpstr>
      <vt:lpstr>Slide 236</vt:lpstr>
      <vt:lpstr>Slide 237</vt:lpstr>
      <vt:lpstr>Slide 238</vt:lpstr>
      <vt:lpstr>Slide 239</vt:lpstr>
      <vt:lpstr>Slide 240</vt:lpstr>
      <vt:lpstr>Key functions that are part of knowledge amplification</vt:lpstr>
      <vt:lpstr>Slide 242</vt:lpstr>
      <vt:lpstr>Slide 243</vt:lpstr>
      <vt:lpstr>Slide 244</vt:lpstr>
      <vt:lpstr>Slide 245</vt:lpstr>
      <vt:lpstr>KM and selected tools for breakthrough innovation</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Strategically embedding design thinking in the firm</vt:lpstr>
      <vt:lpstr>How the research was done </vt:lpstr>
      <vt:lpstr>Slide 269</vt:lpstr>
      <vt:lpstr>Introducing and embedding design thinking at Diageo</vt:lpstr>
      <vt:lpstr>Slide 271</vt:lpstr>
      <vt:lpstr>Slide 272</vt:lpstr>
      <vt:lpstr>Too much CEO control can hamper the strategic embodiment of design thinking</vt:lpstr>
      <vt:lpstr>Organizational practices</vt:lpstr>
      <vt:lpstr>Slide 275</vt:lpstr>
      <vt:lpstr>Slide 276</vt:lpstr>
      <vt:lpstr>Slide 277</vt:lpstr>
      <vt:lpstr>Slide 278</vt:lpstr>
      <vt:lpstr>Slide 279</vt:lpstr>
      <vt:lpstr>Organizational climate and culture</vt:lpstr>
      <vt:lpstr>Slide 281</vt:lpstr>
      <vt:lpstr>Slide 282</vt:lpstr>
      <vt:lpstr>Slide 283</vt:lpstr>
      <vt:lpstr>The challenge of overcoming cultural barriers</vt:lpstr>
      <vt:lpstr>Slide 285</vt:lpstr>
      <vt:lpstr>Embedding design thinking</vt:lpstr>
      <vt:lpstr>Practical implication </vt:lpstr>
      <vt:lpstr>c. Problem / Challenge</vt:lpstr>
      <vt:lpstr>Slide 289</vt:lpstr>
      <vt:lpstr>Field Work  Deliverables</vt:lpstr>
      <vt:lpstr>Kindly bring...</vt:lpstr>
      <vt:lpstr>Slide 292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credit course</dc:title>
  <dc:creator>XDS</dc:creator>
  <cp:lastModifiedBy>XDS</cp:lastModifiedBy>
  <cp:revision>292</cp:revision>
  <dcterms:created xsi:type="dcterms:W3CDTF">2019-06-08T10:59:01Z</dcterms:created>
  <dcterms:modified xsi:type="dcterms:W3CDTF">2019-11-30T10:27:15Z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2019-06-08T00:00:00Z</vt:filetime>
  </property>
  <property fmtid="{D5CDD505-2E9C-101B-9397-08002B2CF9AE}" pid="3" name="Creator">
    <vt:lpwstr>Adobe InDesign 14.0 (Windows)</vt:lpwstr>
  </property>
  <property fmtid="{D5CDD505-2E9C-101B-9397-08002B2CF9AE}" pid="4" name="LastSaved">
    <vt:filetime>2019-06-08T00:00:00Z</vt:filetime>
  </property>
</Properties>
</file>