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61" r:id="rId4"/>
    <p:sldId id="263" r:id="rId5"/>
    <p:sldId id="265" r:id="rId6"/>
    <p:sldId id="264" r:id="rId7"/>
    <p:sldId id="266" r:id="rId8"/>
    <p:sldId id="267" r:id="rId9"/>
    <p:sldId id="270" r:id="rId10"/>
    <p:sldId id="269" r:id="rId11"/>
    <p:sldId id="268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80" r:id="rId21"/>
    <p:sldId id="281" r:id="rId22"/>
    <p:sldId id="30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900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19AB-2CF8-4671-A44E-4DED9D41DBA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94D0-CD4D-42D0-9BB3-367FDF79C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428750"/>
            <a:ext cx="9141620" cy="24003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346349"/>
            <a:ext cx="9141620" cy="5486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3856587"/>
            <a:ext cx="9141620" cy="5486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559859"/>
            <a:ext cx="7200900" cy="1293069"/>
          </a:xfrm>
        </p:spPr>
        <p:txBody>
          <a:bodyPr anchor="b"/>
          <a:lstStyle>
            <a:lvl1pPr algn="ctr">
              <a:defRPr sz="41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969514"/>
            <a:ext cx="7200900" cy="685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05978"/>
            <a:ext cx="1971675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5978"/>
            <a:ext cx="5800725" cy="442317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4830"/>
            <a:ext cx="8382000" cy="3095720"/>
          </a:xfrm>
        </p:spPr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97914"/>
            <a:ext cx="7200900" cy="1769364"/>
          </a:xfrm>
        </p:spPr>
        <p:txBody>
          <a:bodyPr anchor="b">
            <a:normAutofit/>
          </a:bodyPr>
          <a:lstStyle>
            <a:lvl1pPr algn="ctr">
              <a:defRPr sz="41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429000"/>
            <a:ext cx="7200900" cy="630936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426464"/>
            <a:ext cx="3429000" cy="309295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426464"/>
            <a:ext cx="3429000" cy="309295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378098"/>
            <a:ext cx="3429000" cy="57494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7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055550"/>
            <a:ext cx="3429000" cy="246663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378098"/>
            <a:ext cx="3429000" cy="57494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7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055550"/>
            <a:ext cx="3429000" cy="246663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189" y="0"/>
            <a:ext cx="9141620" cy="283464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189" y="0"/>
            <a:ext cx="9141620" cy="283464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1762506"/>
            <a:ext cx="3154680" cy="1495044"/>
          </a:xfrm>
        </p:spPr>
        <p:txBody>
          <a:bodyPr anchor="b">
            <a:normAutofit/>
          </a:bodyPr>
          <a:lstStyle>
            <a:lvl1pPr>
              <a:defRPr sz="2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569214"/>
            <a:ext cx="4972050" cy="399821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3271266"/>
            <a:ext cx="3154680" cy="129616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189" y="0"/>
            <a:ext cx="9141620" cy="283464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1762506"/>
            <a:ext cx="3154680" cy="1495044"/>
          </a:xfrm>
        </p:spPr>
        <p:txBody>
          <a:bodyPr anchor="b">
            <a:normAutofit/>
          </a:bodyPr>
          <a:lstStyle>
            <a:lvl1pPr>
              <a:defRPr sz="2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8" y="379578"/>
            <a:ext cx="5143502" cy="43822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3271266"/>
            <a:ext cx="3154680" cy="129616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860036"/>
            <a:ext cx="9141620" cy="283464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285750"/>
            <a:ext cx="7132320" cy="6210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426465"/>
            <a:ext cx="7132320" cy="3095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2A8AB4E4-4F99-404B-B28B-B13CFBC2A66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4951476"/>
            <a:ext cx="5369814" cy="1783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2800" kern="1200">
          <a:solidFill>
            <a:schemeClr val="tx1">
              <a:lumMod val="90000"/>
              <a:lumOff val="10000"/>
            </a:schemeClr>
          </a:solidFill>
          <a:latin typeface="Myriad Pro" pitchFamily="34" charset="0"/>
          <a:ea typeface="+mn-ea"/>
          <a:cs typeface="Arabic Typesetting" pitchFamily="66" charset="-78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100000"/>
        <a:buFont typeface="Arial" pitchFamily="34" charset="0"/>
        <a:buChar char="▪"/>
        <a:defRPr sz="2800" kern="1200">
          <a:solidFill>
            <a:schemeClr val="tx1">
              <a:lumMod val="90000"/>
              <a:lumOff val="10000"/>
            </a:schemeClr>
          </a:solidFill>
          <a:latin typeface="Myriad Pro" pitchFamily="34" charset="0"/>
          <a:ea typeface="+mn-ea"/>
          <a:cs typeface="Arabic Typesetting" pitchFamily="66" charset="-78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800" kern="1200">
          <a:solidFill>
            <a:schemeClr val="tx1">
              <a:lumMod val="90000"/>
              <a:lumOff val="10000"/>
            </a:schemeClr>
          </a:solidFill>
          <a:latin typeface="Myriad Pro" pitchFamily="34" charset="0"/>
          <a:ea typeface="+mn-ea"/>
          <a:cs typeface="Arabic Typesetting" pitchFamily="66" charset="-78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800" kern="1200">
          <a:solidFill>
            <a:schemeClr val="tx1">
              <a:lumMod val="90000"/>
              <a:lumOff val="10000"/>
            </a:schemeClr>
          </a:solidFill>
          <a:latin typeface="Myriad Pro" pitchFamily="34" charset="0"/>
          <a:ea typeface="+mn-ea"/>
          <a:cs typeface="Arabic Typesetting" pitchFamily="66" charset="-78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800" kern="1200">
          <a:solidFill>
            <a:schemeClr val="tx1">
              <a:lumMod val="90000"/>
              <a:lumOff val="10000"/>
            </a:schemeClr>
          </a:solidFill>
          <a:latin typeface="Myriad Pro" pitchFamily="34" charset="0"/>
          <a:ea typeface="+mn-ea"/>
          <a:cs typeface="Arabic Typesetting" pitchFamily="66" charset="-78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64659"/>
            <a:ext cx="9144000" cy="1621491"/>
          </a:xfrm>
        </p:spPr>
        <p:txBody>
          <a:bodyPr anchor="ctr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What is your Business Credit Score?</a:t>
            </a:r>
          </a:p>
        </p:txBody>
      </p:sp>
      <p:pic>
        <p:nvPicPr>
          <p:cNvPr id="1026" name="Picture 2" descr="E:\WORKS ZONE\FREELANCEING JOB\TY JOEL STERLING'S PROJECTs\PowerPoin Doc (resizing project)\Presentations\Stock\score to st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133350"/>
            <a:ext cx="2057400" cy="1358164"/>
          </a:xfrm>
          <a:prstGeom prst="rect">
            <a:avLst/>
          </a:prstGeom>
          <a:noFill/>
        </p:spPr>
      </p:pic>
      <p:pic>
        <p:nvPicPr>
          <p:cNvPr id="1027" name="Picture 3" descr="E:\WORKS ZONE\FREELANCEING JOB\TY JOEL STERLING'S PROJECTs\PowerPoin Doc (resizing project)\Presentations\Stock\bigstock_Credit_Car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3612952"/>
            <a:ext cx="1905000" cy="1473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22022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Experian and Equifax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4830"/>
            <a:ext cx="8763000" cy="3095720"/>
          </a:xfrm>
        </p:spPr>
        <p:txBody>
          <a:bodyPr>
            <a:normAutofit/>
          </a:bodyPr>
          <a:lstStyle/>
          <a:p>
            <a:r>
              <a:rPr lang="en-US" dirty="0"/>
              <a:t>Unlike D&amp;B, </a:t>
            </a:r>
            <a:r>
              <a:rPr lang="en-US" b="1" dirty="0"/>
              <a:t>they WILL create a report </a:t>
            </a:r>
            <a:r>
              <a:rPr lang="en-US" dirty="0"/>
              <a:t>for a business …</a:t>
            </a:r>
            <a:endParaRPr lang="en-US" sz="4000" dirty="0"/>
          </a:p>
          <a:p>
            <a:r>
              <a:rPr lang="en-US" dirty="0"/>
              <a:t>… </a:t>
            </a:r>
            <a:r>
              <a:rPr lang="en-US" u="sng" dirty="0"/>
              <a:t>even if that business has no trade lines reporting</a:t>
            </a:r>
            <a:endParaRPr lang="en-US" sz="4000" u="sng" dirty="0"/>
          </a:p>
          <a:p>
            <a:r>
              <a:rPr lang="en-US" dirty="0"/>
              <a:t>All they want is a business name and address </a:t>
            </a:r>
            <a:r>
              <a:rPr lang="en-US" sz="2000" dirty="0"/>
              <a:t>…</a:t>
            </a:r>
          </a:p>
          <a:p>
            <a:r>
              <a:rPr lang="en-US" dirty="0"/>
              <a:t>… and an SIC code</a:t>
            </a:r>
            <a:endParaRPr lang="en-US" sz="4000" dirty="0"/>
          </a:p>
          <a:p>
            <a:r>
              <a:rPr lang="en-US" dirty="0"/>
              <a:t>Those are called business demographics</a:t>
            </a:r>
          </a:p>
        </p:txBody>
      </p:sp>
      <p:pic>
        <p:nvPicPr>
          <p:cNvPr id="10242" name="Picture 2" descr="E:\WORKS ZONE\FREELANCEING JOB\TY JOEL STERLING'S PROJECTs\PowerPoin Doc (resizing project)\Presentations\Stock\re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28950"/>
            <a:ext cx="2028825" cy="177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249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Experian and Equifax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Experian and Equifax have your </a:t>
            </a:r>
            <a:r>
              <a:rPr lang="en-US" u="sng" dirty="0"/>
              <a:t>basic business demographics</a:t>
            </a:r>
            <a:r>
              <a:rPr lang="en-US" dirty="0"/>
              <a:t> …</a:t>
            </a:r>
            <a:endParaRPr lang="en-US" sz="4000" dirty="0"/>
          </a:p>
          <a:p>
            <a:r>
              <a:rPr lang="en-US" dirty="0"/>
              <a:t>… they will populate a report …</a:t>
            </a:r>
            <a:endParaRPr lang="en-US" sz="4000" dirty="0"/>
          </a:p>
          <a:p>
            <a:r>
              <a:rPr lang="en-US" dirty="0"/>
              <a:t>… but don’t expect it to have a good score …</a:t>
            </a:r>
            <a:endParaRPr lang="en-US" sz="4000" dirty="0"/>
          </a:p>
          <a:p>
            <a:r>
              <a:rPr lang="en-US" dirty="0"/>
              <a:t>… because </a:t>
            </a:r>
            <a:r>
              <a:rPr lang="en-US" b="1" dirty="0"/>
              <a:t>they will consider a company with no trade lines reporting to be risky BY DEFINITION</a:t>
            </a:r>
          </a:p>
        </p:txBody>
      </p:sp>
      <p:pic>
        <p:nvPicPr>
          <p:cNvPr id="11266" name="Picture 2" descr="E:\WORKS ZONE\FREELANCEING JOB\TY JOEL STERLING'S PROJECTs\PowerPoin Doc (resizing project)\Presentations\Stock\descriptive-sta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809750"/>
            <a:ext cx="1905000" cy="1299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84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4830"/>
            <a:ext cx="8077200" cy="3629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business with no credit history …</a:t>
            </a:r>
            <a:endParaRPr lang="en-US" sz="4000" dirty="0"/>
          </a:p>
          <a:p>
            <a:r>
              <a:rPr lang="en-US" dirty="0"/>
              <a:t>… will have an </a:t>
            </a:r>
            <a:r>
              <a:rPr lang="en-US" b="1" dirty="0" err="1"/>
              <a:t>Intelliscore</a:t>
            </a:r>
            <a:r>
              <a:rPr lang="en-US" b="1" dirty="0"/>
              <a:t> Plus of medium or even high risk</a:t>
            </a:r>
            <a:endParaRPr lang="en-US" sz="4000" b="1" dirty="0"/>
          </a:p>
          <a:p>
            <a:r>
              <a:rPr lang="en-US" dirty="0"/>
              <a:t>The Financial Stability Risk will be medium or high risk</a:t>
            </a:r>
            <a:endParaRPr lang="en-US" sz="4000" dirty="0"/>
          </a:p>
          <a:p>
            <a:r>
              <a:rPr lang="en-US" dirty="0"/>
              <a:t>The Active Business Indicator will flag a company as being inactive</a:t>
            </a:r>
            <a:endParaRPr lang="en-US" sz="4000" dirty="0"/>
          </a:p>
          <a:p>
            <a:r>
              <a:rPr lang="en-US" dirty="0"/>
              <a:t>Such a company </a:t>
            </a:r>
            <a:r>
              <a:rPr lang="en-US" u="sng" dirty="0"/>
              <a:t>will only be approved for – maybe – $1,000 in business credit</a:t>
            </a:r>
          </a:p>
        </p:txBody>
      </p:sp>
      <p:pic>
        <p:nvPicPr>
          <p:cNvPr id="12292" name="Picture 4" descr="E:\WORKS ZONE\FREELANCEING JOB\TY JOEL STERLING'S PROJECTs\PowerPoin Doc (resizing project)\Presentations\Stock\risk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952" y="3333750"/>
            <a:ext cx="643247" cy="165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629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Equifax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6629400" cy="38386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Equifax will break down why they see a business as being risky</a:t>
            </a:r>
            <a:endParaRPr lang="en-US" sz="4000" dirty="0"/>
          </a:p>
          <a:p>
            <a:r>
              <a:rPr lang="en-US" b="1" dirty="0"/>
              <a:t>They will not have a 24 month history for a new company </a:t>
            </a:r>
            <a:r>
              <a:rPr lang="en-US" dirty="0"/>
              <a:t>…</a:t>
            </a:r>
            <a:endParaRPr lang="en-US" sz="4000" dirty="0"/>
          </a:p>
          <a:p>
            <a:r>
              <a:rPr lang="en-US" dirty="0"/>
              <a:t>… or any age to ascribe to its trade lines</a:t>
            </a:r>
            <a:endParaRPr lang="en-US" sz="4000" dirty="0"/>
          </a:p>
          <a:p>
            <a:r>
              <a:rPr lang="en-US" dirty="0"/>
              <a:t>But </a:t>
            </a:r>
            <a:r>
              <a:rPr lang="en-US" u="sng" dirty="0"/>
              <a:t>on the positive side, you probably have no inquiries</a:t>
            </a:r>
            <a:r>
              <a:rPr lang="en-US" dirty="0"/>
              <a:t> …</a:t>
            </a:r>
            <a:endParaRPr lang="en-US" sz="4000" dirty="0"/>
          </a:p>
          <a:p>
            <a:r>
              <a:rPr lang="en-US" dirty="0"/>
              <a:t>… or liens, collections, or bankruptcies</a:t>
            </a:r>
          </a:p>
        </p:txBody>
      </p:sp>
      <p:pic>
        <p:nvPicPr>
          <p:cNvPr id="13314" name="Picture 2" descr="E:\WORKS ZONE\FREELANCEING JOB\TY JOEL STERLING'S PROJECTs\PowerPoin Doc (resizing project)\Presentations\Stock\bankrupt-sta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733550"/>
            <a:ext cx="1981200" cy="190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130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History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4830"/>
            <a:ext cx="7315200" cy="3095720"/>
          </a:xfrm>
        </p:spPr>
        <p:txBody>
          <a:bodyPr>
            <a:normAutofit/>
          </a:bodyPr>
          <a:lstStyle/>
          <a:p>
            <a:r>
              <a:rPr lang="en-US" dirty="0"/>
              <a:t>How well does your company pay its outstanding invoices?</a:t>
            </a:r>
            <a:endParaRPr lang="en-US" sz="4000" dirty="0"/>
          </a:p>
          <a:p>
            <a:r>
              <a:rPr lang="en-US" dirty="0"/>
              <a:t>Are you </a:t>
            </a:r>
            <a:r>
              <a:rPr lang="en-US" u="sng" dirty="0"/>
              <a:t>late, or early, or are you on time</a:t>
            </a:r>
            <a:r>
              <a:rPr lang="en-US" dirty="0"/>
              <a:t>?</a:t>
            </a:r>
            <a:endParaRPr lang="en-US" sz="4000" dirty="0"/>
          </a:p>
          <a:p>
            <a:r>
              <a:rPr lang="en-US" dirty="0"/>
              <a:t>Do you pay your invoices in part, or in full?</a:t>
            </a:r>
            <a:endParaRPr lang="en-US" sz="4000" dirty="0"/>
          </a:p>
          <a:p>
            <a:r>
              <a:rPr lang="en-US" b="1" dirty="0"/>
              <a:t>How has your business’s payment performance changed over time</a:t>
            </a:r>
            <a:r>
              <a:rPr lang="en-US" dirty="0"/>
              <a:t>?</a:t>
            </a:r>
          </a:p>
        </p:txBody>
      </p:sp>
      <p:pic>
        <p:nvPicPr>
          <p:cNvPr id="14338" name="Picture 2" descr="E:\WORKS ZONE\FREELANCEING JOB\TY JOEL STERLING'S PROJECTs\FB Images\FB Images\Images\money 3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962150"/>
            <a:ext cx="1844643" cy="235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68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History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Credit reporting agencies will generally look at the </a:t>
            </a:r>
            <a:r>
              <a:rPr lang="en-US" u="sng" dirty="0"/>
              <a:t>previous 12 months</a:t>
            </a:r>
            <a:endParaRPr lang="en-US" sz="4000" u="sng" dirty="0"/>
          </a:p>
          <a:p>
            <a:r>
              <a:rPr lang="en-US" dirty="0"/>
              <a:t>They will consider your </a:t>
            </a:r>
            <a:r>
              <a:rPr lang="en-US" b="1" dirty="0"/>
              <a:t>payment trends </a:t>
            </a:r>
            <a:r>
              <a:rPr lang="en-US" dirty="0"/>
              <a:t>…</a:t>
            </a:r>
            <a:endParaRPr lang="en-US" sz="4000" dirty="0"/>
          </a:p>
          <a:p>
            <a:r>
              <a:rPr lang="en-US" dirty="0"/>
              <a:t>So are you showing continuing payment failures …</a:t>
            </a:r>
            <a:endParaRPr lang="en-US" sz="4000" dirty="0"/>
          </a:p>
          <a:p>
            <a:r>
              <a:rPr lang="en-US" dirty="0"/>
              <a:t>… or are you improving?</a:t>
            </a:r>
          </a:p>
        </p:txBody>
      </p:sp>
      <p:pic>
        <p:nvPicPr>
          <p:cNvPr id="15364" name="Picture 4" descr="E:\WORKS ZONE\FREELANCEING JOB\TY JOEL STERLING'S PROJECTs\FB Images\FB Images\Images\money (Copy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33750"/>
            <a:ext cx="1981200" cy="1459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271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en-US" dirty="0"/>
              <a:t>How can you build a business credit score from scratch?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678"/>
            <a:ext cx="7772400" cy="3394472"/>
          </a:xfrm>
        </p:spPr>
        <p:txBody>
          <a:bodyPr>
            <a:normAutofit/>
          </a:bodyPr>
          <a:lstStyle/>
          <a:p>
            <a:r>
              <a:rPr lang="en-US" dirty="0"/>
              <a:t>All is not lost!</a:t>
            </a:r>
            <a:endParaRPr lang="en-US" sz="4000" dirty="0"/>
          </a:p>
          <a:p>
            <a:r>
              <a:rPr lang="en-US" dirty="0"/>
              <a:t>Even </a:t>
            </a:r>
            <a:r>
              <a:rPr lang="en-US" b="1" dirty="0"/>
              <a:t>new companies with no credit scores can build business credit</a:t>
            </a:r>
            <a:endParaRPr lang="en-US" sz="4000" b="1" dirty="0"/>
          </a:p>
          <a:p>
            <a:r>
              <a:rPr lang="en-US" dirty="0"/>
              <a:t>Following </a:t>
            </a:r>
            <a:r>
              <a:rPr lang="en-US" u="sng" dirty="0"/>
              <a:t>the correct order makes a difference and saves time</a:t>
            </a:r>
            <a:endParaRPr lang="en-US" sz="4000" u="sng" dirty="0"/>
          </a:p>
          <a:p>
            <a:r>
              <a:rPr lang="en-US" dirty="0"/>
              <a:t>It also prevents frustration – the order matters in terms of your likelihood of being approved</a:t>
            </a:r>
          </a:p>
        </p:txBody>
      </p:sp>
      <p:pic>
        <p:nvPicPr>
          <p:cNvPr id="16386" name="Picture 2" descr="E:\WORKS ZONE\FREELANCEING JOB\TY JOEL STERLING'S PROJECTs\FB Images\FB Images\Images\credits_car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001881"/>
            <a:ext cx="1462087" cy="1141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253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85750"/>
            <a:ext cx="8610600" cy="62103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business credit from scratch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Developing a good payment history is critical</a:t>
            </a:r>
            <a:endParaRPr lang="en-US" sz="4000" b="1" dirty="0"/>
          </a:p>
          <a:p>
            <a:r>
              <a:rPr lang="en-US" dirty="0"/>
              <a:t>Start with small starter vendors (trade lines)</a:t>
            </a:r>
            <a:endParaRPr lang="en-US" sz="4000" dirty="0"/>
          </a:p>
          <a:p>
            <a:r>
              <a:rPr lang="en-US" dirty="0"/>
              <a:t>These trade lines often provide Net 30 terms</a:t>
            </a:r>
            <a:endParaRPr lang="en-US" sz="4000" dirty="0"/>
          </a:p>
          <a:p>
            <a:r>
              <a:rPr lang="en-US" dirty="0"/>
              <a:t>You are </a:t>
            </a:r>
            <a:r>
              <a:rPr lang="en-US" u="sng" dirty="0"/>
              <a:t>far less likely to be turned down</a:t>
            </a:r>
            <a:endParaRPr lang="en-US" sz="4000" u="sng" dirty="0"/>
          </a:p>
          <a:p>
            <a:r>
              <a:rPr lang="en-US" dirty="0"/>
              <a:t>They often do not pull your credit reports at all</a:t>
            </a:r>
          </a:p>
        </p:txBody>
      </p:sp>
      <p:pic>
        <p:nvPicPr>
          <p:cNvPr id="17410" name="Picture 2" descr="E:\WORKS ZONE\FREELANCEING JOB\TY JOEL STERLING'S PROJECTs\FB Images\FB Images\Images\credit-c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943350"/>
            <a:ext cx="2033587" cy="1092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141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WORKS ZONE\FREELANCEING JOB\TY JOEL STERLING'S PROJECTs\FB Images\FB Images\Images\secure c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28018"/>
            <a:ext cx="1799673" cy="14535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21030"/>
          </a:xfrm>
        </p:spPr>
        <p:txBody>
          <a:bodyPr>
            <a:noAutofit/>
          </a:bodyPr>
          <a:lstStyle/>
          <a:p>
            <a:r>
              <a:rPr lang="en-US" dirty="0"/>
              <a:t>Secured Credit with Collateral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</a:t>
            </a:r>
            <a:r>
              <a:rPr lang="en-US" u="sng" dirty="0"/>
              <a:t>financing</a:t>
            </a:r>
            <a:r>
              <a:rPr lang="en-US" dirty="0"/>
              <a:t> obtained with some form of collateral</a:t>
            </a:r>
            <a:endParaRPr lang="en-US" sz="4000" dirty="0"/>
          </a:p>
          <a:p>
            <a:r>
              <a:rPr lang="en-US" b="1" dirty="0"/>
              <a:t>Creditors like collateral because it gives them some form of security </a:t>
            </a:r>
            <a:r>
              <a:rPr lang="en-US" dirty="0"/>
              <a:t>…</a:t>
            </a:r>
            <a:endParaRPr lang="en-US" sz="4000" dirty="0"/>
          </a:p>
          <a:p>
            <a:r>
              <a:rPr lang="en-US" dirty="0"/>
              <a:t>… if your company cannot pay its invoices …</a:t>
            </a:r>
            <a:endParaRPr lang="en-US" sz="4000" dirty="0"/>
          </a:p>
          <a:p>
            <a:r>
              <a:rPr lang="en-US" dirty="0"/>
              <a:t>… or it goes bankrupt</a:t>
            </a:r>
          </a:p>
        </p:txBody>
      </p:sp>
    </p:spTree>
    <p:extLst>
      <p:ext uri="{BB962C8B-B14F-4D97-AF65-F5344CB8AC3E}">
        <p14:creationId xmlns:p14="http://schemas.microsoft.com/office/powerpoint/2010/main" val="3906502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WORKS ZONE\FREELANCEING JOB\TY JOEL STERLING'S PROJECTs\PowerPoin Doc (resizing project)\Presentations\Stock\401k-Roll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862" y="2724150"/>
            <a:ext cx="1305967" cy="16716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21030"/>
          </a:xfrm>
        </p:spPr>
        <p:txBody>
          <a:bodyPr>
            <a:noAutofit/>
          </a:bodyPr>
          <a:lstStyle/>
          <a:p>
            <a:r>
              <a:rPr lang="en-US" dirty="0"/>
              <a:t>Secured Credit with Collateral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6350"/>
            <a:ext cx="8382000" cy="3095720"/>
          </a:xfrm>
        </p:spPr>
        <p:txBody>
          <a:bodyPr>
            <a:normAutofit/>
          </a:bodyPr>
          <a:lstStyle/>
          <a:p>
            <a:r>
              <a:rPr lang="en-US" sz="3000" b="1" dirty="0"/>
              <a:t>If your business has no sales yet,  you can still have collateral</a:t>
            </a:r>
          </a:p>
          <a:p>
            <a:r>
              <a:rPr lang="en-US" sz="3000" dirty="0"/>
              <a:t>Collateral can also be:</a:t>
            </a:r>
          </a:p>
          <a:p>
            <a:pPr lvl="1"/>
            <a:r>
              <a:rPr lang="en-US" sz="3000" dirty="0"/>
              <a:t>Stocks or bonds owned by the borrower</a:t>
            </a:r>
          </a:p>
          <a:p>
            <a:pPr lvl="1"/>
            <a:r>
              <a:rPr lang="en-US" sz="3000" dirty="0"/>
              <a:t>A 401(k) account or IRA</a:t>
            </a:r>
          </a:p>
          <a:p>
            <a:pPr lvl="1"/>
            <a:r>
              <a:rPr lang="en-US" sz="3000" dirty="0"/>
              <a:t>It </a:t>
            </a:r>
            <a:r>
              <a:rPr lang="en-US" sz="3000" u="sng" dirty="0"/>
              <a:t>can even be a guarantor’s 401(k) or IRA</a:t>
            </a:r>
          </a:p>
        </p:txBody>
      </p:sp>
    </p:spTree>
    <p:extLst>
      <p:ext uri="{BB962C8B-B14F-4D97-AF65-F5344CB8AC3E}">
        <p14:creationId xmlns:p14="http://schemas.microsoft.com/office/powerpoint/2010/main" val="2544472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credit is credit in a business’s name</a:t>
            </a:r>
            <a:endParaRPr lang="en-US" sz="4000" dirty="0"/>
          </a:p>
          <a:p>
            <a:r>
              <a:rPr lang="en-US" dirty="0"/>
              <a:t>It is </a:t>
            </a:r>
            <a:r>
              <a:rPr lang="en-US" b="1" dirty="0"/>
              <a:t>not tied to the owner’s creditworthiness</a:t>
            </a:r>
            <a:endParaRPr lang="en-US" sz="4000" b="1" dirty="0"/>
          </a:p>
          <a:p>
            <a:r>
              <a:rPr lang="en-US" dirty="0"/>
              <a:t>Instead, </a:t>
            </a:r>
            <a:r>
              <a:rPr lang="en-US" u="sng" dirty="0"/>
              <a:t>business credit scores depend on how well a company can pay its bills</a:t>
            </a:r>
            <a:endParaRPr lang="en-US" sz="4000" u="sng" dirty="0"/>
          </a:p>
          <a:p>
            <a:r>
              <a:rPr lang="en-US" dirty="0"/>
              <a:t>Consumer and business credit scores can vary dramatically</a:t>
            </a:r>
          </a:p>
        </p:txBody>
      </p:sp>
      <p:pic>
        <p:nvPicPr>
          <p:cNvPr id="2050" name="Picture 2" descr="E:\WORKS ZONE\FREELANCEING JOB\TY JOEL STERLING'S PROJECTs\FB Images\FB Images\Images\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67150"/>
            <a:ext cx="1981200" cy="927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440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21030"/>
          </a:xfrm>
        </p:spPr>
        <p:txBody>
          <a:bodyPr>
            <a:noAutofit/>
          </a:bodyPr>
          <a:lstStyle/>
          <a:p>
            <a:r>
              <a:rPr lang="en-US" dirty="0"/>
              <a:t>Building Payment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Holy Grail is to </a:t>
            </a:r>
            <a:r>
              <a:rPr lang="en-US" u="sng" dirty="0"/>
              <a:t>develop payment experiences for your new business</a:t>
            </a:r>
            <a:endParaRPr lang="en-US" sz="4000" u="sng" dirty="0"/>
          </a:p>
          <a:p>
            <a:r>
              <a:rPr lang="en-US" dirty="0"/>
              <a:t>This means using your credit or financing</a:t>
            </a:r>
            <a:endParaRPr lang="en-US" sz="4000" dirty="0"/>
          </a:p>
          <a:p>
            <a:r>
              <a:rPr lang="en-US" dirty="0"/>
              <a:t>It means paying everything back …</a:t>
            </a:r>
            <a:endParaRPr lang="en-US" sz="4000" dirty="0"/>
          </a:p>
          <a:p>
            <a:r>
              <a:rPr lang="en-US" dirty="0"/>
              <a:t>… on time, and in full</a:t>
            </a:r>
            <a:endParaRPr lang="en-US" sz="4000" dirty="0"/>
          </a:p>
          <a:p>
            <a:r>
              <a:rPr lang="en-US" b="1" dirty="0"/>
              <a:t>EVERY SINGLE TIME</a:t>
            </a:r>
          </a:p>
        </p:txBody>
      </p:sp>
      <p:pic>
        <p:nvPicPr>
          <p:cNvPr id="21506" name="Picture 2" descr="E:\WORKS ZONE\FREELANCEING JOB\TY JOEL STERLING'S PROJECTs\FB Images\FB Images\Images\mc (Copy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333750"/>
            <a:ext cx="2438400" cy="165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312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WORKS ZONE\FREELANCEING JOB\TY JOEL STERLING'S PROJECTs\FB Images\FB Images\Images\money lots 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90950"/>
            <a:ext cx="2819400" cy="12334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21030"/>
          </a:xfrm>
        </p:spPr>
        <p:txBody>
          <a:bodyPr>
            <a:noAutofit/>
          </a:bodyPr>
          <a:lstStyle/>
          <a:p>
            <a:r>
              <a:rPr lang="en-US" dirty="0"/>
              <a:t>Building Payment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4830"/>
            <a:ext cx="7162800" cy="3095720"/>
          </a:xfrm>
        </p:spPr>
        <p:txBody>
          <a:bodyPr>
            <a:normAutofit/>
          </a:bodyPr>
          <a:lstStyle/>
          <a:p>
            <a:r>
              <a:rPr lang="en-US" dirty="0"/>
              <a:t>These </a:t>
            </a:r>
            <a:r>
              <a:rPr lang="en-US" b="1" dirty="0"/>
              <a:t>matter the most if a creditor reports to the CRAs</a:t>
            </a:r>
            <a:endParaRPr lang="en-US" sz="4000" b="1" dirty="0"/>
          </a:p>
          <a:p>
            <a:r>
              <a:rPr lang="en-US" dirty="0"/>
              <a:t>But even </a:t>
            </a:r>
            <a:r>
              <a:rPr lang="en-US" dirty="0" err="1"/>
              <a:t>nonreporting</a:t>
            </a:r>
            <a:r>
              <a:rPr lang="en-US" dirty="0"/>
              <a:t> creditors can help …</a:t>
            </a:r>
            <a:endParaRPr lang="en-US" sz="4000" dirty="0"/>
          </a:p>
          <a:p>
            <a:r>
              <a:rPr lang="en-US" dirty="0"/>
              <a:t>… if you </a:t>
            </a:r>
            <a:r>
              <a:rPr lang="en-US" u="sng" dirty="0"/>
              <a:t>ask for a trade reference</a:t>
            </a:r>
            <a:endParaRPr lang="en-US" sz="4000" u="sng" dirty="0"/>
          </a:p>
          <a:p>
            <a:r>
              <a:rPr lang="en-US" dirty="0"/>
              <a:t>Good payment experiences will help raise your score EVERY TIME</a:t>
            </a:r>
          </a:p>
        </p:txBody>
      </p:sp>
    </p:spTree>
    <p:extLst>
      <p:ext uri="{BB962C8B-B14F-4D97-AF65-F5344CB8AC3E}">
        <p14:creationId xmlns:p14="http://schemas.microsoft.com/office/powerpoint/2010/main" val="1974342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8610600" cy="3657600"/>
          </a:xfrm>
        </p:spPr>
        <p:txBody>
          <a:bodyPr>
            <a:noAutofit/>
          </a:bodyPr>
          <a:lstStyle/>
          <a:p>
            <a:r>
              <a:rPr lang="en-US" sz="2600" dirty="0"/>
              <a:t>Get a D-U-N-S number and </a:t>
            </a:r>
            <a:r>
              <a:rPr lang="en-US" sz="2600" b="1" dirty="0"/>
              <a:t>get into D&amp;B’s system</a:t>
            </a:r>
          </a:p>
          <a:p>
            <a:r>
              <a:rPr lang="en-US" sz="2600" dirty="0"/>
              <a:t>Expect your early scores to be abysmal</a:t>
            </a:r>
          </a:p>
          <a:p>
            <a:r>
              <a:rPr lang="en-US" sz="2600" dirty="0"/>
              <a:t>CRAs can’t calculate much so they err on the side of caution</a:t>
            </a:r>
          </a:p>
          <a:p>
            <a:r>
              <a:rPr lang="en-US" sz="2600" u="sng" dirty="0"/>
              <a:t>Payment history matters</a:t>
            </a:r>
          </a:p>
          <a:p>
            <a:r>
              <a:rPr lang="en-US" sz="2600" dirty="0"/>
              <a:t>You can build business credit from scratch</a:t>
            </a:r>
          </a:p>
          <a:p>
            <a:r>
              <a:rPr lang="en-US" sz="2600" dirty="0"/>
              <a:t>Your mission is to build payment experiences</a:t>
            </a:r>
          </a:p>
        </p:txBody>
      </p:sp>
      <p:pic>
        <p:nvPicPr>
          <p:cNvPr id="23554" name="Picture 2" descr="E:\WORKS ZONE\FREELANCEING JOB\TY JOEL STERLING'S PROJECTs\FB Images\FB Images\Images\c co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344649"/>
            <a:ext cx="1893887" cy="979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en-US" dirty="0"/>
              <a:t>Recap for What is your </a:t>
            </a:r>
            <a:br>
              <a:rPr lang="en-US" dirty="0"/>
            </a:br>
            <a:r>
              <a:rPr lang="en-US" dirty="0"/>
              <a:t>Business Credit Score to Start?</a:t>
            </a:r>
          </a:p>
        </p:txBody>
      </p:sp>
    </p:spTree>
    <p:extLst>
      <p:ext uri="{BB962C8B-B14F-4D97-AF65-F5344CB8AC3E}">
        <p14:creationId xmlns:p14="http://schemas.microsoft.com/office/powerpoint/2010/main" val="1615739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 &amp; Bradstreet’s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Any business wanting a business credit score needs a D-U-N-S number</a:t>
            </a:r>
            <a:endParaRPr lang="en-US" sz="4000" u="sng" dirty="0"/>
          </a:p>
          <a:p>
            <a:r>
              <a:rPr lang="en-US" dirty="0"/>
              <a:t>This is the number by which </a:t>
            </a:r>
            <a:r>
              <a:rPr lang="en-US" b="1" dirty="0"/>
              <a:t>D&amp;B identifies your company and gets it into their system</a:t>
            </a:r>
            <a:endParaRPr lang="en-US" sz="4000" b="1" dirty="0"/>
          </a:p>
          <a:p>
            <a:r>
              <a:rPr lang="en-US" dirty="0"/>
              <a:t>No D-U-N-S number?</a:t>
            </a:r>
            <a:endParaRPr lang="en-US" sz="4000" dirty="0"/>
          </a:p>
          <a:p>
            <a:r>
              <a:rPr lang="en-US" dirty="0"/>
              <a:t>Then there can be no record at D&amp;B</a:t>
            </a:r>
          </a:p>
        </p:txBody>
      </p:sp>
      <p:pic>
        <p:nvPicPr>
          <p:cNvPr id="3074" name="Picture 2" descr="E:\WORKS ZONE\FREELANCEING JOB\TY JOEL STERLING'S PROJECTs\PowerPoin Doc (resizing project)\Presentations\Stock\D-U-N-S-number-infographic-blog-part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486150"/>
            <a:ext cx="1981200" cy="1284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226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 &amp; Bradstreet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Their main score is PAYDEX</a:t>
            </a:r>
            <a:endParaRPr lang="en-US" sz="4000" dirty="0"/>
          </a:p>
          <a:p>
            <a:r>
              <a:rPr lang="en-US" dirty="0"/>
              <a:t>But a business will not get a PAYDEX score …</a:t>
            </a:r>
            <a:endParaRPr lang="en-US" sz="4000" dirty="0"/>
          </a:p>
          <a:p>
            <a:r>
              <a:rPr lang="en-US" dirty="0"/>
              <a:t>… unless it has </a:t>
            </a:r>
            <a:r>
              <a:rPr lang="en-US" b="1" dirty="0"/>
              <a:t>at least three trade lines reporting</a:t>
            </a:r>
            <a:endParaRPr lang="en-US" sz="4000" b="1" dirty="0"/>
          </a:p>
          <a:p>
            <a:r>
              <a:rPr lang="en-US" dirty="0"/>
              <a:t>Plus they must have a </a:t>
            </a:r>
            <a:r>
              <a:rPr lang="en-US" b="1" dirty="0"/>
              <a:t>D-U-N-S number</a:t>
            </a:r>
            <a:endParaRPr lang="en-US" sz="4000" b="1" dirty="0"/>
          </a:p>
          <a:p>
            <a:r>
              <a:rPr lang="en-US" dirty="0"/>
              <a:t>A business </a:t>
            </a:r>
            <a:r>
              <a:rPr lang="en-US" u="sng" dirty="0"/>
              <a:t>must have BOTH to get a score or a report from D&amp;B</a:t>
            </a:r>
          </a:p>
        </p:txBody>
      </p:sp>
      <p:pic>
        <p:nvPicPr>
          <p:cNvPr id="4098" name="Picture 2" descr="E:\WORKS ZONE\FREELANCEING JOB\TY JOEL STERLING'S PROJECTs\PowerPoin Doc (resizing project)\Presentations\Stock\Paydex-graphic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742950"/>
            <a:ext cx="1676400" cy="116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809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WORKS ZONE\FREELANCEING JOB\TY JOEL STERLING'S PROJECTs\PowerPoin Doc (resizing project)\Presentations\Stock\financial strang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81012"/>
            <a:ext cx="1231913" cy="11763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D&amp;B 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382000" cy="3886200"/>
          </a:xfrm>
        </p:spPr>
        <p:txBody>
          <a:bodyPr>
            <a:noAutofit/>
          </a:bodyPr>
          <a:lstStyle/>
          <a:p>
            <a:r>
              <a:rPr lang="en-US" sz="2000" dirty="0"/>
              <a:t>The Rating</a:t>
            </a:r>
          </a:p>
          <a:p>
            <a:pPr lvl="1"/>
            <a:r>
              <a:rPr lang="en-US" sz="2000" dirty="0"/>
              <a:t>The rating contains a </a:t>
            </a:r>
            <a:r>
              <a:rPr lang="en-US" sz="2000" u="sng" dirty="0"/>
              <a:t>Financial Strength Indicator</a:t>
            </a:r>
          </a:p>
          <a:p>
            <a:pPr lvl="1"/>
            <a:r>
              <a:rPr lang="en-US" sz="2000" dirty="0"/>
              <a:t>It is calculated using either the Net Worth or Issued Capital of a company</a:t>
            </a:r>
          </a:p>
          <a:p>
            <a:pPr lvl="1"/>
            <a:r>
              <a:rPr lang="en-US" sz="2000" dirty="0"/>
              <a:t>If both figures are available, then Net Worth will always be used</a:t>
            </a:r>
          </a:p>
          <a:p>
            <a:pPr lvl="1"/>
            <a:r>
              <a:rPr lang="en-US" sz="2000" dirty="0"/>
              <a:t>D&amp;B will show if a business is new or if they never got this information</a:t>
            </a:r>
          </a:p>
          <a:p>
            <a:r>
              <a:rPr lang="en-US" sz="2000" dirty="0"/>
              <a:t>It also adds a </a:t>
            </a:r>
            <a:r>
              <a:rPr lang="en-US" sz="2000" u="sng" dirty="0"/>
              <a:t>Condition Code or Risk Indicator</a:t>
            </a:r>
          </a:p>
          <a:p>
            <a:pPr lvl="1"/>
            <a:r>
              <a:rPr lang="en-US" sz="2000" dirty="0"/>
              <a:t>This measures the amount of risk the creditor can expect, by taking into account key items in a D&amp;B Business Information report which are used to predict the likelihood of a business failure</a:t>
            </a:r>
          </a:p>
          <a:p>
            <a:r>
              <a:rPr lang="en-US" sz="2000" dirty="0"/>
              <a:t>A </a:t>
            </a:r>
            <a:r>
              <a:rPr lang="en-US" sz="2000" b="1" dirty="0"/>
              <a:t>company gets the lowest rating (5) if no information is provided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6391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D&amp;B 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0030"/>
            <a:ext cx="7696200" cy="3095720"/>
          </a:xfrm>
        </p:spPr>
        <p:txBody>
          <a:bodyPr>
            <a:noAutofit/>
          </a:bodyPr>
          <a:lstStyle/>
          <a:p>
            <a:r>
              <a:rPr lang="en-US" sz="2600" dirty="0"/>
              <a:t>By definition, </a:t>
            </a:r>
            <a:r>
              <a:rPr lang="en-US" sz="2600" b="1" dirty="0"/>
              <a:t>a startup company is considered to be high risk</a:t>
            </a:r>
            <a:r>
              <a:rPr lang="en-US" sz="2600" dirty="0"/>
              <a:t> …</a:t>
            </a:r>
          </a:p>
          <a:p>
            <a:r>
              <a:rPr lang="en-US" sz="2600" dirty="0"/>
              <a:t>… because they have no commercial credit score</a:t>
            </a:r>
          </a:p>
          <a:p>
            <a:r>
              <a:rPr lang="en-US" sz="2600" dirty="0"/>
              <a:t>Your stellar personal credit doesn’t matter here …</a:t>
            </a:r>
          </a:p>
          <a:p>
            <a:r>
              <a:rPr lang="en-US" sz="2600" dirty="0"/>
              <a:t>… </a:t>
            </a:r>
            <a:r>
              <a:rPr lang="en-US" sz="2600" u="sng" dirty="0"/>
              <a:t>D&amp;B is just trying to figure out if your company can pay its bills</a:t>
            </a:r>
          </a:p>
          <a:p>
            <a:r>
              <a:rPr lang="en-US" sz="2600" dirty="0"/>
              <a:t>Because D&amp;B doesn’t know that for sure …</a:t>
            </a:r>
          </a:p>
          <a:p>
            <a:r>
              <a:rPr lang="en-US" sz="2600" dirty="0"/>
              <a:t>… they err on the side of caution</a:t>
            </a:r>
          </a:p>
        </p:txBody>
      </p:sp>
      <p:pic>
        <p:nvPicPr>
          <p:cNvPr id="6146" name="Picture 2" descr="E:\WORKS ZONE\FREELANCEING JOB\TY JOEL STERLING'S PROJECTs\PowerPoin Doc (resizing project)\Presentations\Stock\risk_measur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284538"/>
            <a:ext cx="1878012" cy="1878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4378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D&amp;B 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0030"/>
            <a:ext cx="8534400" cy="3095720"/>
          </a:xfrm>
        </p:spPr>
        <p:txBody>
          <a:bodyPr>
            <a:noAutofit/>
          </a:bodyPr>
          <a:lstStyle/>
          <a:p>
            <a:r>
              <a:rPr lang="en-US" sz="2200" dirty="0"/>
              <a:t>D&amp;B provides their own rating. It is based on:</a:t>
            </a:r>
          </a:p>
          <a:p>
            <a:pPr lvl="1"/>
            <a:r>
              <a:rPr lang="en-US" sz="2200" dirty="0"/>
              <a:t>information in your company’s interim or fiscal balance sheet</a:t>
            </a:r>
          </a:p>
          <a:p>
            <a:pPr lvl="1"/>
            <a:r>
              <a:rPr lang="en-US" sz="2200" dirty="0"/>
              <a:t>an </a:t>
            </a:r>
            <a:r>
              <a:rPr lang="en-US" sz="2200" b="1" dirty="0"/>
              <a:t>overall evaluation of your firm’s creditworthiness</a:t>
            </a:r>
          </a:p>
          <a:p>
            <a:r>
              <a:rPr lang="en-US" sz="2200" dirty="0"/>
              <a:t>The scale goes from 5A to HH; these Rating Classifications show your company size based on worth or equity as computed by Dun &amp; Bradstreet</a:t>
            </a:r>
          </a:p>
          <a:p>
            <a:r>
              <a:rPr lang="en-US" sz="2200" u="sng" dirty="0"/>
              <a:t>They assign such a rating only if your company has supplied a current financial statement</a:t>
            </a:r>
          </a:p>
          <a:p>
            <a:r>
              <a:rPr lang="en-US" sz="2200" dirty="0"/>
              <a:t>If your company is brand new, it probably doesn’t have a financial statement at all</a:t>
            </a:r>
          </a:p>
        </p:txBody>
      </p:sp>
      <p:pic>
        <p:nvPicPr>
          <p:cNvPr id="7170" name="Picture 2" descr="E:\WORKS ZONE\FREELANCEING JOB\TY JOEL STERLING'S PROJECTs\PowerPoin Doc (resizing project)\Presentations\Stock\credit_worthin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09550"/>
            <a:ext cx="1905000" cy="1223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000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 &amp; Bradstreet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40195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D&amp;B </a:t>
            </a:r>
            <a:r>
              <a:rPr lang="en-US" b="1" dirty="0"/>
              <a:t>delinquency predictor </a:t>
            </a:r>
            <a:r>
              <a:rPr lang="en-US" dirty="0"/>
              <a:t>is meant to show just </a:t>
            </a:r>
            <a:r>
              <a:rPr lang="en-US" u="sng" dirty="0"/>
              <a:t>how likely your company is to be late in paying your debts</a:t>
            </a:r>
            <a:endParaRPr lang="en-US" sz="4000" u="sng" dirty="0"/>
          </a:p>
          <a:p>
            <a:r>
              <a:rPr lang="en-US" dirty="0"/>
              <a:t>This takes historical information to try to predict future outcomes</a:t>
            </a:r>
            <a:endParaRPr lang="en-US" sz="4000" dirty="0"/>
          </a:p>
          <a:p>
            <a:r>
              <a:rPr lang="en-US" dirty="0"/>
              <a:t>D&amp;B considers objective and statistically derived data, rather than subjective and intuitive judgments</a:t>
            </a:r>
            <a:endParaRPr lang="en-US" sz="4000" dirty="0"/>
          </a:p>
          <a:p>
            <a:r>
              <a:rPr lang="en-US" dirty="0"/>
              <a:t>They use a scoring system to rank and order accounts based on the probability of late payments</a:t>
            </a:r>
            <a:endParaRPr lang="en-US" sz="4000" dirty="0"/>
          </a:p>
          <a:p>
            <a:r>
              <a:rPr lang="en-US" dirty="0"/>
              <a:t>However, Predictive Scoring only represents a statistical probability, and not a guarantee</a:t>
            </a:r>
            <a:endParaRPr lang="en-US" sz="4000" dirty="0"/>
          </a:p>
          <a:p>
            <a:r>
              <a:rPr lang="en-US" dirty="0"/>
              <a:t>But a new company has no historical information BY DEFINITION</a:t>
            </a:r>
          </a:p>
        </p:txBody>
      </p:sp>
      <p:pic>
        <p:nvPicPr>
          <p:cNvPr id="8194" name="Picture 2" descr="E:\WORKS ZONE\FREELANCEING JOB\TY JOEL STERLING'S PROJECTs\PowerPoin Doc (resizing project)\Presentations\Stock\dnb-delinquency-predicto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61950"/>
            <a:ext cx="1644650" cy="61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948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Experian and Equifax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3950"/>
            <a:ext cx="7848600" cy="3886200"/>
          </a:xfrm>
        </p:spPr>
        <p:txBody>
          <a:bodyPr>
            <a:noAutofit/>
          </a:bodyPr>
          <a:lstStyle/>
          <a:p>
            <a:r>
              <a:rPr lang="en-US" sz="2600" dirty="0"/>
              <a:t>They aren’t going to generate a business credit score for a company …</a:t>
            </a:r>
          </a:p>
          <a:p>
            <a:r>
              <a:rPr lang="en-US" sz="2600" dirty="0"/>
              <a:t>… until there are some </a:t>
            </a:r>
            <a:r>
              <a:rPr lang="en-US" sz="2600" b="1" dirty="0"/>
              <a:t>payment experiences</a:t>
            </a:r>
          </a:p>
          <a:p>
            <a:r>
              <a:rPr lang="en-US" sz="2600" dirty="0"/>
              <a:t>New companies have few, if any, payment experiences</a:t>
            </a:r>
          </a:p>
          <a:p>
            <a:r>
              <a:rPr lang="en-US" sz="2600" dirty="0"/>
              <a:t>Hence these scores are virtually nonexistent</a:t>
            </a:r>
          </a:p>
          <a:p>
            <a:r>
              <a:rPr lang="en-US" sz="2600" dirty="0"/>
              <a:t>And you have no known payment history, either</a:t>
            </a:r>
          </a:p>
          <a:p>
            <a:r>
              <a:rPr lang="en-US" sz="2600" u="sng" dirty="0"/>
              <a:t>This can make creditors nervous</a:t>
            </a:r>
          </a:p>
        </p:txBody>
      </p:sp>
      <p:pic>
        <p:nvPicPr>
          <p:cNvPr id="9218" name="Picture 2" descr="E:\WORKS ZONE\FREELANCEING JOB\TY JOEL STERLING'S PROJECTs\FB Images\FB Images\Images\business credit sco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100" y="4232275"/>
            <a:ext cx="1358900" cy="47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2815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 banded design presentation</Template>
  <TotalTime>210</TotalTime>
  <Words>1183</Words>
  <Application>Microsoft Office PowerPoint</Application>
  <PresentationFormat>On-screen Show (16:9)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 Antiqua</vt:lpstr>
      <vt:lpstr>Calibri</vt:lpstr>
      <vt:lpstr>Myriad Pro</vt:lpstr>
      <vt:lpstr>Banded Design Yellow 16x9</vt:lpstr>
      <vt:lpstr>What is your Business Credit Score?</vt:lpstr>
      <vt:lpstr>Business Credit</vt:lpstr>
      <vt:lpstr>Dun &amp; Bradstreet’s System</vt:lpstr>
      <vt:lpstr>Dun &amp; Bradstreet</vt:lpstr>
      <vt:lpstr>The D&amp;B Rating</vt:lpstr>
      <vt:lpstr>D&amp;B Rating</vt:lpstr>
      <vt:lpstr>D&amp;B Rating</vt:lpstr>
      <vt:lpstr>Dun &amp; Bradstreet</vt:lpstr>
      <vt:lpstr>Experian and Equifax</vt:lpstr>
      <vt:lpstr>Experian and Equifax</vt:lpstr>
      <vt:lpstr>Experian and Equifax</vt:lpstr>
      <vt:lpstr>Experian</vt:lpstr>
      <vt:lpstr>Equifax</vt:lpstr>
      <vt:lpstr>Payment History Matters</vt:lpstr>
      <vt:lpstr>Payment History Matters</vt:lpstr>
      <vt:lpstr>How can you build a business credit score from scratch?</vt:lpstr>
      <vt:lpstr>Building business credit from scratch</vt:lpstr>
      <vt:lpstr>Secured Credit with Collateral</vt:lpstr>
      <vt:lpstr>Secured Credit with Collateral</vt:lpstr>
      <vt:lpstr>Building Payment Experiences</vt:lpstr>
      <vt:lpstr>Building Payment Experiences</vt:lpstr>
      <vt:lpstr>Recap for What is your  Business Credit Score to Start?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Business Credit Score to Start?</dc:title>
  <dc:creator>Janet Gershen-Siegel</dc:creator>
  <cp:lastModifiedBy>Eric Leonardson</cp:lastModifiedBy>
  <cp:revision>113</cp:revision>
  <dcterms:created xsi:type="dcterms:W3CDTF">2017-12-06T18:20:06Z</dcterms:created>
  <dcterms:modified xsi:type="dcterms:W3CDTF">2020-06-02T13:37:20Z</dcterms:modified>
</cp:coreProperties>
</file>