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A86A-39F8-4243-A2C1-5FB3DA5D24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B5D0C7-19F8-448F-822D-2C3FD446D5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50523A-B231-4E3C-BA08-86C9C7005492}"/>
              </a:ext>
            </a:extLst>
          </p:cNvPr>
          <p:cNvSpPr>
            <a:spLocks noGrp="1"/>
          </p:cNvSpPr>
          <p:nvPr>
            <p:ph type="dt" sz="half" idx="10"/>
          </p:nvPr>
        </p:nvSpPr>
        <p:spPr/>
        <p:txBody>
          <a:bodyPr/>
          <a:lstStyle/>
          <a:p>
            <a:fld id="{3EAE67A0-20B9-498A-A8A2-AACF3AA96FFE}" type="datetimeFigureOut">
              <a:rPr lang="en-US" smtClean="0"/>
              <a:t>4/14/2018</a:t>
            </a:fld>
            <a:endParaRPr lang="en-US"/>
          </a:p>
        </p:txBody>
      </p:sp>
      <p:sp>
        <p:nvSpPr>
          <p:cNvPr id="5" name="Footer Placeholder 4">
            <a:extLst>
              <a:ext uri="{FF2B5EF4-FFF2-40B4-BE49-F238E27FC236}">
                <a16:creationId xmlns:a16="http://schemas.microsoft.com/office/drawing/2014/main" id="{25E19D47-E6B4-42AD-9156-B0BE7F1294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961178-3948-4733-8AE9-39C0D692E7D5}"/>
              </a:ext>
            </a:extLst>
          </p:cNvPr>
          <p:cNvSpPr>
            <a:spLocks noGrp="1"/>
          </p:cNvSpPr>
          <p:nvPr>
            <p:ph type="sldNum" sz="quarter" idx="12"/>
          </p:nvPr>
        </p:nvSpPr>
        <p:spPr/>
        <p:txBody>
          <a:bodyPr/>
          <a:lstStyle/>
          <a:p>
            <a:fld id="{A5358DF5-8A5B-45C7-846B-CEA7A3CC587B}" type="slidenum">
              <a:rPr lang="en-US" smtClean="0"/>
              <a:t>‹#›</a:t>
            </a:fld>
            <a:endParaRPr lang="en-US"/>
          </a:p>
        </p:txBody>
      </p:sp>
    </p:spTree>
    <p:extLst>
      <p:ext uri="{BB962C8B-B14F-4D97-AF65-F5344CB8AC3E}">
        <p14:creationId xmlns:p14="http://schemas.microsoft.com/office/powerpoint/2010/main" val="358304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4C2E3-6ABA-4E7D-8111-B6AB268207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FEE50B-0EB6-4016-9FD0-B42F0571164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24C81F-9D8E-4AF7-A81D-8911CA095AA4}"/>
              </a:ext>
            </a:extLst>
          </p:cNvPr>
          <p:cNvSpPr>
            <a:spLocks noGrp="1"/>
          </p:cNvSpPr>
          <p:nvPr>
            <p:ph type="dt" sz="half" idx="10"/>
          </p:nvPr>
        </p:nvSpPr>
        <p:spPr/>
        <p:txBody>
          <a:bodyPr/>
          <a:lstStyle/>
          <a:p>
            <a:fld id="{3EAE67A0-20B9-498A-A8A2-AACF3AA96FFE}" type="datetimeFigureOut">
              <a:rPr lang="en-US" smtClean="0"/>
              <a:t>4/14/2018</a:t>
            </a:fld>
            <a:endParaRPr lang="en-US"/>
          </a:p>
        </p:txBody>
      </p:sp>
      <p:sp>
        <p:nvSpPr>
          <p:cNvPr id="5" name="Footer Placeholder 4">
            <a:extLst>
              <a:ext uri="{FF2B5EF4-FFF2-40B4-BE49-F238E27FC236}">
                <a16:creationId xmlns:a16="http://schemas.microsoft.com/office/drawing/2014/main" id="{D8B05F4F-2275-4922-9A73-B9C18635D3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E6D483-C0B4-4688-977B-A712FE756660}"/>
              </a:ext>
            </a:extLst>
          </p:cNvPr>
          <p:cNvSpPr>
            <a:spLocks noGrp="1"/>
          </p:cNvSpPr>
          <p:nvPr>
            <p:ph type="sldNum" sz="quarter" idx="12"/>
          </p:nvPr>
        </p:nvSpPr>
        <p:spPr/>
        <p:txBody>
          <a:bodyPr/>
          <a:lstStyle/>
          <a:p>
            <a:fld id="{A5358DF5-8A5B-45C7-846B-CEA7A3CC587B}" type="slidenum">
              <a:rPr lang="en-US" smtClean="0"/>
              <a:t>‹#›</a:t>
            </a:fld>
            <a:endParaRPr lang="en-US"/>
          </a:p>
        </p:txBody>
      </p:sp>
    </p:spTree>
    <p:extLst>
      <p:ext uri="{BB962C8B-B14F-4D97-AF65-F5344CB8AC3E}">
        <p14:creationId xmlns:p14="http://schemas.microsoft.com/office/powerpoint/2010/main" val="4090088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F4DC4B-B70D-404F-A37D-69520B9AF2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A50DEA-F39E-4FF0-A1CC-4C0ED8F554B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B97409-9B0E-421A-9FB5-6BAD5A9A85E5}"/>
              </a:ext>
            </a:extLst>
          </p:cNvPr>
          <p:cNvSpPr>
            <a:spLocks noGrp="1"/>
          </p:cNvSpPr>
          <p:nvPr>
            <p:ph type="dt" sz="half" idx="10"/>
          </p:nvPr>
        </p:nvSpPr>
        <p:spPr/>
        <p:txBody>
          <a:bodyPr/>
          <a:lstStyle/>
          <a:p>
            <a:fld id="{3EAE67A0-20B9-498A-A8A2-AACF3AA96FFE}" type="datetimeFigureOut">
              <a:rPr lang="en-US" smtClean="0"/>
              <a:t>4/14/2018</a:t>
            </a:fld>
            <a:endParaRPr lang="en-US"/>
          </a:p>
        </p:txBody>
      </p:sp>
      <p:sp>
        <p:nvSpPr>
          <p:cNvPr id="5" name="Footer Placeholder 4">
            <a:extLst>
              <a:ext uri="{FF2B5EF4-FFF2-40B4-BE49-F238E27FC236}">
                <a16:creationId xmlns:a16="http://schemas.microsoft.com/office/drawing/2014/main" id="{F2AA3DDA-BEC0-4056-B143-34453DA1E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B1659A-4EA3-4BEA-882E-F7410563FDCB}"/>
              </a:ext>
            </a:extLst>
          </p:cNvPr>
          <p:cNvSpPr>
            <a:spLocks noGrp="1"/>
          </p:cNvSpPr>
          <p:nvPr>
            <p:ph type="sldNum" sz="quarter" idx="12"/>
          </p:nvPr>
        </p:nvSpPr>
        <p:spPr/>
        <p:txBody>
          <a:bodyPr/>
          <a:lstStyle/>
          <a:p>
            <a:fld id="{A5358DF5-8A5B-45C7-846B-CEA7A3CC587B}" type="slidenum">
              <a:rPr lang="en-US" smtClean="0"/>
              <a:t>‹#›</a:t>
            </a:fld>
            <a:endParaRPr lang="en-US"/>
          </a:p>
        </p:txBody>
      </p:sp>
    </p:spTree>
    <p:extLst>
      <p:ext uri="{BB962C8B-B14F-4D97-AF65-F5344CB8AC3E}">
        <p14:creationId xmlns:p14="http://schemas.microsoft.com/office/powerpoint/2010/main" val="306062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4451-2139-46CA-B41E-9C28D837DD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CA4B50-5A17-4978-BB9E-4CD8AC1940B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E6E77F-1B32-4608-99A2-C6BF30F74ED1}"/>
              </a:ext>
            </a:extLst>
          </p:cNvPr>
          <p:cNvSpPr>
            <a:spLocks noGrp="1"/>
          </p:cNvSpPr>
          <p:nvPr>
            <p:ph type="dt" sz="half" idx="10"/>
          </p:nvPr>
        </p:nvSpPr>
        <p:spPr/>
        <p:txBody>
          <a:bodyPr/>
          <a:lstStyle/>
          <a:p>
            <a:fld id="{3EAE67A0-20B9-498A-A8A2-AACF3AA96FFE}" type="datetimeFigureOut">
              <a:rPr lang="en-US" smtClean="0"/>
              <a:t>4/14/2018</a:t>
            </a:fld>
            <a:endParaRPr lang="en-US"/>
          </a:p>
        </p:txBody>
      </p:sp>
      <p:sp>
        <p:nvSpPr>
          <p:cNvPr id="5" name="Footer Placeholder 4">
            <a:extLst>
              <a:ext uri="{FF2B5EF4-FFF2-40B4-BE49-F238E27FC236}">
                <a16:creationId xmlns:a16="http://schemas.microsoft.com/office/drawing/2014/main" id="{2382FBEB-920A-4D65-B171-406FC63FF5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D97140-BF3C-476A-8B37-375B1E1C0628}"/>
              </a:ext>
            </a:extLst>
          </p:cNvPr>
          <p:cNvSpPr>
            <a:spLocks noGrp="1"/>
          </p:cNvSpPr>
          <p:nvPr>
            <p:ph type="sldNum" sz="quarter" idx="12"/>
          </p:nvPr>
        </p:nvSpPr>
        <p:spPr/>
        <p:txBody>
          <a:bodyPr/>
          <a:lstStyle/>
          <a:p>
            <a:fld id="{A5358DF5-8A5B-45C7-846B-CEA7A3CC587B}" type="slidenum">
              <a:rPr lang="en-US" smtClean="0"/>
              <a:t>‹#›</a:t>
            </a:fld>
            <a:endParaRPr lang="en-US"/>
          </a:p>
        </p:txBody>
      </p:sp>
    </p:spTree>
    <p:extLst>
      <p:ext uri="{BB962C8B-B14F-4D97-AF65-F5344CB8AC3E}">
        <p14:creationId xmlns:p14="http://schemas.microsoft.com/office/powerpoint/2010/main" val="2233322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D0829-53C4-4C12-9F03-CBC2EE6B56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29DE04-2209-4546-AF31-2865044DF2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4D9C6A1-D0D4-47AA-BD59-C9B790F5E495}"/>
              </a:ext>
            </a:extLst>
          </p:cNvPr>
          <p:cNvSpPr>
            <a:spLocks noGrp="1"/>
          </p:cNvSpPr>
          <p:nvPr>
            <p:ph type="dt" sz="half" idx="10"/>
          </p:nvPr>
        </p:nvSpPr>
        <p:spPr/>
        <p:txBody>
          <a:bodyPr/>
          <a:lstStyle/>
          <a:p>
            <a:fld id="{3EAE67A0-20B9-498A-A8A2-AACF3AA96FFE}" type="datetimeFigureOut">
              <a:rPr lang="en-US" smtClean="0"/>
              <a:t>4/14/2018</a:t>
            </a:fld>
            <a:endParaRPr lang="en-US"/>
          </a:p>
        </p:txBody>
      </p:sp>
      <p:sp>
        <p:nvSpPr>
          <p:cNvPr id="5" name="Footer Placeholder 4">
            <a:extLst>
              <a:ext uri="{FF2B5EF4-FFF2-40B4-BE49-F238E27FC236}">
                <a16:creationId xmlns:a16="http://schemas.microsoft.com/office/drawing/2014/main" id="{8EF689E3-00D7-4AC4-81D9-1F48C97DF4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01CDA1-FBB1-4CBC-9EE6-1B5DF5956E8E}"/>
              </a:ext>
            </a:extLst>
          </p:cNvPr>
          <p:cNvSpPr>
            <a:spLocks noGrp="1"/>
          </p:cNvSpPr>
          <p:nvPr>
            <p:ph type="sldNum" sz="quarter" idx="12"/>
          </p:nvPr>
        </p:nvSpPr>
        <p:spPr/>
        <p:txBody>
          <a:bodyPr/>
          <a:lstStyle/>
          <a:p>
            <a:fld id="{A5358DF5-8A5B-45C7-846B-CEA7A3CC587B}" type="slidenum">
              <a:rPr lang="en-US" smtClean="0"/>
              <a:t>‹#›</a:t>
            </a:fld>
            <a:endParaRPr lang="en-US"/>
          </a:p>
        </p:txBody>
      </p:sp>
    </p:spTree>
    <p:extLst>
      <p:ext uri="{BB962C8B-B14F-4D97-AF65-F5344CB8AC3E}">
        <p14:creationId xmlns:p14="http://schemas.microsoft.com/office/powerpoint/2010/main" val="2879918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5C479-0AC1-4286-B781-CB01AB200A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B5D44E-1452-4582-9782-6E13439153E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92E24D-6C46-471D-AAAF-CB025F7BDC2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F0BA50-FD62-45A2-AF71-CC61E211608B}"/>
              </a:ext>
            </a:extLst>
          </p:cNvPr>
          <p:cNvSpPr>
            <a:spLocks noGrp="1"/>
          </p:cNvSpPr>
          <p:nvPr>
            <p:ph type="dt" sz="half" idx="10"/>
          </p:nvPr>
        </p:nvSpPr>
        <p:spPr/>
        <p:txBody>
          <a:bodyPr/>
          <a:lstStyle/>
          <a:p>
            <a:fld id="{3EAE67A0-20B9-498A-A8A2-AACF3AA96FFE}" type="datetimeFigureOut">
              <a:rPr lang="en-US" smtClean="0"/>
              <a:t>4/14/2018</a:t>
            </a:fld>
            <a:endParaRPr lang="en-US"/>
          </a:p>
        </p:txBody>
      </p:sp>
      <p:sp>
        <p:nvSpPr>
          <p:cNvPr id="6" name="Footer Placeholder 5">
            <a:extLst>
              <a:ext uri="{FF2B5EF4-FFF2-40B4-BE49-F238E27FC236}">
                <a16:creationId xmlns:a16="http://schemas.microsoft.com/office/drawing/2014/main" id="{E3DBAEAE-1673-48DF-A5DB-86CD4C56E4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1C9F0B-3DB0-4F90-B5E6-49C01DD72AC5}"/>
              </a:ext>
            </a:extLst>
          </p:cNvPr>
          <p:cNvSpPr>
            <a:spLocks noGrp="1"/>
          </p:cNvSpPr>
          <p:nvPr>
            <p:ph type="sldNum" sz="quarter" idx="12"/>
          </p:nvPr>
        </p:nvSpPr>
        <p:spPr/>
        <p:txBody>
          <a:bodyPr/>
          <a:lstStyle/>
          <a:p>
            <a:fld id="{A5358DF5-8A5B-45C7-846B-CEA7A3CC587B}" type="slidenum">
              <a:rPr lang="en-US" smtClean="0"/>
              <a:t>‹#›</a:t>
            </a:fld>
            <a:endParaRPr lang="en-US"/>
          </a:p>
        </p:txBody>
      </p:sp>
    </p:spTree>
    <p:extLst>
      <p:ext uri="{BB962C8B-B14F-4D97-AF65-F5344CB8AC3E}">
        <p14:creationId xmlns:p14="http://schemas.microsoft.com/office/powerpoint/2010/main" val="2787906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97C6-DD71-466D-940D-EEEDE6CF06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E273ED-AB96-430D-9F4D-4A53DE9156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CDD2F77-3724-4C2E-BC35-4774DB5F60C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C15165-9163-4082-A59D-354B3AA891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0970B79-1382-45CE-A7DB-98B2E3D9F95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E61C70-2D5C-47F5-B517-E8DF11072D7A}"/>
              </a:ext>
            </a:extLst>
          </p:cNvPr>
          <p:cNvSpPr>
            <a:spLocks noGrp="1"/>
          </p:cNvSpPr>
          <p:nvPr>
            <p:ph type="dt" sz="half" idx="10"/>
          </p:nvPr>
        </p:nvSpPr>
        <p:spPr/>
        <p:txBody>
          <a:bodyPr/>
          <a:lstStyle/>
          <a:p>
            <a:fld id="{3EAE67A0-20B9-498A-A8A2-AACF3AA96FFE}" type="datetimeFigureOut">
              <a:rPr lang="en-US" smtClean="0"/>
              <a:t>4/14/2018</a:t>
            </a:fld>
            <a:endParaRPr lang="en-US"/>
          </a:p>
        </p:txBody>
      </p:sp>
      <p:sp>
        <p:nvSpPr>
          <p:cNvPr id="8" name="Footer Placeholder 7">
            <a:extLst>
              <a:ext uri="{FF2B5EF4-FFF2-40B4-BE49-F238E27FC236}">
                <a16:creationId xmlns:a16="http://schemas.microsoft.com/office/drawing/2014/main" id="{05CF0AED-9E0E-4E63-AD76-BA288C860E8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30FCFC-91B4-447A-B7B3-78791666206F}"/>
              </a:ext>
            </a:extLst>
          </p:cNvPr>
          <p:cNvSpPr>
            <a:spLocks noGrp="1"/>
          </p:cNvSpPr>
          <p:nvPr>
            <p:ph type="sldNum" sz="quarter" idx="12"/>
          </p:nvPr>
        </p:nvSpPr>
        <p:spPr/>
        <p:txBody>
          <a:bodyPr/>
          <a:lstStyle/>
          <a:p>
            <a:fld id="{A5358DF5-8A5B-45C7-846B-CEA7A3CC587B}" type="slidenum">
              <a:rPr lang="en-US" smtClean="0"/>
              <a:t>‹#›</a:t>
            </a:fld>
            <a:endParaRPr lang="en-US"/>
          </a:p>
        </p:txBody>
      </p:sp>
    </p:spTree>
    <p:extLst>
      <p:ext uri="{BB962C8B-B14F-4D97-AF65-F5344CB8AC3E}">
        <p14:creationId xmlns:p14="http://schemas.microsoft.com/office/powerpoint/2010/main" val="3871927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41714-8B20-4207-BD88-A189E145BD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B545C6-FFC6-4678-8BE1-180739712386}"/>
              </a:ext>
            </a:extLst>
          </p:cNvPr>
          <p:cNvSpPr>
            <a:spLocks noGrp="1"/>
          </p:cNvSpPr>
          <p:nvPr>
            <p:ph type="dt" sz="half" idx="10"/>
          </p:nvPr>
        </p:nvSpPr>
        <p:spPr/>
        <p:txBody>
          <a:bodyPr/>
          <a:lstStyle/>
          <a:p>
            <a:fld id="{3EAE67A0-20B9-498A-A8A2-AACF3AA96FFE}" type="datetimeFigureOut">
              <a:rPr lang="en-US" smtClean="0"/>
              <a:t>4/14/2018</a:t>
            </a:fld>
            <a:endParaRPr lang="en-US"/>
          </a:p>
        </p:txBody>
      </p:sp>
      <p:sp>
        <p:nvSpPr>
          <p:cNvPr id="4" name="Footer Placeholder 3">
            <a:extLst>
              <a:ext uri="{FF2B5EF4-FFF2-40B4-BE49-F238E27FC236}">
                <a16:creationId xmlns:a16="http://schemas.microsoft.com/office/drawing/2014/main" id="{A42F13C2-B9F6-47D0-B08F-A061CD433B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C95AF6-E495-41DB-8676-C9E7C3951D45}"/>
              </a:ext>
            </a:extLst>
          </p:cNvPr>
          <p:cNvSpPr>
            <a:spLocks noGrp="1"/>
          </p:cNvSpPr>
          <p:nvPr>
            <p:ph type="sldNum" sz="quarter" idx="12"/>
          </p:nvPr>
        </p:nvSpPr>
        <p:spPr/>
        <p:txBody>
          <a:bodyPr/>
          <a:lstStyle/>
          <a:p>
            <a:fld id="{A5358DF5-8A5B-45C7-846B-CEA7A3CC587B}" type="slidenum">
              <a:rPr lang="en-US" smtClean="0"/>
              <a:t>‹#›</a:t>
            </a:fld>
            <a:endParaRPr lang="en-US"/>
          </a:p>
        </p:txBody>
      </p:sp>
    </p:spTree>
    <p:extLst>
      <p:ext uri="{BB962C8B-B14F-4D97-AF65-F5344CB8AC3E}">
        <p14:creationId xmlns:p14="http://schemas.microsoft.com/office/powerpoint/2010/main" val="922995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AEC8DB-2ADA-4EF1-A1B7-3C2173810EB0}"/>
              </a:ext>
            </a:extLst>
          </p:cNvPr>
          <p:cNvSpPr>
            <a:spLocks noGrp="1"/>
          </p:cNvSpPr>
          <p:nvPr>
            <p:ph type="dt" sz="half" idx="10"/>
          </p:nvPr>
        </p:nvSpPr>
        <p:spPr/>
        <p:txBody>
          <a:bodyPr/>
          <a:lstStyle/>
          <a:p>
            <a:fld id="{3EAE67A0-20B9-498A-A8A2-AACF3AA96FFE}" type="datetimeFigureOut">
              <a:rPr lang="en-US" smtClean="0"/>
              <a:t>4/14/2018</a:t>
            </a:fld>
            <a:endParaRPr lang="en-US"/>
          </a:p>
        </p:txBody>
      </p:sp>
      <p:sp>
        <p:nvSpPr>
          <p:cNvPr id="3" name="Footer Placeholder 2">
            <a:extLst>
              <a:ext uri="{FF2B5EF4-FFF2-40B4-BE49-F238E27FC236}">
                <a16:creationId xmlns:a16="http://schemas.microsoft.com/office/drawing/2014/main" id="{50ECB139-B40D-4EB4-BEB3-C042122427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40F36F-1191-459E-AFF5-125A0F1F9950}"/>
              </a:ext>
            </a:extLst>
          </p:cNvPr>
          <p:cNvSpPr>
            <a:spLocks noGrp="1"/>
          </p:cNvSpPr>
          <p:nvPr>
            <p:ph type="sldNum" sz="quarter" idx="12"/>
          </p:nvPr>
        </p:nvSpPr>
        <p:spPr/>
        <p:txBody>
          <a:bodyPr/>
          <a:lstStyle/>
          <a:p>
            <a:fld id="{A5358DF5-8A5B-45C7-846B-CEA7A3CC587B}" type="slidenum">
              <a:rPr lang="en-US" smtClean="0"/>
              <a:t>‹#›</a:t>
            </a:fld>
            <a:endParaRPr lang="en-US"/>
          </a:p>
        </p:txBody>
      </p:sp>
    </p:spTree>
    <p:extLst>
      <p:ext uri="{BB962C8B-B14F-4D97-AF65-F5344CB8AC3E}">
        <p14:creationId xmlns:p14="http://schemas.microsoft.com/office/powerpoint/2010/main" val="3721975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F1B3-87F8-4AA7-8932-4F6FC3011C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4A3861-41BD-4CD1-8E64-404C9C7807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D06276-BDAB-49A7-BB2E-35F64471E2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0BACA0-B01C-4EFA-87D1-BC7D943FB029}"/>
              </a:ext>
            </a:extLst>
          </p:cNvPr>
          <p:cNvSpPr>
            <a:spLocks noGrp="1"/>
          </p:cNvSpPr>
          <p:nvPr>
            <p:ph type="dt" sz="half" idx="10"/>
          </p:nvPr>
        </p:nvSpPr>
        <p:spPr/>
        <p:txBody>
          <a:bodyPr/>
          <a:lstStyle/>
          <a:p>
            <a:fld id="{3EAE67A0-20B9-498A-A8A2-AACF3AA96FFE}" type="datetimeFigureOut">
              <a:rPr lang="en-US" smtClean="0"/>
              <a:t>4/14/2018</a:t>
            </a:fld>
            <a:endParaRPr lang="en-US"/>
          </a:p>
        </p:txBody>
      </p:sp>
      <p:sp>
        <p:nvSpPr>
          <p:cNvPr id="6" name="Footer Placeholder 5">
            <a:extLst>
              <a:ext uri="{FF2B5EF4-FFF2-40B4-BE49-F238E27FC236}">
                <a16:creationId xmlns:a16="http://schemas.microsoft.com/office/drawing/2014/main" id="{18E23E41-5C2D-4458-BB8F-A72948897E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B2D453-63CF-4D99-A97B-290226A6B0BA}"/>
              </a:ext>
            </a:extLst>
          </p:cNvPr>
          <p:cNvSpPr>
            <a:spLocks noGrp="1"/>
          </p:cNvSpPr>
          <p:nvPr>
            <p:ph type="sldNum" sz="quarter" idx="12"/>
          </p:nvPr>
        </p:nvSpPr>
        <p:spPr/>
        <p:txBody>
          <a:bodyPr/>
          <a:lstStyle/>
          <a:p>
            <a:fld id="{A5358DF5-8A5B-45C7-846B-CEA7A3CC587B}" type="slidenum">
              <a:rPr lang="en-US" smtClean="0"/>
              <a:t>‹#›</a:t>
            </a:fld>
            <a:endParaRPr lang="en-US"/>
          </a:p>
        </p:txBody>
      </p:sp>
    </p:spTree>
    <p:extLst>
      <p:ext uri="{BB962C8B-B14F-4D97-AF65-F5344CB8AC3E}">
        <p14:creationId xmlns:p14="http://schemas.microsoft.com/office/powerpoint/2010/main" val="3421004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309FC-C06B-4341-BA9A-C79DDDE219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ACB8DC-D54A-4F65-9E48-600ACDDF9D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344809-FEF9-4A1F-80CE-F5484E29DD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9FA033D-1B7A-47DD-9643-9D98972A1B87}"/>
              </a:ext>
            </a:extLst>
          </p:cNvPr>
          <p:cNvSpPr>
            <a:spLocks noGrp="1"/>
          </p:cNvSpPr>
          <p:nvPr>
            <p:ph type="dt" sz="half" idx="10"/>
          </p:nvPr>
        </p:nvSpPr>
        <p:spPr/>
        <p:txBody>
          <a:bodyPr/>
          <a:lstStyle/>
          <a:p>
            <a:fld id="{3EAE67A0-20B9-498A-A8A2-AACF3AA96FFE}" type="datetimeFigureOut">
              <a:rPr lang="en-US" smtClean="0"/>
              <a:t>4/14/2018</a:t>
            </a:fld>
            <a:endParaRPr lang="en-US"/>
          </a:p>
        </p:txBody>
      </p:sp>
      <p:sp>
        <p:nvSpPr>
          <p:cNvPr id="6" name="Footer Placeholder 5">
            <a:extLst>
              <a:ext uri="{FF2B5EF4-FFF2-40B4-BE49-F238E27FC236}">
                <a16:creationId xmlns:a16="http://schemas.microsoft.com/office/drawing/2014/main" id="{12720D67-DB9D-4A84-9BC2-6E824C237B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7245B-0B12-42B2-90FA-F7336F86CA5C}"/>
              </a:ext>
            </a:extLst>
          </p:cNvPr>
          <p:cNvSpPr>
            <a:spLocks noGrp="1"/>
          </p:cNvSpPr>
          <p:nvPr>
            <p:ph type="sldNum" sz="quarter" idx="12"/>
          </p:nvPr>
        </p:nvSpPr>
        <p:spPr/>
        <p:txBody>
          <a:bodyPr/>
          <a:lstStyle/>
          <a:p>
            <a:fld id="{A5358DF5-8A5B-45C7-846B-CEA7A3CC587B}" type="slidenum">
              <a:rPr lang="en-US" smtClean="0"/>
              <a:t>‹#›</a:t>
            </a:fld>
            <a:endParaRPr lang="en-US"/>
          </a:p>
        </p:txBody>
      </p:sp>
    </p:spTree>
    <p:extLst>
      <p:ext uri="{BB962C8B-B14F-4D97-AF65-F5344CB8AC3E}">
        <p14:creationId xmlns:p14="http://schemas.microsoft.com/office/powerpoint/2010/main" val="1349969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F6961F-FBEB-4E2A-B1F8-F280AF613E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A4A227-0E16-4409-AB20-F222A1C20B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22D288-FE81-4FDD-8EC5-BE2387F47C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AE67A0-20B9-498A-A8A2-AACF3AA96FFE}" type="datetimeFigureOut">
              <a:rPr lang="en-US" smtClean="0"/>
              <a:t>4/14/2018</a:t>
            </a:fld>
            <a:endParaRPr lang="en-US"/>
          </a:p>
        </p:txBody>
      </p:sp>
      <p:sp>
        <p:nvSpPr>
          <p:cNvPr id="5" name="Footer Placeholder 4">
            <a:extLst>
              <a:ext uri="{FF2B5EF4-FFF2-40B4-BE49-F238E27FC236}">
                <a16:creationId xmlns:a16="http://schemas.microsoft.com/office/drawing/2014/main" id="{6FEDF403-055E-43E4-808D-139A31B3AE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299DDC-A540-4236-9C64-2E15A8EA78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358DF5-8A5B-45C7-846B-CEA7A3CC587B}" type="slidenum">
              <a:rPr lang="en-US" smtClean="0"/>
              <a:t>‹#›</a:t>
            </a:fld>
            <a:endParaRPr lang="en-US"/>
          </a:p>
        </p:txBody>
      </p:sp>
    </p:spTree>
    <p:extLst>
      <p:ext uri="{BB962C8B-B14F-4D97-AF65-F5344CB8AC3E}">
        <p14:creationId xmlns:p14="http://schemas.microsoft.com/office/powerpoint/2010/main" val="1324132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C5A55-14DD-4715-8C2B-5783C0A75626}"/>
              </a:ext>
            </a:extLst>
          </p:cNvPr>
          <p:cNvSpPr>
            <a:spLocks noGrp="1"/>
          </p:cNvSpPr>
          <p:nvPr>
            <p:ph type="ctrTitle"/>
          </p:nvPr>
        </p:nvSpPr>
        <p:spPr/>
        <p:txBody>
          <a:bodyPr/>
          <a:lstStyle/>
          <a:p>
            <a:r>
              <a:rPr lang="en-US" dirty="0"/>
              <a:t>Features and Advantages of Windows Server 2016</a:t>
            </a:r>
          </a:p>
        </p:txBody>
      </p:sp>
    </p:spTree>
    <p:extLst>
      <p:ext uri="{BB962C8B-B14F-4D97-AF65-F5344CB8AC3E}">
        <p14:creationId xmlns:p14="http://schemas.microsoft.com/office/powerpoint/2010/main" val="1925965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43AE6-C7E6-4081-BBFA-DF3999B3CD5A}"/>
              </a:ext>
            </a:extLst>
          </p:cNvPr>
          <p:cNvSpPr>
            <a:spLocks noGrp="1"/>
          </p:cNvSpPr>
          <p:nvPr>
            <p:ph type="title"/>
          </p:nvPr>
        </p:nvSpPr>
        <p:spPr/>
        <p:txBody>
          <a:bodyPr/>
          <a:lstStyle/>
          <a:p>
            <a:r>
              <a:rPr lang="en-US" dirty="0"/>
              <a:t>What you will be learning in this Lecture</a:t>
            </a:r>
          </a:p>
        </p:txBody>
      </p:sp>
      <p:sp>
        <p:nvSpPr>
          <p:cNvPr id="3" name="Content Placeholder 2">
            <a:extLst>
              <a:ext uri="{FF2B5EF4-FFF2-40B4-BE49-F238E27FC236}">
                <a16:creationId xmlns:a16="http://schemas.microsoft.com/office/drawing/2014/main" id="{A4D5928E-E161-47CD-89AD-DC702A1C0A80}"/>
              </a:ext>
            </a:extLst>
          </p:cNvPr>
          <p:cNvSpPr>
            <a:spLocks noGrp="1"/>
          </p:cNvSpPr>
          <p:nvPr>
            <p:ph idx="1"/>
          </p:nvPr>
        </p:nvSpPr>
        <p:spPr/>
        <p:txBody>
          <a:bodyPr/>
          <a:lstStyle/>
          <a:p>
            <a:r>
              <a:rPr lang="en-US" dirty="0"/>
              <a:t>Brief overview of what the Features and Advantages of Server 2016</a:t>
            </a:r>
          </a:p>
          <a:p>
            <a:pPr marL="0" indent="0">
              <a:buNone/>
            </a:pPr>
            <a:endParaRPr lang="en-US" dirty="0"/>
          </a:p>
        </p:txBody>
      </p:sp>
      <p:graphicFrame>
        <p:nvGraphicFramePr>
          <p:cNvPr id="4" name="Table 3">
            <a:extLst>
              <a:ext uri="{FF2B5EF4-FFF2-40B4-BE49-F238E27FC236}">
                <a16:creationId xmlns:a16="http://schemas.microsoft.com/office/drawing/2014/main" id="{6896CDE0-6BDE-425F-9AC9-1540F5745679}"/>
              </a:ext>
            </a:extLst>
          </p:cNvPr>
          <p:cNvGraphicFramePr>
            <a:graphicFrameLocks noGrp="1"/>
          </p:cNvGraphicFramePr>
          <p:nvPr>
            <p:extLst>
              <p:ext uri="{D42A27DB-BD31-4B8C-83A1-F6EECF244321}">
                <p14:modId xmlns:p14="http://schemas.microsoft.com/office/powerpoint/2010/main" val="1106599445"/>
              </p:ext>
            </p:extLst>
          </p:nvPr>
        </p:nvGraphicFramePr>
        <p:xfrm>
          <a:off x="838200" y="2336029"/>
          <a:ext cx="10515600" cy="3754120"/>
        </p:xfrm>
        <a:graphic>
          <a:graphicData uri="http://schemas.openxmlformats.org/drawingml/2006/table">
            <a:tbl>
              <a:tblPr firstRow="1" bandRow="1">
                <a:tableStyleId>{5C22544A-7EE6-4342-B048-85BDC9FD1C3A}</a:tableStyleId>
              </a:tblPr>
              <a:tblGrid>
                <a:gridCol w="3078022">
                  <a:extLst>
                    <a:ext uri="{9D8B030D-6E8A-4147-A177-3AD203B41FA5}">
                      <a16:colId xmlns:a16="http://schemas.microsoft.com/office/drawing/2014/main" val="751143550"/>
                    </a:ext>
                  </a:extLst>
                </a:gridCol>
                <a:gridCol w="7437578">
                  <a:extLst>
                    <a:ext uri="{9D8B030D-6E8A-4147-A177-3AD203B41FA5}">
                      <a16:colId xmlns:a16="http://schemas.microsoft.com/office/drawing/2014/main" val="796693023"/>
                    </a:ext>
                  </a:extLst>
                </a:gridCol>
              </a:tblGrid>
              <a:tr h="370840">
                <a:tc>
                  <a:txBody>
                    <a:bodyPr/>
                    <a:lstStyle/>
                    <a:p>
                      <a:r>
                        <a:rPr lang="en-US" dirty="0"/>
                        <a:t>Feature</a:t>
                      </a:r>
                    </a:p>
                  </a:txBody>
                  <a:tcPr/>
                </a:tc>
                <a:tc>
                  <a:txBody>
                    <a:bodyPr/>
                    <a:lstStyle/>
                    <a:p>
                      <a:r>
                        <a:rPr lang="en-US" dirty="0"/>
                        <a:t>Description</a:t>
                      </a:r>
                    </a:p>
                  </a:txBody>
                  <a:tcPr/>
                </a:tc>
                <a:extLst>
                  <a:ext uri="{0D108BD9-81ED-4DB2-BD59-A6C34878D82A}">
                    <a16:rowId xmlns:a16="http://schemas.microsoft.com/office/drawing/2014/main" val="932784655"/>
                  </a:ext>
                </a:extLst>
              </a:tr>
              <a:tr h="370840">
                <a:tc>
                  <a:txBody>
                    <a:bodyPr/>
                    <a:lstStyle/>
                    <a:p>
                      <a:r>
                        <a:rPr lang="en-US" dirty="0"/>
                        <a:t>Built-in-Security</a:t>
                      </a:r>
                    </a:p>
                  </a:txBody>
                  <a:tcPr/>
                </a:tc>
                <a:tc>
                  <a:txBody>
                    <a:bodyPr/>
                    <a:lstStyle/>
                    <a:p>
                      <a:r>
                        <a:rPr lang="en-US" dirty="0"/>
                        <a:t>Built in  Breach resistance, helps to stop attackers on your system and allows a company to meet any compliance requirements.</a:t>
                      </a:r>
                    </a:p>
                  </a:txBody>
                  <a:tcPr/>
                </a:tc>
                <a:extLst>
                  <a:ext uri="{0D108BD9-81ED-4DB2-BD59-A6C34878D82A}">
                    <a16:rowId xmlns:a16="http://schemas.microsoft.com/office/drawing/2014/main" val="2325603822"/>
                  </a:ext>
                </a:extLst>
              </a:tr>
              <a:tr h="370840">
                <a:tc>
                  <a:txBody>
                    <a:bodyPr/>
                    <a:lstStyle/>
                    <a:p>
                      <a:r>
                        <a:rPr lang="en-US" dirty="0"/>
                        <a:t>AD Certificate Services</a:t>
                      </a:r>
                    </a:p>
                  </a:txBody>
                  <a:tcPr/>
                </a:tc>
                <a:tc>
                  <a:txBody>
                    <a:bodyPr/>
                    <a:lstStyle/>
                    <a:p>
                      <a:r>
                        <a:rPr lang="en-US" dirty="0"/>
                        <a:t>AD CS allows you to issue and manage PKI Certificates, which can be used in software security systems that employ public  key technologies</a:t>
                      </a:r>
                    </a:p>
                  </a:txBody>
                  <a:tcPr/>
                </a:tc>
                <a:extLst>
                  <a:ext uri="{0D108BD9-81ED-4DB2-BD59-A6C34878D82A}">
                    <a16:rowId xmlns:a16="http://schemas.microsoft.com/office/drawing/2014/main" val="364787399"/>
                  </a:ext>
                </a:extLst>
              </a:tr>
              <a:tr h="370840">
                <a:tc>
                  <a:txBody>
                    <a:bodyPr/>
                    <a:lstStyle/>
                    <a:p>
                      <a:r>
                        <a:rPr lang="en-US" dirty="0"/>
                        <a:t>AD Domain Services</a:t>
                      </a:r>
                    </a:p>
                  </a:txBody>
                  <a:tcPr/>
                </a:tc>
                <a:tc>
                  <a:txBody>
                    <a:bodyPr/>
                    <a:lstStyle/>
                    <a:p>
                      <a:r>
                        <a:rPr lang="en-US" dirty="0"/>
                        <a:t>AD DS includes new features that make deploying DC’s simpler and implement them much faster. AD DS has been designed to make performing administrative task easier, using consistent graphical and scripted management experience.</a:t>
                      </a:r>
                    </a:p>
                  </a:txBody>
                  <a:tcPr/>
                </a:tc>
                <a:extLst>
                  <a:ext uri="{0D108BD9-81ED-4DB2-BD59-A6C34878D82A}">
                    <a16:rowId xmlns:a16="http://schemas.microsoft.com/office/drawing/2014/main" val="881363503"/>
                  </a:ext>
                </a:extLst>
              </a:tr>
              <a:tr h="370840">
                <a:tc>
                  <a:txBody>
                    <a:bodyPr/>
                    <a:lstStyle/>
                    <a:p>
                      <a:r>
                        <a:rPr lang="en-US" dirty="0"/>
                        <a:t>AD Rights Management Services</a:t>
                      </a:r>
                    </a:p>
                  </a:txBody>
                  <a:tcPr/>
                </a:tc>
                <a:tc>
                  <a:txBody>
                    <a:bodyPr/>
                    <a:lstStyle/>
                    <a:p>
                      <a:r>
                        <a:rPr lang="en-US" dirty="0"/>
                        <a:t>AD Rights Management Services provides management and development tools that let you work with industry technologies, including encryption, certificates and authentication.</a:t>
                      </a:r>
                    </a:p>
                  </a:txBody>
                  <a:tcPr/>
                </a:tc>
                <a:extLst>
                  <a:ext uri="{0D108BD9-81ED-4DB2-BD59-A6C34878D82A}">
                    <a16:rowId xmlns:a16="http://schemas.microsoft.com/office/drawing/2014/main" val="4175235713"/>
                  </a:ext>
                </a:extLst>
              </a:tr>
            </a:tbl>
          </a:graphicData>
        </a:graphic>
      </p:graphicFrame>
    </p:spTree>
    <p:extLst>
      <p:ext uri="{BB962C8B-B14F-4D97-AF65-F5344CB8AC3E}">
        <p14:creationId xmlns:p14="http://schemas.microsoft.com/office/powerpoint/2010/main" val="3936825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43AE6-C7E6-4081-BBFA-DF3999B3CD5A}"/>
              </a:ext>
            </a:extLst>
          </p:cNvPr>
          <p:cNvSpPr>
            <a:spLocks noGrp="1"/>
          </p:cNvSpPr>
          <p:nvPr>
            <p:ph type="title"/>
          </p:nvPr>
        </p:nvSpPr>
        <p:spPr/>
        <p:txBody>
          <a:bodyPr/>
          <a:lstStyle/>
          <a:p>
            <a:r>
              <a:rPr lang="en-US"/>
              <a:t>What you will be learning in this Lecture</a:t>
            </a:r>
            <a:endParaRPr lang="en-US" dirty="0"/>
          </a:p>
        </p:txBody>
      </p:sp>
      <p:sp>
        <p:nvSpPr>
          <p:cNvPr id="3" name="Content Placeholder 2">
            <a:extLst>
              <a:ext uri="{FF2B5EF4-FFF2-40B4-BE49-F238E27FC236}">
                <a16:creationId xmlns:a16="http://schemas.microsoft.com/office/drawing/2014/main" id="{A4D5928E-E161-47CD-89AD-DC702A1C0A80}"/>
              </a:ext>
            </a:extLst>
          </p:cNvPr>
          <p:cNvSpPr>
            <a:spLocks noGrp="1"/>
          </p:cNvSpPr>
          <p:nvPr>
            <p:ph idx="1"/>
          </p:nvPr>
        </p:nvSpPr>
        <p:spPr/>
        <p:txBody>
          <a:bodyPr/>
          <a:lstStyle/>
          <a:p>
            <a:r>
              <a:rPr lang="en-US" dirty="0"/>
              <a:t>Brief overview of what the Features and Advantages of Server 2016</a:t>
            </a:r>
          </a:p>
          <a:p>
            <a:pPr marL="0" indent="0">
              <a:buNone/>
            </a:pPr>
            <a:endParaRPr lang="en-US" dirty="0"/>
          </a:p>
        </p:txBody>
      </p:sp>
      <p:graphicFrame>
        <p:nvGraphicFramePr>
          <p:cNvPr id="4" name="Table 3">
            <a:extLst>
              <a:ext uri="{FF2B5EF4-FFF2-40B4-BE49-F238E27FC236}">
                <a16:creationId xmlns:a16="http://schemas.microsoft.com/office/drawing/2014/main" id="{6896CDE0-6BDE-425F-9AC9-1540F5745679}"/>
              </a:ext>
            </a:extLst>
          </p:cNvPr>
          <p:cNvGraphicFramePr>
            <a:graphicFrameLocks noGrp="1"/>
          </p:cNvGraphicFramePr>
          <p:nvPr>
            <p:extLst>
              <p:ext uri="{D42A27DB-BD31-4B8C-83A1-F6EECF244321}">
                <p14:modId xmlns:p14="http://schemas.microsoft.com/office/powerpoint/2010/main" val="1725990032"/>
              </p:ext>
            </p:extLst>
          </p:nvPr>
        </p:nvGraphicFramePr>
        <p:xfrm>
          <a:off x="838200" y="2336029"/>
          <a:ext cx="10515600" cy="4028440"/>
        </p:xfrm>
        <a:graphic>
          <a:graphicData uri="http://schemas.openxmlformats.org/drawingml/2006/table">
            <a:tbl>
              <a:tblPr firstRow="1" bandRow="1">
                <a:tableStyleId>{5C22544A-7EE6-4342-B048-85BDC9FD1C3A}</a:tableStyleId>
              </a:tblPr>
              <a:tblGrid>
                <a:gridCol w="3078022">
                  <a:extLst>
                    <a:ext uri="{9D8B030D-6E8A-4147-A177-3AD203B41FA5}">
                      <a16:colId xmlns:a16="http://schemas.microsoft.com/office/drawing/2014/main" val="751143550"/>
                    </a:ext>
                  </a:extLst>
                </a:gridCol>
                <a:gridCol w="7437578">
                  <a:extLst>
                    <a:ext uri="{9D8B030D-6E8A-4147-A177-3AD203B41FA5}">
                      <a16:colId xmlns:a16="http://schemas.microsoft.com/office/drawing/2014/main" val="796693023"/>
                    </a:ext>
                  </a:extLst>
                </a:gridCol>
              </a:tblGrid>
              <a:tr h="370840">
                <a:tc>
                  <a:txBody>
                    <a:bodyPr/>
                    <a:lstStyle/>
                    <a:p>
                      <a:r>
                        <a:rPr lang="en-US" dirty="0"/>
                        <a:t>Feature</a:t>
                      </a:r>
                    </a:p>
                  </a:txBody>
                  <a:tcPr/>
                </a:tc>
                <a:tc>
                  <a:txBody>
                    <a:bodyPr/>
                    <a:lstStyle/>
                    <a:p>
                      <a:r>
                        <a:rPr lang="en-US" dirty="0"/>
                        <a:t>Description</a:t>
                      </a:r>
                    </a:p>
                  </a:txBody>
                  <a:tcPr/>
                </a:tc>
                <a:extLst>
                  <a:ext uri="{0D108BD9-81ED-4DB2-BD59-A6C34878D82A}">
                    <a16:rowId xmlns:a16="http://schemas.microsoft.com/office/drawing/2014/main" val="932784655"/>
                  </a:ext>
                </a:extLst>
              </a:tr>
              <a:tr h="370840">
                <a:tc>
                  <a:txBody>
                    <a:bodyPr/>
                    <a:lstStyle/>
                    <a:p>
                      <a:r>
                        <a:rPr lang="en-US" dirty="0"/>
                        <a:t>BitLocker</a:t>
                      </a:r>
                    </a:p>
                  </a:txBody>
                  <a:tcPr/>
                </a:tc>
                <a:tc>
                  <a:txBody>
                    <a:bodyPr/>
                    <a:lstStyle/>
                    <a:p>
                      <a:r>
                        <a:rPr lang="en-US" dirty="0"/>
                        <a:t>BitLocker is a tool that allows you to encrypt the hard drives of your computer. Enhanced  protection against data theft.</a:t>
                      </a:r>
                    </a:p>
                  </a:txBody>
                  <a:tcPr/>
                </a:tc>
                <a:extLst>
                  <a:ext uri="{0D108BD9-81ED-4DB2-BD59-A6C34878D82A}">
                    <a16:rowId xmlns:a16="http://schemas.microsoft.com/office/drawing/2014/main" val="2325603822"/>
                  </a:ext>
                </a:extLst>
              </a:tr>
              <a:tr h="370840">
                <a:tc>
                  <a:txBody>
                    <a:bodyPr/>
                    <a:lstStyle/>
                    <a:p>
                      <a:r>
                        <a:rPr lang="en-US" dirty="0"/>
                        <a:t>BranchCache</a:t>
                      </a:r>
                    </a:p>
                  </a:txBody>
                  <a:tcPr/>
                </a:tc>
                <a:tc>
                  <a:txBody>
                    <a:bodyPr/>
                    <a:lstStyle/>
                    <a:p>
                      <a:r>
                        <a:rPr lang="en-US" dirty="0"/>
                        <a:t>Allows data from files and web servers on WAN’s to be cached on computers at the local branch office. It improves application response time and reduces WAN traffic. Included in Server 2016 and Windows 10</a:t>
                      </a:r>
                    </a:p>
                  </a:txBody>
                  <a:tcPr/>
                </a:tc>
                <a:extLst>
                  <a:ext uri="{0D108BD9-81ED-4DB2-BD59-A6C34878D82A}">
                    <a16:rowId xmlns:a16="http://schemas.microsoft.com/office/drawing/2014/main" val="364787399"/>
                  </a:ext>
                </a:extLst>
              </a:tr>
              <a:tr h="370840">
                <a:tc>
                  <a:txBody>
                    <a:bodyPr/>
                    <a:lstStyle/>
                    <a:p>
                      <a:r>
                        <a:rPr lang="en-US" dirty="0"/>
                        <a:t>Containers</a:t>
                      </a:r>
                    </a:p>
                  </a:txBody>
                  <a:tcPr/>
                </a:tc>
                <a:tc>
                  <a:txBody>
                    <a:bodyPr/>
                    <a:lstStyle/>
                    <a:p>
                      <a:r>
                        <a:rPr lang="en-US" dirty="0"/>
                        <a:t>Server 2016 has started focusing on an isolated operating system environment called </a:t>
                      </a:r>
                      <a:r>
                        <a:rPr lang="en-US" b="1" i="1" dirty="0"/>
                        <a:t>Dockers</a:t>
                      </a:r>
                      <a:r>
                        <a:rPr lang="en-US" dirty="0"/>
                        <a:t>.  They allow applications to run in isolated environments called </a:t>
                      </a:r>
                      <a:r>
                        <a:rPr lang="en-US" b="1" i="1" dirty="0"/>
                        <a:t>Containers</a:t>
                      </a:r>
                      <a:r>
                        <a:rPr lang="en-US" dirty="0"/>
                        <a:t>.  Applications  can operate in these Containers without affecting other Applications or OS system resources.</a:t>
                      </a:r>
                    </a:p>
                  </a:txBody>
                  <a:tcPr/>
                </a:tc>
                <a:extLst>
                  <a:ext uri="{0D108BD9-81ED-4DB2-BD59-A6C34878D82A}">
                    <a16:rowId xmlns:a16="http://schemas.microsoft.com/office/drawing/2014/main" val="881363503"/>
                  </a:ext>
                </a:extLst>
              </a:tr>
              <a:tr h="370840">
                <a:tc>
                  <a:txBody>
                    <a:bodyPr/>
                    <a:lstStyle/>
                    <a:p>
                      <a:r>
                        <a:rPr lang="en-US" dirty="0"/>
                        <a:t>Windows Server Containers</a:t>
                      </a:r>
                    </a:p>
                  </a:txBody>
                  <a:tcPr/>
                </a:tc>
                <a:tc>
                  <a:txBody>
                    <a:bodyPr/>
                    <a:lstStyle/>
                    <a:p>
                      <a:r>
                        <a:rPr lang="en-US" dirty="0"/>
                        <a:t>Allows for an isolated application to run by using a technology called process and namespace isolation. Server 2016 containers share system’s kernel with their container and other containers running on the same host</a:t>
                      </a:r>
                    </a:p>
                  </a:txBody>
                  <a:tcPr/>
                </a:tc>
                <a:extLst>
                  <a:ext uri="{0D108BD9-81ED-4DB2-BD59-A6C34878D82A}">
                    <a16:rowId xmlns:a16="http://schemas.microsoft.com/office/drawing/2014/main" val="4175235713"/>
                  </a:ext>
                </a:extLst>
              </a:tr>
            </a:tbl>
          </a:graphicData>
        </a:graphic>
      </p:graphicFrame>
    </p:spTree>
    <p:extLst>
      <p:ext uri="{BB962C8B-B14F-4D97-AF65-F5344CB8AC3E}">
        <p14:creationId xmlns:p14="http://schemas.microsoft.com/office/powerpoint/2010/main" val="983811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43AE6-C7E6-4081-BBFA-DF3999B3CD5A}"/>
              </a:ext>
            </a:extLst>
          </p:cNvPr>
          <p:cNvSpPr>
            <a:spLocks noGrp="1"/>
          </p:cNvSpPr>
          <p:nvPr>
            <p:ph type="title"/>
          </p:nvPr>
        </p:nvSpPr>
        <p:spPr/>
        <p:txBody>
          <a:bodyPr/>
          <a:lstStyle/>
          <a:p>
            <a:r>
              <a:rPr lang="en-US" dirty="0"/>
              <a:t>What you will be learning in this Lecture</a:t>
            </a:r>
          </a:p>
        </p:txBody>
      </p:sp>
      <p:sp>
        <p:nvSpPr>
          <p:cNvPr id="3" name="Content Placeholder 2">
            <a:extLst>
              <a:ext uri="{FF2B5EF4-FFF2-40B4-BE49-F238E27FC236}">
                <a16:creationId xmlns:a16="http://schemas.microsoft.com/office/drawing/2014/main" id="{A4D5928E-E161-47CD-89AD-DC702A1C0A80}"/>
              </a:ext>
            </a:extLst>
          </p:cNvPr>
          <p:cNvSpPr>
            <a:spLocks noGrp="1"/>
          </p:cNvSpPr>
          <p:nvPr>
            <p:ph idx="1"/>
          </p:nvPr>
        </p:nvSpPr>
        <p:spPr/>
        <p:txBody>
          <a:bodyPr/>
          <a:lstStyle/>
          <a:p>
            <a:r>
              <a:rPr lang="en-US" dirty="0"/>
              <a:t>Brief overview of what the Features and Advantages of Server 2016</a:t>
            </a:r>
          </a:p>
          <a:p>
            <a:pPr marL="0" indent="0">
              <a:buNone/>
            </a:pPr>
            <a:endParaRPr lang="en-US" dirty="0"/>
          </a:p>
        </p:txBody>
      </p:sp>
      <p:graphicFrame>
        <p:nvGraphicFramePr>
          <p:cNvPr id="4" name="Table 3">
            <a:extLst>
              <a:ext uri="{FF2B5EF4-FFF2-40B4-BE49-F238E27FC236}">
                <a16:creationId xmlns:a16="http://schemas.microsoft.com/office/drawing/2014/main" id="{6896CDE0-6BDE-425F-9AC9-1540F5745679}"/>
              </a:ext>
            </a:extLst>
          </p:cNvPr>
          <p:cNvGraphicFramePr>
            <a:graphicFrameLocks noGrp="1"/>
          </p:cNvGraphicFramePr>
          <p:nvPr>
            <p:extLst>
              <p:ext uri="{D42A27DB-BD31-4B8C-83A1-F6EECF244321}">
                <p14:modId xmlns:p14="http://schemas.microsoft.com/office/powerpoint/2010/main" val="1253622881"/>
              </p:ext>
            </p:extLst>
          </p:nvPr>
        </p:nvGraphicFramePr>
        <p:xfrm>
          <a:off x="838200" y="2336029"/>
          <a:ext cx="10515600" cy="3754120"/>
        </p:xfrm>
        <a:graphic>
          <a:graphicData uri="http://schemas.openxmlformats.org/drawingml/2006/table">
            <a:tbl>
              <a:tblPr firstRow="1" bandRow="1">
                <a:tableStyleId>{5C22544A-7EE6-4342-B048-85BDC9FD1C3A}</a:tableStyleId>
              </a:tblPr>
              <a:tblGrid>
                <a:gridCol w="3078022">
                  <a:extLst>
                    <a:ext uri="{9D8B030D-6E8A-4147-A177-3AD203B41FA5}">
                      <a16:colId xmlns:a16="http://schemas.microsoft.com/office/drawing/2014/main" val="751143550"/>
                    </a:ext>
                  </a:extLst>
                </a:gridCol>
                <a:gridCol w="7437578">
                  <a:extLst>
                    <a:ext uri="{9D8B030D-6E8A-4147-A177-3AD203B41FA5}">
                      <a16:colId xmlns:a16="http://schemas.microsoft.com/office/drawing/2014/main" val="796693023"/>
                    </a:ext>
                  </a:extLst>
                </a:gridCol>
              </a:tblGrid>
              <a:tr h="370840">
                <a:tc>
                  <a:txBody>
                    <a:bodyPr/>
                    <a:lstStyle/>
                    <a:p>
                      <a:r>
                        <a:rPr lang="en-US" dirty="0"/>
                        <a:t>Feature</a:t>
                      </a:r>
                    </a:p>
                  </a:txBody>
                  <a:tcPr/>
                </a:tc>
                <a:tc>
                  <a:txBody>
                    <a:bodyPr/>
                    <a:lstStyle/>
                    <a:p>
                      <a:r>
                        <a:rPr lang="en-US" dirty="0"/>
                        <a:t>Description</a:t>
                      </a:r>
                    </a:p>
                  </a:txBody>
                  <a:tcPr/>
                </a:tc>
                <a:extLst>
                  <a:ext uri="{0D108BD9-81ED-4DB2-BD59-A6C34878D82A}">
                    <a16:rowId xmlns:a16="http://schemas.microsoft.com/office/drawing/2014/main" val="932784655"/>
                  </a:ext>
                </a:extLst>
              </a:tr>
              <a:tr h="370840">
                <a:tc>
                  <a:txBody>
                    <a:bodyPr/>
                    <a:lstStyle/>
                    <a:p>
                      <a:r>
                        <a:rPr lang="en-US" dirty="0"/>
                        <a:t>Hyper-V Containers</a:t>
                      </a:r>
                    </a:p>
                  </a:txBody>
                  <a:tcPr/>
                </a:tc>
                <a:tc>
                  <a:txBody>
                    <a:bodyPr/>
                    <a:lstStyle/>
                    <a:p>
                      <a:r>
                        <a:rPr lang="en-US" dirty="0"/>
                        <a:t>Hyper-V containers add another virtual layer by isolating applications in their own optimized VM. These containers work differently Windows Containers, they don’t share system’s kernel with other VM containers</a:t>
                      </a:r>
                    </a:p>
                  </a:txBody>
                  <a:tcPr/>
                </a:tc>
                <a:extLst>
                  <a:ext uri="{0D108BD9-81ED-4DB2-BD59-A6C34878D82A}">
                    <a16:rowId xmlns:a16="http://schemas.microsoft.com/office/drawing/2014/main" val="2325603822"/>
                  </a:ext>
                </a:extLst>
              </a:tr>
              <a:tr h="370840">
                <a:tc>
                  <a:txBody>
                    <a:bodyPr/>
                    <a:lstStyle/>
                    <a:p>
                      <a:r>
                        <a:rPr lang="en-US"/>
                        <a:t>Credential Guard</a:t>
                      </a:r>
                      <a:endParaRPr lang="en-US" dirty="0"/>
                    </a:p>
                  </a:txBody>
                  <a:tcPr/>
                </a:tc>
                <a:tc>
                  <a:txBody>
                    <a:bodyPr/>
                    <a:lstStyle/>
                    <a:p>
                      <a:r>
                        <a:rPr lang="en-US" dirty="0"/>
                        <a:t>Helps protect a system’s credentials and this helps avoid pass the hash attacks. Credential Guard it’s better protection against advanced persistent threats by protecting credentials on the system from being stolen</a:t>
                      </a:r>
                    </a:p>
                  </a:txBody>
                  <a:tcPr/>
                </a:tc>
                <a:extLst>
                  <a:ext uri="{0D108BD9-81ED-4DB2-BD59-A6C34878D82A}">
                    <a16:rowId xmlns:a16="http://schemas.microsoft.com/office/drawing/2014/main" val="364787399"/>
                  </a:ext>
                </a:extLst>
              </a:tr>
              <a:tr h="370840">
                <a:tc>
                  <a:txBody>
                    <a:bodyPr/>
                    <a:lstStyle/>
                    <a:p>
                      <a:r>
                        <a:rPr lang="en-US" dirty="0"/>
                        <a:t>DHCP</a:t>
                      </a:r>
                    </a:p>
                  </a:txBody>
                  <a:tcPr/>
                </a:tc>
                <a:tc>
                  <a:txBody>
                    <a:bodyPr/>
                    <a:lstStyle/>
                    <a:p>
                      <a:r>
                        <a:rPr lang="en-US" dirty="0"/>
                        <a:t>Reduce Administrative Overhead of configuring some TCP/IP features on host computers. </a:t>
                      </a:r>
                    </a:p>
                  </a:txBody>
                  <a:tcPr/>
                </a:tc>
                <a:extLst>
                  <a:ext uri="{0D108BD9-81ED-4DB2-BD59-A6C34878D82A}">
                    <a16:rowId xmlns:a16="http://schemas.microsoft.com/office/drawing/2014/main" val="881363503"/>
                  </a:ext>
                </a:extLst>
              </a:tr>
              <a:tr h="370840">
                <a:tc>
                  <a:txBody>
                    <a:bodyPr/>
                    <a:lstStyle/>
                    <a:p>
                      <a:r>
                        <a:rPr lang="en-US" dirty="0"/>
                        <a:t>DNS</a:t>
                      </a:r>
                    </a:p>
                  </a:txBody>
                  <a:tcPr/>
                </a:tc>
                <a:tc>
                  <a:txBody>
                    <a:bodyPr/>
                    <a:lstStyle/>
                    <a:p>
                      <a:r>
                        <a:rPr lang="en-US" dirty="0"/>
                        <a:t>Services are used in TCP/IP networks. DNS will convert computer name or FQDN to an IP address, called Forward lookup zones. DNS can also do Reverse Lookup zones, which is IP address to name.</a:t>
                      </a:r>
                    </a:p>
                  </a:txBody>
                  <a:tcPr/>
                </a:tc>
                <a:extLst>
                  <a:ext uri="{0D108BD9-81ED-4DB2-BD59-A6C34878D82A}">
                    <a16:rowId xmlns:a16="http://schemas.microsoft.com/office/drawing/2014/main" val="4175235713"/>
                  </a:ext>
                </a:extLst>
              </a:tr>
            </a:tbl>
          </a:graphicData>
        </a:graphic>
      </p:graphicFrame>
    </p:spTree>
    <p:extLst>
      <p:ext uri="{BB962C8B-B14F-4D97-AF65-F5344CB8AC3E}">
        <p14:creationId xmlns:p14="http://schemas.microsoft.com/office/powerpoint/2010/main" val="3063845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43AE6-C7E6-4081-BBFA-DF3999B3CD5A}"/>
              </a:ext>
            </a:extLst>
          </p:cNvPr>
          <p:cNvSpPr>
            <a:spLocks noGrp="1"/>
          </p:cNvSpPr>
          <p:nvPr>
            <p:ph type="title"/>
          </p:nvPr>
        </p:nvSpPr>
        <p:spPr/>
        <p:txBody>
          <a:bodyPr/>
          <a:lstStyle/>
          <a:p>
            <a:r>
              <a:rPr lang="en-US" dirty="0"/>
              <a:t>What you will be learning in this Lecture</a:t>
            </a:r>
          </a:p>
        </p:txBody>
      </p:sp>
      <p:sp>
        <p:nvSpPr>
          <p:cNvPr id="3" name="Content Placeholder 2">
            <a:extLst>
              <a:ext uri="{FF2B5EF4-FFF2-40B4-BE49-F238E27FC236}">
                <a16:creationId xmlns:a16="http://schemas.microsoft.com/office/drawing/2014/main" id="{A4D5928E-E161-47CD-89AD-DC702A1C0A80}"/>
              </a:ext>
            </a:extLst>
          </p:cNvPr>
          <p:cNvSpPr>
            <a:spLocks noGrp="1"/>
          </p:cNvSpPr>
          <p:nvPr>
            <p:ph idx="1"/>
          </p:nvPr>
        </p:nvSpPr>
        <p:spPr/>
        <p:txBody>
          <a:bodyPr/>
          <a:lstStyle/>
          <a:p>
            <a:r>
              <a:rPr lang="en-US" dirty="0"/>
              <a:t>Brief overview of what the Features and Advantages of Server 2016</a:t>
            </a:r>
          </a:p>
          <a:p>
            <a:pPr marL="0" indent="0">
              <a:buNone/>
            </a:pPr>
            <a:endParaRPr lang="en-US" dirty="0"/>
          </a:p>
        </p:txBody>
      </p:sp>
      <p:graphicFrame>
        <p:nvGraphicFramePr>
          <p:cNvPr id="4" name="Table 3">
            <a:extLst>
              <a:ext uri="{FF2B5EF4-FFF2-40B4-BE49-F238E27FC236}">
                <a16:creationId xmlns:a16="http://schemas.microsoft.com/office/drawing/2014/main" id="{6896CDE0-6BDE-425F-9AC9-1540F5745679}"/>
              </a:ext>
            </a:extLst>
          </p:cNvPr>
          <p:cNvGraphicFramePr>
            <a:graphicFrameLocks noGrp="1"/>
          </p:cNvGraphicFramePr>
          <p:nvPr>
            <p:extLst>
              <p:ext uri="{D42A27DB-BD31-4B8C-83A1-F6EECF244321}">
                <p14:modId xmlns:p14="http://schemas.microsoft.com/office/powerpoint/2010/main" val="3414093691"/>
              </p:ext>
            </p:extLst>
          </p:nvPr>
        </p:nvGraphicFramePr>
        <p:xfrm>
          <a:off x="838200" y="2336029"/>
          <a:ext cx="10515600" cy="4302760"/>
        </p:xfrm>
        <a:graphic>
          <a:graphicData uri="http://schemas.openxmlformats.org/drawingml/2006/table">
            <a:tbl>
              <a:tblPr firstRow="1" bandRow="1">
                <a:tableStyleId>{5C22544A-7EE6-4342-B048-85BDC9FD1C3A}</a:tableStyleId>
              </a:tblPr>
              <a:tblGrid>
                <a:gridCol w="3078022">
                  <a:extLst>
                    <a:ext uri="{9D8B030D-6E8A-4147-A177-3AD203B41FA5}">
                      <a16:colId xmlns:a16="http://schemas.microsoft.com/office/drawing/2014/main" val="751143550"/>
                    </a:ext>
                  </a:extLst>
                </a:gridCol>
                <a:gridCol w="7437578">
                  <a:extLst>
                    <a:ext uri="{9D8B030D-6E8A-4147-A177-3AD203B41FA5}">
                      <a16:colId xmlns:a16="http://schemas.microsoft.com/office/drawing/2014/main" val="796693023"/>
                    </a:ext>
                  </a:extLst>
                </a:gridCol>
              </a:tblGrid>
              <a:tr h="370840">
                <a:tc>
                  <a:txBody>
                    <a:bodyPr/>
                    <a:lstStyle/>
                    <a:p>
                      <a:r>
                        <a:rPr lang="en-US" dirty="0"/>
                        <a:t>Feature</a:t>
                      </a:r>
                    </a:p>
                  </a:txBody>
                  <a:tcPr/>
                </a:tc>
                <a:tc>
                  <a:txBody>
                    <a:bodyPr/>
                    <a:lstStyle/>
                    <a:p>
                      <a:r>
                        <a:rPr lang="en-US" dirty="0"/>
                        <a:t>Description</a:t>
                      </a:r>
                    </a:p>
                  </a:txBody>
                  <a:tcPr/>
                </a:tc>
                <a:extLst>
                  <a:ext uri="{0D108BD9-81ED-4DB2-BD59-A6C34878D82A}">
                    <a16:rowId xmlns:a16="http://schemas.microsoft.com/office/drawing/2014/main" val="932784655"/>
                  </a:ext>
                </a:extLst>
              </a:tr>
              <a:tr h="370840">
                <a:tc>
                  <a:txBody>
                    <a:bodyPr/>
                    <a:lstStyle/>
                    <a:p>
                      <a:r>
                        <a:rPr lang="en-US" dirty="0"/>
                        <a:t>Failover Clustering</a:t>
                      </a:r>
                    </a:p>
                  </a:txBody>
                  <a:tcPr/>
                </a:tc>
                <a:tc>
                  <a:txBody>
                    <a:bodyPr/>
                    <a:lstStyle/>
                    <a:p>
                      <a:r>
                        <a:rPr lang="en-US" dirty="0"/>
                        <a:t>In an organization, gives the ability to provide high availability and scalability to network servers. Includes File share storage for server applications, such as Hyper-V, and Microsoft SQL server, physical servers or VM’s.</a:t>
                      </a:r>
                    </a:p>
                  </a:txBody>
                  <a:tcPr/>
                </a:tc>
                <a:extLst>
                  <a:ext uri="{0D108BD9-81ED-4DB2-BD59-A6C34878D82A}">
                    <a16:rowId xmlns:a16="http://schemas.microsoft.com/office/drawing/2014/main" val="2325603822"/>
                  </a:ext>
                </a:extLst>
              </a:tr>
              <a:tr h="370840">
                <a:tc>
                  <a:txBody>
                    <a:bodyPr/>
                    <a:lstStyle/>
                    <a:p>
                      <a:r>
                        <a:rPr lang="en-US" dirty="0"/>
                        <a:t>File Server Resource Manager</a:t>
                      </a:r>
                    </a:p>
                  </a:txBody>
                  <a:tcPr/>
                </a:tc>
                <a:tc>
                  <a:txBody>
                    <a:bodyPr/>
                    <a:lstStyle/>
                    <a:p>
                      <a:r>
                        <a:rPr lang="en-US" dirty="0"/>
                        <a:t>Is a set of tools that allows administrator to manage and control the amount and type of data stored on the organization’s servers. Administrators have the ability to setup file management task, quota management, get detailed reports, setup File classification infrastructure, and configure file screening management.</a:t>
                      </a:r>
                    </a:p>
                  </a:txBody>
                  <a:tcPr/>
                </a:tc>
                <a:extLst>
                  <a:ext uri="{0D108BD9-81ED-4DB2-BD59-A6C34878D82A}">
                    <a16:rowId xmlns:a16="http://schemas.microsoft.com/office/drawing/2014/main" val="364787399"/>
                  </a:ext>
                </a:extLst>
              </a:tr>
              <a:tr h="370840">
                <a:tc>
                  <a:txBody>
                    <a:bodyPr/>
                    <a:lstStyle/>
                    <a:p>
                      <a:r>
                        <a:rPr lang="en-US" dirty="0"/>
                        <a:t>Group Policy Objects</a:t>
                      </a:r>
                    </a:p>
                  </a:txBody>
                  <a:tcPr/>
                </a:tc>
                <a:tc>
                  <a:txBody>
                    <a:bodyPr/>
                    <a:lstStyle/>
                    <a:p>
                      <a:r>
                        <a:rPr lang="en-US" dirty="0"/>
                        <a:t>GPO’s are a set of rules and management configuration options that you can control through the Group Policy settings.</a:t>
                      </a:r>
                    </a:p>
                  </a:txBody>
                  <a:tcPr/>
                </a:tc>
                <a:extLst>
                  <a:ext uri="{0D108BD9-81ED-4DB2-BD59-A6C34878D82A}">
                    <a16:rowId xmlns:a16="http://schemas.microsoft.com/office/drawing/2014/main" val="881363503"/>
                  </a:ext>
                </a:extLst>
              </a:tr>
              <a:tr h="370840">
                <a:tc>
                  <a:txBody>
                    <a:bodyPr/>
                    <a:lstStyle/>
                    <a:p>
                      <a:r>
                        <a:rPr lang="en-US" dirty="0"/>
                        <a:t>Hyper-V</a:t>
                      </a:r>
                    </a:p>
                  </a:txBody>
                  <a:tcPr/>
                </a:tc>
                <a:tc>
                  <a:txBody>
                    <a:bodyPr/>
                    <a:lstStyle/>
                    <a:p>
                      <a:r>
                        <a:rPr lang="en-US" dirty="0"/>
                        <a:t>Is one the most change features in Server 2016. It allows an company to consolidate servers by creating and managing a virtualized computing environment. It is built in to Server 2016</a:t>
                      </a:r>
                    </a:p>
                  </a:txBody>
                  <a:tcPr/>
                </a:tc>
                <a:extLst>
                  <a:ext uri="{0D108BD9-81ED-4DB2-BD59-A6C34878D82A}">
                    <a16:rowId xmlns:a16="http://schemas.microsoft.com/office/drawing/2014/main" val="4175235713"/>
                  </a:ext>
                </a:extLst>
              </a:tr>
            </a:tbl>
          </a:graphicData>
        </a:graphic>
      </p:graphicFrame>
    </p:spTree>
    <p:extLst>
      <p:ext uri="{BB962C8B-B14F-4D97-AF65-F5344CB8AC3E}">
        <p14:creationId xmlns:p14="http://schemas.microsoft.com/office/powerpoint/2010/main" val="1779236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43AE6-C7E6-4081-BBFA-DF3999B3CD5A}"/>
              </a:ext>
            </a:extLst>
          </p:cNvPr>
          <p:cNvSpPr>
            <a:spLocks noGrp="1"/>
          </p:cNvSpPr>
          <p:nvPr>
            <p:ph type="title"/>
          </p:nvPr>
        </p:nvSpPr>
        <p:spPr/>
        <p:txBody>
          <a:bodyPr/>
          <a:lstStyle/>
          <a:p>
            <a:r>
              <a:rPr lang="en-US" dirty="0"/>
              <a:t>What you will be learning in this Lecture</a:t>
            </a:r>
          </a:p>
        </p:txBody>
      </p:sp>
      <p:sp>
        <p:nvSpPr>
          <p:cNvPr id="3" name="Content Placeholder 2">
            <a:extLst>
              <a:ext uri="{FF2B5EF4-FFF2-40B4-BE49-F238E27FC236}">
                <a16:creationId xmlns:a16="http://schemas.microsoft.com/office/drawing/2014/main" id="{A4D5928E-E161-47CD-89AD-DC702A1C0A80}"/>
              </a:ext>
            </a:extLst>
          </p:cNvPr>
          <p:cNvSpPr>
            <a:spLocks noGrp="1"/>
          </p:cNvSpPr>
          <p:nvPr>
            <p:ph idx="1"/>
          </p:nvPr>
        </p:nvSpPr>
        <p:spPr>
          <a:xfrm>
            <a:off x="838200" y="1539297"/>
            <a:ext cx="10515600" cy="4351338"/>
          </a:xfrm>
        </p:spPr>
        <p:txBody>
          <a:bodyPr/>
          <a:lstStyle/>
          <a:p>
            <a:r>
              <a:rPr lang="en-US" dirty="0"/>
              <a:t>Brief overview of what the Features and Advantages of Server 2016</a:t>
            </a:r>
          </a:p>
          <a:p>
            <a:pPr marL="0" indent="0">
              <a:buNone/>
            </a:pPr>
            <a:endParaRPr lang="en-US" dirty="0"/>
          </a:p>
        </p:txBody>
      </p:sp>
      <p:graphicFrame>
        <p:nvGraphicFramePr>
          <p:cNvPr id="4" name="Table 3">
            <a:extLst>
              <a:ext uri="{FF2B5EF4-FFF2-40B4-BE49-F238E27FC236}">
                <a16:creationId xmlns:a16="http://schemas.microsoft.com/office/drawing/2014/main" id="{6896CDE0-6BDE-425F-9AC9-1540F5745679}"/>
              </a:ext>
            </a:extLst>
          </p:cNvPr>
          <p:cNvGraphicFramePr>
            <a:graphicFrameLocks noGrp="1"/>
          </p:cNvGraphicFramePr>
          <p:nvPr>
            <p:extLst>
              <p:ext uri="{D42A27DB-BD31-4B8C-83A1-F6EECF244321}">
                <p14:modId xmlns:p14="http://schemas.microsoft.com/office/powerpoint/2010/main" val="357994660"/>
              </p:ext>
            </p:extLst>
          </p:nvPr>
        </p:nvGraphicFramePr>
        <p:xfrm>
          <a:off x="838200" y="2068175"/>
          <a:ext cx="10515600" cy="4577080"/>
        </p:xfrm>
        <a:graphic>
          <a:graphicData uri="http://schemas.openxmlformats.org/drawingml/2006/table">
            <a:tbl>
              <a:tblPr firstRow="1" bandRow="1">
                <a:tableStyleId>{5C22544A-7EE6-4342-B048-85BDC9FD1C3A}</a:tableStyleId>
              </a:tblPr>
              <a:tblGrid>
                <a:gridCol w="3078022">
                  <a:extLst>
                    <a:ext uri="{9D8B030D-6E8A-4147-A177-3AD203B41FA5}">
                      <a16:colId xmlns:a16="http://schemas.microsoft.com/office/drawing/2014/main" val="751143550"/>
                    </a:ext>
                  </a:extLst>
                </a:gridCol>
                <a:gridCol w="7437578">
                  <a:extLst>
                    <a:ext uri="{9D8B030D-6E8A-4147-A177-3AD203B41FA5}">
                      <a16:colId xmlns:a16="http://schemas.microsoft.com/office/drawing/2014/main" val="796693023"/>
                    </a:ext>
                  </a:extLst>
                </a:gridCol>
              </a:tblGrid>
              <a:tr h="370840">
                <a:tc>
                  <a:txBody>
                    <a:bodyPr/>
                    <a:lstStyle/>
                    <a:p>
                      <a:r>
                        <a:rPr lang="en-US" dirty="0"/>
                        <a:t>Feature</a:t>
                      </a:r>
                    </a:p>
                  </a:txBody>
                  <a:tcPr/>
                </a:tc>
                <a:tc>
                  <a:txBody>
                    <a:bodyPr/>
                    <a:lstStyle/>
                    <a:p>
                      <a:r>
                        <a:rPr lang="en-US" dirty="0"/>
                        <a:t>Description</a:t>
                      </a:r>
                    </a:p>
                  </a:txBody>
                  <a:tcPr/>
                </a:tc>
                <a:extLst>
                  <a:ext uri="{0D108BD9-81ED-4DB2-BD59-A6C34878D82A}">
                    <a16:rowId xmlns:a16="http://schemas.microsoft.com/office/drawing/2014/main" val="932784655"/>
                  </a:ext>
                </a:extLst>
              </a:tr>
              <a:tr h="370840">
                <a:tc>
                  <a:txBody>
                    <a:bodyPr/>
                    <a:lstStyle/>
                    <a:p>
                      <a:r>
                        <a:rPr lang="en-US" dirty="0"/>
                        <a:t>IPAM</a:t>
                      </a:r>
                    </a:p>
                  </a:txBody>
                  <a:tcPr/>
                </a:tc>
                <a:tc>
                  <a:txBody>
                    <a:bodyPr/>
                    <a:lstStyle/>
                    <a:p>
                      <a:r>
                        <a:rPr lang="en-US" dirty="0"/>
                        <a:t>IP address Management, is one of the features introduced with Windows Server 2012. IPAM allows an administrator to customize and monitor the IP address infrastructure on a corporate network</a:t>
                      </a:r>
                    </a:p>
                  </a:txBody>
                  <a:tcPr/>
                </a:tc>
                <a:extLst>
                  <a:ext uri="{0D108BD9-81ED-4DB2-BD59-A6C34878D82A}">
                    <a16:rowId xmlns:a16="http://schemas.microsoft.com/office/drawing/2014/main" val="2325603822"/>
                  </a:ext>
                </a:extLst>
              </a:tr>
              <a:tr h="370840">
                <a:tc>
                  <a:txBody>
                    <a:bodyPr/>
                    <a:lstStyle/>
                    <a:p>
                      <a:r>
                        <a:rPr lang="en-US" dirty="0"/>
                        <a:t>Kerberos Authentication</a:t>
                      </a:r>
                    </a:p>
                  </a:txBody>
                  <a:tcPr/>
                </a:tc>
                <a:tc>
                  <a:txBody>
                    <a:bodyPr/>
                    <a:lstStyle/>
                    <a:p>
                      <a:r>
                        <a:rPr lang="en-US" dirty="0"/>
                        <a:t>Server 2016 uses the Kerberos authentication Version 5 protocol and extension for password-based and public key authentication. The Kerberos client is installed as a security support provider (SSP), and the way you access it is through the SSPI.</a:t>
                      </a:r>
                    </a:p>
                  </a:txBody>
                  <a:tcPr/>
                </a:tc>
                <a:extLst>
                  <a:ext uri="{0D108BD9-81ED-4DB2-BD59-A6C34878D82A}">
                    <a16:rowId xmlns:a16="http://schemas.microsoft.com/office/drawing/2014/main" val="364787399"/>
                  </a:ext>
                </a:extLst>
              </a:tr>
              <a:tr h="370840">
                <a:tc>
                  <a:txBody>
                    <a:bodyPr/>
                    <a:lstStyle/>
                    <a:p>
                      <a:r>
                        <a:rPr lang="en-US" dirty="0"/>
                        <a:t>Managed Service Accounts (</a:t>
                      </a:r>
                      <a:r>
                        <a:rPr lang="en-US" dirty="0" err="1"/>
                        <a:t>gMSA</a:t>
                      </a:r>
                      <a:r>
                        <a:rPr lang="en-US" dirty="0"/>
                        <a:t>)</a:t>
                      </a:r>
                    </a:p>
                  </a:txBody>
                  <a:tcPr/>
                </a:tc>
                <a:tc>
                  <a:txBody>
                    <a:bodyPr/>
                    <a:lstStyle/>
                    <a:p>
                      <a:r>
                        <a:rPr lang="en-US" dirty="0"/>
                        <a:t>Stand-alone group managed service accounts, originally created for Server 2008 R2 and Windows 7, are configured domain account accounts that allow automatic password management and service principal names (SPN) management. You can delegate management to other administrators</a:t>
                      </a:r>
                    </a:p>
                  </a:txBody>
                  <a:tcPr/>
                </a:tc>
                <a:extLst>
                  <a:ext uri="{0D108BD9-81ED-4DB2-BD59-A6C34878D82A}">
                    <a16:rowId xmlns:a16="http://schemas.microsoft.com/office/drawing/2014/main" val="881363503"/>
                  </a:ext>
                </a:extLst>
              </a:tr>
              <a:tr h="370840">
                <a:tc>
                  <a:txBody>
                    <a:bodyPr/>
                    <a:lstStyle/>
                    <a:p>
                      <a:r>
                        <a:rPr lang="en-US" dirty="0"/>
                        <a:t>Nano Server</a:t>
                      </a:r>
                    </a:p>
                  </a:txBody>
                  <a:tcPr/>
                </a:tc>
                <a:tc>
                  <a:txBody>
                    <a:bodyPr/>
                    <a:lstStyle/>
                    <a:p>
                      <a:r>
                        <a:rPr lang="en-US" dirty="0"/>
                        <a:t>2016 Sever introduced this new type of server installation. It allows an administrator to remotely administer the server OS. Designed for private clouds and datacenters. Similar to Core, but uses less resources.</a:t>
                      </a:r>
                    </a:p>
                  </a:txBody>
                  <a:tcPr/>
                </a:tc>
                <a:extLst>
                  <a:ext uri="{0D108BD9-81ED-4DB2-BD59-A6C34878D82A}">
                    <a16:rowId xmlns:a16="http://schemas.microsoft.com/office/drawing/2014/main" val="4175235713"/>
                  </a:ext>
                </a:extLst>
              </a:tr>
            </a:tbl>
          </a:graphicData>
        </a:graphic>
      </p:graphicFrame>
    </p:spTree>
    <p:extLst>
      <p:ext uri="{BB962C8B-B14F-4D97-AF65-F5344CB8AC3E}">
        <p14:creationId xmlns:p14="http://schemas.microsoft.com/office/powerpoint/2010/main" val="2789562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43AE6-C7E6-4081-BBFA-DF3999B3CD5A}"/>
              </a:ext>
            </a:extLst>
          </p:cNvPr>
          <p:cNvSpPr>
            <a:spLocks noGrp="1"/>
          </p:cNvSpPr>
          <p:nvPr>
            <p:ph type="title"/>
          </p:nvPr>
        </p:nvSpPr>
        <p:spPr/>
        <p:txBody>
          <a:bodyPr/>
          <a:lstStyle/>
          <a:p>
            <a:r>
              <a:rPr lang="en-US" dirty="0"/>
              <a:t>What you will be learning in this Lecture</a:t>
            </a:r>
          </a:p>
        </p:txBody>
      </p:sp>
      <p:sp>
        <p:nvSpPr>
          <p:cNvPr id="3" name="Content Placeholder 2">
            <a:extLst>
              <a:ext uri="{FF2B5EF4-FFF2-40B4-BE49-F238E27FC236}">
                <a16:creationId xmlns:a16="http://schemas.microsoft.com/office/drawing/2014/main" id="{A4D5928E-E161-47CD-89AD-DC702A1C0A80}"/>
              </a:ext>
            </a:extLst>
          </p:cNvPr>
          <p:cNvSpPr>
            <a:spLocks noGrp="1"/>
          </p:cNvSpPr>
          <p:nvPr>
            <p:ph idx="1"/>
          </p:nvPr>
        </p:nvSpPr>
        <p:spPr>
          <a:xfrm>
            <a:off x="838200" y="1539297"/>
            <a:ext cx="10515600" cy="4351338"/>
          </a:xfrm>
        </p:spPr>
        <p:txBody>
          <a:bodyPr/>
          <a:lstStyle/>
          <a:p>
            <a:r>
              <a:rPr lang="en-US" dirty="0"/>
              <a:t>Brief overview of what the Features and Advantages of Server 2016</a:t>
            </a:r>
          </a:p>
          <a:p>
            <a:pPr marL="0" indent="0">
              <a:buNone/>
            </a:pPr>
            <a:endParaRPr lang="en-US" dirty="0"/>
          </a:p>
        </p:txBody>
      </p:sp>
      <p:graphicFrame>
        <p:nvGraphicFramePr>
          <p:cNvPr id="4" name="Table 3">
            <a:extLst>
              <a:ext uri="{FF2B5EF4-FFF2-40B4-BE49-F238E27FC236}">
                <a16:creationId xmlns:a16="http://schemas.microsoft.com/office/drawing/2014/main" id="{6896CDE0-6BDE-425F-9AC9-1540F5745679}"/>
              </a:ext>
            </a:extLst>
          </p:cNvPr>
          <p:cNvGraphicFramePr>
            <a:graphicFrameLocks noGrp="1"/>
          </p:cNvGraphicFramePr>
          <p:nvPr>
            <p:extLst>
              <p:ext uri="{D42A27DB-BD31-4B8C-83A1-F6EECF244321}">
                <p14:modId xmlns:p14="http://schemas.microsoft.com/office/powerpoint/2010/main" val="1238563624"/>
              </p:ext>
            </p:extLst>
          </p:nvPr>
        </p:nvGraphicFramePr>
        <p:xfrm>
          <a:off x="838200" y="2068175"/>
          <a:ext cx="10515600" cy="4124960"/>
        </p:xfrm>
        <a:graphic>
          <a:graphicData uri="http://schemas.openxmlformats.org/drawingml/2006/table">
            <a:tbl>
              <a:tblPr firstRow="1" bandRow="1">
                <a:tableStyleId>{5C22544A-7EE6-4342-B048-85BDC9FD1C3A}</a:tableStyleId>
              </a:tblPr>
              <a:tblGrid>
                <a:gridCol w="3078022">
                  <a:extLst>
                    <a:ext uri="{9D8B030D-6E8A-4147-A177-3AD203B41FA5}">
                      <a16:colId xmlns:a16="http://schemas.microsoft.com/office/drawing/2014/main" val="751143550"/>
                    </a:ext>
                  </a:extLst>
                </a:gridCol>
                <a:gridCol w="7437578">
                  <a:extLst>
                    <a:ext uri="{9D8B030D-6E8A-4147-A177-3AD203B41FA5}">
                      <a16:colId xmlns:a16="http://schemas.microsoft.com/office/drawing/2014/main" val="796693023"/>
                    </a:ext>
                  </a:extLst>
                </a:gridCol>
              </a:tblGrid>
              <a:tr h="370840">
                <a:tc>
                  <a:txBody>
                    <a:bodyPr/>
                    <a:lstStyle/>
                    <a:p>
                      <a:r>
                        <a:rPr lang="en-US" dirty="0"/>
                        <a:t>Feature</a:t>
                      </a:r>
                    </a:p>
                  </a:txBody>
                  <a:tcPr/>
                </a:tc>
                <a:tc>
                  <a:txBody>
                    <a:bodyPr/>
                    <a:lstStyle/>
                    <a:p>
                      <a:r>
                        <a:rPr lang="en-US" dirty="0"/>
                        <a:t>Description</a:t>
                      </a:r>
                    </a:p>
                  </a:txBody>
                  <a:tcPr/>
                </a:tc>
                <a:extLst>
                  <a:ext uri="{0D108BD9-81ED-4DB2-BD59-A6C34878D82A}">
                    <a16:rowId xmlns:a16="http://schemas.microsoft.com/office/drawing/2014/main" val="932784655"/>
                  </a:ext>
                </a:extLst>
              </a:tr>
              <a:tr h="370840">
                <a:tc>
                  <a:txBody>
                    <a:bodyPr/>
                    <a:lstStyle/>
                    <a:p>
                      <a:r>
                        <a:rPr lang="en-US" dirty="0"/>
                        <a:t>Nested Virtualization</a:t>
                      </a:r>
                    </a:p>
                  </a:txBody>
                  <a:tcPr/>
                </a:tc>
                <a:tc>
                  <a:txBody>
                    <a:bodyPr/>
                    <a:lstStyle/>
                    <a:p>
                      <a:r>
                        <a:rPr lang="en-US" dirty="0"/>
                        <a:t>Is a new feature in Server 2016. Allows an administrators to create virtual machines within VM’s. You can build a Server 2016 Hyper-V server with a training virtual machine.</a:t>
                      </a:r>
                    </a:p>
                  </a:txBody>
                  <a:tcPr/>
                </a:tc>
                <a:extLst>
                  <a:ext uri="{0D108BD9-81ED-4DB2-BD59-A6C34878D82A}">
                    <a16:rowId xmlns:a16="http://schemas.microsoft.com/office/drawing/2014/main" val="2325603822"/>
                  </a:ext>
                </a:extLst>
              </a:tr>
              <a:tr h="370840">
                <a:tc>
                  <a:txBody>
                    <a:bodyPr/>
                    <a:lstStyle/>
                    <a:p>
                      <a:r>
                        <a:rPr lang="en-US" dirty="0"/>
                        <a:t>Networking</a:t>
                      </a:r>
                    </a:p>
                  </a:txBody>
                  <a:tcPr/>
                </a:tc>
                <a:tc>
                  <a:txBody>
                    <a:bodyPr/>
                    <a:lstStyle/>
                    <a:p>
                      <a:r>
                        <a:rPr lang="en-US" dirty="0"/>
                        <a:t>Multiple networking technologies and features in Server 2016.</a:t>
                      </a:r>
                    </a:p>
                  </a:txBody>
                  <a:tcPr/>
                </a:tc>
                <a:extLst>
                  <a:ext uri="{0D108BD9-81ED-4DB2-BD59-A6C34878D82A}">
                    <a16:rowId xmlns:a16="http://schemas.microsoft.com/office/drawing/2014/main" val="364787399"/>
                  </a:ext>
                </a:extLst>
              </a:tr>
              <a:tr h="370840">
                <a:tc>
                  <a:txBody>
                    <a:bodyPr/>
                    <a:lstStyle/>
                    <a:p>
                      <a:r>
                        <a:rPr lang="en-US" dirty="0"/>
                        <a:t>PowerShell Direct</a:t>
                      </a:r>
                    </a:p>
                  </a:txBody>
                  <a:tcPr/>
                </a:tc>
                <a:tc>
                  <a:txBody>
                    <a:bodyPr/>
                    <a:lstStyle/>
                    <a:p>
                      <a:r>
                        <a:rPr lang="en-US" dirty="0"/>
                        <a:t>Server 2016 includes a new simple way to manage Hyper-V VM’s called PS Direct. It’s a new powerful set of parameters for </a:t>
                      </a:r>
                      <a:r>
                        <a:rPr lang="en-US" dirty="0" err="1"/>
                        <a:t>PSSessions</a:t>
                      </a:r>
                      <a:r>
                        <a:rPr lang="en-US" dirty="0"/>
                        <a:t> cmdlet called </a:t>
                      </a:r>
                      <a:r>
                        <a:rPr lang="en-US" dirty="0" err="1"/>
                        <a:t>VMName</a:t>
                      </a:r>
                      <a:endParaRPr lang="en-US" dirty="0"/>
                    </a:p>
                  </a:txBody>
                  <a:tcPr/>
                </a:tc>
                <a:extLst>
                  <a:ext uri="{0D108BD9-81ED-4DB2-BD59-A6C34878D82A}">
                    <a16:rowId xmlns:a16="http://schemas.microsoft.com/office/drawing/2014/main" val="881363503"/>
                  </a:ext>
                </a:extLst>
              </a:tr>
              <a:tr h="370840">
                <a:tc>
                  <a:txBody>
                    <a:bodyPr/>
                    <a:lstStyle/>
                    <a:p>
                      <a:r>
                        <a:rPr lang="en-US" dirty="0"/>
                        <a:t>Remote Desktop Service</a:t>
                      </a:r>
                    </a:p>
                  </a:txBody>
                  <a:tcPr/>
                </a:tc>
                <a:tc>
                  <a:txBody>
                    <a:bodyPr/>
                    <a:lstStyle/>
                    <a:p>
                      <a:r>
                        <a:rPr lang="en-US" dirty="0"/>
                        <a:t>Using RDP services allows users to access remote connections from within a corporate network or from the internet.</a:t>
                      </a:r>
                    </a:p>
                  </a:txBody>
                  <a:tcPr/>
                </a:tc>
                <a:extLst>
                  <a:ext uri="{0D108BD9-81ED-4DB2-BD59-A6C34878D82A}">
                    <a16:rowId xmlns:a16="http://schemas.microsoft.com/office/drawing/2014/main" val="4175235713"/>
                  </a:ext>
                </a:extLst>
              </a:tr>
              <a:tr h="370840">
                <a:tc>
                  <a:txBody>
                    <a:bodyPr/>
                    <a:lstStyle/>
                    <a:p>
                      <a:r>
                        <a:rPr lang="en-US" dirty="0"/>
                        <a:t>Security Auditing</a:t>
                      </a:r>
                    </a:p>
                  </a:txBody>
                  <a:tcPr/>
                </a:tc>
                <a:tc>
                  <a:txBody>
                    <a:bodyPr/>
                    <a:lstStyle/>
                    <a:p>
                      <a:r>
                        <a:rPr lang="en-US" dirty="0"/>
                        <a:t>Gives an organization the ability to help maintain the security of an enterprise. It used to verify authorized or unauthorized access to machines, resources, applications and services.</a:t>
                      </a:r>
                    </a:p>
                  </a:txBody>
                  <a:tcPr/>
                </a:tc>
                <a:extLst>
                  <a:ext uri="{0D108BD9-81ED-4DB2-BD59-A6C34878D82A}">
                    <a16:rowId xmlns:a16="http://schemas.microsoft.com/office/drawing/2014/main" val="445843385"/>
                  </a:ext>
                </a:extLst>
              </a:tr>
            </a:tbl>
          </a:graphicData>
        </a:graphic>
      </p:graphicFrame>
    </p:spTree>
    <p:extLst>
      <p:ext uri="{BB962C8B-B14F-4D97-AF65-F5344CB8AC3E}">
        <p14:creationId xmlns:p14="http://schemas.microsoft.com/office/powerpoint/2010/main" val="1343959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43AE6-C7E6-4081-BBFA-DF3999B3CD5A}"/>
              </a:ext>
            </a:extLst>
          </p:cNvPr>
          <p:cNvSpPr>
            <a:spLocks noGrp="1"/>
          </p:cNvSpPr>
          <p:nvPr>
            <p:ph type="title"/>
          </p:nvPr>
        </p:nvSpPr>
        <p:spPr/>
        <p:txBody>
          <a:bodyPr/>
          <a:lstStyle/>
          <a:p>
            <a:r>
              <a:rPr lang="en-US" dirty="0"/>
              <a:t>What you will be learning in this Lecture</a:t>
            </a:r>
          </a:p>
        </p:txBody>
      </p:sp>
      <p:sp>
        <p:nvSpPr>
          <p:cNvPr id="3" name="Content Placeholder 2">
            <a:extLst>
              <a:ext uri="{FF2B5EF4-FFF2-40B4-BE49-F238E27FC236}">
                <a16:creationId xmlns:a16="http://schemas.microsoft.com/office/drawing/2014/main" id="{A4D5928E-E161-47CD-89AD-DC702A1C0A80}"/>
              </a:ext>
            </a:extLst>
          </p:cNvPr>
          <p:cNvSpPr>
            <a:spLocks noGrp="1"/>
          </p:cNvSpPr>
          <p:nvPr>
            <p:ph idx="1"/>
          </p:nvPr>
        </p:nvSpPr>
        <p:spPr>
          <a:xfrm>
            <a:off x="838200" y="1539297"/>
            <a:ext cx="10515600" cy="4351338"/>
          </a:xfrm>
        </p:spPr>
        <p:txBody>
          <a:bodyPr/>
          <a:lstStyle/>
          <a:p>
            <a:r>
              <a:rPr lang="en-US" dirty="0"/>
              <a:t>Brief overview of what the Features and Advantages of Server 2016</a:t>
            </a:r>
          </a:p>
          <a:p>
            <a:pPr marL="0" indent="0">
              <a:buNone/>
            </a:pPr>
            <a:endParaRPr lang="en-US" dirty="0"/>
          </a:p>
        </p:txBody>
      </p:sp>
      <p:graphicFrame>
        <p:nvGraphicFramePr>
          <p:cNvPr id="4" name="Table 3">
            <a:extLst>
              <a:ext uri="{FF2B5EF4-FFF2-40B4-BE49-F238E27FC236}">
                <a16:creationId xmlns:a16="http://schemas.microsoft.com/office/drawing/2014/main" id="{6896CDE0-6BDE-425F-9AC9-1540F5745679}"/>
              </a:ext>
            </a:extLst>
          </p:cNvPr>
          <p:cNvGraphicFramePr>
            <a:graphicFrameLocks noGrp="1"/>
          </p:cNvGraphicFramePr>
          <p:nvPr>
            <p:extLst>
              <p:ext uri="{D42A27DB-BD31-4B8C-83A1-F6EECF244321}">
                <p14:modId xmlns:p14="http://schemas.microsoft.com/office/powerpoint/2010/main" val="888442513"/>
              </p:ext>
            </p:extLst>
          </p:nvPr>
        </p:nvGraphicFramePr>
        <p:xfrm>
          <a:off x="838200" y="2123593"/>
          <a:ext cx="10515600" cy="3388360"/>
        </p:xfrm>
        <a:graphic>
          <a:graphicData uri="http://schemas.openxmlformats.org/drawingml/2006/table">
            <a:tbl>
              <a:tblPr firstRow="1" bandRow="1">
                <a:tableStyleId>{5C22544A-7EE6-4342-B048-85BDC9FD1C3A}</a:tableStyleId>
              </a:tblPr>
              <a:tblGrid>
                <a:gridCol w="3078022">
                  <a:extLst>
                    <a:ext uri="{9D8B030D-6E8A-4147-A177-3AD203B41FA5}">
                      <a16:colId xmlns:a16="http://schemas.microsoft.com/office/drawing/2014/main" val="751143550"/>
                    </a:ext>
                  </a:extLst>
                </a:gridCol>
                <a:gridCol w="7437578">
                  <a:extLst>
                    <a:ext uri="{9D8B030D-6E8A-4147-A177-3AD203B41FA5}">
                      <a16:colId xmlns:a16="http://schemas.microsoft.com/office/drawing/2014/main" val="796693023"/>
                    </a:ext>
                  </a:extLst>
                </a:gridCol>
              </a:tblGrid>
              <a:tr h="370840">
                <a:tc>
                  <a:txBody>
                    <a:bodyPr/>
                    <a:lstStyle/>
                    <a:p>
                      <a:r>
                        <a:rPr lang="en-US" dirty="0"/>
                        <a:t>Feature</a:t>
                      </a:r>
                    </a:p>
                  </a:txBody>
                  <a:tcPr/>
                </a:tc>
                <a:tc>
                  <a:txBody>
                    <a:bodyPr/>
                    <a:lstStyle/>
                    <a:p>
                      <a:r>
                        <a:rPr lang="en-US" dirty="0"/>
                        <a:t>Description</a:t>
                      </a:r>
                    </a:p>
                  </a:txBody>
                  <a:tcPr/>
                </a:tc>
                <a:extLst>
                  <a:ext uri="{0D108BD9-81ED-4DB2-BD59-A6C34878D82A}">
                    <a16:rowId xmlns:a16="http://schemas.microsoft.com/office/drawing/2014/main" val="932784655"/>
                  </a:ext>
                </a:extLst>
              </a:tr>
              <a:tr h="370840">
                <a:tc>
                  <a:txBody>
                    <a:bodyPr/>
                    <a:lstStyle/>
                    <a:p>
                      <a:r>
                        <a:rPr lang="en-US" dirty="0"/>
                        <a:t>Smart Card</a:t>
                      </a:r>
                    </a:p>
                  </a:txBody>
                  <a:tcPr/>
                </a:tc>
                <a:tc>
                  <a:txBody>
                    <a:bodyPr/>
                    <a:lstStyle/>
                    <a:p>
                      <a:r>
                        <a:rPr lang="en-US" dirty="0"/>
                        <a:t>This is referred to as two factor authentication and their associated personal identification numbers (PINs) is a popular, reliable, and cost-effective way to provide authentication.</a:t>
                      </a:r>
                    </a:p>
                  </a:txBody>
                  <a:tcPr/>
                </a:tc>
                <a:extLst>
                  <a:ext uri="{0D108BD9-81ED-4DB2-BD59-A6C34878D82A}">
                    <a16:rowId xmlns:a16="http://schemas.microsoft.com/office/drawing/2014/main" val="2325603822"/>
                  </a:ext>
                </a:extLst>
              </a:tr>
              <a:tr h="370840">
                <a:tc>
                  <a:txBody>
                    <a:bodyPr/>
                    <a:lstStyle/>
                    <a:p>
                      <a:r>
                        <a:rPr lang="en-US" dirty="0"/>
                        <a:t>TLS/SSL (</a:t>
                      </a:r>
                      <a:r>
                        <a:rPr lang="en-US" dirty="0" err="1"/>
                        <a:t>Schannel</a:t>
                      </a:r>
                      <a:r>
                        <a:rPr lang="en-US" dirty="0"/>
                        <a:t> SSP)</a:t>
                      </a:r>
                    </a:p>
                  </a:txBody>
                  <a:tcPr/>
                </a:tc>
                <a:tc>
                  <a:txBody>
                    <a:bodyPr/>
                    <a:lstStyle/>
                    <a:p>
                      <a:r>
                        <a:rPr lang="en-US" dirty="0" err="1"/>
                        <a:t>Schannel</a:t>
                      </a:r>
                      <a:r>
                        <a:rPr lang="en-US" dirty="0"/>
                        <a:t> is a security support provider (SSP) that uses the SSL and TLS Internet standard authentication protocols together.  The Security Support Provider Interface is an API used by Windows systems to allow security-related functionality, including authentication.</a:t>
                      </a:r>
                    </a:p>
                  </a:txBody>
                  <a:tcPr/>
                </a:tc>
                <a:extLst>
                  <a:ext uri="{0D108BD9-81ED-4DB2-BD59-A6C34878D82A}">
                    <a16:rowId xmlns:a16="http://schemas.microsoft.com/office/drawing/2014/main" val="364787399"/>
                  </a:ext>
                </a:extLst>
              </a:tr>
              <a:tr h="370840">
                <a:tc>
                  <a:txBody>
                    <a:bodyPr/>
                    <a:lstStyle/>
                    <a:p>
                      <a:r>
                        <a:rPr lang="en-US" dirty="0"/>
                        <a:t>Windows Deployment Services</a:t>
                      </a:r>
                    </a:p>
                  </a:txBody>
                  <a:tcPr/>
                </a:tc>
                <a:tc>
                  <a:txBody>
                    <a:bodyPr/>
                    <a:lstStyle/>
                    <a:p>
                      <a:r>
                        <a:rPr lang="en-US" dirty="0"/>
                        <a:t>WDS allows an administrator to install Windows operating systems remotely. Administrators can use WDS to set up new computers by using a network based installation.</a:t>
                      </a:r>
                    </a:p>
                  </a:txBody>
                  <a:tcPr/>
                </a:tc>
                <a:extLst>
                  <a:ext uri="{0D108BD9-81ED-4DB2-BD59-A6C34878D82A}">
                    <a16:rowId xmlns:a16="http://schemas.microsoft.com/office/drawing/2014/main" val="881363503"/>
                  </a:ext>
                </a:extLst>
              </a:tr>
            </a:tbl>
          </a:graphicData>
        </a:graphic>
      </p:graphicFrame>
    </p:spTree>
    <p:extLst>
      <p:ext uri="{BB962C8B-B14F-4D97-AF65-F5344CB8AC3E}">
        <p14:creationId xmlns:p14="http://schemas.microsoft.com/office/powerpoint/2010/main" val="3861931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43AE6-C7E6-4081-BBFA-DF3999B3CD5A}"/>
              </a:ext>
            </a:extLst>
          </p:cNvPr>
          <p:cNvSpPr>
            <a:spLocks noGrp="1"/>
          </p:cNvSpPr>
          <p:nvPr>
            <p:ph type="title"/>
          </p:nvPr>
        </p:nvSpPr>
        <p:spPr/>
        <p:txBody>
          <a:bodyPr/>
          <a:lstStyle/>
          <a:p>
            <a:r>
              <a:rPr lang="en-US" dirty="0"/>
              <a:t>What you will be learning in this Lecture</a:t>
            </a:r>
          </a:p>
        </p:txBody>
      </p:sp>
      <p:sp>
        <p:nvSpPr>
          <p:cNvPr id="3" name="Content Placeholder 2">
            <a:extLst>
              <a:ext uri="{FF2B5EF4-FFF2-40B4-BE49-F238E27FC236}">
                <a16:creationId xmlns:a16="http://schemas.microsoft.com/office/drawing/2014/main" id="{A4D5928E-E161-47CD-89AD-DC702A1C0A80}"/>
              </a:ext>
            </a:extLst>
          </p:cNvPr>
          <p:cNvSpPr>
            <a:spLocks noGrp="1"/>
          </p:cNvSpPr>
          <p:nvPr>
            <p:ph idx="1"/>
          </p:nvPr>
        </p:nvSpPr>
        <p:spPr>
          <a:xfrm>
            <a:off x="838200" y="1539297"/>
            <a:ext cx="10515600" cy="4351338"/>
          </a:xfrm>
        </p:spPr>
        <p:txBody>
          <a:bodyPr/>
          <a:lstStyle/>
          <a:p>
            <a:r>
              <a:rPr lang="en-US" dirty="0"/>
              <a:t>Brief overview of what the Features and Advantages of Server 2016</a:t>
            </a:r>
          </a:p>
          <a:p>
            <a:pPr marL="0" indent="0">
              <a:buNone/>
            </a:pPr>
            <a:endParaRPr lang="en-US" dirty="0"/>
          </a:p>
        </p:txBody>
      </p:sp>
      <p:graphicFrame>
        <p:nvGraphicFramePr>
          <p:cNvPr id="4" name="Table 3">
            <a:extLst>
              <a:ext uri="{FF2B5EF4-FFF2-40B4-BE49-F238E27FC236}">
                <a16:creationId xmlns:a16="http://schemas.microsoft.com/office/drawing/2014/main" id="{6896CDE0-6BDE-425F-9AC9-1540F5745679}"/>
              </a:ext>
            </a:extLst>
          </p:cNvPr>
          <p:cNvGraphicFramePr>
            <a:graphicFrameLocks noGrp="1"/>
          </p:cNvGraphicFramePr>
          <p:nvPr>
            <p:extLst>
              <p:ext uri="{D42A27DB-BD31-4B8C-83A1-F6EECF244321}">
                <p14:modId xmlns:p14="http://schemas.microsoft.com/office/powerpoint/2010/main" val="3785473760"/>
              </p:ext>
            </p:extLst>
          </p:nvPr>
        </p:nvGraphicFramePr>
        <p:xfrm>
          <a:off x="838200" y="2123593"/>
          <a:ext cx="10515600" cy="1925320"/>
        </p:xfrm>
        <a:graphic>
          <a:graphicData uri="http://schemas.openxmlformats.org/drawingml/2006/table">
            <a:tbl>
              <a:tblPr firstRow="1" bandRow="1">
                <a:tableStyleId>{5C22544A-7EE6-4342-B048-85BDC9FD1C3A}</a:tableStyleId>
              </a:tblPr>
              <a:tblGrid>
                <a:gridCol w="3078022">
                  <a:extLst>
                    <a:ext uri="{9D8B030D-6E8A-4147-A177-3AD203B41FA5}">
                      <a16:colId xmlns:a16="http://schemas.microsoft.com/office/drawing/2014/main" val="751143550"/>
                    </a:ext>
                  </a:extLst>
                </a:gridCol>
                <a:gridCol w="7437578">
                  <a:extLst>
                    <a:ext uri="{9D8B030D-6E8A-4147-A177-3AD203B41FA5}">
                      <a16:colId xmlns:a16="http://schemas.microsoft.com/office/drawing/2014/main" val="796693023"/>
                    </a:ext>
                  </a:extLst>
                </a:gridCol>
              </a:tblGrid>
              <a:tr h="370840">
                <a:tc>
                  <a:txBody>
                    <a:bodyPr/>
                    <a:lstStyle/>
                    <a:p>
                      <a:r>
                        <a:rPr lang="en-US" dirty="0"/>
                        <a:t>Feature</a:t>
                      </a:r>
                    </a:p>
                  </a:txBody>
                  <a:tcPr/>
                </a:tc>
                <a:tc>
                  <a:txBody>
                    <a:bodyPr/>
                    <a:lstStyle/>
                    <a:p>
                      <a:r>
                        <a:rPr lang="en-US" dirty="0"/>
                        <a:t>Description</a:t>
                      </a:r>
                    </a:p>
                  </a:txBody>
                  <a:tcPr/>
                </a:tc>
                <a:extLst>
                  <a:ext uri="{0D108BD9-81ED-4DB2-BD59-A6C34878D82A}">
                    <a16:rowId xmlns:a16="http://schemas.microsoft.com/office/drawing/2014/main" val="932784655"/>
                  </a:ext>
                </a:extLst>
              </a:tr>
              <a:tr h="370840">
                <a:tc>
                  <a:txBody>
                    <a:bodyPr/>
                    <a:lstStyle/>
                    <a:p>
                      <a:r>
                        <a:rPr lang="en-US" dirty="0"/>
                        <a:t>Windows PowerShell Desired State Configuration</a:t>
                      </a:r>
                    </a:p>
                  </a:txBody>
                  <a:tcPr/>
                </a:tc>
                <a:tc>
                  <a:txBody>
                    <a:bodyPr/>
                    <a:lstStyle/>
                    <a:p>
                      <a:r>
                        <a:rPr lang="en-US" dirty="0"/>
                        <a:t>Server 2016 created a new PowerShell management Platform called DSC. DSC enables the deploying and managing of configuration data for software services. It allows to automate tasks as well.</a:t>
                      </a:r>
                    </a:p>
                  </a:txBody>
                  <a:tcPr/>
                </a:tc>
                <a:extLst>
                  <a:ext uri="{0D108BD9-81ED-4DB2-BD59-A6C34878D82A}">
                    <a16:rowId xmlns:a16="http://schemas.microsoft.com/office/drawing/2014/main" val="2325603822"/>
                  </a:ext>
                </a:extLst>
              </a:tr>
              <a:tr h="370840">
                <a:tc>
                  <a:txBody>
                    <a:bodyPr/>
                    <a:lstStyle/>
                    <a:p>
                      <a:r>
                        <a:rPr lang="en-US" dirty="0"/>
                        <a:t>Windows Server Backup Feature</a:t>
                      </a:r>
                    </a:p>
                  </a:txBody>
                  <a:tcPr/>
                </a:tc>
                <a:tc>
                  <a:txBody>
                    <a:bodyPr/>
                    <a:lstStyle/>
                    <a:p>
                      <a:r>
                        <a:rPr lang="en-US" dirty="0"/>
                        <a:t>Gives an organization a way to backup and restore Windows severs.</a:t>
                      </a:r>
                    </a:p>
                  </a:txBody>
                  <a:tcPr/>
                </a:tc>
                <a:extLst>
                  <a:ext uri="{0D108BD9-81ED-4DB2-BD59-A6C34878D82A}">
                    <a16:rowId xmlns:a16="http://schemas.microsoft.com/office/drawing/2014/main" val="364787399"/>
                  </a:ext>
                </a:extLst>
              </a:tr>
            </a:tbl>
          </a:graphicData>
        </a:graphic>
      </p:graphicFrame>
    </p:spTree>
    <p:extLst>
      <p:ext uri="{BB962C8B-B14F-4D97-AF65-F5344CB8AC3E}">
        <p14:creationId xmlns:p14="http://schemas.microsoft.com/office/powerpoint/2010/main" val="127612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TotalTime>
  <Words>1163</Words>
  <Application>Microsoft Office PowerPoint</Application>
  <PresentationFormat>Widescreen</PresentationFormat>
  <Paragraphs>93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Features and Advantages of Windows Server 2016</vt:lpstr>
      <vt:lpstr>What you will be learning in this Lecture</vt:lpstr>
      <vt:lpstr>What you will be learning in this Lecture</vt:lpstr>
      <vt:lpstr>What you will be learning in this Lecture</vt:lpstr>
      <vt:lpstr>What you will be learning in this Lecture</vt:lpstr>
      <vt:lpstr>What you will be learning in this Lecture</vt:lpstr>
      <vt:lpstr>What you will be learning in this Lecture</vt:lpstr>
      <vt:lpstr>What you will be learning in this Lecture</vt:lpstr>
      <vt:lpstr>What you will be learning in this Lecture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MCSA 70-240 Course</dc:title>
  <dc:creator>Jarhead</dc:creator>
  <cp:lastModifiedBy>Jarhead</cp:lastModifiedBy>
  <cp:revision>31</cp:revision>
  <dcterms:created xsi:type="dcterms:W3CDTF">2018-03-15T12:58:38Z</dcterms:created>
  <dcterms:modified xsi:type="dcterms:W3CDTF">2018-04-14T13:14:11Z</dcterms:modified>
</cp:coreProperties>
</file>