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Playfair Display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34" Type="http://schemas.openxmlformats.org/officeDocument/2006/relationships/customXml" Target="../customXml/item1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font" Target="fonts/PlayfairDisplay-boldItalic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PlayfairDisplay-italic.fntdata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customXml" Target="../customXml/item3.xml"/><Relationship Id="rId31" Type="http://schemas.openxmlformats.org/officeDocument/2006/relationships/font" Target="fonts/PlayfairDisplay-bold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font" Target="fonts/PlayfairDisplay-regular.fntdata"/><Relationship Id="rId14" Type="http://schemas.openxmlformats.org/officeDocument/2006/relationships/slide" Target="slides/slide9.xml"/><Relationship Id="rId35" Type="http://schemas.openxmlformats.org/officeDocument/2006/relationships/customXml" Target="../customXml/item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f2a12f2c8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f2a12f2c8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f2a12f2c8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f2a12f2c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f2a12f2c8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f2a12f2c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6787bbb27_0_3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86787bbb27_0_3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f2a12f2c8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f2a12f2c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f2a12f2c8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f2a12f2c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f2a12f2c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f2a12f2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c32c88d0b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g8c32c88d0b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9211ab564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9211ab56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d510e2633_0_3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8d510e2633_0_3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211ab5647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211ab564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d510e2633_0_3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g8d510e2633_0_3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d14ea458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g8d14ea458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8d14ea4584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8d14ea458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922a7995bb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922a7995b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c32c88d0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g8c32c88d0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32c88d0b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8c32c88d0b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c32c88d0b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g8c32c88d0b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c32c88d0b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8c32c88d0b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c32c88d0b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8c32c88d0b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d510e2633_0_2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8d510e2633_0_2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c32c88d0b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8c32c88d0b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447799"/>
            <a:ext cx="91440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3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" name="Google Shape;23;p3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838200" y="985616"/>
            <a:ext cx="10515600" cy="840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4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4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5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" name="Google Shape;41;p5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838200" y="1033996"/>
            <a:ext cx="10515600" cy="679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6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" name="Google Shape;51;p6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839788" y="1025528"/>
            <a:ext cx="10515600" cy="71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7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" name="Google Shape;63;p7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type="title"/>
          </p:nvPr>
        </p:nvSpPr>
        <p:spPr>
          <a:xfrm>
            <a:off x="838200" y="8307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" name="Google Shape;6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8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" name="Google Shape;71;p8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9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" name="Google Shape;81;p9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>
            <p:ph type="title"/>
          </p:nvPr>
        </p:nvSpPr>
        <p:spPr>
          <a:xfrm>
            <a:off x="839788" y="1042862"/>
            <a:ext cx="3932237" cy="1014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0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" name="Google Shape;91;p10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5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31.png"/><Relationship Id="rId5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Relationship Id="rId4" Type="http://schemas.openxmlformats.org/officeDocument/2006/relationships/image" Target="../media/image32.png"/><Relationship Id="rId5" Type="http://schemas.openxmlformats.org/officeDocument/2006/relationships/image" Target="../media/image30.png"/><Relationship Id="rId6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Relationship Id="rId4" Type="http://schemas.openxmlformats.org/officeDocument/2006/relationships/image" Target="../media/image33.png"/><Relationship Id="rId5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iscoverybh.zavanta.com/website/document/0a2bbd36-0553-4dc8-98f9-f15059616d35/953c63db-5294-4578-bf34-cd0814a1d78e/a8376318-ebd6-421f-be63-acf8c88376a1" TargetMode="External"/><Relationship Id="rId4" Type="http://schemas.openxmlformats.org/officeDocument/2006/relationships/hyperlink" Target="https://discoverybh.zavanta.com/website/document/0a2bbd36-0553-4dc8-98f9-f15059616d35/953c63db-5294-4578-bf34-cd0814a1d78e/a8376318-ebd6-421f-be63-acf8c88376a1" TargetMode="External"/><Relationship Id="rId5" Type="http://schemas.openxmlformats.org/officeDocument/2006/relationships/hyperlink" Target="https://discoverybh.zavanta.com/website/document/0a2bbd36-0553-4dc8-98f9-f15059616d35/953c63db-5294-4578-bf34-cd0814a1d78e/a8376318-ebd6-421f-be63-acf8c88376a1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6294"/>
          </a:solidFill>
          <a:ln cap="flat" cmpd="sng" w="12700">
            <a:solidFill>
              <a:srgbClr val="147EA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5966" y="2517167"/>
            <a:ext cx="5157366" cy="1610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999" y="5318500"/>
            <a:ext cx="6907201" cy="441875"/>
          </a:xfrm>
          <a:prstGeom prst="rect">
            <a:avLst/>
          </a:prstGeom>
          <a:noFill/>
          <a:ln cap="flat" cmpd="sng" w="28575">
            <a:solidFill>
              <a:srgbClr val="FFD966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61" name="Google Shape;161;p20"/>
          <p:cNvSpPr txBox="1"/>
          <p:nvPr>
            <p:ph idx="1" type="body"/>
          </p:nvPr>
        </p:nvSpPr>
        <p:spPr>
          <a:xfrm>
            <a:off x="777100" y="1077000"/>
            <a:ext cx="3042600" cy="552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 &amp; RTC</a:t>
            </a:r>
            <a:r>
              <a:rPr lang="en-US" sz="2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21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patients that miss </a:t>
            </a:r>
            <a:r>
              <a:rPr b="1" lang="en-US" sz="2100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group, during the course of a scheduled treatment day, please </a:t>
            </a:r>
            <a:r>
              <a:rPr b="1" lang="en-US" sz="2100">
                <a:solidFill>
                  <a:srgbClr val="434343"/>
                </a:solidFill>
                <a:highlight>
                  <a:srgbClr val="D9EAD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“uncheck”</a:t>
            </a:r>
            <a:r>
              <a:rPr lang="en-US" sz="2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them from the group attendance. </a:t>
            </a:r>
            <a:endParaRPr sz="21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their absence, and ensure there is </a:t>
            </a:r>
            <a:r>
              <a:rPr b="1" lang="en-US" sz="2100">
                <a:solidFill>
                  <a:srgbClr val="434343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documentation that matches</a:t>
            </a:r>
            <a:r>
              <a:rPr lang="en-US" sz="2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7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0"/>
          <p:cNvPicPr preferRelativeResize="0"/>
          <p:nvPr/>
        </p:nvPicPr>
        <p:blipFill rotWithShape="1">
          <a:blip r:embed="rId4">
            <a:alphaModFix/>
          </a:blip>
          <a:srcRect b="0" l="0" r="1419" t="0"/>
          <a:stretch/>
        </p:blipFill>
        <p:spPr>
          <a:xfrm>
            <a:off x="5090900" y="1343475"/>
            <a:ext cx="6749376" cy="1361475"/>
          </a:xfrm>
          <a:prstGeom prst="rect">
            <a:avLst/>
          </a:prstGeom>
          <a:noFill/>
          <a:ln cap="flat" cmpd="sng" w="28575">
            <a:solidFill>
              <a:srgbClr val="C9DAF8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5853" y="1231113"/>
            <a:ext cx="518851" cy="51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/>
          <p:nvPr/>
        </p:nvSpPr>
        <p:spPr>
          <a:xfrm>
            <a:off x="5090900" y="1269000"/>
            <a:ext cx="519000" cy="4431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8125" y="979150"/>
            <a:ext cx="686275" cy="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76250" y="3246450"/>
            <a:ext cx="6542926" cy="1361475"/>
          </a:xfrm>
          <a:prstGeom prst="rect">
            <a:avLst/>
          </a:prstGeom>
          <a:noFill/>
          <a:ln cap="flat" cmpd="sng" w="28575">
            <a:solidFill>
              <a:srgbClr val="B6D7A8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67" name="Google Shape;167;p20"/>
          <p:cNvSpPr/>
          <p:nvPr/>
        </p:nvSpPr>
        <p:spPr>
          <a:xfrm>
            <a:off x="5391675" y="3246450"/>
            <a:ext cx="987300" cy="1665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5315475" y="3877175"/>
            <a:ext cx="4171500" cy="2691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77975" y="3070275"/>
            <a:ext cx="518851" cy="51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/>
          <p:nvPr/>
        </p:nvSpPr>
        <p:spPr>
          <a:xfrm>
            <a:off x="8311500" y="5358250"/>
            <a:ext cx="825000" cy="362400"/>
          </a:xfrm>
          <a:prstGeom prst="rect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0"/>
          <p:cNvSpPr/>
          <p:nvPr/>
        </p:nvSpPr>
        <p:spPr>
          <a:xfrm>
            <a:off x="10390650" y="3183150"/>
            <a:ext cx="1433700" cy="518700"/>
          </a:xfrm>
          <a:prstGeom prst="rect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11047975" y="5358238"/>
            <a:ext cx="871200" cy="362400"/>
          </a:xfrm>
          <a:prstGeom prst="rect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3" name="Google Shape;173;p20"/>
          <p:cNvCxnSpPr/>
          <p:nvPr/>
        </p:nvCxnSpPr>
        <p:spPr>
          <a:xfrm flipH="1" rot="-5400000">
            <a:off x="1414575" y="3816139"/>
            <a:ext cx="5486400" cy="459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174" name="Google Shape;174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851850" y="6162975"/>
            <a:ext cx="518851" cy="51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/>
          <p:nvPr/>
        </p:nvSpPr>
        <p:spPr>
          <a:xfrm rot="5400000">
            <a:off x="9909975" y="4756713"/>
            <a:ext cx="402600" cy="2257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848075" y="2551425"/>
            <a:ext cx="518851" cy="51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/>
          <p:nvPr>
            <p:ph type="title"/>
          </p:nvPr>
        </p:nvSpPr>
        <p:spPr>
          <a:xfrm>
            <a:off x="460825" y="225799"/>
            <a:ext cx="7881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b="1" lang="en-US" sz="32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Notes: </a:t>
            </a:r>
            <a:r>
              <a:rPr b="1" i="1" lang="en-US" sz="32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Details</a:t>
            </a:r>
            <a:r>
              <a:rPr b="1" i="1" lang="en-US" sz="36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 of 5)</a:t>
            </a:r>
            <a:endParaRPr b="1" sz="3959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type="title"/>
          </p:nvPr>
        </p:nvSpPr>
        <p:spPr>
          <a:xfrm>
            <a:off x="524100" y="214299"/>
            <a:ext cx="7881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b="1" lang="en-US" sz="32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Notes: </a:t>
            </a:r>
            <a:r>
              <a:rPr b="1" i="1" lang="en-US" sz="32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Details</a:t>
            </a:r>
            <a:r>
              <a:rPr b="1" i="1" lang="en-US" sz="36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 of 5)</a:t>
            </a:r>
            <a:endParaRPr b="1" sz="3959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712450" y="942675"/>
            <a:ext cx="3048000" cy="48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Outpatient</a:t>
            </a:r>
            <a:r>
              <a:rPr lang="en-US" sz="2000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patients that miss an entire treatment day, (excused or unexcused),</a:t>
            </a:r>
            <a:r>
              <a:rPr b="1"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not scheduled for the programming day, you will </a:t>
            </a:r>
            <a:r>
              <a:rPr b="1" lang="en-US" sz="2000">
                <a:solidFill>
                  <a:srgbClr val="434343"/>
                </a:solidFill>
                <a:highlight>
                  <a:srgbClr val="CFE2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remove</a:t>
            </a:r>
            <a:r>
              <a:rPr lang="en-US" sz="2000">
                <a:solidFill>
                  <a:srgbClr val="434343"/>
                </a:solidFill>
                <a:highlight>
                  <a:srgbClr val="CFE2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them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Group Roster or you will </a:t>
            </a:r>
            <a:r>
              <a:rPr b="1" lang="en-US" sz="2000">
                <a:solidFill>
                  <a:srgbClr val="434343"/>
                </a:solidFill>
                <a:highlight>
                  <a:srgbClr val="CFE2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not add them to the Roster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Unexcused absences can be explained via an </a:t>
            </a:r>
            <a:r>
              <a:rPr i="1" lang="en-US" sz="2000">
                <a:solidFill>
                  <a:srgbClr val="434343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Absence Note</a:t>
            </a:r>
            <a:r>
              <a:rPr i="1"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i="1"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i="1"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(This will allow for more accurate billing)</a:t>
            </a:r>
            <a:endParaRPr i="1"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100" y="1796610"/>
            <a:ext cx="6991375" cy="1324275"/>
          </a:xfrm>
          <a:prstGeom prst="rect">
            <a:avLst/>
          </a:prstGeom>
          <a:noFill/>
          <a:ln cap="flat" cmpd="sng" w="28575">
            <a:solidFill>
              <a:srgbClr val="93C47D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5098" y="4416505"/>
            <a:ext cx="6991374" cy="1682744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186" name="Google Shape;18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800" y="1020725"/>
            <a:ext cx="686275" cy="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/>
          <p:nvPr/>
        </p:nvSpPr>
        <p:spPr>
          <a:xfrm>
            <a:off x="11031325" y="1897613"/>
            <a:ext cx="366600" cy="2805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9798" y="4161625"/>
            <a:ext cx="559924" cy="559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/>
          <p:nvPr/>
        </p:nvSpPr>
        <p:spPr>
          <a:xfrm>
            <a:off x="4567550" y="4492725"/>
            <a:ext cx="1437300" cy="164700"/>
          </a:xfrm>
          <a:prstGeom prst="rect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60425" y="1211362"/>
            <a:ext cx="686275" cy="686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21"/>
          <p:cNvCxnSpPr/>
          <p:nvPr/>
        </p:nvCxnSpPr>
        <p:spPr>
          <a:xfrm flipH="1" rot="-5400000">
            <a:off x="1414575" y="3816139"/>
            <a:ext cx="5486400" cy="459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92" name="Google Shape;192;p21"/>
          <p:cNvSpPr/>
          <p:nvPr/>
        </p:nvSpPr>
        <p:spPr>
          <a:xfrm>
            <a:off x="5786113" y="3632028"/>
            <a:ext cx="4529358" cy="730512"/>
          </a:xfrm>
          <a:prstGeom prst="flowChartTerminator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Absence Note</a:t>
            </a:r>
            <a:endParaRPr b="1" sz="2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>
            <p:ph type="title"/>
          </p:nvPr>
        </p:nvSpPr>
        <p:spPr>
          <a:xfrm>
            <a:off x="447900" y="214299"/>
            <a:ext cx="7881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b="1" lang="en-US" sz="32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Notes: </a:t>
            </a:r>
            <a:r>
              <a:rPr b="1" i="1" lang="en-US" sz="32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Details</a:t>
            </a:r>
            <a:r>
              <a:rPr b="1" i="1" lang="en-US" sz="36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 of 5)</a:t>
            </a:r>
            <a:endParaRPr b="1" sz="3959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1182375" y="1277200"/>
            <a:ext cx="3615300" cy="44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Golden </a:t>
            </a:r>
            <a:r>
              <a:rPr b="1" lang="en-US" sz="2000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Thread</a:t>
            </a:r>
            <a:r>
              <a:rPr b="1" lang="en-US" sz="2000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function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 Golden Thread feature to identify which Problem, Objective, and intervention is being addressed in the group (it can be one Problem, or  it can be all) - whichever is accurate, I.e., </a:t>
            </a:r>
            <a:r>
              <a:rPr b="1"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click all Problems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if you only addressed the Problems for “Disordered Eating” and “Malnutrition”.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75" y="1173675"/>
            <a:ext cx="686275" cy="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4625" y="2322912"/>
            <a:ext cx="686275" cy="686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22"/>
          <p:cNvCxnSpPr/>
          <p:nvPr/>
        </p:nvCxnSpPr>
        <p:spPr>
          <a:xfrm flipH="1" rot="-5400000">
            <a:off x="2285425" y="3802239"/>
            <a:ext cx="5486400" cy="459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02" name="Google Shape;202;p22"/>
          <p:cNvPicPr preferRelativeResize="0"/>
          <p:nvPr/>
        </p:nvPicPr>
        <p:blipFill rotWithShape="1">
          <a:blip r:embed="rId5">
            <a:alphaModFix/>
          </a:blip>
          <a:srcRect b="0" l="0" r="42993" t="0"/>
          <a:stretch/>
        </p:blipFill>
        <p:spPr>
          <a:xfrm>
            <a:off x="5259575" y="2971800"/>
            <a:ext cx="6275676" cy="1127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type="title"/>
          </p:nvPr>
        </p:nvSpPr>
        <p:spPr>
          <a:xfrm>
            <a:off x="295500" y="214299"/>
            <a:ext cx="7881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b="1" lang="en-US" sz="32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Notes: </a:t>
            </a:r>
            <a:r>
              <a:rPr b="1" i="1" lang="en-US" sz="32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Content</a:t>
            </a:r>
            <a:r>
              <a:rPr b="1" i="1" lang="en-US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 of 5)</a:t>
            </a:r>
            <a:endParaRPr b="1" sz="3959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545375" y="1308150"/>
            <a:ext cx="2788800" cy="1490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66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Requires Improvement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 Assessment is generic, does not include any subjective data on patient and does not reference Problem and/or Group Topic. Improper use of abbreviations.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b="4903" l="0" r="7011" t="35805"/>
          <a:stretch/>
        </p:blipFill>
        <p:spPr>
          <a:xfrm>
            <a:off x="3600325" y="1533088"/>
            <a:ext cx="8055865" cy="113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/>
          <p:nvPr/>
        </p:nvSpPr>
        <p:spPr>
          <a:xfrm>
            <a:off x="545375" y="2808800"/>
            <a:ext cx="2788800" cy="20106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66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</a:t>
            </a:r>
            <a:r>
              <a:rPr b="1" lang="en-US" sz="16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Individual Assessment provides brief mental status, observation of patient’s behavior, and how the patient responded to activity and eventually stabilized.. </a:t>
            </a: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</a:rPr>
              <a:t>Missing: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Identification of Problem that is being addressed and/or how it relates to Group Topic. Improper use of abbreviations.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545375" y="4829650"/>
            <a:ext cx="2788800" cy="1804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66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Excellent </a:t>
            </a:r>
            <a:r>
              <a:rPr b="1"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 Assessment </a:t>
            </a: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</a:t>
            </a: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brief mental status, observation of patient’s behavior, patient quote, and connects back to Eating Disorder Problem and/or Group Topic. Proper use of abbreviations. 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2" name="Google Shape;212;p23"/>
          <p:cNvPicPr preferRelativeResize="0"/>
          <p:nvPr/>
        </p:nvPicPr>
        <p:blipFill rotWithShape="1">
          <a:blip r:embed="rId4">
            <a:alphaModFix/>
          </a:blip>
          <a:srcRect b="9654" l="0" r="0" t="8317"/>
          <a:stretch/>
        </p:blipFill>
        <p:spPr>
          <a:xfrm>
            <a:off x="3600325" y="3007400"/>
            <a:ext cx="8055865" cy="16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/>
          <p:nvPr/>
        </p:nvSpPr>
        <p:spPr>
          <a:xfrm>
            <a:off x="3600325" y="1812425"/>
            <a:ext cx="3468300" cy="298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"/>
          <p:cNvSpPr/>
          <p:nvPr/>
        </p:nvSpPr>
        <p:spPr>
          <a:xfrm>
            <a:off x="3600325" y="3331725"/>
            <a:ext cx="7623900" cy="538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3"/>
          <p:cNvPicPr preferRelativeResize="0"/>
          <p:nvPr/>
        </p:nvPicPr>
        <p:blipFill rotWithShape="1">
          <a:blip r:embed="rId5">
            <a:alphaModFix/>
          </a:blip>
          <a:srcRect b="0" l="509" r="3392" t="30738"/>
          <a:stretch/>
        </p:blipFill>
        <p:spPr>
          <a:xfrm>
            <a:off x="3621475" y="4776250"/>
            <a:ext cx="8013574" cy="19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3"/>
          <p:cNvSpPr/>
          <p:nvPr/>
        </p:nvSpPr>
        <p:spPr>
          <a:xfrm>
            <a:off x="3600325" y="5195000"/>
            <a:ext cx="7530300" cy="730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/>
          <p:nvPr/>
        </p:nvSpPr>
        <p:spPr>
          <a:xfrm>
            <a:off x="7458738" y="1277125"/>
            <a:ext cx="2962800" cy="2962800"/>
          </a:xfrm>
          <a:prstGeom prst="ellipse">
            <a:avLst/>
          </a:prstGeom>
          <a:solidFill>
            <a:srgbClr val="0066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4"/>
          <p:cNvSpPr/>
          <p:nvPr/>
        </p:nvSpPr>
        <p:spPr>
          <a:xfrm>
            <a:off x="1839688" y="1333825"/>
            <a:ext cx="2962800" cy="2962800"/>
          </a:xfrm>
          <a:prstGeom prst="ellipse">
            <a:avLst/>
          </a:prstGeom>
          <a:solidFill>
            <a:srgbClr val="0066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4"/>
          <p:cNvSpPr txBox="1"/>
          <p:nvPr/>
        </p:nvSpPr>
        <p:spPr>
          <a:xfrm>
            <a:off x="408125" y="288275"/>
            <a:ext cx="9074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Planning: </a:t>
            </a:r>
            <a:r>
              <a:rPr b="1" i="1" lang="en-US" sz="2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Identification of Problem List</a:t>
            </a:r>
            <a:r>
              <a:rPr b="1" lang="en-US" sz="2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 of 2)</a:t>
            </a:r>
            <a:endParaRPr b="1" sz="18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4"/>
          <p:cNvSpPr/>
          <p:nvPr/>
        </p:nvSpPr>
        <p:spPr>
          <a:xfrm rot="-70">
            <a:off x="2069399" y="3019047"/>
            <a:ext cx="2663820" cy="1124712"/>
          </a:xfrm>
          <a:prstGeom prst="flowChartTerminator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 Dietary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5556738" y="1874113"/>
            <a:ext cx="1078500" cy="1159200"/>
          </a:xfrm>
          <a:prstGeom prst="mathPlus">
            <a:avLst>
              <a:gd fmla="val 8965" name="adj1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4"/>
          <p:cNvSpPr/>
          <p:nvPr/>
        </p:nvSpPr>
        <p:spPr>
          <a:xfrm>
            <a:off x="7732713" y="2780712"/>
            <a:ext cx="2414880" cy="1363068"/>
          </a:xfrm>
          <a:prstGeom prst="flowChartTerminator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elated assessments reviewed for data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e.g., H&amp;P, Biopsychosocial, Nursing Assessment,  collateral records, etc.)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24"/>
          <p:cNvSpPr/>
          <p:nvPr/>
        </p:nvSpPr>
        <p:spPr>
          <a:xfrm>
            <a:off x="2307599" y="5952225"/>
            <a:ext cx="7576794" cy="980910"/>
          </a:xfrm>
          <a:prstGeom prst="flowChartTerminator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A7A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Problem List </a:t>
            </a:r>
            <a:endParaRPr b="1" sz="3600">
              <a:solidFill>
                <a:srgbClr val="FA7A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A7A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(built collaboratively between therapist and dietitian)</a:t>
            </a:r>
            <a:endParaRPr b="1" sz="1700">
              <a:solidFill>
                <a:srgbClr val="FA7A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Google Shape;2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4049" y="1375125"/>
            <a:ext cx="1654075" cy="16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8613" y="1520625"/>
            <a:ext cx="1363075" cy="13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7202" y="3619625"/>
            <a:ext cx="2597574" cy="259757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4"/>
          <p:cNvSpPr/>
          <p:nvPr/>
        </p:nvSpPr>
        <p:spPr>
          <a:xfrm rot="10800000">
            <a:off x="7593975" y="4009675"/>
            <a:ext cx="1449000" cy="936300"/>
          </a:xfrm>
          <a:prstGeom prst="bentArrow">
            <a:avLst>
              <a:gd fmla="val 13084" name="adj1"/>
              <a:gd fmla="val 19382" name="adj2"/>
              <a:gd fmla="val 27653" name="adj3"/>
              <a:gd fmla="val 42555" name="adj4"/>
            </a:avLst>
          </a:prstGeom>
          <a:solidFill>
            <a:srgbClr val="FA7A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4"/>
          <p:cNvSpPr/>
          <p:nvPr/>
        </p:nvSpPr>
        <p:spPr>
          <a:xfrm flipH="1" rot="10800000">
            <a:off x="3149000" y="4009675"/>
            <a:ext cx="1449000" cy="936300"/>
          </a:xfrm>
          <a:prstGeom prst="bentArrow">
            <a:avLst>
              <a:gd fmla="val 13084" name="adj1"/>
              <a:gd fmla="val 19382" name="adj2"/>
              <a:gd fmla="val 27653" name="adj3"/>
              <a:gd fmla="val 42555" name="adj4"/>
            </a:avLst>
          </a:prstGeom>
          <a:solidFill>
            <a:srgbClr val="FA7A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/>
          <p:nvPr>
            <p:ph idx="1" type="body"/>
          </p:nvPr>
        </p:nvSpPr>
        <p:spPr>
          <a:xfrm>
            <a:off x="409500" y="3159525"/>
            <a:ext cx="11373000" cy="330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imes New Roman"/>
              <a:buChar char="➟"/>
            </a:pPr>
            <a:r>
              <a:rPr b="1"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collaboration with the </a:t>
            </a:r>
            <a:r>
              <a:rPr b="1"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therapist</a:t>
            </a:r>
            <a:r>
              <a:rPr b="1"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</a:t>
            </a:r>
            <a:r>
              <a:rPr b="1"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Dietitian is responsible for adding one Problem to the Problem list 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imes New Roman"/>
              <a:buChar char="⋆"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Dietary Treatment Plan should be created based on the one dietary Problem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imes New Roman"/>
              <a:buChar char="➟"/>
            </a:pPr>
            <a:r>
              <a:rPr b="1"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Problem list and Diagnoses should match</a:t>
            </a: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imes New Roman"/>
              <a:buChar char="⋆"/>
            </a:pPr>
            <a:r>
              <a:rPr i="1" lang="en-US" sz="1600" u="sng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  <a:r>
              <a:rPr i="1"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If patient has a Problem identified for</a:t>
            </a:r>
            <a:r>
              <a:rPr i="1"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Disordered Eating,</a:t>
            </a: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then there should be a diagnosis, or a “rule out” diagnosis” for Eating Disorder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imes New Roman"/>
              <a:buChar char="➟"/>
            </a:pPr>
            <a:r>
              <a:rPr b="1"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Problem list includes information collected from all assessments and patient concerns (e.g., “Problems”) that have been identified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imes New Roman"/>
              <a:buChar char="➟"/>
            </a:pPr>
            <a:r>
              <a:rPr b="1"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Problem list and treatment plan(s) should be developed based on a multidisciplinary assessment and “may include, diagnoses, medical conditions, functional limitations, living environment, and/or symptoms”</a:t>
            </a: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(AHIMA, 2020).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25"/>
          <p:cNvSpPr/>
          <p:nvPr/>
        </p:nvSpPr>
        <p:spPr>
          <a:xfrm>
            <a:off x="3790800" y="1004525"/>
            <a:ext cx="4610400" cy="626400"/>
          </a:xfrm>
          <a:prstGeom prst="roundRect">
            <a:avLst>
              <a:gd fmla="val 16667" name="adj"/>
            </a:avLst>
          </a:prstGeom>
          <a:solidFill>
            <a:srgbClr val="EEF8FF"/>
          </a:solidFill>
          <a:ln cap="flat" cmpd="sng" w="28575">
            <a:solidFill>
              <a:srgbClr val="0066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Problem List</a:t>
            </a:r>
            <a:endParaRPr b="1" sz="30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25"/>
          <p:cNvSpPr txBox="1"/>
          <p:nvPr/>
        </p:nvSpPr>
        <p:spPr>
          <a:xfrm>
            <a:off x="408125" y="288275"/>
            <a:ext cx="9074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Planning: Identification of Problem List </a:t>
            </a:r>
            <a:r>
              <a:rPr b="1" lang="en-US" sz="1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 of 2)</a:t>
            </a:r>
            <a:endParaRPr b="1" sz="18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0" name="Google Shape;2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5775" y="1083275"/>
            <a:ext cx="468900" cy="4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5"/>
          <p:cNvSpPr/>
          <p:nvPr/>
        </p:nvSpPr>
        <p:spPr>
          <a:xfrm>
            <a:off x="908025" y="1869175"/>
            <a:ext cx="3070500" cy="1082100"/>
          </a:xfrm>
          <a:prstGeom prst="roundRect">
            <a:avLst>
              <a:gd fmla="val 16667" name="adj"/>
            </a:avLst>
          </a:prstGeom>
          <a:solidFill>
            <a:srgbClr val="FFE4D8"/>
          </a:solidFill>
          <a:ln cap="flat" cmpd="sng" w="9525">
            <a:solidFill>
              <a:srgbClr val="FA7A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A7A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Defer</a:t>
            </a:r>
            <a:endParaRPr b="1" sz="2200">
              <a:solidFill>
                <a:srgbClr val="FA7A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A7A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a current focus of treatment, a/o requires further assessment</a:t>
            </a:r>
            <a:endParaRPr b="1">
              <a:solidFill>
                <a:srgbClr val="FA7A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A7A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EMR will not generate a TP</a:t>
            </a:r>
            <a:endParaRPr b="1">
              <a:solidFill>
                <a:srgbClr val="FA7A43"/>
              </a:solidFill>
            </a:endParaRPr>
          </a:p>
        </p:txBody>
      </p:sp>
      <p:sp>
        <p:nvSpPr>
          <p:cNvPr id="242" name="Google Shape;242;p25"/>
          <p:cNvSpPr/>
          <p:nvPr/>
        </p:nvSpPr>
        <p:spPr>
          <a:xfrm>
            <a:off x="4559850" y="1946425"/>
            <a:ext cx="3072300" cy="1082100"/>
          </a:xfrm>
          <a:prstGeom prst="roundRect">
            <a:avLst>
              <a:gd fmla="val 16667" name="adj"/>
            </a:avLst>
          </a:prstGeom>
          <a:solidFill>
            <a:srgbClr val="FFE4D8"/>
          </a:solidFill>
          <a:ln cap="flat" cmpd="sng" w="9525">
            <a:solidFill>
              <a:srgbClr val="FA7A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rgbClr val="FA7A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A7A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</a:t>
            </a:r>
            <a:r>
              <a:rPr b="1" lang="en-US" sz="2200">
                <a:solidFill>
                  <a:srgbClr val="FA7A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600">
              <a:solidFill>
                <a:srgbClr val="FA7A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A7A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A7A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 of scope, a/o requires specialist </a:t>
            </a:r>
            <a:endParaRPr b="1" sz="1600">
              <a:solidFill>
                <a:srgbClr val="FA7A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 u="sng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8213475" y="1946425"/>
            <a:ext cx="3072300" cy="1082100"/>
          </a:xfrm>
          <a:prstGeom prst="roundRect">
            <a:avLst>
              <a:gd fmla="val 16667" name="adj"/>
            </a:avLst>
          </a:prstGeom>
          <a:solidFill>
            <a:srgbClr val="FFE4D8"/>
          </a:solidFill>
          <a:ln cap="flat" cmpd="sng" w="9525">
            <a:solidFill>
              <a:srgbClr val="FA7A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A7A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</a:t>
            </a:r>
            <a:endParaRPr b="1" sz="2200" u="sng">
              <a:solidFill>
                <a:srgbClr val="FA7A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 u="sng">
              <a:solidFill>
                <a:srgbClr val="FA7A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 u="sng">
              <a:solidFill>
                <a:srgbClr val="FA7A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A7A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Treatment Plan</a:t>
            </a:r>
            <a:endParaRPr b="1" sz="1600">
              <a:solidFill>
                <a:srgbClr val="FA7A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6035700" y="1541213"/>
            <a:ext cx="120600" cy="274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66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5"/>
          <p:cNvSpPr/>
          <p:nvPr/>
        </p:nvSpPr>
        <p:spPr>
          <a:xfrm rot="1168300">
            <a:off x="3872887" y="1543742"/>
            <a:ext cx="120597" cy="27431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66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5"/>
          <p:cNvSpPr/>
          <p:nvPr/>
        </p:nvSpPr>
        <p:spPr>
          <a:xfrm flipH="1" rot="-1168300">
            <a:off x="8198537" y="1543742"/>
            <a:ext cx="120597" cy="27431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66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/>
          <p:nvPr/>
        </p:nvSpPr>
        <p:spPr>
          <a:xfrm>
            <a:off x="1237200" y="813700"/>
            <a:ext cx="11078400" cy="6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Signatures</a:t>
            </a:r>
            <a:r>
              <a:rPr lang="en-US" sz="2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Times New Roman"/>
              <a:buChar char="➟"/>
            </a:pPr>
            <a:r>
              <a:rPr lang="en-US" sz="19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Signatures must be captured within 72 hours of admission </a:t>
            </a:r>
            <a:endParaRPr sz="19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Times New Roman"/>
              <a:buChar char="⋆"/>
            </a:pPr>
            <a:r>
              <a:rPr lang="en-US" sz="19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(patient, guarantor (if minor), dietitian)</a:t>
            </a:r>
            <a:endParaRPr sz="19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Times New Roman"/>
              <a:buChar char="🗸"/>
            </a:pPr>
            <a:r>
              <a:rPr lang="en-US" sz="19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Signatures on Treatment Plans is best practice! (Reserve Attestations for when patients and/or guarantor are unavailable) </a:t>
            </a:r>
            <a:endParaRPr sz="19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Needs Assessment</a:t>
            </a:r>
            <a:r>
              <a:rPr lang="en-US" sz="2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imes New Roman"/>
              <a:buChar char="➟"/>
            </a:pPr>
            <a:r>
              <a:rPr lang="en-US" sz="2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plans must include language from the Needs, Strengths, Preferences, Goals (NSPG) section of Patient BPS (Check for dietary Goals and/or Needs)</a:t>
            </a:r>
            <a:endParaRPr sz="2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Goals</a:t>
            </a:r>
            <a:r>
              <a:rPr lang="en-US" sz="2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Times New Roman"/>
              <a:buChar char="➟"/>
            </a:pPr>
            <a:r>
              <a:rPr lang="en-US" sz="19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 at least one goal stated in the patient’s words for each Problem</a:t>
            </a:r>
            <a:endParaRPr sz="19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Times New Roman"/>
              <a:buChar char="➟"/>
            </a:pPr>
            <a:r>
              <a:rPr lang="en-US" sz="1900" u="sng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Highly recommend</a:t>
            </a:r>
            <a:r>
              <a:rPr lang="en-US" sz="19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also include the Clinical Interpretation of the goal</a:t>
            </a:r>
            <a:endParaRPr sz="19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Statuses and Status Updates</a:t>
            </a:r>
            <a:r>
              <a:rPr lang="en-US" sz="2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Times New Roman"/>
              <a:buChar char="➟"/>
            </a:pPr>
            <a:r>
              <a:rPr lang="en-US" sz="17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 Status must be added to each intervention when the Treatment Plan (TP)  is created. This allows for you to enter a Target Date for each intervention</a:t>
            </a:r>
            <a:endParaRPr sz="17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Times New Roman"/>
              <a:buChar char="➟"/>
            </a:pPr>
            <a:r>
              <a:rPr lang="en-US" sz="17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can sign the TP </a:t>
            </a:r>
            <a:r>
              <a:rPr lang="en-US" sz="1700" u="sng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17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TP Statuses at the same time when the TP is created (Golden List Thread View)</a:t>
            </a:r>
            <a:endParaRPr sz="17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Times New Roman"/>
              <a:buChar char="➟"/>
            </a:pPr>
            <a:r>
              <a:rPr lang="en-US" sz="17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Status Updates are required 30 days from admission date and every two weeks thereafter</a:t>
            </a:r>
            <a:endParaRPr sz="17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Times New Roman"/>
              <a:buChar char="➟"/>
            </a:pPr>
            <a:r>
              <a:rPr lang="en-US" sz="17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 must sign at each Status Update. Guarantors must show evidence of review by signing a Family Attestation Form</a:t>
            </a:r>
            <a:endParaRPr sz="17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imes New Roman"/>
              <a:buChar char="⋆"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Status Updates allow you to update the Target Date, enter commentary on patient’s progress, and change the Status from the drop down menu (if applicable)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408125" y="288275"/>
            <a:ext cx="8036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Planning: </a:t>
            </a:r>
            <a:r>
              <a:rPr b="1" i="1" lang="en-US" sz="2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 at a glance</a:t>
            </a:r>
            <a:r>
              <a:rPr b="1" i="1" lang="en-US" sz="26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0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3" name="Google Shape;2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125" y="1094900"/>
            <a:ext cx="686275" cy="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125" y="2543125"/>
            <a:ext cx="686275" cy="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125" y="3674325"/>
            <a:ext cx="686275" cy="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500" y="4991425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/>
          <p:nvPr>
            <p:ph type="title"/>
          </p:nvPr>
        </p:nvSpPr>
        <p:spPr>
          <a:xfrm>
            <a:off x="323200" y="212300"/>
            <a:ext cx="94842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b="1" lang="en-US" sz="2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Planning</a:t>
            </a:r>
            <a:r>
              <a:rPr b="1" lang="en-US" sz="2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i="1" lang="en-US" sz="2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Information Reviewed</a:t>
            </a:r>
            <a:r>
              <a:rPr b="1" lang="en-US" sz="26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0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 of 2)</a:t>
            </a:r>
            <a:endParaRPr b="1" sz="26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27"/>
          <p:cNvSpPr txBox="1"/>
          <p:nvPr/>
        </p:nvSpPr>
        <p:spPr>
          <a:xfrm>
            <a:off x="936300" y="1019000"/>
            <a:ext cx="10319400" cy="23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information reviewed to formulate treatment plan</a:t>
            </a:r>
            <a:endParaRPr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Prior to checking off an item below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, it is your responsibility to ensure the information is accurate!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Ideally, all available assessments and evaluations are reviewed prior to the creation of the Treatment Plan. However, all assessments and evaluations do not need to be incorporated into each Treatment Plan.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latin typeface="Times New Roman"/>
                <a:ea typeface="Times New Roman"/>
                <a:cs typeface="Times New Roman"/>
                <a:sym typeface="Times New Roman"/>
              </a:rPr>
              <a:t>Examples:</a:t>
            </a:r>
            <a:endParaRPr sz="18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Do not check off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“History and Physical”, if there is no History and Physical in the chart.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" lvl="5" marL="188595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" lvl="5" marL="188595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5" marL="171450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" lvl="5" marL="188595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1790" lvl="1" marL="374017" rtl="0" algn="ctr">
              <a:lnSpc>
                <a:spcPct val="90000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1790" lvl="1" marL="374017" rtl="0" algn="ctr">
              <a:lnSpc>
                <a:spcPct val="90000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3" name="Google Shape;263;p27"/>
          <p:cNvPicPr preferRelativeResize="0"/>
          <p:nvPr/>
        </p:nvPicPr>
        <p:blipFill rotWithShape="1">
          <a:blip r:embed="rId3">
            <a:alphaModFix/>
          </a:blip>
          <a:srcRect b="0" l="0" r="22462" t="3651"/>
          <a:stretch/>
        </p:blipFill>
        <p:spPr>
          <a:xfrm>
            <a:off x="4708300" y="4287787"/>
            <a:ext cx="6949849" cy="1859350"/>
          </a:xfrm>
          <a:prstGeom prst="rect">
            <a:avLst/>
          </a:prstGeom>
          <a:noFill/>
          <a:ln cap="flat" cmpd="sng" w="28575">
            <a:solidFill>
              <a:srgbClr val="0066A6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64" name="Google Shape;264;p27"/>
          <p:cNvSpPr txBox="1"/>
          <p:nvPr/>
        </p:nvSpPr>
        <p:spPr>
          <a:xfrm>
            <a:off x="4632100" y="3505200"/>
            <a:ext cx="69498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The below example makes sense for an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ANXIETY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Treatment Plan, but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would not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make much as much sense for a </a:t>
            </a:r>
            <a:r>
              <a:rPr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Malnutrition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Treatment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Plan.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e Importance Of Completing A Patient Treatment Plan | The ..." id="265" name="Google Shape;265;p27"/>
          <p:cNvPicPr preferRelativeResize="0"/>
          <p:nvPr/>
        </p:nvPicPr>
        <p:blipFill rotWithShape="1">
          <a:blip r:embed="rId4">
            <a:alphaModFix/>
          </a:blip>
          <a:srcRect b="0" l="9712" r="9210" t="0"/>
          <a:stretch/>
        </p:blipFill>
        <p:spPr>
          <a:xfrm>
            <a:off x="596875" y="3573488"/>
            <a:ext cx="3753925" cy="231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8"/>
          <p:cNvPicPr preferRelativeResize="0"/>
          <p:nvPr/>
        </p:nvPicPr>
        <p:blipFill rotWithShape="1">
          <a:blip r:embed="rId3">
            <a:alphaModFix/>
          </a:blip>
          <a:srcRect b="0" l="0" r="9222" t="0"/>
          <a:stretch/>
        </p:blipFill>
        <p:spPr>
          <a:xfrm>
            <a:off x="4876194" y="4737875"/>
            <a:ext cx="6689668" cy="1895475"/>
          </a:xfrm>
          <a:prstGeom prst="rect">
            <a:avLst/>
          </a:prstGeom>
          <a:noFill/>
          <a:ln cap="flat" cmpd="sng" w="28575">
            <a:solidFill>
              <a:srgbClr val="0066A6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271" name="Google Shape;271;p28"/>
          <p:cNvPicPr preferRelativeResize="0"/>
          <p:nvPr/>
        </p:nvPicPr>
        <p:blipFill rotWithShape="1">
          <a:blip r:embed="rId4">
            <a:alphaModFix/>
          </a:blip>
          <a:srcRect b="0" l="0" r="20873" t="0"/>
          <a:stretch/>
        </p:blipFill>
        <p:spPr>
          <a:xfrm>
            <a:off x="702775" y="1968800"/>
            <a:ext cx="6686167" cy="1895475"/>
          </a:xfrm>
          <a:prstGeom prst="rect">
            <a:avLst/>
          </a:prstGeom>
          <a:noFill/>
          <a:ln cap="flat" cmpd="sng" w="28575">
            <a:solidFill>
              <a:srgbClr val="0066A6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72" name="Google Shape;272;p28"/>
          <p:cNvSpPr txBox="1"/>
          <p:nvPr/>
        </p:nvSpPr>
        <p:spPr>
          <a:xfrm>
            <a:off x="4417000" y="3997175"/>
            <a:ext cx="7512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The below example makes sense for a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DISORDERED EATING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Treatment Plan, but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would not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make much sense for a </a:t>
            </a:r>
            <a:r>
              <a:rPr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Substance Misuse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Treatment Plan.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5200100" y="6323600"/>
            <a:ext cx="1974600" cy="241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8"/>
          <p:cNvSpPr txBox="1"/>
          <p:nvPr/>
        </p:nvSpPr>
        <p:spPr>
          <a:xfrm>
            <a:off x="236525" y="1009625"/>
            <a:ext cx="77493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The below example makes sense for a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MALNUTRITION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Treatment Plan, but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would not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make as much sense for a </a:t>
            </a:r>
            <a:r>
              <a:rPr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Family Conflicts/Social Support </a:t>
            </a:r>
            <a:endParaRPr i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Involvement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Treatment Plan. 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BESPOKE TREATMENT PLANS – Wellbeing In Work" id="275" name="Google Shape;27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56775" y="1107851"/>
            <a:ext cx="2571875" cy="257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N YOUR TREATMENT - Vejthani Hospital" id="276" name="Google Shape;27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2675" y="3985275"/>
            <a:ext cx="2571875" cy="2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8"/>
          <p:cNvSpPr txBox="1"/>
          <p:nvPr>
            <p:ph type="title"/>
          </p:nvPr>
        </p:nvSpPr>
        <p:spPr>
          <a:xfrm>
            <a:off x="323200" y="212300"/>
            <a:ext cx="94842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b="1" lang="en-US" sz="2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Planning: </a:t>
            </a:r>
            <a:r>
              <a:rPr b="1" i="1" lang="en-US" sz="2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Information Reviewed</a:t>
            </a:r>
            <a:r>
              <a:rPr b="1" lang="en-US" sz="26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0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 of 2)</a:t>
            </a:r>
            <a:endParaRPr b="1" sz="26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"/>
          <p:cNvSpPr txBox="1"/>
          <p:nvPr>
            <p:ph type="title"/>
          </p:nvPr>
        </p:nvSpPr>
        <p:spPr>
          <a:xfrm>
            <a:off x="323200" y="212300"/>
            <a:ext cx="94842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b="1" lang="en-US" sz="32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Progress Notes:</a:t>
            </a:r>
            <a:r>
              <a:rPr b="1" lang="en-US" sz="25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2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 of 2)</a:t>
            </a:r>
            <a:endParaRPr b="1" sz="22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29"/>
          <p:cNvSpPr txBox="1"/>
          <p:nvPr>
            <p:ph idx="1" type="body"/>
          </p:nvPr>
        </p:nvSpPr>
        <p:spPr>
          <a:xfrm>
            <a:off x="5488375" y="979275"/>
            <a:ext cx="6231600" cy="61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Reminders!</a:t>
            </a:r>
            <a:endParaRPr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➟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b="1"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Golden Thread </a:t>
            </a: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identify which Problems, Objectives, and Interventions were addressed in a </a:t>
            </a: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</a:t>
            </a: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session (Remember, you only want to check off the ones that were addressed in the session!)</a:t>
            </a:r>
            <a:endParaRPr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➟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sure the times do not overlap with other sessions (patients can’t be two places at once).</a:t>
            </a:r>
            <a:endParaRPr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➟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conjoint sessions, </a:t>
            </a:r>
            <a:r>
              <a:rPr lang="en-US" sz="1900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one clinician should document a note.</a:t>
            </a: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Eg., if a therapist and </a:t>
            </a: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dietitian</a:t>
            </a: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hold a conjoint session with a mutual patient, only one clinician is to write a note and can document that the dietitian was </a:t>
            </a: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present, under “additional attendees”</a:t>
            </a: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Duplicate notes can be viewed as “double billing”.  Using this example, the dietitian can write a “contact note”, indicating the conjoint session (non-billable) by emphasizing the coordination of care.</a:t>
            </a:r>
            <a:endParaRPr sz="1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Times New Roman"/>
              <a:buChar char="⋆"/>
            </a:pPr>
            <a:r>
              <a:rPr lang="en-US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patient is on a 1:1 observation, and accompanied by another staff member during session, please document that.</a:t>
            </a:r>
            <a:endParaRPr b="1" sz="1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4" name="Google Shape;2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825" y="1059775"/>
            <a:ext cx="730500" cy="7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900" y="1721800"/>
            <a:ext cx="4290851" cy="429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/>
          <p:nvPr>
            <p:ph type="ctrTitle"/>
          </p:nvPr>
        </p:nvSpPr>
        <p:spPr>
          <a:xfrm>
            <a:off x="1192250" y="1421625"/>
            <a:ext cx="9999000" cy="16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lang="en-US" sz="2400">
                <a:solidFill>
                  <a:srgbClr val="1C62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Services &amp; Quality Management </a:t>
            </a:r>
            <a:endParaRPr b="1" sz="2400">
              <a:solidFill>
                <a:srgbClr val="1C62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lang="en-US" sz="2400">
                <a:solidFill>
                  <a:srgbClr val="1C62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August, 2020</a:t>
            </a:r>
            <a:endParaRPr b="1" sz="2400">
              <a:solidFill>
                <a:srgbClr val="1C62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b="1" lang="en-US" sz="3000">
                <a:solidFill>
                  <a:srgbClr val="1C62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DBH Effective </a:t>
            </a:r>
            <a:r>
              <a:rPr b="1" lang="en-US" sz="3000">
                <a:solidFill>
                  <a:srgbClr val="1C62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  <a:r>
              <a:rPr b="1" lang="en-US" sz="3000">
                <a:solidFill>
                  <a:srgbClr val="1C62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3000">
              <a:solidFill>
                <a:srgbClr val="1C62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b="1" lang="en-US" sz="3000">
                <a:solidFill>
                  <a:srgbClr val="1C62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Dietitians</a:t>
            </a:r>
            <a:endParaRPr b="1" sz="3000">
              <a:solidFill>
                <a:srgbClr val="1C62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b="1" lang="en-US" sz="3000">
                <a:solidFill>
                  <a:srgbClr val="1C62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 Division</a:t>
            </a:r>
            <a:endParaRPr b="1" sz="3000">
              <a:solidFill>
                <a:srgbClr val="1C62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012" y="3388850"/>
            <a:ext cx="3129976" cy="308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/>
          <p:nvPr>
            <p:ph type="title"/>
          </p:nvPr>
        </p:nvSpPr>
        <p:spPr>
          <a:xfrm>
            <a:off x="323200" y="212300"/>
            <a:ext cx="94842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b="1" lang="en-US" sz="32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Progress Notes:</a:t>
            </a:r>
            <a:r>
              <a:rPr b="1" lang="en-US" sz="23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2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 of 2)</a:t>
            </a:r>
            <a:endParaRPr b="1" sz="22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30"/>
          <p:cNvSpPr txBox="1"/>
          <p:nvPr>
            <p:ph idx="1" type="body"/>
          </p:nvPr>
        </p:nvSpPr>
        <p:spPr>
          <a:xfrm>
            <a:off x="627875" y="1974200"/>
            <a:ext cx="5940600" cy="42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 are a few scenarios to help:</a:t>
            </a:r>
            <a:endParaRPr b="1" sz="18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Dietitian</a:t>
            </a:r>
            <a:r>
              <a:rPr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patient are physically present in dietitian’s Discovery Behavioral Health company office and patient’s family “zooms in” for a session, due to being outside the geographic area of the treatment center = </a:t>
            </a:r>
            <a:r>
              <a:rPr b="1"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 Support System Dietary Session Progress Note</a:t>
            </a:r>
            <a:endParaRPr b="1" sz="18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Dietitian </a:t>
            </a:r>
            <a:r>
              <a:rPr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in their Discovery Behavioral Health company office and receives a call that their patient is feeling symptomatic and is unable to make it to session, but is requesting a virtual session (from home if outpatient, from room if residential) =</a:t>
            </a:r>
            <a:r>
              <a:rPr b="1"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Telehealth</a:t>
            </a:r>
            <a:endParaRPr b="1" sz="18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Dietitian and patient are in their respective homes, due to a “stay-at-home” order and are meeting virtually via Zoom</a:t>
            </a:r>
            <a:r>
              <a:rPr b="1"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Telehealth</a:t>
            </a:r>
            <a:endParaRPr b="1"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xample Vector Stamp Icon. Sample Watermark Rubber Stamp Stock ..." id="292" name="Google Shape;292;p30"/>
          <p:cNvPicPr preferRelativeResize="0"/>
          <p:nvPr/>
        </p:nvPicPr>
        <p:blipFill rotWithShape="1">
          <a:blip r:embed="rId3">
            <a:alphaModFix/>
          </a:blip>
          <a:srcRect b="22061" l="0" r="0" t="11267"/>
          <a:stretch/>
        </p:blipFill>
        <p:spPr>
          <a:xfrm>
            <a:off x="281200" y="2619850"/>
            <a:ext cx="837375" cy="362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xample Vector Stamp Icon. Sample Watermark Rubber Stamp Stock ..." id="293" name="Google Shape;293;p30"/>
          <p:cNvPicPr preferRelativeResize="0"/>
          <p:nvPr/>
        </p:nvPicPr>
        <p:blipFill rotWithShape="1">
          <a:blip r:embed="rId3">
            <a:alphaModFix/>
          </a:blip>
          <a:srcRect b="22061" l="0" r="0" t="11267"/>
          <a:stretch/>
        </p:blipFill>
        <p:spPr>
          <a:xfrm>
            <a:off x="281200" y="3989884"/>
            <a:ext cx="837375" cy="362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xample Vector Stamp Icon. Sample Watermark Rubber Stamp Stock ..." id="294" name="Google Shape;294;p30"/>
          <p:cNvPicPr preferRelativeResize="0"/>
          <p:nvPr/>
        </p:nvPicPr>
        <p:blipFill rotWithShape="1">
          <a:blip r:embed="rId3">
            <a:alphaModFix/>
          </a:blip>
          <a:srcRect b="22061" l="0" r="0" t="11267"/>
          <a:stretch/>
        </p:blipFill>
        <p:spPr>
          <a:xfrm>
            <a:off x="281200" y="5472937"/>
            <a:ext cx="837375" cy="36226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0"/>
          <p:cNvSpPr txBox="1"/>
          <p:nvPr>
            <p:ph idx="1" type="body"/>
          </p:nvPr>
        </p:nvSpPr>
        <p:spPr>
          <a:xfrm>
            <a:off x="562200" y="1076900"/>
            <a:ext cx="110676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Tips for Telehealth! </a:t>
            </a:r>
            <a:endParaRPr b="1" sz="26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sure to identify Telehealth  sessions appropriately!</a:t>
            </a:r>
            <a:endParaRPr b="1"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Telehealth Resources - WSRGN" id="296" name="Google Shape;296;p30"/>
          <p:cNvPicPr preferRelativeResize="0"/>
          <p:nvPr/>
        </p:nvPicPr>
        <p:blipFill rotWithShape="1">
          <a:blip r:embed="rId4">
            <a:alphaModFix/>
          </a:blip>
          <a:srcRect b="0" l="9357" r="22933" t="0"/>
          <a:stretch/>
        </p:blipFill>
        <p:spPr>
          <a:xfrm>
            <a:off x="6568500" y="2331875"/>
            <a:ext cx="5204268" cy="35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0"/>
          <p:cNvPicPr preferRelativeResize="0"/>
          <p:nvPr/>
        </p:nvPicPr>
        <p:blipFill rotWithShape="1">
          <a:blip r:embed="rId5">
            <a:alphaModFix/>
          </a:blip>
          <a:srcRect b="7158" l="0" r="0" t="0"/>
          <a:stretch/>
        </p:blipFill>
        <p:spPr>
          <a:xfrm>
            <a:off x="3936900" y="942788"/>
            <a:ext cx="609498" cy="565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/>
          <p:nvPr>
            <p:ph type="title"/>
          </p:nvPr>
        </p:nvSpPr>
        <p:spPr>
          <a:xfrm>
            <a:off x="323200" y="212300"/>
            <a:ext cx="94842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b="1" lang="en-US" sz="2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Discharge Planning:</a:t>
            </a:r>
            <a:endParaRPr b="1" sz="22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31"/>
          <p:cNvSpPr txBox="1"/>
          <p:nvPr/>
        </p:nvSpPr>
        <p:spPr>
          <a:xfrm>
            <a:off x="727675" y="2997725"/>
            <a:ext cx="22920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2946975" y="4234700"/>
            <a:ext cx="185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9875" y="1112800"/>
            <a:ext cx="5008082" cy="5674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6" name="Google Shape;3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800" y="1112800"/>
            <a:ext cx="5228200" cy="5674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/>
          <p:nvPr>
            <p:ph idx="1" type="body"/>
          </p:nvPr>
        </p:nvSpPr>
        <p:spPr>
          <a:xfrm>
            <a:off x="426300" y="2113050"/>
            <a:ext cx="11272200" cy="31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Suicide Screen, Suicide Assessment, Suicide Reassessment and Safety Plan:</a:t>
            </a:r>
            <a:endParaRPr sz="18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Familiarize yourself with the Suicide Assessment Policy and flowchart</a:t>
            </a:r>
            <a:endParaRPr sz="18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All staff are trained to perform the Suicide Screen, Assessment &amp; Reassessment</a:t>
            </a:r>
            <a:endParaRPr sz="18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When clinical staff is available, (e.g., onsite), you are </a:t>
            </a: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initial point of contact for staff</a:t>
            </a: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When clinical staff is unavailable, (e.g., offsite), reassure staff that they can seek direction and support from their supervisor and/or on-call clinician</a:t>
            </a:r>
            <a:endParaRPr sz="18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Patients identified as moderate and high risk level will require increased observations, suicide reassessment and safety planning</a:t>
            </a:r>
            <a:endParaRPr sz="18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For patients identified as high risk, you will communicate with the entire team by creating and documenting an Urgent Issue in the EMR</a:t>
            </a:r>
            <a:endParaRPr sz="18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rgbClr val="43434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According to the Columbia Lighthouse Project, “Anyone, anywhere, can do that with the questions provided in the Columbia Protocol, also known as the Columbia-Suicide Severity Rating Scale (C-SSRS)”</a:t>
            </a:r>
            <a:endParaRPr sz="18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32"/>
          <p:cNvSpPr txBox="1"/>
          <p:nvPr>
            <p:ph type="title"/>
          </p:nvPr>
        </p:nvSpPr>
        <p:spPr>
          <a:xfrm>
            <a:off x="426300" y="379575"/>
            <a:ext cx="78606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b="1" lang="en-US" sz="30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Suicide Prevention Protocols and Policy:</a:t>
            </a:r>
            <a:endParaRPr b="1" sz="30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32"/>
          <p:cNvSpPr txBox="1"/>
          <p:nvPr/>
        </p:nvSpPr>
        <p:spPr>
          <a:xfrm>
            <a:off x="426300" y="1116975"/>
            <a:ext cx="112722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0066A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“Asking people about their thoughts and behaviors to assess their risk for suicide is the first, critical step in suicide prevention.” </a:t>
            </a:r>
            <a:endParaRPr b="1" i="1" sz="2000">
              <a:solidFill>
                <a:srgbClr val="0066A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0066A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(The Columbia Lighthouse Project, 2020)</a:t>
            </a:r>
            <a:endParaRPr b="1" i="1" sz="2000">
              <a:solidFill>
                <a:srgbClr val="0066A6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4" name="Google Shape;3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900" y="5259600"/>
            <a:ext cx="1480325" cy="148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/>
          <p:nvPr>
            <p:ph idx="1" type="body"/>
          </p:nvPr>
        </p:nvSpPr>
        <p:spPr>
          <a:xfrm>
            <a:off x="495300" y="1039825"/>
            <a:ext cx="11192100" cy="538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Responding to Suicidal Behavior: If a patient reports suicidal thinking or behavior or information is obtained th</a:t>
            </a:r>
            <a:r>
              <a:rPr lang="en-US" sz="20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rough collateral sources (e.g., a family member), you will want to:</a:t>
            </a:r>
            <a:endParaRPr sz="20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0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Complete a Suicide Reassessment (e.g., Frequent Screener) with the patient and determine risk level based on patient’s answers and key provided in the Suicide Reassessment.</a:t>
            </a:r>
            <a:endParaRPr sz="20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2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Complete the Safety Plan included in the Suicide Reassessment</a:t>
            </a:r>
            <a:endParaRPr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66666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⋆ If the Suicide Assessment or Reassessment determines patient is a high risk level, and/or you have  concerns about the patient's safety, and patient refuses to formulate a safety plan, ensure patient is placed on one-to-one staff observation and contact your supervisor for further direction</a:t>
            </a:r>
            <a:endParaRPr sz="20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434343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Document, document, document!</a:t>
            </a:r>
            <a:endParaRPr b="1" i="1" sz="3500">
              <a:solidFill>
                <a:srgbClr val="0066A6"/>
              </a:solidFill>
            </a:endParaRPr>
          </a:p>
        </p:txBody>
      </p:sp>
      <p:sp>
        <p:nvSpPr>
          <p:cNvPr id="320" name="Google Shape;320;p33"/>
          <p:cNvSpPr txBox="1"/>
          <p:nvPr>
            <p:ph type="title"/>
          </p:nvPr>
        </p:nvSpPr>
        <p:spPr>
          <a:xfrm>
            <a:off x="426300" y="379575"/>
            <a:ext cx="78606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b="1" lang="en-US" sz="30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Suicide Prevention Protocols and Policy:</a:t>
            </a:r>
            <a:endParaRPr b="1" sz="30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1" name="Google Shape;3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225" y="4218950"/>
            <a:ext cx="2116425" cy="21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7950" y="4218950"/>
            <a:ext cx="2116425" cy="21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/>
          <p:nvPr/>
        </p:nvSpPr>
        <p:spPr>
          <a:xfrm>
            <a:off x="3682050" y="1426075"/>
            <a:ext cx="4827900" cy="4715700"/>
          </a:xfrm>
          <a:prstGeom prst="ellipse">
            <a:avLst/>
          </a:prstGeom>
          <a:solidFill>
            <a:srgbClr val="0066A6"/>
          </a:solidFill>
          <a:ln cap="flat" cmpd="sng" w="28575">
            <a:solidFill>
              <a:srgbClr val="0066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4"/>
          <p:cNvSpPr txBox="1"/>
          <p:nvPr>
            <p:ph type="title"/>
          </p:nvPr>
        </p:nvSpPr>
        <p:spPr>
          <a:xfrm>
            <a:off x="3779400" y="2755525"/>
            <a:ext cx="4633200" cy="205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4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 </a:t>
            </a:r>
            <a:endParaRPr b="1" i="1" sz="64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your time!</a:t>
            </a:r>
            <a:endParaRPr b="1" sz="5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/>
          <p:nvPr>
            <p:ph type="title"/>
          </p:nvPr>
        </p:nvSpPr>
        <p:spPr>
          <a:xfrm>
            <a:off x="416425" y="159549"/>
            <a:ext cx="7881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b="1" lang="en-US" sz="30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and Objectives:</a:t>
            </a:r>
            <a:endParaRPr b="1" sz="30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 txBox="1"/>
          <p:nvPr>
            <p:ph idx="1" type="body"/>
          </p:nvPr>
        </p:nvSpPr>
        <p:spPr>
          <a:xfrm>
            <a:off x="524100" y="995950"/>
            <a:ext cx="11143800" cy="55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2400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of Training:</a:t>
            </a:r>
            <a:endParaRPr sz="2400" u="sng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the purpose of Documentation and Medical Records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 Do’s and Don’ts 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 of documentation requirements for your role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Objectives of good clinical documentation practices</a:t>
            </a:r>
            <a:r>
              <a:rPr lang="en-US" sz="2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Uphold Discovery’s commitment to patient and family-centered care and best practices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Achieve accuracy, reliability, validity and timeliness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evidence that services were provided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Meet and exceed regulatory, accreditation and payer expectations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 risk and exposure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Demonstrate compliance with quality and safety guidelines</a:t>
            </a:r>
            <a:endParaRPr sz="23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>
            <p:ph type="title"/>
          </p:nvPr>
        </p:nvSpPr>
        <p:spPr>
          <a:xfrm>
            <a:off x="490100" y="231100"/>
            <a:ext cx="82839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b="1" lang="en-US" sz="30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Purpose: </a:t>
            </a:r>
            <a:r>
              <a:rPr b="1" i="1" lang="en-US" sz="30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 and Medical Records</a:t>
            </a:r>
            <a:r>
              <a:rPr b="1" lang="en-US" sz="30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30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4"/>
          <p:cNvSpPr txBox="1"/>
          <p:nvPr>
            <p:ph idx="1" type="body"/>
          </p:nvPr>
        </p:nvSpPr>
        <p:spPr>
          <a:xfrm>
            <a:off x="490100" y="961600"/>
            <a:ext cx="11294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Medical/Clinical Records are: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Legal documents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Evidence of services provided by staff within the scope of practice of the individual delivering service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Substantiation of medical necessity and appropriate level of care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that relates to the clinical goals and/or links to </a:t>
            </a:r>
            <a:r>
              <a:rPr i="1"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Disordered Eating</a:t>
            </a: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</a:t>
            </a:r>
            <a:r>
              <a:rPr i="1"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Problem)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with outside readers (e.g., providers, payors, court of law, etc.)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Times New Roman"/>
              <a:buChar char="➟"/>
            </a:pP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records and documentation include the entire clinical record, including, shift notes, group notes, rounds, suicide assessments and safety plans</a:t>
            </a:r>
            <a:endParaRPr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7750" y="4685825"/>
            <a:ext cx="1598725" cy="159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6625" y="4685825"/>
            <a:ext cx="1598725" cy="159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5500" y="4685825"/>
            <a:ext cx="1598725" cy="15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>
            <p:ph type="title"/>
          </p:nvPr>
        </p:nvSpPr>
        <p:spPr>
          <a:xfrm>
            <a:off x="457200" y="168749"/>
            <a:ext cx="7881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b="1" lang="en-US" sz="32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 Do’s:</a:t>
            </a:r>
            <a:endParaRPr b="1" sz="32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5"/>
          <p:cNvSpPr txBox="1"/>
          <p:nvPr>
            <p:ph idx="1" type="body"/>
          </p:nvPr>
        </p:nvSpPr>
        <p:spPr>
          <a:xfrm>
            <a:off x="5602575" y="1011925"/>
            <a:ext cx="61539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🗸"/>
            </a:pPr>
            <a:r>
              <a:rPr b="1"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 in a professional and clear manner</a:t>
            </a:r>
            <a:endParaRPr b="1"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</a:t>
            </a:r>
            <a:r>
              <a:rPr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“Patient completed group and remained social with staff and peers throughout the shift as evidenced by maintaining eye contact, reporting positive mood and remaining out of room during recreation time.”</a:t>
            </a:r>
            <a:endParaRPr sz="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🗸"/>
            </a:pPr>
            <a:r>
              <a:rPr b="1"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 in a nonjudgmental and objective manner</a:t>
            </a:r>
            <a:endParaRPr b="1"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</a:t>
            </a:r>
            <a:r>
              <a:rPr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“Patient appeared engaged in session as evidenced by maintaining eye contact, discussion of skills learned during the week and use of technician support during moments of distress.”</a:t>
            </a:r>
            <a:endParaRPr sz="18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🗸"/>
            </a:pPr>
            <a:r>
              <a:rPr b="1"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Proofread before signing!</a:t>
            </a:r>
            <a:endParaRPr b="1"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mindful of, Your vs You’re and Their vs They’re </a:t>
            </a:r>
            <a:endParaRPr sz="18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complete sentences</a:t>
            </a:r>
            <a:endParaRPr sz="18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spelling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b="4004" l="8533" r="0" t="2868"/>
          <a:stretch/>
        </p:blipFill>
        <p:spPr>
          <a:xfrm>
            <a:off x="982250" y="1275321"/>
            <a:ext cx="4385000" cy="4307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title"/>
          </p:nvPr>
        </p:nvSpPr>
        <p:spPr>
          <a:xfrm>
            <a:off x="533400" y="244949"/>
            <a:ext cx="7881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b="1" lang="en-US" sz="33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 Do’s:</a:t>
            </a:r>
            <a:endParaRPr b="1" sz="33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6"/>
          <p:cNvSpPr txBox="1"/>
          <p:nvPr>
            <p:ph idx="1" type="body"/>
          </p:nvPr>
        </p:nvSpPr>
        <p:spPr>
          <a:xfrm>
            <a:off x="365700" y="975450"/>
            <a:ext cx="11460600" cy="58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Times New Roman"/>
              <a:buChar char="✓"/>
            </a:pPr>
            <a:r>
              <a:rPr b="1"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use of abbreviations in clinical documentation must be consistent with Discovery Behavioral Health’s </a:t>
            </a:r>
            <a:r>
              <a:rPr b="1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Abbreviation Use and Elimination Policy</a:t>
            </a:r>
            <a:r>
              <a:rPr b="1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(IM-002)</a:t>
            </a:r>
            <a:r>
              <a:rPr b="1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.</a:t>
            </a:r>
            <a:endParaRPr b="1" sz="2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“This writer spoke to patient’s boyfriend </a:t>
            </a:r>
            <a:r>
              <a:rPr lang="en-US" sz="20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bf</a:t>
            </a:r>
            <a:r>
              <a:rPr lang="en-US" sz="20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the phone regarding her recent verbal altercation with staff. </a:t>
            </a:r>
            <a:r>
              <a:rPr lang="en-US" sz="20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Bf 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shared with writer an incident from weekend.”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Times New Roman"/>
              <a:buChar char="✓"/>
            </a:pPr>
            <a:r>
              <a:rPr b="1"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Signatures:</a:t>
            </a:r>
            <a:endParaRPr b="1"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without a license or discipline must include a job title: 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•"/>
            </a:pP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Sandy Stone, Counselor)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s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taff must include a license or designation: 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•"/>
            </a:pP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Peter Roberts, Diet Tech, #12345 (CA),</a:t>
            </a: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Peter Roberts, Registered Dietitian #12345 (CA), Primary Therapist)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Times New Roman"/>
              <a:buChar char="✓"/>
            </a:pPr>
            <a:r>
              <a:rPr b="1"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Annotation:</a:t>
            </a:r>
            <a:endParaRPr b="1"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➟"/>
            </a:pP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as an addendum when a form is closed (e.g., clarification, late entry, error). 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•"/>
            </a:pP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</a:t>
            </a: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i="1"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 note was performed and completed at time dated above. Signature late due to Therapist entry error.</a:t>
            </a:r>
            <a:endParaRPr i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•"/>
            </a:pPr>
            <a:r>
              <a:rPr i="1"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e.g..: Late entry for service provided on x/x/xx due to crisis in milieu that required writer’s attention..</a:t>
            </a:r>
            <a:endParaRPr i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➟"/>
            </a:pP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as evidence of additional reviewer</a:t>
            </a:r>
            <a:r>
              <a:rPr i="1"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(e.g., Physician indicating they reviewed patient’s lab  results. </a:t>
            </a:r>
            <a:r>
              <a:rPr i="1"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Physician</a:t>
            </a:r>
            <a:r>
              <a:rPr i="1"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add annotation to document after it has been uploaded, stating, “Reviewed”. </a:t>
            </a:r>
            <a:r>
              <a:rPr i="1"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8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3538275" y="1964925"/>
            <a:ext cx="501900" cy="319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6019800" y="1588625"/>
            <a:ext cx="606300" cy="485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>
            <a:off x="488100" y="210649"/>
            <a:ext cx="7881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b="1" lang="en-US" sz="31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 Don’ts:</a:t>
            </a:r>
            <a:endParaRPr b="1" sz="31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>
            <a:off x="467700" y="998500"/>
            <a:ext cx="11284500" cy="46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✗"/>
            </a:pPr>
            <a:r>
              <a:rPr b="1" lang="en-US" sz="2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use judgmental or opinionated language </a:t>
            </a:r>
            <a:endParaRPr b="1" sz="2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•"/>
            </a:pP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“It seems like she doesn’t know how to listen or follow program guidelines.”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✗"/>
            </a:pPr>
            <a:r>
              <a:rPr b="1" lang="en-US" sz="2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use jargon/subjective language/opinions of patient</a:t>
            </a:r>
            <a:endParaRPr b="1" sz="2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•"/>
            </a:pP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“Patient looked irritated, is OCD about her clothes and seems rude to everyone.”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✗"/>
            </a:pPr>
            <a:r>
              <a:rPr b="1" lang="en-US" sz="2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 </a:t>
            </a:r>
            <a:r>
              <a:rPr b="1" i="1" lang="en-US" sz="2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labeling</a:t>
            </a:r>
            <a:r>
              <a:rPr b="1" lang="en-US" sz="2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patient 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may negatively impact them if  reviewing their chart.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mes New Roman"/>
              <a:buChar char="•"/>
            </a:pP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“Patient is a cutter and a purger.” (</a:t>
            </a:r>
            <a:r>
              <a:rPr i="1"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Alternative: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“Patient reported purging and engaging in self-injurious behavior.”)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✗"/>
            </a:pPr>
            <a:r>
              <a:rPr b="1" lang="en-US" sz="2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diagnose the patient,</a:t>
            </a:r>
            <a:r>
              <a:rPr lang="en-US" sz="2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unless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is within your scope to do so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✗"/>
            </a:pPr>
            <a:r>
              <a:rPr b="1" lang="en-US" sz="2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</a:t>
            </a: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diagnose the patient,</a:t>
            </a:r>
            <a:r>
              <a:rPr lang="en-US" sz="2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unless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 have performed a comprehensive assessment, and determined the patient meets 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criteria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the diagnosis. Supporting 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must be included in the medical record. </a:t>
            </a:r>
            <a:r>
              <a:rPr b="1"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</a:t>
            </a:r>
            <a:r>
              <a:rPr b="1"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Rule Outs and/or Provisional Diagnoses, when necessary</a:t>
            </a: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•"/>
            </a:pPr>
            <a:r>
              <a:rPr lang="en-US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e.g.: </a:t>
            </a:r>
            <a:r>
              <a:rPr i="1"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Posttraumatic Stress Disorder (provisional), Rule out: </a:t>
            </a:r>
            <a:r>
              <a:rPr i="1"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Posttraumatic</a:t>
            </a:r>
            <a:r>
              <a:rPr i="1"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Stress Disorder</a:t>
            </a:r>
            <a:endParaRPr i="1" sz="18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205500" y="5785350"/>
            <a:ext cx="11808900" cy="825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According to the Centers for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Medicare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Services’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Evaluation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Management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Services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Guide: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For a presenting problem without an established diagnosis, the assessment or clinical impression may be stated in the form of differential diagnoses or as a “possible,” “probable,” or “rule out” diagnosis. DSM-5 provides “provisional” when the clinician thinks a particular disorder is present but realizes more information is required to be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confident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of a specific diagnosis.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>
            <a:off x="444275" y="206274"/>
            <a:ext cx="7881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b="1" lang="en-US" sz="31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 Don’ts:</a:t>
            </a:r>
            <a:endParaRPr b="1" sz="31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18"/>
          <p:cNvSpPr txBox="1"/>
          <p:nvPr>
            <p:ph idx="1" type="body"/>
          </p:nvPr>
        </p:nvSpPr>
        <p:spPr>
          <a:xfrm>
            <a:off x="444275" y="1013400"/>
            <a:ext cx="11292000" cy="48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➟"/>
            </a:pPr>
            <a:r>
              <a:rPr b="1" lang="en-US" sz="2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copy and paste into patient’s record- Each note needs to be specific to the service provided</a:t>
            </a:r>
            <a:endParaRPr b="1" sz="2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Times New Roman"/>
              <a:buChar char="○"/>
            </a:pPr>
            <a:r>
              <a:rPr i="1"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Payors have identified this as </a:t>
            </a:r>
            <a:r>
              <a:rPr b="1" i="1"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“cloning”</a:t>
            </a:r>
            <a:r>
              <a:rPr i="1"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are prepared to reject claims with cloned documentation </a:t>
            </a:r>
            <a:endParaRPr i="1"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➟"/>
            </a:pPr>
            <a:r>
              <a:rPr b="1" lang="en-US" sz="2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write another patient’s name in the chart</a:t>
            </a:r>
            <a:endParaRPr sz="2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another patient must be identified, use initials. Avoid names of family and friends, rather, refer to the relationship (e.g., mother, friend)</a:t>
            </a:r>
            <a:endParaRPr sz="2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imes New Roman"/>
              <a:buChar char="➟"/>
            </a:pPr>
            <a:r>
              <a:rPr b="1" lang="en-US" sz="2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use Annotations for weekly follow up documentation</a:t>
            </a:r>
            <a:endParaRPr b="1" sz="2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Times New Roman"/>
              <a:buChar char="➟"/>
            </a:pPr>
            <a:r>
              <a:rPr b="1"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</a:t>
            </a:r>
            <a:r>
              <a:rPr b="1"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assume the medical record is complete if critical records are in a separate medical record </a:t>
            </a: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PHP vs IOP). Each medical record # is a </a:t>
            </a:r>
            <a:r>
              <a:rPr b="1"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separate episode of care </a:t>
            </a: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must include all </a:t>
            </a: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relevant</a:t>
            </a:r>
            <a:r>
              <a:rPr lang="en-US" sz="23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records </a:t>
            </a:r>
            <a:endParaRPr b="1" sz="23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Don't Copy &amp; Paste: Part 1 by Matt Hunter - ELITETRACK" id="147" name="Google Shape;14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400" y="4809363"/>
            <a:ext cx="2785200" cy="1800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8" name="Google Shape;148;p18"/>
          <p:cNvSpPr/>
          <p:nvPr/>
        </p:nvSpPr>
        <p:spPr>
          <a:xfrm>
            <a:off x="4704537" y="4807000"/>
            <a:ext cx="2782800" cy="1805400"/>
          </a:xfrm>
          <a:prstGeom prst="noSmoking">
            <a:avLst>
              <a:gd fmla="val 8853" name="adj"/>
            </a:avLst>
          </a:prstGeom>
          <a:solidFill>
            <a:srgbClr val="E06666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>
            <p:ph type="title"/>
          </p:nvPr>
        </p:nvSpPr>
        <p:spPr>
          <a:xfrm>
            <a:off x="447900" y="214299"/>
            <a:ext cx="7881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952"/>
              </a:buClr>
              <a:buSzPts val="3959"/>
              <a:buFont typeface="Open Sans Light"/>
              <a:buNone/>
            </a:pPr>
            <a:r>
              <a:rPr b="1" lang="en-US" sz="32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Notes</a:t>
            </a:r>
            <a:r>
              <a:rPr b="1" lang="en-US" sz="32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lang="en-US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 of 5)</a:t>
            </a:r>
            <a:r>
              <a:rPr b="1" lang="en-US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3959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19"/>
          <p:cNvSpPr txBox="1"/>
          <p:nvPr>
            <p:ph idx="1" type="body"/>
          </p:nvPr>
        </p:nvSpPr>
        <p:spPr>
          <a:xfrm>
            <a:off x="433350" y="936425"/>
            <a:ext cx="11325300" cy="47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➟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Description: I</a:t>
            </a:r>
            <a:r>
              <a:rPr lang="en-US" sz="19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nclude objective of group and interventions performed</a:t>
            </a:r>
            <a:endParaRPr sz="19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➟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 Assessment/Intervention: </a:t>
            </a:r>
            <a:endParaRPr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Times New Roman"/>
              <a:buChar char="𐩒"/>
            </a:pPr>
            <a:r>
              <a:rPr lang="en-US" sz="19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Must be individualized and demonstrate quality (e.g., not copied and pasted /cloned) </a:t>
            </a:r>
            <a:endParaRPr sz="19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Times New Roman"/>
              <a:buChar char="𐩒"/>
            </a:pPr>
            <a:r>
              <a:rPr lang="en-US" sz="190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Individual goals are strongly encouraged (e.g.: “Patient's goal is to practice assertiveness in interpersonal relationship this weekend during visiting hours and report experience in next week's group.”)</a:t>
            </a:r>
            <a:endParaRPr sz="190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Times New Roman"/>
              <a:buChar char="𐩒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 patient reports (e.g., urges/cravings, rating of mood)</a:t>
            </a:r>
            <a:endParaRPr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Times New Roman"/>
              <a:buChar char="𐩒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Observations of mental and physical status: </a:t>
            </a:r>
            <a:endParaRPr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2" marL="13716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⋆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Appearance</a:t>
            </a:r>
            <a:r>
              <a:rPr lang="en-US" sz="17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(e.g., level of engagement with staff and peers, grooming, attitude: cooperative, uncooperative)</a:t>
            </a:r>
            <a:endParaRPr sz="17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3" marL="13716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⋆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Behavior </a:t>
            </a: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eye contact: poor, good; psychomotor activity: handwringing; coping skills employed)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3" marL="13716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⋆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 of mood </a:t>
            </a:r>
            <a:r>
              <a:rPr lang="en-US" sz="17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sad, angry, elated; self-report congruent or incongruent with observations)</a:t>
            </a:r>
            <a:endParaRPr sz="17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3" marL="13716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⋆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Speech pattern </a:t>
            </a:r>
            <a:r>
              <a:rPr lang="en-US" sz="17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rate: increased/decreased, volume: loud, soft)</a:t>
            </a:r>
            <a:endParaRPr sz="17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3" marL="13716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⋆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Behavior </a:t>
            </a:r>
            <a:r>
              <a:rPr lang="en-US" sz="17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agitation, impulsivity, violence, self-injurious behaviors)</a:t>
            </a:r>
            <a:endParaRPr sz="17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i="1" sz="8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574200" y="5843225"/>
            <a:ext cx="11043600" cy="660000"/>
          </a:xfrm>
          <a:prstGeom prst="rect">
            <a:avLst/>
          </a:prstGeom>
          <a:noFill/>
          <a:ln cap="flat" cmpd="sng" w="19050">
            <a:solidFill>
              <a:srgbClr val="0066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 effort should be made to complete notes on the same day as the session! </a:t>
            </a:r>
            <a:endParaRPr b="1" i="1" sz="1800">
              <a:solidFill>
                <a:srgbClr val="0066A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8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 to division specific policies for specific timeframes.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36C09510182B439C1A780D074D93BE" ma:contentTypeVersion="13" ma:contentTypeDescription="Create a new document." ma:contentTypeScope="" ma:versionID="4d1f0e138e4fd65338574e94a13d1deb">
  <xsd:schema xmlns:xsd="http://www.w3.org/2001/XMLSchema" xmlns:xs="http://www.w3.org/2001/XMLSchema" xmlns:p="http://schemas.microsoft.com/office/2006/metadata/properties" xmlns:ns2="7648c2b7-29bf-47f0-8e67-52d5fbc1eda9" xmlns:ns3="11e6675c-6d73-4874-b07a-7cc85692ac9f" targetNamespace="http://schemas.microsoft.com/office/2006/metadata/properties" ma:root="true" ma:fieldsID="2ccda550685fb6bc3e668b03aa5e1365" ns2:_="" ns3:_="">
    <xsd:import namespace="7648c2b7-29bf-47f0-8e67-52d5fbc1eda9"/>
    <xsd:import namespace="11e6675c-6d73-4874-b07a-7cc85692ac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8c2b7-29bf-47f0-8e67-52d5fbc1e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6675c-6d73-4874-b07a-7cc85692ac9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e6675c-6d73-4874-b07a-7cc85692ac9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3205237-B62D-432C-92A4-79218A401CC4}"/>
</file>

<file path=customXml/itemProps2.xml><?xml version="1.0" encoding="utf-8"?>
<ds:datastoreItem xmlns:ds="http://schemas.openxmlformats.org/officeDocument/2006/customXml" ds:itemID="{45571D51-CE14-4C24-874E-571BB08166EE}"/>
</file>

<file path=customXml/itemProps3.xml><?xml version="1.0" encoding="utf-8"?>
<ds:datastoreItem xmlns:ds="http://schemas.openxmlformats.org/officeDocument/2006/customXml" ds:itemID="{8B50AD98-CE82-4BE6-B6C8-5C8EC9B848E4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0x010100D636C09510182B439C1A780D074D93BE</vt:lpwstr>
  </property>
  <property fmtid="{D5CDD505-2E9C-101B-9397-08002B2CF9AE}" pid="3" name="Order">
    <vt:r8>7500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