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85" r:id="rId2"/>
    <p:sldId id="342" r:id="rId3"/>
    <p:sldId id="343" r:id="rId4"/>
    <p:sldId id="344" r:id="rId5"/>
    <p:sldId id="345" r:id="rId6"/>
    <p:sldId id="346" r:id="rId7"/>
    <p:sldId id="347" r:id="rId8"/>
    <p:sldId id="353" r:id="rId9"/>
    <p:sldId id="354" r:id="rId10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D77"/>
    <a:srgbClr val="F48277"/>
    <a:srgbClr val="EEC047"/>
    <a:srgbClr val="91A7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60" autoAdjust="0"/>
    <p:restoredTop sz="94660"/>
  </p:normalViewPr>
  <p:slideViewPr>
    <p:cSldViewPr>
      <p:cViewPr>
        <p:scale>
          <a:sx n="66" d="100"/>
          <a:sy n="66" d="100"/>
        </p:scale>
        <p:origin x="-1596" y="-3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C2E11-D159-47AA-89F1-3E8F0AF152F2}" type="datetimeFigureOut">
              <a:rPr lang="en-US" smtClean="0"/>
              <a:pPr/>
              <a:t>30/11/2019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27A03-77D1-4261-8213-90BA5675A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474" y="162055"/>
            <a:ext cx="1001445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92A2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Futura Lt BT"/>
                <a:cs typeface="Futura Lt B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92A2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92A2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30/11/2019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91995" y="7056018"/>
            <a:ext cx="761904" cy="4380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9474" y="162055"/>
            <a:ext cx="2113915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92A2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5240" y="2025086"/>
            <a:ext cx="9782919" cy="337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Futura Lt BT"/>
                <a:cs typeface="Futura Lt B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941300" y="7316762"/>
            <a:ext cx="2903220" cy="147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D8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474" y="162055"/>
            <a:ext cx="1694814" cy="13081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98500"/>
              </a:lnSpc>
              <a:spcBef>
                <a:spcPts val="150"/>
              </a:spcBef>
            </a:pPr>
            <a:r>
              <a:rPr dirty="0"/>
              <a:t>Journey  Mapping  </a:t>
            </a:r>
            <a:r>
              <a:rPr sz="2500" b="0" i="1" spc="-5" dirty="0">
                <a:latin typeface="Futura Lt BT"/>
                <a:cs typeface="Futura Lt BT"/>
              </a:rPr>
              <a:t>Design</a:t>
            </a:r>
            <a:r>
              <a:rPr sz="2500" b="0" i="1" spc="-40" dirty="0">
                <a:latin typeface="Futura Lt BT"/>
                <a:cs typeface="Futura Lt BT"/>
              </a:rPr>
              <a:t> </a:t>
            </a:r>
            <a:r>
              <a:rPr sz="2500" b="0" i="1" spc="-75" dirty="0">
                <a:latin typeface="Futura Lt BT"/>
                <a:cs typeface="Futura Lt BT"/>
              </a:rPr>
              <a:t>Tool</a:t>
            </a:r>
            <a:endParaRPr sz="2500">
              <a:latin typeface="Futura Lt BT"/>
              <a:cs typeface="Futura Lt B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299" y="4840286"/>
            <a:ext cx="4970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i="1" spc="-25" dirty="0">
                <a:latin typeface="Futura Hv BT"/>
                <a:cs typeface="Futura Hv BT"/>
              </a:rPr>
              <a:t>Tracing </a:t>
            </a:r>
            <a:r>
              <a:rPr sz="2000" b="1" i="1" spc="-5" dirty="0">
                <a:latin typeface="Futura Hv BT"/>
                <a:cs typeface="Futura Hv BT"/>
              </a:rPr>
              <a:t>the journey of a </a:t>
            </a:r>
            <a:r>
              <a:rPr sz="2000" b="1" i="1" spc="-10" dirty="0">
                <a:latin typeface="Futura Hv BT"/>
                <a:cs typeface="Futura Hv BT"/>
              </a:rPr>
              <a:t>customer </a:t>
            </a:r>
            <a:r>
              <a:rPr sz="2000" b="1" i="1" spc="-5" dirty="0">
                <a:latin typeface="Futura Hv BT"/>
                <a:cs typeface="Futura Hv BT"/>
              </a:rPr>
              <a:t>as they  experience a </a:t>
            </a:r>
            <a:r>
              <a:rPr sz="2000" b="1" i="1" spc="-10" dirty="0">
                <a:latin typeface="Futura Hv BT"/>
                <a:cs typeface="Futura Hv BT"/>
              </a:rPr>
              <a:t>product </a:t>
            </a:r>
            <a:r>
              <a:rPr sz="2000" b="1" i="1" spc="-5" dirty="0">
                <a:latin typeface="Futura Hv BT"/>
                <a:cs typeface="Futura Hv BT"/>
              </a:rPr>
              <a:t>or</a:t>
            </a:r>
            <a:r>
              <a:rPr sz="2000" b="1" i="1" spc="-10" dirty="0">
                <a:latin typeface="Futura Hv BT"/>
                <a:cs typeface="Futura Hv BT"/>
              </a:rPr>
              <a:t> </a:t>
            </a:r>
            <a:r>
              <a:rPr sz="2000" b="1" i="1" spc="-25" dirty="0">
                <a:latin typeface="Futura Hv BT"/>
                <a:cs typeface="Futura Hv BT"/>
              </a:rPr>
              <a:t>journey.</a:t>
            </a:r>
            <a:endParaRPr sz="2000" dirty="0">
              <a:latin typeface="Futura Hv BT"/>
              <a:cs typeface="Futura Hv BT"/>
            </a:endParaRPr>
          </a:p>
        </p:txBody>
      </p:sp>
      <p:pic>
        <p:nvPicPr>
          <p:cNvPr id="6" name="Picture 5" descr="Tools &amp; Techniqu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07162" y="0"/>
            <a:ext cx="986238" cy="11399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D8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</a:t>
            </a:r>
            <a:r>
              <a:rPr spc="-100" dirty="0"/>
              <a:t> </a:t>
            </a:r>
            <a:r>
              <a:rPr dirty="0"/>
              <a:t>a  Journey  Map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299" y="196286"/>
            <a:ext cx="648017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A journey </a:t>
            </a:r>
            <a:r>
              <a:rPr sz="2000" spc="-5" dirty="0">
                <a:latin typeface="Futura Lt BT"/>
                <a:cs typeface="Futura Lt BT"/>
              </a:rPr>
              <a:t>map, allows </a:t>
            </a:r>
            <a:r>
              <a:rPr sz="2000" dirty="0">
                <a:latin typeface="Futura Lt BT"/>
                <a:cs typeface="Futura Lt BT"/>
              </a:rPr>
              <a:t>you </a:t>
            </a:r>
            <a:r>
              <a:rPr sz="2000" spc="-5" dirty="0">
                <a:latin typeface="Futura Lt BT"/>
                <a:cs typeface="Futura Lt BT"/>
              </a:rPr>
              <a:t>to </a:t>
            </a:r>
            <a:r>
              <a:rPr sz="2000" b="1" spc="-10" dirty="0">
                <a:latin typeface="Futura Hv BT"/>
                <a:cs typeface="Futura Hv BT"/>
              </a:rPr>
              <a:t>visualize </a:t>
            </a:r>
            <a:r>
              <a:rPr sz="2000" b="1" spc="-5" dirty="0">
                <a:latin typeface="Futura Hv BT"/>
                <a:cs typeface="Futura Hv BT"/>
              </a:rPr>
              <a:t>a </a:t>
            </a:r>
            <a:r>
              <a:rPr sz="2000" b="1" spc="-10" dirty="0">
                <a:latin typeface="Futura Hv BT"/>
                <a:cs typeface="Futura Hv BT"/>
              </a:rPr>
              <a:t>process  beginning </a:t>
            </a:r>
            <a:r>
              <a:rPr sz="2000" b="1" spc="-5" dirty="0">
                <a:latin typeface="Futura Hv BT"/>
                <a:cs typeface="Futura Hv BT"/>
              </a:rPr>
              <a:t>to end</a:t>
            </a:r>
            <a:r>
              <a:rPr sz="2000" spc="-5" dirty="0">
                <a:latin typeface="Futura Lt BT"/>
                <a:cs typeface="Futura Lt BT"/>
              </a:rPr>
              <a:t>. This </a:t>
            </a:r>
            <a:r>
              <a:rPr sz="2000" dirty="0">
                <a:latin typeface="Futura Lt BT"/>
                <a:cs typeface="Futura Lt BT"/>
              </a:rPr>
              <a:t>simple framework will help you </a:t>
            </a:r>
            <a:r>
              <a:rPr sz="2000" spc="-5" dirty="0">
                <a:latin typeface="Futura Lt BT"/>
                <a:cs typeface="Futura Lt BT"/>
              </a:rPr>
              <a:t>to  more easily </a:t>
            </a:r>
            <a:r>
              <a:rPr sz="2000" b="1" spc="-10" dirty="0">
                <a:latin typeface="Futura Hv BT"/>
                <a:cs typeface="Futura Hv BT"/>
              </a:rPr>
              <a:t>imagine </a:t>
            </a:r>
            <a:r>
              <a:rPr sz="2000" b="1" spc="-5" dirty="0">
                <a:latin typeface="Futura Hv BT"/>
                <a:cs typeface="Futura Hv BT"/>
              </a:rPr>
              <a:t>the </a:t>
            </a:r>
            <a:r>
              <a:rPr sz="2000" b="1" spc="-10" dirty="0">
                <a:latin typeface="Futura Hv BT"/>
                <a:cs typeface="Futura Hv BT"/>
              </a:rPr>
              <a:t>entire </a:t>
            </a:r>
            <a:r>
              <a:rPr sz="2000" b="1" spc="-5" dirty="0">
                <a:latin typeface="Futura Hv BT"/>
                <a:cs typeface="Futura Hv BT"/>
              </a:rPr>
              <a:t>flow of an </a:t>
            </a:r>
            <a:r>
              <a:rPr sz="2000" b="1" spc="-10" dirty="0">
                <a:latin typeface="Futura Hv BT"/>
                <a:cs typeface="Futura Hv BT"/>
              </a:rPr>
              <a:t>experience</a:t>
            </a:r>
            <a:r>
              <a:rPr sz="2000" spc="-10" dirty="0">
                <a:latin typeface="Futura Lt BT"/>
                <a:cs typeface="Futura Lt BT"/>
              </a:rPr>
              <a:t>,  </a:t>
            </a:r>
            <a:r>
              <a:rPr sz="2000" dirty="0">
                <a:latin typeface="Futura Lt BT"/>
                <a:cs typeface="Futura Lt BT"/>
              </a:rPr>
              <a:t>whether </a:t>
            </a:r>
            <a:r>
              <a:rPr sz="2000" spc="10" dirty="0">
                <a:latin typeface="Futura Lt BT"/>
                <a:cs typeface="Futura Lt BT"/>
              </a:rPr>
              <a:t>it’s </a:t>
            </a:r>
            <a:r>
              <a:rPr sz="2000" dirty="0">
                <a:latin typeface="Futura Lt BT"/>
                <a:cs typeface="Futura Lt BT"/>
              </a:rPr>
              <a:t>how a service </a:t>
            </a:r>
            <a:r>
              <a:rPr sz="2000" spc="-5" dirty="0">
                <a:latin typeface="Futura Lt BT"/>
                <a:cs typeface="Futura Lt BT"/>
              </a:rPr>
              <a:t>may </a:t>
            </a:r>
            <a:r>
              <a:rPr sz="2000" dirty="0">
                <a:latin typeface="Futura Lt BT"/>
                <a:cs typeface="Futura Lt BT"/>
              </a:rPr>
              <a:t>work </a:t>
            </a:r>
            <a:r>
              <a:rPr sz="2000" spc="-5" dirty="0">
                <a:latin typeface="Futura Lt BT"/>
                <a:cs typeface="Futura Lt BT"/>
              </a:rPr>
              <a:t>or all the touch points of  </a:t>
            </a:r>
            <a:r>
              <a:rPr sz="2000" dirty="0">
                <a:latin typeface="Futura Lt BT"/>
                <a:cs typeface="Futura Lt BT"/>
              </a:rPr>
              <a:t>a customer’s journey with a </a:t>
            </a:r>
            <a:r>
              <a:rPr sz="2000" spc="-5" dirty="0">
                <a:latin typeface="Futura Lt BT"/>
                <a:cs typeface="Futura Lt BT"/>
              </a:rPr>
              <a:t>product. </a:t>
            </a:r>
            <a:r>
              <a:rPr sz="2000" i="1" dirty="0">
                <a:latin typeface="Futura Lt BT"/>
                <a:cs typeface="Futura Lt BT"/>
              </a:rPr>
              <a:t>This </a:t>
            </a:r>
            <a:r>
              <a:rPr sz="2000" i="1" spc="-20" dirty="0">
                <a:latin typeface="Futura Lt BT"/>
                <a:cs typeface="Futura Lt BT"/>
              </a:rPr>
              <a:t>doesn’t </a:t>
            </a:r>
            <a:r>
              <a:rPr sz="2000" i="1" spc="-5" dirty="0">
                <a:latin typeface="Futura Lt BT"/>
                <a:cs typeface="Futura Lt BT"/>
              </a:rPr>
              <a:t>need to be  an </a:t>
            </a:r>
            <a:r>
              <a:rPr sz="2000" i="1" dirty="0">
                <a:latin typeface="Futura Lt BT"/>
                <a:cs typeface="Futura Lt BT"/>
              </a:rPr>
              <a:t>in-depth, </a:t>
            </a:r>
            <a:r>
              <a:rPr sz="2000" i="1" spc="-5" dirty="0">
                <a:latin typeface="Futura Lt BT"/>
                <a:cs typeface="Futura Lt BT"/>
              </a:rPr>
              <a:t>detailed representation, but rather </a:t>
            </a:r>
            <a:r>
              <a:rPr sz="2000" i="1" dirty="0">
                <a:latin typeface="Futura Lt BT"/>
                <a:cs typeface="Futura Lt BT"/>
              </a:rPr>
              <a:t>a </a:t>
            </a:r>
            <a:r>
              <a:rPr sz="2000" i="1" spc="-10" dirty="0">
                <a:latin typeface="Futura Lt BT"/>
                <a:cs typeface="Futura Lt BT"/>
              </a:rPr>
              <a:t>quick-and-  </a:t>
            </a:r>
            <a:r>
              <a:rPr sz="2000" i="1" spc="-5" dirty="0">
                <a:latin typeface="Futura Lt BT"/>
                <a:cs typeface="Futura Lt BT"/>
              </a:rPr>
              <a:t>dirty </a:t>
            </a:r>
            <a:r>
              <a:rPr sz="2000" i="1" dirty="0">
                <a:latin typeface="Futura Lt BT"/>
                <a:cs typeface="Futura Lt BT"/>
              </a:rPr>
              <a:t>way of </a:t>
            </a:r>
            <a:r>
              <a:rPr sz="2000" i="1" spc="-5" dirty="0">
                <a:latin typeface="Futura Lt BT"/>
                <a:cs typeface="Futura Lt BT"/>
              </a:rPr>
              <a:t>thinking </a:t>
            </a:r>
            <a:r>
              <a:rPr sz="2000" i="1" dirty="0">
                <a:latin typeface="Futura Lt BT"/>
                <a:cs typeface="Futura Lt BT"/>
              </a:rPr>
              <a:t>out </a:t>
            </a:r>
            <a:r>
              <a:rPr sz="2000" i="1" spc="-5" dirty="0">
                <a:latin typeface="Futura Lt BT"/>
                <a:cs typeface="Futura Lt BT"/>
              </a:rPr>
              <a:t>how </a:t>
            </a:r>
            <a:r>
              <a:rPr sz="2000" i="1" dirty="0">
                <a:latin typeface="Futura Lt BT"/>
                <a:cs typeface="Futura Lt BT"/>
              </a:rPr>
              <a:t>a </a:t>
            </a:r>
            <a:r>
              <a:rPr sz="2000" i="1" spc="-5" dirty="0">
                <a:latin typeface="Futura Lt BT"/>
                <a:cs typeface="Futura Lt BT"/>
              </a:rPr>
              <a:t>process</a:t>
            </a:r>
            <a:r>
              <a:rPr sz="2000" i="1" spc="-35" dirty="0">
                <a:latin typeface="Futura Lt BT"/>
                <a:cs typeface="Futura Lt BT"/>
              </a:rPr>
              <a:t> </a:t>
            </a:r>
            <a:r>
              <a:rPr sz="2000" i="1" spc="-5" dirty="0">
                <a:latin typeface="Futura Lt BT"/>
                <a:cs typeface="Futura Lt BT"/>
              </a:rPr>
              <a:t>unfolds.</a:t>
            </a:r>
            <a:endParaRPr sz="2000" dirty="0">
              <a:latin typeface="Futura Lt BT"/>
              <a:cs typeface="Futura Lt B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1299" y="2939486"/>
            <a:ext cx="635317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A </a:t>
            </a:r>
            <a:r>
              <a:rPr sz="2000" b="1" spc="-5" dirty="0">
                <a:latin typeface="Futura Hv BT"/>
                <a:cs typeface="Futura Hv BT"/>
              </a:rPr>
              <a:t>Customer Journey map </a:t>
            </a:r>
            <a:r>
              <a:rPr sz="2000" spc="-5" dirty="0">
                <a:latin typeface="Futura Lt BT"/>
                <a:cs typeface="Futura Lt BT"/>
              </a:rPr>
              <a:t>could be </a:t>
            </a:r>
            <a:r>
              <a:rPr sz="2000" dirty="0">
                <a:latin typeface="Futura Lt BT"/>
                <a:cs typeface="Futura Lt BT"/>
              </a:rPr>
              <a:t>interpretation </a:t>
            </a:r>
            <a:r>
              <a:rPr sz="2000" spc="-5" dirty="0">
                <a:latin typeface="Futura Lt BT"/>
                <a:cs typeface="Futura Lt BT"/>
              </a:rPr>
              <a:t>of the  overall </a:t>
            </a:r>
            <a:r>
              <a:rPr sz="2000" dirty="0">
                <a:latin typeface="Futura Lt BT"/>
                <a:cs typeface="Futura Lt BT"/>
              </a:rPr>
              <a:t>story from </a:t>
            </a:r>
            <a:r>
              <a:rPr sz="2000" spc="-5" dirty="0">
                <a:latin typeface="Futura Lt BT"/>
                <a:cs typeface="Futura Lt BT"/>
              </a:rPr>
              <a:t>an </a:t>
            </a:r>
            <a:r>
              <a:rPr sz="2000" dirty="0">
                <a:latin typeface="Futura Lt BT"/>
                <a:cs typeface="Futura Lt BT"/>
              </a:rPr>
              <a:t>individual’s </a:t>
            </a:r>
            <a:r>
              <a:rPr sz="2000" spc="-5" dirty="0">
                <a:latin typeface="Futura Lt BT"/>
                <a:cs typeface="Futura Lt BT"/>
              </a:rPr>
              <a:t>perspective of their  </a:t>
            </a:r>
            <a:r>
              <a:rPr sz="2000" dirty="0">
                <a:latin typeface="Futura Lt BT"/>
                <a:cs typeface="Futura Lt BT"/>
              </a:rPr>
              <a:t>relationship with </a:t>
            </a:r>
            <a:r>
              <a:rPr sz="2000" spc="-5" dirty="0">
                <a:latin typeface="Futura Lt BT"/>
                <a:cs typeface="Futura Lt BT"/>
              </a:rPr>
              <a:t>an organization, </a:t>
            </a:r>
            <a:r>
              <a:rPr sz="2000" dirty="0">
                <a:latin typeface="Futura Lt BT"/>
                <a:cs typeface="Futura Lt BT"/>
              </a:rPr>
              <a:t>service, </a:t>
            </a:r>
            <a:r>
              <a:rPr sz="2000" spc="-5" dirty="0">
                <a:latin typeface="Futura Lt BT"/>
                <a:cs typeface="Futura Lt BT"/>
              </a:rPr>
              <a:t>product or brand,  over time and across</a:t>
            </a:r>
            <a:r>
              <a:rPr sz="2000" spc="-15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channels.</a:t>
            </a:r>
            <a:endParaRPr sz="2000" dirty="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Futura Lt BT"/>
                <a:cs typeface="Futura Lt BT"/>
              </a:rPr>
              <a:t>Step </a:t>
            </a:r>
            <a:r>
              <a:rPr sz="2000" dirty="0">
                <a:latin typeface="Futura Lt BT"/>
                <a:cs typeface="Futura Lt BT"/>
              </a:rPr>
              <a:t>1 : </a:t>
            </a:r>
            <a:r>
              <a:rPr sz="2000" b="1" spc="-45" dirty="0">
                <a:latin typeface="Futura Hv BT"/>
                <a:cs typeface="Futura Hv BT"/>
              </a:rPr>
              <a:t>Touch</a:t>
            </a:r>
            <a:r>
              <a:rPr sz="2000" b="1" spc="-15" dirty="0">
                <a:latin typeface="Futura Hv BT"/>
                <a:cs typeface="Futura Hv BT"/>
              </a:rPr>
              <a:t> Points</a:t>
            </a:r>
            <a:endParaRPr sz="2000" dirty="0">
              <a:latin typeface="Futura Hv BT"/>
              <a:cs typeface="Futura Hv BT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Futura Lt BT"/>
                <a:cs typeface="Futura Lt BT"/>
              </a:rPr>
              <a:t>Step </a:t>
            </a:r>
            <a:r>
              <a:rPr sz="2000" dirty="0">
                <a:latin typeface="Futura Lt BT"/>
                <a:cs typeface="Futura Lt BT"/>
              </a:rPr>
              <a:t>2 :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b="1" spc="-10" dirty="0">
                <a:latin typeface="Futura Hv BT"/>
                <a:cs typeface="Futura Hv BT"/>
              </a:rPr>
              <a:t>Sequence</a:t>
            </a:r>
            <a:endParaRPr sz="2000" dirty="0">
              <a:latin typeface="Futura Hv BT"/>
              <a:cs typeface="Futura Hv BT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Futura Lt BT"/>
                <a:cs typeface="Futura Lt BT"/>
              </a:rPr>
              <a:t>Step </a:t>
            </a:r>
            <a:r>
              <a:rPr sz="2000" dirty="0">
                <a:latin typeface="Futura Lt BT"/>
                <a:cs typeface="Futura Lt BT"/>
              </a:rPr>
              <a:t>3 : </a:t>
            </a:r>
            <a:r>
              <a:rPr sz="2000" b="1" spc="-5" dirty="0">
                <a:latin typeface="Futura Hv BT"/>
                <a:cs typeface="Futura Hv BT"/>
              </a:rPr>
              <a:t>Emotional Journey over</a:t>
            </a:r>
            <a:r>
              <a:rPr sz="2000" b="1" spc="-10" dirty="0">
                <a:latin typeface="Futura Hv BT"/>
                <a:cs typeface="Futura Hv BT"/>
              </a:rPr>
              <a:t> time</a:t>
            </a:r>
            <a:endParaRPr sz="2000" dirty="0">
              <a:latin typeface="Futura Hv BT"/>
              <a:cs typeface="Futura Hv BT"/>
            </a:endParaRPr>
          </a:p>
        </p:txBody>
      </p:sp>
      <p:pic>
        <p:nvPicPr>
          <p:cNvPr id="8" name="Picture 7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2ECE67DE-EB52-4E0C-8116-116520FD5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9068" y="4271599"/>
            <a:ext cx="1130812" cy="11316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pic>
        <p:nvPicPr>
          <p:cNvPr id="3" name="Picture 2" descr="C:\Users\dell\Favorites\Desktop\600-x-480-USAgov-Personas-and-Journey-Maps.jpg">
            <a:extLst>
              <a:ext uri="{FF2B5EF4-FFF2-40B4-BE49-F238E27FC236}">
                <a16:creationId xmlns:a16="http://schemas.microsoft.com/office/drawing/2014/main" xmlns="" id="{76B5FD7D-48DF-4ECD-809A-D37FA5F10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-10000" contrast="10000"/>
          </a:blip>
          <a:srcRect t="14562"/>
          <a:stretch/>
        </p:blipFill>
        <p:spPr bwMode="auto">
          <a:xfrm>
            <a:off x="304076" y="1170742"/>
            <a:ext cx="10085248" cy="5811083"/>
          </a:xfrm>
          <a:prstGeom prst="rect">
            <a:avLst/>
          </a:prstGeom>
          <a:noFill/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xmlns="" id="{06A388BC-50C5-49A8-B5BC-CFA7ABB1ADE8}"/>
              </a:ext>
            </a:extLst>
          </p:cNvPr>
          <p:cNvSpPr txBox="1"/>
          <p:nvPr/>
        </p:nvSpPr>
        <p:spPr>
          <a:xfrm>
            <a:off x="506990" y="352425"/>
            <a:ext cx="967941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lang="en-IN" sz="2000" b="1" spc="-5" dirty="0">
                <a:latin typeface="Futura Hv BT"/>
                <a:cs typeface="Futura Hv BT"/>
              </a:rPr>
              <a:t>LINDA’S JOURNEY MAP</a:t>
            </a:r>
            <a:br>
              <a:rPr lang="en-IN" sz="2000" b="1" spc="-5" dirty="0">
                <a:latin typeface="Futura Hv BT"/>
                <a:cs typeface="Futura Hv BT"/>
              </a:rPr>
            </a:br>
            <a:r>
              <a:rPr lang="en-IN" sz="2000" spc="-5" dirty="0">
                <a:latin typeface="Futura Lt BT" panose="020B0402020204020303" pitchFamily="34" charset="0"/>
                <a:cs typeface="Futura Hv BT"/>
              </a:rPr>
              <a:t>Browse information or learn more on a general topic</a:t>
            </a:r>
            <a:endParaRPr sz="2000" dirty="0">
              <a:latin typeface="Futura Lt BT" panose="020B0402020204020303" pitchFamily="34" charset="0"/>
              <a:cs typeface="Futura Lt B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pic>
        <p:nvPicPr>
          <p:cNvPr id="3" name="Picture 2" descr="Image result for simple customer journey map">
            <a:extLst>
              <a:ext uri="{FF2B5EF4-FFF2-40B4-BE49-F238E27FC236}">
                <a16:creationId xmlns:a16="http://schemas.microsoft.com/office/drawing/2014/main" xmlns="" id="{F4A120BA-BBD2-4E55-B055-F5DF62912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445" t="13188" r="1651" b="2416"/>
          <a:stretch/>
        </p:blipFill>
        <p:spPr bwMode="auto">
          <a:xfrm>
            <a:off x="198754" y="1571625"/>
            <a:ext cx="10295891" cy="5105400"/>
          </a:xfrm>
          <a:prstGeom prst="rect">
            <a:avLst/>
          </a:prstGeom>
          <a:noFill/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xmlns="" id="{6BB8B46B-68A0-45B8-9C60-1C6D3A15B3A3}"/>
              </a:ext>
            </a:extLst>
          </p:cNvPr>
          <p:cNvSpPr txBox="1"/>
          <p:nvPr/>
        </p:nvSpPr>
        <p:spPr>
          <a:xfrm>
            <a:off x="506990" y="352425"/>
            <a:ext cx="967941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lang="en-IN" sz="2000" b="1" spc="-5" dirty="0">
                <a:latin typeface="Futura Hv BT"/>
                <a:cs typeface="Futura Hv BT"/>
              </a:rPr>
              <a:t>CUSTOMER JOURNEY EXAMPLE : CAR PURCHASE</a:t>
            </a:r>
            <a:endParaRPr sz="2000" dirty="0">
              <a:latin typeface="Futura Lt BT" panose="020B0402020204020303" pitchFamily="34" charset="0"/>
              <a:cs typeface="Futura Lt B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8693" y="631825"/>
            <a:ext cx="765555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solidFill>
                  <a:srgbClr val="000000"/>
                </a:solidFill>
                <a:latin typeface="Futura Lt BT"/>
                <a:cs typeface="Futura Lt BT"/>
              </a:rPr>
              <a:t>A </a:t>
            </a:r>
            <a:r>
              <a:rPr sz="2000" spc="-5" dirty="0">
                <a:solidFill>
                  <a:srgbClr val="000000"/>
                </a:solidFill>
                <a:latin typeface="Futura Hv BT"/>
                <a:cs typeface="Futura Hv BT"/>
              </a:rPr>
              <a:t>Customer Journey map </a:t>
            </a:r>
            <a:r>
              <a:rPr sz="2000" b="0" dirty="0">
                <a:solidFill>
                  <a:srgbClr val="000000"/>
                </a:solidFill>
                <a:latin typeface="Futura Lt BT"/>
                <a:cs typeface="Futura Lt BT"/>
              </a:rPr>
              <a:t>is a visual </a:t>
            </a:r>
            <a:r>
              <a:rPr sz="2000" b="0" spc="-5" dirty="0">
                <a:solidFill>
                  <a:srgbClr val="000000"/>
                </a:solidFill>
                <a:latin typeface="Futura Lt BT"/>
                <a:cs typeface="Futura Lt BT"/>
              </a:rPr>
              <a:t>or graphic </a:t>
            </a:r>
            <a:r>
              <a:rPr sz="2000" b="0" dirty="0">
                <a:solidFill>
                  <a:srgbClr val="000000"/>
                </a:solidFill>
                <a:latin typeface="Futura Lt BT"/>
                <a:cs typeface="Futura Lt BT"/>
              </a:rPr>
              <a:t>interpretation </a:t>
            </a:r>
            <a:r>
              <a:rPr sz="2000" b="0" spc="-5" dirty="0">
                <a:solidFill>
                  <a:srgbClr val="000000"/>
                </a:solidFill>
                <a:latin typeface="Futura Lt BT"/>
                <a:cs typeface="Futura Lt BT"/>
              </a:rPr>
              <a:t>of the  overall </a:t>
            </a:r>
            <a:r>
              <a:rPr sz="2000" b="0" dirty="0">
                <a:solidFill>
                  <a:srgbClr val="000000"/>
                </a:solidFill>
                <a:latin typeface="Futura Lt BT"/>
                <a:cs typeface="Futura Lt BT"/>
              </a:rPr>
              <a:t>story from </a:t>
            </a:r>
            <a:r>
              <a:rPr sz="2000" b="0" spc="-5" dirty="0">
                <a:solidFill>
                  <a:srgbClr val="000000"/>
                </a:solidFill>
                <a:latin typeface="Futura Lt BT"/>
                <a:cs typeface="Futura Lt BT"/>
              </a:rPr>
              <a:t>an </a:t>
            </a:r>
            <a:r>
              <a:rPr sz="2000" b="0" dirty="0">
                <a:solidFill>
                  <a:srgbClr val="000000"/>
                </a:solidFill>
                <a:latin typeface="Futura Lt BT"/>
                <a:cs typeface="Futura Lt BT"/>
              </a:rPr>
              <a:t>individual’s </a:t>
            </a:r>
            <a:r>
              <a:rPr sz="2000" b="0" spc="-5" dirty="0">
                <a:solidFill>
                  <a:srgbClr val="000000"/>
                </a:solidFill>
                <a:latin typeface="Futura Lt BT"/>
                <a:cs typeface="Futura Lt BT"/>
              </a:rPr>
              <a:t>perspective of their </a:t>
            </a:r>
            <a:r>
              <a:rPr sz="2000" b="0" dirty="0">
                <a:solidFill>
                  <a:srgbClr val="000000"/>
                </a:solidFill>
                <a:latin typeface="Futura Lt BT"/>
                <a:cs typeface="Futura Lt BT"/>
              </a:rPr>
              <a:t>relationship with</a:t>
            </a:r>
            <a:r>
              <a:rPr sz="2000" b="0" spc="-80" dirty="0">
                <a:solidFill>
                  <a:srgbClr val="000000"/>
                </a:solidFill>
                <a:latin typeface="Futura Lt BT"/>
                <a:cs typeface="Futura Lt BT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Futura Lt BT"/>
                <a:cs typeface="Futura Lt BT"/>
              </a:rPr>
              <a:t>an  organization, </a:t>
            </a:r>
            <a:r>
              <a:rPr sz="2000" b="0" dirty="0">
                <a:solidFill>
                  <a:srgbClr val="000000"/>
                </a:solidFill>
                <a:latin typeface="Futura Lt BT"/>
                <a:cs typeface="Futura Lt BT"/>
              </a:rPr>
              <a:t>service, </a:t>
            </a:r>
            <a:r>
              <a:rPr sz="2000" b="0" spc="-5" dirty="0">
                <a:solidFill>
                  <a:srgbClr val="000000"/>
                </a:solidFill>
                <a:latin typeface="Futura Lt BT"/>
                <a:cs typeface="Futura Lt BT"/>
              </a:rPr>
              <a:t>product or brand, over time and across</a:t>
            </a:r>
            <a:r>
              <a:rPr sz="2000" b="0" spc="-65" dirty="0">
                <a:solidFill>
                  <a:srgbClr val="000000"/>
                </a:solidFill>
                <a:latin typeface="Futura Lt BT"/>
                <a:cs typeface="Futura Lt BT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Futura Lt BT"/>
                <a:cs typeface="Futura Lt BT"/>
              </a:rPr>
              <a:t>channels.</a:t>
            </a:r>
            <a:endParaRPr sz="2000" dirty="0">
              <a:latin typeface="Futura Lt BT"/>
              <a:cs typeface="Futura Lt B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pic>
        <p:nvPicPr>
          <p:cNvPr id="4" name="Picture 2" descr="Image result for simple customer journey map">
            <a:extLst>
              <a:ext uri="{FF2B5EF4-FFF2-40B4-BE49-F238E27FC236}">
                <a16:creationId xmlns:a16="http://schemas.microsoft.com/office/drawing/2014/main" xmlns="" id="{A76FEBFE-CEF8-43F5-98E5-F23A81705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3725"/>
          <a:stretch>
            <a:fillRect/>
          </a:stretch>
        </p:blipFill>
        <p:spPr bwMode="auto">
          <a:xfrm>
            <a:off x="53884" y="2181225"/>
            <a:ext cx="1058517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A7B9CC-12E3-49BC-A2A6-AE4E3EC8B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30000"/>
          </a:blip>
          <a:srcRect l="8313" t="20782" r="14705" b="17292"/>
          <a:stretch/>
        </p:blipFill>
        <p:spPr bwMode="auto">
          <a:xfrm>
            <a:off x="585384" y="1419225"/>
            <a:ext cx="952263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xmlns="" id="{F51A74FF-A4CD-49EF-886C-C8F2698E9255}"/>
              </a:ext>
            </a:extLst>
          </p:cNvPr>
          <p:cNvSpPr txBox="1"/>
          <p:nvPr/>
        </p:nvSpPr>
        <p:spPr>
          <a:xfrm>
            <a:off x="506990" y="352425"/>
            <a:ext cx="967941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lang="en-IN" sz="2000" b="1" spc="-5" dirty="0">
                <a:latin typeface="Futura Hv BT"/>
                <a:cs typeface="Futura Hv BT"/>
              </a:rPr>
              <a:t>CUSTOMER JOURNEY MAP</a:t>
            </a:r>
            <a:endParaRPr sz="2000" dirty="0">
              <a:latin typeface="Futura Lt BT" panose="020B0402020204020303" pitchFamily="34" charset="0"/>
              <a:cs typeface="Futura Lt B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9B4D87-0A74-4108-8E2F-C3344CEB8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-10000" contrast="20000"/>
          </a:blip>
          <a:srcRect l="38904" t="20410" r="4413" b="14961"/>
          <a:stretch/>
        </p:blipFill>
        <p:spPr bwMode="auto">
          <a:xfrm>
            <a:off x="195580" y="509905"/>
            <a:ext cx="1030224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xmlns="" id="{61A07463-6163-4F30-A744-35A2E19C8153}"/>
              </a:ext>
            </a:extLst>
          </p:cNvPr>
          <p:cNvSpPr txBox="1"/>
          <p:nvPr/>
        </p:nvSpPr>
        <p:spPr>
          <a:xfrm>
            <a:off x="3517900" y="3481705"/>
            <a:ext cx="5029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lang="en-IN" sz="1600" b="1" spc="-5" dirty="0">
                <a:latin typeface="Futura Hv BT"/>
                <a:cs typeface="Futura Hv BT"/>
              </a:rPr>
              <a:t>CUSTOMER JOURNEY MAP WITH EMPATHY</a:t>
            </a:r>
            <a:endParaRPr sz="1600" dirty="0">
              <a:latin typeface="Futura Lt BT" panose="020B0402020204020303" pitchFamily="34" charset="0"/>
              <a:cs typeface="Futura Lt B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300" y="216055"/>
            <a:ext cx="289052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EC8423"/>
                </a:solidFill>
              </a:rPr>
              <a:t>01</a:t>
            </a:r>
          </a:p>
          <a:p>
            <a:pPr marL="12700" marR="5080">
              <a:lnSpc>
                <a:spcPct val="100000"/>
              </a:lnSpc>
            </a:pPr>
            <a:r>
              <a:rPr dirty="0">
                <a:solidFill>
                  <a:srgbClr val="EC8423"/>
                </a:solidFill>
              </a:rPr>
              <a:t>Cast </a:t>
            </a:r>
            <a:r>
              <a:rPr spc="-5" dirty="0">
                <a:solidFill>
                  <a:srgbClr val="EC8423"/>
                </a:solidFill>
              </a:rPr>
              <a:t>aside</a:t>
            </a:r>
            <a:r>
              <a:rPr spc="-100" dirty="0">
                <a:solidFill>
                  <a:srgbClr val="EC8423"/>
                </a:solidFill>
              </a:rPr>
              <a:t> </a:t>
            </a:r>
            <a:r>
              <a:rPr spc="-5" dirty="0">
                <a:solidFill>
                  <a:srgbClr val="EC8423"/>
                </a:solidFill>
              </a:rPr>
              <a:t>your  Biases, </a:t>
            </a:r>
            <a:r>
              <a:rPr dirty="0">
                <a:solidFill>
                  <a:srgbClr val="EC8423"/>
                </a:solidFill>
              </a:rPr>
              <a:t>Listen  </a:t>
            </a:r>
            <a:r>
              <a:rPr spc="-5" dirty="0">
                <a:solidFill>
                  <a:srgbClr val="EC8423"/>
                </a:solidFill>
              </a:rPr>
              <a:t>and</a:t>
            </a:r>
            <a:r>
              <a:rPr spc="-25" dirty="0">
                <a:solidFill>
                  <a:srgbClr val="EC8423"/>
                </a:solidFill>
              </a:rPr>
              <a:t> </a:t>
            </a:r>
            <a:r>
              <a:rPr dirty="0">
                <a:solidFill>
                  <a:srgbClr val="EC8423"/>
                </a:solidFill>
              </a:rPr>
              <a:t>Observe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11438" y="216055"/>
            <a:ext cx="31730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EC8423"/>
                </a:solidFill>
                <a:latin typeface="Century Gothic"/>
                <a:cs typeface="Century Gothic"/>
              </a:rPr>
              <a:t>02</a:t>
            </a:r>
            <a:endParaRPr sz="30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3000" b="1" dirty="0">
                <a:solidFill>
                  <a:srgbClr val="EC8423"/>
                </a:solidFill>
                <a:latin typeface="Century Gothic"/>
                <a:cs typeface="Century Gothic"/>
              </a:rPr>
              <a:t>Listen to</a:t>
            </a:r>
            <a:r>
              <a:rPr sz="3000" b="1" spc="-100" dirty="0">
                <a:solidFill>
                  <a:srgbClr val="EC8423"/>
                </a:solidFill>
                <a:latin typeface="Century Gothic"/>
                <a:cs typeface="Century Gothic"/>
              </a:rPr>
              <a:t> </a:t>
            </a:r>
            <a:r>
              <a:rPr sz="3000" b="1" spc="-5" dirty="0">
                <a:solidFill>
                  <a:srgbClr val="EC8423"/>
                </a:solidFill>
                <a:latin typeface="Century Gothic"/>
                <a:cs typeface="Century Gothic"/>
              </a:rPr>
              <a:t>People’s  Personal</a:t>
            </a:r>
            <a:r>
              <a:rPr sz="3000" b="1" spc="-25" dirty="0">
                <a:solidFill>
                  <a:srgbClr val="EC8423"/>
                </a:solidFill>
                <a:latin typeface="Century Gothic"/>
                <a:cs typeface="Century Gothic"/>
              </a:rPr>
              <a:t> </a:t>
            </a:r>
            <a:r>
              <a:rPr sz="3000" b="1" spc="-5" dirty="0">
                <a:solidFill>
                  <a:srgbClr val="EC8423"/>
                </a:solidFill>
                <a:latin typeface="Century Gothic"/>
                <a:cs typeface="Century Gothic"/>
              </a:rPr>
              <a:t>Stories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35510" y="216055"/>
            <a:ext cx="289814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EC8423"/>
                </a:solidFill>
                <a:latin typeface="Century Gothic"/>
                <a:cs typeface="Century Gothic"/>
              </a:rPr>
              <a:t>03</a:t>
            </a:r>
            <a:endParaRPr sz="30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3000" b="1" dirty="0">
                <a:solidFill>
                  <a:srgbClr val="EC8423"/>
                </a:solidFill>
                <a:latin typeface="Century Gothic"/>
                <a:cs typeface="Century Gothic"/>
              </a:rPr>
              <a:t>Contradictions  </a:t>
            </a:r>
            <a:r>
              <a:rPr sz="3000" b="1" spc="-5" dirty="0">
                <a:solidFill>
                  <a:srgbClr val="EC8423"/>
                </a:solidFill>
                <a:latin typeface="Century Gothic"/>
                <a:cs typeface="Century Gothic"/>
              </a:rPr>
              <a:t>between </a:t>
            </a:r>
            <a:r>
              <a:rPr sz="3000" b="1" dirty="0">
                <a:solidFill>
                  <a:srgbClr val="EC8423"/>
                </a:solidFill>
                <a:latin typeface="Century Gothic"/>
                <a:cs typeface="Century Gothic"/>
              </a:rPr>
              <a:t>what  </a:t>
            </a:r>
            <a:r>
              <a:rPr sz="3000" b="1" spc="-5" dirty="0">
                <a:solidFill>
                  <a:srgbClr val="EC8423"/>
                </a:solidFill>
                <a:latin typeface="Century Gothic"/>
                <a:cs typeface="Century Gothic"/>
              </a:rPr>
              <a:t>People </a:t>
            </a:r>
            <a:r>
              <a:rPr sz="3000" b="1" dirty="0">
                <a:solidFill>
                  <a:srgbClr val="EC8423"/>
                </a:solidFill>
                <a:latin typeface="Century Gothic"/>
                <a:cs typeface="Century Gothic"/>
              </a:rPr>
              <a:t>say</a:t>
            </a:r>
            <a:r>
              <a:rPr sz="3000" b="1" spc="-90" dirty="0">
                <a:solidFill>
                  <a:srgbClr val="EC8423"/>
                </a:solidFill>
                <a:latin typeface="Century Gothic"/>
                <a:cs typeface="Century Gothic"/>
              </a:rPr>
              <a:t> </a:t>
            </a:r>
            <a:r>
              <a:rPr sz="3000" b="1" spc="-5" dirty="0">
                <a:solidFill>
                  <a:srgbClr val="EC8423"/>
                </a:solidFill>
                <a:latin typeface="Century Gothic"/>
                <a:cs typeface="Century Gothic"/>
              </a:rPr>
              <a:t>and  do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5300" y="6280286"/>
            <a:ext cx="298069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i="1" dirty="0">
                <a:latin typeface="Futura Lt BT"/>
                <a:cs typeface="Futura Lt BT"/>
              </a:rPr>
              <a:t>Opportunities </a:t>
            </a:r>
            <a:r>
              <a:rPr i="1" spc="-5" dirty="0">
                <a:latin typeface="Futura Lt BT"/>
                <a:cs typeface="Futura Lt BT"/>
              </a:rPr>
              <a:t>for</a:t>
            </a:r>
            <a:r>
              <a:rPr i="1" spc="-90" dirty="0">
                <a:latin typeface="Futura Lt BT"/>
                <a:cs typeface="Futura Lt BT"/>
              </a:rPr>
              <a:t> </a:t>
            </a:r>
            <a:r>
              <a:rPr i="1" spc="-5" dirty="0">
                <a:latin typeface="Futura Lt BT"/>
                <a:cs typeface="Futura Lt BT"/>
              </a:rPr>
              <a:t>innovation  lie </a:t>
            </a:r>
            <a:r>
              <a:rPr i="1" dirty="0">
                <a:latin typeface="Futura Lt BT"/>
                <a:cs typeface="Futura Lt BT"/>
              </a:rPr>
              <a:t>within </a:t>
            </a:r>
            <a:r>
              <a:rPr i="1" spc="-5" dirty="0">
                <a:latin typeface="Futura Lt BT"/>
                <a:cs typeface="Futura Lt BT"/>
              </a:rPr>
              <a:t>the disconnect  between action and</a:t>
            </a:r>
            <a:r>
              <a:rPr i="1" spc="-60" dirty="0">
                <a:latin typeface="Futura Lt BT"/>
                <a:cs typeface="Futura Lt BT"/>
              </a:rPr>
              <a:t> </a:t>
            </a:r>
            <a:r>
              <a:rPr i="1" dirty="0">
                <a:latin typeface="Futura Lt BT"/>
                <a:cs typeface="Futura Lt BT"/>
              </a:rPr>
              <a:t>words.</a:t>
            </a:r>
            <a:endParaRPr dirty="0">
              <a:latin typeface="Futura Lt BT"/>
              <a:cs typeface="Futura Lt B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1228" y="4174371"/>
            <a:ext cx="34290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i="1" spc="-15" dirty="0">
                <a:latin typeface="Futura Lt BT"/>
                <a:cs typeface="Futura Lt BT"/>
              </a:rPr>
              <a:t>Let </a:t>
            </a:r>
            <a:r>
              <a:rPr i="1" spc="-5" dirty="0">
                <a:latin typeface="Futura Lt BT"/>
                <a:cs typeface="Futura Lt BT"/>
              </a:rPr>
              <a:t>them relate their success and  failures.</a:t>
            </a:r>
            <a:endParaRPr dirty="0">
              <a:latin typeface="Futura Lt BT"/>
              <a:cs typeface="Futura Lt BT"/>
            </a:endParaRPr>
          </a:p>
          <a:p>
            <a:pPr marL="12700" marR="104775">
              <a:lnSpc>
                <a:spcPct val="100000"/>
              </a:lnSpc>
            </a:pPr>
            <a:r>
              <a:rPr i="1" spc="-5" dirty="0">
                <a:latin typeface="Futura Lt BT"/>
                <a:cs typeface="Futura Lt BT"/>
              </a:rPr>
              <a:t>Stories encompass the implicit  rules that governs and </a:t>
            </a:r>
            <a:r>
              <a:rPr i="1" dirty="0">
                <a:latin typeface="Futura Lt BT"/>
                <a:cs typeface="Futura Lt BT"/>
              </a:rPr>
              <a:t>organize  </a:t>
            </a:r>
            <a:r>
              <a:rPr i="1" spc="-5" dirty="0">
                <a:latin typeface="Futura Lt BT"/>
                <a:cs typeface="Futura Lt BT"/>
              </a:rPr>
              <a:t>people’s lives and reveal </a:t>
            </a:r>
            <a:r>
              <a:rPr i="1" dirty="0">
                <a:latin typeface="Futura Lt BT"/>
                <a:cs typeface="Futura Lt BT"/>
              </a:rPr>
              <a:t>what  </a:t>
            </a:r>
            <a:r>
              <a:rPr i="1" spc="-5" dirty="0">
                <a:latin typeface="Futura Lt BT"/>
                <a:cs typeface="Futura Lt BT"/>
              </a:rPr>
              <a:t>they find normal, acceptable  and</a:t>
            </a:r>
            <a:r>
              <a:rPr i="1" spc="-10" dirty="0">
                <a:latin typeface="Futura Lt BT"/>
                <a:cs typeface="Futura Lt BT"/>
              </a:rPr>
              <a:t> </a:t>
            </a:r>
            <a:r>
              <a:rPr i="1" spc="-5" dirty="0">
                <a:latin typeface="Futura Lt BT"/>
                <a:cs typeface="Futura Lt BT"/>
              </a:rPr>
              <a:t>true.</a:t>
            </a:r>
            <a:endParaRPr dirty="0">
              <a:latin typeface="Futura Lt BT"/>
              <a:cs typeface="Futura Lt BT"/>
            </a:endParaRPr>
          </a:p>
          <a:p>
            <a:pPr marL="12700" marR="727075" algn="just">
              <a:lnSpc>
                <a:spcPct val="100000"/>
              </a:lnSpc>
            </a:pPr>
            <a:r>
              <a:rPr i="1" dirty="0">
                <a:latin typeface="Futura Lt BT"/>
                <a:cs typeface="Futura Lt BT"/>
              </a:rPr>
              <a:t>They </a:t>
            </a:r>
            <a:r>
              <a:rPr i="1" spc="-5" dirty="0">
                <a:latin typeface="Futura Lt BT"/>
                <a:cs typeface="Futura Lt BT"/>
              </a:rPr>
              <a:t>reveal </a:t>
            </a:r>
            <a:r>
              <a:rPr i="1" dirty="0">
                <a:latin typeface="Futura Lt BT"/>
                <a:cs typeface="Futura Lt BT"/>
              </a:rPr>
              <a:t>moral codes,  </a:t>
            </a:r>
            <a:r>
              <a:rPr i="1" spc="-5" dirty="0">
                <a:latin typeface="Futura Lt BT"/>
                <a:cs typeface="Futura Lt BT"/>
              </a:rPr>
              <a:t>sources </a:t>
            </a:r>
            <a:r>
              <a:rPr i="1" dirty="0">
                <a:latin typeface="Futura Lt BT"/>
                <a:cs typeface="Futura Lt BT"/>
              </a:rPr>
              <a:t>of </a:t>
            </a:r>
            <a:r>
              <a:rPr i="1" spc="-5" dirty="0">
                <a:latin typeface="Futura Lt BT"/>
                <a:cs typeface="Futura Lt BT"/>
              </a:rPr>
              <a:t>pride, shames,  shoulds and</a:t>
            </a:r>
            <a:r>
              <a:rPr i="1" spc="-60" dirty="0">
                <a:latin typeface="Futura Lt BT"/>
                <a:cs typeface="Futura Lt BT"/>
              </a:rPr>
              <a:t> </a:t>
            </a:r>
            <a:r>
              <a:rPr i="1" spc="-5" dirty="0">
                <a:latin typeface="Futura Lt BT"/>
                <a:cs typeface="Futura Lt BT"/>
              </a:rPr>
              <a:t>should-nots.</a:t>
            </a:r>
            <a:endParaRPr dirty="0">
              <a:latin typeface="Futura Lt BT"/>
              <a:cs typeface="Futura Lt B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344" y="4426339"/>
            <a:ext cx="323596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i="1" spc="-15" dirty="0">
                <a:latin typeface="Futura Lt BT"/>
                <a:cs typeface="Futura Lt BT"/>
              </a:rPr>
              <a:t>Let </a:t>
            </a:r>
            <a:r>
              <a:rPr i="1" spc="-5" dirty="0">
                <a:latin typeface="Futura Lt BT"/>
                <a:cs typeface="Futura Lt BT"/>
              </a:rPr>
              <a:t>subjects tell their </a:t>
            </a:r>
            <a:r>
              <a:rPr i="1" dirty="0">
                <a:latin typeface="Futura Lt BT"/>
                <a:cs typeface="Futura Lt BT"/>
              </a:rPr>
              <a:t>own </a:t>
            </a:r>
            <a:r>
              <a:rPr i="1" spc="-35" dirty="0">
                <a:latin typeface="Futura Lt BT"/>
                <a:cs typeface="Futura Lt BT"/>
              </a:rPr>
              <a:t>story,  </a:t>
            </a:r>
            <a:r>
              <a:rPr i="1" spc="-5" dirty="0">
                <a:latin typeface="Futura Lt BT"/>
                <a:cs typeface="Futura Lt BT"/>
              </a:rPr>
              <a:t>and listen for the things that  elicit emotions, </a:t>
            </a:r>
            <a:r>
              <a:rPr i="1" dirty="0">
                <a:latin typeface="Futura Lt BT"/>
                <a:cs typeface="Futura Lt BT"/>
              </a:rPr>
              <a:t>cause </a:t>
            </a:r>
            <a:r>
              <a:rPr i="1" spc="-5" dirty="0">
                <a:latin typeface="Futura Lt BT"/>
                <a:cs typeface="Futura Lt BT"/>
              </a:rPr>
              <a:t>them  </a:t>
            </a:r>
            <a:r>
              <a:rPr i="1" dirty="0">
                <a:latin typeface="Futura Lt BT"/>
                <a:cs typeface="Futura Lt BT"/>
              </a:rPr>
              <a:t>concern or</a:t>
            </a:r>
            <a:r>
              <a:rPr i="1" spc="-15" dirty="0">
                <a:latin typeface="Futura Lt BT"/>
                <a:cs typeface="Futura Lt BT"/>
              </a:rPr>
              <a:t> </a:t>
            </a:r>
            <a:r>
              <a:rPr i="1" spc="-5" dirty="0">
                <a:latin typeface="Futura Lt BT"/>
                <a:cs typeface="Futura Lt BT"/>
              </a:rPr>
              <a:t>frustration.</a:t>
            </a:r>
            <a:endParaRPr dirty="0">
              <a:latin typeface="Futura Lt BT"/>
              <a:cs typeface="Futura Lt BT"/>
            </a:endParaRPr>
          </a:p>
          <a:p>
            <a:pPr marL="12700" marR="87630">
              <a:lnSpc>
                <a:spcPct val="100000"/>
              </a:lnSpc>
            </a:pPr>
            <a:r>
              <a:rPr i="1" spc="-5" dirty="0">
                <a:solidFill>
                  <a:srgbClr val="929292"/>
                </a:solidFill>
                <a:latin typeface="Futura Lt BT"/>
                <a:cs typeface="Futura Lt BT"/>
              </a:rPr>
              <a:t>“If you </a:t>
            </a:r>
            <a:r>
              <a:rPr i="1" dirty="0">
                <a:solidFill>
                  <a:srgbClr val="929292"/>
                </a:solidFill>
                <a:latin typeface="Futura Lt BT"/>
                <a:cs typeface="Futura Lt BT"/>
              </a:rPr>
              <a:t>want </a:t>
            </a:r>
            <a:r>
              <a:rPr i="1" spc="-5" dirty="0">
                <a:solidFill>
                  <a:srgbClr val="929292"/>
                </a:solidFill>
                <a:latin typeface="Futura Lt BT"/>
                <a:cs typeface="Futura Lt BT"/>
              </a:rPr>
              <a:t>to find </a:t>
            </a:r>
            <a:r>
              <a:rPr i="1" dirty="0">
                <a:solidFill>
                  <a:srgbClr val="929292"/>
                </a:solidFill>
                <a:latin typeface="Futura Lt BT"/>
                <a:cs typeface="Futura Lt BT"/>
              </a:rPr>
              <a:t>out what  </a:t>
            </a:r>
            <a:r>
              <a:rPr i="1" spc="-5" dirty="0">
                <a:solidFill>
                  <a:srgbClr val="929292"/>
                </a:solidFill>
                <a:latin typeface="Futura Lt BT"/>
                <a:cs typeface="Futura Lt BT"/>
              </a:rPr>
              <a:t>people really need, you have  to forget about your problems  and </a:t>
            </a:r>
            <a:r>
              <a:rPr i="1" dirty="0">
                <a:solidFill>
                  <a:srgbClr val="929292"/>
                </a:solidFill>
                <a:latin typeface="Futura Lt BT"/>
                <a:cs typeface="Futura Lt BT"/>
              </a:rPr>
              <a:t>worry </a:t>
            </a:r>
            <a:r>
              <a:rPr i="1" spc="-5" dirty="0">
                <a:solidFill>
                  <a:srgbClr val="929292"/>
                </a:solidFill>
                <a:latin typeface="Futura Lt BT"/>
                <a:cs typeface="Futura Lt BT"/>
              </a:rPr>
              <a:t>about their lives.”  (Dale </a:t>
            </a:r>
            <a:r>
              <a:rPr i="1" dirty="0">
                <a:solidFill>
                  <a:srgbClr val="929292"/>
                </a:solidFill>
                <a:latin typeface="Futura Lt BT"/>
                <a:cs typeface="Futura Lt BT"/>
              </a:rPr>
              <a:t>Carnegie)</a:t>
            </a:r>
            <a:endParaRPr dirty="0">
              <a:latin typeface="Futura Lt BT"/>
              <a:cs typeface="Futura Lt BT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7F07C78D-FE0F-4637-AF55-CB88E19DD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813" t="26778" r="68912" b="21490"/>
          <a:stretch/>
        </p:blipFill>
        <p:spPr bwMode="auto">
          <a:xfrm>
            <a:off x="565992" y="2181497"/>
            <a:ext cx="192739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834A0710-566F-4107-AC43-70384DAE2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36374" t="24205" r="38233" b="21598"/>
          <a:stretch/>
        </p:blipFill>
        <p:spPr bwMode="auto">
          <a:xfrm>
            <a:off x="4005611" y="1571625"/>
            <a:ext cx="2168955" cy="260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7C00C596-517D-4A82-8BA9-C477FA9B1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309" t="9552" r="65353" b="18213"/>
          <a:stretch/>
        </p:blipFill>
        <p:spPr bwMode="auto">
          <a:xfrm>
            <a:off x="7518682" y="2620095"/>
            <a:ext cx="2413925" cy="358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300" y="216055"/>
            <a:ext cx="295275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EC8423"/>
                </a:solidFill>
              </a:rPr>
              <a:t>04</a:t>
            </a:r>
          </a:p>
          <a:p>
            <a:pPr marL="12700" marR="5080">
              <a:lnSpc>
                <a:spcPct val="100000"/>
              </a:lnSpc>
            </a:pPr>
            <a:r>
              <a:rPr dirty="0">
                <a:solidFill>
                  <a:srgbClr val="EC8423"/>
                </a:solidFill>
              </a:rPr>
              <a:t>Watch for  “Work</a:t>
            </a:r>
            <a:r>
              <a:rPr spc="-100" dirty="0">
                <a:solidFill>
                  <a:srgbClr val="EC8423"/>
                </a:solidFill>
              </a:rPr>
              <a:t> </a:t>
            </a:r>
            <a:r>
              <a:rPr dirty="0">
                <a:solidFill>
                  <a:srgbClr val="EC8423"/>
                </a:solidFill>
              </a:rPr>
              <a:t>Arounds”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11438" y="216055"/>
            <a:ext cx="295211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EC8423"/>
                </a:solidFill>
                <a:latin typeface="Century Gothic"/>
                <a:cs typeface="Century Gothic"/>
              </a:rPr>
              <a:t>05</a:t>
            </a:r>
            <a:endParaRPr sz="30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3000" b="1" spc="-5" dirty="0">
                <a:solidFill>
                  <a:srgbClr val="EC8423"/>
                </a:solidFill>
                <a:latin typeface="Century Gothic"/>
                <a:cs typeface="Century Gothic"/>
              </a:rPr>
              <a:t>Distinguish  between</a:t>
            </a:r>
            <a:r>
              <a:rPr sz="3000" b="1" spc="-95" dirty="0">
                <a:solidFill>
                  <a:srgbClr val="EC8423"/>
                </a:solidFill>
                <a:latin typeface="Century Gothic"/>
                <a:cs typeface="Century Gothic"/>
              </a:rPr>
              <a:t> </a:t>
            </a:r>
            <a:r>
              <a:rPr sz="3000" b="1" dirty="0">
                <a:solidFill>
                  <a:srgbClr val="EC8423"/>
                </a:solidFill>
                <a:latin typeface="Century Gothic"/>
                <a:cs typeface="Century Gothic"/>
              </a:rPr>
              <a:t>Needs  </a:t>
            </a:r>
            <a:r>
              <a:rPr sz="3000" b="1" spc="-5" dirty="0">
                <a:solidFill>
                  <a:srgbClr val="EC8423"/>
                </a:solidFill>
                <a:latin typeface="Century Gothic"/>
                <a:cs typeface="Century Gothic"/>
              </a:rPr>
              <a:t>and</a:t>
            </a:r>
            <a:r>
              <a:rPr sz="3000" b="1" spc="-25" dirty="0">
                <a:solidFill>
                  <a:srgbClr val="EC8423"/>
                </a:solidFill>
                <a:latin typeface="Century Gothic"/>
                <a:cs typeface="Century Gothic"/>
              </a:rPr>
              <a:t> </a:t>
            </a:r>
            <a:r>
              <a:rPr sz="3000" b="1" spc="-5" dirty="0">
                <a:solidFill>
                  <a:srgbClr val="EC8423"/>
                </a:solidFill>
                <a:latin typeface="Century Gothic"/>
                <a:cs typeface="Century Gothic"/>
              </a:rPr>
              <a:t>Solutions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35510" y="216055"/>
            <a:ext cx="314261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EC8423"/>
                </a:solidFill>
                <a:latin typeface="Century Gothic"/>
                <a:cs typeface="Century Gothic"/>
              </a:rPr>
              <a:t>06</a:t>
            </a:r>
            <a:endParaRPr sz="30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3000" b="1" dirty="0">
                <a:solidFill>
                  <a:srgbClr val="EC8423"/>
                </a:solidFill>
                <a:latin typeface="Century Gothic"/>
                <a:cs typeface="Century Gothic"/>
              </a:rPr>
              <a:t>Look </a:t>
            </a:r>
            <a:r>
              <a:rPr sz="3000" b="1" spc="-5" dirty="0">
                <a:solidFill>
                  <a:srgbClr val="EC8423"/>
                </a:solidFill>
                <a:latin typeface="Century Gothic"/>
                <a:cs typeface="Century Gothic"/>
              </a:rPr>
              <a:t>beyond</a:t>
            </a:r>
            <a:r>
              <a:rPr sz="3000" b="1" spc="-100" dirty="0">
                <a:solidFill>
                  <a:srgbClr val="EC8423"/>
                </a:solidFill>
                <a:latin typeface="Century Gothic"/>
                <a:cs typeface="Century Gothic"/>
              </a:rPr>
              <a:t> </a:t>
            </a:r>
            <a:r>
              <a:rPr sz="3000" b="1" dirty="0">
                <a:solidFill>
                  <a:srgbClr val="EC8423"/>
                </a:solidFill>
                <a:latin typeface="Century Gothic"/>
                <a:cs typeface="Century Gothic"/>
              </a:rPr>
              <a:t>the  Obvious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5300" y="4462285"/>
            <a:ext cx="322453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209">
              <a:lnSpc>
                <a:spcPct val="100000"/>
              </a:lnSpc>
              <a:spcBef>
                <a:spcPts val="100"/>
              </a:spcBef>
            </a:pPr>
            <a:r>
              <a:rPr i="1" spc="-50" dirty="0">
                <a:latin typeface="Futura Lt BT"/>
                <a:cs typeface="Futura Lt BT"/>
              </a:rPr>
              <a:t>Your </a:t>
            </a:r>
            <a:r>
              <a:rPr i="1" spc="-5" dirty="0">
                <a:latin typeface="Futura Lt BT"/>
                <a:cs typeface="Futura Lt BT"/>
              </a:rPr>
              <a:t>research </a:t>
            </a:r>
            <a:r>
              <a:rPr i="1" dirty="0">
                <a:latin typeface="Futura Lt BT"/>
                <a:cs typeface="Futura Lt BT"/>
              </a:rPr>
              <a:t>may </a:t>
            </a:r>
            <a:r>
              <a:rPr i="1" spc="-5" dirty="0">
                <a:latin typeface="Futura Lt BT"/>
                <a:cs typeface="Futura Lt BT"/>
              </a:rPr>
              <a:t>seem so  routine and familiar that you  feel there is nothing new to be  learned.</a:t>
            </a:r>
            <a:endParaRPr dirty="0">
              <a:latin typeface="Futura Lt BT"/>
              <a:cs typeface="Futura Lt BT"/>
            </a:endParaRPr>
          </a:p>
          <a:p>
            <a:pPr marL="12700" marR="5080">
              <a:lnSpc>
                <a:spcPct val="100000"/>
              </a:lnSpc>
            </a:pPr>
            <a:r>
              <a:rPr i="1" spc="-5" dirty="0">
                <a:latin typeface="Futura Lt BT"/>
                <a:cs typeface="Futura Lt BT"/>
              </a:rPr>
              <a:t>Boredom and frustration easily  set in.</a:t>
            </a:r>
            <a:endParaRPr dirty="0">
              <a:latin typeface="Futura Lt BT"/>
              <a:cs typeface="Futura Lt BT"/>
            </a:endParaRPr>
          </a:p>
          <a:p>
            <a:pPr marL="12700">
              <a:lnSpc>
                <a:spcPct val="100000"/>
              </a:lnSpc>
            </a:pPr>
            <a:r>
              <a:rPr i="1" spc="-5" dirty="0">
                <a:latin typeface="Futura Lt BT"/>
                <a:cs typeface="Futura Lt BT"/>
              </a:rPr>
              <a:t>Stay alert!</a:t>
            </a:r>
            <a:endParaRPr dirty="0">
              <a:latin typeface="Futura Lt BT"/>
              <a:cs typeface="Futura Lt BT"/>
            </a:endParaRPr>
          </a:p>
          <a:p>
            <a:pPr marL="12700" marR="287655">
              <a:lnSpc>
                <a:spcPct val="100000"/>
              </a:lnSpc>
            </a:pPr>
            <a:r>
              <a:rPr i="1" dirty="0">
                <a:latin typeface="Futura Lt BT"/>
                <a:cs typeface="Futura Lt BT"/>
              </a:rPr>
              <a:t>The </a:t>
            </a:r>
            <a:r>
              <a:rPr i="1" spc="-5" dirty="0">
                <a:latin typeface="Futura Lt BT"/>
                <a:cs typeface="Futura Lt BT"/>
              </a:rPr>
              <a:t>epiphanies and insights  emerge from the</a:t>
            </a:r>
            <a:r>
              <a:rPr i="1" spc="-50" dirty="0">
                <a:latin typeface="Futura Lt BT"/>
                <a:cs typeface="Futura Lt BT"/>
              </a:rPr>
              <a:t> </a:t>
            </a:r>
            <a:r>
              <a:rPr i="1" spc="-5" dirty="0">
                <a:latin typeface="Futura Lt BT"/>
                <a:cs typeface="Futura Lt BT"/>
              </a:rPr>
              <a:t>nuances.</a:t>
            </a:r>
            <a:endParaRPr dirty="0">
              <a:latin typeface="Futura Lt BT"/>
              <a:cs typeface="Futura Lt B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1228" y="5056392"/>
            <a:ext cx="3260725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3210">
              <a:lnSpc>
                <a:spcPct val="100000"/>
              </a:lnSpc>
              <a:spcBef>
                <a:spcPts val="100"/>
              </a:spcBef>
            </a:pPr>
            <a:r>
              <a:rPr i="1" spc="-5" dirty="0">
                <a:latin typeface="Futura Lt BT"/>
                <a:cs typeface="Futura Lt BT"/>
              </a:rPr>
              <a:t>Needs </a:t>
            </a:r>
            <a:r>
              <a:rPr i="1" dirty="0">
                <a:latin typeface="Futura Lt BT"/>
                <a:cs typeface="Futura Lt BT"/>
              </a:rPr>
              <a:t>open </a:t>
            </a:r>
            <a:r>
              <a:rPr i="1" spc="-5" dirty="0">
                <a:latin typeface="Futura Lt BT"/>
                <a:cs typeface="Futura Lt BT"/>
              </a:rPr>
              <a:t>up possibilities,  solutions </a:t>
            </a:r>
            <a:r>
              <a:rPr i="1" dirty="0">
                <a:latin typeface="Futura Lt BT"/>
                <a:cs typeface="Futura Lt BT"/>
              </a:rPr>
              <a:t>constrain</a:t>
            </a:r>
            <a:r>
              <a:rPr i="1" spc="-25" dirty="0">
                <a:latin typeface="Futura Lt BT"/>
                <a:cs typeface="Futura Lt BT"/>
              </a:rPr>
              <a:t> </a:t>
            </a:r>
            <a:r>
              <a:rPr i="1" spc="-5" dirty="0">
                <a:latin typeface="Futura Lt BT"/>
                <a:cs typeface="Futura Lt BT"/>
              </a:rPr>
              <a:t>them.</a:t>
            </a:r>
            <a:endParaRPr dirty="0">
              <a:latin typeface="Futura Lt BT"/>
              <a:cs typeface="Futura Lt BT"/>
            </a:endParaRPr>
          </a:p>
          <a:p>
            <a:pPr marL="12700" marR="5080">
              <a:lnSpc>
                <a:spcPct val="100000"/>
              </a:lnSpc>
            </a:pPr>
            <a:r>
              <a:rPr i="1" spc="-5" dirty="0">
                <a:latin typeface="Futura Lt BT"/>
                <a:cs typeface="Futura Lt BT"/>
              </a:rPr>
              <a:t>If you start </a:t>
            </a:r>
            <a:r>
              <a:rPr i="1" dirty="0">
                <a:latin typeface="Futura Lt BT"/>
                <a:cs typeface="Futura Lt BT"/>
              </a:rPr>
              <a:t>with a </a:t>
            </a:r>
            <a:r>
              <a:rPr i="1" spc="-5" dirty="0">
                <a:latin typeface="Futura Lt BT"/>
                <a:cs typeface="Futura Lt BT"/>
              </a:rPr>
              <a:t>solution then  you </a:t>
            </a:r>
            <a:r>
              <a:rPr i="1" dirty="0">
                <a:latin typeface="Futura Lt BT"/>
                <a:cs typeface="Futura Lt BT"/>
              </a:rPr>
              <a:t>may overlook </a:t>
            </a:r>
            <a:r>
              <a:rPr i="1" spc="-5" dirty="0">
                <a:latin typeface="Futura Lt BT"/>
                <a:cs typeface="Futura Lt BT"/>
              </a:rPr>
              <a:t>the  possibility </a:t>
            </a:r>
            <a:r>
              <a:rPr i="1" dirty="0">
                <a:latin typeface="Futura Lt BT"/>
                <a:cs typeface="Futura Lt BT"/>
              </a:rPr>
              <a:t>of coming </a:t>
            </a:r>
            <a:r>
              <a:rPr i="1" spc="-5" dirty="0">
                <a:latin typeface="Futura Lt BT"/>
                <a:cs typeface="Futura Lt BT"/>
              </a:rPr>
              <a:t>up </a:t>
            </a:r>
            <a:r>
              <a:rPr i="1" dirty="0">
                <a:latin typeface="Futura Lt BT"/>
                <a:cs typeface="Futura Lt BT"/>
              </a:rPr>
              <a:t>wth</a:t>
            </a:r>
            <a:r>
              <a:rPr i="1" spc="-90" dirty="0">
                <a:latin typeface="Futura Lt BT"/>
                <a:cs typeface="Futura Lt BT"/>
              </a:rPr>
              <a:t> </a:t>
            </a:r>
            <a:r>
              <a:rPr i="1" spc="-5" dirty="0">
                <a:latin typeface="Futura Lt BT"/>
                <a:cs typeface="Futura Lt BT"/>
              </a:rPr>
              <a:t>an  entirely new and revolutionary  product </a:t>
            </a:r>
            <a:r>
              <a:rPr i="1" dirty="0">
                <a:latin typeface="Futura Lt BT"/>
                <a:cs typeface="Futura Lt BT"/>
              </a:rPr>
              <a:t>or</a:t>
            </a:r>
            <a:r>
              <a:rPr i="1" spc="-10" dirty="0">
                <a:latin typeface="Futura Lt BT"/>
                <a:cs typeface="Futura Lt BT"/>
              </a:rPr>
              <a:t> </a:t>
            </a:r>
            <a:r>
              <a:rPr i="1" spc="-5" dirty="0">
                <a:latin typeface="Futura Lt BT"/>
                <a:cs typeface="Futura Lt BT"/>
              </a:rPr>
              <a:t>service.</a:t>
            </a:r>
            <a:endParaRPr dirty="0">
              <a:latin typeface="Futura Lt BT"/>
              <a:cs typeface="Futura Lt B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344" y="4759466"/>
            <a:ext cx="317119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8130">
              <a:lnSpc>
                <a:spcPct val="100000"/>
              </a:lnSpc>
              <a:spcBef>
                <a:spcPts val="100"/>
              </a:spcBef>
            </a:pPr>
            <a:r>
              <a:rPr i="1" spc="-25" dirty="0">
                <a:latin typeface="Futura Lt BT"/>
                <a:cs typeface="Futura Lt BT"/>
              </a:rPr>
              <a:t>People </a:t>
            </a:r>
            <a:r>
              <a:rPr i="1" dirty="0">
                <a:latin typeface="Futura Lt BT"/>
                <a:cs typeface="Futura Lt BT"/>
              </a:rPr>
              <a:t>make </a:t>
            </a:r>
            <a:r>
              <a:rPr i="1" spc="-5" dirty="0">
                <a:latin typeface="Futura Lt BT"/>
                <a:cs typeface="Futura Lt BT"/>
              </a:rPr>
              <a:t>do and </a:t>
            </a:r>
            <a:r>
              <a:rPr i="1" dirty="0">
                <a:latin typeface="Futura Lt BT"/>
                <a:cs typeface="Futura Lt BT"/>
              </a:rPr>
              <a:t>work  </a:t>
            </a:r>
            <a:r>
              <a:rPr i="1" spc="-5" dirty="0">
                <a:latin typeface="Futura Lt BT"/>
                <a:cs typeface="Futura Lt BT"/>
              </a:rPr>
              <a:t>around the shortcomings </a:t>
            </a:r>
            <a:r>
              <a:rPr i="1" dirty="0">
                <a:latin typeface="Futura Lt BT"/>
                <a:cs typeface="Futura Lt BT"/>
              </a:rPr>
              <a:t>of  </a:t>
            </a:r>
            <a:r>
              <a:rPr i="1" spc="-5" dirty="0">
                <a:latin typeface="Futura Lt BT"/>
                <a:cs typeface="Futura Lt BT"/>
              </a:rPr>
              <a:t>products and</a:t>
            </a:r>
            <a:r>
              <a:rPr i="1" spc="-30" dirty="0">
                <a:latin typeface="Futura Lt BT"/>
                <a:cs typeface="Futura Lt BT"/>
              </a:rPr>
              <a:t> </a:t>
            </a:r>
            <a:r>
              <a:rPr i="1" spc="-5" dirty="0">
                <a:latin typeface="Futura Lt BT"/>
                <a:cs typeface="Futura Lt BT"/>
              </a:rPr>
              <a:t>situations.</a:t>
            </a:r>
            <a:endParaRPr dirty="0">
              <a:latin typeface="Futura Lt BT"/>
              <a:cs typeface="Futura Lt BT"/>
            </a:endParaRPr>
          </a:p>
          <a:p>
            <a:pPr marL="12700" marR="5080">
              <a:lnSpc>
                <a:spcPct val="100000"/>
              </a:lnSpc>
            </a:pPr>
            <a:r>
              <a:rPr i="1" spc="-5" dirty="0">
                <a:latin typeface="Futura Lt BT"/>
                <a:cs typeface="Futura Lt BT"/>
              </a:rPr>
              <a:t>In everyday life, </a:t>
            </a:r>
            <a:r>
              <a:rPr i="1" dirty="0">
                <a:latin typeface="Futura Lt BT"/>
                <a:cs typeface="Futura Lt BT"/>
              </a:rPr>
              <a:t>we </a:t>
            </a:r>
            <a:r>
              <a:rPr i="1" spc="-5" dirty="0">
                <a:latin typeface="Futura Lt BT"/>
                <a:cs typeface="Futura Lt BT"/>
              </a:rPr>
              <a:t>all </a:t>
            </a:r>
            <a:r>
              <a:rPr i="1" dirty="0">
                <a:latin typeface="Futura Lt BT"/>
                <a:cs typeface="Futura Lt BT"/>
              </a:rPr>
              <a:t>come  </a:t>
            </a:r>
            <a:r>
              <a:rPr i="1" spc="-5" dirty="0">
                <a:latin typeface="Futura Lt BT"/>
                <a:cs typeface="Futura Lt BT"/>
              </a:rPr>
              <a:t>up </a:t>
            </a:r>
            <a:r>
              <a:rPr i="1" dirty="0">
                <a:latin typeface="Futura Lt BT"/>
                <a:cs typeface="Futura Lt BT"/>
              </a:rPr>
              <a:t>with </a:t>
            </a:r>
            <a:r>
              <a:rPr i="1" spc="-5" dirty="0">
                <a:latin typeface="Futura Lt BT"/>
                <a:cs typeface="Futura Lt BT"/>
              </a:rPr>
              <a:t>“work arounds”,  </a:t>
            </a:r>
            <a:r>
              <a:rPr i="1" dirty="0">
                <a:latin typeface="Futura Lt BT"/>
                <a:cs typeface="Futura Lt BT"/>
              </a:rPr>
              <a:t>clumsy or </a:t>
            </a:r>
            <a:r>
              <a:rPr i="1" spc="-30" dirty="0">
                <a:latin typeface="Futura Lt BT"/>
                <a:cs typeface="Futura Lt BT"/>
              </a:rPr>
              <a:t>clever, </a:t>
            </a:r>
            <a:r>
              <a:rPr i="1" spc="-5" dirty="0">
                <a:latin typeface="Futura Lt BT"/>
                <a:cs typeface="Futura Lt BT"/>
              </a:rPr>
              <a:t>that </a:t>
            </a:r>
            <a:r>
              <a:rPr i="1" dirty="0">
                <a:latin typeface="Futura Lt BT"/>
                <a:cs typeface="Futura Lt BT"/>
              </a:rPr>
              <a:t>we  </a:t>
            </a:r>
            <a:r>
              <a:rPr i="1" spc="-5" dirty="0">
                <a:latin typeface="Futura Lt BT"/>
                <a:cs typeface="Futura Lt BT"/>
              </a:rPr>
              <a:t>usually are totally unaware </a:t>
            </a:r>
            <a:r>
              <a:rPr i="1" spc="-25" dirty="0">
                <a:latin typeface="Futura Lt BT"/>
                <a:cs typeface="Futura Lt BT"/>
              </a:rPr>
              <a:t>of.  </a:t>
            </a:r>
            <a:r>
              <a:rPr i="1" spc="-65" dirty="0">
                <a:latin typeface="Futura Lt BT"/>
                <a:cs typeface="Futura Lt BT"/>
              </a:rPr>
              <a:t>You </a:t>
            </a:r>
            <a:r>
              <a:rPr i="1" dirty="0">
                <a:latin typeface="Futura Lt BT"/>
                <a:cs typeface="Futura Lt BT"/>
              </a:rPr>
              <a:t>must </a:t>
            </a:r>
            <a:r>
              <a:rPr i="1" spc="-5" dirty="0">
                <a:latin typeface="Futura Lt BT"/>
                <a:cs typeface="Futura Lt BT"/>
              </a:rPr>
              <a:t>take</a:t>
            </a:r>
            <a:r>
              <a:rPr i="1" spc="45" dirty="0">
                <a:latin typeface="Futura Lt BT"/>
                <a:cs typeface="Futura Lt BT"/>
              </a:rPr>
              <a:t> </a:t>
            </a:r>
            <a:r>
              <a:rPr i="1" spc="-5" dirty="0">
                <a:latin typeface="Futura Lt BT"/>
                <a:cs typeface="Futura Lt BT"/>
              </a:rPr>
              <a:t>note.</a:t>
            </a:r>
            <a:endParaRPr dirty="0">
              <a:latin typeface="Futura Lt BT"/>
              <a:cs typeface="Futura Lt BT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6413957-DBC9-4136-8B8E-AC45BF52A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9358" t="31810" r="43344" b="15628"/>
          <a:stretch/>
        </p:blipFill>
        <p:spPr bwMode="auto">
          <a:xfrm>
            <a:off x="418904" y="1980372"/>
            <a:ext cx="2557541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29E6697-0C20-4252-B291-B2AE77928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535" t="28040" r="66861" b="24139"/>
          <a:stretch/>
        </p:blipFill>
        <p:spPr bwMode="auto">
          <a:xfrm>
            <a:off x="3496937" y="2027985"/>
            <a:ext cx="3171190" cy="298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AE0E825-CF27-4494-88B8-D49215C42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31869" t="31013" r="35125" b="28195"/>
          <a:stretch/>
        </p:blipFill>
        <p:spPr bwMode="auto">
          <a:xfrm>
            <a:off x="7082426" y="2070115"/>
            <a:ext cx="3171190" cy="219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4629</TotalTime>
  <Words>592</Words>
  <Application>Microsoft Office PowerPoint</Application>
  <PresentationFormat>Custom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Journey  Mapping  Design Tool</vt:lpstr>
      <vt:lpstr>Creating a  Journey  Map</vt:lpstr>
      <vt:lpstr>Slide 3</vt:lpstr>
      <vt:lpstr>Slide 4</vt:lpstr>
      <vt:lpstr>A Customer Journey map is a visual or graphic interpretation of the  overall story from an individual’s perspective of their relationship with an  organization, service, product or brand, over time and across channels.</vt:lpstr>
      <vt:lpstr>Slide 6</vt:lpstr>
      <vt:lpstr>Slide 7</vt:lpstr>
      <vt:lpstr>01 Cast aside your  Biases, Listen  and Observe</vt:lpstr>
      <vt:lpstr>04 Watch for  “Work Arounds”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credit course</dc:title>
  <dc:creator>XDS</dc:creator>
  <cp:lastModifiedBy>XDS</cp:lastModifiedBy>
  <cp:revision>293</cp:revision>
  <dcterms:created xsi:type="dcterms:W3CDTF">2019-06-08T10:59:01Z</dcterms:created>
  <dcterms:modified xsi:type="dcterms:W3CDTF">2019-11-30T09:06:11Z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2019-06-08T00:00:00Z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2019-06-08T00:00:00Z</vt:filetime>
  </property>
</Properties>
</file>