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316" r:id="rId3"/>
    <p:sldId id="317" r:id="rId4"/>
    <p:sldId id="320" r:id="rId5"/>
    <p:sldId id="280" r:id="rId6"/>
    <p:sldId id="281" r:id="rId7"/>
    <p:sldId id="287" r:id="rId8"/>
    <p:sldId id="284" r:id="rId9"/>
    <p:sldId id="285" r:id="rId10"/>
    <p:sldId id="283" r:id="rId11"/>
    <p:sldId id="288" r:id="rId12"/>
    <p:sldId id="282" r:id="rId13"/>
    <p:sldId id="286" r:id="rId14"/>
    <p:sldId id="278" r:id="rId15"/>
    <p:sldId id="268" r:id="rId16"/>
    <p:sldId id="259" r:id="rId17"/>
    <p:sldId id="261" r:id="rId18"/>
    <p:sldId id="263" r:id="rId19"/>
    <p:sldId id="264" r:id="rId20"/>
    <p:sldId id="265" r:id="rId21"/>
    <p:sldId id="266" r:id="rId22"/>
    <p:sldId id="272" r:id="rId23"/>
    <p:sldId id="273" r:id="rId24"/>
    <p:sldId id="267" r:id="rId25"/>
    <p:sldId id="269" r:id="rId26"/>
    <p:sldId id="271" r:id="rId27"/>
    <p:sldId id="27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812"/>
    <a:srgbClr val="017FC9"/>
    <a:srgbClr val="FFD505"/>
    <a:srgbClr val="FFD504"/>
    <a:srgbClr val="FFD503"/>
    <a:srgbClr val="FFD502"/>
    <a:srgbClr val="217346"/>
    <a:srgbClr val="EED0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C38BD-FC4C-4435-8069-1912E1392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D4AA47-9D93-4C7B-B979-E72BEAFCA1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730EB-7A8B-493C-97F9-F52C78E16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A82AB-635F-4588-905D-E293D9BD3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4DBEB-AC88-4B07-88E0-99AC1DB9D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0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6EDF2-2260-4198-84FC-6E4499A57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041788-5E8C-4455-B340-D0B59A51C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19146-72A7-4D46-B7B8-820F42B07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0071BA-B7B9-4F2C-A12F-5A67A2378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0A24F6-00B1-4E9E-AB37-8149303B5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C21C0-B983-4A7F-8D4D-A5332DEBB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7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494DD-3C13-4704-BA38-2BFBFEEEA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81C463-3BA6-4296-BAA7-D34A8CA33A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20318-B534-4E71-8395-D9AFA2C4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E57D3-C892-4722-BCAB-03DD7AD97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BFBA7-E2F8-416C-9DF8-1C730999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88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B07505-AA60-46AF-A623-E029548D99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FE4133-EC3B-4307-ADC7-E0AF9D9DE9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A0E6A-C7A4-45F2-887F-027A8588D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136A6-2C95-40C0-B725-01943E110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B6369-06F5-4BC2-B1EF-2059B2BE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42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F2C8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-121558" y="7581894"/>
            <a:ext cx="2986316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ExcelSuperStar.org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509491"/>
            <a:ext cx="12192000" cy="0"/>
          </a:xfrm>
          <a:prstGeom prst="line">
            <a:avLst/>
          </a:prstGeom>
          <a:ln w="38100">
            <a:solidFill>
              <a:srgbClr val="F2C8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8560" y="476036"/>
            <a:ext cx="11042650" cy="866775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4B78278E-A60F-40B1-9DFB-10A92178B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5205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BI Desktop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9DEBDC2-CA12-4BF6-A013-B4F03A175535}"/>
              </a:ext>
            </a:extLst>
          </p:cNvPr>
          <p:cNvSpPr txBox="1">
            <a:spLocks/>
          </p:cNvSpPr>
          <p:nvPr userDrawn="1"/>
        </p:nvSpPr>
        <p:spPr>
          <a:xfrm>
            <a:off x="4038600" y="646520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D461E9F3-8505-45A3-91EE-B2D7D6569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465205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173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1B97B-9469-4FD9-A150-57B9948D1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AF8D7-2817-4CC3-B2F2-6E7FD9EEB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0DFC4-F466-4CDB-83C4-8C130BA4B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F5BDD-CA70-432D-84A9-3E87D40A5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6AF97-B2FA-4F3F-A2DD-8D2B021E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80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E242A-879F-4D02-A913-CE0DDE51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238DC-2FE7-4299-80BE-622BA75DB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A07C94-B8F3-4EB1-8C22-03ECD058C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AD2CB-F71B-4179-B444-AE92924F8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42A8F-8DF1-4866-90AD-D1EA7304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4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C5594-9801-4538-9BB9-5610C116C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4E87D-AEA2-4558-A7CB-0FE0E4E47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DAC39B-6D06-4E98-9189-8B57E6525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A0FC85-EC41-42F6-B8A8-7C309556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DE96C6-4549-4CD0-B931-BA00B19C8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413D4-B35A-4634-A77A-B619F98B7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3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7D0AA-E9F2-4617-9955-960D7D63E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F70C06-F9C0-437B-B449-D6162EB43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956FCB-29B1-4DA5-8D14-E4359409F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47DAB9-F39E-431A-91C8-06A65A32A9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967AA6-2105-4D0D-BEA0-FF6DBA883B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FCD3B-BD10-4DB4-B6AE-EBA4F480B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C6501A-BB92-4CC8-BDE6-F4A40B1A9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DC401E-FD67-4166-9C17-A93231BB7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93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46421-7657-4547-A8D2-21C39DF0C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893C63-4DF0-4EF2-8FFA-A77B02AF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28052D-1CCB-44B9-83A4-B935A9B9C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9C62B-286E-4F84-BBCF-F53C93F2F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7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D5ED98-6382-4415-8E6B-4CFDD2BE6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108654-1467-48C4-ADF4-A7652B4DF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A79F5-7B16-4920-BD06-FCE6730E0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54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A763A4-997A-4FB2-9DFA-BF8C3D669F42}"/>
              </a:ext>
            </a:extLst>
          </p:cNvPr>
          <p:cNvSpPr/>
          <p:nvPr userDrawn="1"/>
        </p:nvSpPr>
        <p:spPr>
          <a:xfrm>
            <a:off x="0" y="6356351"/>
            <a:ext cx="12192000" cy="529228"/>
          </a:xfrm>
          <a:prstGeom prst="rect">
            <a:avLst/>
          </a:prstGeom>
          <a:solidFill>
            <a:srgbClr val="FFD5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A79F5-7B16-4920-BD06-FCE6730E0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2C01D3C7-DCCB-41A9-9919-F0A0115EF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A562C91-6697-467F-8016-EF87326B1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72" y="318631"/>
            <a:ext cx="11436457" cy="781750"/>
          </a:xfrm>
        </p:spPr>
        <p:txBody>
          <a:bodyPr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720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2A3FA-8B78-419D-AF56-518E12780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B3410-6126-43F2-ACA5-6E90E73D5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C3012-29AD-42F0-AAD4-BB1EE8B8F4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A3F17-D7FB-431A-B27C-B3E27312C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A0BCD1-7490-474F-866C-286016B72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65E9F-3C2B-4137-B41F-DC0B95BA0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46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EB3E4B-20C7-411F-A056-57F413E7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624DE5-DFE2-43B5-9290-17679C55B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0A200-E1D9-42CA-8975-73DF4FF2F8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07574-3A10-4BAC-BFEF-7F442C043DB3}" type="datetimeFigureOut">
              <a:rPr lang="en-US" smtClean="0"/>
              <a:t>12/1/2019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2E677-DD7A-4B6F-BBDE-568A9AFBD6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10FFA-2EF0-4AA2-871D-E4015A2CF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1D3C7-DCCB-41A9-9919-F0A0115EFE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46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JOIN Types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83973C-F280-4A27-A4B3-792B698BD3B3}"/>
              </a:ext>
            </a:extLst>
          </p:cNvPr>
          <p:cNvGrpSpPr/>
          <p:nvPr/>
        </p:nvGrpSpPr>
        <p:grpSpPr>
          <a:xfrm>
            <a:off x="377772" y="1429702"/>
            <a:ext cx="2820783" cy="1759426"/>
            <a:chOff x="377772" y="1429702"/>
            <a:chExt cx="2820783" cy="175942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AF0158F-7602-4F6F-805F-834F5EA7F0F1}"/>
                </a:ext>
              </a:extLst>
            </p:cNvPr>
            <p:cNvSpPr/>
            <p:nvPr/>
          </p:nvSpPr>
          <p:spPr>
            <a:xfrm>
              <a:off x="1439129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25C2F77-D1AE-4E8C-A8CA-52C022F64DAE}"/>
                </a:ext>
              </a:extLst>
            </p:cNvPr>
            <p:cNvSpPr/>
            <p:nvPr/>
          </p:nvSpPr>
          <p:spPr>
            <a:xfrm>
              <a:off x="377772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95DCFAF-C0BE-47E2-8940-8E8C6841B788}"/>
                </a:ext>
              </a:extLst>
            </p:cNvPr>
            <p:cNvSpPr/>
            <p:nvPr/>
          </p:nvSpPr>
          <p:spPr>
            <a:xfrm>
              <a:off x="1788164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6F9F08-8413-4717-82C3-E94309E734B4}"/>
              </a:ext>
            </a:extLst>
          </p:cNvPr>
          <p:cNvGrpSpPr/>
          <p:nvPr/>
        </p:nvGrpSpPr>
        <p:grpSpPr>
          <a:xfrm>
            <a:off x="4685608" y="1429702"/>
            <a:ext cx="2820783" cy="1759426"/>
            <a:chOff x="4685608" y="1429702"/>
            <a:chExt cx="2820783" cy="175942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BFDF09-EA3D-4FF7-8F88-362C35143925}"/>
                </a:ext>
              </a:extLst>
            </p:cNvPr>
            <p:cNvSpPr/>
            <p:nvPr/>
          </p:nvSpPr>
          <p:spPr>
            <a:xfrm>
              <a:off x="5746965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C41FAF-A966-4BB9-AA5D-7E7FE1828587}"/>
                </a:ext>
              </a:extLst>
            </p:cNvPr>
            <p:cNvSpPr/>
            <p:nvPr/>
          </p:nvSpPr>
          <p:spPr>
            <a:xfrm>
              <a:off x="4685608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572836-FCF9-4991-8659-038777254771}"/>
                </a:ext>
              </a:extLst>
            </p:cNvPr>
            <p:cNvSpPr/>
            <p:nvPr/>
          </p:nvSpPr>
          <p:spPr>
            <a:xfrm>
              <a:off x="6096000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A8C9E3-50D0-4BF0-8E91-AE23DE2976ED}"/>
              </a:ext>
            </a:extLst>
          </p:cNvPr>
          <p:cNvGrpSpPr/>
          <p:nvPr/>
        </p:nvGrpSpPr>
        <p:grpSpPr>
          <a:xfrm>
            <a:off x="8993444" y="1429702"/>
            <a:ext cx="2820783" cy="1759426"/>
            <a:chOff x="8993444" y="1429702"/>
            <a:chExt cx="2820783" cy="175942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B485B0-8CE0-4B09-A119-374FE9A0FF5D}"/>
                </a:ext>
              </a:extLst>
            </p:cNvPr>
            <p:cNvSpPr/>
            <p:nvPr/>
          </p:nvSpPr>
          <p:spPr>
            <a:xfrm>
              <a:off x="10054801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663D8D-C3E1-4D5A-A8DF-7CB2555DB901}"/>
                </a:ext>
              </a:extLst>
            </p:cNvPr>
            <p:cNvSpPr/>
            <p:nvPr/>
          </p:nvSpPr>
          <p:spPr>
            <a:xfrm>
              <a:off x="8993444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ADB7799-4910-4124-9FEB-6C0AFD6BBBA6}"/>
                </a:ext>
              </a:extLst>
            </p:cNvPr>
            <p:cNvSpPr/>
            <p:nvPr/>
          </p:nvSpPr>
          <p:spPr>
            <a:xfrm>
              <a:off x="10403836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DBB369-ADA6-4EE1-9D58-BEA4894AB46F}"/>
              </a:ext>
            </a:extLst>
          </p:cNvPr>
          <p:cNvGrpSpPr/>
          <p:nvPr/>
        </p:nvGrpSpPr>
        <p:grpSpPr>
          <a:xfrm>
            <a:off x="377772" y="3921110"/>
            <a:ext cx="2820783" cy="1759426"/>
            <a:chOff x="377772" y="3921110"/>
            <a:chExt cx="2820783" cy="175942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79F07FD-0880-4E04-A86D-272080D60054}"/>
                </a:ext>
              </a:extLst>
            </p:cNvPr>
            <p:cNvSpPr/>
            <p:nvPr/>
          </p:nvSpPr>
          <p:spPr>
            <a:xfrm>
              <a:off x="1439129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6362AF-F13F-4EF8-8FDA-5DCDEF4ECDA9}"/>
                </a:ext>
              </a:extLst>
            </p:cNvPr>
            <p:cNvSpPr/>
            <p:nvPr/>
          </p:nvSpPr>
          <p:spPr>
            <a:xfrm>
              <a:off x="377772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45AA079-C906-454E-AE7E-A7B2FF6FE765}"/>
                </a:ext>
              </a:extLst>
            </p:cNvPr>
            <p:cNvSpPr/>
            <p:nvPr/>
          </p:nvSpPr>
          <p:spPr>
            <a:xfrm>
              <a:off x="1788164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3A67C1-491A-4827-A646-E21693631C03}"/>
              </a:ext>
            </a:extLst>
          </p:cNvPr>
          <p:cNvGrpSpPr/>
          <p:nvPr/>
        </p:nvGrpSpPr>
        <p:grpSpPr>
          <a:xfrm>
            <a:off x="4685608" y="3921110"/>
            <a:ext cx="2820783" cy="1759426"/>
            <a:chOff x="4685608" y="3921110"/>
            <a:chExt cx="2820783" cy="175942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45E131-D69B-409A-8593-B17B8DCE8C20}"/>
                </a:ext>
              </a:extLst>
            </p:cNvPr>
            <p:cNvSpPr/>
            <p:nvPr/>
          </p:nvSpPr>
          <p:spPr>
            <a:xfrm>
              <a:off x="5746965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3515921-1E58-4D54-BA7D-DABF610C267C}"/>
                </a:ext>
              </a:extLst>
            </p:cNvPr>
            <p:cNvSpPr/>
            <p:nvPr/>
          </p:nvSpPr>
          <p:spPr>
            <a:xfrm>
              <a:off x="4685608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6A36019-6E0B-405D-BFE4-A9BD5F8087F9}"/>
                </a:ext>
              </a:extLst>
            </p:cNvPr>
            <p:cNvSpPr/>
            <p:nvPr/>
          </p:nvSpPr>
          <p:spPr>
            <a:xfrm>
              <a:off x="6096000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153844-A32A-4EF8-A7C2-51AB397E592E}"/>
              </a:ext>
            </a:extLst>
          </p:cNvPr>
          <p:cNvGrpSpPr/>
          <p:nvPr/>
        </p:nvGrpSpPr>
        <p:grpSpPr>
          <a:xfrm>
            <a:off x="8993444" y="3921110"/>
            <a:ext cx="2820783" cy="1759426"/>
            <a:chOff x="8993444" y="3921110"/>
            <a:chExt cx="2820783" cy="175942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E4C2DD-30C1-48DF-AE0D-4D5A9DC0F246}"/>
                </a:ext>
              </a:extLst>
            </p:cNvPr>
            <p:cNvSpPr/>
            <p:nvPr/>
          </p:nvSpPr>
          <p:spPr>
            <a:xfrm>
              <a:off x="10054801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BD7D833-9E8D-4E27-9CCD-DF3AD6B95523}"/>
                </a:ext>
              </a:extLst>
            </p:cNvPr>
            <p:cNvSpPr/>
            <p:nvPr/>
          </p:nvSpPr>
          <p:spPr>
            <a:xfrm>
              <a:off x="8993444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175152-3D3A-4C15-A456-3595013C11BF}"/>
                </a:ext>
              </a:extLst>
            </p:cNvPr>
            <p:cNvSpPr/>
            <p:nvPr/>
          </p:nvSpPr>
          <p:spPr>
            <a:xfrm>
              <a:off x="10403836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13C9FB6-F2CD-439A-B5D1-45C378A794A0}"/>
              </a:ext>
            </a:extLst>
          </p:cNvPr>
          <p:cNvSpPr/>
          <p:nvPr/>
        </p:nvSpPr>
        <p:spPr>
          <a:xfrm>
            <a:off x="820755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</a:rPr>
              <a:t>Left Outer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41AC7C-51A9-4FC7-ABA5-326C33AB5A62}"/>
              </a:ext>
            </a:extLst>
          </p:cNvPr>
          <p:cNvSpPr/>
          <p:nvPr/>
        </p:nvSpPr>
        <p:spPr>
          <a:xfrm>
            <a:off x="820755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Inner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370C363-0A08-4C1C-A530-6EB76625046E}"/>
              </a:ext>
            </a:extLst>
          </p:cNvPr>
          <p:cNvSpPr/>
          <p:nvPr/>
        </p:nvSpPr>
        <p:spPr>
          <a:xfrm>
            <a:off x="5128591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Outer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5C814A-E960-426C-9D1D-8B3685C9D33C}"/>
              </a:ext>
            </a:extLst>
          </p:cNvPr>
          <p:cNvSpPr/>
          <p:nvPr/>
        </p:nvSpPr>
        <p:spPr>
          <a:xfrm>
            <a:off x="5128591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Anti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F3532CB-2DB7-4C49-AD3D-7A703982D5D3}"/>
              </a:ext>
            </a:extLst>
          </p:cNvPr>
          <p:cNvSpPr/>
          <p:nvPr/>
        </p:nvSpPr>
        <p:spPr>
          <a:xfrm>
            <a:off x="9436427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Full Outer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DDD5E9-5A27-43CF-A9EA-B4305A27828A}"/>
              </a:ext>
            </a:extLst>
          </p:cNvPr>
          <p:cNvSpPr/>
          <p:nvPr/>
        </p:nvSpPr>
        <p:spPr>
          <a:xfrm>
            <a:off x="9436427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Anti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35B9EE3-34DC-4826-B52D-0740CA7CD4FC}"/>
              </a:ext>
            </a:extLst>
          </p:cNvPr>
          <p:cNvSpPr/>
          <p:nvPr/>
        </p:nvSpPr>
        <p:spPr>
          <a:xfrm>
            <a:off x="232574" y="1252106"/>
            <a:ext cx="11773896" cy="4989667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A25718A-F17B-496E-8795-2401F05852AF}"/>
              </a:ext>
            </a:extLst>
          </p:cNvPr>
          <p:cNvSpPr/>
          <p:nvPr/>
        </p:nvSpPr>
        <p:spPr>
          <a:xfrm>
            <a:off x="377772" y="1544234"/>
            <a:ext cx="105022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Used to </a:t>
            </a:r>
            <a:r>
              <a:rPr lang="en-US" sz="3600" b="1" dirty="0"/>
              <a:t>combine records </a:t>
            </a:r>
          </a:p>
          <a:p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from</a:t>
            </a:r>
            <a:r>
              <a:rPr lang="en-US" sz="3600" dirty="0"/>
              <a:t> </a:t>
            </a:r>
            <a:r>
              <a:rPr lang="en-US" sz="3600" b="1" dirty="0"/>
              <a:t>two</a:t>
            </a:r>
            <a:r>
              <a:rPr lang="en-US" sz="3600" dirty="0"/>
              <a:t> </a:t>
            </a: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or more</a:t>
            </a:r>
            <a:r>
              <a:rPr lang="en-US" sz="3600" dirty="0"/>
              <a:t> </a:t>
            </a:r>
            <a:r>
              <a:rPr lang="en-US" sz="3600" b="1" dirty="0"/>
              <a:t>tables</a:t>
            </a: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  <a:p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based on a </a:t>
            </a:r>
            <a:r>
              <a:rPr lang="en-US" sz="3600" b="1" dirty="0"/>
              <a:t>related column (value) </a:t>
            </a: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between them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0311EBF-23AE-43E0-A03A-0A3D60420AE9}"/>
              </a:ext>
            </a:extLst>
          </p:cNvPr>
          <p:cNvSpPr/>
          <p:nvPr/>
        </p:nvSpPr>
        <p:spPr>
          <a:xfrm>
            <a:off x="377772" y="3745604"/>
            <a:ext cx="65462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Also, called </a:t>
            </a:r>
            <a:r>
              <a:rPr lang="en-US" sz="3600" b="1" dirty="0">
                <a:solidFill>
                  <a:srgbClr val="0070C0"/>
                </a:solidFill>
              </a:rPr>
              <a:t>VLOOKUP on </a:t>
            </a:r>
            <a:r>
              <a:rPr lang="en-US" sz="3600" b="1" i="1" dirty="0">
                <a:solidFill>
                  <a:srgbClr val="0070C0"/>
                </a:solidFill>
              </a:rPr>
              <a:t>steroids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5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Inner Join</a:t>
            </a:r>
            <a:endParaRPr lang="en-US" sz="44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2409236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3077297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47473D-1581-4C5B-8688-E617B1F6CAC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27" y="3337984"/>
            <a:ext cx="1353312" cy="13533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255CF0-E285-40B0-AF2B-A9213CFCBD4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54" y="3335487"/>
            <a:ext cx="1355809" cy="13558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4D1FA7-DCF1-402E-BDB9-4C9E2174B06E}"/>
              </a:ext>
            </a:extLst>
          </p:cNvPr>
          <p:cNvSpPr txBox="1"/>
          <p:nvPr/>
        </p:nvSpPr>
        <p:spPr>
          <a:xfrm>
            <a:off x="1367355" y="1628124"/>
            <a:ext cx="136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Invited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92FEE7-AC70-4EEE-ADB7-A86151206164}"/>
              </a:ext>
            </a:extLst>
          </p:cNvPr>
          <p:cNvSpPr txBox="1"/>
          <p:nvPr/>
        </p:nvSpPr>
        <p:spPr>
          <a:xfrm>
            <a:off x="3235260" y="1628124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Attended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F49F80-B64C-4046-8468-392AE4E7F194}"/>
              </a:ext>
            </a:extLst>
          </p:cNvPr>
          <p:cNvSpPr/>
          <p:nvPr/>
        </p:nvSpPr>
        <p:spPr>
          <a:xfrm>
            <a:off x="6414054" y="1628124"/>
            <a:ext cx="54001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Give me the list of people who were:</a:t>
            </a:r>
          </a:p>
          <a:p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Invited AND 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 but didn't attend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Not Invited but attended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8A9698D-11CF-4067-A09B-A53130259287}"/>
              </a:ext>
            </a:extLst>
          </p:cNvPr>
          <p:cNvSpPr/>
          <p:nvPr/>
        </p:nvSpPr>
        <p:spPr>
          <a:xfrm>
            <a:off x="2409236" y="2678472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83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AF7AA96-1131-4B8E-983F-4745135C6AC5}"/>
              </a:ext>
            </a:extLst>
          </p:cNvPr>
          <p:cNvSpPr/>
          <p:nvPr/>
        </p:nvSpPr>
        <p:spPr>
          <a:xfrm>
            <a:off x="377771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Left Anti Join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2409236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3077297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47473D-1581-4C5B-8688-E617B1F6CAC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27" y="3337984"/>
            <a:ext cx="1353312" cy="13533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255CF0-E285-40B0-AF2B-A9213CFCBD4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54" y="3335487"/>
            <a:ext cx="1355809" cy="13558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4D1FA7-DCF1-402E-BDB9-4C9E2174B06E}"/>
              </a:ext>
            </a:extLst>
          </p:cNvPr>
          <p:cNvSpPr txBox="1"/>
          <p:nvPr/>
        </p:nvSpPr>
        <p:spPr>
          <a:xfrm>
            <a:off x="1367355" y="1628124"/>
            <a:ext cx="136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Invited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92FEE7-AC70-4EEE-ADB7-A86151206164}"/>
              </a:ext>
            </a:extLst>
          </p:cNvPr>
          <p:cNvSpPr txBox="1"/>
          <p:nvPr/>
        </p:nvSpPr>
        <p:spPr>
          <a:xfrm>
            <a:off x="3235260" y="1628124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Attended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F49F80-B64C-4046-8468-392AE4E7F194}"/>
              </a:ext>
            </a:extLst>
          </p:cNvPr>
          <p:cNvSpPr/>
          <p:nvPr/>
        </p:nvSpPr>
        <p:spPr>
          <a:xfrm>
            <a:off x="6414054" y="1628124"/>
            <a:ext cx="54001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Give me the list of people who were:</a:t>
            </a:r>
          </a:p>
          <a:p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 AND 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Invited but didn't attend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Not Invited but attended</a:t>
            </a:r>
          </a:p>
        </p:txBody>
      </p:sp>
    </p:spTree>
    <p:extLst>
      <p:ext uri="{BB962C8B-B14F-4D97-AF65-F5344CB8AC3E}">
        <p14:creationId xmlns:p14="http://schemas.microsoft.com/office/powerpoint/2010/main" val="88936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314FA5E-9041-4C46-937E-0270C7F99280}"/>
              </a:ext>
            </a:extLst>
          </p:cNvPr>
          <p:cNvSpPr/>
          <p:nvPr/>
        </p:nvSpPr>
        <p:spPr>
          <a:xfrm>
            <a:off x="3077297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Right Anti Join</a:t>
            </a:r>
            <a:endParaRPr lang="en-US" sz="44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2409236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3077297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47473D-1581-4C5B-8688-E617B1F6CAC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27" y="3337984"/>
            <a:ext cx="1353312" cy="13533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255CF0-E285-40B0-AF2B-A9213CFCBD4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54" y="3335487"/>
            <a:ext cx="1355809" cy="13558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4D1FA7-DCF1-402E-BDB9-4C9E2174B06E}"/>
              </a:ext>
            </a:extLst>
          </p:cNvPr>
          <p:cNvSpPr txBox="1"/>
          <p:nvPr/>
        </p:nvSpPr>
        <p:spPr>
          <a:xfrm>
            <a:off x="1367355" y="1628124"/>
            <a:ext cx="136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Invited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92FEE7-AC70-4EEE-ADB7-A86151206164}"/>
              </a:ext>
            </a:extLst>
          </p:cNvPr>
          <p:cNvSpPr txBox="1"/>
          <p:nvPr/>
        </p:nvSpPr>
        <p:spPr>
          <a:xfrm>
            <a:off x="3235260" y="1628124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Attended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F49F80-B64C-4046-8468-392AE4E7F194}"/>
              </a:ext>
            </a:extLst>
          </p:cNvPr>
          <p:cNvSpPr/>
          <p:nvPr/>
        </p:nvSpPr>
        <p:spPr>
          <a:xfrm>
            <a:off x="6414054" y="1628124"/>
            <a:ext cx="54001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Give me the list of people who were:</a:t>
            </a:r>
          </a:p>
          <a:p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 AND 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 but didn't attend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Not Invited but attended</a:t>
            </a:r>
          </a:p>
        </p:txBody>
      </p:sp>
    </p:spTree>
    <p:extLst>
      <p:ext uri="{BB962C8B-B14F-4D97-AF65-F5344CB8AC3E}">
        <p14:creationId xmlns:p14="http://schemas.microsoft.com/office/powerpoint/2010/main" val="385903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45799AB-B7CB-45B4-919B-E1C1480D9E15}"/>
              </a:ext>
            </a:extLst>
          </p:cNvPr>
          <p:cNvSpPr/>
          <p:nvPr/>
        </p:nvSpPr>
        <p:spPr>
          <a:xfrm>
            <a:off x="2417480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2409236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23CAD86-FDA0-4B8A-952D-EC7B2C78D9E1}"/>
              </a:ext>
            </a:extLst>
          </p:cNvPr>
          <p:cNvSpPr/>
          <p:nvPr/>
        </p:nvSpPr>
        <p:spPr>
          <a:xfrm>
            <a:off x="386016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00C76C2-152C-4B74-8596-6BD1AC34EEE0}"/>
              </a:ext>
            </a:extLst>
          </p:cNvPr>
          <p:cNvSpPr/>
          <p:nvPr/>
        </p:nvSpPr>
        <p:spPr>
          <a:xfrm>
            <a:off x="386016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8FBC369-7440-4AE9-8E0F-6F1768D8D113}"/>
              </a:ext>
            </a:extLst>
          </p:cNvPr>
          <p:cNvSpPr/>
          <p:nvPr/>
        </p:nvSpPr>
        <p:spPr>
          <a:xfrm>
            <a:off x="3085541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Full Outer Join</a:t>
            </a:r>
            <a:endParaRPr lang="en-US" sz="44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3077297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47473D-1581-4C5B-8688-E617B1F6CAC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27" y="3337984"/>
            <a:ext cx="1353312" cy="13533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255CF0-E285-40B0-AF2B-A9213CFCBD4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54" y="3335487"/>
            <a:ext cx="1355809" cy="13558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4D1FA7-DCF1-402E-BDB9-4C9E2174B06E}"/>
              </a:ext>
            </a:extLst>
          </p:cNvPr>
          <p:cNvSpPr txBox="1"/>
          <p:nvPr/>
        </p:nvSpPr>
        <p:spPr>
          <a:xfrm>
            <a:off x="1367355" y="1628124"/>
            <a:ext cx="136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Invited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92FEE7-AC70-4EEE-ADB7-A86151206164}"/>
              </a:ext>
            </a:extLst>
          </p:cNvPr>
          <p:cNvSpPr txBox="1"/>
          <p:nvPr/>
        </p:nvSpPr>
        <p:spPr>
          <a:xfrm>
            <a:off x="3235260" y="1628124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Attended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F49F80-B64C-4046-8468-392AE4E7F194}"/>
              </a:ext>
            </a:extLst>
          </p:cNvPr>
          <p:cNvSpPr/>
          <p:nvPr/>
        </p:nvSpPr>
        <p:spPr>
          <a:xfrm>
            <a:off x="6414054" y="1628124"/>
            <a:ext cx="54001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Give me the list of people who were:</a:t>
            </a:r>
          </a:p>
          <a:p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Invited but didn't attend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Not Invited but 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Invited AND 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Invited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Attended</a:t>
            </a:r>
          </a:p>
        </p:txBody>
      </p:sp>
    </p:spTree>
    <p:extLst>
      <p:ext uri="{BB962C8B-B14F-4D97-AF65-F5344CB8AC3E}">
        <p14:creationId xmlns:p14="http://schemas.microsoft.com/office/powerpoint/2010/main" val="310902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5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JOIN Types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83973C-F280-4A27-A4B3-792B698BD3B3}"/>
              </a:ext>
            </a:extLst>
          </p:cNvPr>
          <p:cNvGrpSpPr/>
          <p:nvPr/>
        </p:nvGrpSpPr>
        <p:grpSpPr>
          <a:xfrm>
            <a:off x="377772" y="1429702"/>
            <a:ext cx="2820783" cy="1759426"/>
            <a:chOff x="377772" y="1429702"/>
            <a:chExt cx="2820783" cy="175942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AF0158F-7602-4F6F-805F-834F5EA7F0F1}"/>
                </a:ext>
              </a:extLst>
            </p:cNvPr>
            <p:cNvSpPr/>
            <p:nvPr/>
          </p:nvSpPr>
          <p:spPr>
            <a:xfrm>
              <a:off x="1439129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25C2F77-D1AE-4E8C-A8CA-52C022F64DAE}"/>
                </a:ext>
              </a:extLst>
            </p:cNvPr>
            <p:cNvSpPr/>
            <p:nvPr/>
          </p:nvSpPr>
          <p:spPr>
            <a:xfrm>
              <a:off x="377772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95DCFAF-C0BE-47E2-8940-8E8C6841B788}"/>
                </a:ext>
              </a:extLst>
            </p:cNvPr>
            <p:cNvSpPr/>
            <p:nvPr/>
          </p:nvSpPr>
          <p:spPr>
            <a:xfrm>
              <a:off x="1788164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6F9F08-8413-4717-82C3-E94309E734B4}"/>
              </a:ext>
            </a:extLst>
          </p:cNvPr>
          <p:cNvGrpSpPr/>
          <p:nvPr/>
        </p:nvGrpSpPr>
        <p:grpSpPr>
          <a:xfrm>
            <a:off x="4685608" y="1429702"/>
            <a:ext cx="2820783" cy="1759426"/>
            <a:chOff x="4685608" y="1429702"/>
            <a:chExt cx="2820783" cy="175942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BFDF09-EA3D-4FF7-8F88-362C35143925}"/>
                </a:ext>
              </a:extLst>
            </p:cNvPr>
            <p:cNvSpPr/>
            <p:nvPr/>
          </p:nvSpPr>
          <p:spPr>
            <a:xfrm>
              <a:off x="5746965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C41FAF-A966-4BB9-AA5D-7E7FE1828587}"/>
                </a:ext>
              </a:extLst>
            </p:cNvPr>
            <p:cNvSpPr/>
            <p:nvPr/>
          </p:nvSpPr>
          <p:spPr>
            <a:xfrm>
              <a:off x="4685608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572836-FCF9-4991-8659-038777254771}"/>
                </a:ext>
              </a:extLst>
            </p:cNvPr>
            <p:cNvSpPr/>
            <p:nvPr/>
          </p:nvSpPr>
          <p:spPr>
            <a:xfrm>
              <a:off x="6096000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A8C9E3-50D0-4BF0-8E91-AE23DE2976ED}"/>
              </a:ext>
            </a:extLst>
          </p:cNvPr>
          <p:cNvGrpSpPr/>
          <p:nvPr/>
        </p:nvGrpSpPr>
        <p:grpSpPr>
          <a:xfrm>
            <a:off x="8993444" y="1429702"/>
            <a:ext cx="2820783" cy="1759426"/>
            <a:chOff x="8993444" y="1429702"/>
            <a:chExt cx="2820783" cy="175942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B485B0-8CE0-4B09-A119-374FE9A0FF5D}"/>
                </a:ext>
              </a:extLst>
            </p:cNvPr>
            <p:cNvSpPr/>
            <p:nvPr/>
          </p:nvSpPr>
          <p:spPr>
            <a:xfrm>
              <a:off x="10054801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663D8D-C3E1-4D5A-A8DF-7CB2555DB901}"/>
                </a:ext>
              </a:extLst>
            </p:cNvPr>
            <p:cNvSpPr/>
            <p:nvPr/>
          </p:nvSpPr>
          <p:spPr>
            <a:xfrm>
              <a:off x="8993444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ADB7799-4910-4124-9FEB-6C0AFD6BBBA6}"/>
                </a:ext>
              </a:extLst>
            </p:cNvPr>
            <p:cNvSpPr/>
            <p:nvPr/>
          </p:nvSpPr>
          <p:spPr>
            <a:xfrm>
              <a:off x="10403836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DBB369-ADA6-4EE1-9D58-BEA4894AB46F}"/>
              </a:ext>
            </a:extLst>
          </p:cNvPr>
          <p:cNvGrpSpPr/>
          <p:nvPr/>
        </p:nvGrpSpPr>
        <p:grpSpPr>
          <a:xfrm>
            <a:off x="377772" y="3921110"/>
            <a:ext cx="2820783" cy="1759426"/>
            <a:chOff x="377772" y="3921110"/>
            <a:chExt cx="2820783" cy="175942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79F07FD-0880-4E04-A86D-272080D60054}"/>
                </a:ext>
              </a:extLst>
            </p:cNvPr>
            <p:cNvSpPr/>
            <p:nvPr/>
          </p:nvSpPr>
          <p:spPr>
            <a:xfrm>
              <a:off x="1439129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6362AF-F13F-4EF8-8FDA-5DCDEF4ECDA9}"/>
                </a:ext>
              </a:extLst>
            </p:cNvPr>
            <p:cNvSpPr/>
            <p:nvPr/>
          </p:nvSpPr>
          <p:spPr>
            <a:xfrm>
              <a:off x="377772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45AA079-C906-454E-AE7E-A7B2FF6FE765}"/>
                </a:ext>
              </a:extLst>
            </p:cNvPr>
            <p:cNvSpPr/>
            <p:nvPr/>
          </p:nvSpPr>
          <p:spPr>
            <a:xfrm>
              <a:off x="1788164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3A67C1-491A-4827-A646-E21693631C03}"/>
              </a:ext>
            </a:extLst>
          </p:cNvPr>
          <p:cNvGrpSpPr/>
          <p:nvPr/>
        </p:nvGrpSpPr>
        <p:grpSpPr>
          <a:xfrm>
            <a:off x="4685608" y="3921110"/>
            <a:ext cx="2820783" cy="1759426"/>
            <a:chOff x="4685608" y="3921110"/>
            <a:chExt cx="2820783" cy="175942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45E131-D69B-409A-8593-B17B8DCE8C20}"/>
                </a:ext>
              </a:extLst>
            </p:cNvPr>
            <p:cNvSpPr/>
            <p:nvPr/>
          </p:nvSpPr>
          <p:spPr>
            <a:xfrm>
              <a:off x="5746965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3515921-1E58-4D54-BA7D-DABF610C267C}"/>
                </a:ext>
              </a:extLst>
            </p:cNvPr>
            <p:cNvSpPr/>
            <p:nvPr/>
          </p:nvSpPr>
          <p:spPr>
            <a:xfrm>
              <a:off x="4685608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6A36019-6E0B-405D-BFE4-A9BD5F8087F9}"/>
                </a:ext>
              </a:extLst>
            </p:cNvPr>
            <p:cNvSpPr/>
            <p:nvPr/>
          </p:nvSpPr>
          <p:spPr>
            <a:xfrm>
              <a:off x="6096000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153844-A32A-4EF8-A7C2-51AB397E592E}"/>
              </a:ext>
            </a:extLst>
          </p:cNvPr>
          <p:cNvGrpSpPr/>
          <p:nvPr/>
        </p:nvGrpSpPr>
        <p:grpSpPr>
          <a:xfrm>
            <a:off x="8993444" y="3921110"/>
            <a:ext cx="2820783" cy="1759426"/>
            <a:chOff x="8993444" y="3921110"/>
            <a:chExt cx="2820783" cy="175942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E4C2DD-30C1-48DF-AE0D-4D5A9DC0F246}"/>
                </a:ext>
              </a:extLst>
            </p:cNvPr>
            <p:cNvSpPr/>
            <p:nvPr/>
          </p:nvSpPr>
          <p:spPr>
            <a:xfrm>
              <a:off x="10054801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BD7D833-9E8D-4E27-9CCD-DF3AD6B95523}"/>
                </a:ext>
              </a:extLst>
            </p:cNvPr>
            <p:cNvSpPr/>
            <p:nvPr/>
          </p:nvSpPr>
          <p:spPr>
            <a:xfrm>
              <a:off x="8993444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175152-3D3A-4C15-A456-3595013C11BF}"/>
                </a:ext>
              </a:extLst>
            </p:cNvPr>
            <p:cNvSpPr/>
            <p:nvPr/>
          </p:nvSpPr>
          <p:spPr>
            <a:xfrm>
              <a:off x="10403836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13C9FB6-F2CD-439A-B5D1-45C378A794A0}"/>
              </a:ext>
            </a:extLst>
          </p:cNvPr>
          <p:cNvSpPr/>
          <p:nvPr/>
        </p:nvSpPr>
        <p:spPr>
          <a:xfrm>
            <a:off x="820755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</a:rPr>
              <a:t>Left Outer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41AC7C-51A9-4FC7-ABA5-326C33AB5A62}"/>
              </a:ext>
            </a:extLst>
          </p:cNvPr>
          <p:cNvSpPr/>
          <p:nvPr/>
        </p:nvSpPr>
        <p:spPr>
          <a:xfrm>
            <a:off x="820755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Inner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370C363-0A08-4C1C-A530-6EB76625046E}"/>
              </a:ext>
            </a:extLst>
          </p:cNvPr>
          <p:cNvSpPr/>
          <p:nvPr/>
        </p:nvSpPr>
        <p:spPr>
          <a:xfrm>
            <a:off x="5128591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Outer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5C814A-E960-426C-9D1D-8B3685C9D33C}"/>
              </a:ext>
            </a:extLst>
          </p:cNvPr>
          <p:cNvSpPr/>
          <p:nvPr/>
        </p:nvSpPr>
        <p:spPr>
          <a:xfrm>
            <a:off x="5128591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Anti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F3532CB-2DB7-4C49-AD3D-7A703982D5D3}"/>
              </a:ext>
            </a:extLst>
          </p:cNvPr>
          <p:cNvSpPr/>
          <p:nvPr/>
        </p:nvSpPr>
        <p:spPr>
          <a:xfrm>
            <a:off x="9436427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Full Outer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DDD5E9-5A27-43CF-A9EA-B4305A27828A}"/>
              </a:ext>
            </a:extLst>
          </p:cNvPr>
          <p:cNvSpPr/>
          <p:nvPr/>
        </p:nvSpPr>
        <p:spPr>
          <a:xfrm>
            <a:off x="9436427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Anti</a:t>
            </a:r>
          </a:p>
        </p:txBody>
      </p:sp>
    </p:spTree>
    <p:extLst>
      <p:ext uri="{BB962C8B-B14F-4D97-AF65-F5344CB8AC3E}">
        <p14:creationId xmlns:p14="http://schemas.microsoft.com/office/powerpoint/2010/main" val="3184984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Types in </a:t>
            </a:r>
            <a:r>
              <a:rPr lang="en-US" dirty="0">
                <a:solidFill>
                  <a:srgbClr val="FFD5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KNIME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4 (in action)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83973C-F280-4A27-A4B3-792B698BD3B3}"/>
              </a:ext>
            </a:extLst>
          </p:cNvPr>
          <p:cNvGrpSpPr/>
          <p:nvPr/>
        </p:nvGrpSpPr>
        <p:grpSpPr>
          <a:xfrm>
            <a:off x="377772" y="1429702"/>
            <a:ext cx="2820783" cy="1759426"/>
            <a:chOff x="377772" y="1429702"/>
            <a:chExt cx="2820783" cy="175942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AF0158F-7602-4F6F-805F-834F5EA7F0F1}"/>
                </a:ext>
              </a:extLst>
            </p:cNvPr>
            <p:cNvSpPr/>
            <p:nvPr/>
          </p:nvSpPr>
          <p:spPr>
            <a:xfrm>
              <a:off x="1439129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25C2F77-D1AE-4E8C-A8CA-52C022F64DAE}"/>
                </a:ext>
              </a:extLst>
            </p:cNvPr>
            <p:cNvSpPr/>
            <p:nvPr/>
          </p:nvSpPr>
          <p:spPr>
            <a:xfrm>
              <a:off x="377772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95DCFAF-C0BE-47E2-8940-8E8C6841B788}"/>
                </a:ext>
              </a:extLst>
            </p:cNvPr>
            <p:cNvSpPr/>
            <p:nvPr/>
          </p:nvSpPr>
          <p:spPr>
            <a:xfrm>
              <a:off x="1788164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6F9F08-8413-4717-82C3-E94309E734B4}"/>
              </a:ext>
            </a:extLst>
          </p:cNvPr>
          <p:cNvGrpSpPr/>
          <p:nvPr/>
        </p:nvGrpSpPr>
        <p:grpSpPr>
          <a:xfrm>
            <a:off x="4685608" y="1429702"/>
            <a:ext cx="2820783" cy="1759426"/>
            <a:chOff x="4685608" y="1429702"/>
            <a:chExt cx="2820783" cy="175942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BFDF09-EA3D-4FF7-8F88-362C35143925}"/>
                </a:ext>
              </a:extLst>
            </p:cNvPr>
            <p:cNvSpPr/>
            <p:nvPr/>
          </p:nvSpPr>
          <p:spPr>
            <a:xfrm>
              <a:off x="5746965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C41FAF-A966-4BB9-AA5D-7E7FE1828587}"/>
                </a:ext>
              </a:extLst>
            </p:cNvPr>
            <p:cNvSpPr/>
            <p:nvPr/>
          </p:nvSpPr>
          <p:spPr>
            <a:xfrm>
              <a:off x="4685608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572836-FCF9-4991-8659-038777254771}"/>
                </a:ext>
              </a:extLst>
            </p:cNvPr>
            <p:cNvSpPr/>
            <p:nvPr/>
          </p:nvSpPr>
          <p:spPr>
            <a:xfrm>
              <a:off x="6096000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A8C9E3-50D0-4BF0-8E91-AE23DE2976ED}"/>
              </a:ext>
            </a:extLst>
          </p:cNvPr>
          <p:cNvGrpSpPr/>
          <p:nvPr/>
        </p:nvGrpSpPr>
        <p:grpSpPr>
          <a:xfrm>
            <a:off x="8993444" y="1429702"/>
            <a:ext cx="2820783" cy="1759426"/>
            <a:chOff x="8993444" y="1429702"/>
            <a:chExt cx="2820783" cy="175942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B485B0-8CE0-4B09-A119-374FE9A0FF5D}"/>
                </a:ext>
              </a:extLst>
            </p:cNvPr>
            <p:cNvSpPr/>
            <p:nvPr/>
          </p:nvSpPr>
          <p:spPr>
            <a:xfrm>
              <a:off x="10054801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663D8D-C3E1-4D5A-A8DF-7CB2555DB901}"/>
                </a:ext>
              </a:extLst>
            </p:cNvPr>
            <p:cNvSpPr/>
            <p:nvPr/>
          </p:nvSpPr>
          <p:spPr>
            <a:xfrm>
              <a:off x="8993444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ADB7799-4910-4124-9FEB-6C0AFD6BBBA6}"/>
                </a:ext>
              </a:extLst>
            </p:cNvPr>
            <p:cNvSpPr/>
            <p:nvPr/>
          </p:nvSpPr>
          <p:spPr>
            <a:xfrm>
              <a:off x="10403836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DBB369-ADA6-4EE1-9D58-BEA4894AB46F}"/>
              </a:ext>
            </a:extLst>
          </p:cNvPr>
          <p:cNvGrpSpPr/>
          <p:nvPr/>
        </p:nvGrpSpPr>
        <p:grpSpPr>
          <a:xfrm>
            <a:off x="377772" y="3921110"/>
            <a:ext cx="2820783" cy="1759426"/>
            <a:chOff x="377772" y="3921110"/>
            <a:chExt cx="2820783" cy="175942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79F07FD-0880-4E04-A86D-272080D60054}"/>
                </a:ext>
              </a:extLst>
            </p:cNvPr>
            <p:cNvSpPr/>
            <p:nvPr/>
          </p:nvSpPr>
          <p:spPr>
            <a:xfrm>
              <a:off x="1439129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6362AF-F13F-4EF8-8FDA-5DCDEF4ECDA9}"/>
                </a:ext>
              </a:extLst>
            </p:cNvPr>
            <p:cNvSpPr/>
            <p:nvPr/>
          </p:nvSpPr>
          <p:spPr>
            <a:xfrm>
              <a:off x="377772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45AA079-C906-454E-AE7E-A7B2FF6FE765}"/>
                </a:ext>
              </a:extLst>
            </p:cNvPr>
            <p:cNvSpPr/>
            <p:nvPr/>
          </p:nvSpPr>
          <p:spPr>
            <a:xfrm>
              <a:off x="1788164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3A67C1-491A-4827-A646-E21693631C03}"/>
              </a:ext>
            </a:extLst>
          </p:cNvPr>
          <p:cNvGrpSpPr/>
          <p:nvPr/>
        </p:nvGrpSpPr>
        <p:grpSpPr>
          <a:xfrm>
            <a:off x="4685608" y="3921110"/>
            <a:ext cx="2820783" cy="1759426"/>
            <a:chOff x="4685608" y="3921110"/>
            <a:chExt cx="2820783" cy="175942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45E131-D69B-409A-8593-B17B8DCE8C20}"/>
                </a:ext>
              </a:extLst>
            </p:cNvPr>
            <p:cNvSpPr/>
            <p:nvPr/>
          </p:nvSpPr>
          <p:spPr>
            <a:xfrm>
              <a:off x="5746965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3515921-1E58-4D54-BA7D-DABF610C267C}"/>
                </a:ext>
              </a:extLst>
            </p:cNvPr>
            <p:cNvSpPr/>
            <p:nvPr/>
          </p:nvSpPr>
          <p:spPr>
            <a:xfrm>
              <a:off x="4685608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6A36019-6E0B-405D-BFE4-A9BD5F8087F9}"/>
                </a:ext>
              </a:extLst>
            </p:cNvPr>
            <p:cNvSpPr/>
            <p:nvPr/>
          </p:nvSpPr>
          <p:spPr>
            <a:xfrm>
              <a:off x="6096000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153844-A32A-4EF8-A7C2-51AB397E592E}"/>
              </a:ext>
            </a:extLst>
          </p:cNvPr>
          <p:cNvGrpSpPr/>
          <p:nvPr/>
        </p:nvGrpSpPr>
        <p:grpSpPr>
          <a:xfrm>
            <a:off x="8993444" y="3921110"/>
            <a:ext cx="2820783" cy="1759426"/>
            <a:chOff x="8993444" y="3921110"/>
            <a:chExt cx="2820783" cy="175942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E4C2DD-30C1-48DF-AE0D-4D5A9DC0F246}"/>
                </a:ext>
              </a:extLst>
            </p:cNvPr>
            <p:cNvSpPr/>
            <p:nvPr/>
          </p:nvSpPr>
          <p:spPr>
            <a:xfrm>
              <a:off x="10054801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BD7D833-9E8D-4E27-9CCD-DF3AD6B95523}"/>
                </a:ext>
              </a:extLst>
            </p:cNvPr>
            <p:cNvSpPr/>
            <p:nvPr/>
          </p:nvSpPr>
          <p:spPr>
            <a:xfrm>
              <a:off x="8993444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175152-3D3A-4C15-A456-3595013C11BF}"/>
                </a:ext>
              </a:extLst>
            </p:cNvPr>
            <p:cNvSpPr/>
            <p:nvPr/>
          </p:nvSpPr>
          <p:spPr>
            <a:xfrm>
              <a:off x="10403836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13C9FB6-F2CD-439A-B5D1-45C378A794A0}"/>
              </a:ext>
            </a:extLst>
          </p:cNvPr>
          <p:cNvSpPr/>
          <p:nvPr/>
        </p:nvSpPr>
        <p:spPr>
          <a:xfrm>
            <a:off x="820755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Outer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41AC7C-51A9-4FC7-ABA5-326C33AB5A62}"/>
              </a:ext>
            </a:extLst>
          </p:cNvPr>
          <p:cNvSpPr/>
          <p:nvPr/>
        </p:nvSpPr>
        <p:spPr>
          <a:xfrm>
            <a:off x="820755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Inner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370C363-0A08-4C1C-A530-6EB76625046E}"/>
              </a:ext>
            </a:extLst>
          </p:cNvPr>
          <p:cNvSpPr/>
          <p:nvPr/>
        </p:nvSpPr>
        <p:spPr>
          <a:xfrm>
            <a:off x="5128591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Outer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5C814A-E960-426C-9D1D-8B3685C9D33C}"/>
              </a:ext>
            </a:extLst>
          </p:cNvPr>
          <p:cNvSpPr/>
          <p:nvPr/>
        </p:nvSpPr>
        <p:spPr>
          <a:xfrm>
            <a:off x="5128591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Anti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F3532CB-2DB7-4C49-AD3D-7A703982D5D3}"/>
              </a:ext>
            </a:extLst>
          </p:cNvPr>
          <p:cNvSpPr/>
          <p:nvPr/>
        </p:nvSpPr>
        <p:spPr>
          <a:xfrm>
            <a:off x="9436427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Full Outer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DDD5E9-5A27-43CF-A9EA-B4305A27828A}"/>
              </a:ext>
            </a:extLst>
          </p:cNvPr>
          <p:cNvSpPr/>
          <p:nvPr/>
        </p:nvSpPr>
        <p:spPr>
          <a:xfrm>
            <a:off x="9436427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Anti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4312A6-5CD4-4465-89FA-2F675103657A}"/>
              </a:ext>
            </a:extLst>
          </p:cNvPr>
          <p:cNvSpPr/>
          <p:nvPr/>
        </p:nvSpPr>
        <p:spPr>
          <a:xfrm>
            <a:off x="4306957" y="3803374"/>
            <a:ext cx="7699513" cy="2303012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B486C366-64A8-42B9-A0BB-3A1C351D83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832" y="4470858"/>
            <a:ext cx="775166" cy="77516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0EC4CEF-18F5-430D-BE99-743E1517E1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272" y="4470858"/>
            <a:ext cx="775166" cy="77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02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0" grpId="0"/>
      <p:bldP spid="41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Types</a:t>
            </a:r>
            <a:endParaRPr lang="en-US" b="0" dirty="0">
              <a:solidFill>
                <a:srgbClr val="FFD50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AB6E477-7E34-4A12-8034-516D784B3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945312"/>
              </p:ext>
            </p:extLst>
          </p:nvPr>
        </p:nvGraphicFramePr>
        <p:xfrm>
          <a:off x="195613" y="3923008"/>
          <a:ext cx="4206241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5157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424517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206567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/>
                        <a:t>Elective Subject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B63E6E2-CB41-487D-BB9E-C8BA270FC8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486907"/>
              </p:ext>
            </p:extLst>
          </p:nvPr>
        </p:nvGraphicFramePr>
        <p:xfrm>
          <a:off x="4709554" y="3923008"/>
          <a:ext cx="3287817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772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2745045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019D6F69-E70E-4A6B-A2DE-972EDAAAB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335619"/>
              </p:ext>
            </p:extLst>
          </p:nvPr>
        </p:nvGraphicFramePr>
        <p:xfrm>
          <a:off x="5442127" y="386148"/>
          <a:ext cx="6372101" cy="31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506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562424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003372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  <a:gridCol w="2234799">
                  <a:extLst>
                    <a:ext uri="{9D8B030D-6E8A-4147-A177-3AD203B41FA5}">
                      <a16:colId xmlns:a16="http://schemas.microsoft.com/office/drawing/2014/main" val="1319533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Elective Subject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25065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7175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93060"/>
                  </a:ext>
                </a:extLst>
              </a:tr>
            </a:tbl>
          </a:graphicData>
        </a:graphic>
      </p:graphicFrame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D273FFA-A550-4798-91A3-EBA9140D30A0}"/>
              </a:ext>
            </a:extLst>
          </p:cNvPr>
          <p:cNvCxnSpPr>
            <a:stCxn id="13" idx="8"/>
            <a:endCxn id="16" idx="0"/>
          </p:cNvCxnSpPr>
          <p:nvPr/>
        </p:nvCxnSpPr>
        <p:spPr>
          <a:xfrm>
            <a:off x="1257485" y="3189128"/>
            <a:ext cx="1041248" cy="73388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009ED0F-9B53-41F4-B448-24FCF38407BC}"/>
              </a:ext>
            </a:extLst>
          </p:cNvPr>
          <p:cNvCxnSpPr>
            <a:cxnSpLocks/>
            <a:stCxn id="12" idx="2"/>
            <a:endCxn id="17" idx="0"/>
          </p:cNvCxnSpPr>
          <p:nvPr/>
        </p:nvCxnSpPr>
        <p:spPr>
          <a:xfrm>
            <a:off x="2318842" y="3189128"/>
            <a:ext cx="4034620" cy="73388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2D1CBA4-7599-441D-B9E4-25F35DEFCE40}"/>
              </a:ext>
            </a:extLst>
          </p:cNvPr>
          <p:cNvSpPr/>
          <p:nvPr/>
        </p:nvSpPr>
        <p:spPr>
          <a:xfrm>
            <a:off x="195613" y="3923008"/>
            <a:ext cx="568662" cy="430628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733C88-9DEC-4A19-9444-B13BD52E924F}"/>
              </a:ext>
            </a:extLst>
          </p:cNvPr>
          <p:cNvSpPr/>
          <p:nvPr/>
        </p:nvSpPr>
        <p:spPr>
          <a:xfrm>
            <a:off x="4709554" y="3923008"/>
            <a:ext cx="544834" cy="430628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1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JOIN Type: </a:t>
            </a:r>
            <a:r>
              <a:rPr lang="en-US" dirty="0"/>
              <a:t>LEFT OUTER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solidFill>
            <a:srgbClr val="FFD50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solidFill>
            <a:srgbClr val="FFD50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60D7C5-624A-4117-829A-A864AF422208}"/>
              </a:ext>
            </a:extLst>
          </p:cNvPr>
          <p:cNvSpPr/>
          <p:nvPr/>
        </p:nvSpPr>
        <p:spPr>
          <a:xfrm>
            <a:off x="377772" y="3371402"/>
            <a:ext cx="382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ALL</a:t>
            </a:r>
            <a:r>
              <a:rPr lang="en-US" dirty="0">
                <a:latin typeface="Calibri" panose="020F0502020204030204" pitchFamily="34" charset="0"/>
              </a:rPr>
              <a:t> from </a:t>
            </a:r>
            <a:r>
              <a:rPr lang="en-US" b="1" dirty="0">
                <a:latin typeface="Calibri" panose="020F0502020204030204" pitchFamily="34" charset="0"/>
              </a:rPr>
              <a:t>1</a:t>
            </a:r>
            <a:r>
              <a:rPr lang="en-US" b="1" baseline="30000" dirty="0">
                <a:latin typeface="Calibri" panose="020F0502020204030204" pitchFamily="34" charset="0"/>
              </a:rPr>
              <a:t>st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(A)</a:t>
            </a:r>
            <a:r>
              <a:rPr lang="en-US" dirty="0">
                <a:latin typeface="Calibri" panose="020F0502020204030204" pitchFamily="34" charset="0"/>
              </a:rPr>
              <a:t>, matching from 2</a:t>
            </a:r>
            <a:r>
              <a:rPr lang="en-US" baseline="30000" dirty="0">
                <a:latin typeface="Calibri" panose="020F0502020204030204" pitchFamily="34" charset="0"/>
              </a:rPr>
              <a:t>nd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(B)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39A8E9B-3084-4E2E-AD8E-201F0B0D1C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039976"/>
              </p:ext>
            </p:extLst>
          </p:nvPr>
        </p:nvGraphicFramePr>
        <p:xfrm>
          <a:off x="195613" y="3923008"/>
          <a:ext cx="4206241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5157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424517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206567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/>
                        <a:t>Elective Subject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ABCE23E-8F8F-4695-ADCA-B1739CFF4C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442362"/>
              </p:ext>
            </p:extLst>
          </p:nvPr>
        </p:nvGraphicFramePr>
        <p:xfrm>
          <a:off x="4709554" y="3923008"/>
          <a:ext cx="3287817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772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2745045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A6E0502-4AF0-4747-95E9-4FD8500876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453706"/>
              </p:ext>
            </p:extLst>
          </p:nvPr>
        </p:nvGraphicFramePr>
        <p:xfrm>
          <a:off x="5442127" y="386148"/>
          <a:ext cx="6372101" cy="31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506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562424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003372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  <a:gridCol w="2234799">
                  <a:extLst>
                    <a:ext uri="{9D8B030D-6E8A-4147-A177-3AD203B41FA5}">
                      <a16:colId xmlns:a16="http://schemas.microsoft.com/office/drawing/2014/main" val="1319533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Elective Subject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25065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7175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93060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04902962-32E0-493E-A1C6-FEEA451B5A62}"/>
              </a:ext>
            </a:extLst>
          </p:cNvPr>
          <p:cNvSpPr/>
          <p:nvPr/>
        </p:nvSpPr>
        <p:spPr>
          <a:xfrm>
            <a:off x="5442126" y="1167898"/>
            <a:ext cx="6372100" cy="1575302"/>
          </a:xfrm>
          <a:prstGeom prst="rect">
            <a:avLst/>
          </a:prstGeom>
          <a:ln w="762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2DF444-C535-4A82-8ABB-ADBE2A346354}"/>
              </a:ext>
            </a:extLst>
          </p:cNvPr>
          <p:cNvSpPr/>
          <p:nvPr/>
        </p:nvSpPr>
        <p:spPr>
          <a:xfrm>
            <a:off x="195613" y="4815980"/>
            <a:ext cx="4206241" cy="895707"/>
          </a:xfrm>
          <a:prstGeom prst="rect">
            <a:avLst/>
          </a:prstGeom>
          <a:ln w="571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46C640F-5F2A-4320-B2B8-04FCB0791256}"/>
              </a:ext>
            </a:extLst>
          </p:cNvPr>
          <p:cNvSpPr/>
          <p:nvPr/>
        </p:nvSpPr>
        <p:spPr>
          <a:xfrm>
            <a:off x="4709554" y="4815980"/>
            <a:ext cx="3287817" cy="895707"/>
          </a:xfrm>
          <a:prstGeom prst="rect">
            <a:avLst/>
          </a:prstGeom>
          <a:ln w="571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0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JOIN Type: </a:t>
            </a:r>
            <a:r>
              <a:rPr lang="en-US" dirty="0"/>
              <a:t>RIGHT OUTER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solidFill>
            <a:srgbClr val="FFD50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solidFill>
            <a:srgbClr val="FFD50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CDDF5E-B07C-42F6-A25A-BF948D7DF7BE}"/>
              </a:ext>
            </a:extLst>
          </p:cNvPr>
          <p:cNvSpPr/>
          <p:nvPr/>
        </p:nvSpPr>
        <p:spPr>
          <a:xfrm>
            <a:off x="377772" y="3371402"/>
            <a:ext cx="382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ALL</a:t>
            </a:r>
            <a:r>
              <a:rPr lang="en-US" dirty="0">
                <a:latin typeface="Calibri" panose="020F0502020204030204" pitchFamily="34" charset="0"/>
              </a:rPr>
              <a:t> from </a:t>
            </a:r>
            <a:r>
              <a:rPr lang="en-US" b="1" dirty="0">
                <a:latin typeface="Calibri" panose="020F0502020204030204" pitchFamily="34" charset="0"/>
              </a:rPr>
              <a:t>2</a:t>
            </a:r>
            <a:r>
              <a:rPr lang="en-US" b="1" baseline="30000" dirty="0">
                <a:latin typeface="Calibri" panose="020F0502020204030204" pitchFamily="34" charset="0"/>
              </a:rPr>
              <a:t>nd</a:t>
            </a:r>
            <a:r>
              <a:rPr lang="en-US" b="1" dirty="0"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(B)</a:t>
            </a:r>
            <a:r>
              <a:rPr lang="en-US" dirty="0">
                <a:latin typeface="Calibri" panose="020F0502020204030204" pitchFamily="34" charset="0"/>
              </a:rPr>
              <a:t>, matching from 1</a:t>
            </a:r>
            <a:r>
              <a:rPr lang="en-US" baseline="30000" dirty="0">
                <a:latin typeface="Calibri" panose="020F0502020204030204" pitchFamily="34" charset="0"/>
              </a:rPr>
              <a:t>st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(A)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12F8072-9E53-482C-AC55-DE8AE66CC8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72010"/>
              </p:ext>
            </p:extLst>
          </p:nvPr>
        </p:nvGraphicFramePr>
        <p:xfrm>
          <a:off x="195613" y="3923008"/>
          <a:ext cx="4206241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5157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424517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206567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/>
                        <a:t>Elective Subject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3E08FC3-EF3C-40FF-B228-1FA67AC50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995349"/>
              </p:ext>
            </p:extLst>
          </p:nvPr>
        </p:nvGraphicFramePr>
        <p:xfrm>
          <a:off x="5442127" y="386148"/>
          <a:ext cx="6372101" cy="31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506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562424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003372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  <a:gridCol w="2234799">
                  <a:extLst>
                    <a:ext uri="{9D8B030D-6E8A-4147-A177-3AD203B41FA5}">
                      <a16:colId xmlns:a16="http://schemas.microsoft.com/office/drawing/2014/main" val="1319533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Elective Subject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25065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7175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9306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BA9FF8D-4A33-462C-8EEE-E97822F981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689880"/>
              </p:ext>
            </p:extLst>
          </p:nvPr>
        </p:nvGraphicFramePr>
        <p:xfrm>
          <a:off x="4709554" y="3923008"/>
          <a:ext cx="3287817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772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2745045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883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JOIN Type: </a:t>
            </a:r>
            <a:r>
              <a:rPr lang="en-US" dirty="0"/>
              <a:t>FULL OUTER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solidFill>
            <a:srgbClr val="FFD50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solidFill>
            <a:srgbClr val="FFD50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solidFill>
            <a:srgbClr val="FFD50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60B50E-E65A-4C68-918E-9DBE196DD63D}"/>
              </a:ext>
            </a:extLst>
          </p:cNvPr>
          <p:cNvSpPr/>
          <p:nvPr/>
        </p:nvSpPr>
        <p:spPr>
          <a:xfrm>
            <a:off x="377772" y="3371402"/>
            <a:ext cx="2024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ALL</a:t>
            </a:r>
            <a:r>
              <a:rPr lang="en-US" dirty="0">
                <a:latin typeface="Calibri" panose="020F0502020204030204" pitchFamily="34" charset="0"/>
              </a:rPr>
              <a:t> rows from both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D34F346-580F-43B5-91F7-F923654667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72010"/>
              </p:ext>
            </p:extLst>
          </p:nvPr>
        </p:nvGraphicFramePr>
        <p:xfrm>
          <a:off x="195613" y="3923008"/>
          <a:ext cx="4206241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5157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424517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206567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/>
                        <a:t>Elective Subject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55AD58A-886C-4764-BFAE-A19700E15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208337"/>
              </p:ext>
            </p:extLst>
          </p:nvPr>
        </p:nvGraphicFramePr>
        <p:xfrm>
          <a:off x="5442127" y="386148"/>
          <a:ext cx="6372101" cy="31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506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562424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003372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  <a:gridCol w="2234799">
                  <a:extLst>
                    <a:ext uri="{9D8B030D-6E8A-4147-A177-3AD203B41FA5}">
                      <a16:colId xmlns:a16="http://schemas.microsoft.com/office/drawing/2014/main" val="1319533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Elective Subject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25065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7175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93060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5BD10B6-F888-48AA-9D83-1A3469BEE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689880"/>
              </p:ext>
            </p:extLst>
          </p:nvPr>
        </p:nvGraphicFramePr>
        <p:xfrm>
          <a:off x="4709554" y="3923008"/>
          <a:ext cx="3287817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772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2745045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273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4000" dirty="0">
                <a:cs typeface="Segoe UI" panose="020B0502040204020203" pitchFamily="34" charset="0"/>
              </a:rPr>
              <a:t>Merge Queries </a:t>
            </a:r>
            <a:r>
              <a:rPr lang="en-US" sz="4000" dirty="0">
                <a:solidFill>
                  <a:schemeClr val="bg1">
                    <a:lumMod val="85000"/>
                  </a:schemeClr>
                </a:solidFill>
                <a:cs typeface="Segoe UI" panose="020B0502040204020203" pitchFamily="34" charset="0"/>
              </a:rPr>
              <a:t>vs. Append Queries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1DE576-3F3D-48E1-82B6-BD6A019F7E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" r="1"/>
          <a:stretch/>
        </p:blipFill>
        <p:spPr>
          <a:xfrm>
            <a:off x="458560" y="1733693"/>
            <a:ext cx="5325771" cy="20082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B10811-F237-447B-A482-EB8E5F1CA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5515" y="1734962"/>
            <a:ext cx="1229284" cy="20056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6E8C01-ED35-47C6-B014-910AA755FC65}"/>
              </a:ext>
            </a:extLst>
          </p:cNvPr>
          <p:cNvSpPr txBox="1"/>
          <p:nvPr/>
        </p:nvSpPr>
        <p:spPr>
          <a:xfrm>
            <a:off x="5981280" y="2392083"/>
            <a:ext cx="517288" cy="691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+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455EC25-2143-43C7-B9FB-578D5B8692F8}"/>
              </a:ext>
            </a:extLst>
          </p:cNvPr>
          <p:cNvCxnSpPr/>
          <p:nvPr/>
        </p:nvCxnSpPr>
        <p:spPr>
          <a:xfrm>
            <a:off x="458560" y="4319581"/>
            <a:ext cx="7466239" cy="0"/>
          </a:xfrm>
          <a:prstGeom prst="straightConnector1">
            <a:avLst/>
          </a:prstGeom>
          <a:ln w="571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DBD39E6-1860-4287-942F-E3BC6817ECD3}"/>
              </a:ext>
            </a:extLst>
          </p:cNvPr>
          <p:cNvSpPr txBox="1"/>
          <p:nvPr/>
        </p:nvSpPr>
        <p:spPr>
          <a:xfrm>
            <a:off x="2919760" y="4512539"/>
            <a:ext cx="25438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Horizontal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77BBE2-BC65-45C3-8F27-58C4BE1FE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055" y="1700551"/>
            <a:ext cx="2720828" cy="1382962"/>
          </a:xfrm>
          <a:prstGeom prst="rect">
            <a:avLst/>
          </a:prstGeom>
          <a:ln w="28575">
            <a:solidFill>
              <a:srgbClr val="FF0000"/>
            </a:solidFill>
            <a:prstDash val="sysDash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46E445A-83E8-4E1D-800A-EABCE1F757F6}"/>
              </a:ext>
            </a:extLst>
          </p:cNvPr>
          <p:cNvCxnSpPr/>
          <p:nvPr/>
        </p:nvCxnSpPr>
        <p:spPr>
          <a:xfrm flipH="1">
            <a:off x="10793798" y="1243526"/>
            <a:ext cx="537258" cy="65839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70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JOIN Type: </a:t>
            </a:r>
            <a:r>
              <a:rPr lang="en-US" dirty="0"/>
              <a:t>INNER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solidFill>
            <a:srgbClr val="FFD50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A6F591-FBB2-414B-A411-17F36E056BF3}"/>
              </a:ext>
            </a:extLst>
          </p:cNvPr>
          <p:cNvSpPr/>
          <p:nvPr/>
        </p:nvSpPr>
        <p:spPr>
          <a:xfrm>
            <a:off x="377772" y="3371402"/>
            <a:ext cx="3119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Only matching (common) rows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986ACE4-A51E-4871-A868-00F9FB7ABE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72010"/>
              </p:ext>
            </p:extLst>
          </p:nvPr>
        </p:nvGraphicFramePr>
        <p:xfrm>
          <a:off x="195613" y="3923008"/>
          <a:ext cx="4206241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5157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424517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206567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/>
                        <a:t>Elective Subject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C101535-D5AE-42A7-B263-7CB04826A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388257"/>
              </p:ext>
            </p:extLst>
          </p:nvPr>
        </p:nvGraphicFramePr>
        <p:xfrm>
          <a:off x="5442127" y="386148"/>
          <a:ext cx="6372101" cy="31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506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562424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003372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  <a:gridCol w="2234799">
                  <a:extLst>
                    <a:ext uri="{9D8B030D-6E8A-4147-A177-3AD203B41FA5}">
                      <a16:colId xmlns:a16="http://schemas.microsoft.com/office/drawing/2014/main" val="1319533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Elective Subject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/>
                        <a:t>IBM</a:t>
                      </a: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25065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7175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9306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FF825EB-2CC9-4B0B-8E5D-64F840D31E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689880"/>
              </p:ext>
            </p:extLst>
          </p:nvPr>
        </p:nvGraphicFramePr>
        <p:xfrm>
          <a:off x="4709554" y="3923008"/>
          <a:ext cx="3287817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772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2745045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19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JOIN Type: </a:t>
            </a:r>
            <a:r>
              <a:rPr lang="en-US" dirty="0"/>
              <a:t>LEFT ANTI JOIN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solidFill>
            <a:srgbClr val="FFD50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A6F591-FBB2-414B-A411-17F36E056BF3}"/>
              </a:ext>
            </a:extLst>
          </p:cNvPr>
          <p:cNvSpPr/>
          <p:nvPr/>
        </p:nvSpPr>
        <p:spPr>
          <a:xfrm>
            <a:off x="377772" y="3371402"/>
            <a:ext cx="2245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Rows only from 1</a:t>
            </a:r>
            <a:r>
              <a:rPr lang="en-US" baseline="30000" dirty="0">
                <a:latin typeface="Calibri" panose="020F0502020204030204" pitchFamily="34" charset="0"/>
              </a:rPr>
              <a:t>st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(A)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6367B82-ABF1-4077-957E-F3D1966495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72010"/>
              </p:ext>
            </p:extLst>
          </p:nvPr>
        </p:nvGraphicFramePr>
        <p:xfrm>
          <a:off x="195613" y="3923008"/>
          <a:ext cx="4206241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5157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424517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206567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/>
                        <a:t>Elective Subject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FC05814-15D4-47B2-BC16-5B5A7ABB2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088717"/>
              </p:ext>
            </p:extLst>
          </p:nvPr>
        </p:nvGraphicFramePr>
        <p:xfrm>
          <a:off x="5442127" y="386148"/>
          <a:ext cx="6372101" cy="31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506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562424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003372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  <a:gridCol w="2234799">
                  <a:extLst>
                    <a:ext uri="{9D8B030D-6E8A-4147-A177-3AD203B41FA5}">
                      <a16:colId xmlns:a16="http://schemas.microsoft.com/office/drawing/2014/main" val="1319533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Elective Subject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25065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7175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9306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A6511D7-7DFA-4AD7-B0CF-A438A3DCD5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689880"/>
              </p:ext>
            </p:extLst>
          </p:nvPr>
        </p:nvGraphicFramePr>
        <p:xfrm>
          <a:off x="4709554" y="3923008"/>
          <a:ext cx="3287817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772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2745045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87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JOIN Type: </a:t>
            </a:r>
            <a:r>
              <a:rPr lang="en-US" dirty="0"/>
              <a:t>RIGHT ANTI JOIN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solidFill>
            <a:srgbClr val="FFD50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A6F591-FBB2-414B-A411-17F36E056BF3}"/>
              </a:ext>
            </a:extLst>
          </p:cNvPr>
          <p:cNvSpPr/>
          <p:nvPr/>
        </p:nvSpPr>
        <p:spPr>
          <a:xfrm>
            <a:off x="377772" y="3371402"/>
            <a:ext cx="228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Rows only from 2</a:t>
            </a:r>
            <a:r>
              <a:rPr lang="en-US" baseline="30000" dirty="0">
                <a:latin typeface="Calibri" panose="020F0502020204030204" pitchFamily="34" charset="0"/>
              </a:rPr>
              <a:t>nd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(B)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A57C6AB-8E3F-4EA8-BC6C-4105EBB986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72010"/>
              </p:ext>
            </p:extLst>
          </p:nvPr>
        </p:nvGraphicFramePr>
        <p:xfrm>
          <a:off x="195613" y="3923008"/>
          <a:ext cx="4206241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5157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424517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206567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/>
                        <a:t>Elective Subject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BADD510-927C-47AF-89CB-A60431777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50768"/>
              </p:ext>
            </p:extLst>
          </p:nvPr>
        </p:nvGraphicFramePr>
        <p:xfrm>
          <a:off x="5442127" y="386148"/>
          <a:ext cx="6372101" cy="31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506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562424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003372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  <a:gridCol w="2234799">
                  <a:extLst>
                    <a:ext uri="{9D8B030D-6E8A-4147-A177-3AD203B41FA5}">
                      <a16:colId xmlns:a16="http://schemas.microsoft.com/office/drawing/2014/main" val="1319533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Elective Subject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25065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7175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9306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7A20975-EE6A-4B1B-A70D-F49A173DE8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689880"/>
              </p:ext>
            </p:extLst>
          </p:nvPr>
        </p:nvGraphicFramePr>
        <p:xfrm>
          <a:off x="4709554" y="3923008"/>
          <a:ext cx="3287817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772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2745045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50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JOIN Type: </a:t>
            </a:r>
            <a:r>
              <a:rPr lang="en-US" dirty="0"/>
              <a:t>FULL ANTI JOIN / OUTER ANTI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solidFill>
            <a:srgbClr val="FFD50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solidFill>
            <a:srgbClr val="FFD50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7C0D6C-4F7D-4BED-85FC-B35BE4CCF2BB}"/>
              </a:ext>
            </a:extLst>
          </p:cNvPr>
          <p:cNvSpPr/>
          <p:nvPr/>
        </p:nvSpPr>
        <p:spPr>
          <a:xfrm>
            <a:off x="228443" y="278196"/>
            <a:ext cx="8872014" cy="3150804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4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JOIN Types: </a:t>
            </a:r>
            <a:r>
              <a:rPr lang="en-US" dirty="0"/>
              <a:t>Guess!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83973C-F280-4A27-A4B3-792B698BD3B3}"/>
              </a:ext>
            </a:extLst>
          </p:cNvPr>
          <p:cNvGrpSpPr/>
          <p:nvPr/>
        </p:nvGrpSpPr>
        <p:grpSpPr>
          <a:xfrm>
            <a:off x="377772" y="1429702"/>
            <a:ext cx="2820783" cy="1759426"/>
            <a:chOff x="377772" y="1429702"/>
            <a:chExt cx="2820783" cy="175942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AF0158F-7602-4F6F-805F-834F5EA7F0F1}"/>
                </a:ext>
              </a:extLst>
            </p:cNvPr>
            <p:cNvSpPr/>
            <p:nvPr/>
          </p:nvSpPr>
          <p:spPr>
            <a:xfrm>
              <a:off x="1439129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25C2F77-D1AE-4E8C-A8CA-52C022F64DAE}"/>
                </a:ext>
              </a:extLst>
            </p:cNvPr>
            <p:cNvSpPr/>
            <p:nvPr/>
          </p:nvSpPr>
          <p:spPr>
            <a:xfrm>
              <a:off x="377772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95DCFAF-C0BE-47E2-8940-8E8C6841B788}"/>
                </a:ext>
              </a:extLst>
            </p:cNvPr>
            <p:cNvSpPr/>
            <p:nvPr/>
          </p:nvSpPr>
          <p:spPr>
            <a:xfrm>
              <a:off x="1788164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6F9F08-8413-4717-82C3-E94309E734B4}"/>
              </a:ext>
            </a:extLst>
          </p:cNvPr>
          <p:cNvGrpSpPr/>
          <p:nvPr/>
        </p:nvGrpSpPr>
        <p:grpSpPr>
          <a:xfrm>
            <a:off x="4685608" y="1429702"/>
            <a:ext cx="2820783" cy="1759426"/>
            <a:chOff x="4685608" y="1429702"/>
            <a:chExt cx="2820783" cy="175942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BFDF09-EA3D-4FF7-8F88-362C35143925}"/>
                </a:ext>
              </a:extLst>
            </p:cNvPr>
            <p:cNvSpPr/>
            <p:nvPr/>
          </p:nvSpPr>
          <p:spPr>
            <a:xfrm>
              <a:off x="5746965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C41FAF-A966-4BB9-AA5D-7E7FE1828587}"/>
                </a:ext>
              </a:extLst>
            </p:cNvPr>
            <p:cNvSpPr/>
            <p:nvPr/>
          </p:nvSpPr>
          <p:spPr>
            <a:xfrm>
              <a:off x="4685608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572836-FCF9-4991-8659-038777254771}"/>
                </a:ext>
              </a:extLst>
            </p:cNvPr>
            <p:cNvSpPr/>
            <p:nvPr/>
          </p:nvSpPr>
          <p:spPr>
            <a:xfrm>
              <a:off x="6096000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A8C9E3-50D0-4BF0-8E91-AE23DE2976ED}"/>
              </a:ext>
            </a:extLst>
          </p:cNvPr>
          <p:cNvGrpSpPr/>
          <p:nvPr/>
        </p:nvGrpSpPr>
        <p:grpSpPr>
          <a:xfrm>
            <a:off x="8993444" y="1429702"/>
            <a:ext cx="2820783" cy="1759426"/>
            <a:chOff x="8993444" y="1429702"/>
            <a:chExt cx="2820783" cy="175942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B485B0-8CE0-4B09-A119-374FE9A0FF5D}"/>
                </a:ext>
              </a:extLst>
            </p:cNvPr>
            <p:cNvSpPr/>
            <p:nvPr/>
          </p:nvSpPr>
          <p:spPr>
            <a:xfrm>
              <a:off x="10054801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663D8D-C3E1-4D5A-A8DF-7CB2555DB901}"/>
                </a:ext>
              </a:extLst>
            </p:cNvPr>
            <p:cNvSpPr/>
            <p:nvPr/>
          </p:nvSpPr>
          <p:spPr>
            <a:xfrm>
              <a:off x="8993444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ADB7799-4910-4124-9FEB-6C0AFD6BBBA6}"/>
                </a:ext>
              </a:extLst>
            </p:cNvPr>
            <p:cNvSpPr/>
            <p:nvPr/>
          </p:nvSpPr>
          <p:spPr>
            <a:xfrm>
              <a:off x="10403836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DBB369-ADA6-4EE1-9D58-BEA4894AB46F}"/>
              </a:ext>
            </a:extLst>
          </p:cNvPr>
          <p:cNvGrpSpPr/>
          <p:nvPr/>
        </p:nvGrpSpPr>
        <p:grpSpPr>
          <a:xfrm>
            <a:off x="377772" y="3921110"/>
            <a:ext cx="2820783" cy="1759426"/>
            <a:chOff x="377772" y="3921110"/>
            <a:chExt cx="2820783" cy="175942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79F07FD-0880-4E04-A86D-272080D60054}"/>
                </a:ext>
              </a:extLst>
            </p:cNvPr>
            <p:cNvSpPr/>
            <p:nvPr/>
          </p:nvSpPr>
          <p:spPr>
            <a:xfrm>
              <a:off x="1439129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6362AF-F13F-4EF8-8FDA-5DCDEF4ECDA9}"/>
                </a:ext>
              </a:extLst>
            </p:cNvPr>
            <p:cNvSpPr/>
            <p:nvPr/>
          </p:nvSpPr>
          <p:spPr>
            <a:xfrm>
              <a:off x="377772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45AA079-C906-454E-AE7E-A7B2FF6FE765}"/>
                </a:ext>
              </a:extLst>
            </p:cNvPr>
            <p:cNvSpPr/>
            <p:nvPr/>
          </p:nvSpPr>
          <p:spPr>
            <a:xfrm>
              <a:off x="1788164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3A67C1-491A-4827-A646-E21693631C03}"/>
              </a:ext>
            </a:extLst>
          </p:cNvPr>
          <p:cNvGrpSpPr/>
          <p:nvPr/>
        </p:nvGrpSpPr>
        <p:grpSpPr>
          <a:xfrm>
            <a:off x="4685608" y="3921110"/>
            <a:ext cx="2820783" cy="1759426"/>
            <a:chOff x="4685608" y="3921110"/>
            <a:chExt cx="2820783" cy="175942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45E131-D69B-409A-8593-B17B8DCE8C20}"/>
                </a:ext>
              </a:extLst>
            </p:cNvPr>
            <p:cNvSpPr/>
            <p:nvPr/>
          </p:nvSpPr>
          <p:spPr>
            <a:xfrm>
              <a:off x="5746965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3515921-1E58-4D54-BA7D-DABF610C267C}"/>
                </a:ext>
              </a:extLst>
            </p:cNvPr>
            <p:cNvSpPr/>
            <p:nvPr/>
          </p:nvSpPr>
          <p:spPr>
            <a:xfrm>
              <a:off x="4685608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6A36019-6E0B-405D-BFE4-A9BD5F8087F9}"/>
                </a:ext>
              </a:extLst>
            </p:cNvPr>
            <p:cNvSpPr/>
            <p:nvPr/>
          </p:nvSpPr>
          <p:spPr>
            <a:xfrm>
              <a:off x="6096000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153844-A32A-4EF8-A7C2-51AB397E592E}"/>
              </a:ext>
            </a:extLst>
          </p:cNvPr>
          <p:cNvGrpSpPr/>
          <p:nvPr/>
        </p:nvGrpSpPr>
        <p:grpSpPr>
          <a:xfrm>
            <a:off x="8993444" y="3921110"/>
            <a:ext cx="2820783" cy="1759426"/>
            <a:chOff x="8993444" y="3921110"/>
            <a:chExt cx="2820783" cy="175942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E4C2DD-30C1-48DF-AE0D-4D5A9DC0F246}"/>
                </a:ext>
              </a:extLst>
            </p:cNvPr>
            <p:cNvSpPr/>
            <p:nvPr/>
          </p:nvSpPr>
          <p:spPr>
            <a:xfrm>
              <a:off x="10054801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BD7D833-9E8D-4E27-9CCD-DF3AD6B95523}"/>
                </a:ext>
              </a:extLst>
            </p:cNvPr>
            <p:cNvSpPr/>
            <p:nvPr/>
          </p:nvSpPr>
          <p:spPr>
            <a:xfrm>
              <a:off x="8993444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175152-3D3A-4C15-A456-3595013C11BF}"/>
                </a:ext>
              </a:extLst>
            </p:cNvPr>
            <p:cNvSpPr/>
            <p:nvPr/>
          </p:nvSpPr>
          <p:spPr>
            <a:xfrm>
              <a:off x="10403836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13C9FB6-F2CD-439A-B5D1-45C378A794A0}"/>
              </a:ext>
            </a:extLst>
          </p:cNvPr>
          <p:cNvSpPr/>
          <p:nvPr/>
        </p:nvSpPr>
        <p:spPr>
          <a:xfrm>
            <a:off x="820755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Outer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41AC7C-51A9-4FC7-ABA5-326C33AB5A62}"/>
              </a:ext>
            </a:extLst>
          </p:cNvPr>
          <p:cNvSpPr/>
          <p:nvPr/>
        </p:nvSpPr>
        <p:spPr>
          <a:xfrm>
            <a:off x="820755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Inner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370C363-0A08-4C1C-A530-6EB76625046E}"/>
              </a:ext>
            </a:extLst>
          </p:cNvPr>
          <p:cNvSpPr/>
          <p:nvPr/>
        </p:nvSpPr>
        <p:spPr>
          <a:xfrm>
            <a:off x="5128591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Outer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5C814A-E960-426C-9D1D-8B3685C9D33C}"/>
              </a:ext>
            </a:extLst>
          </p:cNvPr>
          <p:cNvSpPr/>
          <p:nvPr/>
        </p:nvSpPr>
        <p:spPr>
          <a:xfrm>
            <a:off x="5128591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Anti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F3532CB-2DB7-4C49-AD3D-7A703982D5D3}"/>
              </a:ext>
            </a:extLst>
          </p:cNvPr>
          <p:cNvSpPr/>
          <p:nvPr/>
        </p:nvSpPr>
        <p:spPr>
          <a:xfrm>
            <a:off x="9436427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Full Outer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DDD5E9-5A27-43CF-A9EA-B4305A27828A}"/>
              </a:ext>
            </a:extLst>
          </p:cNvPr>
          <p:cNvSpPr/>
          <p:nvPr/>
        </p:nvSpPr>
        <p:spPr>
          <a:xfrm>
            <a:off x="9436427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Anti</a:t>
            </a:r>
          </a:p>
        </p:txBody>
      </p:sp>
    </p:spTree>
    <p:extLst>
      <p:ext uri="{BB962C8B-B14F-4D97-AF65-F5344CB8AC3E}">
        <p14:creationId xmlns:p14="http://schemas.microsoft.com/office/powerpoint/2010/main" val="244656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0" grpId="0"/>
      <p:bldP spid="4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Types available in </a:t>
            </a:r>
            <a:r>
              <a:rPr lang="en-US" dirty="0">
                <a:solidFill>
                  <a:srgbClr val="017F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ALTERYX</a:t>
            </a:r>
            <a:r>
              <a:rPr lang="en-US" dirty="0">
                <a:solidFill>
                  <a:srgbClr val="FFD5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- 3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83973C-F280-4A27-A4B3-792B698BD3B3}"/>
              </a:ext>
            </a:extLst>
          </p:cNvPr>
          <p:cNvGrpSpPr/>
          <p:nvPr/>
        </p:nvGrpSpPr>
        <p:grpSpPr>
          <a:xfrm>
            <a:off x="377772" y="1429702"/>
            <a:ext cx="2820783" cy="1759426"/>
            <a:chOff x="377772" y="1429702"/>
            <a:chExt cx="2820783" cy="175942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AF0158F-7602-4F6F-805F-834F5EA7F0F1}"/>
                </a:ext>
              </a:extLst>
            </p:cNvPr>
            <p:cNvSpPr/>
            <p:nvPr/>
          </p:nvSpPr>
          <p:spPr>
            <a:xfrm>
              <a:off x="1439129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25C2F77-D1AE-4E8C-A8CA-52C022F64DAE}"/>
                </a:ext>
              </a:extLst>
            </p:cNvPr>
            <p:cNvSpPr/>
            <p:nvPr/>
          </p:nvSpPr>
          <p:spPr>
            <a:xfrm>
              <a:off x="377772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95DCFAF-C0BE-47E2-8940-8E8C6841B788}"/>
                </a:ext>
              </a:extLst>
            </p:cNvPr>
            <p:cNvSpPr/>
            <p:nvPr/>
          </p:nvSpPr>
          <p:spPr>
            <a:xfrm>
              <a:off x="1788164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6F9F08-8413-4717-82C3-E94309E734B4}"/>
              </a:ext>
            </a:extLst>
          </p:cNvPr>
          <p:cNvGrpSpPr/>
          <p:nvPr/>
        </p:nvGrpSpPr>
        <p:grpSpPr>
          <a:xfrm>
            <a:off x="4685608" y="1429702"/>
            <a:ext cx="2820783" cy="1759426"/>
            <a:chOff x="4685608" y="1429702"/>
            <a:chExt cx="2820783" cy="175942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BFDF09-EA3D-4FF7-8F88-362C35143925}"/>
                </a:ext>
              </a:extLst>
            </p:cNvPr>
            <p:cNvSpPr/>
            <p:nvPr/>
          </p:nvSpPr>
          <p:spPr>
            <a:xfrm>
              <a:off x="5746965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C41FAF-A966-4BB9-AA5D-7E7FE1828587}"/>
                </a:ext>
              </a:extLst>
            </p:cNvPr>
            <p:cNvSpPr/>
            <p:nvPr/>
          </p:nvSpPr>
          <p:spPr>
            <a:xfrm>
              <a:off x="4685608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572836-FCF9-4991-8659-038777254771}"/>
                </a:ext>
              </a:extLst>
            </p:cNvPr>
            <p:cNvSpPr/>
            <p:nvPr/>
          </p:nvSpPr>
          <p:spPr>
            <a:xfrm>
              <a:off x="6096000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A8C9E3-50D0-4BF0-8E91-AE23DE2976ED}"/>
              </a:ext>
            </a:extLst>
          </p:cNvPr>
          <p:cNvGrpSpPr/>
          <p:nvPr/>
        </p:nvGrpSpPr>
        <p:grpSpPr>
          <a:xfrm>
            <a:off x="8993444" y="1429702"/>
            <a:ext cx="2820783" cy="1759426"/>
            <a:chOff x="8993444" y="1429702"/>
            <a:chExt cx="2820783" cy="175942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B485B0-8CE0-4B09-A119-374FE9A0FF5D}"/>
                </a:ext>
              </a:extLst>
            </p:cNvPr>
            <p:cNvSpPr/>
            <p:nvPr/>
          </p:nvSpPr>
          <p:spPr>
            <a:xfrm>
              <a:off x="10054801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663D8D-C3E1-4D5A-A8DF-7CB2555DB901}"/>
                </a:ext>
              </a:extLst>
            </p:cNvPr>
            <p:cNvSpPr/>
            <p:nvPr/>
          </p:nvSpPr>
          <p:spPr>
            <a:xfrm>
              <a:off x="8993444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ADB7799-4910-4124-9FEB-6C0AFD6BBBA6}"/>
                </a:ext>
              </a:extLst>
            </p:cNvPr>
            <p:cNvSpPr/>
            <p:nvPr/>
          </p:nvSpPr>
          <p:spPr>
            <a:xfrm>
              <a:off x="10403836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DBB369-ADA6-4EE1-9D58-BEA4894AB46F}"/>
              </a:ext>
            </a:extLst>
          </p:cNvPr>
          <p:cNvGrpSpPr/>
          <p:nvPr/>
        </p:nvGrpSpPr>
        <p:grpSpPr>
          <a:xfrm>
            <a:off x="377772" y="3921110"/>
            <a:ext cx="2820783" cy="1759426"/>
            <a:chOff x="377772" y="3921110"/>
            <a:chExt cx="2820783" cy="175942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79F07FD-0880-4E04-A86D-272080D60054}"/>
                </a:ext>
              </a:extLst>
            </p:cNvPr>
            <p:cNvSpPr/>
            <p:nvPr/>
          </p:nvSpPr>
          <p:spPr>
            <a:xfrm>
              <a:off x="1439129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6362AF-F13F-4EF8-8FDA-5DCDEF4ECDA9}"/>
                </a:ext>
              </a:extLst>
            </p:cNvPr>
            <p:cNvSpPr/>
            <p:nvPr/>
          </p:nvSpPr>
          <p:spPr>
            <a:xfrm>
              <a:off x="377772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45AA079-C906-454E-AE7E-A7B2FF6FE765}"/>
                </a:ext>
              </a:extLst>
            </p:cNvPr>
            <p:cNvSpPr/>
            <p:nvPr/>
          </p:nvSpPr>
          <p:spPr>
            <a:xfrm>
              <a:off x="1788164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3A67C1-491A-4827-A646-E21693631C03}"/>
              </a:ext>
            </a:extLst>
          </p:cNvPr>
          <p:cNvGrpSpPr/>
          <p:nvPr/>
        </p:nvGrpSpPr>
        <p:grpSpPr>
          <a:xfrm>
            <a:off x="4685608" y="3921110"/>
            <a:ext cx="2820783" cy="1759426"/>
            <a:chOff x="4685608" y="3921110"/>
            <a:chExt cx="2820783" cy="175942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45E131-D69B-409A-8593-B17B8DCE8C20}"/>
                </a:ext>
              </a:extLst>
            </p:cNvPr>
            <p:cNvSpPr/>
            <p:nvPr/>
          </p:nvSpPr>
          <p:spPr>
            <a:xfrm>
              <a:off x="5746965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3515921-1E58-4D54-BA7D-DABF610C267C}"/>
                </a:ext>
              </a:extLst>
            </p:cNvPr>
            <p:cNvSpPr/>
            <p:nvPr/>
          </p:nvSpPr>
          <p:spPr>
            <a:xfrm>
              <a:off x="4685608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6A36019-6E0B-405D-BFE4-A9BD5F8087F9}"/>
                </a:ext>
              </a:extLst>
            </p:cNvPr>
            <p:cNvSpPr/>
            <p:nvPr/>
          </p:nvSpPr>
          <p:spPr>
            <a:xfrm>
              <a:off x="6096000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153844-A32A-4EF8-A7C2-51AB397E592E}"/>
              </a:ext>
            </a:extLst>
          </p:cNvPr>
          <p:cNvGrpSpPr/>
          <p:nvPr/>
        </p:nvGrpSpPr>
        <p:grpSpPr>
          <a:xfrm>
            <a:off x="8993444" y="3921110"/>
            <a:ext cx="2820783" cy="1759426"/>
            <a:chOff x="8993444" y="3921110"/>
            <a:chExt cx="2820783" cy="175942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E4C2DD-30C1-48DF-AE0D-4D5A9DC0F246}"/>
                </a:ext>
              </a:extLst>
            </p:cNvPr>
            <p:cNvSpPr/>
            <p:nvPr/>
          </p:nvSpPr>
          <p:spPr>
            <a:xfrm>
              <a:off x="10054801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BD7D833-9E8D-4E27-9CCD-DF3AD6B95523}"/>
                </a:ext>
              </a:extLst>
            </p:cNvPr>
            <p:cNvSpPr/>
            <p:nvPr/>
          </p:nvSpPr>
          <p:spPr>
            <a:xfrm>
              <a:off x="8993444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175152-3D3A-4C15-A456-3595013C11BF}"/>
                </a:ext>
              </a:extLst>
            </p:cNvPr>
            <p:cNvSpPr/>
            <p:nvPr/>
          </p:nvSpPr>
          <p:spPr>
            <a:xfrm>
              <a:off x="10403836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13C9FB6-F2CD-439A-B5D1-45C378A794A0}"/>
              </a:ext>
            </a:extLst>
          </p:cNvPr>
          <p:cNvSpPr/>
          <p:nvPr/>
        </p:nvSpPr>
        <p:spPr>
          <a:xfrm>
            <a:off x="820755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Outer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41AC7C-51A9-4FC7-ABA5-326C33AB5A62}"/>
              </a:ext>
            </a:extLst>
          </p:cNvPr>
          <p:cNvSpPr/>
          <p:nvPr/>
        </p:nvSpPr>
        <p:spPr>
          <a:xfrm>
            <a:off x="820755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Inner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370C363-0A08-4C1C-A530-6EB76625046E}"/>
              </a:ext>
            </a:extLst>
          </p:cNvPr>
          <p:cNvSpPr/>
          <p:nvPr/>
        </p:nvSpPr>
        <p:spPr>
          <a:xfrm>
            <a:off x="5128591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Outer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5C814A-E960-426C-9D1D-8B3685C9D33C}"/>
              </a:ext>
            </a:extLst>
          </p:cNvPr>
          <p:cNvSpPr/>
          <p:nvPr/>
        </p:nvSpPr>
        <p:spPr>
          <a:xfrm>
            <a:off x="5128591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Anti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F3532CB-2DB7-4C49-AD3D-7A703982D5D3}"/>
              </a:ext>
            </a:extLst>
          </p:cNvPr>
          <p:cNvSpPr/>
          <p:nvPr/>
        </p:nvSpPr>
        <p:spPr>
          <a:xfrm>
            <a:off x="9436427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Full Outer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DDD5E9-5A27-43CF-A9EA-B4305A27828A}"/>
              </a:ext>
            </a:extLst>
          </p:cNvPr>
          <p:cNvSpPr/>
          <p:nvPr/>
        </p:nvSpPr>
        <p:spPr>
          <a:xfrm>
            <a:off x="9436427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Anti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4312A6-5CD4-4465-89FA-2F675103657A}"/>
              </a:ext>
            </a:extLst>
          </p:cNvPr>
          <p:cNvSpPr/>
          <p:nvPr/>
        </p:nvSpPr>
        <p:spPr>
          <a:xfrm>
            <a:off x="232574" y="1252107"/>
            <a:ext cx="11773896" cy="2303012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8BAB-07C2-4AFA-A8A5-43B52D4280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580" y="1921832"/>
            <a:ext cx="775166" cy="77516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D6E3F74-C6B0-4A89-9385-EF8BFD953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832" y="1921832"/>
            <a:ext cx="775166" cy="77516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CDC5CC9-99D8-4AF1-B555-A501F70CA3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272" y="1921832"/>
            <a:ext cx="775166" cy="77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0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0" grpId="0"/>
      <p:bldP spid="41" grpId="0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Types available in </a:t>
            </a:r>
            <a:r>
              <a:rPr lang="en-US" dirty="0">
                <a:solidFill>
                  <a:srgbClr val="017F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ALTERYX</a:t>
            </a:r>
            <a:r>
              <a:rPr lang="en-US" dirty="0">
                <a:solidFill>
                  <a:srgbClr val="FFD5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- 3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83973C-F280-4A27-A4B3-792B698BD3B3}"/>
              </a:ext>
            </a:extLst>
          </p:cNvPr>
          <p:cNvGrpSpPr/>
          <p:nvPr/>
        </p:nvGrpSpPr>
        <p:grpSpPr>
          <a:xfrm>
            <a:off x="377772" y="1429702"/>
            <a:ext cx="2820783" cy="1759426"/>
            <a:chOff x="377772" y="1429702"/>
            <a:chExt cx="2820783" cy="175942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AF0158F-7602-4F6F-805F-834F5EA7F0F1}"/>
                </a:ext>
              </a:extLst>
            </p:cNvPr>
            <p:cNvSpPr/>
            <p:nvPr/>
          </p:nvSpPr>
          <p:spPr>
            <a:xfrm>
              <a:off x="1439129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25C2F77-D1AE-4E8C-A8CA-52C022F64DAE}"/>
                </a:ext>
              </a:extLst>
            </p:cNvPr>
            <p:cNvSpPr/>
            <p:nvPr/>
          </p:nvSpPr>
          <p:spPr>
            <a:xfrm>
              <a:off x="377772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95DCFAF-C0BE-47E2-8940-8E8C6841B788}"/>
                </a:ext>
              </a:extLst>
            </p:cNvPr>
            <p:cNvSpPr/>
            <p:nvPr/>
          </p:nvSpPr>
          <p:spPr>
            <a:xfrm>
              <a:off x="1788164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6F9F08-8413-4717-82C3-E94309E734B4}"/>
              </a:ext>
            </a:extLst>
          </p:cNvPr>
          <p:cNvGrpSpPr/>
          <p:nvPr/>
        </p:nvGrpSpPr>
        <p:grpSpPr>
          <a:xfrm>
            <a:off x="4685608" y="1429702"/>
            <a:ext cx="2820783" cy="1759426"/>
            <a:chOff x="4685608" y="1429702"/>
            <a:chExt cx="2820783" cy="175942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BFDF09-EA3D-4FF7-8F88-362C35143925}"/>
                </a:ext>
              </a:extLst>
            </p:cNvPr>
            <p:cNvSpPr/>
            <p:nvPr/>
          </p:nvSpPr>
          <p:spPr>
            <a:xfrm>
              <a:off x="5746965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C41FAF-A966-4BB9-AA5D-7E7FE1828587}"/>
                </a:ext>
              </a:extLst>
            </p:cNvPr>
            <p:cNvSpPr/>
            <p:nvPr/>
          </p:nvSpPr>
          <p:spPr>
            <a:xfrm>
              <a:off x="4685608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572836-FCF9-4991-8659-038777254771}"/>
                </a:ext>
              </a:extLst>
            </p:cNvPr>
            <p:cNvSpPr/>
            <p:nvPr/>
          </p:nvSpPr>
          <p:spPr>
            <a:xfrm>
              <a:off x="6096000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A8C9E3-50D0-4BF0-8E91-AE23DE2976ED}"/>
              </a:ext>
            </a:extLst>
          </p:cNvPr>
          <p:cNvGrpSpPr/>
          <p:nvPr/>
        </p:nvGrpSpPr>
        <p:grpSpPr>
          <a:xfrm>
            <a:off x="8993444" y="1429702"/>
            <a:ext cx="2820783" cy="1759426"/>
            <a:chOff x="8993444" y="1429702"/>
            <a:chExt cx="2820783" cy="175942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B485B0-8CE0-4B09-A119-374FE9A0FF5D}"/>
                </a:ext>
              </a:extLst>
            </p:cNvPr>
            <p:cNvSpPr/>
            <p:nvPr/>
          </p:nvSpPr>
          <p:spPr>
            <a:xfrm>
              <a:off x="10054801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663D8D-C3E1-4D5A-A8DF-7CB2555DB901}"/>
                </a:ext>
              </a:extLst>
            </p:cNvPr>
            <p:cNvSpPr/>
            <p:nvPr/>
          </p:nvSpPr>
          <p:spPr>
            <a:xfrm>
              <a:off x="8993444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ADB7799-4910-4124-9FEB-6C0AFD6BBBA6}"/>
                </a:ext>
              </a:extLst>
            </p:cNvPr>
            <p:cNvSpPr/>
            <p:nvPr/>
          </p:nvSpPr>
          <p:spPr>
            <a:xfrm>
              <a:off x="10403836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DBB369-ADA6-4EE1-9D58-BEA4894AB46F}"/>
              </a:ext>
            </a:extLst>
          </p:cNvPr>
          <p:cNvGrpSpPr/>
          <p:nvPr/>
        </p:nvGrpSpPr>
        <p:grpSpPr>
          <a:xfrm>
            <a:off x="377772" y="3921110"/>
            <a:ext cx="2820783" cy="1759426"/>
            <a:chOff x="377772" y="3921110"/>
            <a:chExt cx="2820783" cy="175942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79F07FD-0880-4E04-A86D-272080D60054}"/>
                </a:ext>
              </a:extLst>
            </p:cNvPr>
            <p:cNvSpPr/>
            <p:nvPr/>
          </p:nvSpPr>
          <p:spPr>
            <a:xfrm>
              <a:off x="1439129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6362AF-F13F-4EF8-8FDA-5DCDEF4ECDA9}"/>
                </a:ext>
              </a:extLst>
            </p:cNvPr>
            <p:cNvSpPr/>
            <p:nvPr/>
          </p:nvSpPr>
          <p:spPr>
            <a:xfrm>
              <a:off x="377772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45AA079-C906-454E-AE7E-A7B2FF6FE765}"/>
                </a:ext>
              </a:extLst>
            </p:cNvPr>
            <p:cNvSpPr/>
            <p:nvPr/>
          </p:nvSpPr>
          <p:spPr>
            <a:xfrm>
              <a:off x="1788164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3A67C1-491A-4827-A646-E21693631C03}"/>
              </a:ext>
            </a:extLst>
          </p:cNvPr>
          <p:cNvGrpSpPr/>
          <p:nvPr/>
        </p:nvGrpSpPr>
        <p:grpSpPr>
          <a:xfrm>
            <a:off x="4685608" y="3921110"/>
            <a:ext cx="2820783" cy="1759426"/>
            <a:chOff x="4685608" y="3921110"/>
            <a:chExt cx="2820783" cy="175942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45E131-D69B-409A-8593-B17B8DCE8C20}"/>
                </a:ext>
              </a:extLst>
            </p:cNvPr>
            <p:cNvSpPr/>
            <p:nvPr/>
          </p:nvSpPr>
          <p:spPr>
            <a:xfrm>
              <a:off x="5746965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3515921-1E58-4D54-BA7D-DABF610C267C}"/>
                </a:ext>
              </a:extLst>
            </p:cNvPr>
            <p:cNvSpPr/>
            <p:nvPr/>
          </p:nvSpPr>
          <p:spPr>
            <a:xfrm>
              <a:off x="4685608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6A36019-6E0B-405D-BFE4-A9BD5F8087F9}"/>
                </a:ext>
              </a:extLst>
            </p:cNvPr>
            <p:cNvSpPr/>
            <p:nvPr/>
          </p:nvSpPr>
          <p:spPr>
            <a:xfrm>
              <a:off x="6096000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153844-A32A-4EF8-A7C2-51AB397E592E}"/>
              </a:ext>
            </a:extLst>
          </p:cNvPr>
          <p:cNvGrpSpPr/>
          <p:nvPr/>
        </p:nvGrpSpPr>
        <p:grpSpPr>
          <a:xfrm>
            <a:off x="8993444" y="3921110"/>
            <a:ext cx="2820783" cy="1759426"/>
            <a:chOff x="8993444" y="3921110"/>
            <a:chExt cx="2820783" cy="175942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E4C2DD-30C1-48DF-AE0D-4D5A9DC0F246}"/>
                </a:ext>
              </a:extLst>
            </p:cNvPr>
            <p:cNvSpPr/>
            <p:nvPr/>
          </p:nvSpPr>
          <p:spPr>
            <a:xfrm>
              <a:off x="10054801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BD7D833-9E8D-4E27-9CCD-DF3AD6B95523}"/>
                </a:ext>
              </a:extLst>
            </p:cNvPr>
            <p:cNvSpPr/>
            <p:nvPr/>
          </p:nvSpPr>
          <p:spPr>
            <a:xfrm>
              <a:off x="8993444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175152-3D3A-4C15-A456-3595013C11BF}"/>
                </a:ext>
              </a:extLst>
            </p:cNvPr>
            <p:cNvSpPr/>
            <p:nvPr/>
          </p:nvSpPr>
          <p:spPr>
            <a:xfrm>
              <a:off x="10403836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13C9FB6-F2CD-439A-B5D1-45C378A794A0}"/>
              </a:ext>
            </a:extLst>
          </p:cNvPr>
          <p:cNvSpPr/>
          <p:nvPr/>
        </p:nvSpPr>
        <p:spPr>
          <a:xfrm>
            <a:off x="820755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Outer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41AC7C-51A9-4FC7-ABA5-326C33AB5A62}"/>
              </a:ext>
            </a:extLst>
          </p:cNvPr>
          <p:cNvSpPr/>
          <p:nvPr/>
        </p:nvSpPr>
        <p:spPr>
          <a:xfrm>
            <a:off x="820755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Inner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370C363-0A08-4C1C-A530-6EB76625046E}"/>
              </a:ext>
            </a:extLst>
          </p:cNvPr>
          <p:cNvSpPr/>
          <p:nvPr/>
        </p:nvSpPr>
        <p:spPr>
          <a:xfrm>
            <a:off x="5128591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Outer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5C814A-E960-426C-9D1D-8B3685C9D33C}"/>
              </a:ext>
            </a:extLst>
          </p:cNvPr>
          <p:cNvSpPr/>
          <p:nvPr/>
        </p:nvSpPr>
        <p:spPr>
          <a:xfrm>
            <a:off x="5128591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Anti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F3532CB-2DB7-4C49-AD3D-7A703982D5D3}"/>
              </a:ext>
            </a:extLst>
          </p:cNvPr>
          <p:cNvSpPr/>
          <p:nvPr/>
        </p:nvSpPr>
        <p:spPr>
          <a:xfrm>
            <a:off x="9436427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Full Outer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DDD5E9-5A27-43CF-A9EA-B4305A27828A}"/>
              </a:ext>
            </a:extLst>
          </p:cNvPr>
          <p:cNvSpPr/>
          <p:nvPr/>
        </p:nvSpPr>
        <p:spPr>
          <a:xfrm>
            <a:off x="9436427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Anti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4312A6-5CD4-4465-89FA-2F675103657A}"/>
              </a:ext>
            </a:extLst>
          </p:cNvPr>
          <p:cNvSpPr/>
          <p:nvPr/>
        </p:nvSpPr>
        <p:spPr>
          <a:xfrm>
            <a:off x="232574" y="1252107"/>
            <a:ext cx="11773896" cy="2303012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DA47A9B-AA4C-47BB-98BB-F2A01A902FDE}"/>
              </a:ext>
            </a:extLst>
          </p:cNvPr>
          <p:cNvGrpSpPr/>
          <p:nvPr/>
        </p:nvGrpSpPr>
        <p:grpSpPr>
          <a:xfrm>
            <a:off x="4051821" y="1452972"/>
            <a:ext cx="4077345" cy="1679572"/>
            <a:chOff x="9675101" y="350394"/>
            <a:chExt cx="1554581" cy="640375"/>
          </a:xfrm>
        </p:grpSpPr>
        <p:pic>
          <p:nvPicPr>
            <p:cNvPr id="1026" name="Picture 2" descr="https://pvsmt99345.i.lithium.com/t5/image/serverpage/image-id/7937iD0AEDC3A57737F47?v=1.0">
              <a:extLst>
                <a:ext uri="{FF2B5EF4-FFF2-40B4-BE49-F238E27FC236}">
                  <a16:creationId xmlns:a16="http://schemas.microsoft.com/office/drawing/2014/main" id="{B5B6B9BF-5996-4B0C-B974-9E51EFA305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5101" y="350394"/>
              <a:ext cx="640206" cy="6402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Image result for alteryx union">
              <a:extLst>
                <a:ext uri="{FF2B5EF4-FFF2-40B4-BE49-F238E27FC236}">
                  <a16:creationId xmlns:a16="http://schemas.microsoft.com/office/drawing/2014/main" id="{0B3538FC-124E-421A-8B39-24C44DE7A7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1239" y="352326"/>
              <a:ext cx="638443" cy="6384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487B07-49B2-40A8-A21D-538BA2B62C92}"/>
                </a:ext>
              </a:extLst>
            </p:cNvPr>
            <p:cNvSpPr txBox="1"/>
            <p:nvPr/>
          </p:nvSpPr>
          <p:spPr>
            <a:xfrm>
              <a:off x="10363719" y="535548"/>
              <a:ext cx="167586" cy="269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dirty="0"/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277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Types available in </a:t>
            </a:r>
            <a:r>
              <a:rPr lang="en-US" dirty="0">
                <a:solidFill>
                  <a:srgbClr val="F2C8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 Power BI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- 6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83973C-F280-4A27-A4B3-792B698BD3B3}"/>
              </a:ext>
            </a:extLst>
          </p:cNvPr>
          <p:cNvGrpSpPr/>
          <p:nvPr/>
        </p:nvGrpSpPr>
        <p:grpSpPr>
          <a:xfrm>
            <a:off x="377772" y="1429702"/>
            <a:ext cx="2820783" cy="1759426"/>
            <a:chOff x="377772" y="1429702"/>
            <a:chExt cx="2820783" cy="175942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AF0158F-7602-4F6F-805F-834F5EA7F0F1}"/>
                </a:ext>
              </a:extLst>
            </p:cNvPr>
            <p:cNvSpPr/>
            <p:nvPr/>
          </p:nvSpPr>
          <p:spPr>
            <a:xfrm>
              <a:off x="1439129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25C2F77-D1AE-4E8C-A8CA-52C022F64DAE}"/>
                </a:ext>
              </a:extLst>
            </p:cNvPr>
            <p:cNvSpPr/>
            <p:nvPr/>
          </p:nvSpPr>
          <p:spPr>
            <a:xfrm>
              <a:off x="377772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95DCFAF-C0BE-47E2-8940-8E8C6841B788}"/>
                </a:ext>
              </a:extLst>
            </p:cNvPr>
            <p:cNvSpPr/>
            <p:nvPr/>
          </p:nvSpPr>
          <p:spPr>
            <a:xfrm>
              <a:off x="1788164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6F9F08-8413-4717-82C3-E94309E734B4}"/>
              </a:ext>
            </a:extLst>
          </p:cNvPr>
          <p:cNvGrpSpPr/>
          <p:nvPr/>
        </p:nvGrpSpPr>
        <p:grpSpPr>
          <a:xfrm>
            <a:off x="4685608" y="1429702"/>
            <a:ext cx="2820783" cy="1759426"/>
            <a:chOff x="4685608" y="1429702"/>
            <a:chExt cx="2820783" cy="175942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BFDF09-EA3D-4FF7-8F88-362C35143925}"/>
                </a:ext>
              </a:extLst>
            </p:cNvPr>
            <p:cNvSpPr/>
            <p:nvPr/>
          </p:nvSpPr>
          <p:spPr>
            <a:xfrm>
              <a:off x="5746965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5C41FAF-A966-4BB9-AA5D-7E7FE1828587}"/>
                </a:ext>
              </a:extLst>
            </p:cNvPr>
            <p:cNvSpPr/>
            <p:nvPr/>
          </p:nvSpPr>
          <p:spPr>
            <a:xfrm>
              <a:off x="4685608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572836-FCF9-4991-8659-038777254771}"/>
                </a:ext>
              </a:extLst>
            </p:cNvPr>
            <p:cNvSpPr/>
            <p:nvPr/>
          </p:nvSpPr>
          <p:spPr>
            <a:xfrm>
              <a:off x="6096000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A8C9E3-50D0-4BF0-8E91-AE23DE2976ED}"/>
              </a:ext>
            </a:extLst>
          </p:cNvPr>
          <p:cNvGrpSpPr/>
          <p:nvPr/>
        </p:nvGrpSpPr>
        <p:grpSpPr>
          <a:xfrm>
            <a:off x="8993444" y="1429702"/>
            <a:ext cx="2820783" cy="1759426"/>
            <a:chOff x="8993444" y="1429702"/>
            <a:chExt cx="2820783" cy="1759426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B485B0-8CE0-4B09-A119-374FE9A0FF5D}"/>
                </a:ext>
              </a:extLst>
            </p:cNvPr>
            <p:cNvSpPr/>
            <p:nvPr/>
          </p:nvSpPr>
          <p:spPr>
            <a:xfrm>
              <a:off x="10054801" y="1611976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2663D8D-C3E1-4D5A-A8DF-7CB2555DB901}"/>
                </a:ext>
              </a:extLst>
            </p:cNvPr>
            <p:cNvSpPr/>
            <p:nvPr/>
          </p:nvSpPr>
          <p:spPr>
            <a:xfrm>
              <a:off x="8993444" y="1429702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ADB7799-4910-4124-9FEB-6C0AFD6BBBA6}"/>
                </a:ext>
              </a:extLst>
            </p:cNvPr>
            <p:cNvSpPr/>
            <p:nvPr/>
          </p:nvSpPr>
          <p:spPr>
            <a:xfrm>
              <a:off x="10403836" y="1429702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3DBB369-ADA6-4EE1-9D58-BEA4894AB46F}"/>
              </a:ext>
            </a:extLst>
          </p:cNvPr>
          <p:cNvGrpSpPr/>
          <p:nvPr/>
        </p:nvGrpSpPr>
        <p:grpSpPr>
          <a:xfrm>
            <a:off x="377772" y="3921110"/>
            <a:ext cx="2820783" cy="1759426"/>
            <a:chOff x="377772" y="3921110"/>
            <a:chExt cx="2820783" cy="175942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79F07FD-0880-4E04-A86D-272080D60054}"/>
                </a:ext>
              </a:extLst>
            </p:cNvPr>
            <p:cNvSpPr/>
            <p:nvPr/>
          </p:nvSpPr>
          <p:spPr>
            <a:xfrm>
              <a:off x="1439129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6362AF-F13F-4EF8-8FDA-5DCDEF4ECDA9}"/>
                </a:ext>
              </a:extLst>
            </p:cNvPr>
            <p:cNvSpPr/>
            <p:nvPr/>
          </p:nvSpPr>
          <p:spPr>
            <a:xfrm>
              <a:off x="377772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45AA079-C906-454E-AE7E-A7B2FF6FE765}"/>
                </a:ext>
              </a:extLst>
            </p:cNvPr>
            <p:cNvSpPr/>
            <p:nvPr/>
          </p:nvSpPr>
          <p:spPr>
            <a:xfrm>
              <a:off x="1788164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3A67C1-491A-4827-A646-E21693631C03}"/>
              </a:ext>
            </a:extLst>
          </p:cNvPr>
          <p:cNvGrpSpPr/>
          <p:nvPr/>
        </p:nvGrpSpPr>
        <p:grpSpPr>
          <a:xfrm>
            <a:off x="4685608" y="3921110"/>
            <a:ext cx="2820783" cy="1759426"/>
            <a:chOff x="4685608" y="3921110"/>
            <a:chExt cx="2820783" cy="175942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45E131-D69B-409A-8593-B17B8DCE8C20}"/>
                </a:ext>
              </a:extLst>
            </p:cNvPr>
            <p:cNvSpPr/>
            <p:nvPr/>
          </p:nvSpPr>
          <p:spPr>
            <a:xfrm>
              <a:off x="5746965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3515921-1E58-4D54-BA7D-DABF610C267C}"/>
                </a:ext>
              </a:extLst>
            </p:cNvPr>
            <p:cNvSpPr/>
            <p:nvPr/>
          </p:nvSpPr>
          <p:spPr>
            <a:xfrm>
              <a:off x="4685608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6A36019-6E0B-405D-BFE4-A9BD5F8087F9}"/>
                </a:ext>
              </a:extLst>
            </p:cNvPr>
            <p:cNvSpPr/>
            <p:nvPr/>
          </p:nvSpPr>
          <p:spPr>
            <a:xfrm>
              <a:off x="6096000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153844-A32A-4EF8-A7C2-51AB397E592E}"/>
              </a:ext>
            </a:extLst>
          </p:cNvPr>
          <p:cNvGrpSpPr/>
          <p:nvPr/>
        </p:nvGrpSpPr>
        <p:grpSpPr>
          <a:xfrm>
            <a:off x="8993444" y="3921110"/>
            <a:ext cx="2820783" cy="1759426"/>
            <a:chOff x="8993444" y="3921110"/>
            <a:chExt cx="2820783" cy="175942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6E4C2DD-30C1-48DF-AE0D-4D5A9DC0F246}"/>
                </a:ext>
              </a:extLst>
            </p:cNvPr>
            <p:cNvSpPr/>
            <p:nvPr/>
          </p:nvSpPr>
          <p:spPr>
            <a:xfrm>
              <a:off x="10054801" y="4103384"/>
              <a:ext cx="698069" cy="1394881"/>
            </a:xfrm>
            <a:custGeom>
              <a:avLst/>
              <a:gdLst>
                <a:gd name="connsiteX0" fmla="*/ 349035 w 698069"/>
                <a:gd name="connsiteY0" fmla="*/ 0 h 1394881"/>
                <a:gd name="connsiteX1" fmla="*/ 440407 w 698069"/>
                <a:gd name="connsiteY1" fmla="*/ 75389 h 1394881"/>
                <a:gd name="connsiteX2" fmla="*/ 698069 w 698069"/>
                <a:gd name="connsiteY2" fmla="*/ 697440 h 1394881"/>
                <a:gd name="connsiteX3" fmla="*/ 440407 w 698069"/>
                <a:gd name="connsiteY3" fmla="*/ 1319491 h 1394881"/>
                <a:gd name="connsiteX4" fmla="*/ 349035 w 698069"/>
                <a:gd name="connsiteY4" fmla="*/ 1394881 h 1394881"/>
                <a:gd name="connsiteX5" fmla="*/ 257662 w 698069"/>
                <a:gd name="connsiteY5" fmla="*/ 1319491 h 1394881"/>
                <a:gd name="connsiteX6" fmla="*/ 0 w 698069"/>
                <a:gd name="connsiteY6" fmla="*/ 697440 h 1394881"/>
                <a:gd name="connsiteX7" fmla="*/ 257662 w 698069"/>
                <a:gd name="connsiteY7" fmla="*/ 75389 h 1394881"/>
                <a:gd name="connsiteX8" fmla="*/ 349035 w 698069"/>
                <a:gd name="connsiteY8" fmla="*/ 0 h 139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069" h="1394881">
                  <a:moveTo>
                    <a:pt x="349035" y="0"/>
                  </a:moveTo>
                  <a:lnTo>
                    <a:pt x="440407" y="75389"/>
                  </a:lnTo>
                  <a:cubicBezTo>
                    <a:pt x="599604" y="234586"/>
                    <a:pt x="698069" y="454514"/>
                    <a:pt x="698069" y="697440"/>
                  </a:cubicBezTo>
                  <a:cubicBezTo>
                    <a:pt x="698069" y="940366"/>
                    <a:pt x="599604" y="1160294"/>
                    <a:pt x="440407" y="1319491"/>
                  </a:cubicBezTo>
                  <a:lnTo>
                    <a:pt x="349035" y="1394881"/>
                  </a:lnTo>
                  <a:lnTo>
                    <a:pt x="257662" y="1319491"/>
                  </a:lnTo>
                  <a:cubicBezTo>
                    <a:pt x="98465" y="1160294"/>
                    <a:pt x="0" y="940366"/>
                    <a:pt x="0" y="697440"/>
                  </a:cubicBezTo>
                  <a:cubicBezTo>
                    <a:pt x="0" y="454514"/>
                    <a:pt x="98465" y="234586"/>
                    <a:pt x="257662" y="75389"/>
                  </a:cubicBezTo>
                  <a:lnTo>
                    <a:pt x="349035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0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BD7D833-9E8D-4E27-9CCD-DF3AD6B95523}"/>
                </a:ext>
              </a:extLst>
            </p:cNvPr>
            <p:cNvSpPr/>
            <p:nvPr/>
          </p:nvSpPr>
          <p:spPr>
            <a:xfrm>
              <a:off x="8993444" y="3921110"/>
              <a:ext cx="1410392" cy="1759426"/>
            </a:xfrm>
            <a:custGeom>
              <a:avLst/>
              <a:gdLst>
                <a:gd name="connsiteX0" fmla="*/ 879713 w 1410392"/>
                <a:gd name="connsiteY0" fmla="*/ 0 h 1759426"/>
                <a:gd name="connsiteX1" fmla="*/ 1371569 w 1410392"/>
                <a:gd name="connsiteY1" fmla="*/ 150241 h 1759426"/>
                <a:gd name="connsiteX2" fmla="*/ 1410392 w 1410392"/>
                <a:gd name="connsiteY2" fmla="*/ 182273 h 1759426"/>
                <a:gd name="connsiteX3" fmla="*/ 1319019 w 1410392"/>
                <a:gd name="connsiteY3" fmla="*/ 257662 h 1759426"/>
                <a:gd name="connsiteX4" fmla="*/ 1061357 w 1410392"/>
                <a:gd name="connsiteY4" fmla="*/ 879713 h 1759426"/>
                <a:gd name="connsiteX5" fmla="*/ 1319019 w 1410392"/>
                <a:gd name="connsiteY5" fmla="*/ 1501764 h 1759426"/>
                <a:gd name="connsiteX6" fmla="*/ 1410392 w 1410392"/>
                <a:gd name="connsiteY6" fmla="*/ 1577154 h 1759426"/>
                <a:gd name="connsiteX7" fmla="*/ 1371569 w 1410392"/>
                <a:gd name="connsiteY7" fmla="*/ 1609185 h 1759426"/>
                <a:gd name="connsiteX8" fmla="*/ 879713 w 1410392"/>
                <a:gd name="connsiteY8" fmla="*/ 1759426 h 1759426"/>
                <a:gd name="connsiteX9" fmla="*/ 0 w 1410392"/>
                <a:gd name="connsiteY9" fmla="*/ 879713 h 1759426"/>
                <a:gd name="connsiteX10" fmla="*/ 879713 w 1410392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2" h="1759426">
                  <a:moveTo>
                    <a:pt x="879713" y="0"/>
                  </a:moveTo>
                  <a:cubicBezTo>
                    <a:pt x="1061908" y="0"/>
                    <a:pt x="1231166" y="55387"/>
                    <a:pt x="1371569" y="150241"/>
                  </a:cubicBezTo>
                  <a:lnTo>
                    <a:pt x="1410392" y="182273"/>
                  </a:lnTo>
                  <a:lnTo>
                    <a:pt x="1319019" y="257662"/>
                  </a:lnTo>
                  <a:cubicBezTo>
                    <a:pt x="1159822" y="416859"/>
                    <a:pt x="1061357" y="636787"/>
                    <a:pt x="1061357" y="879713"/>
                  </a:cubicBezTo>
                  <a:cubicBezTo>
                    <a:pt x="1061357" y="1122639"/>
                    <a:pt x="1159822" y="1342567"/>
                    <a:pt x="1319019" y="1501764"/>
                  </a:cubicBezTo>
                  <a:lnTo>
                    <a:pt x="1410392" y="1577154"/>
                  </a:lnTo>
                  <a:lnTo>
                    <a:pt x="1371569" y="1609185"/>
                  </a:lnTo>
                  <a:cubicBezTo>
                    <a:pt x="1231166" y="1704040"/>
                    <a:pt x="1061908" y="1759426"/>
                    <a:pt x="879713" y="1759426"/>
                  </a:cubicBezTo>
                  <a:cubicBezTo>
                    <a:pt x="393861" y="1759426"/>
                    <a:pt x="0" y="1365565"/>
                    <a:pt x="0" y="879713"/>
                  </a:cubicBezTo>
                  <a:cubicBezTo>
                    <a:pt x="0" y="393861"/>
                    <a:pt x="393861" y="0"/>
                    <a:pt x="879713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E175152-3D3A-4C15-A456-3595013C11BF}"/>
                </a:ext>
              </a:extLst>
            </p:cNvPr>
            <p:cNvSpPr/>
            <p:nvPr/>
          </p:nvSpPr>
          <p:spPr>
            <a:xfrm>
              <a:off x="10403836" y="3921110"/>
              <a:ext cx="1410391" cy="1759426"/>
            </a:xfrm>
            <a:custGeom>
              <a:avLst/>
              <a:gdLst>
                <a:gd name="connsiteX0" fmla="*/ 530678 w 1410391"/>
                <a:gd name="connsiteY0" fmla="*/ 0 h 1759426"/>
                <a:gd name="connsiteX1" fmla="*/ 1410391 w 1410391"/>
                <a:gd name="connsiteY1" fmla="*/ 879713 h 1759426"/>
                <a:gd name="connsiteX2" fmla="*/ 530678 w 1410391"/>
                <a:gd name="connsiteY2" fmla="*/ 1759426 h 1759426"/>
                <a:gd name="connsiteX3" fmla="*/ 38822 w 1410391"/>
                <a:gd name="connsiteY3" fmla="*/ 1609185 h 1759426"/>
                <a:gd name="connsiteX4" fmla="*/ 0 w 1410391"/>
                <a:gd name="connsiteY4" fmla="*/ 1577154 h 1759426"/>
                <a:gd name="connsiteX5" fmla="*/ 91372 w 1410391"/>
                <a:gd name="connsiteY5" fmla="*/ 1501764 h 1759426"/>
                <a:gd name="connsiteX6" fmla="*/ 349034 w 1410391"/>
                <a:gd name="connsiteY6" fmla="*/ 879713 h 1759426"/>
                <a:gd name="connsiteX7" fmla="*/ 91372 w 1410391"/>
                <a:gd name="connsiteY7" fmla="*/ 257662 h 1759426"/>
                <a:gd name="connsiteX8" fmla="*/ 0 w 1410391"/>
                <a:gd name="connsiteY8" fmla="*/ 182273 h 1759426"/>
                <a:gd name="connsiteX9" fmla="*/ 38822 w 1410391"/>
                <a:gd name="connsiteY9" fmla="*/ 150241 h 1759426"/>
                <a:gd name="connsiteX10" fmla="*/ 530678 w 1410391"/>
                <a:gd name="connsiteY10" fmla="*/ 0 h 175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0391" h="1759426">
                  <a:moveTo>
                    <a:pt x="530678" y="0"/>
                  </a:moveTo>
                  <a:cubicBezTo>
                    <a:pt x="1016530" y="0"/>
                    <a:pt x="1410391" y="393861"/>
                    <a:pt x="1410391" y="879713"/>
                  </a:cubicBezTo>
                  <a:cubicBezTo>
                    <a:pt x="1410391" y="1365565"/>
                    <a:pt x="1016530" y="1759426"/>
                    <a:pt x="530678" y="1759426"/>
                  </a:cubicBezTo>
                  <a:cubicBezTo>
                    <a:pt x="348484" y="1759426"/>
                    <a:pt x="179225" y="1704040"/>
                    <a:pt x="38822" y="1609185"/>
                  </a:cubicBezTo>
                  <a:lnTo>
                    <a:pt x="0" y="1577154"/>
                  </a:lnTo>
                  <a:lnTo>
                    <a:pt x="91372" y="1501764"/>
                  </a:lnTo>
                  <a:cubicBezTo>
                    <a:pt x="250569" y="1342567"/>
                    <a:pt x="349034" y="1122639"/>
                    <a:pt x="349034" y="879713"/>
                  </a:cubicBezTo>
                  <a:cubicBezTo>
                    <a:pt x="349034" y="636787"/>
                    <a:pt x="250569" y="416859"/>
                    <a:pt x="91372" y="257662"/>
                  </a:cubicBezTo>
                  <a:lnTo>
                    <a:pt x="0" y="182273"/>
                  </a:lnTo>
                  <a:lnTo>
                    <a:pt x="38822" y="150241"/>
                  </a:lnTo>
                  <a:cubicBezTo>
                    <a:pt x="179225" y="55387"/>
                    <a:pt x="348484" y="0"/>
                    <a:pt x="530678" y="0"/>
                  </a:cubicBezTo>
                  <a:close/>
                </a:path>
              </a:pathLst>
            </a:custGeom>
            <a:solidFill>
              <a:srgbClr val="FFD50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4000" dirty="0">
                  <a:solidFill>
                    <a:schemeClr val="tx1"/>
                  </a:solidFill>
                </a:rPr>
                <a:t>B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13C9FB6-F2CD-439A-B5D1-45C378A794A0}"/>
              </a:ext>
            </a:extLst>
          </p:cNvPr>
          <p:cNvSpPr/>
          <p:nvPr/>
        </p:nvSpPr>
        <p:spPr>
          <a:xfrm>
            <a:off x="820755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Outer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341AC7C-51A9-4FC7-ABA5-326C33AB5A62}"/>
              </a:ext>
            </a:extLst>
          </p:cNvPr>
          <p:cNvSpPr/>
          <p:nvPr/>
        </p:nvSpPr>
        <p:spPr>
          <a:xfrm>
            <a:off x="820755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Inner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370C363-0A08-4C1C-A530-6EB76625046E}"/>
              </a:ext>
            </a:extLst>
          </p:cNvPr>
          <p:cNvSpPr/>
          <p:nvPr/>
        </p:nvSpPr>
        <p:spPr>
          <a:xfrm>
            <a:off x="5128591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Outer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25C814A-E960-426C-9D1D-8B3685C9D33C}"/>
              </a:ext>
            </a:extLst>
          </p:cNvPr>
          <p:cNvSpPr/>
          <p:nvPr/>
        </p:nvSpPr>
        <p:spPr>
          <a:xfrm>
            <a:off x="5128591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Left Anti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F3532CB-2DB7-4C49-AD3D-7A703982D5D3}"/>
              </a:ext>
            </a:extLst>
          </p:cNvPr>
          <p:cNvSpPr/>
          <p:nvPr/>
        </p:nvSpPr>
        <p:spPr>
          <a:xfrm>
            <a:off x="9436427" y="324433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Full Outer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DDD5E9-5A27-43CF-A9EA-B4305A27828A}"/>
              </a:ext>
            </a:extLst>
          </p:cNvPr>
          <p:cNvSpPr/>
          <p:nvPr/>
        </p:nvSpPr>
        <p:spPr>
          <a:xfrm>
            <a:off x="9436427" y="5737054"/>
            <a:ext cx="1934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Right Anti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DB03C5-ACD5-4B73-8C35-3CAFC790FC7C}"/>
              </a:ext>
            </a:extLst>
          </p:cNvPr>
          <p:cNvSpPr txBox="1"/>
          <p:nvPr/>
        </p:nvSpPr>
        <p:spPr>
          <a:xfrm>
            <a:off x="9630928" y="262113"/>
            <a:ext cx="2243884" cy="36933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NOTE: </a:t>
            </a:r>
            <a:r>
              <a:rPr lang="en-US" dirty="0"/>
              <a:t>Merge Queries</a:t>
            </a:r>
          </a:p>
        </p:txBody>
      </p:sp>
    </p:spTree>
    <p:extLst>
      <p:ext uri="{BB962C8B-B14F-4D97-AF65-F5344CB8AC3E}">
        <p14:creationId xmlns:p14="http://schemas.microsoft.com/office/powerpoint/2010/main" val="279366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0" grpId="0"/>
      <p:bldP spid="41" grpId="0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85000"/>
                  </a:schemeClr>
                </a:solidFill>
                <a:cs typeface="Segoe UI" panose="020B0502040204020203" pitchFamily="34" charset="0"/>
              </a:rPr>
              <a:t>Merge Queries vs. </a:t>
            </a:r>
            <a:r>
              <a:rPr lang="en-US" sz="4000" dirty="0">
                <a:cs typeface="Segoe UI" panose="020B0502040204020203" pitchFamily="34" charset="0"/>
              </a:rPr>
              <a:t>Append Queries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63F61E-4946-42FA-BB23-4C787F417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80" y="4193774"/>
            <a:ext cx="5059919" cy="19108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1DE576-3F3D-48E1-82B6-BD6A019F7E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" r="1"/>
          <a:stretch/>
        </p:blipFill>
        <p:spPr>
          <a:xfrm>
            <a:off x="458560" y="1733693"/>
            <a:ext cx="5067559" cy="1910845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A8F9A-709C-4B57-96E2-174C7FDC875F}"/>
              </a:ext>
            </a:extLst>
          </p:cNvPr>
          <p:cNvGrpSpPr/>
          <p:nvPr/>
        </p:nvGrpSpPr>
        <p:grpSpPr>
          <a:xfrm>
            <a:off x="5709564" y="1730632"/>
            <a:ext cx="916025" cy="1833333"/>
            <a:chOff x="3924300" y="2654972"/>
            <a:chExt cx="570764" cy="1142328"/>
          </a:xfrm>
        </p:grpSpPr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573E4589-93A5-4023-9E77-7EA34AF6BBD0}"/>
                </a:ext>
              </a:extLst>
            </p:cNvPr>
            <p:cNvSpPr/>
            <p:nvPr/>
          </p:nvSpPr>
          <p:spPr>
            <a:xfrm>
              <a:off x="3924300" y="2654972"/>
              <a:ext cx="180975" cy="1142328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AB4631-9780-4583-A34F-98BDA6BCE97A}"/>
                </a:ext>
              </a:extLst>
            </p:cNvPr>
            <p:cNvSpPr txBox="1"/>
            <p:nvPr/>
          </p:nvSpPr>
          <p:spPr>
            <a:xfrm rot="5400000">
              <a:off x="4062932" y="3081454"/>
              <a:ext cx="574900" cy="289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2002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EC7900-958D-4EA9-B2A0-E0C5284EDE62}"/>
              </a:ext>
            </a:extLst>
          </p:cNvPr>
          <p:cNvGrpSpPr/>
          <p:nvPr/>
        </p:nvGrpSpPr>
        <p:grpSpPr>
          <a:xfrm>
            <a:off x="5709564" y="4193774"/>
            <a:ext cx="916025" cy="1910844"/>
            <a:chOff x="3924300" y="4189726"/>
            <a:chExt cx="570764" cy="1190624"/>
          </a:xfrm>
        </p:grpSpPr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B3FABA86-FEC2-4ABF-BFAE-5686CDAC47BA}"/>
                </a:ext>
              </a:extLst>
            </p:cNvPr>
            <p:cNvSpPr/>
            <p:nvPr/>
          </p:nvSpPr>
          <p:spPr>
            <a:xfrm>
              <a:off x="3924300" y="4189726"/>
              <a:ext cx="180975" cy="1190624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3B4ED94-2B18-4906-8119-BD5B1A490AC8}"/>
                </a:ext>
              </a:extLst>
            </p:cNvPr>
            <p:cNvSpPr txBox="1"/>
            <p:nvPr/>
          </p:nvSpPr>
          <p:spPr>
            <a:xfrm rot="5400000">
              <a:off x="4062932" y="4640356"/>
              <a:ext cx="574900" cy="289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2003</a:t>
              </a:r>
            </a:p>
          </p:txBody>
        </p:sp>
      </p:grpSp>
      <p:sp>
        <p:nvSpPr>
          <p:cNvPr id="2" name="Right Brace 1">
            <a:extLst>
              <a:ext uri="{FF2B5EF4-FFF2-40B4-BE49-F238E27FC236}">
                <a16:creationId xmlns:a16="http://schemas.microsoft.com/office/drawing/2014/main" id="{2F99401F-98DD-413B-B016-FCB40517B1E8}"/>
              </a:ext>
            </a:extLst>
          </p:cNvPr>
          <p:cNvSpPr/>
          <p:nvPr/>
        </p:nvSpPr>
        <p:spPr>
          <a:xfrm>
            <a:off x="7253527" y="1730632"/>
            <a:ext cx="290449" cy="4373986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158E6C-D62C-47CE-B37B-C1980FC7ED8F}"/>
              </a:ext>
            </a:extLst>
          </p:cNvPr>
          <p:cNvSpPr txBox="1"/>
          <p:nvPr/>
        </p:nvSpPr>
        <p:spPr>
          <a:xfrm>
            <a:off x="2763361" y="3644538"/>
            <a:ext cx="457956" cy="657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+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4BAC9A-93B3-459C-B621-6039FF7ADA38}"/>
              </a:ext>
            </a:extLst>
          </p:cNvPr>
          <p:cNvCxnSpPr>
            <a:cxnSpLocks/>
          </p:cNvCxnSpPr>
          <p:nvPr/>
        </p:nvCxnSpPr>
        <p:spPr>
          <a:xfrm>
            <a:off x="8319887" y="1730632"/>
            <a:ext cx="0" cy="4373986"/>
          </a:xfrm>
          <a:prstGeom prst="straightConnector1">
            <a:avLst/>
          </a:prstGeom>
          <a:ln w="571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9A740AB-DA73-450E-9999-9008F4B66D3B}"/>
              </a:ext>
            </a:extLst>
          </p:cNvPr>
          <p:cNvSpPr txBox="1"/>
          <p:nvPr/>
        </p:nvSpPr>
        <p:spPr>
          <a:xfrm>
            <a:off x="8718495" y="3424333"/>
            <a:ext cx="2627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Vertical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8578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2BD5D6-0D31-402A-961F-F1713E04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Queries: JOIN Kinds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110ABF2-DE99-4B1C-B818-7C56DA7BBD69}"/>
              </a:ext>
            </a:extLst>
          </p:cNvPr>
          <p:cNvGrpSpPr/>
          <p:nvPr/>
        </p:nvGrpSpPr>
        <p:grpSpPr>
          <a:xfrm>
            <a:off x="547188" y="1667213"/>
            <a:ext cx="11097624" cy="3025555"/>
            <a:chOff x="547188" y="2271062"/>
            <a:chExt cx="11097624" cy="30255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BD491E8-2D4F-40CF-BBF1-FC52C7DF9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E6E6E6"/>
                </a:clrFrom>
                <a:clrTo>
                  <a:srgbClr val="E6E6E6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2000"/>
                      </a14:imgEffect>
                    </a14:imgLayer>
                  </a14:imgProps>
                </a:ext>
              </a:extLst>
            </a:blip>
            <a:srcRect r="71099"/>
            <a:stretch/>
          </p:blipFill>
          <p:spPr>
            <a:xfrm>
              <a:off x="547188" y="2271062"/>
              <a:ext cx="4620683" cy="112126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7748FE5-C779-4FE2-B3A7-80905CDF91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33000"/>
                      </a14:imgEffect>
                    </a14:imgLayer>
                  </a14:imgProps>
                </a:ext>
              </a:extLst>
            </a:blip>
            <a:srcRect l="1287" t="27452" r="20046" b="3248"/>
            <a:stretch/>
          </p:blipFill>
          <p:spPr>
            <a:xfrm>
              <a:off x="5346263" y="2419293"/>
              <a:ext cx="6298549" cy="274222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36B8741-3D0C-4BFC-8A14-99DA8B5889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E6E6E6"/>
                </a:clrFrom>
                <a:clrTo>
                  <a:srgbClr val="E6E6E6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2000"/>
                      </a14:imgEffect>
                    </a14:imgLayer>
                  </a14:imgProps>
                </a:ext>
              </a:extLst>
            </a:blip>
            <a:srcRect l="57194" r="14185"/>
            <a:stretch/>
          </p:blipFill>
          <p:spPr>
            <a:xfrm>
              <a:off x="569642" y="4175348"/>
              <a:ext cx="4575773" cy="112126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E78596E-9E6C-4896-B223-8C7AF1A75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E6E6E6"/>
                </a:clrFrom>
                <a:clrTo>
                  <a:srgbClr val="E6E6E6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2000"/>
                      </a14:imgEffect>
                    </a14:imgLayer>
                  </a14:imgProps>
                </a:ext>
              </a:extLst>
            </a:blip>
            <a:srcRect l="28573" t="1" r="42525" b="-1"/>
            <a:stretch/>
          </p:blipFill>
          <p:spPr>
            <a:xfrm>
              <a:off x="547188" y="3223205"/>
              <a:ext cx="4620683" cy="1121269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DB001FC-46E6-4787-ACEE-EAE4B88D5D05}"/>
              </a:ext>
            </a:extLst>
          </p:cNvPr>
          <p:cNvSpPr txBox="1"/>
          <p:nvPr/>
        </p:nvSpPr>
        <p:spPr>
          <a:xfrm>
            <a:off x="5346263" y="4987907"/>
            <a:ext cx="60308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… to be discussed later …</a:t>
            </a:r>
          </a:p>
        </p:txBody>
      </p:sp>
    </p:spTree>
    <p:extLst>
      <p:ext uri="{BB962C8B-B14F-4D97-AF65-F5344CB8AC3E}">
        <p14:creationId xmlns:p14="http://schemas.microsoft.com/office/powerpoint/2010/main" val="3611159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u="sng" dirty="0">
                <a:solidFill>
                  <a:srgbClr val="C00000"/>
                </a:solidFill>
              </a:rPr>
              <a:t>JOIN Types</a:t>
            </a:r>
            <a:r>
              <a:rPr lang="en-US" sz="4400" dirty="0">
                <a:solidFill>
                  <a:srgbClr val="C00000"/>
                </a:solidFill>
              </a:rPr>
              <a:t> for Beginners</a:t>
            </a:r>
          </a:p>
        </p:txBody>
      </p:sp>
    </p:spTree>
    <p:extLst>
      <p:ext uri="{BB962C8B-B14F-4D97-AF65-F5344CB8AC3E}">
        <p14:creationId xmlns:p14="http://schemas.microsoft.com/office/powerpoint/2010/main" val="68366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1439129" y="1611976"/>
            <a:ext cx="698069" cy="1394881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1429702"/>
            <a:ext cx="1410392" cy="1759426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1788164" y="1429702"/>
            <a:ext cx="1410391" cy="1759426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AB6E477-7E34-4A12-8034-516D784B3D33}"/>
              </a:ext>
            </a:extLst>
          </p:cNvPr>
          <p:cNvGraphicFramePr>
            <a:graphicFrameLocks noGrp="1"/>
          </p:cNvGraphicFramePr>
          <p:nvPr/>
        </p:nvGraphicFramePr>
        <p:xfrm>
          <a:off x="195613" y="3923008"/>
          <a:ext cx="4206241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5157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424517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206567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/>
                        <a:t>Elective Subject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Kristopher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Olive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Software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Mckinley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Humanities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Gilbert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Arts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B63E6E2-CB41-487D-BB9E-C8BA270FC85A}"/>
              </a:ext>
            </a:extLst>
          </p:cNvPr>
          <p:cNvGraphicFramePr>
            <a:graphicFrameLocks noGrp="1"/>
          </p:cNvGraphicFramePr>
          <p:nvPr/>
        </p:nvGraphicFramePr>
        <p:xfrm>
          <a:off x="4709554" y="3923008"/>
          <a:ext cx="3287817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42772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2745045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IBM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J.P. Morgan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Rio Tinto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Nestle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019D6F69-E70E-4A6B-A2DE-972EDAAABDCF}"/>
              </a:ext>
            </a:extLst>
          </p:cNvPr>
          <p:cNvGraphicFramePr>
            <a:graphicFrameLocks noGrp="1"/>
          </p:cNvGraphicFramePr>
          <p:nvPr/>
        </p:nvGraphicFramePr>
        <p:xfrm>
          <a:off x="5442127" y="386148"/>
          <a:ext cx="6372101" cy="31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71506">
                  <a:extLst>
                    <a:ext uri="{9D8B030D-6E8A-4147-A177-3AD203B41FA5}">
                      <a16:colId xmlns:a16="http://schemas.microsoft.com/office/drawing/2014/main" val="3528585841"/>
                    </a:ext>
                  </a:extLst>
                </a:gridCol>
                <a:gridCol w="1562424">
                  <a:extLst>
                    <a:ext uri="{9D8B030D-6E8A-4147-A177-3AD203B41FA5}">
                      <a16:colId xmlns:a16="http://schemas.microsoft.com/office/drawing/2014/main" val="1811503309"/>
                    </a:ext>
                  </a:extLst>
                </a:gridCol>
                <a:gridCol w="2003372">
                  <a:extLst>
                    <a:ext uri="{9D8B030D-6E8A-4147-A177-3AD203B41FA5}">
                      <a16:colId xmlns:a16="http://schemas.microsoft.com/office/drawing/2014/main" val="1870964797"/>
                    </a:ext>
                  </a:extLst>
                </a:gridCol>
                <a:gridCol w="2234799">
                  <a:extLst>
                    <a:ext uri="{9D8B030D-6E8A-4147-A177-3AD203B41FA5}">
                      <a16:colId xmlns:a16="http://schemas.microsoft.com/office/drawing/2014/main" val="1319533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r>
                        <a:rPr lang="en-US" sz="2000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Name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2000" dirty="0"/>
                        <a:t>Elective Subject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Shortlisting Cos.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8993519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243238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941497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292491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00453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25065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477175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1440" algn="ctr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endParaRPr lang="en-US" sz="2000" dirty="0"/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93060"/>
                  </a:ext>
                </a:extLst>
              </a:tr>
            </a:tbl>
          </a:graphicData>
        </a:graphic>
      </p:graphicFrame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D273FFA-A550-4798-91A3-EBA9140D30A0}"/>
              </a:ext>
            </a:extLst>
          </p:cNvPr>
          <p:cNvCxnSpPr>
            <a:stCxn id="13" idx="8"/>
            <a:endCxn id="16" idx="0"/>
          </p:cNvCxnSpPr>
          <p:nvPr/>
        </p:nvCxnSpPr>
        <p:spPr>
          <a:xfrm>
            <a:off x="1257485" y="3189128"/>
            <a:ext cx="1041248" cy="73388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009ED0F-9B53-41F4-B448-24FCF38407BC}"/>
              </a:ext>
            </a:extLst>
          </p:cNvPr>
          <p:cNvCxnSpPr>
            <a:cxnSpLocks/>
            <a:stCxn id="12" idx="2"/>
            <a:endCxn id="17" idx="0"/>
          </p:cNvCxnSpPr>
          <p:nvPr/>
        </p:nvCxnSpPr>
        <p:spPr>
          <a:xfrm>
            <a:off x="2318842" y="3189128"/>
            <a:ext cx="4034620" cy="73388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2D1CBA4-7599-441D-B9E4-25F35DEFCE40}"/>
              </a:ext>
            </a:extLst>
          </p:cNvPr>
          <p:cNvSpPr/>
          <p:nvPr/>
        </p:nvSpPr>
        <p:spPr>
          <a:xfrm>
            <a:off x="195613" y="3923008"/>
            <a:ext cx="568662" cy="430628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733C88-9DEC-4A19-9444-B13BD52E924F}"/>
              </a:ext>
            </a:extLst>
          </p:cNvPr>
          <p:cNvSpPr/>
          <p:nvPr/>
        </p:nvSpPr>
        <p:spPr>
          <a:xfrm>
            <a:off x="4709554" y="3923008"/>
            <a:ext cx="544834" cy="430628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5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Let’s play a game to understand the </a:t>
            </a:r>
            <a:r>
              <a:rPr lang="en-US" sz="4400" u="sng" dirty="0">
                <a:solidFill>
                  <a:srgbClr val="C00000"/>
                </a:solidFill>
              </a:rPr>
              <a:t>JOIN Types</a:t>
            </a:r>
            <a:endParaRPr lang="en-US" sz="4400" dirty="0">
              <a:solidFill>
                <a:srgbClr val="C00000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2409236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3077297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47473D-1581-4C5B-8688-E617B1F6CAC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27" y="3337984"/>
            <a:ext cx="1353312" cy="13533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255CF0-E285-40B0-AF2B-A9213CFCBD4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54" y="3335487"/>
            <a:ext cx="1355809" cy="13558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4D1FA7-DCF1-402E-BDB9-4C9E2174B06E}"/>
              </a:ext>
            </a:extLst>
          </p:cNvPr>
          <p:cNvSpPr txBox="1"/>
          <p:nvPr/>
        </p:nvSpPr>
        <p:spPr>
          <a:xfrm>
            <a:off x="1367355" y="1628124"/>
            <a:ext cx="136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Invited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92FEE7-AC70-4EEE-ADB7-A86151206164}"/>
              </a:ext>
            </a:extLst>
          </p:cNvPr>
          <p:cNvSpPr txBox="1"/>
          <p:nvPr/>
        </p:nvSpPr>
        <p:spPr>
          <a:xfrm>
            <a:off x="3235260" y="1628124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Attended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F49F80-B64C-4046-8468-392AE4E7F194}"/>
              </a:ext>
            </a:extLst>
          </p:cNvPr>
          <p:cNvSpPr/>
          <p:nvPr/>
        </p:nvSpPr>
        <p:spPr>
          <a:xfrm>
            <a:off x="6414054" y="1628124"/>
            <a:ext cx="54001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Give me the list of people who were:</a:t>
            </a:r>
          </a:p>
          <a:p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Invited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Invited AND 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Invited but didn't attend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Not Invited but attended</a:t>
            </a:r>
          </a:p>
        </p:txBody>
      </p:sp>
    </p:spTree>
    <p:extLst>
      <p:ext uri="{BB962C8B-B14F-4D97-AF65-F5344CB8AC3E}">
        <p14:creationId xmlns:p14="http://schemas.microsoft.com/office/powerpoint/2010/main" val="42777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53AA771-4337-465A-B223-6DE095AB296E}"/>
              </a:ext>
            </a:extLst>
          </p:cNvPr>
          <p:cNvSpPr/>
          <p:nvPr/>
        </p:nvSpPr>
        <p:spPr>
          <a:xfrm>
            <a:off x="2409236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3C42443-6F7F-4509-967A-D79D785DBC97}"/>
              </a:ext>
            </a:extLst>
          </p:cNvPr>
          <p:cNvSpPr/>
          <p:nvPr/>
        </p:nvSpPr>
        <p:spPr>
          <a:xfrm>
            <a:off x="377772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Left Outer Join</a:t>
            </a:r>
            <a:endParaRPr lang="en-US" sz="44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2409236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3077297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47473D-1581-4C5B-8688-E617B1F6CAC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27" y="3337984"/>
            <a:ext cx="1353312" cy="13533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255CF0-E285-40B0-AF2B-A9213CFCBD4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54" y="3335487"/>
            <a:ext cx="1355809" cy="13558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4D1FA7-DCF1-402E-BDB9-4C9E2174B06E}"/>
              </a:ext>
            </a:extLst>
          </p:cNvPr>
          <p:cNvSpPr txBox="1"/>
          <p:nvPr/>
        </p:nvSpPr>
        <p:spPr>
          <a:xfrm>
            <a:off x="1367355" y="1628124"/>
            <a:ext cx="136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Invited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92FEE7-AC70-4EEE-ADB7-A86151206164}"/>
              </a:ext>
            </a:extLst>
          </p:cNvPr>
          <p:cNvSpPr txBox="1"/>
          <p:nvPr/>
        </p:nvSpPr>
        <p:spPr>
          <a:xfrm>
            <a:off x="3235260" y="1628124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Attended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F49F80-B64C-4046-8468-392AE4E7F194}"/>
              </a:ext>
            </a:extLst>
          </p:cNvPr>
          <p:cNvSpPr/>
          <p:nvPr/>
        </p:nvSpPr>
        <p:spPr>
          <a:xfrm>
            <a:off x="6414054" y="1628124"/>
            <a:ext cx="54001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Give me the list of people who were:</a:t>
            </a:r>
          </a:p>
          <a:p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Invited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 AND 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 but didn't attend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Not Invited but attended</a:t>
            </a:r>
          </a:p>
        </p:txBody>
      </p:sp>
    </p:spTree>
    <p:extLst>
      <p:ext uri="{BB962C8B-B14F-4D97-AF65-F5344CB8AC3E}">
        <p14:creationId xmlns:p14="http://schemas.microsoft.com/office/powerpoint/2010/main" val="69720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45799AB-B7CB-45B4-919B-E1C1480D9E15}"/>
              </a:ext>
            </a:extLst>
          </p:cNvPr>
          <p:cNvSpPr/>
          <p:nvPr/>
        </p:nvSpPr>
        <p:spPr>
          <a:xfrm>
            <a:off x="2417480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8FBC369-7440-4AE9-8E0F-6F1768D8D113}"/>
              </a:ext>
            </a:extLst>
          </p:cNvPr>
          <p:cNvSpPr/>
          <p:nvPr/>
        </p:nvSpPr>
        <p:spPr>
          <a:xfrm>
            <a:off x="3085541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solidFill>
            <a:srgbClr val="FFD50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33B237-6498-4176-81DD-88DBBD94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Right Outer Join</a:t>
            </a:r>
            <a:endParaRPr lang="en-US" sz="440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AF0158F-7602-4F6F-805F-834F5EA7F0F1}"/>
              </a:ext>
            </a:extLst>
          </p:cNvPr>
          <p:cNvSpPr/>
          <p:nvPr/>
        </p:nvSpPr>
        <p:spPr>
          <a:xfrm>
            <a:off x="2409236" y="2679725"/>
            <a:ext cx="1336121" cy="2669837"/>
          </a:xfrm>
          <a:custGeom>
            <a:avLst/>
            <a:gdLst>
              <a:gd name="connsiteX0" fmla="*/ 349035 w 698069"/>
              <a:gd name="connsiteY0" fmla="*/ 0 h 1394881"/>
              <a:gd name="connsiteX1" fmla="*/ 440407 w 698069"/>
              <a:gd name="connsiteY1" fmla="*/ 75389 h 1394881"/>
              <a:gd name="connsiteX2" fmla="*/ 698069 w 698069"/>
              <a:gd name="connsiteY2" fmla="*/ 697440 h 1394881"/>
              <a:gd name="connsiteX3" fmla="*/ 440407 w 698069"/>
              <a:gd name="connsiteY3" fmla="*/ 1319491 h 1394881"/>
              <a:gd name="connsiteX4" fmla="*/ 349035 w 698069"/>
              <a:gd name="connsiteY4" fmla="*/ 1394881 h 1394881"/>
              <a:gd name="connsiteX5" fmla="*/ 257662 w 698069"/>
              <a:gd name="connsiteY5" fmla="*/ 1319491 h 1394881"/>
              <a:gd name="connsiteX6" fmla="*/ 0 w 698069"/>
              <a:gd name="connsiteY6" fmla="*/ 697440 h 1394881"/>
              <a:gd name="connsiteX7" fmla="*/ 257662 w 698069"/>
              <a:gd name="connsiteY7" fmla="*/ 75389 h 1394881"/>
              <a:gd name="connsiteX8" fmla="*/ 349035 w 698069"/>
              <a:gd name="connsiteY8" fmla="*/ 0 h 13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8069" h="1394881">
                <a:moveTo>
                  <a:pt x="349035" y="0"/>
                </a:moveTo>
                <a:lnTo>
                  <a:pt x="440407" y="75389"/>
                </a:lnTo>
                <a:cubicBezTo>
                  <a:pt x="599604" y="234586"/>
                  <a:pt x="698069" y="454514"/>
                  <a:pt x="698069" y="697440"/>
                </a:cubicBezTo>
                <a:cubicBezTo>
                  <a:pt x="698069" y="940366"/>
                  <a:pt x="599604" y="1160294"/>
                  <a:pt x="440407" y="1319491"/>
                </a:cubicBezTo>
                <a:lnTo>
                  <a:pt x="349035" y="1394881"/>
                </a:lnTo>
                <a:lnTo>
                  <a:pt x="257662" y="1319491"/>
                </a:lnTo>
                <a:cubicBezTo>
                  <a:pt x="98465" y="1160294"/>
                  <a:pt x="0" y="940366"/>
                  <a:pt x="0" y="697440"/>
                </a:cubicBezTo>
                <a:cubicBezTo>
                  <a:pt x="0" y="454514"/>
                  <a:pt x="98465" y="234586"/>
                  <a:pt x="257662" y="75389"/>
                </a:cubicBezTo>
                <a:lnTo>
                  <a:pt x="349035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25C2F77-D1AE-4E8C-A8CA-52C022F64DAE}"/>
              </a:ext>
            </a:extLst>
          </p:cNvPr>
          <p:cNvSpPr/>
          <p:nvPr/>
        </p:nvSpPr>
        <p:spPr>
          <a:xfrm>
            <a:off x="377772" y="2330848"/>
            <a:ext cx="2699525" cy="3367585"/>
          </a:xfrm>
          <a:custGeom>
            <a:avLst/>
            <a:gdLst>
              <a:gd name="connsiteX0" fmla="*/ 879713 w 1410392"/>
              <a:gd name="connsiteY0" fmla="*/ 0 h 1759426"/>
              <a:gd name="connsiteX1" fmla="*/ 1371569 w 1410392"/>
              <a:gd name="connsiteY1" fmla="*/ 150241 h 1759426"/>
              <a:gd name="connsiteX2" fmla="*/ 1410392 w 1410392"/>
              <a:gd name="connsiteY2" fmla="*/ 182273 h 1759426"/>
              <a:gd name="connsiteX3" fmla="*/ 1319019 w 1410392"/>
              <a:gd name="connsiteY3" fmla="*/ 257662 h 1759426"/>
              <a:gd name="connsiteX4" fmla="*/ 1061357 w 1410392"/>
              <a:gd name="connsiteY4" fmla="*/ 879713 h 1759426"/>
              <a:gd name="connsiteX5" fmla="*/ 1319019 w 1410392"/>
              <a:gd name="connsiteY5" fmla="*/ 1501764 h 1759426"/>
              <a:gd name="connsiteX6" fmla="*/ 1410392 w 1410392"/>
              <a:gd name="connsiteY6" fmla="*/ 1577154 h 1759426"/>
              <a:gd name="connsiteX7" fmla="*/ 1371569 w 1410392"/>
              <a:gd name="connsiteY7" fmla="*/ 1609185 h 1759426"/>
              <a:gd name="connsiteX8" fmla="*/ 879713 w 1410392"/>
              <a:gd name="connsiteY8" fmla="*/ 1759426 h 1759426"/>
              <a:gd name="connsiteX9" fmla="*/ 0 w 1410392"/>
              <a:gd name="connsiteY9" fmla="*/ 879713 h 1759426"/>
              <a:gd name="connsiteX10" fmla="*/ 879713 w 1410392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2" h="1759426">
                <a:moveTo>
                  <a:pt x="879713" y="0"/>
                </a:moveTo>
                <a:cubicBezTo>
                  <a:pt x="1061908" y="0"/>
                  <a:pt x="1231166" y="55387"/>
                  <a:pt x="1371569" y="150241"/>
                </a:cubicBezTo>
                <a:lnTo>
                  <a:pt x="1410392" y="182273"/>
                </a:lnTo>
                <a:lnTo>
                  <a:pt x="1319019" y="257662"/>
                </a:lnTo>
                <a:cubicBezTo>
                  <a:pt x="1159822" y="416859"/>
                  <a:pt x="1061357" y="636787"/>
                  <a:pt x="1061357" y="879713"/>
                </a:cubicBezTo>
                <a:cubicBezTo>
                  <a:pt x="1061357" y="1122639"/>
                  <a:pt x="1159822" y="1342567"/>
                  <a:pt x="1319019" y="1501764"/>
                </a:cubicBezTo>
                <a:lnTo>
                  <a:pt x="1410392" y="1577154"/>
                </a:lnTo>
                <a:lnTo>
                  <a:pt x="1371569" y="1609185"/>
                </a:lnTo>
                <a:cubicBezTo>
                  <a:pt x="1231166" y="1704040"/>
                  <a:pt x="1061908" y="1759426"/>
                  <a:pt x="879713" y="1759426"/>
                </a:cubicBezTo>
                <a:cubicBezTo>
                  <a:pt x="393861" y="1759426"/>
                  <a:pt x="0" y="1365565"/>
                  <a:pt x="0" y="879713"/>
                </a:cubicBezTo>
                <a:cubicBezTo>
                  <a:pt x="0" y="393861"/>
                  <a:pt x="393861" y="0"/>
                  <a:pt x="879713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5DCFAF-C0BE-47E2-8940-8E8C6841B788}"/>
              </a:ext>
            </a:extLst>
          </p:cNvPr>
          <p:cNvSpPr/>
          <p:nvPr/>
        </p:nvSpPr>
        <p:spPr>
          <a:xfrm>
            <a:off x="3077297" y="2330848"/>
            <a:ext cx="2699524" cy="3367585"/>
          </a:xfrm>
          <a:custGeom>
            <a:avLst/>
            <a:gdLst>
              <a:gd name="connsiteX0" fmla="*/ 530678 w 1410391"/>
              <a:gd name="connsiteY0" fmla="*/ 0 h 1759426"/>
              <a:gd name="connsiteX1" fmla="*/ 1410391 w 1410391"/>
              <a:gd name="connsiteY1" fmla="*/ 879713 h 1759426"/>
              <a:gd name="connsiteX2" fmla="*/ 530678 w 1410391"/>
              <a:gd name="connsiteY2" fmla="*/ 1759426 h 1759426"/>
              <a:gd name="connsiteX3" fmla="*/ 38822 w 1410391"/>
              <a:gd name="connsiteY3" fmla="*/ 1609185 h 1759426"/>
              <a:gd name="connsiteX4" fmla="*/ 0 w 1410391"/>
              <a:gd name="connsiteY4" fmla="*/ 1577154 h 1759426"/>
              <a:gd name="connsiteX5" fmla="*/ 91372 w 1410391"/>
              <a:gd name="connsiteY5" fmla="*/ 1501764 h 1759426"/>
              <a:gd name="connsiteX6" fmla="*/ 349034 w 1410391"/>
              <a:gd name="connsiteY6" fmla="*/ 879713 h 1759426"/>
              <a:gd name="connsiteX7" fmla="*/ 91372 w 1410391"/>
              <a:gd name="connsiteY7" fmla="*/ 257662 h 1759426"/>
              <a:gd name="connsiteX8" fmla="*/ 0 w 1410391"/>
              <a:gd name="connsiteY8" fmla="*/ 182273 h 1759426"/>
              <a:gd name="connsiteX9" fmla="*/ 38822 w 1410391"/>
              <a:gd name="connsiteY9" fmla="*/ 150241 h 1759426"/>
              <a:gd name="connsiteX10" fmla="*/ 530678 w 1410391"/>
              <a:gd name="connsiteY10" fmla="*/ 0 h 175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10391" h="1759426">
                <a:moveTo>
                  <a:pt x="530678" y="0"/>
                </a:moveTo>
                <a:cubicBezTo>
                  <a:pt x="1016530" y="0"/>
                  <a:pt x="1410391" y="393861"/>
                  <a:pt x="1410391" y="879713"/>
                </a:cubicBezTo>
                <a:cubicBezTo>
                  <a:pt x="1410391" y="1365565"/>
                  <a:pt x="1016530" y="1759426"/>
                  <a:pt x="530678" y="1759426"/>
                </a:cubicBezTo>
                <a:cubicBezTo>
                  <a:pt x="348484" y="1759426"/>
                  <a:pt x="179225" y="1704040"/>
                  <a:pt x="38822" y="1609185"/>
                </a:cubicBezTo>
                <a:lnTo>
                  <a:pt x="0" y="1577154"/>
                </a:lnTo>
                <a:lnTo>
                  <a:pt x="91372" y="1501764"/>
                </a:lnTo>
                <a:cubicBezTo>
                  <a:pt x="250569" y="1342567"/>
                  <a:pt x="349034" y="1122639"/>
                  <a:pt x="349034" y="879713"/>
                </a:cubicBezTo>
                <a:cubicBezTo>
                  <a:pt x="349034" y="636787"/>
                  <a:pt x="250569" y="416859"/>
                  <a:pt x="91372" y="257662"/>
                </a:cubicBezTo>
                <a:lnTo>
                  <a:pt x="0" y="182273"/>
                </a:lnTo>
                <a:lnTo>
                  <a:pt x="38822" y="150241"/>
                </a:lnTo>
                <a:cubicBezTo>
                  <a:pt x="179225" y="55387"/>
                  <a:pt x="348484" y="0"/>
                  <a:pt x="530678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47473D-1581-4C5B-8688-E617B1F6CAC7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27" y="3337984"/>
            <a:ext cx="1353312" cy="13533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6255CF0-E285-40B0-AF2B-A9213CFCBD4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54" y="3335487"/>
            <a:ext cx="1355809" cy="13558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D4D1FA7-DCF1-402E-BDB9-4C9E2174B06E}"/>
              </a:ext>
            </a:extLst>
          </p:cNvPr>
          <p:cNvSpPr txBox="1"/>
          <p:nvPr/>
        </p:nvSpPr>
        <p:spPr>
          <a:xfrm>
            <a:off x="1367355" y="1628124"/>
            <a:ext cx="136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Invited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92FEE7-AC70-4EEE-ADB7-A86151206164}"/>
              </a:ext>
            </a:extLst>
          </p:cNvPr>
          <p:cNvSpPr txBox="1"/>
          <p:nvPr/>
        </p:nvSpPr>
        <p:spPr>
          <a:xfrm>
            <a:off x="3235260" y="1628124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Attended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3F49F80-B64C-4046-8468-392AE4E7F194}"/>
              </a:ext>
            </a:extLst>
          </p:cNvPr>
          <p:cNvSpPr/>
          <p:nvPr/>
        </p:nvSpPr>
        <p:spPr>
          <a:xfrm>
            <a:off x="6414054" y="1628124"/>
            <a:ext cx="54001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Give me the list of people who were:</a:t>
            </a:r>
          </a:p>
          <a:p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 AND Attended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Invited but didn't attend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Not Invited but attended</a:t>
            </a:r>
          </a:p>
        </p:txBody>
      </p:sp>
    </p:spTree>
    <p:extLst>
      <p:ext uri="{BB962C8B-B14F-4D97-AF65-F5344CB8AC3E}">
        <p14:creationId xmlns:p14="http://schemas.microsoft.com/office/powerpoint/2010/main" val="225538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1035</Words>
  <Application>Microsoft Office PowerPoint</Application>
  <PresentationFormat>Widescreen</PresentationFormat>
  <Paragraphs>589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JOIN Types</vt:lpstr>
      <vt:lpstr>Merge Queries vs. Append Queries</vt:lpstr>
      <vt:lpstr>Merge Queries vs. Append Queries</vt:lpstr>
      <vt:lpstr>Merge Queries: JOIN Kinds</vt:lpstr>
      <vt:lpstr>JOIN Types for Beginners</vt:lpstr>
      <vt:lpstr>WHY?</vt:lpstr>
      <vt:lpstr>Let’s play a game to understand the JOIN Types</vt:lpstr>
      <vt:lpstr>Left Outer Join</vt:lpstr>
      <vt:lpstr>Right Outer Join</vt:lpstr>
      <vt:lpstr>Inner Join</vt:lpstr>
      <vt:lpstr>Left Anti Join</vt:lpstr>
      <vt:lpstr>Right Anti Join</vt:lpstr>
      <vt:lpstr>Full Outer Join</vt:lpstr>
      <vt:lpstr>JOIN Types</vt:lpstr>
      <vt:lpstr>JOIN Types in KNIME – 4 (in action)</vt:lpstr>
      <vt:lpstr>JOIN Types</vt:lpstr>
      <vt:lpstr>JOIN Type: LEFT OUTER</vt:lpstr>
      <vt:lpstr>JOIN Type: RIGHT OUTER</vt:lpstr>
      <vt:lpstr>JOIN Type: FULL OUTER</vt:lpstr>
      <vt:lpstr>JOIN Type: INNER</vt:lpstr>
      <vt:lpstr>JOIN Type: LEFT ANTI JOIN</vt:lpstr>
      <vt:lpstr>JOIN Type: RIGHT ANTI JOIN</vt:lpstr>
      <vt:lpstr>JOIN Type: FULL ANTI JOIN / OUTER ANTI</vt:lpstr>
      <vt:lpstr>JOIN Types: Guess!</vt:lpstr>
      <vt:lpstr>JOIN Types available in ALTERYX - 3</vt:lpstr>
      <vt:lpstr>JOIN Types available in ALTERYX - 3</vt:lpstr>
      <vt:lpstr>JOIN Types available in MS Power BI - 6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Rishabh Pugalia</dc:creator>
  <cp:lastModifiedBy>Rishabh Pugalia</cp:lastModifiedBy>
  <cp:revision>57</cp:revision>
  <dcterms:created xsi:type="dcterms:W3CDTF">2019-10-09T10:57:58Z</dcterms:created>
  <dcterms:modified xsi:type="dcterms:W3CDTF">2019-12-01T12:51:40Z</dcterms:modified>
</cp:coreProperties>
</file>