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7" r:id="rId2"/>
    <p:sldMasterId id="2147483679" r:id="rId3"/>
    <p:sldMasterId id="2147483691" r:id="rId4"/>
  </p:sldMasterIdLst>
  <p:notesMasterIdLst>
    <p:notesMasterId r:id="rId9"/>
  </p:notesMasterIdLst>
  <p:sldIdLst>
    <p:sldId id="307" r:id="rId5"/>
    <p:sldId id="308" r:id="rId6"/>
    <p:sldId id="309" r:id="rId7"/>
    <p:sldId id="31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37" autoAdjust="0"/>
    <p:restoredTop sz="93829" autoAdjust="0"/>
  </p:normalViewPr>
  <p:slideViewPr>
    <p:cSldViewPr snapToGrid="0">
      <p:cViewPr varScale="1">
        <p:scale>
          <a:sx n="69" d="100"/>
          <a:sy n="69" d="100"/>
        </p:scale>
        <p:origin x="588" y="66"/>
      </p:cViewPr>
      <p:guideLst/>
    </p:cSldViewPr>
  </p:slideViewPr>
  <p:notesTextViewPr>
    <p:cViewPr>
      <p:scale>
        <a:sx n="75" d="100"/>
        <a:sy n="7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B9C603-C40C-4A03-8C26-DB44C0AAA4C1}" type="datetimeFigureOut">
              <a:rPr lang="en-US" smtClean="0"/>
              <a:t>16-Apr-18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51C701-8E54-470E-8DC8-388A425F3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893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Data Type Prefixes For Each VBA Variable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86AC6C-8575-405F-A3E7-896EC63EA94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8119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8DBF89-2454-40E4-A434-AA8D40EB2EBF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9232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6F88CD-B3F6-433C-A241-0BC44C557795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14CF6-EF31-4243-B235-88ACDFA63E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77237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239397-9744-4C10-A048-CD2873EC4D3B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14CF6-EF31-4243-B235-88ACDFA63E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48370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4AA3C5-BEA8-4F56-8F59-FB05A02955A5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14CF6-EF31-4243-B235-88ACDFA63E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070963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0FD929-2320-42BF-AA4D-F0CF85E005FE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14CF6-EF31-4243-B235-88ACDFA63E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921778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B2A1BE-02E7-4B6A-B156-BB5DEB98D174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14CF6-EF31-4243-B235-88ACDFA63E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33130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EB6CA9-28DB-4D02-AD61-E5E60EE8AFD6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14CF6-EF31-4243-B235-88ACDFA63E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86838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5002A35-7F36-4CDA-BD3E-31CD04ACE4FC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14CF6-EF31-4243-B235-88ACDFA63E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48559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6FC036-0BE3-410C-9586-AC18C68B22FA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14CF6-EF31-4243-B235-88ACDFA63E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64961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AE9B6D-2A16-464E-9015-6267180C4336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14CF6-EF31-4243-B235-88ACDFA63E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36187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649040-BC6F-4009-9346-B37DBB0CE279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14CF6-EF31-4243-B235-88ACDFA63E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32841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41ABB7-81DB-4FF8-AF5A-3607CE4E0AE8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54787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347DD9-BD89-4931-B4A4-859E84034374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14CF6-EF31-4243-B235-88ACDFA63E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94350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6F88CD-B3F6-433C-A241-0BC44C557795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14CF6-EF31-4243-B235-88ACDFA63E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294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239397-9744-4C10-A048-CD2873EC4D3B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14CF6-EF31-4243-B235-88ACDFA63E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22682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4AA3C5-BEA8-4F56-8F59-FB05A02955A5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14CF6-EF31-4243-B235-88ACDFA63E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6882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0FD929-2320-42BF-AA4D-F0CF85E005FE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14CF6-EF31-4243-B235-88ACDFA63E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63644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B2A1BE-02E7-4B6A-B156-BB5DEB98D174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14CF6-EF31-4243-B235-88ACDFA63E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92706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EB6CA9-28DB-4D02-AD61-E5E60EE8AFD6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14CF6-EF31-4243-B235-88ACDFA63E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71264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5002A35-7F36-4CDA-BD3E-31CD04ACE4FC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14CF6-EF31-4243-B235-88ACDFA63E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84854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6FC036-0BE3-410C-9586-AC18C68B22FA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14CF6-EF31-4243-B235-88ACDFA63E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94955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AE9B6D-2A16-464E-9015-6267180C4336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14CF6-EF31-4243-B235-88ACDFA63E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6115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bg>
      <p:bgPr>
        <a:solidFill>
          <a:srgbClr val="91C7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14DC97-F3D7-486B-9762-53F7172D200E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356350"/>
            <a:ext cx="2743200" cy="365125"/>
          </a:xfr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1213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649040-BC6F-4009-9346-B37DBB0CE279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14CF6-EF31-4243-B235-88ACDFA63E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39992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347DD9-BD89-4931-B4A4-859E84034374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14CF6-EF31-4243-B235-88ACDFA63E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165829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6F88CD-B3F6-433C-A241-0BC44C557795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14CF6-EF31-4243-B235-88ACDFA63E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193856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239397-9744-4C10-A048-CD2873EC4D3B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14CF6-EF31-4243-B235-88ACDFA63E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13357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4AA3C5-BEA8-4F56-8F59-FB05A02955A5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14CF6-EF31-4243-B235-88ACDFA63E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11314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0FD929-2320-42BF-AA4D-F0CF85E005FE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14CF6-EF31-4243-B235-88ACDFA63E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3449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B2A1BE-02E7-4B6A-B156-BB5DEB98D174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14CF6-EF31-4243-B235-88ACDFA63E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568463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EB6CA9-28DB-4D02-AD61-E5E60EE8AFD6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14CF6-EF31-4243-B235-88ACDFA63E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790525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5002A35-7F36-4CDA-BD3E-31CD04ACE4FC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14CF6-EF31-4243-B235-88ACDFA63E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3382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261100"/>
            <a:ext cx="12192000" cy="596900"/>
          </a:xfrm>
          <a:prstGeom prst="rect">
            <a:avLst/>
          </a:prstGeom>
          <a:solidFill>
            <a:srgbClr val="91C7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491737"/>
            <a:ext cx="11042650" cy="866775"/>
          </a:xfrm>
        </p:spPr>
        <p:txBody>
          <a:bodyPr>
            <a:normAutofit/>
          </a:bodyPr>
          <a:lstStyle>
            <a:lvl1pPr>
              <a:defRPr sz="4400" b="1">
                <a:solidFill>
                  <a:srgbClr val="913F98"/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0A7C4E-B9A5-46A8-867F-FA75BA9059AA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356350"/>
            <a:ext cx="2743200" cy="365125"/>
          </a:xfr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38186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261100"/>
            <a:ext cx="12192000" cy="596900"/>
          </a:xfrm>
          <a:prstGeom prst="rect">
            <a:avLst/>
          </a:prstGeom>
          <a:solidFill>
            <a:srgbClr val="91C7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7A361CB-F87D-4736-8D1A-7A2F2BD8524B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3058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6FC036-0BE3-410C-9586-AC18C68B22FA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14CF6-EF31-4243-B235-88ACDFA63E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6849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AE9B6D-2A16-464E-9015-6267180C4336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14CF6-EF31-4243-B235-88ACDFA63E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1945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649040-BC6F-4009-9346-B37DBB0CE279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14CF6-EF31-4243-B235-88ACDFA63E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59676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347DD9-BD89-4931-B4A4-859E84034374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14CF6-EF31-4243-B235-88ACDFA63E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4242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403FF24-5813-4DB0-9591-387A229555B8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6889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6" r:id="rId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337B24-4BD0-481D-8B66-713F14DB0CC8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14CF6-EF31-4243-B235-88ACDFA63E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7188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337B24-4BD0-481D-8B66-713F14DB0CC8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14CF6-EF31-4243-B235-88ACDFA63E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4662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337B24-4BD0-481D-8B66-713F14DB0CC8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14CF6-EF31-4243-B235-88ACDFA63E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2685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Declaring Variables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Version: 05-Apr-2018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E88C83-C483-48EF-8318-2F2A2F980F11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4374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+mn-lt"/>
              </a:rPr>
              <a:t>What is a Variable?</a:t>
            </a:r>
            <a:endParaRPr lang="en-US" sz="4000" b="1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14CF6-EF31-4243-B235-88ACDFA63E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594012"/>
            <a:ext cx="6603124" cy="471881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504051" y="2245351"/>
            <a:ext cx="5275121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In a class of </a:t>
            </a:r>
            <a:r>
              <a:rPr kumimoji="0" lang="en-US" sz="2200" b="1" i="0" u="sng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30 students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, the number of females is </a:t>
            </a:r>
            <a:r>
              <a:rPr kumimoji="0" lang="en-US" sz="2200" b="1" i="0" u="sng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twice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 than the number of males.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Print" panose="02000600000000000000" pitchFamily="2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How many males are there in the class?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Print" panose="02000600000000000000" pitchFamily="2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Let “x” be the </a:t>
            </a:r>
            <a:r>
              <a:rPr kumimoji="0" lang="en-US" sz="2200" b="1" i="0" u="sng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number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 of males.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1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Print" panose="02000600000000000000" pitchFamily="2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Print" panose="02000600000000000000" pitchFamily="2" charset="0"/>
                <a:ea typeface="+mn-ea"/>
                <a:cs typeface="+mn-cs"/>
              </a:rPr>
              <a:t>Thus, 2x + x = 30</a:t>
            </a:r>
          </a:p>
        </p:txBody>
      </p:sp>
      <p:sp>
        <p:nvSpPr>
          <p:cNvPr id="3" name="Rounded Rectangular Callout 2"/>
          <p:cNvSpPr/>
          <p:nvPr/>
        </p:nvSpPr>
        <p:spPr>
          <a:xfrm>
            <a:off x="7764780" y="2987040"/>
            <a:ext cx="3589020" cy="1036478"/>
          </a:xfrm>
          <a:prstGeom prst="wedgeRoundRectCallout">
            <a:avLst>
              <a:gd name="adj1" fmla="val -135388"/>
              <a:gd name="adj2" fmla="val 102790"/>
              <a:gd name="adj3" fmla="val 16667"/>
            </a:avLst>
          </a:prstGeom>
          <a:solidFill>
            <a:srgbClr val="92D050"/>
          </a:soli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“x” can hold a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ositive whole number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3111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i="0" kern="1200" dirty="0" smtClean="0">
                <a:solidFill>
                  <a:schemeClr val="tx1"/>
                </a:solidFill>
                <a:effectLst/>
                <a:latin typeface="+mn-lt"/>
                <a:ea typeface="+mj-ea"/>
                <a:cs typeface="+mj-cs"/>
              </a:rPr>
              <a:t>How to name VBA variables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14CF6-EF31-4243-B235-88ACDFA63E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407920"/>
            <a:ext cx="6248400" cy="384250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838200" y="1747182"/>
            <a:ext cx="44599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Use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Prefix indicative of data type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406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+mn-lt"/>
              </a:rPr>
              <a:t>Variable Data Types:</a:t>
            </a:r>
            <a:endParaRPr lang="en-US" sz="4000" b="1" dirty="0"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14CF6-EF31-4243-B235-88ACDFA63E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38200" y="3027008"/>
            <a:ext cx="10515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919588" y="1473748"/>
          <a:ext cx="10352824" cy="4672965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1994471">
                  <a:extLst>
                    <a:ext uri="{9D8B030D-6E8A-4147-A177-3AD203B41FA5}">
                      <a16:colId xmlns:a16="http://schemas.microsoft.com/office/drawing/2014/main" val="3594773747"/>
                    </a:ext>
                  </a:extLst>
                </a:gridCol>
                <a:gridCol w="1901781">
                  <a:extLst>
                    <a:ext uri="{9D8B030D-6E8A-4147-A177-3AD203B41FA5}">
                      <a16:colId xmlns:a16="http://schemas.microsoft.com/office/drawing/2014/main" val="917778518"/>
                    </a:ext>
                  </a:extLst>
                </a:gridCol>
                <a:gridCol w="6456572">
                  <a:extLst>
                    <a:ext uri="{9D8B030D-6E8A-4147-A177-3AD203B41FA5}">
                      <a16:colId xmlns:a16="http://schemas.microsoft.com/office/drawing/2014/main" val="244362832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 Data </a:t>
                      </a:r>
                      <a:r>
                        <a:rPr lang="en-US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Type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87B3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Bytes Used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87B3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 Range </a:t>
                      </a:r>
                      <a:r>
                        <a:rPr lang="en-US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of Values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87B3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24675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 Boolean</a:t>
                      </a:r>
                      <a:endParaRPr lang="en-US" sz="1800" b="0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sym typeface="Wingdings" panose="05000000000000000000" pitchFamily="2" charset="2"/>
                        </a:rPr>
                        <a:t></a:t>
                      </a:r>
                      <a:endParaRPr lang="en-US" sz="1800" b="0" i="0" u="none" strike="noStrike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 True </a:t>
                      </a:r>
                      <a:r>
                        <a:rPr lang="en-US" sz="180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or False</a:t>
                      </a:r>
                      <a:endParaRPr lang="en-US" sz="1800" b="0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8271751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 smtClean="0">
                          <a:solidFill>
                            <a:srgbClr val="C00000"/>
                          </a:solidFill>
                          <a:effectLst/>
                        </a:rPr>
                        <a:t> Integer</a:t>
                      </a:r>
                      <a:endParaRPr lang="en-US" sz="1800" b="1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dirty="0" smtClean="0">
                          <a:effectLst/>
                          <a:sym typeface="Wingdings" panose="05000000000000000000" pitchFamily="2" charset="2"/>
                        </a:rPr>
                        <a:t></a:t>
                      </a:r>
                      <a:endParaRPr lang="en-US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 smtClean="0">
                          <a:effectLst/>
                        </a:rPr>
                        <a:t> -</a:t>
                      </a:r>
                      <a:r>
                        <a:rPr lang="en-US" sz="1800" b="1" u="none" strike="noStrike" dirty="0">
                          <a:effectLst/>
                        </a:rPr>
                        <a:t>32,768 to 32767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0937046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 smtClean="0">
                          <a:solidFill>
                            <a:srgbClr val="C00000"/>
                          </a:solidFill>
                          <a:effectLst/>
                        </a:rPr>
                        <a:t> Long</a:t>
                      </a:r>
                      <a:endParaRPr lang="en-US" sz="1800" b="1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dirty="0" smtClean="0">
                          <a:effectLst/>
                          <a:sym typeface="Wingdings" panose="05000000000000000000" pitchFamily="2" charset="2"/>
                        </a:rPr>
                        <a:t></a:t>
                      </a:r>
                      <a:endParaRPr lang="en-US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 smtClean="0">
                          <a:effectLst/>
                        </a:rPr>
                        <a:t> -</a:t>
                      </a:r>
                      <a:r>
                        <a:rPr lang="en-US" sz="1800" b="1" u="none" strike="noStrike" dirty="0">
                          <a:effectLst/>
                        </a:rPr>
                        <a:t>2,147,483,648 to 2,147,483,647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4923427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 Single</a:t>
                      </a:r>
                      <a:endParaRPr lang="en-US" sz="1800" b="0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sym typeface="Wingdings" panose="05000000000000000000" pitchFamily="2" charset="2"/>
                        </a:rPr>
                        <a:t></a:t>
                      </a:r>
                      <a:endParaRPr lang="en-US" sz="1800" b="0" i="0" u="none" strike="noStrike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 -</a:t>
                      </a:r>
                      <a:r>
                        <a:rPr lang="en-US" sz="180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3.402823E38 to 1.401298E45</a:t>
                      </a:r>
                      <a:endParaRPr lang="en-US" sz="1800" b="0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0511270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effectLst/>
                        </a:rPr>
                        <a:t> </a:t>
                      </a:r>
                      <a:r>
                        <a:rPr lang="en-US" sz="1800" b="1" u="none" strike="noStrike" dirty="0" smtClean="0">
                          <a:solidFill>
                            <a:srgbClr val="C00000"/>
                          </a:solidFill>
                          <a:effectLst/>
                        </a:rPr>
                        <a:t>Double</a:t>
                      </a:r>
                      <a:r>
                        <a:rPr lang="en-US" sz="1800" u="none" strike="noStrike" dirty="0" smtClean="0">
                          <a:effectLst/>
                        </a:rPr>
                        <a:t> </a:t>
                      </a:r>
                      <a:r>
                        <a:rPr lang="en-US" sz="1800" u="none" strike="noStrike" dirty="0">
                          <a:effectLst/>
                        </a:rPr>
                        <a:t>(negative)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dirty="0" smtClean="0">
                          <a:effectLst/>
                          <a:sym typeface="Wingdings" panose="05000000000000000000" pitchFamily="2" charset="2"/>
                        </a:rPr>
                        <a:t></a:t>
                      </a:r>
                      <a:endParaRPr lang="en-US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 smtClean="0">
                          <a:effectLst/>
                        </a:rPr>
                        <a:t> -</a:t>
                      </a:r>
                      <a:r>
                        <a:rPr lang="en-US" sz="1800" b="1" u="none" strike="noStrike" dirty="0">
                          <a:effectLst/>
                        </a:rPr>
                        <a:t>1.79769313486232E308 to -4.94065645841247E-324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694446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effectLst/>
                        </a:rPr>
                        <a:t> </a:t>
                      </a:r>
                      <a:r>
                        <a:rPr lang="en-US" sz="1800" b="1" u="none" strike="noStrike" dirty="0" smtClean="0">
                          <a:solidFill>
                            <a:srgbClr val="C00000"/>
                          </a:solidFill>
                          <a:effectLst/>
                        </a:rPr>
                        <a:t>Double</a:t>
                      </a:r>
                      <a:r>
                        <a:rPr lang="en-US" sz="1800" u="none" strike="noStrike" dirty="0" smtClean="0">
                          <a:effectLst/>
                        </a:rPr>
                        <a:t> </a:t>
                      </a:r>
                      <a:r>
                        <a:rPr lang="en-US" sz="1800" u="none" strike="noStrike" dirty="0">
                          <a:effectLst/>
                        </a:rPr>
                        <a:t>(positive)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dirty="0" smtClean="0">
                          <a:effectLst/>
                          <a:sym typeface="Wingdings" panose="05000000000000000000" pitchFamily="2" charset="2"/>
                        </a:rPr>
                        <a:t></a:t>
                      </a:r>
                      <a:endParaRPr lang="en-US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 smtClean="0">
                          <a:effectLst/>
                        </a:rPr>
                        <a:t> 4.94065645841247E-324 </a:t>
                      </a:r>
                      <a:r>
                        <a:rPr lang="en-US" sz="1800" b="1" u="none" strike="noStrike" dirty="0">
                          <a:effectLst/>
                        </a:rPr>
                        <a:t>to 1.79769313486232E308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5647816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 Currency</a:t>
                      </a:r>
                      <a:endParaRPr lang="en-US" sz="1800" b="0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sym typeface="Wingdings" panose="05000000000000000000" pitchFamily="2" charset="2"/>
                        </a:rPr>
                        <a:t></a:t>
                      </a:r>
                      <a:endParaRPr lang="en-US" sz="1800" b="0" i="0" u="none" strike="noStrike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 -</a:t>
                      </a:r>
                      <a:r>
                        <a:rPr lang="en-US" sz="180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922,337,203,685,477.5808 to 922,337,203,685,477.5807</a:t>
                      </a:r>
                      <a:endParaRPr lang="en-US" sz="1800" b="0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7943482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 Date</a:t>
                      </a:r>
                      <a:endParaRPr lang="en-US" sz="1800" b="0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sym typeface="Wingdings" panose="05000000000000000000" pitchFamily="2" charset="2"/>
                        </a:rPr>
                        <a:t></a:t>
                      </a:r>
                      <a:endParaRPr lang="en-US" sz="1800" b="0" i="0" u="none" strike="noStrike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 1/1/100 </a:t>
                      </a:r>
                      <a:r>
                        <a:rPr lang="en-US" sz="180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to 12/31/9999</a:t>
                      </a:r>
                      <a:endParaRPr lang="en-US" sz="1800" b="0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269055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 smtClean="0">
                          <a:solidFill>
                            <a:srgbClr val="C00000"/>
                          </a:solidFill>
                          <a:effectLst/>
                        </a:rPr>
                        <a:t> String</a:t>
                      </a:r>
                      <a:endParaRPr lang="en-US" sz="1800" b="1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  <a:sym typeface="Wingdings" panose="05000000000000000000" pitchFamily="2" charset="2"/>
                        </a:rPr>
                        <a:t></a:t>
                      </a:r>
                      <a:r>
                        <a:rPr lang="en-US" sz="1800" u="none" strike="noStrike" dirty="0" smtClean="0">
                          <a:effectLst/>
                        </a:rPr>
                        <a:t> </a:t>
                      </a:r>
                      <a:r>
                        <a:rPr lang="en-US" sz="1800" u="none" strike="noStrike" dirty="0">
                          <a:effectLst/>
                        </a:rPr>
                        <a:t>per character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 smtClean="0">
                          <a:effectLst/>
                        </a:rPr>
                        <a:t> Varies </a:t>
                      </a:r>
                      <a:r>
                        <a:rPr lang="en-US" sz="1800" b="1" u="none" strike="noStrike" dirty="0">
                          <a:effectLst/>
                        </a:rPr>
                        <a:t>according to the number of characters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902916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 smtClean="0">
                          <a:solidFill>
                            <a:srgbClr val="C00000"/>
                          </a:solidFill>
                          <a:effectLst/>
                        </a:rPr>
                        <a:t> Object</a:t>
                      </a:r>
                      <a:endParaRPr lang="en-US" sz="1800" b="1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  <a:sym typeface="Wingdings" panose="05000000000000000000" pitchFamily="2" charset="2"/>
                        </a:rPr>
                        <a:t>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 smtClean="0">
                          <a:effectLst/>
                        </a:rPr>
                        <a:t> Any </a:t>
                      </a:r>
                      <a:r>
                        <a:rPr lang="en-US" sz="1800" b="1" u="none" strike="noStrike" dirty="0">
                          <a:effectLst/>
                        </a:rPr>
                        <a:t>defined object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522523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 smtClean="0">
                          <a:solidFill>
                            <a:srgbClr val="C00000"/>
                          </a:solidFill>
                          <a:effectLst/>
                        </a:rPr>
                        <a:t> Variant </a:t>
                      </a:r>
                      <a:r>
                        <a:rPr lang="en-US" sz="18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***</a:t>
                      </a:r>
                      <a:endParaRPr lang="en-US" sz="1800" b="1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Varies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 smtClean="0">
                          <a:effectLst/>
                        </a:rPr>
                        <a:t> Any </a:t>
                      </a:r>
                      <a:r>
                        <a:rPr lang="en-US" sz="1800" b="1" u="none" strike="noStrike" dirty="0">
                          <a:effectLst/>
                        </a:rPr>
                        <a:t>data type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5479191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 Used </a:t>
                      </a:r>
                      <a:r>
                        <a:rPr lang="en-US" sz="180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defined</a:t>
                      </a:r>
                      <a:endParaRPr lang="en-US" sz="1800" b="0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Varies</a:t>
                      </a:r>
                      <a:endParaRPr lang="en-US" sz="1800" b="0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 Varies</a:t>
                      </a:r>
                      <a:endParaRPr lang="en-US" sz="1800" b="0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65334084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822960" y="6352143"/>
            <a:ext cx="9159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*** If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you omit the data type, VBA applies the Variant data type to your variable</a:t>
            </a:r>
          </a:p>
        </p:txBody>
      </p:sp>
      <p:sp>
        <p:nvSpPr>
          <p:cNvPr id="11" name="Left Brace 10"/>
          <p:cNvSpPr/>
          <p:nvPr/>
        </p:nvSpPr>
        <p:spPr>
          <a:xfrm>
            <a:off x="655320" y="2118360"/>
            <a:ext cx="167640" cy="701040"/>
          </a:xfrm>
          <a:prstGeom prst="leftBrace">
            <a:avLst/>
          </a:prstGeom>
          <a:ln w="28575">
            <a:solidFill>
              <a:srgbClr val="95278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Left Brace 11"/>
          <p:cNvSpPr/>
          <p:nvPr/>
        </p:nvSpPr>
        <p:spPr>
          <a:xfrm>
            <a:off x="655320" y="4774501"/>
            <a:ext cx="167640" cy="933084"/>
          </a:xfrm>
          <a:prstGeom prst="leftBrace">
            <a:avLst/>
          </a:prstGeom>
          <a:ln w="28575">
            <a:solidFill>
              <a:srgbClr val="95278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Left Brace 12"/>
          <p:cNvSpPr/>
          <p:nvPr/>
        </p:nvSpPr>
        <p:spPr>
          <a:xfrm>
            <a:off x="655320" y="3261263"/>
            <a:ext cx="167640" cy="701040"/>
          </a:xfrm>
          <a:prstGeom prst="leftBrace">
            <a:avLst/>
          </a:prstGeom>
          <a:ln w="28575">
            <a:solidFill>
              <a:srgbClr val="95278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100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226</Words>
  <Application>Microsoft Office PowerPoint</Application>
  <PresentationFormat>Widescreen</PresentationFormat>
  <Paragraphs>62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Arial</vt:lpstr>
      <vt:lpstr>Calibri</vt:lpstr>
      <vt:lpstr>Calibri Light</vt:lpstr>
      <vt:lpstr>Segoe Print</vt:lpstr>
      <vt:lpstr>Wingdings</vt:lpstr>
      <vt:lpstr>1_Office Theme</vt:lpstr>
      <vt:lpstr>2_Office Theme</vt:lpstr>
      <vt:lpstr>3_Office Theme</vt:lpstr>
      <vt:lpstr>4_Office Theme</vt:lpstr>
      <vt:lpstr>Declaring Variables</vt:lpstr>
      <vt:lpstr>What is a Variable?</vt:lpstr>
      <vt:lpstr>How to name VBA variables</vt:lpstr>
      <vt:lpstr>Variable Data Types: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Yoda Learning</dc:creator>
  <cp:lastModifiedBy>Rishabh Pugalia</cp:lastModifiedBy>
  <cp:revision>37</cp:revision>
  <dcterms:created xsi:type="dcterms:W3CDTF">2015-10-28T10:09:18Z</dcterms:created>
  <dcterms:modified xsi:type="dcterms:W3CDTF">2018-04-16T07:16:08Z</dcterms:modified>
</cp:coreProperties>
</file>