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Arimo" panose="020B0604020202020204" pitchFamily="34" charset="0"/>
      <p:regular r:id="rId34"/>
    </p:embeddedFont>
    <p:embeddedFont>
      <p:font typeface="Arimo Bold" panose="020B0704020202020204" pitchFamily="34" charset="0"/>
      <p:regular r:id="rId35"/>
      <p:bold r:id="rId36"/>
    </p:embeddedFont>
    <p:embeddedFont>
      <p:font typeface="Assistant Bold" pitchFamily="2" charset="-79"/>
      <p:regular r:id="rId37"/>
      <p:bold r:id="rId38"/>
    </p:embeddedFont>
    <p:embeddedFont>
      <p:font typeface="Assistant Regular" pitchFamily="2" charset="-79"/>
      <p:regular r:id="rId39"/>
    </p:embeddedFont>
    <p:embeddedFont>
      <p:font typeface="Assistant Regular Bold" pitchFamily="2" charset="-79"/>
      <p:regular r:id="rId40"/>
      <p:bold r:id="rId41"/>
    </p:embeddedFont>
    <p:embeddedFont>
      <p:font typeface="Calibri" panose="020F0502020204030204" pitchFamily="34" charset="0"/>
      <p:regular r:id="rId42"/>
      <p:bold r:id="rId43"/>
      <p:italic r:id="rId44"/>
      <p:boldItalic r:id="rId45"/>
    </p:embeddedFont>
    <p:embeddedFont>
      <p:font typeface="Telegraf" pitchFamily="2" charset="77"/>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798" autoAdjust="0"/>
    <p:restoredTop sz="94555" autoAdjust="0"/>
  </p:normalViewPr>
  <p:slideViewPr>
    <p:cSldViewPr>
      <p:cViewPr varScale="1">
        <p:scale>
          <a:sx n="63" d="100"/>
          <a:sy n="63" d="100"/>
        </p:scale>
        <p:origin x="200" y="4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03.03.2022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03.03.2022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ttps://discoverybehavioralhealth.sharepoint.com/teams/CSQMTeam/Shared%20Documents/Forms/AllItems.aspx?id=%2Fteams%2FCSQMTeam%2FShared%20Documents%2F5%2E%20Clinical%20Quality%20%28%26%20Documentation%29%2F5%2E%20Clinical%20Supervision%2F1%2E%20Clinicians%20Desk%20Reference%202021%2Epdf&amp;parent=%2Fteams%2FCSQMTeam%2FShared%20Documents%2F5%2E%20Clinical%20Quality%20%28%26%20Documentation%29%2F5%2E%20Clinical%20Supervision&amp;p=true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client=safari&amp;rls=en&amp;sxsrf=APq-WBuEkL-BLoHkUa5kTubFt96LOluLDA%3A1645483081310&amp;ei=SRQUYsDIEpPNkPIP__uL8AQ&amp;ved=0ahUKEwiAka6U7pH2AhWTJkQIHf_9Ak4Q4dUDCA0&amp;uact=5&amp;oq=htt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gs_lcp=Cgdnd3Mtd2l6EAMyBwgAEEcQsAMyBwgAEEcQsAMyBwgAEEcQsAMyBwgAEEcQsAMyBwgAEEcQsAMyBwgAEEcQsAMyBwgAEEcQsAMyBwgAEEcQsANKBAhBGABKBAhGGABQsgdY5gxghBFoAXABeACAAQCIAQCSAQCYAQCgAQHIAQjAAQE&amp;sclient=gws-wiz</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03.03.2022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ttps://discoverybehavioralhealth.sharepoint.com/teams/CSQMTeam/Shared%20Documents/Forms/AllItems.aspx?id=%2Fteams%2FCSQMTeam%2FShared%20Documents%2F5%2E%20Clinical%20Quality%20%28%26%20Documentation%29%2F5%2E%20Clinical%20Supervision%2F1%2E%20Clinicians%20Desk%20Reference%202021%2Epdf&amp;parent=%2Fteams%2FCSQMTeam%2FShared%20Documents%2F5%2E%20Clinical%20Quality%20%28%26%20Documentation%29%2F5%2E%20Clinical%20Supervision&amp;p=true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client=safari&amp;rls=en&amp;sxsrf=APq-WBuEkL-BLoHkUa5kTubFt96LOluLDA%3A1645483081310&amp;ei=SRQUYsDIEpPNkPIP__uL8AQ&amp;ved=0ahUKEwiAka6U7pH2AhWTJkQIHf_9Ak4Q4dUDCA0&amp;uact=5&amp;oq=htt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gs_lcp=Cgdnd3Mtd2l6EAMyBwgAEEcQsAMyBwgAEEcQsAMyBwgAEEcQsAMyBwgAEEcQsAMyBwgAEEcQsAMyBwgAEEcQsAMyBwgAEEcQsAMyBwgAEEcQsANKBAhBGABKBAhGGABQsgdY5gxghBFoAXABeACAAQCIAQCSAQCYAQCgAQHIAQjAAQE&amp;sclient=gws-wiz</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03.03.2022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ttps://discoverybehavioralhealth.sharepoint.com/teams/CSQMTeam/Shared%20Documents/Forms/AllItems.aspx?id=%2Fteams%2FCSQMTeam%2FShared%20Documents%2F5%2E%20Clinical%20Quality%20%28%26%20Documentation%29%2F5%2E%20Clinical%20Supervision%2F1%2E%20Clinicians%20Desk%20Reference%202021%2Epdf&amp;parent=%2Fteams%2FCSQMTeam%2FShared%20Documents%2F5%2E%20Clinical%20Quality%20%28%26%20Documentation%29%2F5%2E%20Clinical%20Supervision&amp;p=true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client=safari&amp;rls=en&amp;sxsrf=APq-WBuEkL-BLoHkUa5kTubFt96LOluLDA%3A1645483081310&amp;ei=SRQUYsDIEpPNkPIP__uL8AQ&amp;ved=0ahUKEwiAka6U7pH2AhWTJkQIHf_9Ak4Q4dUDCA0&amp;uact=5&amp;oq=htt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gs_lcp=Cgdnd3Mtd2l6EAMyBwgAEEcQsAMyBwgAEEcQsAMyBwgAEEcQsAMyBwgAEEcQsAMyBwgAEEcQsAMyBwgAEEcQsAMyBwgAEEcQsAMyBwgAEEcQsANKBAhBGABKBAhGGABQsgdY5gxghBFoAXABeACAAQCIAQCSAQCYAQCgAQHIAQjAAQE&amp;sclient=gws-wiz</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03.03.2022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ttps://discoverybehavioralhealth.sharepoint.com/teams/CSQMTeam/Shared%20Documents/Forms/AllItems.aspx?id=%2Fteams%2FCSQMTeam%2FShared%20Documents%2F5%2E%20Clinical%20Quality%20%28%26%20Documentation%29%2F5%2E%20Clinical%20Supervision%2F1%2E%20Clinicians%20Desk%20Reference%202021%2Epdf&amp;parent=%2Fteams%2FCSQMTeam%2FShared%20Documents%2F5%2E%20Clinical%20Quality%20%28%26%20Documentation%29%2F5%2E%20Clinical%20Supervision&amp;p=true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client=safari&amp;rls=en&amp;sxsrf=APq-WBuEkL-BLoHkUa5kTubFt96LOluLDA%3A1645483081310&amp;ei=SRQUYsDIEpPNkPIP__uL8AQ&amp;ved=0ahUKEwiAka6U7pH2AhWTJkQIHf_9Ak4Q4dUDCA0&amp;uact=5&amp;oq=htt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gs_lcp=Cgdnd3Mtd2l6EAMyBwgAEEcQsAMyBwgAEEcQsAMyBwgAEEcQsAMyBwgAEEcQsAMyBwgAEEcQsAMyBwgAEEcQsAMyBwgAEEcQsAMyBwgAEEcQsANKBAhBGABKBAhGGABQsgdY5gxghBFoAXABeACAAQCIAQCSAQCYAQCgAQHIAQjAAQE&amp;sclient=gws-wiz</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124" t="1574" b="3312"/>
          <a:stretch>
            <a:fillRect/>
          </a:stretch>
        </p:blipFill>
        <p:spPr>
          <a:xfrm>
            <a:off x="11217724" y="0"/>
            <a:ext cx="7070276" cy="10412464"/>
          </a:xfrm>
          <a:prstGeom prst="rect">
            <a:avLst/>
          </a:prstGeom>
        </p:spPr>
      </p:pic>
      <p:sp>
        <p:nvSpPr>
          <p:cNvPr id="3" name="AutoShape 3"/>
          <p:cNvSpPr/>
          <p:nvPr/>
        </p:nvSpPr>
        <p:spPr>
          <a:xfrm>
            <a:off x="0" y="1013809"/>
            <a:ext cx="18288000" cy="9575"/>
          </a:xfrm>
          <a:prstGeom prst="rect">
            <a:avLst/>
          </a:prstGeom>
          <a:solidFill>
            <a:srgbClr val="F0F0F0"/>
          </a:solidFill>
        </p:spPr>
      </p:sp>
      <p:sp>
        <p:nvSpPr>
          <p:cNvPr id="4" name="AutoShape 4"/>
          <p:cNvSpPr/>
          <p:nvPr/>
        </p:nvSpPr>
        <p:spPr>
          <a:xfrm rot="-5400000">
            <a:off x="586787" y="441913"/>
            <a:ext cx="63520" cy="1237093"/>
          </a:xfrm>
          <a:prstGeom prst="rect">
            <a:avLst/>
          </a:prstGeom>
          <a:solidFill>
            <a:srgbClr val="7294A8"/>
          </a:solidFill>
        </p:spPr>
      </p:sp>
      <p:grpSp>
        <p:nvGrpSpPr>
          <p:cNvPr id="5" name="Group 5"/>
          <p:cNvGrpSpPr/>
          <p:nvPr/>
        </p:nvGrpSpPr>
        <p:grpSpPr>
          <a:xfrm>
            <a:off x="1237093" y="1978184"/>
            <a:ext cx="10682736" cy="6456095"/>
            <a:chOff x="0" y="0"/>
            <a:chExt cx="14243647" cy="8608127"/>
          </a:xfrm>
        </p:grpSpPr>
        <p:sp>
          <p:nvSpPr>
            <p:cNvPr id="6" name="TextBox 6"/>
            <p:cNvSpPr txBox="1"/>
            <p:nvPr/>
          </p:nvSpPr>
          <p:spPr>
            <a:xfrm>
              <a:off x="2" y="-19050"/>
              <a:ext cx="14243646" cy="475403"/>
            </a:xfrm>
            <a:prstGeom prst="rect">
              <a:avLst/>
            </a:prstGeom>
          </p:spPr>
          <p:txBody>
            <a:bodyPr lIns="0" tIns="0" rIns="0" bIns="0" rtlCol="0" anchor="t">
              <a:spAutoFit/>
            </a:bodyPr>
            <a:lstStyle/>
            <a:p>
              <a:pPr>
                <a:lnSpc>
                  <a:spcPts val="2990"/>
                </a:lnSpc>
              </a:pPr>
              <a:r>
                <a:rPr lang="en-US" sz="2300" spc="115">
                  <a:solidFill>
                    <a:srgbClr val="7294A8"/>
                  </a:solidFill>
                  <a:latin typeface="Assistant Bold"/>
                </a:rPr>
                <a:t>DBH VIRTUAL PROVIDER TRAINING​</a:t>
              </a:r>
            </a:p>
          </p:txBody>
        </p:sp>
        <p:sp>
          <p:nvSpPr>
            <p:cNvPr id="7" name="TextBox 7"/>
            <p:cNvSpPr txBox="1"/>
            <p:nvPr/>
          </p:nvSpPr>
          <p:spPr>
            <a:xfrm>
              <a:off x="0" y="958247"/>
              <a:ext cx="14243647" cy="6711742"/>
            </a:xfrm>
            <a:prstGeom prst="rect">
              <a:avLst/>
            </a:prstGeom>
          </p:spPr>
          <p:txBody>
            <a:bodyPr lIns="0" tIns="0" rIns="0" bIns="0" rtlCol="0" anchor="t">
              <a:spAutoFit/>
            </a:bodyPr>
            <a:lstStyle/>
            <a:p>
              <a:pPr>
                <a:lnSpc>
                  <a:spcPts val="9680"/>
                </a:lnSpc>
              </a:pPr>
              <a:r>
                <a:rPr lang="en-US" sz="8800" spc="88">
                  <a:solidFill>
                    <a:srgbClr val="F0F0F0"/>
                  </a:solidFill>
                  <a:latin typeface="Telegraf"/>
                </a:rPr>
                <a:t>Screening and Orienting Patients to Virtual Mental Health Care ​</a:t>
              </a:r>
            </a:p>
          </p:txBody>
        </p:sp>
        <p:sp>
          <p:nvSpPr>
            <p:cNvPr id="8" name="TextBox 8"/>
            <p:cNvSpPr txBox="1"/>
            <p:nvPr/>
          </p:nvSpPr>
          <p:spPr>
            <a:xfrm>
              <a:off x="0" y="8124257"/>
              <a:ext cx="14243647" cy="483870"/>
            </a:xfrm>
            <a:prstGeom prst="rect">
              <a:avLst/>
            </a:prstGeom>
          </p:spPr>
          <p:txBody>
            <a:bodyPr lIns="0" tIns="0" rIns="0" bIns="0" rtlCol="0" anchor="t">
              <a:spAutoFit/>
            </a:bodyPr>
            <a:lstStyle/>
            <a:p>
              <a:pPr>
                <a:lnSpc>
                  <a:spcPts val="3150"/>
                </a:lnSpc>
              </a:pPr>
              <a:r>
                <a:rPr lang="en-US" sz="2100" spc="63">
                  <a:solidFill>
                    <a:srgbClr val="7294A8"/>
                  </a:solidFill>
                  <a:latin typeface="Assistant Regular"/>
                </a:rPr>
                <a:t>Presenter: Andrea Piazza, Director of Virtual Programming​ </a:t>
              </a:r>
            </a:p>
          </p:txBody>
        </p:sp>
      </p:grpSp>
      <p:grpSp>
        <p:nvGrpSpPr>
          <p:cNvPr id="9" name="Group 9"/>
          <p:cNvGrpSpPr/>
          <p:nvPr/>
        </p:nvGrpSpPr>
        <p:grpSpPr>
          <a:xfrm rot="-10800000">
            <a:off x="16770298" y="8769298"/>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6"/>
          <a:srcRect/>
          <a:stretch>
            <a:fillRect/>
          </a:stretch>
        </p:blipFill>
        <p:spPr>
          <a:xfrm>
            <a:off x="15910644" y="300253"/>
            <a:ext cx="2208311" cy="6865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2771658"/>
          </a:xfrm>
          <a:prstGeom prst="rect">
            <a:avLst/>
          </a:prstGeom>
          <a:solidFill>
            <a:srgbClr val="7294A8"/>
          </a:solidFill>
        </p:spPr>
      </p:sp>
      <p:grpSp>
        <p:nvGrpSpPr>
          <p:cNvPr id="3" name="Group 3"/>
          <p:cNvGrpSpPr/>
          <p:nvPr/>
        </p:nvGrpSpPr>
        <p:grpSpPr>
          <a:xfrm>
            <a:off x="0" y="1264674"/>
            <a:ext cx="18288000" cy="63520"/>
            <a:chOff x="0" y="0"/>
            <a:chExt cx="24384000" cy="84693"/>
          </a:xfrm>
        </p:grpSpPr>
        <p:sp>
          <p:nvSpPr>
            <p:cNvPr id="4" name="AutoShape 4"/>
            <p:cNvSpPr/>
            <p:nvPr/>
          </p:nvSpPr>
          <p:spPr>
            <a:xfrm>
              <a:off x="0" y="35963"/>
              <a:ext cx="24384000" cy="12766"/>
            </a:xfrm>
            <a:prstGeom prst="rect">
              <a:avLst/>
            </a:prstGeom>
            <a:solidFill>
              <a:srgbClr val="F0F0F0"/>
            </a:solidFill>
          </p:spPr>
        </p:sp>
        <p:sp>
          <p:nvSpPr>
            <p:cNvPr id="5" name="AutoShape 5"/>
            <p:cNvSpPr/>
            <p:nvPr/>
          </p:nvSpPr>
          <p:spPr>
            <a:xfrm rot="-5400000">
              <a:off x="782383" y="-782383"/>
              <a:ext cx="84693" cy="1649458"/>
            </a:xfrm>
            <a:prstGeom prst="rect">
              <a:avLst/>
            </a:prstGeom>
            <a:solidFill>
              <a:srgbClr val="F0F0F0"/>
            </a:solidFill>
          </p:spPr>
        </p:sp>
      </p:grpSp>
      <p:grpSp>
        <p:nvGrpSpPr>
          <p:cNvPr id="6" name="Group 6"/>
          <p:cNvGrpSpPr/>
          <p:nvPr/>
        </p:nvGrpSpPr>
        <p:grpSpPr>
          <a:xfrm rot="-10800000">
            <a:off x="17339333" y="9258300"/>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6690264" y="92583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5"/>
          <a:srcRect/>
          <a:stretch>
            <a:fillRect/>
          </a:stretch>
        </p:blipFill>
        <p:spPr>
          <a:xfrm>
            <a:off x="15910644" y="300253"/>
            <a:ext cx="2208311" cy="686584"/>
          </a:xfrm>
          <a:prstGeom prst="rect">
            <a:avLst/>
          </a:prstGeom>
        </p:spPr>
      </p:pic>
      <p:sp>
        <p:nvSpPr>
          <p:cNvPr id="15" name="TextBox 15"/>
          <p:cNvSpPr txBox="1"/>
          <p:nvPr/>
        </p:nvSpPr>
        <p:spPr>
          <a:xfrm>
            <a:off x="1028700" y="1712366"/>
            <a:ext cx="15072444" cy="1059292"/>
          </a:xfrm>
          <a:prstGeom prst="rect">
            <a:avLst/>
          </a:prstGeom>
        </p:spPr>
        <p:txBody>
          <a:bodyPr lIns="0" tIns="0" rIns="0" bIns="0" rtlCol="0" anchor="t">
            <a:spAutoFit/>
          </a:bodyPr>
          <a:lstStyle/>
          <a:p>
            <a:pPr>
              <a:lnSpc>
                <a:spcPts val="7508"/>
              </a:lnSpc>
            </a:pPr>
            <a:r>
              <a:rPr lang="en-US" sz="6825" spc="68">
                <a:solidFill>
                  <a:srgbClr val="F0F0F0"/>
                </a:solidFill>
                <a:latin typeface="Telegraf"/>
              </a:rPr>
              <a:t>The Importance of Screening for Fit</a:t>
            </a:r>
          </a:p>
        </p:txBody>
      </p:sp>
      <p:sp>
        <p:nvSpPr>
          <p:cNvPr id="16" name="TextBox 16"/>
          <p:cNvSpPr txBox="1"/>
          <p:nvPr/>
        </p:nvSpPr>
        <p:spPr>
          <a:xfrm>
            <a:off x="2978134" y="3110019"/>
            <a:ext cx="12619484" cy="6392782"/>
          </a:xfrm>
          <a:prstGeom prst="rect">
            <a:avLst/>
          </a:prstGeom>
        </p:spPr>
        <p:txBody>
          <a:bodyPr lIns="0" tIns="0" rIns="0" bIns="0" rtlCol="0" anchor="t">
            <a:spAutoFit/>
          </a:bodyPr>
          <a:lstStyle/>
          <a:p>
            <a:pPr marL="666978" lvl="1" indent="-333489">
              <a:lnSpc>
                <a:spcPts val="4633"/>
              </a:lnSpc>
              <a:buFont typeface="Arial"/>
              <a:buChar char="•"/>
            </a:pPr>
            <a:r>
              <a:rPr lang="en-US" sz="3089">
                <a:solidFill>
                  <a:srgbClr val="25537A"/>
                </a:solidFill>
                <a:latin typeface="Arimo"/>
              </a:rPr>
              <a:t>Level of risk for</a:t>
            </a:r>
          </a:p>
          <a:p>
            <a:pPr marL="1333957" lvl="2" indent="-444652">
              <a:lnSpc>
                <a:spcPts val="4633"/>
              </a:lnSpc>
              <a:buFont typeface="Arial"/>
              <a:buChar char="⚬"/>
            </a:pPr>
            <a:r>
              <a:rPr lang="en-US" sz="3089">
                <a:solidFill>
                  <a:srgbClr val="25537A"/>
                </a:solidFill>
                <a:latin typeface="Assistant Regular"/>
              </a:rPr>
              <a:t>eating disorders</a:t>
            </a:r>
          </a:p>
          <a:p>
            <a:pPr marL="1333957" lvl="2" indent="-444652">
              <a:lnSpc>
                <a:spcPts val="4633"/>
              </a:lnSpc>
              <a:buFont typeface="Arial"/>
              <a:buChar char="⚬"/>
            </a:pPr>
            <a:r>
              <a:rPr lang="en-US" sz="3089">
                <a:solidFill>
                  <a:srgbClr val="25537A"/>
                </a:solidFill>
                <a:latin typeface="Assistant Regular"/>
              </a:rPr>
              <a:t>substance use</a:t>
            </a:r>
          </a:p>
          <a:p>
            <a:pPr marL="1333957" lvl="2" indent="-444652">
              <a:lnSpc>
                <a:spcPts val="4633"/>
              </a:lnSpc>
              <a:buFont typeface="Arial"/>
              <a:buChar char="⚬"/>
            </a:pPr>
            <a:r>
              <a:rPr lang="en-US" sz="3089">
                <a:solidFill>
                  <a:srgbClr val="25537A"/>
                </a:solidFill>
                <a:latin typeface="Assistant Regular"/>
              </a:rPr>
              <a:t>psychosis</a:t>
            </a:r>
          </a:p>
          <a:p>
            <a:pPr marL="1333957" lvl="2" indent="-444652">
              <a:lnSpc>
                <a:spcPts val="4633"/>
              </a:lnSpc>
              <a:buFont typeface="Arial"/>
              <a:buChar char="⚬"/>
            </a:pPr>
            <a:r>
              <a:rPr lang="en-US" sz="3089">
                <a:solidFill>
                  <a:srgbClr val="25537A"/>
                </a:solidFill>
                <a:latin typeface="Assistant Regular"/>
              </a:rPr>
              <a:t>medical instability</a:t>
            </a:r>
          </a:p>
          <a:p>
            <a:pPr marL="1333957" lvl="2" indent="-444652">
              <a:lnSpc>
                <a:spcPts val="4633"/>
              </a:lnSpc>
              <a:buFont typeface="Arial"/>
              <a:buChar char="⚬"/>
            </a:pPr>
            <a:r>
              <a:rPr lang="en-US" sz="3089">
                <a:solidFill>
                  <a:srgbClr val="25537A"/>
                </a:solidFill>
                <a:latin typeface="Assistant Regular"/>
              </a:rPr>
              <a:t>suicidality/homicidality</a:t>
            </a:r>
          </a:p>
          <a:p>
            <a:pPr marL="1333957" lvl="2" indent="-444652">
              <a:lnSpc>
                <a:spcPts val="4633"/>
              </a:lnSpc>
              <a:buFont typeface="Arial"/>
              <a:buChar char="⚬"/>
            </a:pPr>
            <a:r>
              <a:rPr lang="en-US" sz="3089">
                <a:solidFill>
                  <a:srgbClr val="25537A"/>
                </a:solidFill>
                <a:latin typeface="Assistant Regular"/>
              </a:rPr>
              <a:t>self-harm</a:t>
            </a:r>
          </a:p>
          <a:p>
            <a:pPr marL="1333957" lvl="2" indent="-444652">
              <a:lnSpc>
                <a:spcPts val="4633"/>
              </a:lnSpc>
              <a:buFont typeface="Arial"/>
              <a:buChar char="⚬"/>
            </a:pPr>
            <a:r>
              <a:rPr lang="en-US" sz="3089">
                <a:solidFill>
                  <a:srgbClr val="25537A"/>
                </a:solidFill>
                <a:latin typeface="Assistant Regular"/>
              </a:rPr>
              <a:t>risk of originating site</a:t>
            </a:r>
          </a:p>
          <a:p>
            <a:pPr marL="1333957" lvl="2" indent="-444652">
              <a:lnSpc>
                <a:spcPts val="4633"/>
              </a:lnSpc>
              <a:buFont typeface="Arial"/>
              <a:buChar char="⚬"/>
            </a:pPr>
            <a:r>
              <a:rPr lang="en-US" sz="3089">
                <a:solidFill>
                  <a:srgbClr val="25537A"/>
                </a:solidFill>
                <a:latin typeface="Assistant Regular"/>
              </a:rPr>
              <a:t>clinicians ability to respond to crisis events</a:t>
            </a:r>
          </a:p>
          <a:p>
            <a:pPr marL="1333957" lvl="2" indent="-444652">
              <a:lnSpc>
                <a:spcPts val="4633"/>
              </a:lnSpc>
              <a:buFont typeface="Arial"/>
              <a:buChar char="⚬"/>
            </a:pPr>
            <a:r>
              <a:rPr lang="en-US" sz="3089">
                <a:solidFill>
                  <a:srgbClr val="25537A"/>
                </a:solidFill>
                <a:latin typeface="Assistant Regular"/>
              </a:rPr>
              <a:t>ability to elevate levels of care when appropriate </a:t>
            </a:r>
          </a:p>
          <a:p>
            <a:pPr marL="1333957" lvl="2" indent="-444652">
              <a:lnSpc>
                <a:spcPts val="4633"/>
              </a:lnSpc>
              <a:buFont typeface="Arial"/>
              <a:buChar char="⚬"/>
            </a:pPr>
            <a:r>
              <a:rPr lang="en-US" sz="3089">
                <a:solidFill>
                  <a:srgbClr val="25537A"/>
                </a:solidFill>
                <a:latin typeface="Assistant Regular"/>
              </a:rPr>
              <a:t>willingness to agree to an emergency management plan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2368436"/>
          </a:xfrm>
          <a:prstGeom prst="rect">
            <a:avLst/>
          </a:prstGeom>
          <a:solidFill>
            <a:srgbClr val="7294A8"/>
          </a:solidFill>
        </p:spPr>
      </p:sp>
      <p:grpSp>
        <p:nvGrpSpPr>
          <p:cNvPr id="3" name="Group 3"/>
          <p:cNvGrpSpPr/>
          <p:nvPr/>
        </p:nvGrpSpPr>
        <p:grpSpPr>
          <a:xfrm>
            <a:off x="0" y="1184218"/>
            <a:ext cx="18288000" cy="63520"/>
            <a:chOff x="0" y="0"/>
            <a:chExt cx="24384000" cy="84693"/>
          </a:xfrm>
        </p:grpSpPr>
        <p:sp>
          <p:nvSpPr>
            <p:cNvPr id="4" name="AutoShape 4"/>
            <p:cNvSpPr/>
            <p:nvPr/>
          </p:nvSpPr>
          <p:spPr>
            <a:xfrm>
              <a:off x="0" y="35963"/>
              <a:ext cx="24384000" cy="12766"/>
            </a:xfrm>
            <a:prstGeom prst="rect">
              <a:avLst/>
            </a:prstGeom>
            <a:solidFill>
              <a:srgbClr val="F0F0F0"/>
            </a:solidFill>
          </p:spPr>
        </p:sp>
        <p:sp>
          <p:nvSpPr>
            <p:cNvPr id="5" name="AutoShape 5"/>
            <p:cNvSpPr/>
            <p:nvPr/>
          </p:nvSpPr>
          <p:spPr>
            <a:xfrm rot="-5400000">
              <a:off x="782383" y="-782383"/>
              <a:ext cx="84693" cy="1649458"/>
            </a:xfrm>
            <a:prstGeom prst="rect">
              <a:avLst/>
            </a:prstGeom>
            <a:solidFill>
              <a:srgbClr val="F0F0F0"/>
            </a:solidFill>
          </p:spPr>
        </p:sp>
      </p:grpSp>
      <p:grpSp>
        <p:nvGrpSpPr>
          <p:cNvPr id="6" name="Group 6"/>
          <p:cNvGrpSpPr/>
          <p:nvPr/>
        </p:nvGrpSpPr>
        <p:grpSpPr>
          <a:xfrm rot="-10800000">
            <a:off x="17339333" y="9258300"/>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6690264" y="92583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7"/>
          <a:srcRect/>
          <a:stretch>
            <a:fillRect/>
          </a:stretch>
        </p:blipFill>
        <p:spPr>
          <a:xfrm>
            <a:off x="15910644" y="300253"/>
            <a:ext cx="2208311" cy="686584"/>
          </a:xfrm>
          <a:prstGeom prst="rect">
            <a:avLst/>
          </a:prstGeom>
        </p:spPr>
      </p:pic>
      <p:sp>
        <p:nvSpPr>
          <p:cNvPr id="15" name="TextBox 15"/>
          <p:cNvSpPr txBox="1"/>
          <p:nvPr/>
        </p:nvSpPr>
        <p:spPr>
          <a:xfrm>
            <a:off x="838200" y="1309144"/>
            <a:ext cx="11618796" cy="1059292"/>
          </a:xfrm>
          <a:prstGeom prst="rect">
            <a:avLst/>
          </a:prstGeom>
        </p:spPr>
        <p:txBody>
          <a:bodyPr lIns="0" tIns="0" rIns="0" bIns="0" rtlCol="0" anchor="t">
            <a:spAutoFit/>
          </a:bodyPr>
          <a:lstStyle/>
          <a:p>
            <a:pPr>
              <a:lnSpc>
                <a:spcPts val="7508"/>
              </a:lnSpc>
            </a:pPr>
            <a:r>
              <a:rPr lang="en-US" sz="6825" spc="68">
                <a:solidFill>
                  <a:srgbClr val="F0F0F0"/>
                </a:solidFill>
                <a:latin typeface="Telegraf"/>
              </a:rPr>
              <a:t>How to Screen for Fit</a:t>
            </a:r>
          </a:p>
        </p:txBody>
      </p:sp>
      <p:sp>
        <p:nvSpPr>
          <p:cNvPr id="16" name="TextBox 16"/>
          <p:cNvSpPr txBox="1"/>
          <p:nvPr/>
        </p:nvSpPr>
        <p:spPr>
          <a:xfrm>
            <a:off x="1196700" y="3941553"/>
            <a:ext cx="9501952" cy="2308644"/>
          </a:xfrm>
          <a:prstGeom prst="rect">
            <a:avLst/>
          </a:prstGeom>
        </p:spPr>
        <p:txBody>
          <a:bodyPr lIns="0" tIns="0" rIns="0" bIns="0" rtlCol="0" anchor="t">
            <a:spAutoFit/>
          </a:bodyPr>
          <a:lstStyle/>
          <a:p>
            <a:pPr>
              <a:lnSpc>
                <a:spcPts val="4630"/>
              </a:lnSpc>
            </a:pPr>
            <a:r>
              <a:rPr lang="en-US" sz="3086">
                <a:solidFill>
                  <a:srgbClr val="25537A"/>
                </a:solidFill>
                <a:latin typeface="Assistant Regular"/>
              </a:rPr>
              <a:t>Build rapport</a:t>
            </a:r>
          </a:p>
          <a:p>
            <a:pPr>
              <a:lnSpc>
                <a:spcPts val="4630"/>
              </a:lnSpc>
            </a:pPr>
            <a:r>
              <a:rPr lang="en-US" sz="3086">
                <a:solidFill>
                  <a:srgbClr val="25537A"/>
                </a:solidFill>
                <a:latin typeface="Assistant Regular"/>
              </a:rPr>
              <a:t>Start with a positive</a:t>
            </a:r>
          </a:p>
          <a:p>
            <a:pPr>
              <a:lnSpc>
                <a:spcPts val="4630"/>
              </a:lnSpc>
            </a:pPr>
            <a:r>
              <a:rPr lang="en-US" sz="3086">
                <a:solidFill>
                  <a:srgbClr val="25537A"/>
                </a:solidFill>
                <a:latin typeface="Assistant Regular"/>
              </a:rPr>
              <a:t>We can hear smiles</a:t>
            </a:r>
          </a:p>
          <a:p>
            <a:pPr>
              <a:lnSpc>
                <a:spcPts val="4630"/>
              </a:lnSpc>
            </a:pPr>
            <a:r>
              <a:rPr lang="en-US" sz="3086">
                <a:solidFill>
                  <a:srgbClr val="25537A"/>
                </a:solidFill>
                <a:latin typeface="Assistant Regular"/>
              </a:rPr>
              <a:t>Macy's not Bloomingdales</a:t>
            </a:r>
          </a:p>
        </p:txBody>
      </p:sp>
      <p:pic>
        <p:nvPicPr>
          <p:cNvPr id="19" name="Screening and Orienting Patients to Virtual Mental Health Care ​-4" descr="Screening and Orienting Patients to Virtual Mental Health Care ​-4">
            <a:hlinkClick r:id="" action="ppaction://media"/>
            <a:extLst>
              <a:ext uri="{FF2B5EF4-FFF2-40B4-BE49-F238E27FC236}">
                <a16:creationId xmlns:a16="http://schemas.microsoft.com/office/drawing/2014/main" id="{4575B3FA-ED3A-E24D-995F-9AFB31EAA45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3462832"/>
          </a:xfrm>
          <a:prstGeom prst="rect">
            <a:avLst/>
          </a:prstGeom>
          <a:solidFill>
            <a:srgbClr val="7294A8"/>
          </a:solidFill>
        </p:spPr>
      </p:sp>
      <p:grpSp>
        <p:nvGrpSpPr>
          <p:cNvPr id="3" name="Group 3"/>
          <p:cNvGrpSpPr/>
          <p:nvPr/>
        </p:nvGrpSpPr>
        <p:grpSpPr>
          <a:xfrm>
            <a:off x="0" y="1264674"/>
            <a:ext cx="18288000" cy="63520"/>
            <a:chOff x="0" y="0"/>
            <a:chExt cx="24384000" cy="84693"/>
          </a:xfrm>
        </p:grpSpPr>
        <p:sp>
          <p:nvSpPr>
            <p:cNvPr id="4" name="AutoShape 4"/>
            <p:cNvSpPr/>
            <p:nvPr/>
          </p:nvSpPr>
          <p:spPr>
            <a:xfrm>
              <a:off x="0" y="35963"/>
              <a:ext cx="24384000" cy="12766"/>
            </a:xfrm>
            <a:prstGeom prst="rect">
              <a:avLst/>
            </a:prstGeom>
            <a:solidFill>
              <a:srgbClr val="F0F0F0"/>
            </a:solidFill>
          </p:spPr>
        </p:sp>
        <p:sp>
          <p:nvSpPr>
            <p:cNvPr id="5" name="AutoShape 5"/>
            <p:cNvSpPr/>
            <p:nvPr/>
          </p:nvSpPr>
          <p:spPr>
            <a:xfrm rot="-5400000">
              <a:off x="782383" y="-782383"/>
              <a:ext cx="84693" cy="1649458"/>
            </a:xfrm>
            <a:prstGeom prst="rect">
              <a:avLst/>
            </a:prstGeom>
            <a:solidFill>
              <a:srgbClr val="F0F0F0"/>
            </a:solidFill>
          </p:spPr>
        </p:sp>
      </p:grpSp>
      <p:grpSp>
        <p:nvGrpSpPr>
          <p:cNvPr id="6" name="Group 6"/>
          <p:cNvGrpSpPr/>
          <p:nvPr/>
        </p:nvGrpSpPr>
        <p:grpSpPr>
          <a:xfrm rot="-10800000">
            <a:off x="17339333" y="9258300"/>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6690264" y="92583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5"/>
          <a:srcRect/>
          <a:stretch>
            <a:fillRect/>
          </a:stretch>
        </p:blipFill>
        <p:spPr>
          <a:xfrm>
            <a:off x="15910644" y="300253"/>
            <a:ext cx="2208311" cy="686584"/>
          </a:xfrm>
          <a:prstGeom prst="rect">
            <a:avLst/>
          </a:prstGeom>
        </p:spPr>
      </p:pic>
      <p:sp>
        <p:nvSpPr>
          <p:cNvPr id="15" name="TextBox 15"/>
          <p:cNvSpPr txBox="1"/>
          <p:nvPr/>
        </p:nvSpPr>
        <p:spPr>
          <a:xfrm>
            <a:off x="1028700" y="2024366"/>
            <a:ext cx="11618796" cy="1059292"/>
          </a:xfrm>
          <a:prstGeom prst="rect">
            <a:avLst/>
          </a:prstGeom>
        </p:spPr>
        <p:txBody>
          <a:bodyPr lIns="0" tIns="0" rIns="0" bIns="0" rtlCol="0" anchor="t">
            <a:spAutoFit/>
          </a:bodyPr>
          <a:lstStyle/>
          <a:p>
            <a:pPr>
              <a:lnSpc>
                <a:spcPts val="7508"/>
              </a:lnSpc>
            </a:pPr>
            <a:r>
              <a:rPr lang="en-US" sz="6825" spc="68">
                <a:solidFill>
                  <a:srgbClr val="F0F0F0"/>
                </a:solidFill>
                <a:latin typeface="Telegraf"/>
              </a:rPr>
              <a:t>How to Screen for Fit</a:t>
            </a:r>
          </a:p>
        </p:txBody>
      </p:sp>
      <p:sp>
        <p:nvSpPr>
          <p:cNvPr id="16" name="TextBox 16"/>
          <p:cNvSpPr txBox="1"/>
          <p:nvPr/>
        </p:nvSpPr>
        <p:spPr>
          <a:xfrm>
            <a:off x="1028700" y="4157651"/>
            <a:ext cx="8442066" cy="2519874"/>
          </a:xfrm>
          <a:prstGeom prst="rect">
            <a:avLst/>
          </a:prstGeom>
        </p:spPr>
        <p:txBody>
          <a:bodyPr lIns="0" tIns="0" rIns="0" bIns="0" rtlCol="0" anchor="t">
            <a:spAutoFit/>
          </a:bodyPr>
          <a:lstStyle/>
          <a:p>
            <a:pPr marL="979291" lvl="1" indent="-489646">
              <a:lnSpc>
                <a:spcPts val="6803"/>
              </a:lnSpc>
              <a:buFont typeface="Arial"/>
              <a:buChar char="•"/>
            </a:pPr>
            <a:r>
              <a:rPr lang="en-US" sz="4535">
                <a:solidFill>
                  <a:srgbClr val="25537A"/>
                </a:solidFill>
                <a:latin typeface="Assistant Regular"/>
              </a:rPr>
              <a:t>Set limits</a:t>
            </a:r>
          </a:p>
          <a:p>
            <a:pPr marL="979291" lvl="1" indent="-489646">
              <a:lnSpc>
                <a:spcPts val="6803"/>
              </a:lnSpc>
              <a:buFont typeface="Arial"/>
              <a:buChar char="•"/>
            </a:pPr>
            <a:r>
              <a:rPr lang="en-US" sz="4535">
                <a:solidFill>
                  <a:srgbClr val="25537A"/>
                </a:solidFill>
                <a:latin typeface="Assistant Regular"/>
              </a:rPr>
              <a:t>Calm and confident demeanor</a:t>
            </a:r>
          </a:p>
          <a:p>
            <a:pPr marL="979291" lvl="1" indent="-489646">
              <a:lnSpc>
                <a:spcPts val="6803"/>
              </a:lnSpc>
              <a:buFont typeface="Arial"/>
              <a:buChar char="•"/>
            </a:pPr>
            <a:r>
              <a:rPr lang="en-US" sz="4535">
                <a:solidFill>
                  <a:srgbClr val="25537A"/>
                </a:solidFill>
                <a:latin typeface="Assistant Regular"/>
              </a:rPr>
              <a:t>End it on an empowering note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662594"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grpSp>
        <p:nvGrpSpPr>
          <p:cNvPr id="5" name="Group 5"/>
          <p:cNvGrpSpPr/>
          <p:nvPr/>
        </p:nvGrpSpPr>
        <p:grpSpPr>
          <a:xfrm rot="-10800000">
            <a:off x="17094832"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445763"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sp>
        <p:nvSpPr>
          <p:cNvPr id="14" name="AutoShape 14"/>
          <p:cNvSpPr/>
          <p:nvPr/>
        </p:nvSpPr>
        <p:spPr>
          <a:xfrm>
            <a:off x="1028700" y="3457814"/>
            <a:ext cx="16314296" cy="4693864"/>
          </a:xfrm>
          <a:prstGeom prst="rect">
            <a:avLst/>
          </a:prstGeom>
          <a:solidFill>
            <a:srgbClr val="7294A8"/>
          </a:solidFill>
        </p:spPr>
      </p:sp>
      <p:sp>
        <p:nvSpPr>
          <p:cNvPr id="15" name="TextBox 15"/>
          <p:cNvSpPr txBox="1"/>
          <p:nvPr/>
        </p:nvSpPr>
        <p:spPr>
          <a:xfrm>
            <a:off x="1028700" y="2135322"/>
            <a:ext cx="9616548" cy="775644"/>
          </a:xfrm>
          <a:prstGeom prst="rect">
            <a:avLst/>
          </a:prstGeom>
        </p:spPr>
        <p:txBody>
          <a:bodyPr lIns="0" tIns="0" rIns="0" bIns="0" rtlCol="0" anchor="t">
            <a:spAutoFit/>
          </a:bodyPr>
          <a:lstStyle/>
          <a:p>
            <a:pPr>
              <a:lnSpc>
                <a:spcPts val="6157"/>
              </a:lnSpc>
            </a:pPr>
            <a:r>
              <a:rPr lang="en-US" sz="5131" spc="205">
                <a:solidFill>
                  <a:srgbClr val="7294A8"/>
                </a:solidFill>
                <a:latin typeface="Assistant Bold"/>
              </a:rPr>
              <a:t>BASIC SCREENING</a:t>
            </a:r>
            <a:r>
              <a:rPr lang="en-US" sz="5131" spc="53">
                <a:solidFill>
                  <a:srgbClr val="7294A8"/>
                </a:solidFill>
                <a:latin typeface="Arimo"/>
              </a:rPr>
              <a:t> </a:t>
            </a:r>
          </a:p>
        </p:txBody>
      </p:sp>
      <p:sp>
        <p:nvSpPr>
          <p:cNvPr id="16" name="TextBox 16"/>
          <p:cNvSpPr txBox="1"/>
          <p:nvPr/>
        </p:nvSpPr>
        <p:spPr>
          <a:xfrm>
            <a:off x="1395372" y="3808892"/>
            <a:ext cx="15686509" cy="4038657"/>
          </a:xfrm>
          <a:prstGeom prst="rect">
            <a:avLst/>
          </a:prstGeom>
        </p:spPr>
        <p:txBody>
          <a:bodyPr lIns="0" tIns="0" rIns="0" bIns="0" rtlCol="0" anchor="t">
            <a:spAutoFit/>
          </a:bodyPr>
          <a:lstStyle/>
          <a:p>
            <a:pPr>
              <a:lnSpc>
                <a:spcPts val="4048"/>
              </a:lnSpc>
            </a:pPr>
            <a:r>
              <a:rPr lang="en-US" sz="3374" spc="134">
                <a:solidFill>
                  <a:srgbClr val="F0F0F0"/>
                </a:solidFill>
                <a:latin typeface="Assistant Regular Bold"/>
              </a:rPr>
              <a:t>Basic Screening Questions</a:t>
            </a:r>
          </a:p>
          <a:p>
            <a:pPr marL="728453" lvl="1" indent="-364226">
              <a:lnSpc>
                <a:spcPts val="4048"/>
              </a:lnSpc>
              <a:buFont typeface="Arial"/>
              <a:buChar char="•"/>
            </a:pPr>
            <a:r>
              <a:rPr lang="en-US" sz="3374" spc="49">
                <a:solidFill>
                  <a:srgbClr val="F0F0F0"/>
                </a:solidFill>
                <a:latin typeface="Arimo Bold"/>
              </a:rPr>
              <a:t>1. Does the patient prefer virtual programming?</a:t>
            </a:r>
          </a:p>
          <a:p>
            <a:pPr marL="728453" lvl="1" indent="-364226">
              <a:lnSpc>
                <a:spcPts val="4048"/>
              </a:lnSpc>
              <a:buFont typeface="Arial"/>
              <a:buChar char="•"/>
            </a:pPr>
            <a:r>
              <a:rPr lang="en-US" sz="3374" spc="49">
                <a:solidFill>
                  <a:srgbClr val="F0F0F0"/>
                </a:solidFill>
                <a:latin typeface="Arimo Bold"/>
              </a:rPr>
              <a:t>2. Is the candidate clinically and medically appropriate for virtual program?</a:t>
            </a:r>
          </a:p>
          <a:p>
            <a:pPr marL="728453" lvl="1" indent="-364226">
              <a:lnSpc>
                <a:spcPts val="4048"/>
              </a:lnSpc>
              <a:buFont typeface="Arial"/>
              <a:buChar char="•"/>
            </a:pPr>
            <a:r>
              <a:rPr lang="en-US" sz="3374" spc="49">
                <a:solidFill>
                  <a:srgbClr val="F0F0F0"/>
                </a:solidFill>
                <a:latin typeface="Arimo Bold"/>
              </a:rPr>
              <a:t>3. Is the candidate reasonably motivated for recovery?</a:t>
            </a:r>
          </a:p>
          <a:p>
            <a:pPr marL="728453" lvl="1" indent="-364226">
              <a:lnSpc>
                <a:spcPts val="4048"/>
              </a:lnSpc>
              <a:buFont typeface="Arial"/>
              <a:buChar char="•"/>
            </a:pPr>
            <a:r>
              <a:rPr lang="en-US" sz="3374" spc="49">
                <a:solidFill>
                  <a:srgbClr val="F0F0F0"/>
                </a:solidFill>
                <a:latin typeface="Arimo Bold"/>
              </a:rPr>
              <a:t>4. Does the patient live far from any in-person program?</a:t>
            </a:r>
          </a:p>
          <a:p>
            <a:pPr marL="728453" lvl="1" indent="-364226">
              <a:lnSpc>
                <a:spcPts val="4048"/>
              </a:lnSpc>
              <a:buFont typeface="Arial"/>
              <a:buChar char="•"/>
            </a:pPr>
            <a:r>
              <a:rPr lang="en-US" sz="3374" spc="49">
                <a:solidFill>
                  <a:srgbClr val="F0F0F0"/>
                </a:solidFill>
                <a:latin typeface="Arimo Bold"/>
              </a:rPr>
              <a:t>5. Does the patient have a support system and medical resources near them in case of an emergency?</a:t>
            </a:r>
          </a:p>
          <a:p>
            <a:pPr>
              <a:lnSpc>
                <a:spcPts val="4048"/>
              </a:lnSpc>
            </a:pPr>
            <a:endParaRPr lang="en-US" sz="3374" spc="49">
              <a:solidFill>
                <a:srgbClr val="F0F0F0"/>
              </a:solidFill>
              <a:latin typeface="Arimo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grpSp>
        <p:nvGrpSpPr>
          <p:cNvPr id="5" name="Group 5"/>
          <p:cNvGrpSpPr/>
          <p:nvPr/>
        </p:nvGrpSpPr>
        <p:grpSpPr>
          <a:xfrm rot="-10800000">
            <a:off x="17094832"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445763"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sp>
        <p:nvSpPr>
          <p:cNvPr id="14" name="AutoShape 14"/>
          <p:cNvSpPr/>
          <p:nvPr/>
        </p:nvSpPr>
        <p:spPr>
          <a:xfrm>
            <a:off x="1301295" y="2664736"/>
            <a:ext cx="16038038" cy="6098824"/>
          </a:xfrm>
          <a:prstGeom prst="rect">
            <a:avLst/>
          </a:prstGeom>
          <a:solidFill>
            <a:srgbClr val="7294A8"/>
          </a:solidFill>
        </p:spPr>
      </p:sp>
      <p:sp>
        <p:nvSpPr>
          <p:cNvPr id="15" name="TextBox 15"/>
          <p:cNvSpPr txBox="1"/>
          <p:nvPr/>
        </p:nvSpPr>
        <p:spPr>
          <a:xfrm>
            <a:off x="1301295" y="1523440"/>
            <a:ext cx="9434208" cy="1521875"/>
          </a:xfrm>
          <a:prstGeom prst="rect">
            <a:avLst/>
          </a:prstGeom>
        </p:spPr>
        <p:txBody>
          <a:bodyPr lIns="0" tIns="0" rIns="0" bIns="0" rtlCol="0" anchor="t">
            <a:spAutoFit/>
          </a:bodyPr>
          <a:lstStyle/>
          <a:p>
            <a:pPr>
              <a:lnSpc>
                <a:spcPts val="6040"/>
              </a:lnSpc>
            </a:pPr>
            <a:r>
              <a:rPr lang="en-US" sz="5034" spc="52">
                <a:solidFill>
                  <a:srgbClr val="7294A8"/>
                </a:solidFill>
                <a:latin typeface="Arimo"/>
              </a:rPr>
              <a:t>Advanced Screening </a:t>
            </a:r>
          </a:p>
          <a:p>
            <a:pPr>
              <a:lnSpc>
                <a:spcPts val="6040"/>
              </a:lnSpc>
            </a:pPr>
            <a:endParaRPr lang="en-US" sz="5034" spc="52">
              <a:solidFill>
                <a:srgbClr val="7294A8"/>
              </a:solidFill>
              <a:latin typeface="Arimo"/>
            </a:endParaRPr>
          </a:p>
        </p:txBody>
      </p:sp>
      <p:sp>
        <p:nvSpPr>
          <p:cNvPr id="16" name="TextBox 16"/>
          <p:cNvSpPr txBox="1"/>
          <p:nvPr/>
        </p:nvSpPr>
        <p:spPr>
          <a:xfrm>
            <a:off x="1664613" y="3224750"/>
            <a:ext cx="15311402" cy="4978796"/>
          </a:xfrm>
          <a:prstGeom prst="rect">
            <a:avLst/>
          </a:prstGeom>
        </p:spPr>
        <p:txBody>
          <a:bodyPr lIns="0" tIns="0" rIns="0" bIns="0" rtlCol="0" anchor="t">
            <a:spAutoFit/>
          </a:bodyPr>
          <a:lstStyle/>
          <a:p>
            <a:pPr>
              <a:lnSpc>
                <a:spcPts val="4420"/>
              </a:lnSpc>
            </a:pPr>
            <a:r>
              <a:rPr lang="en-US" sz="3683" spc="147">
                <a:solidFill>
                  <a:srgbClr val="F0F0F0"/>
                </a:solidFill>
                <a:latin typeface="Assistant Regular Bold"/>
              </a:rPr>
              <a:t>1.</a:t>
            </a:r>
            <a:r>
              <a:rPr lang="en-US" sz="3683" spc="51">
                <a:solidFill>
                  <a:srgbClr val="F0F0F0"/>
                </a:solidFill>
                <a:latin typeface="Arimo Bold"/>
              </a:rPr>
              <a:t> Is (NAME) struggling with an eating disorder while being able to self-manage urges to self-injure and keep themselves physically safe?</a:t>
            </a:r>
          </a:p>
          <a:p>
            <a:pPr>
              <a:lnSpc>
                <a:spcPts val="4420"/>
              </a:lnSpc>
            </a:pPr>
            <a:r>
              <a:rPr lang="en-US" sz="3683" spc="51">
                <a:solidFill>
                  <a:srgbClr val="F0F0F0"/>
                </a:solidFill>
                <a:latin typeface="Arimo Bold"/>
              </a:rPr>
              <a:t>2. Is (NAME) able to follow facility rules about dress code, cell phone usage, group participation and attendance?</a:t>
            </a:r>
          </a:p>
          <a:p>
            <a:pPr>
              <a:lnSpc>
                <a:spcPts val="4420"/>
              </a:lnSpc>
            </a:pPr>
            <a:r>
              <a:rPr lang="en-US" sz="3683" spc="51">
                <a:solidFill>
                  <a:srgbClr val="F0F0F0"/>
                </a:solidFill>
                <a:latin typeface="Arimo Bold"/>
              </a:rPr>
              <a:t>3. Is (NAME) willing and able to follow most of a meal plan?</a:t>
            </a:r>
          </a:p>
          <a:p>
            <a:pPr>
              <a:lnSpc>
                <a:spcPts val="4420"/>
              </a:lnSpc>
            </a:pPr>
            <a:r>
              <a:rPr lang="en-US" sz="3683" spc="51">
                <a:solidFill>
                  <a:srgbClr val="F0F0F0"/>
                </a:solidFill>
                <a:latin typeface="Arimo Bold"/>
              </a:rPr>
              <a:t>4. Is (NAME) able to demonstrate flexibility with eating times and situations?</a:t>
            </a:r>
          </a:p>
          <a:p>
            <a:pPr>
              <a:lnSpc>
                <a:spcPts val="4420"/>
              </a:lnSpc>
            </a:pPr>
            <a:r>
              <a:rPr lang="en-US" sz="3683" spc="51">
                <a:solidFill>
                  <a:srgbClr val="F0F0F0"/>
                </a:solidFill>
                <a:latin typeface="Arimo Bold"/>
              </a:rPr>
              <a:t>5. Is (NAME) able to complete most meals and snacks outside of program, even if it is difficult at times?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grpSp>
        <p:nvGrpSpPr>
          <p:cNvPr id="5" name="Group 5"/>
          <p:cNvGrpSpPr/>
          <p:nvPr/>
        </p:nvGrpSpPr>
        <p:grpSpPr>
          <a:xfrm rot="-10800000">
            <a:off x="17094832"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445763"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sp>
        <p:nvSpPr>
          <p:cNvPr id="14" name="AutoShape 14"/>
          <p:cNvSpPr/>
          <p:nvPr/>
        </p:nvSpPr>
        <p:spPr>
          <a:xfrm>
            <a:off x="1545797" y="2506590"/>
            <a:ext cx="16038038" cy="6422324"/>
          </a:xfrm>
          <a:prstGeom prst="rect">
            <a:avLst/>
          </a:prstGeom>
          <a:solidFill>
            <a:srgbClr val="7294A8"/>
          </a:solidFill>
        </p:spPr>
      </p:sp>
      <p:sp>
        <p:nvSpPr>
          <p:cNvPr id="15" name="TextBox 15"/>
          <p:cNvSpPr txBox="1"/>
          <p:nvPr/>
        </p:nvSpPr>
        <p:spPr>
          <a:xfrm>
            <a:off x="1545797" y="1390664"/>
            <a:ext cx="11263338" cy="1619492"/>
          </a:xfrm>
          <a:prstGeom prst="rect">
            <a:avLst/>
          </a:prstGeom>
        </p:spPr>
        <p:txBody>
          <a:bodyPr lIns="0" tIns="0" rIns="0" bIns="0" rtlCol="0" anchor="t">
            <a:spAutoFit/>
          </a:bodyPr>
          <a:lstStyle/>
          <a:p>
            <a:pPr>
              <a:lnSpc>
                <a:spcPts val="6428"/>
              </a:lnSpc>
            </a:pPr>
            <a:r>
              <a:rPr lang="en-US" sz="5356" spc="55">
                <a:solidFill>
                  <a:srgbClr val="7294A8"/>
                </a:solidFill>
                <a:latin typeface="Arimo"/>
              </a:rPr>
              <a:t>Advanced Screening </a:t>
            </a:r>
          </a:p>
          <a:p>
            <a:pPr>
              <a:lnSpc>
                <a:spcPts val="6428"/>
              </a:lnSpc>
            </a:pPr>
            <a:endParaRPr lang="en-US" sz="5356" spc="55">
              <a:solidFill>
                <a:srgbClr val="7294A8"/>
              </a:solidFill>
              <a:latin typeface="Arimo"/>
            </a:endParaRPr>
          </a:p>
        </p:txBody>
      </p:sp>
      <p:sp>
        <p:nvSpPr>
          <p:cNvPr id="16" name="TextBox 16"/>
          <p:cNvSpPr txBox="1"/>
          <p:nvPr/>
        </p:nvSpPr>
        <p:spPr>
          <a:xfrm>
            <a:off x="1732084" y="2784186"/>
            <a:ext cx="15527216" cy="5687856"/>
          </a:xfrm>
          <a:prstGeom prst="rect">
            <a:avLst/>
          </a:prstGeom>
        </p:spPr>
        <p:txBody>
          <a:bodyPr lIns="0" tIns="0" rIns="0" bIns="0" rtlCol="0" anchor="t">
            <a:spAutoFit/>
          </a:bodyPr>
          <a:lstStyle/>
          <a:p>
            <a:pPr>
              <a:lnSpc>
                <a:spcPts val="4131"/>
              </a:lnSpc>
            </a:pPr>
            <a:r>
              <a:rPr lang="en-US" sz="3443" spc="48">
                <a:solidFill>
                  <a:srgbClr val="F0F0F0"/>
                </a:solidFill>
                <a:latin typeface="Arimo Bold"/>
              </a:rPr>
              <a:t>6. Is (NAME) mostly medically stable from their eating disorder behaviors with little to no purging, laxative use, diuretics, restriction, or dysfunctional exercise behaviors.</a:t>
            </a:r>
          </a:p>
          <a:p>
            <a:pPr>
              <a:lnSpc>
                <a:spcPts val="4131"/>
              </a:lnSpc>
            </a:pPr>
            <a:r>
              <a:rPr lang="en-US" sz="3443" spc="48">
                <a:solidFill>
                  <a:srgbClr val="F0F0F0"/>
                </a:solidFill>
                <a:latin typeface="Arimo Bold"/>
              </a:rPr>
              <a:t>7. Is (NAME) mostly able to combat eating disorder urges most of the time outside of our 3-hour program?</a:t>
            </a:r>
          </a:p>
          <a:p>
            <a:pPr>
              <a:lnSpc>
                <a:spcPts val="4131"/>
              </a:lnSpc>
            </a:pPr>
            <a:r>
              <a:rPr lang="en-US" sz="3443" spc="48">
                <a:solidFill>
                  <a:srgbClr val="F0F0F0"/>
                </a:solidFill>
                <a:latin typeface="Arimo Bold"/>
              </a:rPr>
              <a:t>8. Is (Name) able to use some coping skills when experiencing eating disorder urges or in distress?</a:t>
            </a:r>
          </a:p>
          <a:p>
            <a:pPr>
              <a:lnSpc>
                <a:spcPts val="4131"/>
              </a:lnSpc>
            </a:pPr>
            <a:r>
              <a:rPr lang="en-US" sz="3443" spc="48">
                <a:solidFill>
                  <a:srgbClr val="F0F0F0"/>
                </a:solidFill>
                <a:latin typeface="Arimo Bold"/>
              </a:rPr>
              <a:t>9. Is (NAME) willing to collaborate with their support system to create a pro-recovery environment?</a:t>
            </a:r>
          </a:p>
          <a:p>
            <a:pPr>
              <a:lnSpc>
                <a:spcPts val="4131"/>
              </a:lnSpc>
            </a:pPr>
            <a:r>
              <a:rPr lang="en-US" sz="3443" spc="48">
                <a:solidFill>
                  <a:srgbClr val="F0F0F0"/>
                </a:solidFill>
                <a:latin typeface="Arimo Bold"/>
              </a:rPr>
              <a:t>10. Is (NAME) working with an outpatient psychiatrist and can they schedule an appointment within the upcoming month?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grpSp>
        <p:nvGrpSpPr>
          <p:cNvPr id="5" name="Group 5"/>
          <p:cNvGrpSpPr/>
          <p:nvPr/>
        </p:nvGrpSpPr>
        <p:grpSpPr>
          <a:xfrm rot="-10800000">
            <a:off x="17094832"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445763"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sp>
        <p:nvSpPr>
          <p:cNvPr id="14" name="AutoShape 14"/>
          <p:cNvSpPr/>
          <p:nvPr/>
        </p:nvSpPr>
        <p:spPr>
          <a:xfrm>
            <a:off x="1790298" y="2767230"/>
            <a:ext cx="14899967" cy="6098824"/>
          </a:xfrm>
          <a:prstGeom prst="rect">
            <a:avLst/>
          </a:prstGeom>
          <a:solidFill>
            <a:srgbClr val="7294A8"/>
          </a:solidFill>
        </p:spPr>
      </p:sp>
      <p:sp>
        <p:nvSpPr>
          <p:cNvPr id="15" name="TextBox 15"/>
          <p:cNvSpPr txBox="1"/>
          <p:nvPr/>
        </p:nvSpPr>
        <p:spPr>
          <a:xfrm>
            <a:off x="1790298" y="1420946"/>
            <a:ext cx="13120990" cy="943297"/>
          </a:xfrm>
          <a:prstGeom prst="rect">
            <a:avLst/>
          </a:prstGeom>
        </p:spPr>
        <p:txBody>
          <a:bodyPr lIns="0" tIns="0" rIns="0" bIns="0" rtlCol="0" anchor="t">
            <a:spAutoFit/>
          </a:bodyPr>
          <a:lstStyle/>
          <a:p>
            <a:pPr>
              <a:lnSpc>
                <a:spcPts val="7488"/>
              </a:lnSpc>
            </a:pPr>
            <a:r>
              <a:rPr lang="en-US" sz="6240" spc="65">
                <a:solidFill>
                  <a:srgbClr val="7294A8"/>
                </a:solidFill>
                <a:latin typeface="Arimo"/>
              </a:rPr>
              <a:t>Advanced Screening </a:t>
            </a:r>
          </a:p>
        </p:txBody>
      </p:sp>
      <p:sp>
        <p:nvSpPr>
          <p:cNvPr id="16" name="TextBox 16"/>
          <p:cNvSpPr txBox="1"/>
          <p:nvPr/>
        </p:nvSpPr>
        <p:spPr>
          <a:xfrm>
            <a:off x="2064472" y="3201915"/>
            <a:ext cx="14351618" cy="5229454"/>
          </a:xfrm>
          <a:prstGeom prst="rect">
            <a:avLst/>
          </a:prstGeom>
        </p:spPr>
        <p:txBody>
          <a:bodyPr lIns="0" tIns="0" rIns="0" bIns="0" rtlCol="0" anchor="t">
            <a:spAutoFit/>
          </a:bodyPr>
          <a:lstStyle/>
          <a:p>
            <a:pPr>
              <a:lnSpc>
                <a:spcPts val="4138"/>
              </a:lnSpc>
            </a:pPr>
            <a:r>
              <a:rPr lang="en-US" sz="3448" spc="137">
                <a:solidFill>
                  <a:srgbClr val="F0F0F0"/>
                </a:solidFill>
                <a:latin typeface="Assistant Regular Bold"/>
              </a:rPr>
              <a:t>11.</a:t>
            </a:r>
            <a:r>
              <a:rPr lang="en-US" sz="3448" spc="48">
                <a:solidFill>
                  <a:srgbClr val="F0F0F0"/>
                </a:solidFill>
                <a:latin typeface="Arimo Bold"/>
              </a:rPr>
              <a:t> Is (NAME) working with an outpatient therapist and dietician?</a:t>
            </a:r>
          </a:p>
          <a:p>
            <a:pPr>
              <a:lnSpc>
                <a:spcPts val="4138"/>
              </a:lnSpc>
            </a:pPr>
            <a:r>
              <a:rPr lang="en-US" sz="3448" spc="48">
                <a:solidFill>
                  <a:srgbClr val="F0F0F0"/>
                </a:solidFill>
                <a:latin typeface="Arimo Bold"/>
              </a:rPr>
              <a:t>12. Is (NAME) able to complete admission labs and ongoing labs including and to provide the team with medical documentation?</a:t>
            </a:r>
          </a:p>
          <a:p>
            <a:pPr>
              <a:lnSpc>
                <a:spcPts val="4138"/>
              </a:lnSpc>
            </a:pPr>
            <a:r>
              <a:rPr lang="en-US" sz="3448" spc="48">
                <a:solidFill>
                  <a:srgbClr val="F0F0F0"/>
                </a:solidFill>
                <a:latin typeface="Arimo Bold"/>
              </a:rPr>
              <a:t>13. Is (NAME) willing and able to complete treatment assignments?</a:t>
            </a:r>
          </a:p>
          <a:p>
            <a:pPr>
              <a:lnSpc>
                <a:spcPts val="4138"/>
              </a:lnSpc>
            </a:pPr>
            <a:r>
              <a:rPr lang="en-US" sz="3448" spc="48">
                <a:solidFill>
                  <a:srgbClr val="F0F0F0"/>
                </a:solidFill>
                <a:latin typeface="Arimo Bold"/>
              </a:rPr>
              <a:t>14. Does (NAME) live too far to reasonable be able to attend an in-person program?</a:t>
            </a:r>
          </a:p>
          <a:p>
            <a:pPr>
              <a:lnSpc>
                <a:spcPts val="4138"/>
              </a:lnSpc>
            </a:pPr>
            <a:r>
              <a:rPr lang="en-US" sz="3448" spc="48">
                <a:solidFill>
                  <a:srgbClr val="F0F0F0"/>
                </a:solidFill>
                <a:latin typeface="Arimo Bold"/>
              </a:rPr>
              <a:t>15. Does (NAME) live reasonably close to an in-person program but still prefer virtual programming?</a:t>
            </a:r>
          </a:p>
          <a:p>
            <a:pPr>
              <a:lnSpc>
                <a:spcPts val="4138"/>
              </a:lnSpc>
            </a:pPr>
            <a:r>
              <a:rPr lang="en-US" sz="3448" spc="48">
                <a:solidFill>
                  <a:srgbClr val="F0F0F0"/>
                </a:solidFill>
                <a:latin typeface="Arimo Bold"/>
              </a:rPr>
              <a:t>16. Would virtual programming make recovery more accessible for (NAME)?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pic>
        <p:nvPicPr>
          <p:cNvPr id="11" name="Picture 11"/>
          <p:cNvPicPr>
            <a:picLocks noChangeAspect="1"/>
          </p:cNvPicPr>
          <p:nvPr/>
        </p:nvPicPr>
        <p:blipFill>
          <a:blip r:embed="rId4"/>
          <a:srcRect/>
          <a:stretch>
            <a:fillRect/>
          </a:stretch>
        </p:blipFill>
        <p:spPr>
          <a:xfrm>
            <a:off x="15910644" y="300253"/>
            <a:ext cx="2208311" cy="686584"/>
          </a:xfrm>
          <a:prstGeom prst="rect">
            <a:avLst/>
          </a:prstGeom>
        </p:spPr>
      </p:pic>
      <p:sp>
        <p:nvSpPr>
          <p:cNvPr id="12" name="TextBox 12"/>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3" name="TextBox 13"/>
          <p:cNvSpPr txBox="1"/>
          <p:nvPr/>
        </p:nvSpPr>
        <p:spPr>
          <a:xfrm>
            <a:off x="1113529" y="2328795"/>
            <a:ext cx="16883491" cy="834502"/>
          </a:xfrm>
          <a:prstGeom prst="rect">
            <a:avLst/>
          </a:prstGeom>
        </p:spPr>
        <p:txBody>
          <a:bodyPr lIns="0" tIns="0" rIns="0" bIns="0" rtlCol="0" anchor="t">
            <a:spAutoFit/>
          </a:bodyPr>
          <a:lstStyle/>
          <a:p>
            <a:pPr>
              <a:lnSpc>
                <a:spcPts val="6090"/>
              </a:lnSpc>
            </a:pPr>
            <a:r>
              <a:rPr lang="en-US" sz="5537" spc="15">
                <a:solidFill>
                  <a:srgbClr val="25537A"/>
                </a:solidFill>
                <a:latin typeface="Arimo"/>
              </a:rPr>
              <a:t>Responding to Patients Who Are Not a Good Fit </a:t>
            </a:r>
          </a:p>
        </p:txBody>
      </p:sp>
      <p:sp>
        <p:nvSpPr>
          <p:cNvPr id="14" name="TextBox 14"/>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5" name="TextBox 15"/>
          <p:cNvSpPr txBox="1"/>
          <p:nvPr/>
        </p:nvSpPr>
        <p:spPr>
          <a:xfrm>
            <a:off x="4570721" y="3975864"/>
            <a:ext cx="9146559" cy="2892394"/>
          </a:xfrm>
          <a:prstGeom prst="rect">
            <a:avLst/>
          </a:prstGeom>
        </p:spPr>
        <p:txBody>
          <a:bodyPr lIns="0" tIns="0" rIns="0" bIns="0" rtlCol="0" anchor="t">
            <a:spAutoFit/>
          </a:bodyPr>
          <a:lstStyle/>
          <a:p>
            <a:pPr marL="845022" lvl="1" indent="-422511">
              <a:lnSpc>
                <a:spcPts val="5870"/>
              </a:lnSpc>
              <a:buFont typeface="Arial"/>
              <a:buChar char="•"/>
            </a:pPr>
            <a:r>
              <a:rPr lang="en-US" sz="3913">
                <a:solidFill>
                  <a:srgbClr val="25537A"/>
                </a:solidFill>
                <a:latin typeface="Assistant Regular"/>
              </a:rPr>
              <a:t>Empathy and Explanation</a:t>
            </a:r>
          </a:p>
          <a:p>
            <a:pPr marL="845022" lvl="1" indent="-422511">
              <a:lnSpc>
                <a:spcPts val="5870"/>
              </a:lnSpc>
              <a:buFont typeface="Arial"/>
              <a:buChar char="•"/>
            </a:pPr>
            <a:r>
              <a:rPr lang="en-US" sz="3913">
                <a:solidFill>
                  <a:srgbClr val="25537A"/>
                </a:solidFill>
                <a:latin typeface="Assistant Regular"/>
              </a:rPr>
              <a:t>Explain whats in their best interest and what would make virtual an option for them in the future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787527" y="381753"/>
            <a:ext cx="326002" cy="326002"/>
          </a:xfrm>
          <a:prstGeom prst="rect">
            <a:avLst/>
          </a:prstGeom>
        </p:spPr>
      </p:pic>
      <p:pic>
        <p:nvPicPr>
          <p:cNvPr id="11" name="Picture 11"/>
          <p:cNvPicPr>
            <a:picLocks noChangeAspect="1"/>
          </p:cNvPicPr>
          <p:nvPr/>
        </p:nvPicPr>
        <p:blipFill>
          <a:blip r:embed="rId6"/>
          <a:srcRect/>
          <a:stretch>
            <a:fillRect/>
          </a:stretch>
        </p:blipFill>
        <p:spPr>
          <a:xfrm>
            <a:off x="15910644" y="300253"/>
            <a:ext cx="2208311" cy="686584"/>
          </a:xfrm>
          <a:prstGeom prst="rect">
            <a:avLst/>
          </a:prstGeom>
        </p:spPr>
      </p:pic>
      <p:sp>
        <p:nvSpPr>
          <p:cNvPr id="12" name="TextBox 12"/>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3" name="TextBox 13"/>
          <p:cNvSpPr txBox="1"/>
          <p:nvPr/>
        </p:nvSpPr>
        <p:spPr>
          <a:xfrm>
            <a:off x="1113529" y="1911544"/>
            <a:ext cx="16883491" cy="834502"/>
          </a:xfrm>
          <a:prstGeom prst="rect">
            <a:avLst/>
          </a:prstGeom>
        </p:spPr>
        <p:txBody>
          <a:bodyPr lIns="0" tIns="0" rIns="0" bIns="0" rtlCol="0" anchor="t">
            <a:spAutoFit/>
          </a:bodyPr>
          <a:lstStyle/>
          <a:p>
            <a:pPr>
              <a:lnSpc>
                <a:spcPts val="6090"/>
              </a:lnSpc>
            </a:pPr>
            <a:r>
              <a:rPr lang="en-US" sz="5537" spc="15">
                <a:solidFill>
                  <a:srgbClr val="25537A"/>
                </a:solidFill>
                <a:latin typeface="Arimo"/>
              </a:rPr>
              <a:t>Responding to Patients Who Are Not a Good Fit </a:t>
            </a:r>
          </a:p>
        </p:txBody>
      </p:sp>
      <p:sp>
        <p:nvSpPr>
          <p:cNvPr id="14" name="TextBox 14"/>
          <p:cNvSpPr txBox="1"/>
          <p:nvPr/>
        </p:nvSpPr>
        <p:spPr>
          <a:xfrm>
            <a:off x="1113529" y="3859177"/>
            <a:ext cx="8033800" cy="3178137"/>
          </a:xfrm>
          <a:prstGeom prst="rect">
            <a:avLst/>
          </a:prstGeom>
        </p:spPr>
        <p:txBody>
          <a:bodyPr lIns="0" tIns="0" rIns="0" bIns="0" rtlCol="0" anchor="t">
            <a:spAutoFit/>
          </a:bodyPr>
          <a:lstStyle/>
          <a:p>
            <a:pPr marL="742217" lvl="1" indent="-371109">
              <a:lnSpc>
                <a:spcPts val="5156"/>
              </a:lnSpc>
              <a:buFont typeface="Arial"/>
              <a:buChar char="•"/>
            </a:pPr>
            <a:r>
              <a:rPr lang="en-US" sz="3437">
                <a:solidFill>
                  <a:srgbClr val="25537A"/>
                </a:solidFill>
                <a:latin typeface="Assistant Regular"/>
              </a:rPr>
              <a:t>Providing some alternative next step or options, preferable within DBH </a:t>
            </a:r>
          </a:p>
          <a:p>
            <a:pPr marL="742217" lvl="1" indent="-371109">
              <a:lnSpc>
                <a:spcPts val="5156"/>
              </a:lnSpc>
              <a:buFont typeface="Arial"/>
              <a:buChar char="•"/>
            </a:pPr>
            <a:r>
              <a:rPr lang="en-US" sz="3437">
                <a:solidFill>
                  <a:srgbClr val="25537A"/>
                </a:solidFill>
                <a:latin typeface="Assistant Regular"/>
              </a:rPr>
              <a:t>Warm hand off </a:t>
            </a:r>
          </a:p>
          <a:p>
            <a:pPr marL="742217" lvl="1" indent="-371109">
              <a:lnSpc>
                <a:spcPts val="5156"/>
              </a:lnSpc>
              <a:buFont typeface="Arial"/>
              <a:buChar char="•"/>
            </a:pPr>
            <a:r>
              <a:rPr lang="en-US" sz="3437">
                <a:solidFill>
                  <a:srgbClr val="25537A"/>
                </a:solidFill>
                <a:latin typeface="Assistant Regular"/>
              </a:rPr>
              <a:t>https://nowmattersnow.org/skill/what-is-this</a:t>
            </a:r>
          </a:p>
        </p:txBody>
      </p:sp>
      <p:pic>
        <p:nvPicPr>
          <p:cNvPr id="15" name="Screening and Orienting Patients to Virtual Mental Health Care ​-3" descr="Screening and Orienting Patients to Virtual Mental Health Care ​-3">
            <a:hlinkClick r:id="" action="ppaction://media"/>
            <a:extLst>
              <a:ext uri="{FF2B5EF4-FFF2-40B4-BE49-F238E27FC236}">
                <a16:creationId xmlns:a16="http://schemas.microsoft.com/office/drawing/2014/main" id="{95EDF945-03C6-6F43-97C9-6C114DB5D5D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371075"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p:nvPr/>
        </p:nvGrpSpPr>
        <p:grpSpPr>
          <a:xfrm rot="-10800000">
            <a:off x="17629952" y="9430391"/>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770298" y="9430391"/>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sp>
        <p:nvSpPr>
          <p:cNvPr id="14" name="TextBox 14"/>
          <p:cNvSpPr txBox="1"/>
          <p:nvPr/>
        </p:nvSpPr>
        <p:spPr>
          <a:xfrm>
            <a:off x="1028700" y="1977197"/>
            <a:ext cx="13683745" cy="2061001"/>
          </a:xfrm>
          <a:prstGeom prst="rect">
            <a:avLst/>
          </a:prstGeom>
        </p:spPr>
        <p:txBody>
          <a:bodyPr lIns="0" tIns="0" rIns="0" bIns="0" rtlCol="0" anchor="t">
            <a:spAutoFit/>
          </a:bodyPr>
          <a:lstStyle/>
          <a:p>
            <a:pPr>
              <a:lnSpc>
                <a:spcPts val="7736"/>
              </a:lnSpc>
            </a:pPr>
            <a:r>
              <a:rPr lang="en-US" sz="7033" spc="70">
                <a:solidFill>
                  <a:srgbClr val="F0F0F0"/>
                </a:solidFill>
                <a:latin typeface="Telegraf"/>
              </a:rPr>
              <a:t>Protocol For Clients Who Are Higher Risk Than Usual</a:t>
            </a:r>
            <a:r>
              <a:rPr lang="en-US" sz="7033" spc="14">
                <a:solidFill>
                  <a:srgbClr val="F0F0F0"/>
                </a:solidFill>
                <a:latin typeface="Arimo"/>
              </a:rPr>
              <a:t> </a:t>
            </a:r>
          </a:p>
        </p:txBody>
      </p:sp>
      <p:sp>
        <p:nvSpPr>
          <p:cNvPr id="15" name="TextBox 15"/>
          <p:cNvSpPr txBox="1"/>
          <p:nvPr/>
        </p:nvSpPr>
        <p:spPr>
          <a:xfrm>
            <a:off x="2970525" y="4347419"/>
            <a:ext cx="10926924" cy="2326652"/>
          </a:xfrm>
          <a:prstGeom prst="rect">
            <a:avLst/>
          </a:prstGeom>
        </p:spPr>
        <p:txBody>
          <a:bodyPr lIns="0" tIns="0" rIns="0" bIns="0" rtlCol="0" anchor="t">
            <a:spAutoFit/>
          </a:bodyPr>
          <a:lstStyle/>
          <a:p>
            <a:pPr marL="903116" lvl="1" indent="-451558">
              <a:lnSpc>
                <a:spcPts val="6274"/>
              </a:lnSpc>
              <a:buFont typeface="Arial"/>
              <a:buChar char="•"/>
            </a:pPr>
            <a:r>
              <a:rPr lang="en-US" sz="4183">
                <a:solidFill>
                  <a:srgbClr val="F0F0F0"/>
                </a:solidFill>
                <a:latin typeface="Assistant Regular"/>
              </a:rPr>
              <a:t>Hope for the best, prepare for everything</a:t>
            </a:r>
          </a:p>
          <a:p>
            <a:pPr marL="903116" lvl="1" indent="-451558">
              <a:lnSpc>
                <a:spcPts val="6274"/>
              </a:lnSpc>
              <a:buFont typeface="Arial"/>
              <a:buChar char="•"/>
            </a:pPr>
            <a:r>
              <a:rPr lang="en-US" sz="4183">
                <a:solidFill>
                  <a:srgbClr val="F0F0F0"/>
                </a:solidFill>
                <a:latin typeface="Assistant Regular"/>
              </a:rPr>
              <a:t>The following was put together by the incredible Jennifer Hounshell LMFT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10091306" cy="10287000"/>
          </a:xfrm>
          <a:prstGeom prst="rect">
            <a:avLst/>
          </a:prstGeom>
          <a:solidFill>
            <a:srgbClr val="25537A"/>
          </a:solidFill>
        </p:spPr>
      </p:sp>
      <p:grpSp>
        <p:nvGrpSpPr>
          <p:cNvPr id="3" name="Group 3"/>
          <p:cNvGrpSpPr/>
          <p:nvPr/>
        </p:nvGrpSpPr>
        <p:grpSpPr>
          <a:xfrm>
            <a:off x="431313" y="0"/>
            <a:ext cx="63520" cy="10287000"/>
            <a:chOff x="0" y="0"/>
            <a:chExt cx="84693" cy="13716000"/>
          </a:xfrm>
        </p:grpSpPr>
        <p:sp>
          <p:nvSpPr>
            <p:cNvPr id="4" name="AutoShape 4"/>
            <p:cNvSpPr/>
            <p:nvPr/>
          </p:nvSpPr>
          <p:spPr>
            <a:xfrm>
              <a:off x="35961" y="1371600"/>
              <a:ext cx="12770" cy="12344400"/>
            </a:xfrm>
            <a:prstGeom prst="rect">
              <a:avLst/>
            </a:prstGeom>
            <a:solidFill>
              <a:srgbClr val="25537A"/>
            </a:solidFill>
          </p:spPr>
        </p:sp>
        <p:sp>
          <p:nvSpPr>
            <p:cNvPr id="5" name="AutoShape 5"/>
            <p:cNvSpPr/>
            <p:nvPr/>
          </p:nvSpPr>
          <p:spPr>
            <a:xfrm>
              <a:off x="0" y="0"/>
              <a:ext cx="84693" cy="1649458"/>
            </a:xfrm>
            <a:prstGeom prst="rect">
              <a:avLst/>
            </a:prstGeom>
            <a:solidFill>
              <a:srgbClr val="25537A"/>
            </a:solidFill>
          </p:spPr>
        </p:sp>
      </p:grpSp>
      <p:grpSp>
        <p:nvGrpSpPr>
          <p:cNvPr id="6" name="Group 6"/>
          <p:cNvGrpSpPr/>
          <p:nvPr/>
        </p:nvGrpSpPr>
        <p:grpSpPr>
          <a:xfrm rot="-10800000">
            <a:off x="2195945" y="1028700"/>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546876" y="10287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4" name="Group 14"/>
          <p:cNvGrpSpPr/>
          <p:nvPr/>
        </p:nvGrpSpPr>
        <p:grpSpPr>
          <a:xfrm>
            <a:off x="773438" y="1273201"/>
            <a:ext cx="8544430" cy="7529961"/>
            <a:chOff x="0" y="0"/>
            <a:chExt cx="11392573" cy="10039949"/>
          </a:xfrm>
        </p:grpSpPr>
        <p:sp>
          <p:nvSpPr>
            <p:cNvPr id="15" name="TextBox 15"/>
            <p:cNvSpPr txBox="1"/>
            <p:nvPr/>
          </p:nvSpPr>
          <p:spPr>
            <a:xfrm>
              <a:off x="1" y="2089661"/>
              <a:ext cx="11392570" cy="558800"/>
            </a:xfrm>
            <a:prstGeom prst="rect">
              <a:avLst/>
            </a:prstGeom>
          </p:spPr>
          <p:txBody>
            <a:bodyPr lIns="0" tIns="0" rIns="0" bIns="0" rtlCol="0" anchor="t">
              <a:spAutoFit/>
            </a:bodyPr>
            <a:lstStyle/>
            <a:p>
              <a:pPr>
                <a:lnSpc>
                  <a:spcPts val="3360"/>
                </a:lnSpc>
              </a:pPr>
              <a:r>
                <a:rPr lang="en-US" sz="2800" spc="112">
                  <a:solidFill>
                    <a:srgbClr val="F0F0F0"/>
                  </a:solidFill>
                  <a:latin typeface="Assistant Bold"/>
                </a:rPr>
                <a:t>OVERVIEW OF KEY IDEAS</a:t>
              </a:r>
            </a:p>
          </p:txBody>
        </p:sp>
        <p:sp>
          <p:nvSpPr>
            <p:cNvPr id="16" name="TextBox 16"/>
            <p:cNvSpPr txBox="1"/>
            <p:nvPr/>
          </p:nvSpPr>
          <p:spPr>
            <a:xfrm>
              <a:off x="0" y="0"/>
              <a:ext cx="11392572" cy="1524000"/>
            </a:xfrm>
            <a:prstGeom prst="rect">
              <a:avLst/>
            </a:prstGeom>
          </p:spPr>
          <p:txBody>
            <a:bodyPr lIns="0" tIns="0" rIns="0" bIns="0" rtlCol="0" anchor="t">
              <a:spAutoFit/>
            </a:bodyPr>
            <a:lstStyle/>
            <a:p>
              <a:pPr>
                <a:lnSpc>
                  <a:spcPts val="8250"/>
                </a:lnSpc>
              </a:pPr>
              <a:r>
                <a:rPr lang="en-US" sz="7500" spc="75">
                  <a:solidFill>
                    <a:srgbClr val="F0F0F0"/>
                  </a:solidFill>
                  <a:latin typeface="Telegraf"/>
                </a:rPr>
                <a:t>Content Synopsis</a:t>
              </a:r>
            </a:p>
          </p:txBody>
        </p:sp>
        <p:sp>
          <p:nvSpPr>
            <p:cNvPr id="17" name="TextBox 17"/>
            <p:cNvSpPr txBox="1"/>
            <p:nvPr/>
          </p:nvSpPr>
          <p:spPr>
            <a:xfrm>
              <a:off x="1" y="3033146"/>
              <a:ext cx="11392572" cy="7006802"/>
            </a:xfrm>
            <a:prstGeom prst="rect">
              <a:avLst/>
            </a:prstGeom>
          </p:spPr>
          <p:txBody>
            <a:bodyPr lIns="0" tIns="0" rIns="0" bIns="0" rtlCol="0" anchor="t">
              <a:spAutoFit/>
            </a:bodyPr>
            <a:lstStyle/>
            <a:p>
              <a:pPr marL="518158" lvl="1" indent="-259079">
                <a:lnSpc>
                  <a:spcPts val="4799"/>
                </a:lnSpc>
                <a:buFont typeface="Arial"/>
                <a:buChar char="•"/>
              </a:pPr>
              <a:r>
                <a:rPr lang="en-US" sz="2399">
                  <a:solidFill>
                    <a:srgbClr val="F0F0F0"/>
                  </a:solidFill>
                  <a:latin typeface="Assistant Regular"/>
                </a:rPr>
                <a:t>Ethical and Practical Guidelines for Screening </a:t>
              </a:r>
            </a:p>
            <a:p>
              <a:pPr marL="518158" lvl="1" indent="-259079">
                <a:lnSpc>
                  <a:spcPts val="4799"/>
                </a:lnSpc>
                <a:buFont typeface="Arial"/>
                <a:buChar char="•"/>
              </a:pPr>
              <a:r>
                <a:rPr lang="en-US" sz="2399">
                  <a:solidFill>
                    <a:srgbClr val="F0F0F0"/>
                  </a:solidFill>
                  <a:latin typeface="Assistant Regular"/>
                </a:rPr>
                <a:t>The Importance of Screening for Fit</a:t>
              </a:r>
            </a:p>
            <a:p>
              <a:pPr marL="518158" lvl="1" indent="-259079">
                <a:lnSpc>
                  <a:spcPts val="4799"/>
                </a:lnSpc>
                <a:buFont typeface="Arial"/>
                <a:buChar char="•"/>
              </a:pPr>
              <a:r>
                <a:rPr lang="en-US" sz="2399">
                  <a:solidFill>
                    <a:srgbClr val="F0F0F0"/>
                  </a:solidFill>
                  <a:latin typeface="Assistant Regular"/>
                </a:rPr>
                <a:t>How to Screen for Fit</a:t>
              </a:r>
            </a:p>
            <a:p>
              <a:pPr marL="518158" lvl="1" indent="-259079">
                <a:lnSpc>
                  <a:spcPts val="4799"/>
                </a:lnSpc>
                <a:buFont typeface="Arial"/>
                <a:buChar char="•"/>
              </a:pPr>
              <a:r>
                <a:rPr lang="en-US" sz="2399">
                  <a:solidFill>
                    <a:srgbClr val="F0F0F0"/>
                  </a:solidFill>
                  <a:latin typeface="Assistant Regular"/>
                </a:rPr>
                <a:t>Basic Screening </a:t>
              </a:r>
            </a:p>
            <a:p>
              <a:pPr marL="518158" lvl="1" indent="-259079">
                <a:lnSpc>
                  <a:spcPts val="4799"/>
                </a:lnSpc>
                <a:buFont typeface="Arial"/>
                <a:buChar char="•"/>
              </a:pPr>
              <a:r>
                <a:rPr lang="en-US" sz="2399">
                  <a:solidFill>
                    <a:srgbClr val="F0F0F0"/>
                  </a:solidFill>
                  <a:latin typeface="Assistant Regular"/>
                </a:rPr>
                <a:t>Advanced Screening </a:t>
              </a:r>
            </a:p>
            <a:p>
              <a:pPr marL="518158" lvl="1" indent="-259079">
                <a:lnSpc>
                  <a:spcPts val="4799"/>
                </a:lnSpc>
                <a:buFont typeface="Arial"/>
                <a:buChar char="•"/>
              </a:pPr>
              <a:r>
                <a:rPr lang="en-US" sz="2399">
                  <a:solidFill>
                    <a:srgbClr val="F0F0F0"/>
                  </a:solidFill>
                  <a:latin typeface="Assistant Regular"/>
                </a:rPr>
                <a:t>Responding to Patients Who Are Not a Good Fit  </a:t>
              </a:r>
            </a:p>
            <a:p>
              <a:pPr marL="518158" lvl="1" indent="-259079">
                <a:lnSpc>
                  <a:spcPts val="4799"/>
                </a:lnSpc>
                <a:buFont typeface="Arial"/>
                <a:buChar char="•"/>
              </a:pPr>
              <a:r>
                <a:rPr lang="en-US" sz="2399">
                  <a:solidFill>
                    <a:srgbClr val="F0F0F0"/>
                  </a:solidFill>
                  <a:latin typeface="Assistant Regular"/>
                </a:rPr>
                <a:t>Protocol For Clients Who Are Higher Risk Than Usual  </a:t>
              </a:r>
            </a:p>
            <a:p>
              <a:pPr marL="518158" lvl="1" indent="-259079">
                <a:lnSpc>
                  <a:spcPts val="4799"/>
                </a:lnSpc>
                <a:buFont typeface="Arial"/>
                <a:buChar char="•"/>
              </a:pPr>
              <a:r>
                <a:rPr lang="en-US" sz="2399">
                  <a:solidFill>
                    <a:srgbClr val="F0F0F0"/>
                  </a:solidFill>
                  <a:latin typeface="Assistant Regular"/>
                </a:rPr>
                <a:t>Orienting Patients to Virtual Program</a:t>
              </a:r>
            </a:p>
            <a:p>
              <a:pPr>
                <a:lnSpc>
                  <a:spcPts val="4400"/>
                </a:lnSpc>
              </a:pPr>
              <a:endParaRPr lang="en-US" sz="2399">
                <a:solidFill>
                  <a:srgbClr val="F0F0F0"/>
                </a:solidFill>
                <a:latin typeface="Assistant Regular"/>
              </a:endParaRPr>
            </a:p>
          </p:txBody>
        </p:sp>
      </p:grpSp>
      <p:pic>
        <p:nvPicPr>
          <p:cNvPr id="18" name="Picture 18"/>
          <p:cNvPicPr>
            <a:picLocks noChangeAspect="1"/>
          </p:cNvPicPr>
          <p:nvPr/>
        </p:nvPicPr>
        <p:blipFill>
          <a:blip r:embed="rId6"/>
          <a:srcRect/>
          <a:stretch>
            <a:fillRect/>
          </a:stretch>
        </p:blipFill>
        <p:spPr>
          <a:xfrm>
            <a:off x="15910644" y="300253"/>
            <a:ext cx="2208311" cy="686584"/>
          </a:xfrm>
          <a:prstGeom prst="rect">
            <a:avLst/>
          </a:prstGeom>
        </p:spPr>
      </p:pic>
      <p:pic>
        <p:nvPicPr>
          <p:cNvPr id="19" name="Screening and Orienting Patients to Virtual Mental Health Care ​-6" descr="Screening and Orienting Patients to Virtual Mental Health Care ​-6">
            <a:hlinkClick r:id="" action="ppaction://media"/>
            <a:extLst>
              <a:ext uri="{FF2B5EF4-FFF2-40B4-BE49-F238E27FC236}">
                <a16:creationId xmlns:a16="http://schemas.microsoft.com/office/drawing/2014/main" id="{66F17AF8-74A7-4E43-BB8B-121E1C2EC12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pic>
        <p:nvPicPr>
          <p:cNvPr id="11" name="Picture 11"/>
          <p:cNvPicPr>
            <a:picLocks noChangeAspect="1"/>
          </p:cNvPicPr>
          <p:nvPr/>
        </p:nvPicPr>
        <p:blipFill>
          <a:blip r:embed="rId4"/>
          <a:srcRect/>
          <a:stretch>
            <a:fillRect/>
          </a:stretch>
        </p:blipFill>
        <p:spPr>
          <a:xfrm>
            <a:off x="15910644" y="300253"/>
            <a:ext cx="2208311" cy="686584"/>
          </a:xfrm>
          <a:prstGeom prst="rect">
            <a:avLst/>
          </a:prstGeom>
        </p:spPr>
      </p:pic>
      <p:sp>
        <p:nvSpPr>
          <p:cNvPr id="12" name="TextBox 12"/>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3" name="TextBox 13"/>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4" name="TextBox 14"/>
          <p:cNvSpPr txBox="1"/>
          <p:nvPr/>
        </p:nvSpPr>
        <p:spPr>
          <a:xfrm>
            <a:off x="5775061" y="4734491"/>
            <a:ext cx="6737878" cy="1555106"/>
          </a:xfrm>
          <a:prstGeom prst="rect">
            <a:avLst/>
          </a:prstGeom>
        </p:spPr>
        <p:txBody>
          <a:bodyPr lIns="0" tIns="0" rIns="0" bIns="0" rtlCol="0" anchor="t">
            <a:spAutoFit/>
          </a:bodyPr>
          <a:lstStyle/>
          <a:p>
            <a:pPr algn="ctr">
              <a:lnSpc>
                <a:spcPts val="6274"/>
              </a:lnSpc>
            </a:pPr>
            <a:r>
              <a:rPr lang="en-US" sz="4183" dirty="0">
                <a:solidFill>
                  <a:srgbClr val="25537A"/>
                </a:solidFill>
                <a:latin typeface="Assistant Regular"/>
              </a:rPr>
              <a:t>Our Top Priority</a:t>
            </a:r>
          </a:p>
          <a:p>
            <a:pPr algn="ctr">
              <a:lnSpc>
                <a:spcPts val="6274"/>
              </a:lnSpc>
            </a:pPr>
            <a:r>
              <a:rPr lang="en-US" sz="4183" dirty="0">
                <a:solidFill>
                  <a:srgbClr val="25537A"/>
                </a:solidFill>
                <a:latin typeface="Assistant Regular"/>
              </a:rPr>
              <a:t>(Macy's vs Bloomingdales)</a:t>
            </a:r>
          </a:p>
        </p:txBody>
      </p:sp>
      <p:sp>
        <p:nvSpPr>
          <p:cNvPr id="15" name="TextBox 15"/>
          <p:cNvSpPr txBox="1"/>
          <p:nvPr/>
        </p:nvSpPr>
        <p:spPr>
          <a:xfrm>
            <a:off x="5757626" y="2923619"/>
            <a:ext cx="6772749" cy="1925172"/>
          </a:xfrm>
          <a:prstGeom prst="rect">
            <a:avLst/>
          </a:prstGeom>
        </p:spPr>
        <p:txBody>
          <a:bodyPr lIns="0" tIns="0" rIns="0" bIns="0" rtlCol="0" anchor="t">
            <a:spAutoFit/>
          </a:bodyPr>
          <a:lstStyle/>
          <a:p>
            <a:pPr>
              <a:lnSpc>
                <a:spcPts val="13918"/>
              </a:lnSpc>
            </a:pPr>
            <a:r>
              <a:rPr lang="en-US" sz="12653" spc="126">
                <a:solidFill>
                  <a:srgbClr val="25537A"/>
                </a:solidFill>
                <a:latin typeface="Telegraf"/>
              </a:rPr>
              <a:t>ACCESS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pic>
        <p:nvPicPr>
          <p:cNvPr id="11" name="Picture 11"/>
          <p:cNvPicPr>
            <a:picLocks noChangeAspect="1"/>
          </p:cNvPicPr>
          <p:nvPr/>
        </p:nvPicPr>
        <p:blipFill>
          <a:blip r:embed="rId4"/>
          <a:srcRect/>
          <a:stretch>
            <a:fillRect/>
          </a:stretch>
        </p:blipFill>
        <p:spPr>
          <a:xfrm>
            <a:off x="15910644" y="300253"/>
            <a:ext cx="2208311" cy="686584"/>
          </a:xfrm>
          <a:prstGeom prst="rect">
            <a:avLst/>
          </a:prstGeom>
        </p:spPr>
      </p:pic>
      <p:sp>
        <p:nvSpPr>
          <p:cNvPr id="12" name="TextBox 12"/>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3" name="TextBox 13"/>
          <p:cNvSpPr txBox="1"/>
          <p:nvPr/>
        </p:nvSpPr>
        <p:spPr>
          <a:xfrm>
            <a:off x="3210446" y="1898278"/>
            <a:ext cx="11912443" cy="1184884"/>
          </a:xfrm>
          <a:prstGeom prst="rect">
            <a:avLst/>
          </a:prstGeom>
        </p:spPr>
        <p:txBody>
          <a:bodyPr lIns="0" tIns="0" rIns="0" bIns="0" rtlCol="0" anchor="t">
            <a:spAutoFit/>
          </a:bodyPr>
          <a:lstStyle/>
          <a:p>
            <a:pPr>
              <a:lnSpc>
                <a:spcPts val="8582"/>
              </a:lnSpc>
            </a:pPr>
            <a:r>
              <a:rPr lang="en-US" sz="7802" spc="78">
                <a:solidFill>
                  <a:srgbClr val="25537A"/>
                </a:solidFill>
                <a:latin typeface="Telegraf"/>
              </a:rPr>
              <a:t>All Patients are Welcome​</a:t>
            </a:r>
          </a:p>
        </p:txBody>
      </p:sp>
      <p:sp>
        <p:nvSpPr>
          <p:cNvPr id="14" name="TextBox 14"/>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5" name="TextBox 15"/>
          <p:cNvSpPr txBox="1"/>
          <p:nvPr/>
        </p:nvSpPr>
        <p:spPr>
          <a:xfrm>
            <a:off x="1844098" y="3320838"/>
            <a:ext cx="14645139" cy="5175359"/>
          </a:xfrm>
          <a:prstGeom prst="rect">
            <a:avLst/>
          </a:prstGeom>
        </p:spPr>
        <p:txBody>
          <a:bodyPr lIns="0" tIns="0" rIns="0" bIns="0" rtlCol="0" anchor="t">
            <a:spAutoFit/>
          </a:bodyPr>
          <a:lstStyle/>
          <a:p>
            <a:pPr marL="752422" lvl="1" indent="-376211">
              <a:lnSpc>
                <a:spcPts val="5227"/>
              </a:lnSpc>
              <a:buFont typeface="Arial"/>
              <a:buChar char="•"/>
            </a:pPr>
            <a:r>
              <a:rPr lang="en-US" sz="3485">
                <a:solidFill>
                  <a:srgbClr val="25537A"/>
                </a:solidFill>
                <a:latin typeface="Assistant Regular"/>
              </a:rPr>
              <a:t>We are not saying that every patient is right for us.*​</a:t>
            </a:r>
          </a:p>
          <a:p>
            <a:pPr marL="752422" lvl="1" indent="-376211">
              <a:lnSpc>
                <a:spcPts val="5227"/>
              </a:lnSpc>
              <a:buFont typeface="Arial"/>
              <a:buChar char="•"/>
            </a:pPr>
            <a:r>
              <a:rPr lang="en-US" sz="3485">
                <a:solidFill>
                  <a:srgbClr val="25537A"/>
                </a:solidFill>
                <a:latin typeface="Assistant Regular"/>
              </a:rPr>
              <a:t>What we are saying is that you were hired because we trust you and your clinical judgment.​</a:t>
            </a:r>
          </a:p>
          <a:p>
            <a:pPr marL="752422" lvl="1" indent="-376211">
              <a:lnSpc>
                <a:spcPts val="5227"/>
              </a:lnSpc>
              <a:buFont typeface="Arial"/>
              <a:buChar char="•"/>
            </a:pPr>
            <a:r>
              <a:rPr lang="en-US" sz="3485">
                <a:solidFill>
                  <a:srgbClr val="25537A"/>
                </a:solidFill>
                <a:latin typeface="Assistant Regular"/>
              </a:rPr>
              <a:t>We strive to provide the tools to help you make decisions and the tools to support our patients when we are in unique situations.​</a:t>
            </a:r>
          </a:p>
          <a:p>
            <a:pPr marL="752422" lvl="1" indent="-376211">
              <a:lnSpc>
                <a:spcPts val="5227"/>
              </a:lnSpc>
              <a:buFont typeface="Arial"/>
              <a:buChar char="•"/>
            </a:pPr>
            <a:r>
              <a:rPr lang="en-US" sz="3485">
                <a:solidFill>
                  <a:srgbClr val="25537A"/>
                </a:solidFill>
                <a:latin typeface="Assistant Regular"/>
              </a:rPr>
              <a:t>Be mindful of the black and white application of where LOC guidelines can be hindering the availability for treatment for hopeful patients.​</a:t>
            </a:r>
          </a:p>
          <a:p>
            <a:pPr marL="752422" lvl="1" indent="-376211">
              <a:lnSpc>
                <a:spcPts val="5227"/>
              </a:lnSpc>
              <a:buFont typeface="Arial"/>
              <a:buChar char="•"/>
            </a:pPr>
            <a:r>
              <a:rPr lang="en-US" sz="3485">
                <a:solidFill>
                  <a:srgbClr val="25537A"/>
                </a:solidFill>
                <a:latin typeface="Assistant Regular"/>
              </a:rPr>
              <a:t>We are here to talk you through those messages.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pic>
        <p:nvPicPr>
          <p:cNvPr id="11" name="Picture 11"/>
          <p:cNvPicPr>
            <a:picLocks noChangeAspect="1"/>
          </p:cNvPicPr>
          <p:nvPr/>
        </p:nvPicPr>
        <p:blipFill>
          <a:blip r:embed="rId4"/>
          <a:srcRect/>
          <a:stretch>
            <a:fillRect/>
          </a:stretch>
        </p:blipFill>
        <p:spPr>
          <a:xfrm>
            <a:off x="15910644" y="300253"/>
            <a:ext cx="2208311" cy="686584"/>
          </a:xfrm>
          <a:prstGeom prst="rect">
            <a:avLst/>
          </a:prstGeom>
        </p:spPr>
      </p:pic>
      <p:sp>
        <p:nvSpPr>
          <p:cNvPr id="12" name="TextBox 12"/>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3" name="TextBox 13"/>
          <p:cNvSpPr txBox="1"/>
          <p:nvPr/>
        </p:nvSpPr>
        <p:spPr>
          <a:xfrm>
            <a:off x="1754517" y="1228048"/>
            <a:ext cx="14883399" cy="2246641"/>
          </a:xfrm>
          <a:prstGeom prst="rect">
            <a:avLst/>
          </a:prstGeom>
        </p:spPr>
        <p:txBody>
          <a:bodyPr lIns="0" tIns="0" rIns="0" bIns="0" rtlCol="0" anchor="t">
            <a:spAutoFit/>
          </a:bodyPr>
          <a:lstStyle/>
          <a:p>
            <a:pPr algn="ctr">
              <a:lnSpc>
                <a:spcPts val="6104"/>
              </a:lnSpc>
            </a:pPr>
            <a:r>
              <a:rPr lang="en-US" sz="5549" spc="55">
                <a:solidFill>
                  <a:srgbClr val="25537A"/>
                </a:solidFill>
                <a:latin typeface="Telegraf"/>
              </a:rPr>
              <a:t>We strive to provide the patient a chance to try the LOC they are motivated to attend. </a:t>
            </a:r>
          </a:p>
          <a:p>
            <a:pPr algn="ctr">
              <a:lnSpc>
                <a:spcPts val="5058"/>
              </a:lnSpc>
            </a:pPr>
            <a:r>
              <a:rPr lang="en-US" sz="4598" spc="45">
                <a:solidFill>
                  <a:srgbClr val="25537A"/>
                </a:solidFill>
                <a:latin typeface="Telegraf"/>
              </a:rPr>
              <a:t>(if deemed safe to do so).</a:t>
            </a:r>
          </a:p>
        </p:txBody>
      </p:sp>
      <p:sp>
        <p:nvSpPr>
          <p:cNvPr id="14" name="TextBox 14"/>
          <p:cNvSpPr txBox="1"/>
          <p:nvPr/>
        </p:nvSpPr>
        <p:spPr>
          <a:xfrm>
            <a:off x="9080462" y="2305269"/>
            <a:ext cx="8489976" cy="326373"/>
          </a:xfrm>
          <a:prstGeom prst="rect">
            <a:avLst/>
          </a:prstGeom>
        </p:spPr>
        <p:txBody>
          <a:bodyPr lIns="0" tIns="0" rIns="0" bIns="0" rtlCol="0" anchor="t">
            <a:spAutoFit/>
          </a:bodyPr>
          <a:lstStyle/>
          <a:p>
            <a:pPr>
              <a:lnSpc>
                <a:spcPts val="2507"/>
              </a:lnSpc>
            </a:pPr>
            <a:endParaRPr/>
          </a:p>
        </p:txBody>
      </p:sp>
      <p:sp>
        <p:nvSpPr>
          <p:cNvPr id="15" name="TextBox 15"/>
          <p:cNvSpPr txBox="1"/>
          <p:nvPr/>
        </p:nvSpPr>
        <p:spPr>
          <a:xfrm>
            <a:off x="1599597" y="3634661"/>
            <a:ext cx="15289839" cy="6402247"/>
          </a:xfrm>
          <a:prstGeom prst="rect">
            <a:avLst/>
          </a:prstGeom>
        </p:spPr>
        <p:txBody>
          <a:bodyPr lIns="0" tIns="0" rIns="0" bIns="0" rtlCol="0" anchor="t">
            <a:spAutoFit/>
          </a:bodyPr>
          <a:lstStyle/>
          <a:p>
            <a:pPr marL="736812" lvl="1" indent="-368406">
              <a:lnSpc>
                <a:spcPts val="5119"/>
              </a:lnSpc>
              <a:buFont typeface="Arial"/>
              <a:buChar char="•"/>
            </a:pPr>
            <a:r>
              <a:rPr lang="en-US" sz="3412">
                <a:solidFill>
                  <a:srgbClr val="25537A"/>
                </a:solidFill>
                <a:latin typeface="Assistant Regular Bold"/>
              </a:rPr>
              <a:t>Harm Reduction Approach vs Full Recovery expectations.​</a:t>
            </a:r>
          </a:p>
          <a:p>
            <a:pPr marL="736812" lvl="1" indent="-368406">
              <a:lnSpc>
                <a:spcPts val="5119"/>
              </a:lnSpc>
              <a:buFont typeface="Arial"/>
              <a:buChar char="•"/>
            </a:pPr>
            <a:r>
              <a:rPr lang="en-US" sz="3412">
                <a:solidFill>
                  <a:srgbClr val="25537A"/>
                </a:solidFill>
                <a:latin typeface="Assistant Regular"/>
              </a:rPr>
              <a:t>Giving the patients a chance can lead to success.​</a:t>
            </a:r>
          </a:p>
          <a:p>
            <a:pPr marL="736812" lvl="1" indent="-368406">
              <a:lnSpc>
                <a:spcPts val="5119"/>
              </a:lnSpc>
              <a:buFont typeface="Arial"/>
              <a:buChar char="•"/>
            </a:pPr>
            <a:r>
              <a:rPr lang="en-US" sz="3412">
                <a:solidFill>
                  <a:srgbClr val="25537A"/>
                </a:solidFill>
                <a:latin typeface="Assistant Regular"/>
              </a:rPr>
              <a:t>If or when progress is not made a HLOC recommendation is ok​</a:t>
            </a:r>
          </a:p>
          <a:p>
            <a:pPr marL="736812" lvl="1" indent="-368406">
              <a:lnSpc>
                <a:spcPts val="5119"/>
              </a:lnSpc>
              <a:buFont typeface="Arial"/>
              <a:buChar char="•"/>
            </a:pPr>
            <a:r>
              <a:rPr lang="en-US" sz="3412">
                <a:solidFill>
                  <a:srgbClr val="25537A"/>
                </a:solidFill>
                <a:latin typeface="Assistant Regular"/>
              </a:rPr>
              <a:t>Realistic expectations within the treatment plan (and team).​</a:t>
            </a:r>
          </a:p>
          <a:p>
            <a:pPr marL="736812" lvl="1" indent="-368406">
              <a:lnSpc>
                <a:spcPts val="5119"/>
              </a:lnSpc>
              <a:buFont typeface="Arial"/>
              <a:buChar char="•"/>
            </a:pPr>
            <a:r>
              <a:rPr lang="en-US" sz="3412">
                <a:solidFill>
                  <a:srgbClr val="25537A"/>
                </a:solidFill>
                <a:latin typeface="Assistant Regular"/>
              </a:rPr>
              <a:t>Prioritize managing co-occurring problem behaviors based on most life-threatening.​</a:t>
            </a:r>
          </a:p>
          <a:p>
            <a:pPr marL="736812" lvl="1" indent="-368406">
              <a:lnSpc>
                <a:spcPts val="5119"/>
              </a:lnSpc>
              <a:buFont typeface="Arial"/>
              <a:buChar char="•"/>
            </a:pPr>
            <a:r>
              <a:rPr lang="en-US" sz="3412">
                <a:solidFill>
                  <a:srgbClr val="25537A"/>
                </a:solidFill>
                <a:latin typeface="Assistant Regular"/>
              </a:rPr>
              <a:t>Every day a patient is in treatment we are helping them.​</a:t>
            </a:r>
          </a:p>
          <a:p>
            <a:pPr algn="ctr">
              <a:lnSpc>
                <a:spcPts val="5119"/>
              </a:lnSpc>
            </a:pPr>
            <a:r>
              <a:rPr lang="en-US" sz="3412">
                <a:solidFill>
                  <a:srgbClr val="25537A"/>
                </a:solidFill>
                <a:latin typeface="Assistant Regular Bold"/>
              </a:rPr>
              <a:t>Give yourself the grace in knowing you are helping just​</a:t>
            </a:r>
          </a:p>
          <a:p>
            <a:pPr algn="ctr">
              <a:lnSpc>
                <a:spcPts val="5119"/>
              </a:lnSpc>
            </a:pPr>
            <a:r>
              <a:rPr lang="en-US" sz="3412">
                <a:solidFill>
                  <a:srgbClr val="25537A"/>
                </a:solidFill>
                <a:latin typeface="Assistant Regular Bold"/>
              </a:rPr>
              <a:t> because they are there.</a:t>
            </a:r>
          </a:p>
          <a:p>
            <a:pPr>
              <a:lnSpc>
                <a:spcPts val="5119"/>
              </a:lnSpc>
            </a:pPr>
            <a:endParaRPr lang="en-US" sz="3412">
              <a:solidFill>
                <a:srgbClr val="25537A"/>
              </a:solidFill>
              <a:latin typeface="Assistant Regular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pic>
        <p:nvPicPr>
          <p:cNvPr id="11" name="Picture 11"/>
          <p:cNvPicPr>
            <a:picLocks noChangeAspect="1"/>
          </p:cNvPicPr>
          <p:nvPr/>
        </p:nvPicPr>
        <p:blipFill>
          <a:blip r:embed="rId4"/>
          <a:srcRect/>
          <a:stretch>
            <a:fillRect/>
          </a:stretch>
        </p:blipFill>
        <p:spPr>
          <a:xfrm>
            <a:off x="15910644" y="300253"/>
            <a:ext cx="2208311" cy="686584"/>
          </a:xfrm>
          <a:prstGeom prst="rect">
            <a:avLst/>
          </a:prstGeom>
        </p:spPr>
      </p:pic>
      <p:sp>
        <p:nvSpPr>
          <p:cNvPr id="12" name="TextBox 12"/>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3" name="TextBox 13"/>
          <p:cNvSpPr txBox="1"/>
          <p:nvPr/>
        </p:nvSpPr>
        <p:spPr>
          <a:xfrm>
            <a:off x="1599597" y="1361372"/>
            <a:ext cx="7291426" cy="1925321"/>
          </a:xfrm>
          <a:prstGeom prst="rect">
            <a:avLst/>
          </a:prstGeom>
        </p:spPr>
        <p:txBody>
          <a:bodyPr lIns="0" tIns="0" rIns="0" bIns="0" rtlCol="0" anchor="t">
            <a:spAutoFit/>
          </a:bodyPr>
          <a:lstStyle/>
          <a:p>
            <a:pPr>
              <a:lnSpc>
                <a:spcPts val="7302"/>
              </a:lnSpc>
            </a:pPr>
            <a:r>
              <a:rPr lang="en-US" sz="6638" spc="66">
                <a:solidFill>
                  <a:srgbClr val="25537A"/>
                </a:solidFill>
                <a:latin typeface="Telegraf"/>
              </a:rPr>
              <a:t>Exclusionary Criteria​</a:t>
            </a:r>
          </a:p>
        </p:txBody>
      </p:sp>
      <p:sp>
        <p:nvSpPr>
          <p:cNvPr id="14" name="TextBox 14"/>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5" name="TextBox 15"/>
          <p:cNvSpPr txBox="1"/>
          <p:nvPr/>
        </p:nvSpPr>
        <p:spPr>
          <a:xfrm>
            <a:off x="1599597" y="3506493"/>
            <a:ext cx="16178862" cy="5429723"/>
          </a:xfrm>
          <a:prstGeom prst="rect">
            <a:avLst/>
          </a:prstGeom>
        </p:spPr>
        <p:txBody>
          <a:bodyPr lIns="0" tIns="0" rIns="0" bIns="0" rtlCol="0" anchor="t">
            <a:spAutoFit/>
          </a:bodyPr>
          <a:lstStyle/>
          <a:p>
            <a:pPr marL="903115" lvl="1" indent="-451558">
              <a:lnSpc>
                <a:spcPts val="6274"/>
              </a:lnSpc>
              <a:buFont typeface="Arial"/>
              <a:buChar char="•"/>
            </a:pPr>
            <a:r>
              <a:rPr lang="en-US" sz="4183">
                <a:solidFill>
                  <a:srgbClr val="25537A"/>
                </a:solidFill>
                <a:latin typeface="Assistant Regular"/>
              </a:rPr>
              <a:t>Schizophrenia​</a:t>
            </a:r>
          </a:p>
          <a:p>
            <a:pPr marL="903115" lvl="1" indent="-451558">
              <a:lnSpc>
                <a:spcPts val="6274"/>
              </a:lnSpc>
              <a:buFont typeface="Arial"/>
              <a:buChar char="•"/>
            </a:pPr>
            <a:r>
              <a:rPr lang="en-US" sz="4183">
                <a:solidFill>
                  <a:srgbClr val="25537A"/>
                </a:solidFill>
                <a:latin typeface="Assistant Regular"/>
              </a:rPr>
              <a:t>Immediate risk to hurt others or self​</a:t>
            </a:r>
          </a:p>
          <a:p>
            <a:pPr marL="903115" lvl="1" indent="-451558">
              <a:lnSpc>
                <a:spcPts val="6274"/>
              </a:lnSpc>
              <a:buFont typeface="Arial"/>
              <a:buChar char="•"/>
            </a:pPr>
            <a:r>
              <a:rPr lang="en-US" sz="4183">
                <a:solidFill>
                  <a:srgbClr val="25537A"/>
                </a:solidFill>
                <a:latin typeface="Assistant Regular"/>
              </a:rPr>
              <a:t>Profound cognitive impairments​</a:t>
            </a:r>
          </a:p>
          <a:p>
            <a:pPr marL="903115" lvl="1" indent="-451558">
              <a:lnSpc>
                <a:spcPts val="6274"/>
              </a:lnSpc>
              <a:buFont typeface="Arial"/>
              <a:buChar char="•"/>
            </a:pPr>
            <a:r>
              <a:rPr lang="en-US" sz="4183">
                <a:solidFill>
                  <a:srgbClr val="25537A"/>
                </a:solidFill>
                <a:latin typeface="Assistant Regular"/>
              </a:rPr>
              <a:t>Non –ambulatory​</a:t>
            </a:r>
          </a:p>
          <a:p>
            <a:pPr marL="903115" lvl="1" indent="-451558">
              <a:lnSpc>
                <a:spcPts val="6274"/>
              </a:lnSpc>
              <a:buFont typeface="Arial"/>
              <a:buChar char="•"/>
            </a:pPr>
            <a:r>
              <a:rPr lang="en-US" sz="4183">
                <a:solidFill>
                  <a:srgbClr val="25537A"/>
                </a:solidFill>
                <a:latin typeface="Assistant Regular"/>
              </a:rPr>
              <a:t>Severe intellectual or developmental disorder​</a:t>
            </a:r>
          </a:p>
          <a:p>
            <a:pPr marL="903115" lvl="1" indent="-451558">
              <a:lnSpc>
                <a:spcPts val="6274"/>
              </a:lnSpc>
              <a:buFont typeface="Arial"/>
              <a:buChar char="•"/>
            </a:pPr>
            <a:r>
              <a:rPr lang="en-US" sz="4183">
                <a:solidFill>
                  <a:srgbClr val="25537A"/>
                </a:solidFill>
                <a:latin typeface="Assistant Regular"/>
              </a:rPr>
              <a:t>Severe learning disability​</a:t>
            </a:r>
          </a:p>
          <a:p>
            <a:pPr marL="903115" lvl="1" indent="-451558">
              <a:lnSpc>
                <a:spcPts val="6274"/>
              </a:lnSpc>
              <a:buFont typeface="Arial"/>
              <a:buChar char="•"/>
            </a:pPr>
            <a:r>
              <a:rPr lang="en-US" sz="4183">
                <a:solidFill>
                  <a:srgbClr val="25537A"/>
                </a:solidFill>
                <a:latin typeface="Assistant Regular"/>
              </a:rPr>
              <a:t>Support needed to complete Activities of Daily Living (ADLs)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pic>
        <p:nvPicPr>
          <p:cNvPr id="11" name="Picture 11"/>
          <p:cNvPicPr>
            <a:picLocks noChangeAspect="1"/>
          </p:cNvPicPr>
          <p:nvPr/>
        </p:nvPicPr>
        <p:blipFill>
          <a:blip r:embed="rId4"/>
          <a:srcRect/>
          <a:stretch>
            <a:fillRect/>
          </a:stretch>
        </p:blipFill>
        <p:spPr>
          <a:xfrm>
            <a:off x="15910644" y="300253"/>
            <a:ext cx="2208311" cy="686584"/>
          </a:xfrm>
          <a:prstGeom prst="rect">
            <a:avLst/>
          </a:prstGeom>
        </p:spPr>
      </p:pic>
      <p:sp>
        <p:nvSpPr>
          <p:cNvPr id="12" name="TextBox 12"/>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3" name="TextBox 13"/>
          <p:cNvSpPr txBox="1"/>
          <p:nvPr/>
        </p:nvSpPr>
        <p:spPr>
          <a:xfrm>
            <a:off x="5498287" y="977312"/>
            <a:ext cx="7291426" cy="1009579"/>
          </a:xfrm>
          <a:prstGeom prst="rect">
            <a:avLst/>
          </a:prstGeom>
        </p:spPr>
        <p:txBody>
          <a:bodyPr lIns="0" tIns="0" rIns="0" bIns="0" rtlCol="0" anchor="t">
            <a:spAutoFit/>
          </a:bodyPr>
          <a:lstStyle/>
          <a:p>
            <a:pPr>
              <a:lnSpc>
                <a:spcPts val="7302"/>
              </a:lnSpc>
            </a:pPr>
            <a:r>
              <a:rPr lang="en-US" sz="6638" spc="66">
                <a:solidFill>
                  <a:srgbClr val="25537A"/>
                </a:solidFill>
                <a:latin typeface="Telegraf"/>
              </a:rPr>
              <a:t>Some of the WHY​</a:t>
            </a:r>
          </a:p>
        </p:txBody>
      </p:sp>
      <p:sp>
        <p:nvSpPr>
          <p:cNvPr id="14" name="TextBox 14"/>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5" name="TextBox 15"/>
          <p:cNvSpPr txBox="1"/>
          <p:nvPr/>
        </p:nvSpPr>
        <p:spPr>
          <a:xfrm>
            <a:off x="1080438" y="2188198"/>
            <a:ext cx="16178862" cy="7070102"/>
          </a:xfrm>
          <a:prstGeom prst="rect">
            <a:avLst/>
          </a:prstGeom>
        </p:spPr>
        <p:txBody>
          <a:bodyPr lIns="0" tIns="0" rIns="0" bIns="0" rtlCol="0" anchor="t">
            <a:spAutoFit/>
          </a:bodyPr>
          <a:lstStyle/>
          <a:p>
            <a:pPr marL="903116" lvl="1" indent="-451558">
              <a:lnSpc>
                <a:spcPts val="6274"/>
              </a:lnSpc>
              <a:buFont typeface="Arial"/>
              <a:buChar char="•"/>
            </a:pPr>
            <a:r>
              <a:rPr lang="en-US" sz="4183">
                <a:solidFill>
                  <a:srgbClr val="25537A"/>
                </a:solidFill>
                <a:latin typeface="Assistant Regular"/>
              </a:rPr>
              <a:t>Many of our programs are already full and at a safe capacity. ​</a:t>
            </a:r>
          </a:p>
          <a:p>
            <a:pPr marL="903116" lvl="1" indent="-451558">
              <a:lnSpc>
                <a:spcPts val="6274"/>
              </a:lnSpc>
              <a:buFont typeface="Arial"/>
              <a:buChar char="•"/>
            </a:pPr>
            <a:r>
              <a:rPr lang="en-US" sz="4183">
                <a:solidFill>
                  <a:srgbClr val="25537A"/>
                </a:solidFill>
                <a:latin typeface="Assistant Regular"/>
              </a:rPr>
              <a:t>This explains the frequent acute presentation of our patients when they come to us.​</a:t>
            </a:r>
          </a:p>
          <a:p>
            <a:pPr marL="903116" lvl="1" indent="-451558">
              <a:lnSpc>
                <a:spcPts val="6274"/>
              </a:lnSpc>
              <a:buFont typeface="Arial"/>
              <a:buChar char="•"/>
            </a:pPr>
            <a:r>
              <a:rPr lang="en-US" sz="4183">
                <a:solidFill>
                  <a:srgbClr val="25537A"/>
                </a:solidFill>
                <a:latin typeface="Assistant Regular"/>
              </a:rPr>
              <a:t>Some have waited weeks or months to get treatment with us.​</a:t>
            </a:r>
          </a:p>
          <a:p>
            <a:pPr marL="903116" lvl="1" indent="-451558">
              <a:lnSpc>
                <a:spcPts val="6274"/>
              </a:lnSpc>
              <a:buFont typeface="Arial"/>
              <a:buChar char="•"/>
            </a:pPr>
            <a:r>
              <a:rPr lang="en-US" sz="4183">
                <a:solidFill>
                  <a:srgbClr val="25537A"/>
                </a:solidFill>
                <a:latin typeface="Assistant Regular"/>
              </a:rPr>
              <a:t>Some, geographically do not have access to in-person programs.​</a:t>
            </a:r>
          </a:p>
          <a:p>
            <a:pPr marL="903116" lvl="1" indent="-451558">
              <a:lnSpc>
                <a:spcPts val="6274"/>
              </a:lnSpc>
              <a:buFont typeface="Arial"/>
              <a:buChar char="•"/>
            </a:pPr>
            <a:r>
              <a:rPr lang="en-US" sz="4183">
                <a:solidFill>
                  <a:srgbClr val="25537A"/>
                </a:solidFill>
                <a:latin typeface="Assistant Regular"/>
              </a:rPr>
              <a:t>While they were waiting to admit we know that our patients continue to struggle if not increase in their struggle.​</a:t>
            </a:r>
          </a:p>
          <a:p>
            <a:pPr>
              <a:lnSpc>
                <a:spcPts val="6274"/>
              </a:lnSpc>
            </a:pPr>
            <a:r>
              <a:rPr lang="en-US" sz="4183">
                <a:solidFill>
                  <a:srgbClr val="25537A"/>
                </a:solidFill>
                <a:latin typeface="Assistant Regular"/>
              </a:rPr>
              <a:t>​</a:t>
            </a:r>
          </a:p>
          <a:p>
            <a:pPr algn="ctr">
              <a:lnSpc>
                <a:spcPts val="6274"/>
              </a:lnSpc>
            </a:pPr>
            <a:r>
              <a:rPr lang="en-US" sz="4183">
                <a:solidFill>
                  <a:srgbClr val="25537A"/>
                </a:solidFill>
                <a:latin typeface="Assistant Regular"/>
              </a:rPr>
              <a:t>This is why we are essential!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pic>
        <p:nvPicPr>
          <p:cNvPr id="11" name="Picture 11"/>
          <p:cNvPicPr>
            <a:picLocks noChangeAspect="1"/>
          </p:cNvPicPr>
          <p:nvPr/>
        </p:nvPicPr>
        <p:blipFill>
          <a:blip r:embed="rId4"/>
          <a:srcRect/>
          <a:stretch>
            <a:fillRect/>
          </a:stretch>
        </p:blipFill>
        <p:spPr>
          <a:xfrm>
            <a:off x="15910644" y="300253"/>
            <a:ext cx="2208311" cy="686584"/>
          </a:xfrm>
          <a:prstGeom prst="rect">
            <a:avLst/>
          </a:prstGeom>
        </p:spPr>
      </p:pic>
      <p:sp>
        <p:nvSpPr>
          <p:cNvPr id="12" name="TextBox 12"/>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3" name="TextBox 13"/>
          <p:cNvSpPr txBox="1"/>
          <p:nvPr/>
        </p:nvSpPr>
        <p:spPr>
          <a:xfrm>
            <a:off x="1844098" y="1596491"/>
            <a:ext cx="15415202" cy="1642652"/>
          </a:xfrm>
          <a:prstGeom prst="rect">
            <a:avLst/>
          </a:prstGeom>
        </p:spPr>
        <p:txBody>
          <a:bodyPr lIns="0" tIns="0" rIns="0" bIns="0" rtlCol="0" anchor="t">
            <a:spAutoFit/>
          </a:bodyPr>
          <a:lstStyle/>
          <a:p>
            <a:pPr algn="ctr">
              <a:lnSpc>
                <a:spcPts val="6151"/>
              </a:lnSpc>
            </a:pPr>
            <a:r>
              <a:rPr lang="en-US" sz="5592" spc="55">
                <a:solidFill>
                  <a:srgbClr val="25537A"/>
                </a:solidFill>
                <a:latin typeface="Telegraf"/>
              </a:rPr>
              <a:t>"Not appropriate" or a chance to evaluate our expectations and get creative?​</a:t>
            </a:r>
          </a:p>
        </p:txBody>
      </p:sp>
      <p:sp>
        <p:nvSpPr>
          <p:cNvPr id="14" name="TextBox 14"/>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5" name="TextBox 15"/>
          <p:cNvSpPr txBox="1"/>
          <p:nvPr/>
        </p:nvSpPr>
        <p:spPr>
          <a:xfrm>
            <a:off x="1195029" y="3530237"/>
            <a:ext cx="16508154" cy="6338861"/>
          </a:xfrm>
          <a:prstGeom prst="rect">
            <a:avLst/>
          </a:prstGeom>
        </p:spPr>
        <p:txBody>
          <a:bodyPr lIns="0" tIns="0" rIns="0" bIns="0" rtlCol="0" anchor="t">
            <a:spAutoFit/>
          </a:bodyPr>
          <a:lstStyle/>
          <a:p>
            <a:pPr marL="620864" lvl="1" indent="-310432">
              <a:lnSpc>
                <a:spcPts val="4313"/>
              </a:lnSpc>
              <a:buFont typeface="Arial"/>
              <a:buChar char="•"/>
            </a:pPr>
            <a:r>
              <a:rPr lang="en-US" sz="2875">
                <a:solidFill>
                  <a:srgbClr val="25537A"/>
                </a:solidFill>
                <a:latin typeface="Assistant Regular"/>
              </a:rPr>
              <a:t>It is appropriate to proceed with treatment at the OP LOC once you have checked the following:​</a:t>
            </a:r>
          </a:p>
          <a:p>
            <a:pPr marL="620864" lvl="1" indent="-310432">
              <a:lnSpc>
                <a:spcPts val="4313"/>
              </a:lnSpc>
              <a:buFont typeface="Arial"/>
              <a:buChar char="•"/>
            </a:pPr>
            <a:r>
              <a:rPr lang="en-US" sz="2875">
                <a:solidFill>
                  <a:srgbClr val="25537A"/>
                </a:solidFill>
                <a:latin typeface="Assistant Regular"/>
              </a:rPr>
              <a:t>Medical stability-the patient falls within our level of care guidelines, or the patient's PCP and leadership has deemed the patient is stable enough to be treated at the OP LOC​</a:t>
            </a:r>
          </a:p>
          <a:p>
            <a:pPr marL="620864" lvl="1" indent="-310432">
              <a:lnSpc>
                <a:spcPts val="4313"/>
              </a:lnSpc>
              <a:buFont typeface="Arial"/>
              <a:buChar char="•"/>
            </a:pPr>
            <a:r>
              <a:rPr lang="en-US" sz="2875">
                <a:solidFill>
                  <a:srgbClr val="25537A"/>
                </a:solidFill>
                <a:latin typeface="Assistant Regular"/>
              </a:rPr>
              <a:t>Dietary, Meal plan-intake is adequate to maintain safety (food and fluid); if weight restoration is indicated, some progress is made after 2-4 weeks​</a:t>
            </a:r>
          </a:p>
          <a:p>
            <a:pPr marL="620864" lvl="1" indent="-310432">
              <a:lnSpc>
                <a:spcPts val="4313"/>
              </a:lnSpc>
              <a:buFont typeface="Arial"/>
              <a:buChar char="•"/>
            </a:pPr>
            <a:r>
              <a:rPr lang="en-US" sz="2875">
                <a:solidFill>
                  <a:srgbClr val="25537A"/>
                </a:solidFill>
                <a:latin typeface="Assistant Regular"/>
              </a:rPr>
              <a:t>Clinical-enough engagement to maintain safety​</a:t>
            </a:r>
          </a:p>
          <a:p>
            <a:pPr marL="620864" lvl="1" indent="-310432">
              <a:lnSpc>
                <a:spcPts val="4313"/>
              </a:lnSpc>
              <a:buFont typeface="Arial"/>
              <a:buChar char="•"/>
            </a:pPr>
            <a:r>
              <a:rPr lang="en-US" sz="2875">
                <a:solidFill>
                  <a:srgbClr val="25537A"/>
                </a:solidFill>
                <a:latin typeface="Assistant Regular"/>
              </a:rPr>
              <a:t>Milieu-behaviors do not continuously negatively impact milieu, patient receives feedback appropriately from peers​</a:t>
            </a:r>
          </a:p>
          <a:p>
            <a:pPr marL="620864" lvl="1" indent="-310432">
              <a:lnSpc>
                <a:spcPts val="4313"/>
              </a:lnSpc>
              <a:buFont typeface="Arial"/>
              <a:buChar char="•"/>
            </a:pPr>
            <a:r>
              <a:rPr lang="en-US" sz="2875">
                <a:solidFill>
                  <a:srgbClr val="25537A"/>
                </a:solidFill>
                <a:latin typeface="Assistant Regular"/>
              </a:rPr>
              <a:t>Progress-after 2 or more weeks, some measurable progress is observed, even if it is just harm reduction​</a:t>
            </a:r>
          </a:p>
          <a:p>
            <a:pPr algn="ctr">
              <a:lnSpc>
                <a:spcPts val="4313"/>
              </a:lnSpc>
            </a:pPr>
            <a:r>
              <a:rPr lang="en-US" sz="2875">
                <a:solidFill>
                  <a:srgbClr val="25537A"/>
                </a:solidFill>
                <a:latin typeface="Assistant Regular Bold"/>
              </a:rPr>
              <a:t>Consider/plan a step up to a higher LOC when you cannot check the boxes.</a:t>
            </a:r>
          </a:p>
          <a:p>
            <a:pPr algn="ctr">
              <a:lnSpc>
                <a:spcPts val="3077"/>
              </a:lnSpc>
            </a:pPr>
            <a:endParaRPr lang="en-US" sz="2875">
              <a:solidFill>
                <a:srgbClr val="25537A"/>
              </a:solidFill>
              <a:latin typeface="Assistant Regular Bold"/>
            </a:endParaRPr>
          </a:p>
          <a:p>
            <a:pPr algn="ctr">
              <a:lnSpc>
                <a:spcPts val="4313"/>
              </a:lnSpc>
            </a:pPr>
            <a:endParaRPr lang="en-US" sz="2875">
              <a:solidFill>
                <a:srgbClr val="25537A"/>
              </a:solidFill>
              <a:latin typeface="Assistant Regular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pic>
        <p:nvPicPr>
          <p:cNvPr id="11" name="Picture 11"/>
          <p:cNvPicPr>
            <a:picLocks noChangeAspect="1"/>
          </p:cNvPicPr>
          <p:nvPr/>
        </p:nvPicPr>
        <p:blipFill>
          <a:blip r:embed="rId4"/>
          <a:srcRect/>
          <a:stretch>
            <a:fillRect/>
          </a:stretch>
        </p:blipFill>
        <p:spPr>
          <a:xfrm>
            <a:off x="15910644" y="300253"/>
            <a:ext cx="2208311" cy="686584"/>
          </a:xfrm>
          <a:prstGeom prst="rect">
            <a:avLst/>
          </a:prstGeom>
        </p:spPr>
      </p:pic>
      <p:sp>
        <p:nvSpPr>
          <p:cNvPr id="12" name="TextBox 12"/>
          <p:cNvSpPr txBox="1"/>
          <p:nvPr/>
        </p:nvSpPr>
        <p:spPr>
          <a:xfrm>
            <a:off x="494833" y="2162107"/>
            <a:ext cx="8932805" cy="333375"/>
          </a:xfrm>
          <a:prstGeom prst="rect">
            <a:avLst/>
          </a:prstGeom>
        </p:spPr>
        <p:txBody>
          <a:bodyPr lIns="0" tIns="0" rIns="0" bIns="0" rtlCol="0" anchor="t">
            <a:spAutoFit/>
          </a:bodyPr>
          <a:lstStyle/>
          <a:p>
            <a:pPr>
              <a:lnSpc>
                <a:spcPts val="2638"/>
              </a:lnSpc>
            </a:pPr>
            <a:endParaRPr/>
          </a:p>
        </p:txBody>
      </p:sp>
      <p:sp>
        <p:nvSpPr>
          <p:cNvPr id="13" name="TextBox 13"/>
          <p:cNvSpPr txBox="1"/>
          <p:nvPr/>
        </p:nvSpPr>
        <p:spPr>
          <a:xfrm>
            <a:off x="1160119" y="2319270"/>
            <a:ext cx="15899579" cy="888376"/>
          </a:xfrm>
          <a:prstGeom prst="rect">
            <a:avLst/>
          </a:prstGeom>
        </p:spPr>
        <p:txBody>
          <a:bodyPr lIns="0" tIns="0" rIns="0" bIns="0" rtlCol="0" anchor="t">
            <a:spAutoFit/>
          </a:bodyPr>
          <a:lstStyle/>
          <a:p>
            <a:pPr algn="ctr">
              <a:lnSpc>
                <a:spcPts val="6345"/>
              </a:lnSpc>
            </a:pPr>
            <a:r>
              <a:rPr lang="en-US" sz="5768" spc="57">
                <a:solidFill>
                  <a:srgbClr val="25537A"/>
                </a:solidFill>
                <a:latin typeface="Telegraf"/>
              </a:rPr>
              <a:t>Challenges: Discussion with leadership​</a:t>
            </a:r>
          </a:p>
        </p:txBody>
      </p:sp>
      <p:sp>
        <p:nvSpPr>
          <p:cNvPr id="14" name="TextBox 14"/>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5" name="TextBox 15"/>
          <p:cNvSpPr txBox="1"/>
          <p:nvPr/>
        </p:nvSpPr>
        <p:spPr>
          <a:xfrm>
            <a:off x="1390761" y="3573957"/>
            <a:ext cx="15737120" cy="4855392"/>
          </a:xfrm>
          <a:prstGeom prst="rect">
            <a:avLst/>
          </a:prstGeom>
        </p:spPr>
        <p:txBody>
          <a:bodyPr lIns="0" tIns="0" rIns="0" bIns="0" rtlCol="0" anchor="t">
            <a:spAutoFit/>
          </a:bodyPr>
          <a:lstStyle/>
          <a:p>
            <a:pPr marL="640373" lvl="1" indent="-320186">
              <a:lnSpc>
                <a:spcPts val="4449"/>
              </a:lnSpc>
              <a:buFont typeface="Arial"/>
              <a:buChar char="•"/>
            </a:pPr>
            <a:r>
              <a:rPr lang="en-US" sz="2966">
                <a:solidFill>
                  <a:srgbClr val="25537A"/>
                </a:solidFill>
                <a:latin typeface="Assistant Regular"/>
              </a:rPr>
              <a:t>How do we manage our expectations and center our patient's goals in their treatment plans?​</a:t>
            </a:r>
          </a:p>
          <a:p>
            <a:pPr marL="640373" lvl="1" indent="-320186">
              <a:lnSpc>
                <a:spcPts val="4449"/>
              </a:lnSpc>
              <a:buFont typeface="Arial"/>
              <a:buChar char="•"/>
            </a:pPr>
            <a:r>
              <a:rPr lang="en-US" sz="2966">
                <a:solidFill>
                  <a:srgbClr val="25537A"/>
                </a:solidFill>
                <a:latin typeface="Assistant Regular"/>
              </a:rPr>
              <a:t>How do we manage a milieu when presenting behaviors aren't what's "expected" at the OP LOC (or are disruptive)?​</a:t>
            </a:r>
          </a:p>
          <a:p>
            <a:pPr marL="640373" lvl="1" indent="-320186">
              <a:lnSpc>
                <a:spcPts val="4449"/>
              </a:lnSpc>
              <a:buFont typeface="Arial"/>
              <a:buChar char="•"/>
            </a:pPr>
            <a:r>
              <a:rPr lang="en-US" sz="2966">
                <a:solidFill>
                  <a:srgbClr val="25537A"/>
                </a:solidFill>
                <a:latin typeface="Assistant Regular"/>
              </a:rPr>
              <a:t>What happens when we can "check the boxes" for safety, but there is not continuous progress?​</a:t>
            </a:r>
          </a:p>
          <a:p>
            <a:pPr marL="640373" lvl="1" indent="-320186">
              <a:lnSpc>
                <a:spcPts val="4449"/>
              </a:lnSpc>
              <a:buFont typeface="Arial"/>
              <a:buChar char="•"/>
            </a:pPr>
            <a:r>
              <a:rPr lang="en-US" sz="2966">
                <a:solidFill>
                  <a:srgbClr val="25537A"/>
                </a:solidFill>
                <a:latin typeface="Assistant Regular"/>
              </a:rPr>
              <a:t>What do we do when a PCP continues to clear a patient for OP, but we feel a HLOC is needed?​</a:t>
            </a:r>
          </a:p>
          <a:p>
            <a:pPr algn="ctr">
              <a:lnSpc>
                <a:spcPts val="4449"/>
              </a:lnSpc>
            </a:pPr>
            <a:r>
              <a:rPr lang="en-US" sz="2966">
                <a:solidFill>
                  <a:srgbClr val="25537A"/>
                </a:solidFill>
                <a:latin typeface="Assistant Regular Bold"/>
              </a:rPr>
              <a:t>Access is not only for our patients but access to our team/leadership is for all. </a:t>
            </a:r>
          </a:p>
          <a:p>
            <a:pPr algn="ctr">
              <a:lnSpc>
                <a:spcPts val="4449"/>
              </a:lnSpc>
            </a:pPr>
            <a:endParaRPr lang="en-US" sz="2966">
              <a:solidFill>
                <a:srgbClr val="25537A"/>
              </a:solidFill>
              <a:latin typeface="Assistant Regular Bold"/>
            </a:endParaRPr>
          </a:p>
          <a:p>
            <a:pPr algn="ctr">
              <a:lnSpc>
                <a:spcPts val="3173"/>
              </a:lnSpc>
            </a:pPr>
            <a:endParaRPr lang="en-US" sz="2966">
              <a:solidFill>
                <a:srgbClr val="25537A"/>
              </a:solidFill>
              <a:latin typeface="Assistant Regular Bold"/>
            </a:endParaRPr>
          </a:p>
          <a:p>
            <a:pPr algn="ctr">
              <a:lnSpc>
                <a:spcPts val="4449"/>
              </a:lnSpc>
            </a:pPr>
            <a:endParaRPr lang="en-US" sz="2966">
              <a:solidFill>
                <a:srgbClr val="25537A"/>
              </a:solidFill>
              <a:latin typeface="Assistant Regular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pic>
        <p:nvPicPr>
          <p:cNvPr id="11" name="Picture 11"/>
          <p:cNvPicPr>
            <a:picLocks noChangeAspect="1"/>
          </p:cNvPicPr>
          <p:nvPr/>
        </p:nvPicPr>
        <p:blipFill>
          <a:blip r:embed="rId4"/>
          <a:srcRect/>
          <a:stretch>
            <a:fillRect/>
          </a:stretch>
        </p:blipFill>
        <p:spPr>
          <a:xfrm>
            <a:off x="15910644" y="300253"/>
            <a:ext cx="2208311" cy="686584"/>
          </a:xfrm>
          <a:prstGeom prst="rect">
            <a:avLst/>
          </a:prstGeom>
        </p:spPr>
      </p:pic>
      <p:sp>
        <p:nvSpPr>
          <p:cNvPr id="12" name="TextBox 12"/>
          <p:cNvSpPr txBox="1"/>
          <p:nvPr/>
        </p:nvSpPr>
        <p:spPr>
          <a:xfrm>
            <a:off x="4282831" y="1792835"/>
            <a:ext cx="8869175" cy="1020632"/>
          </a:xfrm>
          <a:prstGeom prst="rect">
            <a:avLst/>
          </a:prstGeom>
        </p:spPr>
        <p:txBody>
          <a:bodyPr lIns="0" tIns="0" rIns="0" bIns="0" rtlCol="0" anchor="t">
            <a:spAutoFit/>
          </a:bodyPr>
          <a:lstStyle/>
          <a:p>
            <a:pPr algn="ctr">
              <a:lnSpc>
                <a:spcPts val="7300"/>
              </a:lnSpc>
            </a:pPr>
            <a:r>
              <a:rPr lang="en-US" sz="6636" spc="66">
                <a:solidFill>
                  <a:srgbClr val="25537A"/>
                </a:solidFill>
                <a:latin typeface="Telegraf"/>
              </a:rPr>
              <a:t>Access: Staff​</a:t>
            </a:r>
          </a:p>
        </p:txBody>
      </p:sp>
      <p:sp>
        <p:nvSpPr>
          <p:cNvPr id="13" name="TextBox 13"/>
          <p:cNvSpPr txBox="1"/>
          <p:nvPr/>
        </p:nvSpPr>
        <p:spPr>
          <a:xfrm>
            <a:off x="1436596" y="3207028"/>
            <a:ext cx="15668936" cy="5368437"/>
          </a:xfrm>
          <a:prstGeom prst="rect">
            <a:avLst/>
          </a:prstGeom>
        </p:spPr>
        <p:txBody>
          <a:bodyPr lIns="0" tIns="0" rIns="0" bIns="0" rtlCol="0" anchor="t">
            <a:spAutoFit/>
          </a:bodyPr>
          <a:lstStyle/>
          <a:p>
            <a:pPr marL="776408" lvl="1" indent="-388204">
              <a:lnSpc>
                <a:spcPts val="5394"/>
              </a:lnSpc>
              <a:buFont typeface="Arial"/>
              <a:buChar char="•"/>
            </a:pPr>
            <a:r>
              <a:rPr lang="en-US" sz="3596">
                <a:solidFill>
                  <a:srgbClr val="25537A"/>
                </a:solidFill>
                <a:latin typeface="Assistant Regular"/>
              </a:rPr>
              <a:t>We are here to ensure you are given the tools you need, you are heard, and you are supported.​</a:t>
            </a:r>
          </a:p>
          <a:p>
            <a:pPr marL="776408" lvl="1" indent="-388204">
              <a:lnSpc>
                <a:spcPts val="5394"/>
              </a:lnSpc>
              <a:buFont typeface="Arial"/>
              <a:buChar char="•"/>
            </a:pPr>
            <a:r>
              <a:rPr lang="en-US" sz="3596">
                <a:solidFill>
                  <a:srgbClr val="25537A"/>
                </a:solidFill>
                <a:latin typeface="Assistant Regular"/>
              </a:rPr>
              <a:t>"open door policy" is not a term it is a necessity that we provide freely and fiercely.​</a:t>
            </a:r>
          </a:p>
          <a:p>
            <a:pPr marL="776408" lvl="1" indent="-388204">
              <a:lnSpc>
                <a:spcPts val="5394"/>
              </a:lnSpc>
              <a:buFont typeface="Arial"/>
              <a:buChar char="•"/>
            </a:pPr>
            <a:r>
              <a:rPr lang="en-US" sz="3596">
                <a:solidFill>
                  <a:srgbClr val="25537A"/>
                </a:solidFill>
                <a:latin typeface="Assistant Regular"/>
              </a:rPr>
              <a:t>We promote balance.​</a:t>
            </a:r>
          </a:p>
          <a:p>
            <a:pPr marL="776408" lvl="1" indent="-388204">
              <a:lnSpc>
                <a:spcPts val="5394"/>
              </a:lnSpc>
              <a:buFont typeface="Arial"/>
              <a:buChar char="•"/>
            </a:pPr>
            <a:r>
              <a:rPr lang="en-US" sz="3596">
                <a:solidFill>
                  <a:srgbClr val="25537A"/>
                </a:solidFill>
                <a:latin typeface="Assistant Regular"/>
              </a:rPr>
              <a:t>Self-care is a right not a privilege. ​</a:t>
            </a:r>
          </a:p>
          <a:p>
            <a:pPr>
              <a:lnSpc>
                <a:spcPts val="5394"/>
              </a:lnSpc>
            </a:pPr>
            <a:endParaRPr lang="en-US" sz="3596">
              <a:solidFill>
                <a:srgbClr val="25537A"/>
              </a:solidFill>
              <a:latin typeface="Assistant Regular"/>
            </a:endParaRPr>
          </a:p>
          <a:p>
            <a:pPr algn="ctr">
              <a:lnSpc>
                <a:spcPts val="5394"/>
              </a:lnSpc>
            </a:pPr>
            <a:r>
              <a:rPr lang="en-US" sz="3596">
                <a:solidFill>
                  <a:srgbClr val="25537A"/>
                </a:solidFill>
                <a:latin typeface="Assistant Regular"/>
              </a:rPr>
              <a:t>You cannot give to your patients without first caring for yourself.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965180"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grpSp>
        <p:nvGrpSpPr>
          <p:cNvPr id="5" name="Group 5"/>
          <p:cNvGrpSpPr/>
          <p:nvPr/>
        </p:nvGrpSpPr>
        <p:grpSpPr>
          <a:xfrm rot="-10800000">
            <a:off x="17444626" y="9503365"/>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584972" y="9503365"/>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42116"/>
            <a:ext cx="2208311" cy="686584"/>
          </a:xfrm>
          <a:prstGeom prst="rect">
            <a:avLst/>
          </a:prstGeom>
        </p:spPr>
      </p:pic>
      <p:pic>
        <p:nvPicPr>
          <p:cNvPr id="14" name="Picture 14"/>
          <p:cNvPicPr>
            <a:picLocks noChangeAspect="1"/>
          </p:cNvPicPr>
          <p:nvPr/>
        </p:nvPicPr>
        <p:blipFill>
          <a:blip r:embed="rId5"/>
          <a:srcRect l="15161" t="5472" r="15650" b="10893"/>
          <a:stretch>
            <a:fillRect/>
          </a:stretch>
        </p:blipFill>
        <p:spPr>
          <a:xfrm>
            <a:off x="1495883" y="3998091"/>
            <a:ext cx="6071744" cy="5260209"/>
          </a:xfrm>
          <a:prstGeom prst="rect">
            <a:avLst/>
          </a:prstGeom>
        </p:spPr>
      </p:pic>
      <p:pic>
        <p:nvPicPr>
          <p:cNvPr id="15" name="Picture 15"/>
          <p:cNvPicPr>
            <a:picLocks noChangeAspect="1"/>
          </p:cNvPicPr>
          <p:nvPr/>
        </p:nvPicPr>
        <p:blipFill>
          <a:blip r:embed="rId6"/>
          <a:srcRect l="11554" t="4864" r="13287" b="10893"/>
          <a:stretch>
            <a:fillRect/>
          </a:stretch>
        </p:blipFill>
        <p:spPr>
          <a:xfrm>
            <a:off x="7788200" y="3998091"/>
            <a:ext cx="5543275" cy="5260209"/>
          </a:xfrm>
          <a:prstGeom prst="rect">
            <a:avLst/>
          </a:prstGeom>
        </p:spPr>
      </p:pic>
      <p:pic>
        <p:nvPicPr>
          <p:cNvPr id="16" name="Picture 16"/>
          <p:cNvPicPr>
            <a:picLocks noChangeAspect="1"/>
          </p:cNvPicPr>
          <p:nvPr/>
        </p:nvPicPr>
        <p:blipFill>
          <a:blip r:embed="rId7"/>
          <a:srcRect/>
          <a:stretch>
            <a:fillRect/>
          </a:stretch>
        </p:blipFill>
        <p:spPr>
          <a:xfrm>
            <a:off x="13594451" y="3998091"/>
            <a:ext cx="3850175" cy="5260209"/>
          </a:xfrm>
          <a:prstGeom prst="rect">
            <a:avLst/>
          </a:prstGeom>
        </p:spPr>
      </p:pic>
      <p:grpSp>
        <p:nvGrpSpPr>
          <p:cNvPr id="17" name="Group 17"/>
          <p:cNvGrpSpPr/>
          <p:nvPr/>
        </p:nvGrpSpPr>
        <p:grpSpPr>
          <a:xfrm>
            <a:off x="1362939" y="1028700"/>
            <a:ext cx="15466534" cy="1546466"/>
            <a:chOff x="0" y="0"/>
            <a:chExt cx="20622045" cy="2061955"/>
          </a:xfrm>
        </p:grpSpPr>
        <p:sp>
          <p:nvSpPr>
            <p:cNvPr id="18" name="TextBox 18"/>
            <p:cNvSpPr txBox="1"/>
            <p:nvPr/>
          </p:nvSpPr>
          <p:spPr>
            <a:xfrm>
              <a:off x="0" y="-9525"/>
              <a:ext cx="20622045" cy="1388539"/>
            </a:xfrm>
            <a:prstGeom prst="rect">
              <a:avLst/>
            </a:prstGeom>
          </p:spPr>
          <p:txBody>
            <a:bodyPr lIns="0" tIns="0" rIns="0" bIns="0" rtlCol="0" anchor="t">
              <a:spAutoFit/>
            </a:bodyPr>
            <a:lstStyle/>
            <a:p>
              <a:pPr>
                <a:lnSpc>
                  <a:spcPts val="7489"/>
                </a:lnSpc>
              </a:pPr>
              <a:r>
                <a:rPr lang="en-US" sz="6808" spc="68">
                  <a:solidFill>
                    <a:srgbClr val="F0F0F0"/>
                  </a:solidFill>
                  <a:latin typeface="Telegraf"/>
                </a:rPr>
                <a:t>Orienting Patients to Virtual Program</a:t>
              </a:r>
            </a:p>
          </p:txBody>
        </p:sp>
        <p:sp>
          <p:nvSpPr>
            <p:cNvPr id="19" name="TextBox 19"/>
            <p:cNvSpPr txBox="1"/>
            <p:nvPr/>
          </p:nvSpPr>
          <p:spPr>
            <a:xfrm>
              <a:off x="0" y="1643857"/>
              <a:ext cx="20622045" cy="418098"/>
            </a:xfrm>
            <a:prstGeom prst="rect">
              <a:avLst/>
            </a:prstGeom>
          </p:spPr>
          <p:txBody>
            <a:bodyPr lIns="0" tIns="0" rIns="0" bIns="0" rtlCol="0" anchor="t">
              <a:spAutoFit/>
            </a:bodyPr>
            <a:lstStyle/>
            <a:p>
              <a:pPr>
                <a:lnSpc>
                  <a:spcPts val="2424"/>
                </a:lnSpc>
              </a:pPr>
              <a:endParaRPr/>
            </a:p>
          </p:txBody>
        </p:sp>
      </p:grpSp>
      <p:sp>
        <p:nvSpPr>
          <p:cNvPr id="20" name="TextBox 20"/>
          <p:cNvSpPr txBox="1"/>
          <p:nvPr/>
        </p:nvSpPr>
        <p:spPr>
          <a:xfrm>
            <a:off x="1495883" y="2035046"/>
            <a:ext cx="13467727" cy="1727692"/>
          </a:xfrm>
          <a:prstGeom prst="rect">
            <a:avLst/>
          </a:prstGeom>
        </p:spPr>
        <p:txBody>
          <a:bodyPr lIns="0" tIns="0" rIns="0" bIns="0" rtlCol="0" anchor="t">
            <a:spAutoFit/>
          </a:bodyPr>
          <a:lstStyle/>
          <a:p>
            <a:pPr marL="829146" lvl="1" indent="-414573">
              <a:lnSpc>
                <a:spcPts val="4608"/>
              </a:lnSpc>
              <a:buFont typeface="Arial"/>
              <a:buChar char="•"/>
            </a:pPr>
            <a:r>
              <a:rPr lang="en-US" sz="3840" spc="153">
                <a:solidFill>
                  <a:srgbClr val="F0F0F0"/>
                </a:solidFill>
                <a:latin typeface="Assistant Regular Bold"/>
              </a:rPr>
              <a:t>Welcome Packet General and Virtual</a:t>
            </a:r>
          </a:p>
          <a:p>
            <a:pPr marL="829146" lvl="1" indent="-414573">
              <a:lnSpc>
                <a:spcPts val="4608"/>
              </a:lnSpc>
              <a:buFont typeface="Arial"/>
              <a:buChar char="•"/>
            </a:pPr>
            <a:r>
              <a:rPr lang="en-US" sz="3840" spc="153">
                <a:solidFill>
                  <a:srgbClr val="F0F0F0"/>
                </a:solidFill>
                <a:latin typeface="Assistant Regular Bold"/>
              </a:rPr>
              <a:t>Zoom 101 for Patients and Families</a:t>
            </a:r>
          </a:p>
          <a:p>
            <a:pPr marL="829146" lvl="1" indent="-414573">
              <a:lnSpc>
                <a:spcPts val="4608"/>
              </a:lnSpc>
              <a:buFont typeface="Arial"/>
              <a:buChar char="•"/>
            </a:pPr>
            <a:r>
              <a:rPr lang="en-US" sz="3840" spc="153">
                <a:solidFill>
                  <a:srgbClr val="F0F0F0"/>
                </a:solidFill>
                <a:latin typeface="Assistant Regular Bold"/>
              </a:rPr>
              <a:t>Orienting Patients to Virtual Packet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EFFFF"/>
            </a:solidFill>
          </p:spPr>
        </p:sp>
        <p:sp>
          <p:nvSpPr>
            <p:cNvPr id="4" name="AutoShape 4"/>
            <p:cNvSpPr/>
            <p:nvPr/>
          </p:nvSpPr>
          <p:spPr>
            <a:xfrm>
              <a:off x="0" y="0"/>
              <a:ext cx="84693" cy="1649458"/>
            </a:xfrm>
            <a:prstGeom prst="rect">
              <a:avLst/>
            </a:prstGeom>
            <a:solidFill>
              <a:srgbClr val="F0F0F0"/>
            </a:solidFill>
          </p:spPr>
        </p:sp>
      </p:grpSp>
      <p:sp>
        <p:nvSpPr>
          <p:cNvPr id="5" name="TextBox 5"/>
          <p:cNvSpPr txBox="1"/>
          <p:nvPr/>
        </p:nvSpPr>
        <p:spPr>
          <a:xfrm>
            <a:off x="8588529" y="2653141"/>
            <a:ext cx="8666550" cy="4942618"/>
          </a:xfrm>
          <a:prstGeom prst="rect">
            <a:avLst/>
          </a:prstGeom>
        </p:spPr>
        <p:txBody>
          <a:bodyPr lIns="0" tIns="0" rIns="0" bIns="0" rtlCol="0" anchor="t">
            <a:spAutoFit/>
          </a:bodyPr>
          <a:lstStyle/>
          <a:p>
            <a:pPr>
              <a:lnSpc>
                <a:spcPts val="3558"/>
              </a:lnSpc>
            </a:pPr>
            <a:r>
              <a:rPr lang="en-US" sz="2965">
                <a:solidFill>
                  <a:srgbClr val="FEFFFF"/>
                </a:solidFill>
                <a:latin typeface="Telegraf"/>
              </a:rPr>
              <a:t>Screening and orienting patients to virtual is critical to the patient experience. We reviewed some of the ethical criteria pertinent to screening. We also reviewed basic and advanced screening and the protocol for treating patients who are at a higher acuity than we would usually work with. Lastly we talked through orienting patients to treatment and the resources you have to do so.  Screening and orienting patients to program is an art and a skill that will develop over time.</a:t>
            </a:r>
          </a:p>
        </p:txBody>
      </p:sp>
      <p:sp>
        <p:nvSpPr>
          <p:cNvPr id="6" name="TextBox 6"/>
          <p:cNvSpPr txBox="1"/>
          <p:nvPr/>
        </p:nvSpPr>
        <p:spPr>
          <a:xfrm>
            <a:off x="8592750" y="1310149"/>
            <a:ext cx="4329054" cy="865062"/>
          </a:xfrm>
          <a:prstGeom prst="rect">
            <a:avLst/>
          </a:prstGeom>
        </p:spPr>
        <p:txBody>
          <a:bodyPr lIns="0" tIns="0" rIns="0" bIns="0" rtlCol="0" anchor="t">
            <a:spAutoFit/>
          </a:bodyPr>
          <a:lstStyle/>
          <a:p>
            <a:pPr>
              <a:lnSpc>
                <a:spcPts val="6897"/>
              </a:lnSpc>
            </a:pPr>
            <a:r>
              <a:rPr lang="en-US" sz="5748" spc="229">
                <a:solidFill>
                  <a:srgbClr val="F0F0F0"/>
                </a:solidFill>
                <a:latin typeface="Assistant Bold"/>
              </a:rPr>
              <a:t>SUMMARY</a:t>
            </a:r>
          </a:p>
        </p:txBody>
      </p:sp>
      <p:pic>
        <p:nvPicPr>
          <p:cNvPr id="7" name="Picture 7"/>
          <p:cNvPicPr>
            <a:picLocks noChangeAspect="1"/>
          </p:cNvPicPr>
          <p:nvPr/>
        </p:nvPicPr>
        <p:blipFill>
          <a:blip r:embed="rId2"/>
          <a:srcRect l="20087" r="27777"/>
          <a:stretch>
            <a:fillRect/>
          </a:stretch>
        </p:blipFill>
        <p:spPr>
          <a:xfrm>
            <a:off x="1590079" y="1310149"/>
            <a:ext cx="5999232" cy="7666702"/>
          </a:xfrm>
          <a:prstGeom prst="rect">
            <a:avLst/>
          </a:prstGeom>
        </p:spPr>
      </p:pic>
      <p:grpSp>
        <p:nvGrpSpPr>
          <p:cNvPr id="8" name="Group 8"/>
          <p:cNvGrpSpPr/>
          <p:nvPr/>
        </p:nvGrpSpPr>
        <p:grpSpPr>
          <a:xfrm rot="-10800000">
            <a:off x="16770298" y="8939903"/>
            <a:ext cx="489002" cy="489002"/>
            <a:chOff x="0" y="0"/>
            <a:chExt cx="652003" cy="652003"/>
          </a:xfrm>
        </p:grpSpPr>
        <p:grpSp>
          <p:nvGrpSpPr>
            <p:cNvPr id="9" name="Group 9"/>
            <p:cNvGrpSpPr>
              <a:grpSpLocks noChangeAspect="1"/>
            </p:cNvGrpSpPr>
            <p:nvPr/>
          </p:nvGrpSpPr>
          <p:grpSpPr>
            <a:xfrm rot="-10800000">
              <a:off x="0" y="0"/>
              <a:ext cx="652003" cy="652003"/>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2" name="Group 12"/>
          <p:cNvGrpSpPr/>
          <p:nvPr/>
        </p:nvGrpSpPr>
        <p:grpSpPr>
          <a:xfrm>
            <a:off x="16121229" y="8939903"/>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8196694" y="0"/>
            <a:ext cx="10091306" cy="10287000"/>
          </a:xfrm>
          <a:prstGeom prst="rect">
            <a:avLst/>
          </a:prstGeom>
          <a:solidFill>
            <a:srgbClr val="7294A8"/>
          </a:solidFill>
        </p:spPr>
      </p:sp>
      <p:grpSp>
        <p:nvGrpSpPr>
          <p:cNvPr id="3" name="Group 3"/>
          <p:cNvGrpSpPr/>
          <p:nvPr/>
        </p:nvGrpSpPr>
        <p:grpSpPr>
          <a:xfrm>
            <a:off x="8758579" y="2599624"/>
            <a:ext cx="8437201" cy="5087751"/>
            <a:chOff x="0" y="0"/>
            <a:chExt cx="11249602" cy="6783668"/>
          </a:xfrm>
        </p:grpSpPr>
        <p:sp>
          <p:nvSpPr>
            <p:cNvPr id="4" name="TextBox 4"/>
            <p:cNvSpPr txBox="1"/>
            <p:nvPr/>
          </p:nvSpPr>
          <p:spPr>
            <a:xfrm>
              <a:off x="1" y="2089661"/>
              <a:ext cx="11249599" cy="558800"/>
            </a:xfrm>
            <a:prstGeom prst="rect">
              <a:avLst/>
            </a:prstGeom>
          </p:spPr>
          <p:txBody>
            <a:bodyPr lIns="0" tIns="0" rIns="0" bIns="0" rtlCol="0" anchor="t">
              <a:spAutoFit/>
            </a:bodyPr>
            <a:lstStyle/>
            <a:p>
              <a:pPr>
                <a:lnSpc>
                  <a:spcPts val="3360"/>
                </a:lnSpc>
              </a:pPr>
              <a:r>
                <a:rPr lang="en-US" sz="2800" spc="112">
                  <a:solidFill>
                    <a:srgbClr val="F0F0F0"/>
                  </a:solidFill>
                  <a:latin typeface="Assistant Bold"/>
                </a:rPr>
                <a:t>OVERVIEW OF KEY IDEAS</a:t>
              </a:r>
            </a:p>
          </p:txBody>
        </p:sp>
        <p:sp>
          <p:nvSpPr>
            <p:cNvPr id="5" name="TextBox 5"/>
            <p:cNvSpPr txBox="1"/>
            <p:nvPr/>
          </p:nvSpPr>
          <p:spPr>
            <a:xfrm>
              <a:off x="0" y="0"/>
              <a:ext cx="11249600" cy="1524000"/>
            </a:xfrm>
            <a:prstGeom prst="rect">
              <a:avLst/>
            </a:prstGeom>
          </p:spPr>
          <p:txBody>
            <a:bodyPr lIns="0" tIns="0" rIns="0" bIns="0" rtlCol="0" anchor="t">
              <a:spAutoFit/>
            </a:bodyPr>
            <a:lstStyle/>
            <a:p>
              <a:pPr>
                <a:lnSpc>
                  <a:spcPts val="8250"/>
                </a:lnSpc>
              </a:pPr>
              <a:r>
                <a:rPr lang="en-US" sz="7500" spc="75">
                  <a:solidFill>
                    <a:srgbClr val="F0F0F0"/>
                  </a:solidFill>
                  <a:latin typeface="Telegraf"/>
                </a:rPr>
                <a:t>Overview</a:t>
              </a:r>
            </a:p>
          </p:txBody>
        </p:sp>
        <p:sp>
          <p:nvSpPr>
            <p:cNvPr id="6" name="TextBox 6"/>
            <p:cNvSpPr txBox="1"/>
            <p:nvPr/>
          </p:nvSpPr>
          <p:spPr>
            <a:xfrm>
              <a:off x="1" y="3166496"/>
              <a:ext cx="11249600" cy="3617172"/>
            </a:xfrm>
            <a:prstGeom prst="rect">
              <a:avLst/>
            </a:prstGeom>
          </p:spPr>
          <p:txBody>
            <a:bodyPr lIns="0" tIns="0" rIns="0" bIns="0" rtlCol="0" anchor="t">
              <a:spAutoFit/>
            </a:bodyPr>
            <a:lstStyle/>
            <a:p>
              <a:pPr>
                <a:lnSpc>
                  <a:spcPts val="3639"/>
                </a:lnSpc>
              </a:pPr>
              <a:r>
                <a:rPr lang="en-US" sz="2599">
                  <a:solidFill>
                    <a:srgbClr val="F0F0F0"/>
                  </a:solidFill>
                  <a:latin typeface="Assistant Regular"/>
                </a:rPr>
                <a:t>Welcome to Discovery Behavioral Health’s training on screening and orienting patients to virtual mental health care. In this training we will review the ethical and practical guidelines around screening for fit. We will review what happens when we accept patients we wouldn't typically. Lastly we will review how to orient patients to treatment.  </a:t>
              </a:r>
            </a:p>
          </p:txBody>
        </p:sp>
      </p:grpSp>
      <p:grpSp>
        <p:nvGrpSpPr>
          <p:cNvPr id="7" name="Group 7"/>
          <p:cNvGrpSpPr/>
          <p:nvPr/>
        </p:nvGrpSpPr>
        <p:grpSpPr>
          <a:xfrm>
            <a:off x="17195780" y="0"/>
            <a:ext cx="63520" cy="10287000"/>
            <a:chOff x="0" y="0"/>
            <a:chExt cx="84693" cy="13716000"/>
          </a:xfrm>
        </p:grpSpPr>
        <p:sp>
          <p:nvSpPr>
            <p:cNvPr id="8" name="AutoShape 8"/>
            <p:cNvSpPr/>
            <p:nvPr/>
          </p:nvSpPr>
          <p:spPr>
            <a:xfrm>
              <a:off x="35961" y="1371600"/>
              <a:ext cx="12770" cy="12344400"/>
            </a:xfrm>
            <a:prstGeom prst="rect">
              <a:avLst/>
            </a:prstGeom>
            <a:solidFill>
              <a:srgbClr val="254E72"/>
            </a:solidFill>
          </p:spPr>
        </p:sp>
        <p:sp>
          <p:nvSpPr>
            <p:cNvPr id="9" name="AutoShape 9"/>
            <p:cNvSpPr/>
            <p:nvPr/>
          </p:nvSpPr>
          <p:spPr>
            <a:xfrm>
              <a:off x="0" y="0"/>
              <a:ext cx="84693" cy="1649458"/>
            </a:xfrm>
            <a:prstGeom prst="rect">
              <a:avLst/>
            </a:prstGeom>
            <a:solidFill>
              <a:srgbClr val="254E72"/>
            </a:solidFill>
          </p:spPr>
        </p:sp>
      </p:grpSp>
      <p:grpSp>
        <p:nvGrpSpPr>
          <p:cNvPr id="10" name="Group 10"/>
          <p:cNvGrpSpPr/>
          <p:nvPr/>
        </p:nvGrpSpPr>
        <p:grpSpPr>
          <a:xfrm rot="-10800000">
            <a:off x="15580259" y="10287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4" name="Group 14"/>
          <p:cNvGrpSpPr/>
          <p:nvPr/>
        </p:nvGrpSpPr>
        <p:grpSpPr>
          <a:xfrm>
            <a:off x="14668525" y="1028700"/>
            <a:ext cx="489002" cy="489002"/>
            <a:chOff x="0" y="0"/>
            <a:chExt cx="652003" cy="652003"/>
          </a:xfrm>
        </p:grpSpPr>
        <p:grpSp>
          <p:nvGrpSpPr>
            <p:cNvPr id="15" name="Group 15"/>
            <p:cNvGrpSpPr>
              <a:grpSpLocks noChangeAspect="1"/>
            </p:cNvGrpSpPr>
            <p:nvPr/>
          </p:nvGrpSpPr>
          <p:grpSpPr>
            <a:xfrm rot="-10800000">
              <a:off x="0" y="0"/>
              <a:ext cx="652003" cy="652003"/>
              <a:chOff x="0" y="0"/>
              <a:chExt cx="6355080" cy="6355080"/>
            </a:xfrm>
          </p:grpSpPr>
          <p:sp>
            <p:nvSpPr>
              <p:cNvPr id="16" name="Freeform 1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8" name="Screening and Orienting Patients to Virtual Mental Health Care ​" descr="Screening and Orienting Patients to Virtual Mental Health Care ​">
            <a:hlinkClick r:id="" action="ppaction://media"/>
            <a:extLst>
              <a:ext uri="{FF2B5EF4-FFF2-40B4-BE49-F238E27FC236}">
                <a16:creationId xmlns:a16="http://schemas.microsoft.com/office/drawing/2014/main" id="{46A25758-AFCE-9245-BD3D-C3B8AE74A52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3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294A8"/>
        </a:solidFill>
        <a:effectLst/>
      </p:bgPr>
    </p:bg>
    <p:spTree>
      <p:nvGrpSpPr>
        <p:cNvPr id="1" name=""/>
        <p:cNvGrpSpPr/>
        <p:nvPr/>
      </p:nvGrpSpPr>
      <p:grpSpPr>
        <a:xfrm>
          <a:off x="0" y="0"/>
          <a:ext cx="0" cy="0"/>
          <a:chOff x="0" y="0"/>
          <a:chExt cx="0" cy="0"/>
        </a:xfrm>
      </p:grpSpPr>
      <p:grpSp>
        <p:nvGrpSpPr>
          <p:cNvPr id="2" name="Group 2"/>
          <p:cNvGrpSpPr/>
          <p:nvPr/>
        </p:nvGrpSpPr>
        <p:grpSpPr>
          <a:xfrm>
            <a:off x="0" y="1240837"/>
            <a:ext cx="18288000" cy="63520"/>
            <a:chOff x="0" y="0"/>
            <a:chExt cx="24384000" cy="84693"/>
          </a:xfrm>
        </p:grpSpPr>
        <p:sp>
          <p:nvSpPr>
            <p:cNvPr id="3" name="AutoShape 3"/>
            <p:cNvSpPr/>
            <p:nvPr/>
          </p:nvSpPr>
          <p:spPr>
            <a:xfrm>
              <a:off x="0" y="35963"/>
              <a:ext cx="24384000" cy="12766"/>
            </a:xfrm>
            <a:prstGeom prst="rect">
              <a:avLst/>
            </a:prstGeom>
            <a:solidFill>
              <a:srgbClr val="25537A"/>
            </a:solidFill>
          </p:spPr>
        </p:sp>
        <p:sp>
          <p:nvSpPr>
            <p:cNvPr id="4" name="AutoShape 4"/>
            <p:cNvSpPr/>
            <p:nvPr/>
          </p:nvSpPr>
          <p:spPr>
            <a:xfrm rot="-5400000">
              <a:off x="782383" y="-782383"/>
              <a:ext cx="84693" cy="1649458"/>
            </a:xfrm>
            <a:prstGeom prst="rect">
              <a:avLst/>
            </a:prstGeom>
            <a:solidFill>
              <a:srgbClr val="25537A"/>
            </a:solidFill>
          </p:spPr>
        </p:sp>
      </p:grpSp>
      <p:sp>
        <p:nvSpPr>
          <p:cNvPr id="5" name="TextBox 5"/>
          <p:cNvSpPr txBox="1"/>
          <p:nvPr/>
        </p:nvSpPr>
        <p:spPr>
          <a:xfrm>
            <a:off x="447755" y="3398173"/>
            <a:ext cx="7368817" cy="3475569"/>
          </a:xfrm>
          <a:prstGeom prst="rect">
            <a:avLst/>
          </a:prstGeom>
        </p:spPr>
        <p:txBody>
          <a:bodyPr lIns="0" tIns="0" rIns="0" bIns="0" rtlCol="0" anchor="t">
            <a:spAutoFit/>
          </a:bodyPr>
          <a:lstStyle/>
          <a:p>
            <a:pPr algn="r">
              <a:lnSpc>
                <a:spcPts val="13016"/>
              </a:lnSpc>
            </a:pPr>
            <a:r>
              <a:rPr lang="en-US" sz="11833" spc="118">
                <a:solidFill>
                  <a:srgbClr val="25537A"/>
                </a:solidFill>
                <a:latin typeface="Telegraf"/>
              </a:rPr>
              <a:t>Thank You! </a:t>
            </a:r>
          </a:p>
        </p:txBody>
      </p:sp>
      <p:grpSp>
        <p:nvGrpSpPr>
          <p:cNvPr id="6" name="Group 6"/>
          <p:cNvGrpSpPr/>
          <p:nvPr/>
        </p:nvGrpSpPr>
        <p:grpSpPr>
          <a:xfrm>
            <a:off x="9144000" y="4565575"/>
            <a:ext cx="7558541" cy="1155849"/>
            <a:chOff x="0" y="0"/>
            <a:chExt cx="10078055" cy="1541132"/>
          </a:xfrm>
        </p:grpSpPr>
        <p:sp>
          <p:nvSpPr>
            <p:cNvPr id="7" name="TextBox 7"/>
            <p:cNvSpPr txBox="1"/>
            <p:nvPr/>
          </p:nvSpPr>
          <p:spPr>
            <a:xfrm>
              <a:off x="0" y="0"/>
              <a:ext cx="10078055" cy="660807"/>
            </a:xfrm>
            <a:prstGeom prst="rect">
              <a:avLst/>
            </a:prstGeom>
          </p:spPr>
          <p:txBody>
            <a:bodyPr lIns="0" tIns="0" rIns="0" bIns="0" rtlCol="0" anchor="t">
              <a:spAutoFit/>
            </a:bodyPr>
            <a:lstStyle/>
            <a:p>
              <a:pPr>
                <a:lnSpc>
                  <a:spcPts val="3902"/>
                </a:lnSpc>
              </a:pPr>
              <a:r>
                <a:rPr lang="en-US" sz="3252" spc="130">
                  <a:solidFill>
                    <a:srgbClr val="25537A"/>
                  </a:solidFill>
                  <a:latin typeface="Assistant Regular Bold"/>
                </a:rPr>
                <a:t>For Questions:</a:t>
              </a:r>
            </a:p>
          </p:txBody>
        </p:sp>
        <p:sp>
          <p:nvSpPr>
            <p:cNvPr id="8" name="TextBox 8"/>
            <p:cNvSpPr txBox="1"/>
            <p:nvPr/>
          </p:nvSpPr>
          <p:spPr>
            <a:xfrm>
              <a:off x="0" y="936287"/>
              <a:ext cx="10078055" cy="604846"/>
            </a:xfrm>
            <a:prstGeom prst="rect">
              <a:avLst/>
            </a:prstGeom>
          </p:spPr>
          <p:txBody>
            <a:bodyPr lIns="0" tIns="0" rIns="0" bIns="0" rtlCol="0" anchor="t">
              <a:spAutoFit/>
            </a:bodyPr>
            <a:lstStyle/>
            <a:p>
              <a:pPr>
                <a:lnSpc>
                  <a:spcPts val="3902"/>
                </a:lnSpc>
              </a:pPr>
              <a:r>
                <a:rPr lang="en-US" sz="2601">
                  <a:solidFill>
                    <a:srgbClr val="25537A"/>
                  </a:solidFill>
                  <a:latin typeface="Assistant Regular"/>
                </a:rPr>
                <a:t>Apiazza@discoverybh.com</a:t>
              </a:r>
            </a:p>
          </p:txBody>
        </p:sp>
      </p:grpSp>
      <p:pic>
        <p:nvPicPr>
          <p:cNvPr id="9" name="Picture 9"/>
          <p:cNvPicPr>
            <a:picLocks noChangeAspect="1"/>
          </p:cNvPicPr>
          <p:nvPr/>
        </p:nvPicPr>
        <p:blipFill>
          <a:blip r:embed="rId2"/>
          <a:srcRect/>
          <a:stretch>
            <a:fillRect/>
          </a:stretch>
        </p:blipFill>
        <p:spPr>
          <a:xfrm>
            <a:off x="15910644" y="342116"/>
            <a:ext cx="2208311" cy="68658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0" y="2022976"/>
            <a:ext cx="18288000" cy="63520"/>
            <a:chOff x="0" y="0"/>
            <a:chExt cx="24384000" cy="84693"/>
          </a:xfrm>
        </p:grpSpPr>
        <p:sp>
          <p:nvSpPr>
            <p:cNvPr id="3" name="AutoShape 3"/>
            <p:cNvSpPr/>
            <p:nvPr/>
          </p:nvSpPr>
          <p:spPr>
            <a:xfrm>
              <a:off x="0" y="35963"/>
              <a:ext cx="24384000" cy="12766"/>
            </a:xfrm>
            <a:prstGeom prst="rect">
              <a:avLst/>
            </a:prstGeom>
            <a:solidFill>
              <a:srgbClr val="25537A"/>
            </a:solidFill>
          </p:spPr>
        </p:sp>
        <p:sp>
          <p:nvSpPr>
            <p:cNvPr id="4" name="AutoShape 4"/>
            <p:cNvSpPr/>
            <p:nvPr/>
          </p:nvSpPr>
          <p:spPr>
            <a:xfrm rot="-5400000">
              <a:off x="782383" y="-782383"/>
              <a:ext cx="84693" cy="1649458"/>
            </a:xfrm>
            <a:prstGeom prst="rect">
              <a:avLst/>
            </a:prstGeom>
            <a:solidFill>
              <a:srgbClr val="7294A8"/>
            </a:solidFill>
          </p:spPr>
        </p:sp>
      </p:grpSp>
      <p:grpSp>
        <p:nvGrpSpPr>
          <p:cNvPr id="5" name="Group 5"/>
          <p:cNvGrpSpPr/>
          <p:nvPr/>
        </p:nvGrpSpPr>
        <p:grpSpPr>
          <a:xfrm>
            <a:off x="9719492" y="1028700"/>
            <a:ext cx="7539808" cy="8081635"/>
            <a:chOff x="0" y="0"/>
            <a:chExt cx="10053077" cy="10775513"/>
          </a:xfrm>
        </p:grpSpPr>
        <p:sp>
          <p:nvSpPr>
            <p:cNvPr id="6" name="TextBox 6"/>
            <p:cNvSpPr txBox="1"/>
            <p:nvPr/>
          </p:nvSpPr>
          <p:spPr>
            <a:xfrm>
              <a:off x="0" y="-66675"/>
              <a:ext cx="10053077" cy="1321757"/>
            </a:xfrm>
            <a:prstGeom prst="rect">
              <a:avLst/>
            </a:prstGeom>
          </p:spPr>
          <p:txBody>
            <a:bodyPr lIns="0" tIns="0" rIns="0" bIns="0" rtlCol="0" anchor="t">
              <a:spAutoFit/>
            </a:bodyPr>
            <a:lstStyle/>
            <a:p>
              <a:pPr>
                <a:lnSpc>
                  <a:spcPts val="7497"/>
                </a:lnSpc>
              </a:pPr>
              <a:r>
                <a:rPr lang="en-US" sz="6247">
                  <a:solidFill>
                    <a:srgbClr val="25537A"/>
                  </a:solidFill>
                  <a:latin typeface="Telegraf"/>
                </a:rPr>
                <a:t>Resources</a:t>
              </a:r>
            </a:p>
          </p:txBody>
        </p:sp>
        <p:sp>
          <p:nvSpPr>
            <p:cNvPr id="7" name="TextBox 7"/>
            <p:cNvSpPr txBox="1"/>
            <p:nvPr/>
          </p:nvSpPr>
          <p:spPr>
            <a:xfrm>
              <a:off x="0" y="1594079"/>
              <a:ext cx="10053077" cy="9181434"/>
            </a:xfrm>
            <a:prstGeom prst="rect">
              <a:avLst/>
            </a:prstGeom>
          </p:spPr>
          <p:txBody>
            <a:bodyPr lIns="0" tIns="0" rIns="0" bIns="0" rtlCol="0" anchor="t">
              <a:spAutoFit/>
            </a:bodyPr>
            <a:lstStyle/>
            <a:p>
              <a:pPr>
                <a:lnSpc>
                  <a:spcPts val="1894"/>
                </a:lnSpc>
              </a:pPr>
              <a:r>
                <a:rPr lang="en-US" sz="1263">
                  <a:solidFill>
                    <a:srgbClr val="25537A"/>
                  </a:solidFill>
                  <a:latin typeface="Assistant Regular"/>
                </a:rPr>
                <a:t>“Key Substance Use</a:t>
              </a:r>
              <a:r>
                <a:rPr lang="en-US" sz="1263">
                  <a:solidFill>
                    <a:srgbClr val="25537A"/>
                  </a:solidFill>
                  <a:latin typeface="Arimo"/>
                </a:rPr>
                <a:t> and Mental Health Indicators in the ...” The National Survey on Drug U</a:t>
              </a:r>
              <a:r>
                <a:rPr lang="en-US" sz="1263">
                  <a:solidFill>
                    <a:srgbClr val="25537A"/>
                  </a:solidFill>
                  <a:latin typeface="Assistant Regular"/>
                </a:rPr>
                <a:t>se and Health, Substance Abuse and Mental Health Services Administration, Oct. 2021, https://www.samhsa.gov/data/sites/default/files/reports/rpt35319/2020NSDUHFFR1PDFW102121.pdf. </a:t>
              </a:r>
            </a:p>
            <a:p>
              <a:pPr>
                <a:lnSpc>
                  <a:spcPts val="1894"/>
                </a:lnSpc>
              </a:pPr>
              <a:r>
                <a:rPr lang="en-US" sz="1263">
                  <a:solidFill>
                    <a:srgbClr val="25537A"/>
                  </a:solidFill>
                  <a:latin typeface="Assistant Regular"/>
                </a:rPr>
                <a:t>HPSA and MUA/P: HPSA scoring criteria: Guidance portal. HPSA and MUA/P: HPSA Scoring Criteria | Guidance Portal. (n.d.). Retrieved January 28, 2022, from https://www.hhs.gov/guidance/document/hpsa-and-muap-hpsa-scoring-criteria </a:t>
              </a:r>
            </a:p>
            <a:p>
              <a:pPr>
                <a:lnSpc>
                  <a:spcPts val="1894"/>
                </a:lnSpc>
              </a:pPr>
              <a:r>
                <a:rPr lang="en-US" sz="1263">
                  <a:solidFill>
                    <a:srgbClr val="25537A"/>
                  </a:solidFill>
                  <a:latin typeface="Assistant Regular"/>
                </a:rPr>
                <a:t>Two-thirds of primary care physicians can't get mental health services for patients. Commonwealth Fund. (2009, April 14). Retrieved January 28, 2022, from https://www.commonwealthfund.org/press-release/2009/two-thirds-primary-care-physicians-cant-get-mental-health-services-patients?redirect_source=%2Fpublications%2Fpress-releases%2F2009%2Fapr%2Ftwo-thirds-of-primary-care-physicians-cant-get-mental-health-services-for-patients </a:t>
              </a:r>
            </a:p>
            <a:p>
              <a:pPr>
                <a:lnSpc>
                  <a:spcPts val="1894"/>
                </a:lnSpc>
              </a:pPr>
              <a:r>
                <a:rPr lang="en-US" sz="1263">
                  <a:solidFill>
                    <a:srgbClr val="25537A"/>
                  </a:solidFill>
                  <a:latin typeface="Assistant Regular"/>
                </a:rPr>
                <a:t>Behavioral Health Workforce Projections. (2020, December). Retrieved from Health Resources &amp; Services Administration (HRSA). </a:t>
              </a:r>
            </a:p>
            <a:p>
              <a:pPr>
                <a:lnSpc>
                  <a:spcPts val="1894"/>
                </a:lnSpc>
              </a:pPr>
              <a:r>
                <a:rPr lang="en-US" sz="1263">
                  <a:solidFill>
                    <a:srgbClr val="25537A"/>
                  </a:solidFill>
                  <a:latin typeface="Assistant Regular"/>
                </a:rPr>
                <a:t>Hilty DM, Yellowlees PM, Parish MB, et al. Telepsychiatry: Effective, evidence-based and at a tipping point in healthcare delivery. Psych Clin N Amer 2015;38(3):559-592. </a:t>
              </a:r>
            </a:p>
            <a:p>
              <a:pPr>
                <a:lnSpc>
                  <a:spcPts val="1894"/>
                </a:lnSpc>
              </a:pPr>
              <a:r>
                <a:rPr lang="en-US" sz="1263">
                  <a:solidFill>
                    <a:srgbClr val="25537A"/>
                  </a:solidFill>
                  <a:latin typeface="Assistant Regular"/>
                </a:rPr>
                <a:t>Shore, J. H., &amp; Yellowlees, P. (2018). Telepsychiatry and Health Technologies: A Guide for Mental Health Professionals. Arlington, VA: American Psychiatric Association Publishing. </a:t>
              </a:r>
            </a:p>
            <a:p>
              <a:pPr>
                <a:lnSpc>
                  <a:spcPts val="1894"/>
                </a:lnSpc>
              </a:pPr>
              <a:r>
                <a:rPr lang="en-US" sz="1263">
                  <a:solidFill>
                    <a:srgbClr val="25537A"/>
                  </a:solidFill>
                  <a:latin typeface="Assistant Regular"/>
                </a:rPr>
                <a:t>https://www.healthdata.org/infographic/covid-19-pandemic-has-had-large-and-uneven-impact-global-mental-health</a:t>
              </a:r>
            </a:p>
            <a:p>
              <a:pPr>
                <a:lnSpc>
                  <a:spcPts val="1894"/>
                </a:lnSpc>
              </a:pPr>
              <a:r>
                <a:rPr lang="en-US" sz="1263">
                  <a:solidFill>
                    <a:srgbClr val="25537A"/>
                  </a:solidFill>
                  <a:latin typeface="Assistant Regular"/>
                </a:rPr>
                <a:t>Ostrowski, J., &amp; Collins, T.P. (2016). A Comparison of Telemental Health Terminology Used across Mental Health State Licensure Boards). </a:t>
              </a:r>
            </a:p>
            <a:p>
              <a:pPr>
                <a:lnSpc>
                  <a:spcPts val="1894"/>
                </a:lnSpc>
              </a:pPr>
              <a:r>
                <a:rPr lang="en-US" sz="1263">
                  <a:solidFill>
                    <a:srgbClr val="25537A"/>
                  </a:solidFill>
                  <a:latin typeface="Assistant Regular"/>
                </a:rPr>
                <a:t>National Consortium of Telehealth Resource Centers. How patients can engage in telehealth. https://www.telehealthresourcecenter.org/wp-content/uploads/2020/03/How-Patients-Can-EngageTelehealth-FINAL.pdf</a:t>
              </a:r>
            </a:p>
            <a:p>
              <a:pPr>
                <a:lnSpc>
                  <a:spcPts val="1894"/>
                </a:lnSpc>
              </a:pPr>
              <a:r>
                <a:rPr lang="en-US" sz="1263">
                  <a:solidFill>
                    <a:srgbClr val="25537A"/>
                  </a:solidFill>
                  <a:latin typeface="Assistant Regular"/>
                </a:rPr>
                <a:t>Hilty, D. M., Gentry, M. T., McKean, A. J., Cowan, K. E., Lim, R. F., &amp; Lu, F. G. (2020). Telehealth for rural diverse populations: telebehavioral and cultural competencies, clinical outcomes and administrative approaches. mHealth, 6, 20. https://doi.org/10.21037/mhealth.2019.10.04</a:t>
              </a:r>
            </a:p>
            <a:p>
              <a:pPr>
                <a:lnSpc>
                  <a:spcPts val="1894"/>
                </a:lnSpc>
              </a:pPr>
              <a:r>
                <a:rPr lang="en-US" sz="1263">
                  <a:solidFill>
                    <a:srgbClr val="25537A"/>
                  </a:solidFill>
                  <a:latin typeface="Assistant Regular"/>
                </a:rPr>
                <a:t>https://www.amazon.com/Burnout-Secret-Unlocking-Stress-Cycle/dp/198481706X</a:t>
              </a:r>
            </a:p>
            <a:p>
              <a:pPr>
                <a:lnSpc>
                  <a:spcPts val="1894"/>
                </a:lnSpc>
              </a:pPr>
              <a:r>
                <a:rPr lang="en-US" sz="1263">
                  <a:solidFill>
                    <a:srgbClr val="25537A"/>
                  </a:solidFill>
                  <a:latin typeface="Assistant Regular"/>
                </a:rPr>
                <a:t>https://www.nbcc.org/Assets/Ethics/NBCCPolicyRegardingPracticeofDistanceCounselingBoard.pdf</a:t>
              </a:r>
            </a:p>
          </p:txBody>
        </p:sp>
      </p:grpSp>
      <p:grpSp>
        <p:nvGrpSpPr>
          <p:cNvPr id="8" name="Group 8"/>
          <p:cNvGrpSpPr/>
          <p:nvPr/>
        </p:nvGrpSpPr>
        <p:grpSpPr>
          <a:xfrm rot="-10800000">
            <a:off x="16770298" y="9258300"/>
            <a:ext cx="489002" cy="489002"/>
            <a:chOff x="0" y="0"/>
            <a:chExt cx="652003" cy="652003"/>
          </a:xfrm>
        </p:grpSpPr>
        <p:grpSp>
          <p:nvGrpSpPr>
            <p:cNvPr id="9" name="Group 9"/>
            <p:cNvGrpSpPr>
              <a:grpSpLocks noChangeAspect="1"/>
            </p:cNvGrpSpPr>
            <p:nvPr/>
          </p:nvGrpSpPr>
          <p:grpSpPr>
            <a:xfrm rot="-10800000">
              <a:off x="0" y="0"/>
              <a:ext cx="652003" cy="652003"/>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2" name="Group 12"/>
          <p:cNvGrpSpPr/>
          <p:nvPr/>
        </p:nvGrpSpPr>
        <p:grpSpPr>
          <a:xfrm>
            <a:off x="15910644" y="9258300"/>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6" name="Picture 16"/>
          <p:cNvPicPr>
            <a:picLocks noChangeAspect="1"/>
          </p:cNvPicPr>
          <p:nvPr/>
        </p:nvPicPr>
        <p:blipFill>
          <a:blip r:embed="rId6"/>
          <a:srcRect/>
          <a:stretch>
            <a:fillRect/>
          </a:stretch>
        </p:blipFill>
        <p:spPr>
          <a:xfrm>
            <a:off x="15910644" y="342116"/>
            <a:ext cx="2208311" cy="686584"/>
          </a:xfrm>
          <a:prstGeom prst="rect">
            <a:avLst/>
          </a:prstGeom>
        </p:spPr>
      </p:pic>
      <p:pic>
        <p:nvPicPr>
          <p:cNvPr id="17" name="Screening and Orienting Patients to Virtual Mental Health Care ​-5" descr="Screening and Orienting Patients to Virtual Mental Health Care ​-5">
            <a:hlinkClick r:id="" action="ppaction://media"/>
            <a:extLst>
              <a:ext uri="{FF2B5EF4-FFF2-40B4-BE49-F238E27FC236}">
                <a16:creationId xmlns:a16="http://schemas.microsoft.com/office/drawing/2014/main" id="{D7A9160C-7FD0-2B4B-9F64-1D2AC621FBD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EFFFF"/>
            </a:solidFill>
          </p:spPr>
        </p:sp>
        <p:sp>
          <p:nvSpPr>
            <p:cNvPr id="4" name="AutoShape 4"/>
            <p:cNvSpPr/>
            <p:nvPr/>
          </p:nvSpPr>
          <p:spPr>
            <a:xfrm>
              <a:off x="0" y="0"/>
              <a:ext cx="84693" cy="1649458"/>
            </a:xfrm>
            <a:prstGeom prst="rect">
              <a:avLst/>
            </a:prstGeom>
            <a:solidFill>
              <a:srgbClr val="F0F0F0"/>
            </a:solidFill>
          </p:spPr>
        </p:sp>
      </p:grpSp>
      <p:sp>
        <p:nvSpPr>
          <p:cNvPr id="5" name="TextBox 5"/>
          <p:cNvSpPr txBox="1"/>
          <p:nvPr/>
        </p:nvSpPr>
        <p:spPr>
          <a:xfrm>
            <a:off x="7002607" y="3308892"/>
            <a:ext cx="7887962" cy="895350"/>
          </a:xfrm>
          <a:prstGeom prst="rect">
            <a:avLst/>
          </a:prstGeom>
        </p:spPr>
        <p:txBody>
          <a:bodyPr lIns="0" tIns="0" rIns="0" bIns="0" rtlCol="0" anchor="t">
            <a:spAutoFit/>
          </a:bodyPr>
          <a:lstStyle/>
          <a:p>
            <a:pPr>
              <a:lnSpc>
                <a:spcPts val="6600"/>
              </a:lnSpc>
            </a:pPr>
            <a:r>
              <a:rPr lang="en-US" sz="5500">
                <a:solidFill>
                  <a:srgbClr val="7294A8"/>
                </a:solidFill>
                <a:latin typeface="Telegraf"/>
              </a:rPr>
              <a:t>Learning Objectives</a:t>
            </a:r>
          </a:p>
        </p:txBody>
      </p:sp>
      <p:sp>
        <p:nvSpPr>
          <p:cNvPr id="6" name="TextBox 6"/>
          <p:cNvSpPr txBox="1"/>
          <p:nvPr/>
        </p:nvSpPr>
        <p:spPr>
          <a:xfrm>
            <a:off x="7002607" y="4742038"/>
            <a:ext cx="11285393" cy="2095500"/>
          </a:xfrm>
          <a:prstGeom prst="rect">
            <a:avLst/>
          </a:prstGeom>
        </p:spPr>
        <p:txBody>
          <a:bodyPr lIns="0" tIns="0" rIns="0" bIns="0" rtlCol="0" anchor="t">
            <a:spAutoFit/>
          </a:bodyPr>
          <a:lstStyle/>
          <a:p>
            <a:pPr marL="604519" lvl="1" indent="-302260">
              <a:lnSpc>
                <a:spcPts val="3359"/>
              </a:lnSpc>
              <a:buFont typeface="Arial"/>
              <a:buChar char="•"/>
            </a:pPr>
            <a:r>
              <a:rPr lang="en-US" sz="2799" spc="111">
                <a:solidFill>
                  <a:srgbClr val="F0F0F0"/>
                </a:solidFill>
                <a:latin typeface="Assistant Bold"/>
              </a:rPr>
              <a:t>ETHICAL AND PRACTICAL GUIDELINES FOR SCREENING</a:t>
            </a:r>
          </a:p>
          <a:p>
            <a:pPr marL="604519" lvl="1" indent="-302260">
              <a:lnSpc>
                <a:spcPts val="3359"/>
              </a:lnSpc>
              <a:buFont typeface="Arial"/>
              <a:buChar char="•"/>
            </a:pPr>
            <a:r>
              <a:rPr lang="en-US" sz="2799" spc="111">
                <a:solidFill>
                  <a:srgbClr val="F0F0F0"/>
                </a:solidFill>
                <a:latin typeface="Assistant Bold"/>
              </a:rPr>
              <a:t>BASIC AND ADVANCED SCREENING</a:t>
            </a:r>
          </a:p>
          <a:p>
            <a:pPr marL="604519" lvl="1" indent="-302260">
              <a:lnSpc>
                <a:spcPts val="3359"/>
              </a:lnSpc>
              <a:buFont typeface="Arial"/>
              <a:buChar char="•"/>
            </a:pPr>
            <a:r>
              <a:rPr lang="en-US" sz="2799" spc="111">
                <a:solidFill>
                  <a:srgbClr val="F0F0F0"/>
                </a:solidFill>
                <a:latin typeface="Assistant Bold"/>
              </a:rPr>
              <a:t>RESPONDING TO PATIENTS THAT ARE NOT A GOOD FIT</a:t>
            </a:r>
          </a:p>
          <a:p>
            <a:pPr marL="604519" lvl="1" indent="-302260">
              <a:lnSpc>
                <a:spcPts val="3359"/>
              </a:lnSpc>
              <a:buFont typeface="Arial"/>
              <a:buChar char="•"/>
            </a:pPr>
            <a:r>
              <a:rPr lang="en-US" sz="2799" spc="111">
                <a:solidFill>
                  <a:srgbClr val="F0F0F0"/>
                </a:solidFill>
                <a:latin typeface="Assistant Bold"/>
              </a:rPr>
              <a:t>TREATING PATIENTS WHO ARE HIGHER ACUITY THAN NORMAL</a:t>
            </a:r>
          </a:p>
          <a:p>
            <a:pPr marL="604519" lvl="1" indent="-302260">
              <a:lnSpc>
                <a:spcPts val="3359"/>
              </a:lnSpc>
              <a:buFont typeface="Arial"/>
              <a:buChar char="•"/>
            </a:pPr>
            <a:r>
              <a:rPr lang="en-US" sz="2799" spc="111">
                <a:solidFill>
                  <a:srgbClr val="F0F0F0"/>
                </a:solidFill>
                <a:latin typeface="Assistant Bold"/>
              </a:rPr>
              <a:t>ORIENTING PATIENTS TO PROGRAM</a:t>
            </a:r>
          </a:p>
        </p:txBody>
      </p:sp>
      <p:pic>
        <p:nvPicPr>
          <p:cNvPr id="7" name="Picture 7"/>
          <p:cNvPicPr>
            <a:picLocks noChangeAspect="1"/>
          </p:cNvPicPr>
          <p:nvPr/>
        </p:nvPicPr>
        <p:blipFill>
          <a:blip r:embed="rId2"/>
          <a:srcRect l="27756" r="27756"/>
          <a:stretch>
            <a:fillRect/>
          </a:stretch>
        </p:blipFill>
        <p:spPr>
          <a:xfrm>
            <a:off x="1429953" y="1273201"/>
            <a:ext cx="5114329" cy="7666702"/>
          </a:xfrm>
          <a:prstGeom prst="rect">
            <a:avLst/>
          </a:prstGeom>
        </p:spPr>
      </p:pic>
      <p:grpSp>
        <p:nvGrpSpPr>
          <p:cNvPr id="8" name="Group 8"/>
          <p:cNvGrpSpPr/>
          <p:nvPr/>
        </p:nvGrpSpPr>
        <p:grpSpPr>
          <a:xfrm rot="-10800000">
            <a:off x="16770298" y="8695402"/>
            <a:ext cx="489002" cy="489002"/>
            <a:chOff x="0" y="0"/>
            <a:chExt cx="652003" cy="652003"/>
          </a:xfrm>
        </p:grpSpPr>
        <p:grpSp>
          <p:nvGrpSpPr>
            <p:cNvPr id="9" name="Group 9"/>
            <p:cNvGrpSpPr>
              <a:grpSpLocks noChangeAspect="1"/>
            </p:cNvGrpSpPr>
            <p:nvPr/>
          </p:nvGrpSpPr>
          <p:grpSpPr>
            <a:xfrm rot="-10800000">
              <a:off x="0" y="0"/>
              <a:ext cx="652003" cy="652003"/>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2" name="Group 12"/>
          <p:cNvGrpSpPr/>
          <p:nvPr/>
        </p:nvGrpSpPr>
        <p:grpSpPr>
          <a:xfrm>
            <a:off x="16121229" y="8695402"/>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0" y="986837"/>
            <a:ext cx="18288000" cy="63520"/>
            <a:chOff x="0" y="0"/>
            <a:chExt cx="24384000" cy="84693"/>
          </a:xfrm>
        </p:grpSpPr>
        <p:sp>
          <p:nvSpPr>
            <p:cNvPr id="3" name="AutoShape 3"/>
            <p:cNvSpPr/>
            <p:nvPr/>
          </p:nvSpPr>
          <p:spPr>
            <a:xfrm>
              <a:off x="0" y="35963"/>
              <a:ext cx="24384000" cy="12766"/>
            </a:xfrm>
            <a:prstGeom prst="rect">
              <a:avLst/>
            </a:prstGeom>
            <a:solidFill>
              <a:srgbClr val="FEFFFF"/>
            </a:solidFill>
          </p:spPr>
        </p:sp>
        <p:sp>
          <p:nvSpPr>
            <p:cNvPr id="4" name="AutoShape 4"/>
            <p:cNvSpPr/>
            <p:nvPr/>
          </p:nvSpPr>
          <p:spPr>
            <a:xfrm rot="-5400000">
              <a:off x="782383" y="-782383"/>
              <a:ext cx="84693" cy="1649458"/>
            </a:xfrm>
            <a:prstGeom prst="rect">
              <a:avLst/>
            </a:prstGeom>
            <a:solidFill>
              <a:srgbClr val="F0F0F0"/>
            </a:solidFill>
          </p:spPr>
        </p:sp>
      </p:grpSp>
      <p:sp>
        <p:nvSpPr>
          <p:cNvPr id="5" name="TextBox 5"/>
          <p:cNvSpPr txBox="1"/>
          <p:nvPr/>
        </p:nvSpPr>
        <p:spPr>
          <a:xfrm>
            <a:off x="1881344" y="3560258"/>
            <a:ext cx="5634908" cy="4286250"/>
          </a:xfrm>
          <a:prstGeom prst="rect">
            <a:avLst/>
          </a:prstGeom>
        </p:spPr>
        <p:txBody>
          <a:bodyPr lIns="0" tIns="0" rIns="0" bIns="0" rtlCol="0" anchor="t">
            <a:spAutoFit/>
          </a:bodyPr>
          <a:lstStyle/>
          <a:p>
            <a:pPr>
              <a:lnSpc>
                <a:spcPts val="8250"/>
              </a:lnSpc>
            </a:pPr>
            <a:r>
              <a:rPr lang="en-US" sz="7500" spc="75">
                <a:solidFill>
                  <a:srgbClr val="FEFFFF"/>
                </a:solidFill>
                <a:latin typeface="Telegraf"/>
              </a:rPr>
              <a:t>5 Questions You Will be Able to Answer</a:t>
            </a:r>
          </a:p>
        </p:txBody>
      </p:sp>
      <p:grpSp>
        <p:nvGrpSpPr>
          <p:cNvPr id="6" name="Group 6"/>
          <p:cNvGrpSpPr/>
          <p:nvPr/>
        </p:nvGrpSpPr>
        <p:grpSpPr>
          <a:xfrm>
            <a:off x="9886383" y="1560884"/>
            <a:ext cx="6985386" cy="1402917"/>
            <a:chOff x="0" y="0"/>
            <a:chExt cx="9313848" cy="1870556"/>
          </a:xfrm>
        </p:grpSpPr>
        <p:sp>
          <p:nvSpPr>
            <p:cNvPr id="7" name="TextBox 7"/>
            <p:cNvSpPr txBox="1"/>
            <p:nvPr/>
          </p:nvSpPr>
          <p:spPr>
            <a:xfrm>
              <a:off x="0" y="0"/>
              <a:ext cx="9313848" cy="1193800"/>
            </a:xfrm>
            <a:prstGeom prst="rect">
              <a:avLst/>
            </a:prstGeom>
          </p:spPr>
          <p:txBody>
            <a:bodyPr lIns="0" tIns="0" rIns="0" bIns="0" rtlCol="0" anchor="t">
              <a:spAutoFit/>
            </a:bodyPr>
            <a:lstStyle/>
            <a:p>
              <a:pPr>
                <a:lnSpc>
                  <a:spcPts val="3599"/>
                </a:lnSpc>
              </a:pPr>
              <a:r>
                <a:rPr lang="en-US" sz="2999" spc="119">
                  <a:solidFill>
                    <a:srgbClr val="F0F0F0"/>
                  </a:solidFill>
                  <a:latin typeface="Assistant Regular Bold"/>
                </a:rPr>
                <a:t>What are the ethical considerations related to screening?</a:t>
              </a:r>
            </a:p>
          </p:txBody>
        </p:sp>
        <p:sp>
          <p:nvSpPr>
            <p:cNvPr id="8" name="TextBox 8"/>
            <p:cNvSpPr txBox="1"/>
            <p:nvPr/>
          </p:nvSpPr>
          <p:spPr>
            <a:xfrm>
              <a:off x="0" y="1397481"/>
              <a:ext cx="9313848" cy="473075"/>
            </a:xfrm>
            <a:prstGeom prst="rect">
              <a:avLst/>
            </a:prstGeom>
          </p:spPr>
          <p:txBody>
            <a:bodyPr lIns="0" tIns="0" rIns="0" bIns="0" rtlCol="0" anchor="t">
              <a:spAutoFit/>
            </a:bodyPr>
            <a:lstStyle/>
            <a:p>
              <a:pPr>
                <a:lnSpc>
                  <a:spcPts val="3000"/>
                </a:lnSpc>
              </a:pPr>
              <a:endParaRPr/>
            </a:p>
          </p:txBody>
        </p:sp>
      </p:grpSp>
      <p:grpSp>
        <p:nvGrpSpPr>
          <p:cNvPr id="9" name="Group 9"/>
          <p:cNvGrpSpPr/>
          <p:nvPr/>
        </p:nvGrpSpPr>
        <p:grpSpPr>
          <a:xfrm>
            <a:off x="9886383" y="2963801"/>
            <a:ext cx="6985386" cy="1421967"/>
            <a:chOff x="0" y="0"/>
            <a:chExt cx="9313848" cy="1895956"/>
          </a:xfrm>
        </p:grpSpPr>
        <p:sp>
          <p:nvSpPr>
            <p:cNvPr id="10" name="TextBox 10"/>
            <p:cNvSpPr txBox="1"/>
            <p:nvPr/>
          </p:nvSpPr>
          <p:spPr>
            <a:xfrm>
              <a:off x="0" y="-9525"/>
              <a:ext cx="9313848" cy="1228725"/>
            </a:xfrm>
            <a:prstGeom prst="rect">
              <a:avLst/>
            </a:prstGeom>
          </p:spPr>
          <p:txBody>
            <a:bodyPr lIns="0" tIns="0" rIns="0" bIns="0" rtlCol="0" anchor="t">
              <a:spAutoFit/>
            </a:bodyPr>
            <a:lstStyle/>
            <a:p>
              <a:pPr>
                <a:lnSpc>
                  <a:spcPts val="3600"/>
                </a:lnSpc>
              </a:pPr>
              <a:r>
                <a:rPr lang="en-US" sz="3000" spc="120">
                  <a:solidFill>
                    <a:srgbClr val="F0F0F0"/>
                  </a:solidFill>
                  <a:latin typeface="Assistant Regular Bold"/>
                </a:rPr>
                <a:t>What are the screening questions I should know?</a:t>
              </a:r>
            </a:p>
          </p:txBody>
        </p:sp>
        <p:sp>
          <p:nvSpPr>
            <p:cNvPr id="11" name="TextBox 11"/>
            <p:cNvSpPr txBox="1"/>
            <p:nvPr/>
          </p:nvSpPr>
          <p:spPr>
            <a:xfrm>
              <a:off x="0" y="1422881"/>
              <a:ext cx="9313848" cy="473075"/>
            </a:xfrm>
            <a:prstGeom prst="rect">
              <a:avLst/>
            </a:prstGeom>
          </p:spPr>
          <p:txBody>
            <a:bodyPr lIns="0" tIns="0" rIns="0" bIns="0" rtlCol="0" anchor="t">
              <a:spAutoFit/>
            </a:bodyPr>
            <a:lstStyle/>
            <a:p>
              <a:pPr>
                <a:lnSpc>
                  <a:spcPts val="3000"/>
                </a:lnSpc>
              </a:pPr>
              <a:endParaRPr/>
            </a:p>
          </p:txBody>
        </p:sp>
      </p:grpSp>
      <p:grpSp>
        <p:nvGrpSpPr>
          <p:cNvPr id="12" name="Group 12"/>
          <p:cNvGrpSpPr/>
          <p:nvPr/>
        </p:nvGrpSpPr>
        <p:grpSpPr>
          <a:xfrm rot="-10800000">
            <a:off x="2530413" y="2262343"/>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6" name="Group 16"/>
          <p:cNvGrpSpPr/>
          <p:nvPr/>
        </p:nvGrpSpPr>
        <p:grpSpPr>
          <a:xfrm>
            <a:off x="1881344" y="2262343"/>
            <a:ext cx="489002" cy="489002"/>
            <a:chOff x="0" y="0"/>
            <a:chExt cx="652003" cy="652003"/>
          </a:xfrm>
        </p:grpSpPr>
        <p:grpSp>
          <p:nvGrpSpPr>
            <p:cNvPr id="17" name="Group 17"/>
            <p:cNvGrpSpPr>
              <a:grpSpLocks noChangeAspect="1"/>
            </p:cNvGrpSpPr>
            <p:nvPr/>
          </p:nvGrpSpPr>
          <p:grpSpPr>
            <a:xfrm rot="-10800000">
              <a:off x="0" y="0"/>
              <a:ext cx="652003" cy="652003"/>
              <a:chOff x="0" y="0"/>
              <a:chExt cx="6355080" cy="6355080"/>
            </a:xfrm>
          </p:grpSpPr>
          <p:sp>
            <p:nvSpPr>
              <p:cNvPr id="18" name="Freeform 1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20" name="Group 20"/>
          <p:cNvGrpSpPr/>
          <p:nvPr/>
        </p:nvGrpSpPr>
        <p:grpSpPr>
          <a:xfrm>
            <a:off x="9886383" y="4432517"/>
            <a:ext cx="6985386" cy="1421967"/>
            <a:chOff x="0" y="0"/>
            <a:chExt cx="9313848" cy="1895956"/>
          </a:xfrm>
        </p:grpSpPr>
        <p:sp>
          <p:nvSpPr>
            <p:cNvPr id="21" name="TextBox 21"/>
            <p:cNvSpPr txBox="1"/>
            <p:nvPr/>
          </p:nvSpPr>
          <p:spPr>
            <a:xfrm>
              <a:off x="0" y="-9525"/>
              <a:ext cx="9313848" cy="1228725"/>
            </a:xfrm>
            <a:prstGeom prst="rect">
              <a:avLst/>
            </a:prstGeom>
          </p:spPr>
          <p:txBody>
            <a:bodyPr lIns="0" tIns="0" rIns="0" bIns="0" rtlCol="0" anchor="t">
              <a:spAutoFit/>
            </a:bodyPr>
            <a:lstStyle/>
            <a:p>
              <a:pPr>
                <a:lnSpc>
                  <a:spcPts val="3600"/>
                </a:lnSpc>
              </a:pPr>
              <a:r>
                <a:rPr lang="en-US" sz="3000" spc="120">
                  <a:solidFill>
                    <a:srgbClr val="F0F0F0"/>
                  </a:solidFill>
                  <a:latin typeface="Assistant Regular Bold"/>
                </a:rPr>
                <a:t>How do I handle it when a patient is not appropriate for program? </a:t>
              </a:r>
            </a:p>
          </p:txBody>
        </p:sp>
        <p:sp>
          <p:nvSpPr>
            <p:cNvPr id="22" name="TextBox 22"/>
            <p:cNvSpPr txBox="1"/>
            <p:nvPr/>
          </p:nvSpPr>
          <p:spPr>
            <a:xfrm>
              <a:off x="0" y="1422881"/>
              <a:ext cx="9313848" cy="473075"/>
            </a:xfrm>
            <a:prstGeom prst="rect">
              <a:avLst/>
            </a:prstGeom>
          </p:spPr>
          <p:txBody>
            <a:bodyPr lIns="0" tIns="0" rIns="0" bIns="0" rtlCol="0" anchor="t">
              <a:spAutoFit/>
            </a:bodyPr>
            <a:lstStyle/>
            <a:p>
              <a:pPr>
                <a:lnSpc>
                  <a:spcPts val="3000"/>
                </a:lnSpc>
              </a:pPr>
              <a:endParaRPr/>
            </a:p>
          </p:txBody>
        </p:sp>
      </p:grpSp>
      <p:grpSp>
        <p:nvGrpSpPr>
          <p:cNvPr id="23" name="Group 23"/>
          <p:cNvGrpSpPr/>
          <p:nvPr/>
        </p:nvGrpSpPr>
        <p:grpSpPr>
          <a:xfrm>
            <a:off x="9886383" y="5957166"/>
            <a:ext cx="6985386" cy="1879167"/>
            <a:chOff x="0" y="0"/>
            <a:chExt cx="9313848" cy="2505556"/>
          </a:xfrm>
        </p:grpSpPr>
        <p:sp>
          <p:nvSpPr>
            <p:cNvPr id="24" name="TextBox 24"/>
            <p:cNvSpPr txBox="1"/>
            <p:nvPr/>
          </p:nvSpPr>
          <p:spPr>
            <a:xfrm>
              <a:off x="0" y="-9525"/>
              <a:ext cx="9313848" cy="1838325"/>
            </a:xfrm>
            <a:prstGeom prst="rect">
              <a:avLst/>
            </a:prstGeom>
          </p:spPr>
          <p:txBody>
            <a:bodyPr lIns="0" tIns="0" rIns="0" bIns="0" rtlCol="0" anchor="t">
              <a:spAutoFit/>
            </a:bodyPr>
            <a:lstStyle/>
            <a:p>
              <a:pPr>
                <a:lnSpc>
                  <a:spcPts val="3600"/>
                </a:lnSpc>
              </a:pPr>
              <a:r>
                <a:rPr lang="en-US" sz="3000" spc="120">
                  <a:solidFill>
                    <a:srgbClr val="F0F0F0"/>
                  </a:solidFill>
                  <a:latin typeface="Assistant Regular Bold"/>
                </a:rPr>
                <a:t>How do I support a patient who is higher acuity than we would normally accept? </a:t>
              </a:r>
            </a:p>
          </p:txBody>
        </p:sp>
        <p:sp>
          <p:nvSpPr>
            <p:cNvPr id="25" name="TextBox 25"/>
            <p:cNvSpPr txBox="1"/>
            <p:nvPr/>
          </p:nvSpPr>
          <p:spPr>
            <a:xfrm>
              <a:off x="0" y="2032481"/>
              <a:ext cx="9313848" cy="473075"/>
            </a:xfrm>
            <a:prstGeom prst="rect">
              <a:avLst/>
            </a:prstGeom>
          </p:spPr>
          <p:txBody>
            <a:bodyPr lIns="0" tIns="0" rIns="0" bIns="0" rtlCol="0" anchor="t">
              <a:spAutoFit/>
            </a:bodyPr>
            <a:lstStyle/>
            <a:p>
              <a:pPr>
                <a:lnSpc>
                  <a:spcPts val="3000"/>
                </a:lnSpc>
              </a:pPr>
              <a:endParaRPr/>
            </a:p>
          </p:txBody>
        </p:sp>
      </p:grpSp>
      <p:grpSp>
        <p:nvGrpSpPr>
          <p:cNvPr id="26" name="Group 26"/>
          <p:cNvGrpSpPr/>
          <p:nvPr/>
        </p:nvGrpSpPr>
        <p:grpSpPr>
          <a:xfrm>
            <a:off x="9886383" y="7836333"/>
            <a:ext cx="6985386" cy="1421967"/>
            <a:chOff x="0" y="0"/>
            <a:chExt cx="9313848" cy="1895956"/>
          </a:xfrm>
        </p:grpSpPr>
        <p:sp>
          <p:nvSpPr>
            <p:cNvPr id="27" name="TextBox 27"/>
            <p:cNvSpPr txBox="1"/>
            <p:nvPr/>
          </p:nvSpPr>
          <p:spPr>
            <a:xfrm>
              <a:off x="0" y="-9525"/>
              <a:ext cx="9313848" cy="1228725"/>
            </a:xfrm>
            <a:prstGeom prst="rect">
              <a:avLst/>
            </a:prstGeom>
          </p:spPr>
          <p:txBody>
            <a:bodyPr lIns="0" tIns="0" rIns="0" bIns="0" rtlCol="0" anchor="t">
              <a:spAutoFit/>
            </a:bodyPr>
            <a:lstStyle/>
            <a:p>
              <a:pPr>
                <a:lnSpc>
                  <a:spcPts val="3600"/>
                </a:lnSpc>
              </a:pPr>
              <a:r>
                <a:rPr lang="en-US" sz="3000" spc="120">
                  <a:solidFill>
                    <a:srgbClr val="F0F0F0"/>
                  </a:solidFill>
                  <a:latin typeface="Assistant Regular Bold"/>
                </a:rPr>
                <a:t>How do I prepare patients for virtual programming? </a:t>
              </a:r>
            </a:p>
          </p:txBody>
        </p:sp>
        <p:sp>
          <p:nvSpPr>
            <p:cNvPr id="28" name="TextBox 28"/>
            <p:cNvSpPr txBox="1"/>
            <p:nvPr/>
          </p:nvSpPr>
          <p:spPr>
            <a:xfrm>
              <a:off x="0" y="1422881"/>
              <a:ext cx="9313848" cy="473075"/>
            </a:xfrm>
            <a:prstGeom prst="rect">
              <a:avLst/>
            </a:prstGeom>
          </p:spPr>
          <p:txBody>
            <a:bodyPr lIns="0" tIns="0" rIns="0" bIns="0" rtlCol="0" anchor="t">
              <a:spAutoFit/>
            </a:bodyPr>
            <a:lstStyle/>
            <a:p>
              <a:pPr>
                <a:lnSpc>
                  <a:spcPts val="3000"/>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sp>
        <p:nvSpPr>
          <p:cNvPr id="11" name="TextBox 11"/>
          <p:cNvSpPr txBox="1"/>
          <p:nvPr/>
        </p:nvSpPr>
        <p:spPr>
          <a:xfrm>
            <a:off x="494833" y="2152582"/>
            <a:ext cx="11322182" cy="432072"/>
          </a:xfrm>
          <a:prstGeom prst="rect">
            <a:avLst/>
          </a:prstGeom>
        </p:spPr>
        <p:txBody>
          <a:bodyPr lIns="0" tIns="0" rIns="0" bIns="0" rtlCol="0" anchor="t">
            <a:spAutoFit/>
          </a:bodyPr>
          <a:lstStyle/>
          <a:p>
            <a:pPr>
              <a:lnSpc>
                <a:spcPts val="3343"/>
              </a:lnSpc>
            </a:pPr>
            <a:endParaRPr/>
          </a:p>
        </p:txBody>
      </p:sp>
      <p:sp>
        <p:nvSpPr>
          <p:cNvPr id="12" name="TextBox 12"/>
          <p:cNvSpPr txBox="1"/>
          <p:nvPr/>
        </p:nvSpPr>
        <p:spPr>
          <a:xfrm>
            <a:off x="1355096" y="1009650"/>
            <a:ext cx="14759526" cy="3340948"/>
          </a:xfrm>
          <a:prstGeom prst="rect">
            <a:avLst/>
          </a:prstGeom>
        </p:spPr>
        <p:txBody>
          <a:bodyPr lIns="0" tIns="0" rIns="0" bIns="0" rtlCol="0" anchor="t">
            <a:spAutoFit/>
          </a:bodyPr>
          <a:lstStyle/>
          <a:p>
            <a:pPr>
              <a:lnSpc>
                <a:spcPts val="8528"/>
              </a:lnSpc>
            </a:pPr>
            <a:r>
              <a:rPr lang="en-US" sz="7753" spc="77">
                <a:solidFill>
                  <a:srgbClr val="25537A"/>
                </a:solidFill>
                <a:latin typeface="Telegraf"/>
              </a:rPr>
              <a:t>Ethical and Practical Guidelines for Screening </a:t>
            </a:r>
          </a:p>
          <a:p>
            <a:pPr>
              <a:lnSpc>
                <a:spcPts val="8528"/>
              </a:lnSpc>
            </a:pPr>
            <a:endParaRPr lang="en-US" sz="7753" spc="77">
              <a:solidFill>
                <a:srgbClr val="25537A"/>
              </a:solidFill>
              <a:latin typeface="Telegraf"/>
            </a:endParaRPr>
          </a:p>
        </p:txBody>
      </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sp>
        <p:nvSpPr>
          <p:cNvPr id="14" name="TextBox 14"/>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5" name="TextBox 15"/>
          <p:cNvSpPr txBox="1"/>
          <p:nvPr/>
        </p:nvSpPr>
        <p:spPr>
          <a:xfrm>
            <a:off x="1436596" y="3579705"/>
            <a:ext cx="15901270" cy="5919669"/>
          </a:xfrm>
          <a:prstGeom prst="rect">
            <a:avLst/>
          </a:prstGeom>
        </p:spPr>
        <p:txBody>
          <a:bodyPr lIns="0" tIns="0" rIns="0" bIns="0" rtlCol="0" anchor="t">
            <a:spAutoFit/>
          </a:bodyPr>
          <a:lstStyle/>
          <a:p>
            <a:pPr>
              <a:lnSpc>
                <a:spcPts val="3942"/>
              </a:lnSpc>
            </a:pPr>
            <a:r>
              <a:rPr lang="en-US" sz="2628">
                <a:solidFill>
                  <a:srgbClr val="25537A"/>
                </a:solidFill>
                <a:latin typeface="Assistant Regular"/>
              </a:rPr>
              <a:t>During the screening or intake process, NCCs shall provide potential recipients with a detailed written description of the distance counseling process and service provision. This information shall be specific to the identified service delivery type and include considerations for that particular individual. These considerations shall include the appropriateness of distance counseling in relation to the specific goal, the format of service delivery, the associated needs (i.e., computer with certain capabilities, etc.), the limitations of confidentiality, privacy concerns, the possibility of technological failure, anticipated response time to electronic communication, alternate service deliveries, and any additional considerations necessary to assist the potential recipient in reaching a determination about the appropriateness of this service delivery format for their need(s). NCCs shall discuss this information at key times throughout the service delivery process to ensure that this method satisfies the anticipated goals, and if not, the NCC will document the discussion of alternative options and referrals in the client’s record.</a:t>
            </a:r>
          </a:p>
          <a:p>
            <a:pPr algn="ctr">
              <a:lnSpc>
                <a:spcPts val="3942"/>
              </a:lnSpc>
            </a:pPr>
            <a:r>
              <a:rPr lang="en-US" sz="2628">
                <a:solidFill>
                  <a:srgbClr val="25537A"/>
                </a:solidFill>
                <a:latin typeface="Assistant Regular"/>
              </a:rPr>
              <a:t>-NATIONAL BOARD FOR CERTIFIED COUNSELORS (NBCC) POLICY REGARDING THE PROVISION OF DISTANCE PROFESSIONAL SERVICES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sp>
        <p:nvSpPr>
          <p:cNvPr id="11" name="TextBox 11"/>
          <p:cNvSpPr txBox="1"/>
          <p:nvPr/>
        </p:nvSpPr>
        <p:spPr>
          <a:xfrm>
            <a:off x="494833" y="3813531"/>
            <a:ext cx="11322182" cy="432072"/>
          </a:xfrm>
          <a:prstGeom prst="rect">
            <a:avLst/>
          </a:prstGeom>
        </p:spPr>
        <p:txBody>
          <a:bodyPr lIns="0" tIns="0" rIns="0" bIns="0" rtlCol="0" anchor="t">
            <a:spAutoFit/>
          </a:bodyPr>
          <a:lstStyle/>
          <a:p>
            <a:pPr>
              <a:lnSpc>
                <a:spcPts val="3343"/>
              </a:lnSpc>
            </a:pPr>
            <a:endParaRPr/>
          </a:p>
        </p:txBody>
      </p:sp>
      <p:sp>
        <p:nvSpPr>
          <p:cNvPr id="12" name="TextBox 12"/>
          <p:cNvSpPr txBox="1"/>
          <p:nvPr/>
        </p:nvSpPr>
        <p:spPr>
          <a:xfrm>
            <a:off x="1355096" y="3463501"/>
            <a:ext cx="14759526" cy="3340948"/>
          </a:xfrm>
          <a:prstGeom prst="rect">
            <a:avLst/>
          </a:prstGeom>
        </p:spPr>
        <p:txBody>
          <a:bodyPr lIns="0" tIns="0" rIns="0" bIns="0" rtlCol="0" anchor="t">
            <a:spAutoFit/>
          </a:bodyPr>
          <a:lstStyle/>
          <a:p>
            <a:pPr>
              <a:lnSpc>
                <a:spcPts val="8528"/>
              </a:lnSpc>
            </a:pPr>
            <a:r>
              <a:rPr lang="en-US" sz="7753" spc="77">
                <a:solidFill>
                  <a:srgbClr val="25537A"/>
                </a:solidFill>
                <a:latin typeface="Telegraf"/>
              </a:rPr>
              <a:t>Ethical and Practical Guidelines for Screening </a:t>
            </a:r>
          </a:p>
          <a:p>
            <a:pPr>
              <a:lnSpc>
                <a:spcPts val="8528"/>
              </a:lnSpc>
            </a:pPr>
            <a:endParaRPr lang="en-US" sz="7753" spc="77">
              <a:solidFill>
                <a:srgbClr val="25537A"/>
              </a:solidFill>
              <a:latin typeface="Telegraf"/>
            </a:endParaRPr>
          </a:p>
        </p:txBody>
      </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sp>
        <p:nvSpPr>
          <p:cNvPr id="14" name="TextBox 14"/>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5" name="TextBox 15"/>
          <p:cNvSpPr txBox="1"/>
          <p:nvPr/>
        </p:nvSpPr>
        <p:spPr>
          <a:xfrm>
            <a:off x="1599597" y="5665552"/>
            <a:ext cx="18636591" cy="1138897"/>
          </a:xfrm>
          <a:prstGeom prst="rect">
            <a:avLst/>
          </a:prstGeom>
        </p:spPr>
        <p:txBody>
          <a:bodyPr lIns="0" tIns="0" rIns="0" bIns="0" rtlCol="0" anchor="t">
            <a:spAutoFit/>
          </a:bodyPr>
          <a:lstStyle/>
          <a:p>
            <a:pPr>
              <a:lnSpc>
                <a:spcPts val="4620"/>
              </a:lnSpc>
            </a:pPr>
            <a:r>
              <a:rPr lang="en-US" sz="3080">
                <a:solidFill>
                  <a:srgbClr val="25537A"/>
                </a:solidFill>
                <a:latin typeface="Assistant Regular"/>
              </a:rPr>
              <a:t>Follow your discipline's ethical guidelines related to your field.</a:t>
            </a:r>
          </a:p>
          <a:p>
            <a:pPr algn="l">
              <a:lnSpc>
                <a:spcPts val="4620"/>
              </a:lnSpc>
            </a:pPr>
            <a:r>
              <a:rPr lang="en-US" sz="3080">
                <a:solidFill>
                  <a:srgbClr val="25537A"/>
                </a:solidFill>
                <a:latin typeface="Assistant Regular"/>
              </a:rPr>
              <a:t>Another resource: https://www.americantelemed.org/resource/learning-development/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grpSp>
        <p:nvGrpSpPr>
          <p:cNvPr id="5" name="Group 5"/>
          <p:cNvGrpSpPr/>
          <p:nvPr/>
        </p:nvGrpSpPr>
        <p:grpSpPr>
          <a:xfrm rot="-10800000">
            <a:off x="17094832"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445763"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sp>
        <p:nvSpPr>
          <p:cNvPr id="14" name="AutoShape 14"/>
          <p:cNvSpPr/>
          <p:nvPr/>
        </p:nvSpPr>
        <p:spPr>
          <a:xfrm>
            <a:off x="1996186" y="3853855"/>
            <a:ext cx="15018613" cy="4283589"/>
          </a:xfrm>
          <a:prstGeom prst="rect">
            <a:avLst/>
          </a:prstGeom>
          <a:solidFill>
            <a:srgbClr val="7294A8"/>
          </a:solidFill>
        </p:spPr>
      </p:sp>
      <p:sp>
        <p:nvSpPr>
          <p:cNvPr id="15" name="TextBox 15"/>
          <p:cNvSpPr txBox="1"/>
          <p:nvPr/>
        </p:nvSpPr>
        <p:spPr>
          <a:xfrm>
            <a:off x="1996186" y="1491993"/>
            <a:ext cx="13556084" cy="1784795"/>
          </a:xfrm>
          <a:prstGeom prst="rect">
            <a:avLst/>
          </a:prstGeom>
        </p:spPr>
        <p:txBody>
          <a:bodyPr lIns="0" tIns="0" rIns="0" bIns="0" rtlCol="0" anchor="t">
            <a:spAutoFit/>
          </a:bodyPr>
          <a:lstStyle/>
          <a:p>
            <a:pPr>
              <a:lnSpc>
                <a:spcPts val="7054"/>
              </a:lnSpc>
            </a:pPr>
            <a:r>
              <a:rPr lang="en-US" sz="5878" spc="235">
                <a:solidFill>
                  <a:srgbClr val="7294A8"/>
                </a:solidFill>
                <a:latin typeface="Assistant Bold"/>
              </a:rPr>
              <a:t>THERE IS NO ABSOLUTE RULE OUT DIAGNOSIS FOR TELEMENTAL HEALTH</a:t>
            </a:r>
          </a:p>
        </p:txBody>
      </p:sp>
      <p:sp>
        <p:nvSpPr>
          <p:cNvPr id="16" name="TextBox 16"/>
          <p:cNvSpPr txBox="1"/>
          <p:nvPr/>
        </p:nvSpPr>
        <p:spPr>
          <a:xfrm>
            <a:off x="2263611" y="4240142"/>
            <a:ext cx="14751188" cy="3897302"/>
          </a:xfrm>
          <a:prstGeom prst="rect">
            <a:avLst/>
          </a:prstGeom>
        </p:spPr>
        <p:txBody>
          <a:bodyPr lIns="0" tIns="0" rIns="0" bIns="0" rtlCol="0" anchor="t">
            <a:spAutoFit/>
          </a:bodyPr>
          <a:lstStyle/>
          <a:p>
            <a:pPr>
              <a:lnSpc>
                <a:spcPts val="4442"/>
              </a:lnSpc>
            </a:pPr>
            <a:r>
              <a:rPr lang="en-US" sz="3702" spc="148">
                <a:solidFill>
                  <a:srgbClr val="F0F0F0"/>
                </a:solidFill>
                <a:latin typeface="Assistant Regular"/>
              </a:rPr>
              <a:t>5 Screening Considerations According to the Telehealth Certification</a:t>
            </a:r>
          </a:p>
          <a:p>
            <a:pPr marL="799263" lvl="1" indent="-399632">
              <a:lnSpc>
                <a:spcPts val="4442"/>
              </a:lnSpc>
              <a:buFont typeface="Arial"/>
              <a:buChar char="•"/>
            </a:pPr>
            <a:r>
              <a:rPr lang="en-US" sz="3702" spc="148">
                <a:solidFill>
                  <a:srgbClr val="F0F0F0"/>
                </a:solidFill>
                <a:latin typeface="Assistant Regular"/>
              </a:rPr>
              <a:t>Treatment Goals and Presenting Concerns</a:t>
            </a:r>
          </a:p>
          <a:p>
            <a:pPr marL="799263" lvl="1" indent="-399632">
              <a:lnSpc>
                <a:spcPts val="4442"/>
              </a:lnSpc>
              <a:buFont typeface="Arial"/>
              <a:buChar char="•"/>
            </a:pPr>
            <a:r>
              <a:rPr lang="en-US" sz="3702" spc="148">
                <a:solidFill>
                  <a:srgbClr val="F0F0F0"/>
                </a:solidFill>
                <a:latin typeface="Assistant Regular"/>
              </a:rPr>
              <a:t>Client's Risk</a:t>
            </a:r>
          </a:p>
          <a:p>
            <a:pPr marL="799263" lvl="1" indent="-399632">
              <a:lnSpc>
                <a:spcPts val="4442"/>
              </a:lnSpc>
              <a:buFont typeface="Arial"/>
              <a:buChar char="•"/>
            </a:pPr>
            <a:r>
              <a:rPr lang="en-US" sz="3702" spc="148">
                <a:solidFill>
                  <a:srgbClr val="F0F0F0"/>
                </a:solidFill>
                <a:latin typeface="Assistant Regular"/>
              </a:rPr>
              <a:t>Client's Location</a:t>
            </a:r>
          </a:p>
          <a:p>
            <a:pPr marL="799263" lvl="1" indent="-399632">
              <a:lnSpc>
                <a:spcPts val="4442"/>
              </a:lnSpc>
              <a:buFont typeface="Arial"/>
              <a:buChar char="•"/>
            </a:pPr>
            <a:r>
              <a:rPr lang="en-US" sz="3702" spc="148">
                <a:solidFill>
                  <a:srgbClr val="F0F0F0"/>
                </a:solidFill>
                <a:latin typeface="Assistant Regular"/>
              </a:rPr>
              <a:t>Client's Technology</a:t>
            </a:r>
          </a:p>
          <a:p>
            <a:pPr marL="799263" lvl="1" indent="-399632">
              <a:lnSpc>
                <a:spcPts val="4442"/>
              </a:lnSpc>
              <a:buFont typeface="Arial"/>
              <a:buChar char="•"/>
            </a:pPr>
            <a:r>
              <a:rPr lang="en-US" sz="3702" spc="148">
                <a:solidFill>
                  <a:srgbClr val="F0F0F0"/>
                </a:solidFill>
                <a:latin typeface="Assistant Regular"/>
              </a:rPr>
              <a:t>Payment and Reimbursement  </a:t>
            </a:r>
          </a:p>
          <a:p>
            <a:pPr>
              <a:lnSpc>
                <a:spcPts val="4442"/>
              </a:lnSpc>
            </a:pPr>
            <a:endParaRPr lang="en-US" sz="3702" spc="148">
              <a:solidFill>
                <a:srgbClr val="F0F0F0"/>
              </a:solidFill>
              <a:latin typeface="Assistant Regul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3462832"/>
          </a:xfrm>
          <a:prstGeom prst="rect">
            <a:avLst/>
          </a:prstGeom>
          <a:solidFill>
            <a:srgbClr val="7294A8"/>
          </a:solidFill>
        </p:spPr>
      </p:sp>
      <p:grpSp>
        <p:nvGrpSpPr>
          <p:cNvPr id="3" name="Group 3"/>
          <p:cNvGrpSpPr/>
          <p:nvPr/>
        </p:nvGrpSpPr>
        <p:grpSpPr>
          <a:xfrm>
            <a:off x="0" y="1264674"/>
            <a:ext cx="18288000" cy="63520"/>
            <a:chOff x="0" y="0"/>
            <a:chExt cx="24384000" cy="84693"/>
          </a:xfrm>
        </p:grpSpPr>
        <p:sp>
          <p:nvSpPr>
            <p:cNvPr id="4" name="AutoShape 4"/>
            <p:cNvSpPr/>
            <p:nvPr/>
          </p:nvSpPr>
          <p:spPr>
            <a:xfrm>
              <a:off x="0" y="35963"/>
              <a:ext cx="24384000" cy="12766"/>
            </a:xfrm>
            <a:prstGeom prst="rect">
              <a:avLst/>
            </a:prstGeom>
            <a:solidFill>
              <a:srgbClr val="F0F0F0"/>
            </a:solidFill>
          </p:spPr>
        </p:sp>
        <p:sp>
          <p:nvSpPr>
            <p:cNvPr id="5" name="AutoShape 5"/>
            <p:cNvSpPr/>
            <p:nvPr/>
          </p:nvSpPr>
          <p:spPr>
            <a:xfrm rot="-5400000">
              <a:off x="782383" y="-782383"/>
              <a:ext cx="84693" cy="1649458"/>
            </a:xfrm>
            <a:prstGeom prst="rect">
              <a:avLst/>
            </a:prstGeom>
            <a:solidFill>
              <a:srgbClr val="F0F0F0"/>
            </a:solidFill>
          </p:spPr>
        </p:sp>
      </p:grpSp>
      <p:grpSp>
        <p:nvGrpSpPr>
          <p:cNvPr id="6" name="Group 6"/>
          <p:cNvGrpSpPr/>
          <p:nvPr/>
        </p:nvGrpSpPr>
        <p:grpSpPr>
          <a:xfrm rot="-10800000">
            <a:off x="17339333" y="9258300"/>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6690264" y="92583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7"/>
          <a:srcRect/>
          <a:stretch>
            <a:fillRect/>
          </a:stretch>
        </p:blipFill>
        <p:spPr>
          <a:xfrm>
            <a:off x="15910644" y="300253"/>
            <a:ext cx="2208311" cy="686584"/>
          </a:xfrm>
          <a:prstGeom prst="rect">
            <a:avLst/>
          </a:prstGeom>
        </p:spPr>
      </p:pic>
      <p:sp>
        <p:nvSpPr>
          <p:cNvPr id="15" name="TextBox 15"/>
          <p:cNvSpPr txBox="1"/>
          <p:nvPr/>
        </p:nvSpPr>
        <p:spPr>
          <a:xfrm>
            <a:off x="1028700" y="1931649"/>
            <a:ext cx="15072444" cy="1010893"/>
          </a:xfrm>
          <a:prstGeom prst="rect">
            <a:avLst/>
          </a:prstGeom>
        </p:spPr>
        <p:txBody>
          <a:bodyPr lIns="0" tIns="0" rIns="0" bIns="0" rtlCol="0" anchor="t">
            <a:spAutoFit/>
          </a:bodyPr>
          <a:lstStyle/>
          <a:p>
            <a:pPr>
              <a:lnSpc>
                <a:spcPts val="7296"/>
              </a:lnSpc>
            </a:pPr>
            <a:r>
              <a:rPr lang="en-US" sz="6633" spc="66">
                <a:solidFill>
                  <a:srgbClr val="F0F0F0"/>
                </a:solidFill>
                <a:latin typeface="Telegraf"/>
              </a:rPr>
              <a:t>The Importance of Screening for Fit </a:t>
            </a:r>
          </a:p>
        </p:txBody>
      </p:sp>
      <p:sp>
        <p:nvSpPr>
          <p:cNvPr id="16" name="TextBox 16"/>
          <p:cNvSpPr txBox="1"/>
          <p:nvPr/>
        </p:nvSpPr>
        <p:spPr>
          <a:xfrm>
            <a:off x="1028700" y="4504044"/>
            <a:ext cx="8115300" cy="3134054"/>
          </a:xfrm>
          <a:prstGeom prst="rect">
            <a:avLst/>
          </a:prstGeom>
        </p:spPr>
        <p:txBody>
          <a:bodyPr lIns="0" tIns="0" rIns="0" bIns="0" rtlCol="0" anchor="t">
            <a:spAutoFit/>
          </a:bodyPr>
          <a:lstStyle/>
          <a:p>
            <a:pPr marL="724299" lvl="1" indent="-362150">
              <a:lnSpc>
                <a:spcPts val="5032"/>
              </a:lnSpc>
              <a:buFont typeface="Arial"/>
              <a:buChar char="•"/>
            </a:pPr>
            <a:r>
              <a:rPr lang="en-US" sz="3354">
                <a:solidFill>
                  <a:srgbClr val="25537A"/>
                </a:solidFill>
                <a:latin typeface="Assistant Regular"/>
              </a:rPr>
              <a:t>Rapport building starts at screening</a:t>
            </a:r>
          </a:p>
          <a:p>
            <a:pPr marL="724299" lvl="1" indent="-362150">
              <a:lnSpc>
                <a:spcPts val="5032"/>
              </a:lnSpc>
              <a:buFont typeface="Arial"/>
              <a:buChar char="•"/>
            </a:pPr>
            <a:r>
              <a:rPr lang="en-US" sz="3354">
                <a:solidFill>
                  <a:srgbClr val="25537A"/>
                </a:solidFill>
                <a:latin typeface="Assistant Regular"/>
              </a:rPr>
              <a:t> Screening is important to protect the patient, provider and milieu  </a:t>
            </a:r>
          </a:p>
          <a:p>
            <a:pPr marL="724299" lvl="1" indent="-362150">
              <a:lnSpc>
                <a:spcPts val="5032"/>
              </a:lnSpc>
              <a:buFont typeface="Arial"/>
              <a:buChar char="•"/>
            </a:pPr>
            <a:r>
              <a:rPr lang="en-US" sz="3354">
                <a:solidFill>
                  <a:srgbClr val="25537A"/>
                </a:solidFill>
                <a:latin typeface="Assistant Regular"/>
              </a:rPr>
              <a:t>Screening is ongoing</a:t>
            </a:r>
          </a:p>
          <a:p>
            <a:pPr marL="724299" lvl="1" indent="-362150">
              <a:lnSpc>
                <a:spcPts val="5032"/>
              </a:lnSpc>
              <a:buFont typeface="Arial"/>
              <a:buChar char="•"/>
            </a:pPr>
            <a:r>
              <a:rPr lang="en-US" sz="3354">
                <a:solidFill>
                  <a:srgbClr val="25537A"/>
                </a:solidFill>
                <a:latin typeface="Assistant Regular"/>
              </a:rPr>
              <a:t>The patient is also screening us for fit </a:t>
            </a:r>
          </a:p>
        </p:txBody>
      </p:sp>
      <p:pic>
        <p:nvPicPr>
          <p:cNvPr id="17" name="Screening and Orienting Patients to Virtual Mental Health Care ​-2" descr="Screening and Orienting Patients to Virtual Mental Health Care ​-2">
            <a:hlinkClick r:id="" action="ppaction://media"/>
            <a:extLst>
              <a:ext uri="{FF2B5EF4-FFF2-40B4-BE49-F238E27FC236}">
                <a16:creationId xmlns:a16="http://schemas.microsoft.com/office/drawing/2014/main" id="{1E0277EF-5780-5F41-AAE3-E1E57B62B1C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TotalTime>
  <Words>3526</Words>
  <Application>Microsoft Macintosh PowerPoint</Application>
  <PresentationFormat>Custom</PresentationFormat>
  <Paragraphs>196</Paragraphs>
  <Slides>31</Slides>
  <Notes>5</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Telegraf</vt:lpstr>
      <vt:lpstr>Assistant Regular</vt:lpstr>
      <vt:lpstr>Assistant Bold</vt:lpstr>
      <vt:lpstr>Arimo Bold</vt:lpstr>
      <vt:lpstr>Assistant Regular Bold</vt:lpstr>
      <vt:lpstr>Calibri</vt:lpstr>
      <vt:lpstr>Arimo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Screening and Orienting Patients to Virtual Mental Health Care ​</dc:title>
  <cp:lastModifiedBy>andrea piazza</cp:lastModifiedBy>
  <cp:revision>3</cp:revision>
  <dcterms:created xsi:type="dcterms:W3CDTF">2006-08-16T00:00:00Z</dcterms:created>
  <dcterms:modified xsi:type="dcterms:W3CDTF">2022-03-03T23:58:12Z</dcterms:modified>
  <dc:identifier>DAE5yXIc7_c</dc:identifier>
</cp:coreProperties>
</file>