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56"/>
  </p:notesMasterIdLst>
  <p:sldIdLst>
    <p:sldId id="256" r:id="rId2"/>
    <p:sldId id="308" r:id="rId3"/>
    <p:sldId id="257" r:id="rId4"/>
    <p:sldId id="312" r:id="rId5"/>
    <p:sldId id="316" r:id="rId6"/>
    <p:sldId id="317" r:id="rId7"/>
    <p:sldId id="314" r:id="rId8"/>
    <p:sldId id="313" r:id="rId9"/>
    <p:sldId id="258" r:id="rId10"/>
    <p:sldId id="259" r:id="rId11"/>
    <p:sldId id="260" r:id="rId12"/>
    <p:sldId id="261" r:id="rId13"/>
    <p:sldId id="309" r:id="rId14"/>
    <p:sldId id="262" r:id="rId15"/>
    <p:sldId id="263" r:id="rId16"/>
    <p:sldId id="264" r:id="rId17"/>
    <p:sldId id="265" r:id="rId18"/>
    <p:sldId id="268" r:id="rId19"/>
    <p:sldId id="269" r:id="rId20"/>
    <p:sldId id="270" r:id="rId21"/>
    <p:sldId id="271" r:id="rId22"/>
    <p:sldId id="272" r:id="rId23"/>
    <p:sldId id="307" r:id="rId24"/>
    <p:sldId id="273" r:id="rId25"/>
    <p:sldId id="275" r:id="rId26"/>
    <p:sldId id="276" r:id="rId27"/>
    <p:sldId id="277" r:id="rId28"/>
    <p:sldId id="278" r:id="rId29"/>
    <p:sldId id="279" r:id="rId30"/>
    <p:sldId id="280" r:id="rId31"/>
    <p:sldId id="266" r:id="rId32"/>
    <p:sldId id="281" r:id="rId33"/>
    <p:sldId id="282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283" r:id="rId42"/>
    <p:sldId id="285" r:id="rId43"/>
    <p:sldId id="295" r:id="rId44"/>
    <p:sldId id="315" r:id="rId45"/>
    <p:sldId id="296" r:id="rId46"/>
    <p:sldId id="297" r:id="rId47"/>
    <p:sldId id="298" r:id="rId48"/>
    <p:sldId id="286" r:id="rId49"/>
    <p:sldId id="289" r:id="rId50"/>
    <p:sldId id="290" r:id="rId51"/>
    <p:sldId id="291" r:id="rId52"/>
    <p:sldId id="292" r:id="rId53"/>
    <p:sldId id="294" r:id="rId54"/>
    <p:sldId id="311" r:id="rId5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37B98-FA6E-1B4D-BC42-394E63D83491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09893-5E80-CE42-A016-51D67EFC27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70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‘’’I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09893-5E80-CE42-A016-51D67EFC270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3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DC90ED-C9E7-3A4B-B0F2-2D157F4557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4541" y="-7942286"/>
            <a:ext cx="2261551" cy="1721028"/>
          </a:xfrm>
        </p:spPr>
        <p:txBody>
          <a:bodyPr>
            <a:normAutofit fontScale="90000"/>
          </a:bodyPr>
          <a:lstStyle/>
          <a:p>
            <a:r>
              <a:rPr lang="en-US"/>
              <a:t>ഒരു കുട്ടിയുടെ ജനനം മുതൽ കൗമാരകാലഘട്ടം വരെയുള്ള ചലനങ്ങളുമായി ബന്ധ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B9329EF-D2C4-E743-9C6B-737F16F86C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7514" y="5410200"/>
            <a:ext cx="3847686" cy="572611"/>
          </a:xfrm>
        </p:spPr>
        <p:txBody>
          <a:bodyPr/>
          <a:lstStyle/>
          <a:p>
            <a:pPr algn="r"/>
            <a:r>
              <a:rPr lang="en-US" dirty="0" err="1">
                <a:solidFill>
                  <a:srgbClr val="C00000"/>
                </a:solidFill>
              </a:rPr>
              <a:t>Sreela</a:t>
            </a:r>
            <a:r>
              <a:rPr lang="en-US" dirty="0">
                <a:solidFill>
                  <a:srgbClr val="C00000"/>
                </a:solidFill>
              </a:rPr>
              <a:t> S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49E4421D-A68C-CC47-BEA4-7A5CB1A114A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827"/>
          <a:stretch>
            <a:fillRect/>
          </a:stretch>
        </p:blipFill>
        <p:spPr>
          <a:xfrm>
            <a:off x="1219200" y="914400"/>
            <a:ext cx="5648325" cy="492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71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6B80E9-4AFA-F74E-AE1B-0BB26D765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പീഡ്രിയാട്രിക് ഫിസിയോ തെറാപ്പി സേവനം ആവശ്യമായി വരുന്നത് എപ്പോൾ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57F557B-002F-4147-B08C-870ADBEB6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err="1">
                <a:solidFill>
                  <a:srgbClr val="C00000"/>
                </a:solidFill>
              </a:rPr>
              <a:t>ജന്മനായുള്ള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വൈകല്യങ്ങ</a:t>
            </a:r>
            <a:r>
              <a:rPr lang="en-US" b="1" dirty="0" smtClean="0">
                <a:solidFill>
                  <a:srgbClr val="C00000"/>
                </a:solidFill>
              </a:rPr>
              <a:t>ൾ</a:t>
            </a:r>
          </a:p>
          <a:p>
            <a:pPr marL="0" indent="0" algn="ctr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465138" indent="-344488"/>
            <a:r>
              <a:rPr lang="en-US" dirty="0"/>
              <a:t>C T </a:t>
            </a:r>
            <a:r>
              <a:rPr lang="en-US" dirty="0" err="1"/>
              <a:t>EV</a:t>
            </a:r>
            <a:r>
              <a:rPr lang="en-US" dirty="0"/>
              <a:t> (club Foot)</a:t>
            </a:r>
          </a:p>
          <a:p>
            <a:pPr marL="465138" indent="-344488"/>
            <a:r>
              <a:rPr lang="en-US" dirty="0" err="1"/>
              <a:t>ഇടുപ്പ്</a:t>
            </a:r>
            <a:r>
              <a:rPr lang="en-US" dirty="0"/>
              <a:t> </a:t>
            </a:r>
            <a:r>
              <a:rPr lang="en-US" dirty="0" err="1"/>
              <a:t>ല്ല്</a:t>
            </a:r>
            <a:r>
              <a:rPr lang="en-US" dirty="0"/>
              <a:t> </a:t>
            </a:r>
            <a:r>
              <a:rPr lang="en-US" dirty="0" err="1"/>
              <a:t>അഥവാ</a:t>
            </a:r>
            <a:r>
              <a:rPr lang="en-US" dirty="0"/>
              <a:t> Hipbone ൻ</a:t>
            </a:r>
            <a:r>
              <a:rPr lang="en-US" dirty="0" err="1"/>
              <a:t>്റെ</a:t>
            </a:r>
            <a:endParaRPr lang="en-US" dirty="0"/>
          </a:p>
          <a:p>
            <a:pPr marL="465138" indent="-344488"/>
            <a:r>
              <a:rPr lang="en-US" dirty="0" err="1"/>
              <a:t>സ്ഥാനചലനം</a:t>
            </a:r>
            <a:endParaRPr lang="en-US" dirty="0"/>
          </a:p>
          <a:p>
            <a:pPr marL="465138" indent="-344488"/>
            <a:r>
              <a:rPr lang="en-US" dirty="0" err="1"/>
              <a:t>FI</a:t>
            </a:r>
            <a:r>
              <a:rPr lang="en-US" dirty="0"/>
              <a:t> at foot </a:t>
            </a:r>
            <a:r>
              <a:rPr lang="en-US" dirty="0" err="1"/>
              <a:t>അഥവാ</a:t>
            </a:r>
            <a:r>
              <a:rPr lang="en-US" dirty="0"/>
              <a:t> </a:t>
            </a:r>
            <a:r>
              <a:rPr lang="en-US" dirty="0" err="1"/>
              <a:t>പരന്ന</a:t>
            </a:r>
            <a:r>
              <a:rPr lang="en-US" dirty="0"/>
              <a:t> </a:t>
            </a:r>
            <a:r>
              <a:rPr lang="en-US" dirty="0" err="1"/>
              <a:t>പാദം</a:t>
            </a:r>
            <a:endParaRPr lang="en-US" dirty="0"/>
          </a:p>
          <a:p>
            <a:pPr marL="465138" indent="-344488"/>
            <a:r>
              <a:rPr lang="en-US" dirty="0"/>
              <a:t>Foot drop</a:t>
            </a:r>
          </a:p>
          <a:p>
            <a:pPr marL="465138" indent="-344488"/>
            <a:r>
              <a:rPr lang="en-US" dirty="0"/>
              <a:t>To e </a:t>
            </a:r>
            <a:r>
              <a:rPr lang="en-US" dirty="0" smtClean="0"/>
              <a:t>walkin</a:t>
            </a:r>
            <a:r>
              <a:rPr lang="en-US" dirty="0"/>
              <a:t>g</a:t>
            </a:r>
            <a:r>
              <a:rPr lang="en-US" dirty="0" smtClean="0"/>
              <a:t> </a:t>
            </a:r>
            <a:r>
              <a:rPr lang="en-US" dirty="0" err="1"/>
              <a:t>കാ</a:t>
            </a:r>
            <a:r>
              <a:rPr lang="en-US" dirty="0"/>
              <a:t>ൽ </a:t>
            </a:r>
            <a:r>
              <a:rPr lang="en-US" dirty="0" err="1"/>
              <a:t>വിര</a:t>
            </a:r>
            <a:r>
              <a:rPr lang="en-US" dirty="0"/>
              <a:t>ൽ  </a:t>
            </a:r>
            <a:r>
              <a:rPr lang="en-US" dirty="0" err="1"/>
              <a:t>ഊന്നിയുള്ള</a:t>
            </a:r>
            <a:r>
              <a:rPr lang="en-US" dirty="0"/>
              <a:t> </a:t>
            </a:r>
            <a:r>
              <a:rPr lang="en-US" dirty="0" err="1"/>
              <a:t>നടത്തം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90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53AD62-D784-604A-B85D-91E78A9BE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519" y="685800"/>
            <a:ext cx="10948481" cy="1066800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rgbClr val="C00000"/>
                </a:solidFill>
              </a:rPr>
              <a:t>വളർച്ചാ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വൈകല്യങ്ങ</a:t>
            </a:r>
            <a:r>
              <a:rPr lang="en-US" b="1" dirty="0">
                <a:solidFill>
                  <a:srgbClr val="C00000"/>
                </a:solidFill>
              </a:rPr>
              <a:t>ൾ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654DD8-3B9E-434A-8008-2670458A8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8313" indent="-347663"/>
            <a:r>
              <a:rPr lang="en-US" dirty="0" smtClean="0"/>
              <a:t>Dwarfism</a:t>
            </a:r>
          </a:p>
          <a:p>
            <a:pPr marL="468313" indent="-347663"/>
            <a:r>
              <a:rPr lang="en-US" dirty="0" err="1" smtClean="0"/>
              <a:t>Osteogenisis</a:t>
            </a:r>
            <a:r>
              <a:rPr lang="en-US" dirty="0" smtClean="0"/>
              <a:t> </a:t>
            </a:r>
            <a:r>
              <a:rPr lang="en-US" dirty="0" err="1" smtClean="0"/>
              <a:t>imperfecta</a:t>
            </a:r>
            <a:endParaRPr lang="en-US" dirty="0" smtClean="0"/>
          </a:p>
          <a:p>
            <a:pPr marL="468313" indent="-347663"/>
            <a:r>
              <a:rPr lang="en-US" dirty="0" smtClean="0"/>
              <a:t>Developmental Delay</a:t>
            </a:r>
            <a:endParaRPr lang="en-US" dirty="0"/>
          </a:p>
          <a:p>
            <a:pPr>
              <a:buNone/>
            </a:pPr>
            <a:r>
              <a:rPr lang="en-US" sz="3600" b="1" dirty="0" err="1">
                <a:solidFill>
                  <a:srgbClr val="C00000"/>
                </a:solidFill>
              </a:rPr>
              <a:t>ജനിതക</a:t>
            </a:r>
            <a:r>
              <a:rPr lang="en-US" sz="3600" b="1" dirty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രോഗങ്ങ</a:t>
            </a:r>
            <a:r>
              <a:rPr lang="en-US" sz="3600" b="1" dirty="0" smtClean="0">
                <a:solidFill>
                  <a:srgbClr val="C00000"/>
                </a:solidFill>
              </a:rPr>
              <a:t>ൾ</a:t>
            </a:r>
          </a:p>
          <a:p>
            <a:pPr marL="468313" indent="-347663"/>
            <a:r>
              <a:rPr lang="en-US" dirty="0" smtClean="0"/>
              <a:t>Muscular dystrophy</a:t>
            </a:r>
          </a:p>
          <a:p>
            <a:pPr marL="468313" indent="-347663"/>
            <a:r>
              <a:rPr lang="en-US" dirty="0" err="1" smtClean="0">
                <a:solidFill>
                  <a:schemeClr val="tx1"/>
                </a:solidFill>
              </a:rPr>
              <a:t>Angelman</a:t>
            </a:r>
            <a:r>
              <a:rPr lang="en-US" dirty="0" smtClean="0">
                <a:solidFill>
                  <a:schemeClr val="tx1"/>
                </a:solidFill>
              </a:rPr>
              <a:t> syndrome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184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346D4DD-F869-2A48-986A-77F28B2E4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0" y="990600"/>
            <a:ext cx="7848600" cy="4511040"/>
          </a:xfrm>
        </p:spPr>
        <p:txBody>
          <a:bodyPr/>
          <a:lstStyle/>
          <a:p>
            <a:pPr marL="468313" indent="-347663"/>
            <a:r>
              <a:rPr lang="en-US" dirty="0" smtClean="0">
                <a:solidFill>
                  <a:schemeClr val="tx1"/>
                </a:solidFill>
              </a:rPr>
              <a:t>Down Syndrome </a:t>
            </a:r>
          </a:p>
          <a:p>
            <a:pPr marL="468313" indent="-347663"/>
            <a:r>
              <a:rPr lang="en-US" dirty="0" err="1" smtClean="0">
                <a:solidFill>
                  <a:schemeClr val="tx1"/>
                </a:solidFill>
              </a:rPr>
              <a:t>ഓട്ടിസം</a:t>
            </a:r>
            <a:endParaRPr lang="en-US" dirty="0" smtClean="0">
              <a:solidFill>
                <a:schemeClr val="tx1"/>
              </a:solidFill>
            </a:endParaRPr>
          </a:p>
          <a:p>
            <a:pPr marL="468313" indent="-347663"/>
            <a:r>
              <a:rPr lang="en-US" dirty="0" err="1" smtClean="0"/>
              <a:t>ഹൈഡോ</a:t>
            </a:r>
            <a:r>
              <a:rPr lang="en-US" dirty="0" smtClean="0"/>
              <a:t> </a:t>
            </a:r>
            <a:r>
              <a:rPr lang="en-US" dirty="0" err="1"/>
              <a:t>സെഫാലസ്</a:t>
            </a:r>
            <a:r>
              <a:rPr lang="en-US" dirty="0"/>
              <a:t> – </a:t>
            </a:r>
            <a:r>
              <a:rPr lang="en-US" dirty="0" err="1"/>
              <a:t>അഥവാ</a:t>
            </a:r>
            <a:r>
              <a:rPr lang="en-US"/>
              <a:t> </a:t>
            </a:r>
            <a:r>
              <a:rPr lang="en-US" smtClean="0"/>
              <a:t>CSF </a:t>
            </a:r>
            <a:r>
              <a:rPr lang="en-US" dirty="0"/>
              <a:t>ൻ</a:t>
            </a:r>
            <a:r>
              <a:rPr lang="en-US" dirty="0" err="1"/>
              <a:t>്റെ</a:t>
            </a:r>
            <a:r>
              <a:rPr lang="en-US" dirty="0"/>
              <a:t> </a:t>
            </a:r>
            <a:r>
              <a:rPr lang="en-US" dirty="0" err="1"/>
              <a:t>അളവ്</a:t>
            </a:r>
            <a:r>
              <a:rPr lang="en-US" dirty="0"/>
              <a:t> </a:t>
            </a:r>
            <a:r>
              <a:rPr lang="en-US" dirty="0" err="1"/>
              <a:t>കൂട്ടുന്ന</a:t>
            </a:r>
            <a:r>
              <a:rPr lang="en-US" dirty="0"/>
              <a:t> </a:t>
            </a:r>
            <a:r>
              <a:rPr lang="en-US" dirty="0" err="1"/>
              <a:t>അവസ്ഥ</a:t>
            </a:r>
            <a:endParaRPr lang="en-US" dirty="0"/>
          </a:p>
          <a:p>
            <a:pPr marL="468313" indent="-347663"/>
            <a:r>
              <a:rPr lang="en-US" dirty="0" err="1"/>
              <a:t>മെറ്റാ</a:t>
            </a:r>
            <a:r>
              <a:rPr lang="en-US" dirty="0"/>
              <a:t> </a:t>
            </a:r>
            <a:r>
              <a:rPr lang="en-US" dirty="0" err="1"/>
              <a:t>ബോളിക്</a:t>
            </a:r>
            <a:r>
              <a:rPr lang="en-US" dirty="0"/>
              <a:t> </a:t>
            </a:r>
            <a:r>
              <a:rPr lang="en-US" dirty="0" smtClean="0"/>
              <a:t>Disorder</a:t>
            </a:r>
            <a:endParaRPr lang="en-US" dirty="0"/>
          </a:p>
          <a:p>
            <a:pPr marL="468313" indent="-347663"/>
            <a:r>
              <a:rPr lang="en-US" dirty="0" err="1" smtClean="0"/>
              <a:t>Torticolis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എന്ന</a:t>
            </a:r>
            <a:r>
              <a:rPr lang="en-US" dirty="0"/>
              <a:t>  </a:t>
            </a:r>
            <a:r>
              <a:rPr lang="en-US" dirty="0" err="1"/>
              <a:t>കഴുത്തിൻ്റെ</a:t>
            </a:r>
            <a:r>
              <a:rPr lang="en-US" dirty="0"/>
              <a:t> </a:t>
            </a:r>
            <a:r>
              <a:rPr lang="en-US" dirty="0" err="1"/>
              <a:t>പേശികളുമായി</a:t>
            </a:r>
            <a:r>
              <a:rPr lang="en-US" dirty="0"/>
              <a:t> </a:t>
            </a:r>
            <a:r>
              <a:rPr lang="en-US" dirty="0" err="1"/>
              <a:t>ബന്ധപ്പെട്ട</a:t>
            </a:r>
            <a:r>
              <a:rPr lang="en-US" dirty="0"/>
              <a:t> </a:t>
            </a:r>
            <a:r>
              <a:rPr lang="en-US" dirty="0" err="1"/>
              <a:t>അസുഖം</a:t>
            </a:r>
            <a:endParaRPr lang="en-US" dirty="0"/>
          </a:p>
          <a:p>
            <a:pPr marL="468313" indent="-347663"/>
            <a:r>
              <a:rPr lang="en-US" dirty="0" smtClean="0"/>
              <a:t>Scoliosis </a:t>
            </a:r>
            <a:r>
              <a:rPr lang="en-US" dirty="0"/>
              <a:t>– </a:t>
            </a:r>
            <a:r>
              <a:rPr lang="en-US" dirty="0" err="1"/>
              <a:t>നട്ടെല്ലിൻ്റെ</a:t>
            </a:r>
            <a:r>
              <a:rPr lang="en-US" dirty="0"/>
              <a:t>  </a:t>
            </a:r>
            <a:r>
              <a:rPr lang="en-US" dirty="0" err="1"/>
              <a:t>വളവ്</a:t>
            </a:r>
            <a:endParaRPr lang="en-US" dirty="0"/>
          </a:p>
          <a:p>
            <a:pPr marL="468313" indent="-347663"/>
            <a:r>
              <a:rPr lang="en-US" dirty="0"/>
              <a:t> </a:t>
            </a:r>
            <a:r>
              <a:rPr lang="en-US" dirty="0" err="1" smtClean="0"/>
              <a:t>ErbsPalsy</a:t>
            </a:r>
            <a:r>
              <a:rPr lang="en-US" dirty="0" smtClean="0"/>
              <a:t>– </a:t>
            </a:r>
            <a:r>
              <a:rPr lang="en-US" dirty="0" err="1"/>
              <a:t>എന്ന</a:t>
            </a:r>
            <a:r>
              <a:rPr lang="en-US" dirty="0"/>
              <a:t> </a:t>
            </a:r>
            <a:r>
              <a:rPr lang="en-US" dirty="0" err="1"/>
              <a:t>ഞരമ്പുമായി</a:t>
            </a:r>
            <a:r>
              <a:rPr lang="en-US" dirty="0"/>
              <a:t> </a:t>
            </a:r>
            <a:r>
              <a:rPr lang="en-US" dirty="0" err="1"/>
              <a:t>ബന്ധപ്പെട്ട</a:t>
            </a:r>
            <a:r>
              <a:rPr lang="en-US" dirty="0"/>
              <a:t> </a:t>
            </a:r>
            <a:r>
              <a:rPr lang="en-US" dirty="0" err="1"/>
              <a:t>ജനന</a:t>
            </a:r>
            <a:r>
              <a:rPr lang="en-US" dirty="0"/>
              <a:t> </a:t>
            </a:r>
            <a:r>
              <a:rPr lang="en-US" dirty="0" err="1"/>
              <a:t>സമയത്തുണ്ടാകുന്ന</a:t>
            </a:r>
            <a:r>
              <a:rPr lang="en-US" dirty="0"/>
              <a:t> </a:t>
            </a:r>
            <a:r>
              <a:rPr lang="en-US" dirty="0" err="1"/>
              <a:t>വൈകല്യം</a:t>
            </a:r>
            <a:endParaRPr lang="en-US" dirty="0"/>
          </a:p>
          <a:p>
            <a:pPr marL="468313" indent="-347663"/>
            <a:r>
              <a:rPr lang="en-US" dirty="0" err="1"/>
              <a:t>Cerbral</a:t>
            </a:r>
            <a:r>
              <a:rPr lang="en-US" dirty="0"/>
              <a:t> </a:t>
            </a:r>
            <a:r>
              <a:rPr lang="en-US" dirty="0" err="1" smtClean="0"/>
              <a:t>Palsyഅഥവാ</a:t>
            </a:r>
            <a:r>
              <a:rPr lang="en-US" dirty="0" smtClean="0"/>
              <a:t> </a:t>
            </a:r>
            <a:r>
              <a:rPr lang="en-US" dirty="0" err="1"/>
              <a:t>മസ്തിഷ്ക്ക</a:t>
            </a:r>
            <a:r>
              <a:rPr lang="en-US" dirty="0"/>
              <a:t> </a:t>
            </a:r>
            <a:r>
              <a:rPr lang="en-US" dirty="0" err="1"/>
              <a:t>വാതം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026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609600"/>
            <a:ext cx="7543800" cy="5257800"/>
          </a:xfrm>
        </p:spPr>
        <p:txBody>
          <a:bodyPr/>
          <a:lstStyle/>
          <a:p>
            <a:pPr algn="ctr">
              <a:buNone/>
            </a:pPr>
            <a:r>
              <a:rPr lang="ml-IN" sz="3200" b="1" dirty="0" smtClean="0">
                <a:latin typeface="ML-TTAathira" pitchFamily="82" charset="0"/>
              </a:rPr>
              <a:t>മസ്തിഷ്ക്കവാദം</a:t>
            </a:r>
            <a:r>
              <a:rPr lang="ml-IN" dirty="0" smtClean="0">
                <a:latin typeface="ML-TTAathira" pitchFamily="82" charset="0"/>
              </a:rPr>
              <a:t> </a:t>
            </a:r>
            <a:endParaRPr lang="en-US" dirty="0">
              <a:latin typeface="ML-TTAathira" pitchFamily="8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F805DD-1811-E14C-A9FE-E52C1F8FF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368" y="-392013"/>
            <a:ext cx="2947482" cy="4601183"/>
          </a:xfrm>
        </p:spPr>
        <p:txBody>
          <a:bodyPr/>
          <a:lstStyle/>
          <a:p>
            <a:r>
              <a:rPr lang="en-US" dirty="0" err="1"/>
              <a:t>മസ്തിഷ്ക്ക</a:t>
            </a:r>
            <a:r>
              <a:rPr lang="en-US" dirty="0"/>
              <a:t> </a:t>
            </a:r>
            <a:r>
              <a:rPr lang="en-US" dirty="0" err="1"/>
              <a:t>വാതം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cerebral Palsy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3A2DC5F-33BE-C749-9867-8CA074576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ശരിരത്തിൻറെ</a:t>
            </a:r>
            <a:r>
              <a:rPr lang="en-US" dirty="0" smtClean="0"/>
              <a:t> </a:t>
            </a:r>
            <a:r>
              <a:rPr lang="en-US" dirty="0" err="1"/>
              <a:t>അംഗചലനങ്ങളേയും</a:t>
            </a:r>
            <a:r>
              <a:rPr lang="en-US" dirty="0"/>
              <a:t> </a:t>
            </a:r>
            <a:r>
              <a:rPr lang="en-US" dirty="0" err="1"/>
              <a:t>പേശി</a:t>
            </a:r>
            <a:r>
              <a:rPr lang="en-US" dirty="0"/>
              <a:t> </a:t>
            </a:r>
            <a:r>
              <a:rPr lang="en-US" dirty="0" err="1"/>
              <a:t>ഏകോപനത്തേയും</a:t>
            </a:r>
            <a:r>
              <a:rPr lang="en-US" dirty="0"/>
              <a:t> </a:t>
            </a:r>
            <a:r>
              <a:rPr lang="en-US" dirty="0" err="1"/>
              <a:t>ബാധിക്കുന്നതും</a:t>
            </a:r>
            <a:r>
              <a:rPr lang="en-US" dirty="0"/>
              <a:t> ആ </a:t>
            </a:r>
            <a:r>
              <a:rPr lang="en-US" dirty="0" err="1"/>
              <a:t>ജി</a:t>
            </a:r>
            <a:r>
              <a:rPr lang="en-US" dirty="0"/>
              <a:t> </a:t>
            </a:r>
            <a:r>
              <a:rPr lang="en-US" dirty="0" err="1"/>
              <a:t>വനാന്തം</a:t>
            </a:r>
            <a:r>
              <a:rPr lang="en-US" dirty="0"/>
              <a:t> </a:t>
            </a:r>
            <a:r>
              <a:rPr lang="en-US" dirty="0" err="1"/>
              <a:t>നില</a:t>
            </a:r>
            <a:r>
              <a:rPr lang="en-US" dirty="0"/>
              <a:t> </a:t>
            </a:r>
            <a:r>
              <a:rPr lang="en-US" dirty="0" err="1"/>
              <a:t>നിൽക്കുന്നതുമായ</a:t>
            </a:r>
            <a:r>
              <a:rPr lang="en-US" dirty="0"/>
              <a:t> </a:t>
            </a:r>
            <a:r>
              <a:rPr lang="en-US" dirty="0" err="1"/>
              <a:t>ഒരു</a:t>
            </a:r>
            <a:r>
              <a:rPr lang="en-US" dirty="0"/>
              <a:t> </a:t>
            </a:r>
            <a:r>
              <a:rPr lang="en-US" dirty="0" err="1"/>
              <a:t>പറ്റം</a:t>
            </a:r>
            <a:r>
              <a:rPr lang="en-US" dirty="0"/>
              <a:t> </a:t>
            </a:r>
            <a:r>
              <a:rPr lang="en-US" dirty="0" err="1"/>
              <a:t>അവസ്ഥകളെ</a:t>
            </a:r>
            <a:r>
              <a:rPr lang="en-US" dirty="0"/>
              <a:t> </a:t>
            </a:r>
            <a:r>
              <a:rPr lang="en-US" dirty="0" err="1"/>
              <a:t>മസ്തിഷ്ക്ക</a:t>
            </a:r>
            <a:r>
              <a:rPr lang="en-US" dirty="0"/>
              <a:t> </a:t>
            </a:r>
            <a:r>
              <a:rPr lang="en-US" dirty="0" err="1"/>
              <a:t>വാതം</a:t>
            </a:r>
            <a:r>
              <a:rPr lang="en-US" dirty="0"/>
              <a:t> </a:t>
            </a:r>
            <a:r>
              <a:rPr lang="en-US" dirty="0" err="1"/>
              <a:t>എന്നു</a:t>
            </a:r>
            <a:r>
              <a:rPr lang="en-US" dirty="0"/>
              <a:t> </a:t>
            </a:r>
            <a:r>
              <a:rPr lang="en-US" dirty="0" err="1" smtClean="0"/>
              <a:t>പറയാം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Cerebral means related to Brain and Palsy </a:t>
            </a:r>
            <a:r>
              <a:rPr lang="en-US" smtClean="0"/>
              <a:t>means paralysis.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7AE89AB2-C02A-A84A-9531-CDB806C915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868"/>
          <a:stretch>
            <a:fillRect/>
          </a:stretch>
        </p:blipFill>
        <p:spPr>
          <a:xfrm>
            <a:off x="1" y="3505200"/>
            <a:ext cx="3287640" cy="213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617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00E873-A8C9-3345-BBBD-A1CD9F27A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176081" cy="4601183"/>
          </a:xfrm>
        </p:spPr>
        <p:txBody>
          <a:bodyPr/>
          <a:lstStyle/>
          <a:p>
            <a:r>
              <a:rPr lang="en-US" dirty="0" err="1"/>
              <a:t>കാരണങ്ങ</a:t>
            </a:r>
            <a:r>
              <a:rPr lang="en-US" dirty="0"/>
              <a:t>ൾ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E2DE82-44EE-324C-AD73-63514D1D4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പ്രധാനമായും</a:t>
            </a:r>
            <a:r>
              <a:rPr lang="en-US" dirty="0"/>
              <a:t> 3 </a:t>
            </a:r>
            <a:r>
              <a:rPr lang="en-US" dirty="0" err="1"/>
              <a:t>തരത്തിലാണ്</a:t>
            </a:r>
            <a:r>
              <a:rPr lang="en-US" dirty="0"/>
              <a:t> </a:t>
            </a:r>
            <a:r>
              <a:rPr lang="en-US" dirty="0" smtClean="0"/>
              <a:t>CEREBRAL PALSY </a:t>
            </a:r>
            <a:r>
              <a:rPr lang="en-US" dirty="0" err="1"/>
              <a:t>സംഭവിക്കുന്നത്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ഭ്രൂണാവസ്ഥയി</a:t>
            </a:r>
            <a:r>
              <a:rPr lang="en-US" dirty="0"/>
              <a:t>ൽ </a:t>
            </a:r>
            <a:r>
              <a:rPr lang="en-US" dirty="0" err="1"/>
              <a:t>ശിശുവായി</a:t>
            </a:r>
            <a:r>
              <a:rPr lang="en-US" dirty="0"/>
              <a:t> </a:t>
            </a:r>
            <a:r>
              <a:rPr lang="en-US" dirty="0" err="1"/>
              <a:t>വളർന്നു</a:t>
            </a:r>
            <a:r>
              <a:rPr lang="en-US" dirty="0"/>
              <a:t> </a:t>
            </a:r>
            <a:r>
              <a:rPr lang="en-US" dirty="0" err="1"/>
              <a:t>വരുന്ന</a:t>
            </a:r>
            <a:r>
              <a:rPr lang="en-US" dirty="0"/>
              <a:t> </a:t>
            </a:r>
            <a:r>
              <a:rPr lang="en-US" dirty="0" err="1"/>
              <a:t>ഘട്ടത്തി</a:t>
            </a:r>
            <a:r>
              <a:rPr lang="en-US" dirty="0"/>
              <a:t>ൽ </a:t>
            </a:r>
            <a:r>
              <a:rPr lang="en-US" dirty="0" err="1"/>
              <a:t>ഉണ്ടാക്കുന്ന</a:t>
            </a:r>
            <a:r>
              <a:rPr lang="en-US" dirty="0"/>
              <a:t> </a:t>
            </a:r>
            <a:r>
              <a:rPr lang="en-US" dirty="0" err="1"/>
              <a:t>ക്ഷതങ്ങ</a:t>
            </a:r>
            <a:r>
              <a:rPr lang="en-US" dirty="0"/>
              <a:t>ൾ</a:t>
            </a:r>
          </a:p>
          <a:p>
            <a:r>
              <a:rPr lang="en-US" dirty="0" err="1"/>
              <a:t>പ്രസവത്തിന്</a:t>
            </a:r>
            <a:r>
              <a:rPr lang="en-US" dirty="0"/>
              <a:t> </a:t>
            </a:r>
            <a:r>
              <a:rPr lang="en-US" dirty="0" err="1"/>
              <a:t>തൊട്ടു</a:t>
            </a:r>
            <a:r>
              <a:rPr lang="en-US" dirty="0"/>
              <a:t> </a:t>
            </a:r>
            <a:r>
              <a:rPr lang="en-US" dirty="0" err="1"/>
              <a:t>മുൻപ്</a:t>
            </a:r>
            <a:r>
              <a:rPr lang="en-US" dirty="0"/>
              <a:t> </a:t>
            </a:r>
            <a:r>
              <a:rPr lang="en-US" dirty="0" err="1"/>
              <a:t>ഉണ്ടാകുന്ന</a:t>
            </a:r>
            <a:r>
              <a:rPr lang="en-US" dirty="0"/>
              <a:t> </a:t>
            </a:r>
            <a:r>
              <a:rPr lang="en-US" dirty="0" err="1"/>
              <a:t>ക്ഷതങ്ങ</a:t>
            </a:r>
            <a:r>
              <a:rPr lang="en-US" dirty="0"/>
              <a:t>ൾ/ </a:t>
            </a:r>
            <a:r>
              <a:rPr lang="en-US" dirty="0" err="1" smtClean="0"/>
              <a:t>ബുദ്ധിമുട്ടുകൾprenatal</a:t>
            </a:r>
            <a:r>
              <a:rPr lang="en-US" dirty="0" smtClean="0"/>
              <a:t>(28 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wk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err="1"/>
              <a:t>പ്രസവത്തിന്</a:t>
            </a:r>
            <a:r>
              <a:rPr lang="en-US" dirty="0"/>
              <a:t> </a:t>
            </a:r>
            <a:r>
              <a:rPr lang="en-US" dirty="0" err="1"/>
              <a:t>തൊട്ടുശേഷം</a:t>
            </a:r>
            <a:r>
              <a:rPr lang="en-US" dirty="0"/>
              <a:t> </a:t>
            </a:r>
            <a:r>
              <a:rPr lang="en-US" dirty="0" err="1"/>
              <a:t>ഉണ്ടാകുന്ന</a:t>
            </a:r>
            <a:r>
              <a:rPr lang="en-US" dirty="0"/>
              <a:t> </a:t>
            </a:r>
            <a:r>
              <a:rPr lang="en-US" dirty="0" err="1" smtClean="0"/>
              <a:t>ക്ഷതങ്ങ</a:t>
            </a:r>
            <a:r>
              <a:rPr lang="en-US" dirty="0" smtClean="0"/>
              <a:t>ൾ/</a:t>
            </a:r>
            <a:r>
              <a:rPr lang="en-US" dirty="0" err="1" smtClean="0"/>
              <a:t>കേടുപാടുക</a:t>
            </a:r>
            <a:r>
              <a:rPr lang="en-US" dirty="0" smtClean="0"/>
              <a:t>ൾ(2 years)postnatal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019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53AB01-40A0-3F4D-9664-94143C9C6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അപകടാവസ്ഥ, ഉണ്ടാകാൻ സാധ്യത ഉള്ളത് ആർക്കെല്ലാം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94B061-66A1-DE46-8332-22629FE0C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ഏതെങ്കിലും</a:t>
            </a:r>
            <a:r>
              <a:rPr lang="en-US" dirty="0"/>
              <a:t> </a:t>
            </a:r>
            <a:r>
              <a:rPr lang="en-US" dirty="0" err="1"/>
              <a:t>തരത്തിലുള്ള</a:t>
            </a:r>
            <a:r>
              <a:rPr lang="en-US" dirty="0"/>
              <a:t> in </a:t>
            </a:r>
            <a:r>
              <a:rPr lang="en-US" dirty="0" err="1"/>
              <a:t>Fection</a:t>
            </a:r>
            <a:r>
              <a:rPr lang="en-US" dirty="0"/>
              <a:t> </a:t>
            </a:r>
            <a:r>
              <a:rPr lang="en-US" dirty="0" err="1"/>
              <a:t>ഉളളവ</a:t>
            </a:r>
            <a:r>
              <a:rPr lang="en-US" dirty="0"/>
              <a:t>ർ</a:t>
            </a:r>
          </a:p>
          <a:p>
            <a:r>
              <a:rPr lang="en-US" dirty="0" err="1"/>
              <a:t>അമ്മയിലെ</a:t>
            </a:r>
            <a:r>
              <a:rPr lang="en-US" dirty="0"/>
              <a:t> </a:t>
            </a:r>
            <a:r>
              <a:rPr lang="en-US" dirty="0" smtClean="0"/>
              <a:t>Thyroid </a:t>
            </a:r>
            <a:r>
              <a:rPr lang="en-US" dirty="0" err="1"/>
              <a:t>hor</a:t>
            </a:r>
            <a:r>
              <a:rPr lang="en-US" dirty="0"/>
              <a:t>  </a:t>
            </a:r>
            <a:r>
              <a:rPr lang="en-US" dirty="0" err="1"/>
              <a:t>mone</a:t>
            </a:r>
            <a:r>
              <a:rPr lang="en-US" dirty="0"/>
              <a:t> </a:t>
            </a:r>
            <a:r>
              <a:rPr lang="en-US" dirty="0" err="1"/>
              <a:t>ക്രമാതീതമായി</a:t>
            </a:r>
            <a:r>
              <a:rPr lang="en-US" dirty="0"/>
              <a:t> </a:t>
            </a:r>
            <a:r>
              <a:rPr lang="en-US" dirty="0" err="1"/>
              <a:t>കുറയുകയോ</a:t>
            </a:r>
            <a:r>
              <a:rPr lang="en-US" dirty="0"/>
              <a:t> </a:t>
            </a:r>
            <a:r>
              <a:rPr lang="en-US" dirty="0" err="1"/>
              <a:t>കൂടുകയോ</a:t>
            </a:r>
            <a:r>
              <a:rPr lang="en-US" dirty="0"/>
              <a:t> </a:t>
            </a:r>
            <a:r>
              <a:rPr lang="en-US" dirty="0" err="1"/>
              <a:t>ചെയ്യുന്നത്</a:t>
            </a:r>
            <a:r>
              <a:rPr lang="en-US" dirty="0"/>
              <a:t>.</a:t>
            </a:r>
          </a:p>
          <a:p>
            <a:r>
              <a:rPr lang="en-US" dirty="0" err="1"/>
              <a:t>പ്രസവത്തി</a:t>
            </a:r>
            <a:r>
              <a:rPr lang="en-US" dirty="0"/>
              <a:t>ൽ </a:t>
            </a:r>
            <a:r>
              <a:rPr lang="en-US" dirty="0" err="1"/>
              <a:t>വരുന്ന</a:t>
            </a:r>
            <a:r>
              <a:rPr lang="en-US" dirty="0"/>
              <a:t> </a:t>
            </a:r>
            <a:r>
              <a:rPr lang="en-US" dirty="0" err="1"/>
              <a:t>മറ്റു</a:t>
            </a:r>
            <a:r>
              <a:rPr lang="en-US" dirty="0"/>
              <a:t> </a:t>
            </a:r>
            <a:r>
              <a:rPr lang="en-US" dirty="0" err="1"/>
              <a:t>ബുദ്ധിമുട്ടുക</a:t>
            </a:r>
            <a:r>
              <a:rPr lang="en-US" dirty="0"/>
              <a:t>ൾ</a:t>
            </a:r>
          </a:p>
          <a:p>
            <a:r>
              <a:rPr lang="en-US" dirty="0" err="1"/>
              <a:t>മഞ്ഞപ്പിത്തം</a:t>
            </a:r>
            <a:endParaRPr lang="en-US" dirty="0"/>
          </a:p>
          <a:p>
            <a:r>
              <a:rPr lang="en-US" dirty="0" err="1"/>
              <a:t>നേരെ</a:t>
            </a:r>
            <a:r>
              <a:rPr lang="en-US" dirty="0"/>
              <a:t> .</a:t>
            </a:r>
            <a:r>
              <a:rPr lang="en-US" dirty="0" err="1"/>
              <a:t>ത്തെയുള്ള</a:t>
            </a:r>
            <a:r>
              <a:rPr lang="en-US" dirty="0"/>
              <a:t> </a:t>
            </a:r>
            <a:r>
              <a:rPr lang="en-US" dirty="0" err="1"/>
              <a:t>ജനനം</a:t>
            </a:r>
            <a:endParaRPr lang="en-US" dirty="0"/>
          </a:p>
          <a:p>
            <a:r>
              <a:rPr lang="en-US" dirty="0" err="1"/>
              <a:t>ശാരീരിക</a:t>
            </a:r>
            <a:r>
              <a:rPr lang="en-US" dirty="0"/>
              <a:t> </a:t>
            </a:r>
            <a:r>
              <a:rPr lang="en-US" dirty="0" err="1"/>
              <a:t>ഭാരം</a:t>
            </a:r>
            <a:r>
              <a:rPr lang="en-US" dirty="0"/>
              <a:t> </a:t>
            </a:r>
            <a:r>
              <a:rPr lang="en-US" dirty="0" err="1"/>
              <a:t>കുറഞ്ഞ്</a:t>
            </a:r>
            <a:r>
              <a:rPr lang="en-US" dirty="0"/>
              <a:t> </a:t>
            </a:r>
            <a:r>
              <a:rPr lang="en-US" dirty="0" err="1"/>
              <a:t>ജനിക്കുന്ന</a:t>
            </a:r>
            <a:r>
              <a:rPr lang="en-US" dirty="0"/>
              <a:t> </a:t>
            </a:r>
            <a:r>
              <a:rPr lang="en-US" dirty="0" err="1"/>
              <a:t>കുട്ടിക</a:t>
            </a:r>
            <a:r>
              <a:rPr lang="en-US" dirty="0"/>
              <a:t>ൾ</a:t>
            </a:r>
          </a:p>
          <a:p>
            <a:r>
              <a:rPr lang="en-US" dirty="0" err="1"/>
              <a:t>ഒന്നിലധികം</a:t>
            </a:r>
            <a:r>
              <a:rPr lang="en-US" dirty="0"/>
              <a:t> </a:t>
            </a:r>
            <a:r>
              <a:rPr lang="en-US" dirty="0" err="1"/>
              <a:t>ജനനം</a:t>
            </a:r>
            <a:r>
              <a:rPr lang="en-US" dirty="0"/>
              <a:t> </a:t>
            </a:r>
            <a:r>
              <a:rPr lang="en-US" dirty="0" err="1"/>
              <a:t>ഒരുമിച്ച്</a:t>
            </a:r>
            <a:r>
              <a:rPr lang="en-US" dirty="0"/>
              <a:t> </a:t>
            </a:r>
            <a:r>
              <a:rPr lang="en-US" dirty="0" err="1"/>
              <a:t>സംഭവിക്കുന്നത്</a:t>
            </a:r>
            <a:endParaRPr lang="en-US" dirty="0"/>
          </a:p>
          <a:p>
            <a:r>
              <a:rPr lang="en-US" dirty="0" err="1"/>
              <a:t>തലച്ചോറിനുണ്ടാകുന്ന</a:t>
            </a:r>
            <a:r>
              <a:rPr lang="en-US" dirty="0"/>
              <a:t> </a:t>
            </a:r>
            <a:r>
              <a:rPr lang="en-US" dirty="0" err="1"/>
              <a:t>ക്ഷതം</a:t>
            </a:r>
            <a:endParaRPr lang="en-US" dirty="0"/>
          </a:p>
          <a:p>
            <a:r>
              <a:rPr lang="en-US" dirty="0" err="1"/>
              <a:t>അമ്മയിലെ</a:t>
            </a:r>
            <a:r>
              <a:rPr lang="en-US" dirty="0"/>
              <a:t> </a:t>
            </a:r>
            <a:r>
              <a:rPr lang="en-US" dirty="0" err="1"/>
              <a:t>പ്രമേഹം</a:t>
            </a:r>
            <a:endParaRPr lang="en-US" dirty="0"/>
          </a:p>
          <a:p>
            <a:r>
              <a:rPr lang="en-US" dirty="0" err="1"/>
              <a:t>രക്തസമ്മർദ്ദം</a:t>
            </a:r>
            <a:endParaRPr lang="en-US" dirty="0"/>
          </a:p>
          <a:p>
            <a:r>
              <a:rPr lang="en-US" dirty="0" err="1"/>
              <a:t>മദ്യപാനം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ഗർഭ</a:t>
            </a:r>
            <a:r>
              <a:rPr lang="en-US" dirty="0"/>
              <a:t> </a:t>
            </a:r>
            <a:r>
              <a:rPr lang="en-US" dirty="0" err="1"/>
              <a:t>നിരോധന</a:t>
            </a:r>
            <a:r>
              <a:rPr lang="en-US" dirty="0"/>
              <a:t> </a:t>
            </a:r>
            <a:r>
              <a:rPr lang="en-US" dirty="0" err="1"/>
              <a:t>ഗുളികകളുടെ</a:t>
            </a:r>
            <a:r>
              <a:rPr lang="en-US" dirty="0"/>
              <a:t> </a:t>
            </a:r>
            <a:r>
              <a:rPr lang="en-US" dirty="0" err="1"/>
              <a:t>ഉപയോഗം</a:t>
            </a:r>
            <a:endParaRPr lang="en-US" dirty="0"/>
          </a:p>
          <a:p>
            <a:r>
              <a:rPr lang="en-US" dirty="0" smtClean="0"/>
              <a:t>Rubella </a:t>
            </a:r>
            <a:r>
              <a:rPr lang="en-US" dirty="0"/>
              <a:t>virus</a:t>
            </a:r>
          </a:p>
          <a:p>
            <a:r>
              <a:rPr lang="en-US" dirty="0" smtClean="0"/>
              <a:t>Meningitis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937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8714AE-9655-8340-855D-0DB41EB7C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മസ്തിഷ്ക്ക വാതം ( cp) യുമായി ബന്ധപ്പെട്ട് ഉണ്ടാകാനിടയുള്ള ബുദ്ധിമുട്ടുകൾ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56A8B9C-D256-564B-B280-4CC7E6C0D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Tone </a:t>
            </a:r>
            <a:r>
              <a:rPr lang="en-US" dirty="0" err="1"/>
              <a:t>അഥവാ</a:t>
            </a:r>
            <a:r>
              <a:rPr lang="en-US" dirty="0"/>
              <a:t> </a:t>
            </a:r>
            <a:r>
              <a:rPr lang="en-US" dirty="0" err="1"/>
              <a:t>പേശികളുടെ</a:t>
            </a:r>
            <a:r>
              <a:rPr lang="en-US" dirty="0"/>
              <a:t> </a:t>
            </a:r>
            <a:r>
              <a:rPr lang="en-US" dirty="0" err="1"/>
              <a:t>ബലം</a:t>
            </a:r>
            <a:r>
              <a:rPr lang="en-US" dirty="0"/>
              <a:t> </a:t>
            </a:r>
            <a:r>
              <a:rPr lang="en-US" dirty="0" err="1"/>
              <a:t>കുറഞ്ഞതോ</a:t>
            </a:r>
            <a:r>
              <a:rPr lang="en-US" dirty="0"/>
              <a:t>  </a:t>
            </a:r>
            <a:r>
              <a:rPr lang="en-US" dirty="0" err="1"/>
              <a:t>കൂടിയോ</a:t>
            </a:r>
            <a:r>
              <a:rPr lang="en-US" dirty="0"/>
              <a:t> </a:t>
            </a:r>
            <a:r>
              <a:rPr lang="en-US" dirty="0" err="1"/>
              <a:t>ഇരിക്കുക</a:t>
            </a:r>
            <a:endParaRPr lang="en-US" dirty="0"/>
          </a:p>
          <a:p>
            <a:r>
              <a:rPr lang="en-US" dirty="0" err="1"/>
              <a:t>അനിയന്ത്രിതമായ</a:t>
            </a:r>
            <a:r>
              <a:rPr lang="en-US" dirty="0"/>
              <a:t> </a:t>
            </a:r>
            <a:r>
              <a:rPr lang="en-US" dirty="0" err="1"/>
              <a:t>ബലം</a:t>
            </a:r>
            <a:r>
              <a:rPr lang="en-US" dirty="0"/>
              <a:t> </a:t>
            </a:r>
            <a:r>
              <a:rPr lang="en-US" dirty="0" err="1" smtClean="0"/>
              <a:t>പിടുത്തം</a:t>
            </a:r>
            <a:r>
              <a:rPr lang="en-US" dirty="0" smtClean="0"/>
              <a:t>(joints)</a:t>
            </a:r>
            <a:endParaRPr lang="en-US" dirty="0"/>
          </a:p>
          <a:p>
            <a:r>
              <a:rPr lang="en-US" dirty="0" err="1"/>
              <a:t>ചലനങ്ങളി</a:t>
            </a:r>
            <a:r>
              <a:rPr lang="en-US" dirty="0"/>
              <a:t>ൽ </a:t>
            </a:r>
            <a:r>
              <a:rPr lang="en-US" dirty="0" err="1"/>
              <a:t>ഉള്ള</a:t>
            </a:r>
            <a:r>
              <a:rPr lang="en-US" dirty="0"/>
              <a:t> </a:t>
            </a:r>
            <a:r>
              <a:rPr lang="en-US" dirty="0" err="1"/>
              <a:t>ബുദ്ധിമുട്ടുക</a:t>
            </a:r>
            <a:r>
              <a:rPr lang="en-US" dirty="0"/>
              <a:t>ൾ (</a:t>
            </a:r>
            <a:r>
              <a:rPr lang="en-US" dirty="0" err="1"/>
              <a:t>അനിയന്ത്രതമായ</a:t>
            </a:r>
            <a:r>
              <a:rPr lang="en-US" dirty="0"/>
              <a:t> </a:t>
            </a:r>
            <a:r>
              <a:rPr lang="en-US" dirty="0" err="1"/>
              <a:t>ചലനം</a:t>
            </a:r>
            <a:r>
              <a:rPr lang="en-US" dirty="0"/>
              <a:t>)</a:t>
            </a:r>
          </a:p>
          <a:p>
            <a:r>
              <a:rPr lang="en-US" dirty="0" err="1"/>
              <a:t>നടത്തവും</a:t>
            </a:r>
            <a:r>
              <a:rPr lang="en-US" dirty="0"/>
              <a:t> </a:t>
            </a:r>
            <a:r>
              <a:rPr lang="en-US" dirty="0" err="1"/>
              <a:t>നിൽപ്പുമായി</a:t>
            </a:r>
            <a:r>
              <a:rPr lang="en-US" dirty="0"/>
              <a:t> </a:t>
            </a:r>
            <a:r>
              <a:rPr lang="en-US" dirty="0" err="1"/>
              <a:t>ബന്ധപ്പെട്ട</a:t>
            </a:r>
            <a:r>
              <a:rPr lang="en-US" dirty="0"/>
              <a:t> </a:t>
            </a:r>
            <a:r>
              <a:rPr lang="en-US" dirty="0" err="1" smtClean="0"/>
              <a:t>പ്രശ്നങ്ങ</a:t>
            </a:r>
            <a:r>
              <a:rPr lang="en-US" dirty="0" smtClean="0"/>
              <a:t>ൾ</a:t>
            </a:r>
          </a:p>
          <a:p>
            <a:r>
              <a:rPr lang="en-US" dirty="0" smtClean="0"/>
              <a:t>Abnormal positioning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194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05721B-795A-B344-A023-6C1FDCC4D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അനുബന്ധ പ്രശ്നങ്ങൾ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8F1D578-CA9A-1247-A68A-58B1DCCB5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മാനസിക</a:t>
            </a:r>
            <a:r>
              <a:rPr lang="en-US" dirty="0"/>
              <a:t> </a:t>
            </a:r>
            <a:r>
              <a:rPr lang="en-US" dirty="0" err="1"/>
              <a:t>വൈകല്യങ്ങ</a:t>
            </a:r>
            <a:r>
              <a:rPr lang="en-US" dirty="0"/>
              <a:t>ൾ</a:t>
            </a:r>
          </a:p>
          <a:p>
            <a:r>
              <a:rPr lang="en-US" dirty="0" err="1"/>
              <a:t>സന്ധികൾക്കുണ്ടാകുന്ന</a:t>
            </a:r>
            <a:r>
              <a:rPr lang="en-US" dirty="0"/>
              <a:t>  </a:t>
            </a:r>
            <a:r>
              <a:rPr lang="en-US" dirty="0" err="1"/>
              <a:t>രൂപമാറ്റം</a:t>
            </a:r>
            <a:endParaRPr lang="en-US" dirty="0"/>
          </a:p>
          <a:p>
            <a:r>
              <a:rPr lang="en-US" dirty="0" err="1"/>
              <a:t>അപസ്മാരം</a:t>
            </a:r>
            <a:endParaRPr lang="en-US" dirty="0"/>
          </a:p>
          <a:p>
            <a:r>
              <a:rPr lang="en-US" dirty="0" err="1"/>
              <a:t>പഠനവൈകല്യം</a:t>
            </a:r>
            <a:r>
              <a:rPr lang="en-US" dirty="0"/>
              <a:t>/ </a:t>
            </a:r>
            <a:r>
              <a:rPr lang="en-US" dirty="0" err="1"/>
              <a:t>ഭാഷാ</a:t>
            </a:r>
            <a:r>
              <a:rPr lang="en-US" dirty="0"/>
              <a:t> </a:t>
            </a:r>
            <a:r>
              <a:rPr lang="en-US" dirty="0" err="1"/>
              <a:t>പ്രശ്നങ്ങ</a:t>
            </a:r>
            <a:r>
              <a:rPr lang="en-US" dirty="0"/>
              <a:t>ൾ</a:t>
            </a:r>
          </a:p>
          <a:p>
            <a:r>
              <a:rPr lang="en-US" dirty="0" err="1"/>
              <a:t>സന്ധികളുടെ</a:t>
            </a:r>
            <a:r>
              <a:rPr lang="en-US" dirty="0"/>
              <a:t> </a:t>
            </a:r>
            <a:r>
              <a:rPr lang="en-US" dirty="0" err="1"/>
              <a:t>സ്ഥാനചലനം</a:t>
            </a:r>
            <a:endParaRPr lang="en-US" dirty="0"/>
          </a:p>
          <a:p>
            <a:r>
              <a:rPr lang="en-US" dirty="0" err="1"/>
              <a:t>കാഴ്ചക്കും</a:t>
            </a:r>
            <a:r>
              <a:rPr lang="en-US" dirty="0"/>
              <a:t>  </a:t>
            </a:r>
            <a:r>
              <a:rPr lang="en-US" dirty="0" err="1"/>
              <a:t>കേൾവിക്കും</a:t>
            </a:r>
            <a:r>
              <a:rPr lang="en-US" dirty="0"/>
              <a:t> </a:t>
            </a:r>
            <a:r>
              <a:rPr lang="en-US" dirty="0" err="1"/>
              <a:t>ഉള്ള</a:t>
            </a:r>
            <a:r>
              <a:rPr lang="en-US" dirty="0"/>
              <a:t> </a:t>
            </a:r>
            <a:r>
              <a:rPr lang="en-US" dirty="0" err="1" smtClean="0"/>
              <a:t>ബുദ്ധിമുട്ട്</a:t>
            </a:r>
            <a:r>
              <a:rPr lang="en-US" dirty="0" smtClean="0"/>
              <a:t>(cortical blindness)</a:t>
            </a:r>
            <a:endParaRPr lang="en-US" dirty="0"/>
          </a:p>
          <a:p>
            <a:r>
              <a:rPr lang="en-US" dirty="0" err="1"/>
              <a:t>ഇടുപ്പെല്ലിൻ്റെ</a:t>
            </a:r>
            <a:r>
              <a:rPr lang="en-US" dirty="0"/>
              <a:t> </a:t>
            </a:r>
            <a:r>
              <a:rPr lang="en-US" dirty="0" err="1"/>
              <a:t>സ്ഥാനചലനം</a:t>
            </a:r>
            <a:endParaRPr lang="en-US" dirty="0"/>
          </a:p>
          <a:p>
            <a:r>
              <a:rPr lang="en-US" dirty="0" err="1"/>
              <a:t>ഉറക്കകുറവ്</a:t>
            </a:r>
            <a:endParaRPr lang="en-US" dirty="0"/>
          </a:p>
          <a:p>
            <a:r>
              <a:rPr lang="en-US" dirty="0" err="1"/>
              <a:t>ഭക്ഷണ</a:t>
            </a:r>
            <a:r>
              <a:rPr lang="en-US" dirty="0"/>
              <a:t> o </a:t>
            </a:r>
            <a:r>
              <a:rPr lang="en-US" dirty="0" err="1"/>
              <a:t>ചവക്കാനും</a:t>
            </a:r>
            <a:r>
              <a:rPr lang="en-US" dirty="0"/>
              <a:t> </a:t>
            </a:r>
            <a:r>
              <a:rPr lang="en-US" dirty="0" err="1"/>
              <a:t>ഇറക്കാനുമുള്ള</a:t>
            </a:r>
            <a:r>
              <a:rPr lang="en-US" dirty="0"/>
              <a:t> </a:t>
            </a:r>
            <a:r>
              <a:rPr lang="en-US" dirty="0" err="1"/>
              <a:t>ബുദ്ധിമുട്ടുക</a:t>
            </a:r>
            <a:r>
              <a:rPr lang="en-US" dirty="0"/>
              <a:t>ൾ</a:t>
            </a:r>
          </a:p>
          <a:p>
            <a:r>
              <a:rPr lang="en-US" dirty="0" err="1"/>
              <a:t>പേശിക</a:t>
            </a:r>
            <a:r>
              <a:rPr lang="en-US" dirty="0"/>
              <a:t>ൾ </a:t>
            </a:r>
            <a:r>
              <a:rPr lang="en-US" dirty="0" err="1"/>
              <a:t>ചുരുക്കി</a:t>
            </a:r>
            <a:r>
              <a:rPr lang="en-US" dirty="0"/>
              <a:t> </a:t>
            </a:r>
            <a:r>
              <a:rPr lang="en-US" dirty="0" err="1"/>
              <a:t>പോവുക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424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017606-1FAD-B143-A1FC-4BF82117C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 CP എങ്ങനെ നേരത്തെ കണ്ടെത്താം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F5A7F60-E3A8-094D-A7ED-6080B86A4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0" y="2286000"/>
            <a:ext cx="7315200" cy="4343400"/>
          </a:xfrm>
        </p:spPr>
        <p:txBody>
          <a:bodyPr/>
          <a:lstStyle/>
          <a:p>
            <a:r>
              <a:rPr lang="en-US" dirty="0" err="1"/>
              <a:t>FI</a:t>
            </a:r>
            <a:r>
              <a:rPr lang="en-US" dirty="0"/>
              <a:t> </a:t>
            </a:r>
            <a:r>
              <a:rPr lang="en-US" dirty="0" err="1"/>
              <a:t>oppy</a:t>
            </a:r>
            <a:r>
              <a:rPr lang="en-US" dirty="0"/>
              <a:t> </a:t>
            </a:r>
            <a:r>
              <a:rPr lang="en-US" dirty="0" err="1"/>
              <a:t>P0</a:t>
            </a:r>
            <a:r>
              <a:rPr lang="en-US" dirty="0"/>
              <a:t> </a:t>
            </a:r>
            <a:r>
              <a:rPr lang="en-US" dirty="0" err="1"/>
              <a:t>sture</a:t>
            </a:r>
            <a:endParaRPr lang="en-US" dirty="0"/>
          </a:p>
          <a:p>
            <a:r>
              <a:rPr lang="en-US" dirty="0" err="1"/>
              <a:t>കുട്ടിയെ</a:t>
            </a:r>
            <a:r>
              <a:rPr lang="en-US" dirty="0"/>
              <a:t>  </a:t>
            </a:r>
            <a:r>
              <a:rPr lang="en-US" dirty="0" err="1"/>
              <a:t>കമഴ്ത്തി</a:t>
            </a:r>
            <a:r>
              <a:rPr lang="en-US" dirty="0"/>
              <a:t> </a:t>
            </a:r>
            <a:r>
              <a:rPr lang="en-US" dirty="0" err="1"/>
              <a:t>കിടത്തു</a:t>
            </a:r>
            <a:r>
              <a:rPr lang="en-US" dirty="0"/>
              <a:t> </a:t>
            </a:r>
            <a:r>
              <a:rPr lang="en-US" dirty="0" err="1"/>
              <a:t>മ്പോ</a:t>
            </a:r>
            <a:r>
              <a:rPr lang="en-US" dirty="0"/>
              <a:t>ൾ </a:t>
            </a:r>
            <a:r>
              <a:rPr lang="en-US" dirty="0" err="1"/>
              <a:t>കുട്ടിയുടെ</a:t>
            </a:r>
            <a:r>
              <a:rPr lang="en-US" dirty="0"/>
              <a:t> </a:t>
            </a:r>
            <a:r>
              <a:rPr lang="en-US" dirty="0" err="1"/>
              <a:t>തല</a:t>
            </a:r>
            <a:r>
              <a:rPr lang="en-US" dirty="0"/>
              <a:t> </a:t>
            </a:r>
            <a:r>
              <a:rPr lang="en-US" dirty="0" err="1"/>
              <a:t>താഴത്തോട്ട്</a:t>
            </a:r>
            <a:r>
              <a:rPr lang="en-US" dirty="0"/>
              <a:t> </a:t>
            </a:r>
            <a:r>
              <a:rPr lang="en-US" dirty="0" err="1"/>
              <a:t>പോകുന്നു</a:t>
            </a:r>
            <a:r>
              <a:rPr lang="en-US" dirty="0"/>
              <a:t> </a:t>
            </a:r>
            <a:r>
              <a:rPr lang="en-US" dirty="0" err="1"/>
              <a:t>ഒരു</a:t>
            </a:r>
            <a:r>
              <a:rPr lang="en-US" dirty="0"/>
              <a:t> U ആ </a:t>
            </a:r>
            <a:r>
              <a:rPr lang="en-US" dirty="0" err="1"/>
              <a:t>കൃതിയി</a:t>
            </a:r>
            <a:r>
              <a:rPr lang="en-US" dirty="0"/>
              <a:t>ൽ </a:t>
            </a:r>
            <a:r>
              <a:rPr lang="en-US" dirty="0" err="1"/>
              <a:t>ആകുന്നു</a:t>
            </a:r>
            <a:r>
              <a:rPr lang="en-US" dirty="0"/>
              <a:t>. </a:t>
            </a:r>
            <a:r>
              <a:rPr lang="en-US" dirty="0" err="1"/>
              <a:t>കുട്ടിയുടെ</a:t>
            </a:r>
            <a:r>
              <a:rPr lang="en-US" dirty="0"/>
              <a:t> Posture</a:t>
            </a:r>
          </a:p>
          <a:p>
            <a:r>
              <a:rPr lang="en-US" dirty="0" err="1"/>
              <a:t>Sti</a:t>
            </a:r>
            <a:r>
              <a:rPr lang="en-US" dirty="0"/>
              <a:t> ff  Posture</a:t>
            </a:r>
          </a:p>
          <a:p>
            <a:r>
              <a:rPr lang="en-US" dirty="0" err="1"/>
              <a:t>കുട്ടിയുടെ</a:t>
            </a:r>
            <a:r>
              <a:rPr lang="en-US" dirty="0"/>
              <a:t> </a:t>
            </a:r>
            <a:r>
              <a:rPr lang="en-US" dirty="0" err="1"/>
              <a:t>ശരീരം</a:t>
            </a:r>
            <a:r>
              <a:rPr lang="en-US" dirty="0"/>
              <a:t> </a:t>
            </a:r>
            <a:r>
              <a:rPr lang="en-US" dirty="0" err="1"/>
              <a:t>Sti</a:t>
            </a:r>
            <a:r>
              <a:rPr lang="en-US" dirty="0"/>
              <a:t> ff / </a:t>
            </a:r>
            <a:r>
              <a:rPr lang="en-US" dirty="0" err="1"/>
              <a:t>കടി</a:t>
            </a:r>
            <a:r>
              <a:rPr lang="en-US" dirty="0"/>
              <a:t> </a:t>
            </a:r>
            <a:r>
              <a:rPr lang="en-US" dirty="0" err="1"/>
              <a:t>യു</a:t>
            </a:r>
            <a:r>
              <a:rPr lang="en-US" dirty="0"/>
              <a:t> </a:t>
            </a:r>
            <a:r>
              <a:rPr lang="en-US" dirty="0" err="1"/>
              <a:t>ള്ളതാകുന്നു</a:t>
            </a:r>
            <a:r>
              <a:rPr lang="en-US" dirty="0"/>
              <a:t>…</a:t>
            </a:r>
          </a:p>
          <a:p>
            <a:r>
              <a:rPr lang="en-US" dirty="0" err="1"/>
              <a:t>കാലുക</a:t>
            </a:r>
            <a:r>
              <a:rPr lang="en-US" dirty="0"/>
              <a:t>ൾ </a:t>
            </a:r>
            <a:r>
              <a:rPr lang="en-US" dirty="0" err="1"/>
              <a:t>വളഞ്ഞിരിക്കും</a:t>
            </a:r>
            <a:r>
              <a:rPr lang="en-US" dirty="0"/>
              <a:t> (Twist)</a:t>
            </a:r>
          </a:p>
          <a:p>
            <a:r>
              <a:rPr lang="en-US" dirty="0" err="1"/>
              <a:t>കുട്ടിയുടെ</a:t>
            </a:r>
            <a:r>
              <a:rPr lang="en-US" dirty="0"/>
              <a:t> (trunk) - ൽ </a:t>
            </a:r>
            <a:r>
              <a:rPr lang="en-US" dirty="0" err="1"/>
              <a:t>ഒരു</a:t>
            </a:r>
            <a:r>
              <a:rPr lang="en-US" dirty="0"/>
              <a:t> </a:t>
            </a:r>
            <a:r>
              <a:rPr lang="en-US" dirty="0" err="1"/>
              <a:t>വളവ്</a:t>
            </a:r>
            <a:r>
              <a:rPr lang="en-US" dirty="0"/>
              <a:t> </a:t>
            </a:r>
            <a:r>
              <a:rPr lang="en-US" dirty="0" err="1"/>
              <a:t>കാണപ്പെടും</a:t>
            </a:r>
            <a:endParaRPr lang="en-US" dirty="0"/>
          </a:p>
        </p:txBody>
      </p:sp>
      <p:pic>
        <p:nvPicPr>
          <p:cNvPr id="5" name="Picture 7">
            <a:extLst>
              <a:ext uri="{FF2B5EF4-FFF2-40B4-BE49-F238E27FC236}">
                <a16:creationId xmlns="" xmlns:a16="http://schemas.microsoft.com/office/drawing/2014/main" id="{A32287ED-7B09-4740-A521-666F0A1CB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457200"/>
            <a:ext cx="3886200" cy="224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488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304800"/>
            <a:ext cx="7315200" cy="8122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err="1" smtClean="0">
                <a:solidFill>
                  <a:srgbClr val="C00000"/>
                </a:solidFill>
              </a:rPr>
              <a:t>PEADEATRIC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PHYSIO</a:t>
            </a:r>
            <a:r>
              <a:rPr lang="en-US" sz="4000" b="1" dirty="0" smtClean="0">
                <a:solidFill>
                  <a:srgbClr val="C00000"/>
                </a:solidFill>
              </a:rPr>
              <a:t> THERAPY</a:t>
            </a:r>
            <a:endParaRPr lang="en-US" sz="4000" b="1" dirty="0">
              <a:solidFill>
                <a:srgbClr val="C00000"/>
              </a:solidFill>
            </a:endParaRPr>
          </a:p>
        </p:txBody>
      </p:sp>
      <p:pic>
        <p:nvPicPr>
          <p:cNvPr id="4" name="Picture 3" descr="IMG-20200927-WA00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1295400"/>
            <a:ext cx="3733800" cy="516096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128010-0FC9-EA46-BF8E-6A62966F4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കുട്ടി</a:t>
            </a:r>
            <a:r>
              <a:rPr lang="en-US" dirty="0"/>
              <a:t> </a:t>
            </a:r>
            <a:r>
              <a:rPr lang="en-US" dirty="0" err="1"/>
              <a:t>എപ്പോഴും</a:t>
            </a:r>
            <a:r>
              <a:rPr lang="en-US" dirty="0"/>
              <a:t> </a:t>
            </a:r>
            <a:r>
              <a:rPr lang="en-US" dirty="0" err="1"/>
              <a:t>അസ്വസ്ഥനായിരിക്കുകയോ</a:t>
            </a:r>
            <a:r>
              <a:rPr lang="en-US" dirty="0"/>
              <a:t> </a:t>
            </a:r>
            <a:r>
              <a:rPr lang="en-US" dirty="0" err="1"/>
              <a:t>കുട്ടിയുടെ</a:t>
            </a:r>
            <a:r>
              <a:rPr lang="en-US" dirty="0"/>
              <a:t> </a:t>
            </a:r>
            <a:r>
              <a:rPr lang="en-US" dirty="0" err="1"/>
              <a:t>കരച്ചി</a:t>
            </a:r>
            <a:r>
              <a:rPr lang="en-US" dirty="0"/>
              <a:t>ൽ </a:t>
            </a:r>
            <a:r>
              <a:rPr lang="en-US" dirty="0" err="1"/>
              <a:t>സാധാരണ</a:t>
            </a:r>
            <a:r>
              <a:rPr lang="en-US" dirty="0"/>
              <a:t> </a:t>
            </a:r>
            <a:r>
              <a:rPr lang="en-US" dirty="0" err="1"/>
              <a:t>കുട്ടികളുടെ</a:t>
            </a:r>
            <a:r>
              <a:rPr lang="en-US" dirty="0"/>
              <a:t> </a:t>
            </a:r>
            <a:r>
              <a:rPr lang="en-US" dirty="0" err="1"/>
              <a:t>തി</a:t>
            </a:r>
            <a:r>
              <a:rPr lang="en-US" dirty="0"/>
              <a:t>ൽ </a:t>
            </a:r>
            <a:r>
              <a:rPr lang="en-US" dirty="0" err="1"/>
              <a:t>നിന്നും</a:t>
            </a:r>
            <a:r>
              <a:rPr lang="en-US" dirty="0"/>
              <a:t> </a:t>
            </a:r>
            <a:r>
              <a:rPr lang="en-US" dirty="0" err="1"/>
              <a:t>കൂടിയ</a:t>
            </a:r>
            <a:r>
              <a:rPr lang="en-US" dirty="0"/>
              <a:t> </a:t>
            </a:r>
            <a:r>
              <a:rPr lang="en-US" dirty="0" err="1"/>
              <a:t>ഉച്ചത്തിലുള്ള</a:t>
            </a:r>
            <a:r>
              <a:rPr lang="en-US" dirty="0"/>
              <a:t> </a:t>
            </a:r>
            <a:r>
              <a:rPr lang="en-US" dirty="0" err="1"/>
              <a:t>താവുകയോ</a:t>
            </a:r>
            <a:r>
              <a:rPr lang="en-US" dirty="0"/>
              <a:t> </a:t>
            </a:r>
            <a:r>
              <a:rPr lang="en-US" dirty="0" err="1"/>
              <a:t>ചെയ്യുന്നു</a:t>
            </a:r>
            <a:endParaRPr lang="en-US" dirty="0"/>
          </a:p>
          <a:p>
            <a:r>
              <a:rPr lang="en-US" dirty="0" err="1"/>
              <a:t>തലയും</a:t>
            </a:r>
            <a:r>
              <a:rPr lang="en-US" dirty="0"/>
              <a:t> ,</a:t>
            </a:r>
            <a:r>
              <a:rPr lang="en-US" dirty="0" err="1"/>
              <a:t>കഴുത്തും</a:t>
            </a:r>
            <a:r>
              <a:rPr lang="en-US" dirty="0"/>
              <a:t> control </a:t>
            </a:r>
            <a:r>
              <a:rPr lang="en-US" dirty="0" err="1"/>
              <a:t>ചെയ്യാ</a:t>
            </a:r>
            <a:r>
              <a:rPr lang="en-US" dirty="0"/>
              <a:t>ൻ </a:t>
            </a:r>
            <a:r>
              <a:rPr lang="en-US" dirty="0" err="1"/>
              <a:t>ഉള്ള</a:t>
            </a:r>
            <a:r>
              <a:rPr lang="en-US" dirty="0"/>
              <a:t> </a:t>
            </a:r>
            <a:r>
              <a:rPr lang="en-US" dirty="0" err="1"/>
              <a:t>കഴിവ്</a:t>
            </a:r>
            <a:r>
              <a:rPr lang="en-US" dirty="0"/>
              <a:t> </a:t>
            </a:r>
            <a:r>
              <a:rPr lang="en-US" dirty="0" err="1"/>
              <a:t>കുറവായിരിക്കും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Feeding</a:t>
            </a:r>
            <a:r>
              <a:rPr lang="en-US" dirty="0"/>
              <a:t>: </a:t>
            </a:r>
            <a:r>
              <a:rPr lang="en-US" dirty="0" err="1"/>
              <a:t>അഥവാ</a:t>
            </a:r>
            <a:r>
              <a:rPr lang="en-US" dirty="0"/>
              <a:t> </a:t>
            </a:r>
            <a:r>
              <a:rPr lang="en-US" dirty="0" err="1"/>
              <a:t>പാ</a:t>
            </a:r>
            <a:r>
              <a:rPr lang="en-US" dirty="0"/>
              <a:t>ൽ </a:t>
            </a:r>
            <a:r>
              <a:rPr lang="en-US" dirty="0" err="1"/>
              <a:t>വലിച്ചു</a:t>
            </a:r>
            <a:r>
              <a:rPr lang="en-US" dirty="0"/>
              <a:t> </a:t>
            </a:r>
            <a:r>
              <a:rPr lang="en-US" dirty="0" err="1"/>
              <a:t>കു</a:t>
            </a:r>
            <a:r>
              <a:rPr lang="en-US" dirty="0"/>
              <a:t> </a:t>
            </a:r>
            <a:r>
              <a:rPr lang="en-US" dirty="0" err="1"/>
              <a:t>ടിക്കാനുള്ള</a:t>
            </a:r>
            <a:r>
              <a:rPr lang="en-US" dirty="0"/>
              <a:t> </a:t>
            </a:r>
            <a:r>
              <a:rPr lang="en-US" dirty="0" err="1"/>
              <a:t>കഴിവ്</a:t>
            </a:r>
            <a:r>
              <a:rPr lang="en-US" dirty="0"/>
              <a:t>  </a:t>
            </a:r>
            <a:r>
              <a:rPr lang="en-US" dirty="0" err="1"/>
              <a:t>കു</a:t>
            </a:r>
            <a:r>
              <a:rPr lang="en-US" dirty="0"/>
              <a:t> റ </a:t>
            </a:r>
            <a:r>
              <a:rPr lang="en-US" dirty="0" err="1"/>
              <a:t>വായിരിക്കും</a:t>
            </a:r>
            <a:endParaRPr lang="en-US" dirty="0"/>
          </a:p>
          <a:p>
            <a:r>
              <a:rPr lang="en-US" dirty="0" err="1" smtClean="0"/>
              <a:t>നാക്കിൻറെ</a:t>
            </a:r>
            <a:r>
              <a:rPr lang="en-US" dirty="0" smtClean="0"/>
              <a:t> </a:t>
            </a:r>
            <a:r>
              <a:rPr lang="en-US" dirty="0" err="1"/>
              <a:t>ചലനങ്ങളും</a:t>
            </a:r>
            <a:r>
              <a:rPr lang="en-US" dirty="0"/>
              <a:t> </a:t>
            </a:r>
            <a:r>
              <a:rPr lang="en-US" dirty="0" err="1"/>
              <a:t>കുറവായിരിക്കും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03462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E82E2EA-0A9B-9345-B1E2-77DE0F0BA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ഈ </a:t>
            </a:r>
            <a:r>
              <a:rPr lang="en-US" dirty="0" err="1"/>
              <a:t>രോഗം</a:t>
            </a:r>
            <a:r>
              <a:rPr lang="en-US" dirty="0"/>
              <a:t> </a:t>
            </a:r>
            <a:r>
              <a:rPr lang="en-US" dirty="0" err="1"/>
              <a:t>സൃഷ്ടിക്കുന്ന</a:t>
            </a:r>
            <a:r>
              <a:rPr lang="en-US" dirty="0"/>
              <a:t> </a:t>
            </a:r>
            <a:r>
              <a:rPr lang="en-US" dirty="0" err="1"/>
              <a:t>പേശി</a:t>
            </a:r>
            <a:r>
              <a:rPr lang="en-US" dirty="0"/>
              <a:t> </a:t>
            </a:r>
            <a:r>
              <a:rPr lang="en-US" dirty="0" err="1"/>
              <a:t>വ്യൂ</a:t>
            </a:r>
            <a:r>
              <a:rPr lang="en-US" dirty="0"/>
              <a:t> ഹ </a:t>
            </a:r>
            <a:r>
              <a:rPr lang="en-US" dirty="0" err="1"/>
              <a:t>പരിമിതിയുടെ</a:t>
            </a:r>
            <a:r>
              <a:rPr lang="en-US" dirty="0"/>
              <a:t> </a:t>
            </a:r>
            <a:r>
              <a:rPr lang="en-US" dirty="0" err="1"/>
              <a:t>തരമനുസരിച്ച്</a:t>
            </a:r>
            <a:r>
              <a:rPr lang="en-US" dirty="0"/>
              <a:t> </a:t>
            </a:r>
            <a:r>
              <a:rPr lang="en-US" dirty="0" err="1"/>
              <a:t>മസ്തിഷ്ക്ക</a:t>
            </a:r>
            <a:r>
              <a:rPr lang="en-US" dirty="0"/>
              <a:t> </a:t>
            </a:r>
            <a:r>
              <a:rPr lang="en-US" dirty="0" err="1"/>
              <a:t>വാതം</a:t>
            </a:r>
            <a:r>
              <a:rPr lang="en-US" dirty="0"/>
              <a:t> 4 </a:t>
            </a:r>
            <a:r>
              <a:rPr lang="en-US" dirty="0" err="1"/>
              <a:t>തരമാണ്</a:t>
            </a:r>
            <a:endParaRPr lang="en-US" dirty="0"/>
          </a:p>
          <a:p>
            <a:pPr>
              <a:buNone/>
            </a:pPr>
            <a:r>
              <a:rPr lang="en-US" sz="3600" dirty="0" err="1" smtClean="0"/>
              <a:t>ടpastic</a:t>
            </a:r>
            <a:endParaRPr lang="en-US" sz="3600" dirty="0"/>
          </a:p>
          <a:p>
            <a:r>
              <a:rPr lang="en-US" sz="2400" dirty="0" err="1" smtClean="0">
                <a:solidFill>
                  <a:srgbClr val="0070C0"/>
                </a:solidFill>
              </a:rPr>
              <a:t>Hemiplegia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Mon </a:t>
            </a:r>
            <a:r>
              <a:rPr lang="en-US" sz="2400" dirty="0" err="1" smtClean="0">
                <a:solidFill>
                  <a:srgbClr val="0070C0"/>
                </a:solidFill>
              </a:rPr>
              <a:t>oplegia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Quadriplegia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sz="3600" dirty="0"/>
              <a:t>A </a:t>
            </a:r>
            <a:r>
              <a:rPr lang="en-US" sz="3600" dirty="0" err="1" smtClean="0"/>
              <a:t>thetoid</a:t>
            </a:r>
            <a:endParaRPr lang="en-US" sz="3600" dirty="0"/>
          </a:p>
          <a:p>
            <a:r>
              <a:rPr lang="en-US" sz="3600" dirty="0"/>
              <a:t>Ataxic</a:t>
            </a:r>
          </a:p>
          <a:p>
            <a:r>
              <a:rPr lang="en-US" sz="3600" dirty="0"/>
              <a:t>Mixed</a:t>
            </a:r>
          </a:p>
        </p:txBody>
      </p:sp>
    </p:spTree>
    <p:extLst>
      <p:ext uri="{BB962C8B-B14F-4D97-AF65-F5344CB8AC3E}">
        <p14:creationId xmlns:p14="http://schemas.microsoft.com/office/powerpoint/2010/main" val="3633025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09FC97-47FE-BF4F-958D-BA1350A9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74" y="-734302"/>
            <a:ext cx="2947482" cy="4601183"/>
          </a:xfrm>
        </p:spPr>
        <p:txBody>
          <a:bodyPr/>
          <a:lstStyle/>
          <a:p>
            <a:r>
              <a:rPr lang="en-US" dirty="0" smtClean="0"/>
              <a:t>Spastic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1511781-B89A-7147-B7B3-572C9FE4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3696" y="864108"/>
            <a:ext cx="7315200" cy="5120640"/>
          </a:xfrm>
        </p:spPr>
        <p:txBody>
          <a:bodyPr/>
          <a:lstStyle/>
          <a:p>
            <a:r>
              <a:rPr lang="en-US"/>
              <a:t>ഈ ഇനം  മസ്തിഷ്ക്കാഘാതമാണ് സർവ്വ സാധാരണമായി കാണപ്പെടുന്നത്</a:t>
            </a:r>
          </a:p>
          <a:p>
            <a:r>
              <a:rPr lang="en-US"/>
              <a:t>70-80% - വരെ</a:t>
            </a:r>
          </a:p>
          <a:p>
            <a:r>
              <a:rPr lang="en-US"/>
              <a:t>ഇതിന് ഇരയാകുന്ന വർ പേശികൾക്ക് അതിദൃഢതയുള്ളവരാകുന്നു.’’</a:t>
            </a:r>
          </a:p>
          <a:p>
            <a:r>
              <a:rPr lang="en-US"/>
              <a:t>ചലിക്കാൻ വളരെ പ്രയാസം ഉണ്ടായിരിക്കും</a:t>
            </a:r>
          </a:p>
          <a:p>
            <a:r>
              <a:rPr lang="en-US"/>
              <a:t>സാധാരണയായി കൈകാലുകൾ ശരിയായ വളർച്ച എത്താത്ത വിധത്തിൽ ശോഷിച്ചവയായിരിക്കും</a:t>
            </a:r>
          </a:p>
          <a:p>
            <a:r>
              <a:rPr lang="en-US"/>
              <a:t>Stiff ആയിരിക്കും…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8BE01B6C-9E87-FD4A-A407-BBEACA94E3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74" y="2432694"/>
            <a:ext cx="2196912" cy="315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5419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F7E36548-A002-184B-9F90-745AA0E2EF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4513" y="1042987"/>
            <a:ext cx="6343650" cy="4762500"/>
          </a:xfrm>
        </p:spPr>
      </p:pic>
    </p:spTree>
    <p:extLst>
      <p:ext uri="{BB962C8B-B14F-4D97-AF65-F5344CB8AC3E}">
        <p14:creationId xmlns:p14="http://schemas.microsoft.com/office/powerpoint/2010/main" val="1277829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DA47E4-9D25-3347-84E5-03AB0242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10744200" cy="1295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C00000"/>
                </a:solidFill>
              </a:rPr>
              <a:t>ബാധിക്കപ്പെടുന്ന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അവയവക്കുള്ള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അടിസ്ഥാനമാക്കി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3 </a:t>
            </a:r>
            <a:r>
              <a:rPr lang="en-US" sz="2800" dirty="0" err="1">
                <a:solidFill>
                  <a:srgbClr val="C00000"/>
                </a:solidFill>
              </a:rPr>
              <a:t>ആയി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വിണ്ടും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തരം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തിരിച്ചിരിക്കുന്നു</a:t>
            </a:r>
            <a:r>
              <a:rPr lang="en-US" sz="2800" dirty="0">
                <a:solidFill>
                  <a:srgbClr val="C00000"/>
                </a:solidFill>
              </a:rPr>
              <a:t>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4EC7A0-07BB-8C47-AA7A-E8B3C9031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600200"/>
            <a:ext cx="7315200" cy="4165092"/>
          </a:xfrm>
        </p:spPr>
        <p:txBody>
          <a:bodyPr/>
          <a:lstStyle/>
          <a:p>
            <a:r>
              <a:rPr lang="en-US" sz="2800" dirty="0" smtClean="0"/>
              <a:t>Spastic </a:t>
            </a:r>
            <a:r>
              <a:rPr lang="en-US" sz="2800" dirty="0" err="1" smtClean="0"/>
              <a:t>Hemiplegia</a:t>
            </a:r>
            <a:endParaRPr lang="en-US" sz="2800" dirty="0"/>
          </a:p>
          <a:p>
            <a:r>
              <a:rPr lang="en-US" dirty="0" err="1"/>
              <a:t>ശരി</a:t>
            </a:r>
            <a:r>
              <a:rPr lang="en-US" dirty="0"/>
              <a:t> ര </a:t>
            </a:r>
            <a:r>
              <a:rPr lang="en-US" dirty="0" err="1" smtClean="0"/>
              <a:t>ത്തിൻറെ</a:t>
            </a:r>
            <a:r>
              <a:rPr lang="en-US" dirty="0" smtClean="0"/>
              <a:t> </a:t>
            </a:r>
            <a:r>
              <a:rPr lang="en-US" dirty="0" err="1"/>
              <a:t>ഒരു</a:t>
            </a:r>
            <a:r>
              <a:rPr lang="en-US" dirty="0"/>
              <a:t> </a:t>
            </a:r>
            <a:r>
              <a:rPr lang="en-US" dirty="0" err="1"/>
              <a:t>വശത്ത്</a:t>
            </a:r>
            <a:r>
              <a:rPr lang="en-US" dirty="0"/>
              <a:t> </a:t>
            </a:r>
            <a:r>
              <a:rPr lang="en-US" dirty="0" err="1"/>
              <a:t>ബാധിക്കുന്നത്</a:t>
            </a:r>
            <a:endParaRPr lang="en-US" dirty="0"/>
          </a:p>
          <a:p>
            <a:r>
              <a:rPr lang="en-US" dirty="0" err="1"/>
              <a:t>ഇടത്</a:t>
            </a:r>
            <a:r>
              <a:rPr lang="en-US" dirty="0"/>
              <a:t> </a:t>
            </a:r>
            <a:r>
              <a:rPr lang="en-US" dirty="0" err="1"/>
              <a:t>ഭാഗത്താണ്</a:t>
            </a:r>
            <a:r>
              <a:rPr lang="en-US" dirty="0"/>
              <a:t> </a:t>
            </a:r>
            <a:r>
              <a:rPr lang="en-US" dirty="0" err="1"/>
              <a:t>തകരാറെങ്കി</a:t>
            </a:r>
            <a:r>
              <a:rPr lang="en-US" dirty="0"/>
              <a:t>ൽ </a:t>
            </a:r>
            <a:r>
              <a:rPr lang="en-US" dirty="0" err="1"/>
              <a:t>വലതുഭാഗത്തായിരിക്കും</a:t>
            </a:r>
            <a:r>
              <a:rPr lang="en-US" dirty="0"/>
              <a:t> </a:t>
            </a:r>
            <a:r>
              <a:rPr lang="en-US" dirty="0" err="1"/>
              <a:t>രോഗം</a:t>
            </a:r>
            <a:r>
              <a:rPr lang="en-US" dirty="0"/>
              <a:t> </a:t>
            </a:r>
            <a:r>
              <a:rPr lang="en-US" dirty="0" err="1"/>
              <a:t>തളർത്തുക</a:t>
            </a:r>
            <a:endParaRPr lang="en-US" dirty="0"/>
          </a:p>
          <a:p>
            <a:r>
              <a:rPr lang="en-US" dirty="0" err="1"/>
              <a:t>ചലന</a:t>
            </a:r>
            <a:r>
              <a:rPr lang="en-US" dirty="0"/>
              <a:t> </a:t>
            </a:r>
            <a:r>
              <a:rPr lang="en-US" dirty="0" err="1"/>
              <a:t>പര</a:t>
            </a:r>
            <a:r>
              <a:rPr lang="en-US" dirty="0"/>
              <a:t> </a:t>
            </a:r>
            <a:r>
              <a:rPr lang="en-US" dirty="0" err="1"/>
              <a:t>മായ</a:t>
            </a:r>
            <a:r>
              <a:rPr lang="en-US" dirty="0"/>
              <a:t> </a:t>
            </a:r>
            <a:r>
              <a:rPr lang="en-US" dirty="0" err="1"/>
              <a:t>ബുദ്ധിമുട്ടുക</a:t>
            </a:r>
            <a:r>
              <a:rPr lang="en-US" dirty="0"/>
              <a:t>ൾ </a:t>
            </a:r>
            <a:r>
              <a:rPr lang="en-US" dirty="0" err="1"/>
              <a:t>കാണപ്പെടുന്നു</a:t>
            </a:r>
            <a:r>
              <a:rPr lang="en-US" dirty="0"/>
              <a:t>.’’</a:t>
            </a:r>
          </a:p>
          <a:p>
            <a:r>
              <a:rPr lang="en-US" dirty="0" err="1"/>
              <a:t>ഇതിനെ</a:t>
            </a:r>
            <a:r>
              <a:rPr lang="en-US" dirty="0"/>
              <a:t> </a:t>
            </a:r>
            <a:r>
              <a:rPr lang="en-US" dirty="0" err="1"/>
              <a:t>തടുക്കാ</a:t>
            </a:r>
            <a:r>
              <a:rPr lang="en-US" dirty="0"/>
              <a:t>ൻ </a:t>
            </a:r>
            <a:r>
              <a:rPr lang="en-US" dirty="0" err="1"/>
              <a:t>പ്രാഥമിക</a:t>
            </a:r>
            <a:r>
              <a:rPr lang="en-US" dirty="0"/>
              <a:t> </a:t>
            </a:r>
            <a:r>
              <a:rPr lang="en-US" dirty="0" err="1"/>
              <a:t>നടപടിയായ</a:t>
            </a:r>
            <a:r>
              <a:rPr lang="en-US" dirty="0"/>
              <a:t> </a:t>
            </a:r>
            <a:r>
              <a:rPr lang="en-US" dirty="0" err="1"/>
              <a:t>Orth</a:t>
            </a:r>
            <a:r>
              <a:rPr lang="en-US" dirty="0"/>
              <a:t> </a:t>
            </a:r>
            <a:r>
              <a:rPr lang="en-US" dirty="0" err="1"/>
              <a:t>osi</a:t>
            </a:r>
            <a:r>
              <a:rPr lang="en-US" dirty="0"/>
              <a:t> s കൾ </a:t>
            </a:r>
            <a:r>
              <a:rPr lang="en-US" dirty="0" err="1"/>
              <a:t>വിധിക്കപ്പെടുന്നു</a:t>
            </a:r>
            <a:r>
              <a:rPr lang="en-US" dirty="0"/>
              <a:t>…’</a:t>
            </a:r>
          </a:p>
        </p:txBody>
      </p:sp>
      <p:pic>
        <p:nvPicPr>
          <p:cNvPr id="4" name="Picture 3" descr="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44196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146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20A5C8-383C-D240-BB17-725C407A1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0"/>
            <a:ext cx="10896600" cy="838200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C00000"/>
                </a:solidFill>
              </a:rPr>
              <a:t>ടpastic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Diplegia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964353-DBE2-634B-8131-66E32ACE0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5800" y="1219200"/>
            <a:ext cx="7315200" cy="5120640"/>
          </a:xfrm>
        </p:spPr>
        <p:txBody>
          <a:bodyPr/>
          <a:lstStyle/>
          <a:p>
            <a:r>
              <a:rPr lang="en-US" dirty="0" smtClean="0"/>
              <a:t>Spasticity </a:t>
            </a:r>
            <a:r>
              <a:rPr lang="en-US" dirty="0" err="1"/>
              <a:t>യി</a:t>
            </a:r>
            <a:r>
              <a:rPr lang="en-US" dirty="0"/>
              <a:t>ൽ </a:t>
            </a:r>
            <a:r>
              <a:rPr lang="en-US" dirty="0" err="1"/>
              <a:t>വച്ച്</a:t>
            </a:r>
            <a:r>
              <a:rPr lang="en-US" dirty="0"/>
              <a:t> </a:t>
            </a:r>
            <a:r>
              <a:rPr lang="en-US" dirty="0" err="1"/>
              <a:t>എറ്റവും</a:t>
            </a:r>
            <a:r>
              <a:rPr lang="en-US" dirty="0"/>
              <a:t> </a:t>
            </a:r>
            <a:r>
              <a:rPr lang="en-US" dirty="0" err="1"/>
              <a:t>കൂടുത</a:t>
            </a:r>
            <a:r>
              <a:rPr lang="en-US" dirty="0"/>
              <a:t>ൽ </a:t>
            </a:r>
            <a:r>
              <a:rPr lang="en-US" dirty="0" err="1"/>
              <a:t>ആയി</a:t>
            </a:r>
            <a:r>
              <a:rPr lang="en-US" dirty="0"/>
              <a:t> </a:t>
            </a:r>
            <a:r>
              <a:rPr lang="en-US" dirty="0" err="1" smtClean="0"/>
              <a:t>കാണപ്പെടുന്നത്:Spasticdiplegia</a:t>
            </a:r>
            <a:r>
              <a:rPr lang="en-US" dirty="0" smtClean="0"/>
              <a:t> </a:t>
            </a:r>
            <a:r>
              <a:rPr lang="en-US" dirty="0" err="1"/>
              <a:t>ആണ്</a:t>
            </a:r>
            <a:endParaRPr lang="en-US" dirty="0"/>
          </a:p>
          <a:p>
            <a:r>
              <a:rPr lang="en-US" dirty="0" err="1" smtClean="0"/>
              <a:t>പ്രധാനമായും</a:t>
            </a:r>
            <a:r>
              <a:rPr lang="en-US" dirty="0" smtClean="0"/>
              <a:t>  </a:t>
            </a:r>
            <a:r>
              <a:rPr lang="en-US" dirty="0" err="1" smtClean="0"/>
              <a:t>കാലുളെ</a:t>
            </a:r>
            <a:r>
              <a:rPr lang="en-US" dirty="0" smtClean="0"/>
              <a:t> </a:t>
            </a:r>
            <a:r>
              <a:rPr lang="en-US" dirty="0" err="1" smtClean="0"/>
              <a:t>ആണ്</a:t>
            </a:r>
            <a:r>
              <a:rPr lang="en-US" dirty="0" smtClean="0"/>
              <a:t> </a:t>
            </a:r>
            <a:r>
              <a:rPr lang="en-US" dirty="0" err="1" smtClean="0"/>
              <a:t>ബാധിക്കുന്നത്</a:t>
            </a:r>
            <a:endParaRPr lang="en-US" dirty="0" smtClean="0"/>
          </a:p>
          <a:p>
            <a:r>
              <a:rPr lang="en-US" dirty="0" err="1" smtClean="0"/>
              <a:t>കൈകളെ</a:t>
            </a:r>
            <a:r>
              <a:rPr lang="en-US" dirty="0" smtClean="0"/>
              <a:t> </a:t>
            </a:r>
            <a:r>
              <a:rPr lang="en-US" dirty="0" err="1"/>
              <a:t>വളരെ</a:t>
            </a:r>
            <a:r>
              <a:rPr lang="en-US" dirty="0"/>
              <a:t> </a:t>
            </a:r>
            <a:r>
              <a:rPr lang="en-US" dirty="0" err="1"/>
              <a:t>അപൂർവ്വമായോ</a:t>
            </a:r>
            <a:r>
              <a:rPr lang="en-US" dirty="0"/>
              <a:t> </a:t>
            </a:r>
            <a:r>
              <a:rPr lang="en-US" dirty="0" err="1"/>
              <a:t>പിടി</a:t>
            </a:r>
            <a:r>
              <a:rPr lang="en-US" dirty="0"/>
              <a:t> </a:t>
            </a:r>
            <a:r>
              <a:rPr lang="en-US" dirty="0" err="1"/>
              <a:t>കു</a:t>
            </a:r>
            <a:r>
              <a:rPr lang="en-US" dirty="0"/>
              <a:t> </a:t>
            </a:r>
            <a:r>
              <a:rPr lang="en-US" dirty="0" err="1"/>
              <a:t>ടുകയുള്ളു</a:t>
            </a:r>
            <a:r>
              <a:rPr lang="en-US" dirty="0"/>
              <a:t>..</a:t>
            </a:r>
          </a:p>
          <a:p>
            <a:r>
              <a:rPr lang="en-US" dirty="0"/>
              <a:t>ഈ </a:t>
            </a:r>
            <a:r>
              <a:rPr lang="en-US" dirty="0" err="1"/>
              <a:t>അവസ്ഥയുള്ളവരുടെ</a:t>
            </a:r>
            <a:r>
              <a:rPr lang="en-US" dirty="0"/>
              <a:t> </a:t>
            </a:r>
            <a:r>
              <a:rPr lang="en-US" dirty="0" err="1"/>
              <a:t>തുടക</a:t>
            </a:r>
            <a:r>
              <a:rPr lang="en-US" dirty="0"/>
              <a:t>ൾ </a:t>
            </a:r>
            <a:r>
              <a:rPr lang="en-US" dirty="0" err="1"/>
              <a:t>ചേർന്നും</a:t>
            </a:r>
            <a:r>
              <a:rPr lang="en-US" dirty="0"/>
              <a:t> </a:t>
            </a:r>
            <a:r>
              <a:rPr lang="en-US" dirty="0" err="1"/>
              <a:t>കാലുക</a:t>
            </a:r>
            <a:r>
              <a:rPr lang="en-US" dirty="0"/>
              <a:t>ൾ </a:t>
            </a:r>
            <a:r>
              <a:rPr lang="en-US" dirty="0" err="1"/>
              <a:t>അകന്നും</a:t>
            </a:r>
            <a:r>
              <a:rPr lang="en-US" dirty="0"/>
              <a:t> </a:t>
            </a:r>
            <a:r>
              <a:rPr lang="en-US" dirty="0" err="1"/>
              <a:t>കാണപ്പെടുന്നു</a:t>
            </a:r>
            <a:r>
              <a:rPr lang="en-US" dirty="0"/>
              <a:t>.’</a:t>
            </a:r>
          </a:p>
          <a:p>
            <a:r>
              <a:rPr lang="en-US" dirty="0" err="1"/>
              <a:t>കാൽമുട്ടുകളും</a:t>
            </a:r>
            <a:r>
              <a:rPr lang="en-US" dirty="0"/>
              <a:t> </a:t>
            </a:r>
            <a:r>
              <a:rPr lang="en-US" dirty="0" err="1"/>
              <a:t>ഇടുപ്പും</a:t>
            </a:r>
            <a:r>
              <a:rPr lang="en-US" dirty="0"/>
              <a:t> </a:t>
            </a:r>
            <a:r>
              <a:rPr lang="en-US" dirty="0" err="1"/>
              <a:t>പല</a:t>
            </a:r>
            <a:r>
              <a:rPr lang="en-US" dirty="0"/>
              <a:t> </a:t>
            </a:r>
            <a:r>
              <a:rPr lang="en-US" dirty="0" err="1"/>
              <a:t>രീതിയി</a:t>
            </a:r>
            <a:r>
              <a:rPr lang="en-US" dirty="0"/>
              <a:t>ൽ </a:t>
            </a:r>
            <a:r>
              <a:rPr lang="en-US" dirty="0" err="1"/>
              <a:t>പിരിഞ്ഞു</a:t>
            </a:r>
            <a:r>
              <a:rPr lang="en-US" dirty="0"/>
              <a:t> </a:t>
            </a:r>
            <a:r>
              <a:rPr lang="en-US" dirty="0" err="1"/>
              <a:t>വളരുന്നത്</a:t>
            </a:r>
            <a:r>
              <a:rPr lang="en-US" dirty="0"/>
              <a:t> </a:t>
            </a:r>
            <a:r>
              <a:rPr lang="en-US" dirty="0" err="1"/>
              <a:t>ചിലപ്പോ</a:t>
            </a:r>
            <a:r>
              <a:rPr lang="en-US" dirty="0"/>
              <a:t>ൾ </a:t>
            </a:r>
            <a:r>
              <a:rPr lang="en-US" dirty="0" err="1"/>
              <a:t>ഇടുപ്പു</a:t>
            </a:r>
            <a:r>
              <a:rPr lang="en-US" dirty="0"/>
              <a:t> </a:t>
            </a:r>
            <a:r>
              <a:rPr lang="en-US" dirty="0" err="1"/>
              <a:t>സന്ധി.തെറ്റുന്നതും</a:t>
            </a:r>
            <a:r>
              <a:rPr lang="en-US" dirty="0"/>
              <a:t> </a:t>
            </a:r>
            <a:r>
              <a:rPr lang="en-US" dirty="0" err="1"/>
              <a:t>സർവ്വസാധാരണമാണ്</a:t>
            </a:r>
            <a:endParaRPr lang="en-US" dirty="0"/>
          </a:p>
          <a:p>
            <a:r>
              <a:rPr lang="en-US" dirty="0" err="1"/>
              <a:t>ബുദ്ധിശക്തിയെ</a:t>
            </a:r>
            <a:r>
              <a:rPr lang="en-US" dirty="0"/>
              <a:t> </a:t>
            </a:r>
            <a:r>
              <a:rPr lang="en-US" dirty="0" err="1"/>
              <a:t>രോഗം</a:t>
            </a:r>
            <a:r>
              <a:rPr lang="en-US" dirty="0"/>
              <a:t> </a:t>
            </a:r>
            <a:r>
              <a:rPr lang="en-US" dirty="0" err="1"/>
              <a:t>ബാധിക്കാറില്ല</a:t>
            </a:r>
            <a:r>
              <a:rPr lang="en-US" dirty="0"/>
              <a:t>:</a:t>
            </a:r>
          </a:p>
          <a:p>
            <a:r>
              <a:rPr lang="en-US" dirty="0"/>
              <a:t>75% </a:t>
            </a:r>
            <a:r>
              <a:rPr lang="en-US" dirty="0" err="1"/>
              <a:t>കണ്ണുകളുടെ</a:t>
            </a:r>
            <a:r>
              <a:rPr lang="en-US" dirty="0"/>
              <a:t> </a:t>
            </a:r>
            <a:r>
              <a:rPr lang="en-US" dirty="0" err="1"/>
              <a:t>ദൃഷ്ടി</a:t>
            </a:r>
            <a:r>
              <a:rPr lang="en-US" dirty="0"/>
              <a:t> </a:t>
            </a:r>
            <a:r>
              <a:rPr lang="en-US" dirty="0" err="1"/>
              <a:t>ദിശ</a:t>
            </a:r>
            <a:r>
              <a:rPr lang="en-US" dirty="0"/>
              <a:t> </a:t>
            </a:r>
            <a:r>
              <a:rPr lang="en-US" dirty="0" err="1"/>
              <a:t>പരസ്പരം</a:t>
            </a:r>
            <a:r>
              <a:rPr lang="en-US" dirty="0"/>
              <a:t> </a:t>
            </a:r>
            <a:r>
              <a:rPr lang="en-US" dirty="0" err="1"/>
              <a:t>ഖണ്ഡിക്കുന്നതായി</a:t>
            </a:r>
            <a:r>
              <a:rPr lang="en-US" dirty="0"/>
              <a:t> </a:t>
            </a:r>
            <a:r>
              <a:rPr lang="en-US" dirty="0" err="1"/>
              <a:t>അനുഭവപ്പെടുന്നു</a:t>
            </a:r>
            <a:r>
              <a:rPr lang="en-US" dirty="0"/>
              <a:t>…</a:t>
            </a:r>
          </a:p>
        </p:txBody>
      </p:sp>
      <p:pic>
        <p:nvPicPr>
          <p:cNvPr id="4" name="Picture 3" descr="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09800"/>
            <a:ext cx="3431381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800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DDCBF8-A483-0A4E-B69D-096143656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Spastic </a:t>
            </a:r>
            <a:r>
              <a:rPr lang="en-US" sz="3200" b="1" dirty="0" err="1">
                <a:solidFill>
                  <a:srgbClr val="C00000"/>
                </a:solidFill>
              </a:rPr>
              <a:t>Quadri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Plegia</a:t>
            </a:r>
            <a:endParaRPr lang="en-US" sz="3200" b="1" dirty="0">
              <a:solidFill>
                <a:srgbClr val="C00000"/>
              </a:solidFill>
            </a:endParaRPr>
          </a:p>
          <a:p>
            <a:endParaRPr lang="en-US" dirty="0"/>
          </a:p>
          <a:p>
            <a:r>
              <a:rPr lang="en-US" dirty="0" err="1"/>
              <a:t>ഇതി</a:t>
            </a:r>
            <a:r>
              <a:rPr lang="en-US" dirty="0"/>
              <a:t>ൽ </a:t>
            </a:r>
            <a:r>
              <a:rPr lang="en-US" dirty="0" err="1"/>
              <a:t>കൈകാലുക</a:t>
            </a:r>
            <a:r>
              <a:rPr lang="en-US" dirty="0"/>
              <a:t>ൾ </a:t>
            </a:r>
            <a:r>
              <a:rPr lang="en-US" dirty="0" err="1"/>
              <a:t>നാലും</a:t>
            </a:r>
            <a:r>
              <a:rPr lang="en-US" dirty="0"/>
              <a:t> </a:t>
            </a:r>
            <a:r>
              <a:rPr lang="en-US" dirty="0" err="1"/>
              <a:t>ബാധിതമാകുന്നു</a:t>
            </a:r>
            <a:r>
              <a:rPr lang="en-US" dirty="0"/>
              <a:t>…</a:t>
            </a:r>
          </a:p>
          <a:p>
            <a:r>
              <a:rPr lang="en-US" dirty="0" err="1"/>
              <a:t>മാംസപേശിക</a:t>
            </a:r>
            <a:r>
              <a:rPr lang="en-US" dirty="0"/>
              <a:t>ൾ </a:t>
            </a:r>
            <a:r>
              <a:rPr lang="en-US" dirty="0" err="1"/>
              <a:t>അയവില്ലാതെ</a:t>
            </a:r>
            <a:r>
              <a:rPr lang="en-US" dirty="0"/>
              <a:t> </a:t>
            </a:r>
            <a:r>
              <a:rPr lang="en-US" dirty="0" err="1"/>
              <a:t>കല്ലിച്ചു</a:t>
            </a:r>
            <a:r>
              <a:rPr lang="en-US" dirty="0"/>
              <a:t>. </a:t>
            </a:r>
            <a:r>
              <a:rPr lang="en-US" dirty="0" err="1"/>
              <a:t>പോകുന്നതിനാ</a:t>
            </a:r>
            <a:r>
              <a:rPr lang="en-US" dirty="0"/>
              <a:t>ൽ </a:t>
            </a:r>
            <a:r>
              <a:rPr lang="en-US" dirty="0" err="1"/>
              <a:t>വളരെ</a:t>
            </a:r>
            <a:r>
              <a:rPr lang="en-US" dirty="0"/>
              <a:t> </a:t>
            </a:r>
            <a:r>
              <a:rPr lang="en-US" dirty="0" err="1"/>
              <a:t>അപൂർവ്വമായോ</a:t>
            </a:r>
            <a:r>
              <a:rPr lang="en-US" dirty="0"/>
              <a:t> </a:t>
            </a:r>
            <a:r>
              <a:rPr lang="en-US" dirty="0" err="1"/>
              <a:t>നടക്കാ</a:t>
            </a:r>
            <a:r>
              <a:rPr lang="en-US" dirty="0"/>
              <a:t>ൻ </a:t>
            </a:r>
            <a:r>
              <a:rPr lang="en-US" dirty="0" err="1"/>
              <a:t>കഴിയുകയുള്ളു</a:t>
            </a:r>
            <a:r>
              <a:rPr lang="en-US" dirty="0"/>
              <a:t>…</a:t>
            </a:r>
          </a:p>
          <a:p>
            <a:pPr algn="ctr">
              <a:buNone/>
            </a:pPr>
            <a:r>
              <a:rPr lang="en-US" sz="3500" b="1" dirty="0" smtClean="0">
                <a:solidFill>
                  <a:srgbClr val="C00000"/>
                </a:solidFill>
              </a:rPr>
              <a:t>Hypotonic  </a:t>
            </a:r>
            <a:r>
              <a:rPr lang="en-US" sz="3500" b="1" dirty="0">
                <a:solidFill>
                  <a:srgbClr val="C00000"/>
                </a:solidFill>
              </a:rPr>
              <a:t>CP</a:t>
            </a:r>
          </a:p>
          <a:p>
            <a:endParaRPr lang="en-US" dirty="0"/>
          </a:p>
          <a:p>
            <a:r>
              <a:rPr lang="en-US" dirty="0" err="1"/>
              <a:t>ആകെ</a:t>
            </a:r>
            <a:r>
              <a:rPr lang="en-US" dirty="0"/>
              <a:t> </a:t>
            </a:r>
            <a:r>
              <a:rPr lang="en-US" dirty="0" err="1"/>
              <a:t>ബാധിത</a:t>
            </a:r>
            <a:r>
              <a:rPr lang="en-US" dirty="0"/>
              <a:t>ർ 10% </a:t>
            </a:r>
            <a:r>
              <a:rPr lang="en-US" dirty="0" err="1"/>
              <a:t>ത്തോളമേ</a:t>
            </a:r>
            <a:r>
              <a:rPr lang="en-US" dirty="0"/>
              <a:t> </a:t>
            </a:r>
            <a:r>
              <a:rPr lang="en-US" dirty="0" err="1"/>
              <a:t>വരു</a:t>
            </a:r>
            <a:r>
              <a:rPr lang="en-US" dirty="0"/>
              <a:t>…</a:t>
            </a:r>
          </a:p>
          <a:p>
            <a:r>
              <a:rPr lang="en-US" dirty="0" err="1"/>
              <a:t>പേശികൾക്ക്</a:t>
            </a:r>
            <a:r>
              <a:rPr lang="en-US" dirty="0"/>
              <a:t> </a:t>
            </a:r>
            <a:r>
              <a:rPr lang="en-US" dirty="0" err="1"/>
              <a:t>ഊന</a:t>
            </a:r>
            <a:r>
              <a:rPr lang="en-US" dirty="0"/>
              <a:t> </a:t>
            </a:r>
            <a:r>
              <a:rPr lang="en-US" dirty="0" err="1"/>
              <a:t>ദൃഢതയും</a:t>
            </a:r>
            <a:r>
              <a:rPr lang="en-US" dirty="0"/>
              <a:t> </a:t>
            </a:r>
            <a:r>
              <a:rPr lang="en-US" dirty="0" err="1"/>
              <a:t>വിറയലും</a:t>
            </a:r>
            <a:r>
              <a:rPr lang="en-US" dirty="0"/>
              <a:t> </a:t>
            </a:r>
            <a:r>
              <a:rPr lang="en-US" dirty="0" err="1"/>
              <a:t>കാണാം</a:t>
            </a:r>
            <a:r>
              <a:rPr lang="en-US" dirty="0"/>
              <a:t>…</a:t>
            </a:r>
          </a:p>
          <a:p>
            <a:r>
              <a:rPr lang="en-US" dirty="0" err="1"/>
              <a:t>എഴുതാനും</a:t>
            </a:r>
            <a:r>
              <a:rPr lang="en-US" dirty="0"/>
              <a:t>, Ty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ചെയ്യാനും</a:t>
            </a:r>
            <a:r>
              <a:rPr lang="en-US" dirty="0"/>
              <a:t> </a:t>
            </a:r>
            <a:r>
              <a:rPr lang="en-US" dirty="0" err="1"/>
              <a:t>കത്രികക</a:t>
            </a:r>
            <a:r>
              <a:rPr lang="en-US" dirty="0"/>
              <a:t>ൾ </a:t>
            </a:r>
            <a:r>
              <a:rPr lang="en-US" dirty="0" err="1"/>
              <a:t>ഉപയോഗിക്കാനും</a:t>
            </a:r>
            <a:r>
              <a:rPr lang="en-US" dirty="0"/>
              <a:t> </a:t>
            </a:r>
            <a:r>
              <a:rPr lang="en-US" dirty="0" err="1"/>
              <a:t>മറ്റുള്ള</a:t>
            </a:r>
            <a:r>
              <a:rPr lang="en-US" dirty="0"/>
              <a:t> </a:t>
            </a:r>
            <a:r>
              <a:rPr lang="en-US" dirty="0" err="1"/>
              <a:t>സാമർത്ഥ്യം</a:t>
            </a:r>
            <a:r>
              <a:rPr lang="en-US" dirty="0"/>
              <a:t> </a:t>
            </a:r>
            <a:r>
              <a:rPr lang="en-US" dirty="0" err="1"/>
              <a:t>കുറയുന്നു</a:t>
            </a:r>
            <a:r>
              <a:rPr lang="en-US" dirty="0"/>
              <a:t> …</a:t>
            </a:r>
          </a:p>
          <a:p>
            <a:r>
              <a:rPr lang="en-US" dirty="0" err="1"/>
              <a:t>Blance</a:t>
            </a:r>
            <a:r>
              <a:rPr lang="en-US" dirty="0"/>
              <a:t>, </a:t>
            </a:r>
            <a:r>
              <a:rPr lang="en-US" dirty="0" err="1"/>
              <a:t>പ്രത്യേകിച്ചും</a:t>
            </a:r>
            <a:r>
              <a:rPr lang="en-US" dirty="0"/>
              <a:t>  </a:t>
            </a:r>
            <a:r>
              <a:rPr lang="en-US" dirty="0" err="1"/>
              <a:t>നടക്കുമ്പോ</a:t>
            </a:r>
            <a:r>
              <a:rPr lang="en-US" dirty="0"/>
              <a:t>ൾ </a:t>
            </a:r>
            <a:r>
              <a:rPr lang="en-US" dirty="0" err="1"/>
              <a:t>ദുഷ്കരമായി</a:t>
            </a:r>
            <a:r>
              <a:rPr lang="en-US" dirty="0"/>
              <a:t> </a:t>
            </a:r>
            <a:r>
              <a:rPr lang="en-US" dirty="0" err="1"/>
              <a:t>തീരും</a:t>
            </a:r>
            <a:r>
              <a:rPr lang="en-US" dirty="0"/>
              <a:t> ..’’</a:t>
            </a:r>
          </a:p>
        </p:txBody>
      </p:sp>
      <p:pic>
        <p:nvPicPr>
          <p:cNvPr id="4" name="Picture 3" descr="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3429000" cy="230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2563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332E47-D522-5F41-B0F6-E24134C55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ATAXIC  CP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C3EBF40-2B8A-0346-B2A1-65B063BB9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ആകെ ബാധിതർ 5 -10 % - വരെ</a:t>
            </a:r>
          </a:p>
          <a:p>
            <a:r>
              <a:rPr lang="en-US"/>
              <a:t> ബാലൻസ് കുറവായിരിക്കും</a:t>
            </a:r>
          </a:p>
          <a:p>
            <a:r>
              <a:rPr lang="en-US"/>
              <a:t> coor dination: കുറത്തിരിക്കും…</a:t>
            </a:r>
          </a:p>
          <a:p>
            <a:r>
              <a:rPr lang="en-US"/>
              <a:t>കാലുകൾ നന്നായി അകത്തി വച്ചായിരിക്കും നടത്തം</a:t>
            </a:r>
          </a:p>
          <a:p>
            <a:r>
              <a:rPr lang="en-US"/>
              <a:t>വിഴാനുള്ള സാധ്യത കൂടുതലായിരിക്കും</a:t>
            </a:r>
          </a:p>
          <a:p>
            <a:r>
              <a:rPr lang="en-US"/>
              <a:t>നേർരേഖയിലൂടെ നടക്കാൻ കഴിവുണ്ടായിരിക്കില്ല’’</a:t>
            </a:r>
          </a:p>
          <a:p>
            <a:r>
              <a:rPr lang="en-US"/>
              <a:t>നടക്കുന്ന ടur face തിരിച്ചറിയാനുള്ള കഴിവ് ഉണ്ടായിരിക്കില്ല.’’</a:t>
            </a:r>
          </a:p>
        </p:txBody>
      </p:sp>
      <p:pic>
        <p:nvPicPr>
          <p:cNvPr id="8" name="Picture 8">
            <a:extLst>
              <a:ext uri="{FF2B5EF4-FFF2-40B4-BE49-F238E27FC236}">
                <a16:creationId xmlns="" xmlns:a16="http://schemas.microsoft.com/office/drawing/2014/main" id="{5B5DB856-C65D-7B4F-8C7F-8C2F5F2F5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841" y="2773400"/>
            <a:ext cx="2100576" cy="414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3574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E7BE32-EF94-3D4A-9A65-5194C2CBF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38200"/>
            <a:ext cx="3429000" cy="2362200"/>
          </a:xfrm>
        </p:spPr>
        <p:txBody>
          <a:bodyPr/>
          <a:lstStyle/>
          <a:p>
            <a:pPr algn="ctr"/>
            <a:r>
              <a:rPr lang="en-US" dirty="0" err="1" smtClean="0"/>
              <a:t>Athetoid</a:t>
            </a:r>
            <a:r>
              <a:rPr lang="en-US" dirty="0" smtClean="0"/>
              <a:t> </a:t>
            </a:r>
            <a:r>
              <a:rPr lang="en-US" dirty="0"/>
              <a:t>CP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8025B0A-D5B7-3A4B-B431-D8708F798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ഇതിൽ മാംസ പേശികളുടെ ശേഷി ബാധിക്കപ്പെടുന്നു</a:t>
            </a:r>
          </a:p>
          <a:p>
            <a:r>
              <a:rPr lang="en-US"/>
              <a:t>നടക്കുമ്പോഴോ ഇരിക്കുമ്പോഴോ ശരീരം സാധരണ രീതിൽ നിവർന്നു ..നിലനിറുത്താനോ അതിൽ തന്നെ സ്ഥിരത കൈവരിക്കാനോ കഴിയാതെ പോകുന്നു.’’</a:t>
            </a:r>
          </a:p>
          <a:p>
            <a:r>
              <a:rPr lang="en-US"/>
              <a:t>അനൈശ്ചിക ചലനങ്ങൾ ഉണ്ടാകാം</a:t>
            </a:r>
          </a:p>
          <a:p>
            <a:r>
              <a:rPr lang="en-US"/>
              <a:t>ഇത്  ഉറക്കത്തിൽ ഇല്ലാതാവുകയോ Str ess വരുമ്പോൾ കൂടുകയോ ചെയ്യും</a:t>
            </a:r>
          </a:p>
          <a:p>
            <a:r>
              <a:rPr lang="en-US"/>
              <a:t>ആകെയുള്ള ആഘാത ബാധിതർ 25 % ത്തോളം വരും.’’</a:t>
            </a:r>
          </a:p>
          <a:p>
            <a:r>
              <a:rPr lang="en-US"/>
              <a:t>കൈ കൊണ്ടുള്ള കാര്യങ്ങൾ ചെയ്യാൻ അതി പ്രയ്തനം ചെയ്യേണ്ടി വരും</a:t>
            </a:r>
          </a:p>
          <a:p>
            <a:r>
              <a:rPr lang="en-US"/>
              <a:t>സംസാരിക്കാനും ഭക്ഷണം കഴിക്കാനും ബുദ്ധിമുട്ട് അനുഭവപ്പെടും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0DC30ED9-40B3-DA4D-9924-0047F3A0E2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302" y="3807157"/>
            <a:ext cx="3465923" cy="2708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2229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A9FA89-F6EC-444A-A9A8-07B92D572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സമ്മിശ്രം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37A28B3-7CCD-C24B-937B-BA13FCD7D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പേരു സൂചിപ്പിക്കുന്ന പോലെ മൂന്നിനം മസ്തിഷ്ക്ക | ഘാതങ്ങൾ ഒരു മിച്ച് കാണ പ്പെടുന്നു’’ ‘</a:t>
            </a:r>
          </a:p>
        </p:txBody>
      </p:sp>
    </p:spTree>
    <p:extLst>
      <p:ext uri="{BB962C8B-B14F-4D97-AF65-F5344CB8AC3E}">
        <p14:creationId xmlns:p14="http://schemas.microsoft.com/office/powerpoint/2010/main" val="1030492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6C54DE-4B08-6E4A-B40B-07804A9C0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ഒരു</a:t>
            </a:r>
            <a:r>
              <a:rPr lang="en-US" dirty="0"/>
              <a:t> </a:t>
            </a:r>
            <a:r>
              <a:rPr lang="en-US" dirty="0" err="1"/>
              <a:t>കുട്ടിയുടെ</a:t>
            </a:r>
            <a:r>
              <a:rPr lang="en-US" dirty="0"/>
              <a:t> </a:t>
            </a:r>
            <a:r>
              <a:rPr lang="en-US" dirty="0" err="1"/>
              <a:t>ജനനം</a:t>
            </a:r>
            <a:r>
              <a:rPr lang="en-US" dirty="0"/>
              <a:t> </a:t>
            </a:r>
            <a:r>
              <a:rPr lang="en-US" dirty="0" err="1"/>
              <a:t>മുത</a:t>
            </a:r>
            <a:r>
              <a:rPr lang="en-US" dirty="0"/>
              <a:t>ൽ  </a:t>
            </a:r>
            <a:r>
              <a:rPr lang="en-US" dirty="0" err="1"/>
              <a:t>കൗമാരകാലഘട്ടം</a:t>
            </a:r>
            <a:r>
              <a:rPr lang="en-US" dirty="0"/>
              <a:t> </a:t>
            </a:r>
            <a:r>
              <a:rPr lang="en-US" dirty="0" err="1"/>
              <a:t>വരെയുള്ള</a:t>
            </a:r>
            <a:r>
              <a:rPr lang="en-US" dirty="0"/>
              <a:t> </a:t>
            </a:r>
            <a:r>
              <a:rPr lang="en-US" dirty="0" err="1"/>
              <a:t>ചലനങ്ങളുമായി</a:t>
            </a:r>
            <a:r>
              <a:rPr lang="en-US" dirty="0"/>
              <a:t> </a:t>
            </a:r>
            <a:r>
              <a:rPr lang="en-US" dirty="0" err="1"/>
              <a:t>ബന്ധപ്പെട്ട</a:t>
            </a:r>
            <a:r>
              <a:rPr lang="en-US" dirty="0"/>
              <a:t> </a:t>
            </a:r>
            <a:r>
              <a:rPr lang="en-US" dirty="0" err="1"/>
              <a:t>പ്രശ്നങ്ങളാണ്</a:t>
            </a:r>
            <a:r>
              <a:rPr lang="en-US" dirty="0"/>
              <a:t> </a:t>
            </a:r>
            <a:r>
              <a:rPr lang="en-US" dirty="0" err="1"/>
              <a:t>പി</a:t>
            </a:r>
            <a:r>
              <a:rPr lang="en-US" dirty="0"/>
              <a:t> </a:t>
            </a:r>
            <a:r>
              <a:rPr lang="en-US" dirty="0" err="1"/>
              <a:t>ഡീയാട്രിക്</a:t>
            </a:r>
            <a:r>
              <a:rPr lang="en-US" dirty="0"/>
              <a:t> </a:t>
            </a:r>
            <a:r>
              <a:rPr lang="en-US" dirty="0" err="1"/>
              <a:t>ഫിസിയോതെറാപ്പി</a:t>
            </a:r>
            <a:r>
              <a:rPr lang="en-US" dirty="0"/>
              <a:t> </a:t>
            </a:r>
            <a:r>
              <a:rPr lang="en-US" dirty="0" err="1"/>
              <a:t>എന്നത്</a:t>
            </a:r>
            <a:r>
              <a:rPr lang="en-US" dirty="0"/>
              <a:t> </a:t>
            </a:r>
            <a:r>
              <a:rPr lang="en-US" dirty="0" err="1"/>
              <a:t>കൊണ്ട്</a:t>
            </a:r>
            <a:r>
              <a:rPr lang="en-US" dirty="0"/>
              <a:t> </a:t>
            </a:r>
            <a:r>
              <a:rPr lang="en-US" dirty="0" err="1"/>
              <a:t>ഉദ്ദേശിക്കുന്നത്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0313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369AB6-32D6-8C46-899B-6711D1F8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 MF  Cട </a:t>
            </a:r>
            <a:br>
              <a:rPr lang="en-US"/>
            </a:br>
            <a:r>
              <a:rPr lang="en-US"/>
              <a:t>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73A42BE-8C88-A141-AADD-27923BD3F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65138" indent="-344488"/>
            <a:r>
              <a:rPr lang="en-US" dirty="0"/>
              <a:t>Level 1 </a:t>
            </a:r>
            <a:r>
              <a:rPr lang="en-US" dirty="0" err="1"/>
              <a:t>കുട്ടിക്ക്</a:t>
            </a:r>
            <a:r>
              <a:rPr lang="en-US" dirty="0"/>
              <a:t> </a:t>
            </a:r>
            <a:r>
              <a:rPr lang="en-US" dirty="0" err="1"/>
              <a:t>സഞ്ചരിക്കാനും</a:t>
            </a:r>
            <a:r>
              <a:rPr lang="en-US" dirty="0"/>
              <a:t> </a:t>
            </a:r>
            <a:r>
              <a:rPr lang="en-US" dirty="0" err="1"/>
              <a:t>പടിക</a:t>
            </a:r>
            <a:r>
              <a:rPr lang="en-US" dirty="0"/>
              <a:t>ൾ </a:t>
            </a:r>
            <a:r>
              <a:rPr lang="en-US" dirty="0" err="1"/>
              <a:t>കയറാനും</a:t>
            </a:r>
            <a:r>
              <a:rPr lang="en-US" dirty="0"/>
              <a:t> </a:t>
            </a:r>
            <a:r>
              <a:rPr lang="en-US" dirty="0" err="1" smtClean="0"/>
              <a:t>കഴിയും</a:t>
            </a:r>
            <a:endParaRPr lang="en-US" dirty="0"/>
          </a:p>
          <a:p>
            <a:pPr marL="465138" indent="-344488"/>
            <a:r>
              <a:rPr lang="en-US" dirty="0" smtClean="0"/>
              <a:t>Level </a:t>
            </a:r>
            <a:r>
              <a:rPr lang="en-US" dirty="0"/>
              <a:t>2 </a:t>
            </a:r>
            <a:r>
              <a:rPr lang="en-US" dirty="0" err="1"/>
              <a:t>കുട്ടിക്ക്</a:t>
            </a:r>
            <a:r>
              <a:rPr lang="en-US" dirty="0"/>
              <a:t> </a:t>
            </a:r>
            <a:r>
              <a:rPr lang="en-US" dirty="0" err="1"/>
              <a:t>നടക്കാ</a:t>
            </a:r>
            <a:r>
              <a:rPr lang="en-US" dirty="0"/>
              <a:t>ൻ </a:t>
            </a:r>
            <a:r>
              <a:rPr lang="en-US" dirty="0" err="1"/>
              <a:t>കഴിയുമെങ്കിലും</a:t>
            </a:r>
            <a:r>
              <a:rPr lang="en-US" dirty="0"/>
              <a:t> </a:t>
            </a:r>
            <a:r>
              <a:rPr lang="en-US" dirty="0" err="1"/>
              <a:t>ചെറിയ</a:t>
            </a:r>
            <a:r>
              <a:rPr lang="en-US" dirty="0"/>
              <a:t> </a:t>
            </a:r>
            <a:r>
              <a:rPr lang="en-US" dirty="0" err="1"/>
              <a:t>ചില</a:t>
            </a:r>
            <a:r>
              <a:rPr lang="en-US" dirty="0"/>
              <a:t> പ </a:t>
            </a:r>
            <a:r>
              <a:rPr lang="en-US" dirty="0" err="1"/>
              <a:t>രിമിതിക</a:t>
            </a:r>
            <a:r>
              <a:rPr lang="en-US" dirty="0"/>
              <a:t>ൾ </a:t>
            </a:r>
            <a:r>
              <a:rPr lang="en-US" dirty="0" err="1"/>
              <a:t>ഉണ്ടാവും</a:t>
            </a:r>
            <a:r>
              <a:rPr lang="en-US" dirty="0"/>
              <a:t> </a:t>
            </a:r>
            <a:r>
              <a:rPr lang="en-US" dirty="0" err="1"/>
              <a:t>ഉദാ</a:t>
            </a:r>
            <a:r>
              <a:rPr lang="en-US" dirty="0"/>
              <a:t>.. </a:t>
            </a:r>
            <a:r>
              <a:rPr lang="en-US" dirty="0" err="1"/>
              <a:t>ആൾക്കൂട്ടത്തി</a:t>
            </a:r>
            <a:r>
              <a:rPr lang="en-US" dirty="0"/>
              <a:t>ൽ </a:t>
            </a:r>
            <a:r>
              <a:rPr lang="en-US" dirty="0" err="1"/>
              <a:t>ഇടയി</a:t>
            </a:r>
            <a:r>
              <a:rPr lang="en-US" dirty="0"/>
              <a:t>ൽ </a:t>
            </a:r>
            <a:r>
              <a:rPr lang="en-US" dirty="0" err="1"/>
              <a:t>കൂട്ടിയോ</a:t>
            </a:r>
            <a:r>
              <a:rPr lang="en-US" dirty="0"/>
              <a:t>, </a:t>
            </a:r>
            <a:r>
              <a:rPr lang="en-US" dirty="0" err="1"/>
              <a:t>ഒരു</a:t>
            </a:r>
            <a:r>
              <a:rPr lang="en-US" dirty="0"/>
              <a:t> </a:t>
            </a:r>
            <a:r>
              <a:rPr lang="en-US" dirty="0" err="1"/>
              <a:t>പാട്</a:t>
            </a:r>
            <a:r>
              <a:rPr lang="en-US" dirty="0"/>
              <a:t> </a:t>
            </a:r>
            <a:r>
              <a:rPr lang="en-US" dirty="0" err="1"/>
              <a:t>ദൂരം</a:t>
            </a:r>
            <a:r>
              <a:rPr lang="en-US" dirty="0"/>
              <a:t> </a:t>
            </a:r>
            <a:r>
              <a:rPr lang="en-US" dirty="0" err="1"/>
              <a:t>നടക്കുമ്പോഴോ</a:t>
            </a:r>
            <a:r>
              <a:rPr lang="en-US" dirty="0"/>
              <a:t> </a:t>
            </a:r>
            <a:r>
              <a:rPr lang="en-US" dirty="0" err="1"/>
              <a:t>ബുദ്ധിമുട്ട്</a:t>
            </a:r>
            <a:r>
              <a:rPr lang="en-US" dirty="0"/>
              <a:t> </a:t>
            </a:r>
            <a:r>
              <a:rPr lang="en-US" dirty="0" err="1" smtClean="0"/>
              <a:t>അനുഭവപ്പെടുന്നു</a:t>
            </a:r>
            <a:r>
              <a:rPr lang="en-US" dirty="0" smtClean="0"/>
              <a:t>…</a:t>
            </a:r>
          </a:p>
          <a:p>
            <a:pPr marL="465138" indent="-344488"/>
            <a:r>
              <a:rPr lang="en-US" dirty="0" smtClean="0"/>
              <a:t>Level </a:t>
            </a:r>
            <a:r>
              <a:rPr lang="en-US" dirty="0"/>
              <a:t>3 </a:t>
            </a:r>
            <a:r>
              <a:rPr lang="en-US" dirty="0" err="1"/>
              <a:t>എതെങ്കിലും</a:t>
            </a:r>
            <a:r>
              <a:rPr lang="en-US" dirty="0"/>
              <a:t> </a:t>
            </a:r>
            <a:r>
              <a:rPr lang="en-US" dirty="0" err="1"/>
              <a:t>ഉപകരണത്തിൻ്റെ</a:t>
            </a:r>
            <a:r>
              <a:rPr lang="en-US" dirty="0"/>
              <a:t> </a:t>
            </a:r>
            <a:r>
              <a:rPr lang="en-US" dirty="0" err="1"/>
              <a:t>സഹായത്തോടെ</a:t>
            </a:r>
            <a:r>
              <a:rPr lang="en-US" dirty="0"/>
              <a:t> </a:t>
            </a:r>
            <a:r>
              <a:rPr lang="en-US" dirty="0" err="1"/>
              <a:t>നടക്കുന്നു</a:t>
            </a:r>
            <a:r>
              <a:rPr lang="en-US" dirty="0"/>
              <a:t>…. </a:t>
            </a:r>
            <a:r>
              <a:rPr lang="en-US" dirty="0" err="1"/>
              <a:t>ചെറിയ</a:t>
            </a:r>
            <a:r>
              <a:rPr lang="en-US" dirty="0"/>
              <a:t>  </a:t>
            </a:r>
            <a:r>
              <a:rPr lang="en-US" dirty="0" err="1"/>
              <a:t>ദൂരം</a:t>
            </a:r>
            <a:r>
              <a:rPr lang="en-US" dirty="0"/>
              <a:t> </a:t>
            </a:r>
            <a:r>
              <a:rPr lang="en-US" dirty="0" err="1"/>
              <a:t>മാത്രമേ</a:t>
            </a:r>
            <a:r>
              <a:rPr lang="en-US" dirty="0"/>
              <a:t> </a:t>
            </a:r>
            <a:r>
              <a:rPr lang="en-US" dirty="0" err="1"/>
              <a:t>നടക്കാ</a:t>
            </a:r>
            <a:r>
              <a:rPr lang="en-US" dirty="0"/>
              <a:t>ൻ </a:t>
            </a:r>
            <a:r>
              <a:rPr lang="en-US" dirty="0" err="1"/>
              <a:t>സാധിക്കൂ</a:t>
            </a:r>
            <a:r>
              <a:rPr lang="en-US" dirty="0"/>
              <a:t>.’’  </a:t>
            </a:r>
            <a:r>
              <a:rPr lang="en-US" dirty="0" err="1"/>
              <a:t>അല്ലാത്ത</a:t>
            </a:r>
            <a:r>
              <a:rPr lang="en-US" dirty="0"/>
              <a:t> </a:t>
            </a:r>
            <a:r>
              <a:rPr lang="en-US" dirty="0" err="1"/>
              <a:t>സമയത്ത്</a:t>
            </a:r>
            <a:r>
              <a:rPr lang="en-US" dirty="0"/>
              <a:t> </a:t>
            </a:r>
            <a:r>
              <a:rPr lang="en-US" dirty="0" err="1"/>
              <a:t>വീ</a:t>
            </a:r>
            <a:r>
              <a:rPr lang="en-US" dirty="0"/>
              <a:t>ൽ </a:t>
            </a:r>
            <a:r>
              <a:rPr lang="en-US" dirty="0" err="1"/>
              <a:t>ചെയ</a:t>
            </a:r>
            <a:r>
              <a:rPr lang="en-US" dirty="0"/>
              <a:t>ർ </a:t>
            </a:r>
            <a:r>
              <a:rPr lang="en-US" dirty="0" err="1"/>
              <a:t>ഉപയോഗിക്കുന്നു</a:t>
            </a:r>
            <a:r>
              <a:rPr lang="en-US" dirty="0"/>
              <a:t>… </a:t>
            </a:r>
            <a:r>
              <a:rPr lang="en-US" dirty="0" err="1"/>
              <a:t>സ്റ്റയർകെയ്സ്</a:t>
            </a:r>
            <a:r>
              <a:rPr lang="en-US" dirty="0"/>
              <a:t>  </a:t>
            </a:r>
            <a:r>
              <a:rPr lang="en-US" dirty="0" err="1"/>
              <a:t>കയറുവാ</a:t>
            </a:r>
            <a:r>
              <a:rPr lang="en-US" dirty="0"/>
              <a:t>ൻ </a:t>
            </a:r>
            <a:r>
              <a:rPr lang="en-US" dirty="0" err="1"/>
              <a:t>പിടി</a:t>
            </a:r>
            <a:r>
              <a:rPr lang="en-US" dirty="0"/>
              <a:t> </a:t>
            </a:r>
            <a:r>
              <a:rPr lang="en-US" dirty="0" err="1"/>
              <a:t>അഥവാ</a:t>
            </a:r>
            <a:r>
              <a:rPr lang="en-US" dirty="0"/>
              <a:t> </a:t>
            </a:r>
            <a:r>
              <a:rPr lang="en-US" dirty="0" err="1"/>
              <a:t>റെയിലി</a:t>
            </a:r>
            <a:r>
              <a:rPr lang="en-US" dirty="0"/>
              <a:t> 0 </a:t>
            </a:r>
            <a:r>
              <a:rPr lang="en-US" dirty="0" err="1"/>
              <a:t>ഗ്</a:t>
            </a:r>
            <a:r>
              <a:rPr lang="en-US" dirty="0"/>
              <a:t> </a:t>
            </a:r>
            <a:r>
              <a:rPr lang="en-US" dirty="0" err="1"/>
              <a:t>ഉപയോഗിച്ച്</a:t>
            </a:r>
            <a:r>
              <a:rPr lang="en-US" dirty="0"/>
              <a:t> </a:t>
            </a:r>
            <a:r>
              <a:rPr lang="en-US" dirty="0" err="1"/>
              <a:t>മറ്റുള്ളവരുടെ</a:t>
            </a:r>
            <a:r>
              <a:rPr lang="en-US" dirty="0"/>
              <a:t> </a:t>
            </a:r>
            <a:r>
              <a:rPr lang="en-US" dirty="0" err="1"/>
              <a:t>സഹയം</a:t>
            </a:r>
            <a:r>
              <a:rPr lang="en-US" dirty="0"/>
              <a:t> </a:t>
            </a:r>
            <a:r>
              <a:rPr lang="en-US" dirty="0" err="1"/>
              <a:t>ഉപയോഗിക്കുന്നു</a:t>
            </a:r>
            <a:r>
              <a:rPr lang="en-US" dirty="0" smtClean="0"/>
              <a:t>.’’</a:t>
            </a:r>
          </a:p>
          <a:p>
            <a:pPr marL="465138" indent="-344488"/>
            <a:r>
              <a:rPr lang="en-US" dirty="0" smtClean="0"/>
              <a:t>Level </a:t>
            </a:r>
            <a:r>
              <a:rPr lang="en-US" dirty="0"/>
              <a:t>4’  Powered wheel Chair </a:t>
            </a:r>
            <a:r>
              <a:rPr lang="en-US" dirty="0" err="1"/>
              <a:t>ഉപയോഗിച്ച്</a:t>
            </a:r>
            <a:r>
              <a:rPr lang="en-US" dirty="0"/>
              <a:t> </a:t>
            </a:r>
            <a:r>
              <a:rPr lang="en-US" dirty="0" err="1"/>
              <a:t>സഞ്ചരിക്കുന്നു</a:t>
            </a:r>
            <a:r>
              <a:rPr lang="en-US" dirty="0"/>
              <a:t>… </a:t>
            </a:r>
            <a:r>
              <a:rPr lang="en-US" dirty="0" err="1"/>
              <a:t>വീട്ടിനകത്ത്</a:t>
            </a:r>
            <a:r>
              <a:rPr lang="en-US" dirty="0"/>
              <a:t> </a:t>
            </a:r>
            <a:r>
              <a:rPr lang="en-US" dirty="0" err="1"/>
              <a:t>ചെറിയ</a:t>
            </a:r>
            <a:r>
              <a:rPr lang="en-US" dirty="0"/>
              <a:t> </a:t>
            </a:r>
            <a:r>
              <a:rPr lang="en-US" dirty="0" err="1"/>
              <a:t>ദൂരം</a:t>
            </a:r>
            <a:r>
              <a:rPr lang="en-US" dirty="0"/>
              <a:t> </a:t>
            </a:r>
            <a:r>
              <a:rPr lang="en-US" dirty="0" err="1" smtClean="0"/>
              <a:t>നടക്കും</a:t>
            </a:r>
            <a:endParaRPr lang="en-US" dirty="0"/>
          </a:p>
          <a:p>
            <a:pPr marL="465138" indent="-344488"/>
            <a:r>
              <a:rPr lang="en-US" dirty="0" err="1" smtClean="0"/>
              <a:t>Level.5</a:t>
            </a:r>
            <a:r>
              <a:rPr lang="en-US" dirty="0" smtClean="0"/>
              <a:t> </a:t>
            </a:r>
            <a:r>
              <a:rPr lang="en-US" dirty="0" err="1"/>
              <a:t>മറ്റുള്ളവരുടെ</a:t>
            </a:r>
            <a:r>
              <a:rPr lang="en-US" dirty="0"/>
              <a:t> </a:t>
            </a:r>
            <a:r>
              <a:rPr lang="en-US" dirty="0" err="1"/>
              <a:t>സഹായത്തോടെ</a:t>
            </a:r>
            <a:r>
              <a:rPr lang="en-US" dirty="0"/>
              <a:t> </a:t>
            </a:r>
            <a:r>
              <a:rPr lang="en-US" dirty="0" err="1"/>
              <a:t>പ്രവർത്തിക്കുന്ന</a:t>
            </a:r>
            <a:r>
              <a:rPr lang="en-US" dirty="0"/>
              <a:t> </a:t>
            </a:r>
            <a:r>
              <a:rPr lang="en-US" dirty="0" err="1"/>
              <a:t>വീൽചെയറി</a:t>
            </a:r>
            <a:r>
              <a:rPr lang="en-US" dirty="0"/>
              <a:t>ൽ </a:t>
            </a:r>
            <a:r>
              <a:rPr lang="en-US" dirty="0" err="1"/>
              <a:t>സഞ്ചരിക്കുന്നു</a:t>
            </a:r>
            <a:r>
              <a:rPr lang="en-US" dirty="0"/>
              <a:t> ..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D07047FE-91F9-274D-90EE-1066462094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425" y="3998182"/>
            <a:ext cx="2242955" cy="283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8645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7EB34C-BEDD-7D43-9B0C-291235ABD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ഫിസിയോതെറാപ്പിയുടെ പ്രയോജനങ്ങൾ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A3609B8-2B49-4E4A-92FE-1B42722DF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വളർച്ചാ ഘട്ടങ്ങൾ ത്വരിതപ്പെടുത്തുക</a:t>
            </a:r>
          </a:p>
          <a:p>
            <a:r>
              <a:rPr lang="en-US"/>
              <a:t>ശാരീരിക വൈകല്യങ്ങൾ തടയുക</a:t>
            </a:r>
          </a:p>
          <a:p>
            <a:r>
              <a:rPr lang="en-US"/>
              <a:t>പേശികളുടെ ബലം, ക്ഷമത എന്നിവ വർദ്ധിപ്പിക്കൽ</a:t>
            </a:r>
          </a:p>
          <a:p>
            <a:r>
              <a:rPr lang="en-US"/>
              <a:t>ചലന ക്രമങ്ങളെ ഏകോപിപ്പിക്കൽ</a:t>
            </a:r>
          </a:p>
          <a:p>
            <a:r>
              <a:rPr lang="en-US"/>
              <a:t>സന്ധികളുടെ ചലനശേഷി വർദ്ധിപ്പിക്കൽ</a:t>
            </a:r>
          </a:p>
          <a:p>
            <a:r>
              <a:rPr lang="en-US"/>
              <a:t>പേശികളുടെ മുറുക്കം കുറക്കുക</a:t>
            </a:r>
          </a:p>
          <a:p>
            <a:r>
              <a:rPr lang="en-US"/>
              <a:t>ദിനചര്യകൾ സുഗമമാക്ക ൽ</a:t>
            </a:r>
          </a:p>
          <a:p>
            <a:r>
              <a:rPr lang="en-US"/>
              <a:t>മാ നസിക സമ്മർദ്ദം കുറക്കുക</a:t>
            </a:r>
          </a:p>
          <a:p>
            <a:r>
              <a:rPr lang="en-US"/>
              <a:t>ശ്വസന സംബന്ധമായ ബുദ്ധി മുട്ടുകൾ തടയൽ</a:t>
            </a:r>
          </a:p>
        </p:txBody>
      </p:sp>
    </p:spTree>
    <p:extLst>
      <p:ext uri="{BB962C8B-B14F-4D97-AF65-F5344CB8AC3E}">
        <p14:creationId xmlns:p14="http://schemas.microsoft.com/office/powerpoint/2010/main" val="22041462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D8AF17-49B0-834E-847C-3AD047BE5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പുനരധിവാസം</a:t>
            </a:r>
            <a:br>
              <a:rPr lang="en-US"/>
            </a:br>
            <a:r>
              <a:rPr lang="en-US"/>
              <a:t>Rehabiltiation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ED612B-51AE-BB4F-A320-58F00CE16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പുനരധിവാസം വളരെ പ്രധാന പ്പെട്ട ഒന്നാണ്</a:t>
            </a:r>
          </a:p>
          <a:p>
            <a:r>
              <a:rPr lang="en-US"/>
              <a:t>കുട്ടികളുടെ പ്രായത്തിനും അവസ്ഥക്കും അനുസരിച്ച് ചികിത്സാ നിർദേശങ്ങൾ വ്യത്യസ്ഥമാണ്</a:t>
            </a:r>
          </a:p>
          <a:p>
            <a:r>
              <a:rPr lang="en-US"/>
              <a:t>വിദഗ്ധരുടെ ഉപദേശപ്രകാരം  സ്വയമോ മറ്റു ബന്ധുക്കളുടെ സഹായത്തോടു കൂടിയോ വിട്ടിൽ വച്ച് വ്യായാമം ചെയ്യാവുന്നതാണ്</a:t>
            </a:r>
          </a:p>
          <a:p>
            <a:r>
              <a:rPr lang="en-US"/>
              <a:t>ഫിസിയോ തെറാപ്പി തുടങ്ങാൻ വൈകിയാൽ കുട്ടികളിലെ പേശികൾ കട്ടിയാവുകയും സന്ധികൾ ബലമുള്ളതാകാൻ കാരണമാവുകയും ചെയ്യും ഇത് തെറാപ്പിയെ പ്രതികൂലമായി ബാധിക്കുകയും പുനരധിവാസം നീണ്ടു പോകാൻ ഇടയാവുകയും ചെയ്യുന്നു.’’</a:t>
            </a:r>
          </a:p>
        </p:txBody>
      </p:sp>
    </p:spTree>
    <p:extLst>
      <p:ext uri="{BB962C8B-B14F-4D97-AF65-F5344CB8AC3E}">
        <p14:creationId xmlns:p14="http://schemas.microsoft.com/office/powerpoint/2010/main" val="889772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088A19-3AC2-134D-A56C-DC0CC4993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3D1F60-03A1-4645-8012-3A90A6AB7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വളർച്ചാ</a:t>
            </a:r>
            <a:r>
              <a:rPr lang="en-US" dirty="0"/>
              <a:t> </a:t>
            </a:r>
            <a:r>
              <a:rPr lang="en-US" dirty="0" err="1"/>
              <a:t>ഘട്ടങ്ങ</a:t>
            </a:r>
            <a:r>
              <a:rPr lang="en-US" dirty="0"/>
              <a:t>ൾ </a:t>
            </a:r>
            <a:r>
              <a:rPr lang="en-US" dirty="0" err="1"/>
              <a:t>നേടിയെടുക്കാനുള്ള</a:t>
            </a:r>
            <a:r>
              <a:rPr lang="en-US" dirty="0"/>
              <a:t> </a:t>
            </a:r>
            <a:r>
              <a:rPr lang="en-US" dirty="0" err="1"/>
              <a:t>പരിശീലനം</a:t>
            </a:r>
            <a:endParaRPr lang="en-US" dirty="0"/>
          </a:p>
          <a:p>
            <a:r>
              <a:rPr lang="en-US" dirty="0" err="1"/>
              <a:t>കഴുത്ത്</a:t>
            </a:r>
            <a:r>
              <a:rPr lang="en-US" dirty="0"/>
              <a:t> </a:t>
            </a:r>
            <a:r>
              <a:rPr lang="en-US" dirty="0" err="1"/>
              <a:t>ഉറക്കാനുള്ള</a:t>
            </a:r>
            <a:r>
              <a:rPr lang="en-US" dirty="0"/>
              <a:t> </a:t>
            </a:r>
            <a:r>
              <a:rPr lang="en-US" dirty="0" err="1"/>
              <a:t>വ്യയായാമങ്ങളും</a:t>
            </a:r>
            <a:r>
              <a:rPr lang="en-US" dirty="0"/>
              <a:t> </a:t>
            </a:r>
            <a:r>
              <a:rPr lang="en-US" dirty="0" err="1"/>
              <a:t>Posihon</a:t>
            </a:r>
            <a:r>
              <a:rPr lang="en-US" dirty="0"/>
              <a:t> ക </a:t>
            </a:r>
            <a:r>
              <a:rPr lang="en-US" dirty="0" err="1" smtClean="0"/>
              <a:t>ളും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5118897C-F0A3-0C41-BE60-AA15CA678D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981200"/>
            <a:ext cx="3124200" cy="2795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231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Corner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33400"/>
            <a:ext cx="7315200" cy="9646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" b="1" dirty="0" err="1" smtClean="0"/>
              <a:t>തനിയെ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ഇരിക്കാനുള്ള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പരിശിലനം</a:t>
            </a:r>
            <a:endParaRPr lang="en-US" sz="3000" b="1" dirty="0" smtClean="0"/>
          </a:p>
        </p:txBody>
      </p:sp>
      <p:pic>
        <p:nvPicPr>
          <p:cNvPr id="4" name="Picture 3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1600200"/>
            <a:ext cx="6019800" cy="4590976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964692"/>
          </a:xfrm>
        </p:spPr>
        <p:txBody>
          <a:bodyPr/>
          <a:lstStyle/>
          <a:p>
            <a:pPr algn="ctr">
              <a:buNone/>
            </a:pPr>
            <a:r>
              <a:rPr lang="en-US" sz="3000" b="1" dirty="0" err="1" smtClean="0"/>
              <a:t>നിൽക്കാനും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നടക്കാനു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മുള്ള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പരിശിലനം</a:t>
            </a:r>
            <a:endParaRPr lang="en-US" sz="3000" b="1" dirty="0" smtClean="0"/>
          </a:p>
          <a:p>
            <a:endParaRPr lang="en-US" dirty="0"/>
          </a:p>
        </p:txBody>
      </p:sp>
      <p:pic>
        <p:nvPicPr>
          <p:cNvPr id="4" name="Picture 3" descr="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200" y="1600200"/>
            <a:ext cx="3276600" cy="4374429"/>
          </a:xfrm>
          <a:prstGeom prst="rect">
            <a:avLst/>
          </a:prstGeom>
        </p:spPr>
      </p:pic>
      <p:pic>
        <p:nvPicPr>
          <p:cNvPr id="5" name="Picture 4" descr="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1752600"/>
            <a:ext cx="3252128" cy="4358522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1371600"/>
            <a:ext cx="5486400" cy="5486400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3429000" cy="1295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500" b="1" dirty="0" smtClean="0"/>
              <a:t>Walker</a:t>
            </a:r>
            <a:endParaRPr lang="en-US" sz="35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124200" y="3048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82880" marR="0" lvl="0" indent="-18288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Gait</a:t>
            </a:r>
            <a:r>
              <a:rPr kumimoji="0" lang="en-US" sz="35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Training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0032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err="1" smtClean="0"/>
              <a:t>Strengtning</a:t>
            </a:r>
            <a:r>
              <a:rPr lang="en-US" sz="4000" b="1" dirty="0" smtClean="0"/>
              <a:t> Exercise</a:t>
            </a:r>
          </a:p>
          <a:p>
            <a:pPr>
              <a:buNone/>
            </a:pPr>
            <a:r>
              <a:rPr lang="en-US" sz="4000" b="1" dirty="0" smtClean="0"/>
              <a:t>Stretching Exercise</a:t>
            </a:r>
          </a:p>
          <a:p>
            <a:r>
              <a:rPr lang="en-US" sz="2500" b="1" dirty="0" smtClean="0"/>
              <a:t>Calf stretching</a:t>
            </a:r>
          </a:p>
          <a:p>
            <a:r>
              <a:rPr lang="en-US" sz="2500" b="1" dirty="0" err="1" smtClean="0"/>
              <a:t>Addctor</a:t>
            </a:r>
            <a:r>
              <a:rPr lang="en-US" sz="2500" b="1" dirty="0" smtClean="0"/>
              <a:t> stretching</a:t>
            </a:r>
          </a:p>
          <a:p>
            <a:r>
              <a:rPr lang="en-US" sz="2500" b="1" dirty="0" err="1" smtClean="0"/>
              <a:t>Harmstring</a:t>
            </a:r>
            <a:r>
              <a:rPr lang="en-US" sz="2500" b="1" dirty="0" smtClean="0"/>
              <a:t> stretching</a:t>
            </a:r>
            <a:endParaRPr lang="en-US" sz="2500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/>
              <a:t>Coordination Exercise</a:t>
            </a:r>
          </a:p>
          <a:p>
            <a:pPr algn="ctr">
              <a:buNone/>
            </a:pPr>
            <a:r>
              <a:rPr lang="en-US" sz="3600" b="1" dirty="0" smtClean="0"/>
              <a:t>Balance Beam</a:t>
            </a:r>
          </a:p>
          <a:p>
            <a:pPr algn="ctr">
              <a:buNone/>
            </a:pPr>
            <a:r>
              <a:rPr lang="en-US" sz="3600" b="1" dirty="0" err="1" smtClean="0"/>
              <a:t>Frenkels</a:t>
            </a:r>
            <a:r>
              <a:rPr lang="en-US" sz="3600" b="1" dirty="0" smtClean="0"/>
              <a:t> Exercise</a:t>
            </a:r>
            <a:endParaRPr lang="en-US" sz="3600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914400"/>
            <a:ext cx="7315200" cy="99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/>
              <a:t>Hydro </a:t>
            </a:r>
            <a:r>
              <a:rPr lang="en-US" sz="3600" b="1" dirty="0" err="1" smtClean="0"/>
              <a:t>Therappy</a:t>
            </a:r>
            <a:endParaRPr lang="en-US" sz="3600" b="1" dirty="0" smtClean="0"/>
          </a:p>
          <a:p>
            <a:pPr algn="ctr">
              <a:buNone/>
            </a:pPr>
            <a:endParaRPr lang="en-US" sz="3600" b="1" dirty="0"/>
          </a:p>
        </p:txBody>
      </p:sp>
      <p:pic>
        <p:nvPicPr>
          <p:cNvPr id="4" name="Picture 3" descr="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1752600"/>
            <a:ext cx="7528737" cy="4419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Peadiatric</a:t>
            </a:r>
            <a:r>
              <a:rPr lang="en-IN" dirty="0" smtClean="0"/>
              <a:t> physiotherapist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dirty="0" smtClean="0"/>
              <a:t>Highly educated ,clinically trained </a:t>
            </a:r>
            <a:r>
              <a:rPr lang="en-IN" sz="3200" dirty="0" err="1" smtClean="0"/>
              <a:t>proffessionals</a:t>
            </a:r>
            <a:r>
              <a:rPr lang="en-IN" sz="3200" dirty="0" smtClean="0"/>
              <a:t>.</a:t>
            </a:r>
          </a:p>
          <a:p>
            <a:pPr marL="0" indent="0">
              <a:buNone/>
            </a:pPr>
            <a:endParaRPr lang="en-IN" sz="3200" dirty="0"/>
          </a:p>
          <a:p>
            <a:pPr marL="0" indent="0">
              <a:buNone/>
            </a:pPr>
            <a:r>
              <a:rPr lang="en-IN" sz="3200" dirty="0" smtClean="0"/>
              <a:t>Strongest desire and unique talent for working with children and families.</a:t>
            </a:r>
          </a:p>
        </p:txBody>
      </p:sp>
    </p:spTree>
    <p:extLst>
      <p:ext uri="{BB962C8B-B14F-4D97-AF65-F5344CB8AC3E}">
        <p14:creationId xmlns:p14="http://schemas.microsoft.com/office/powerpoint/2010/main" val="27372715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7360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/>
              <a:t>Functional Exercise</a:t>
            </a:r>
            <a:endParaRPr lang="en-US" sz="3600" b="1" dirty="0"/>
          </a:p>
        </p:txBody>
      </p:sp>
      <p:pic>
        <p:nvPicPr>
          <p:cNvPr id="4" name="Picture 3" descr="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3337" y="1752599"/>
            <a:ext cx="6588463" cy="4384323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D2A1D27-9E7C-C240-BFE7-F4CB5A5CD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കുട്ടികളെ എടുക്കേണ്ട വിധം</a:t>
            </a:r>
          </a:p>
        </p:txBody>
      </p:sp>
      <p:pic>
        <p:nvPicPr>
          <p:cNvPr id="4" name="Content Placeholder 3" descr="1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2400" y="1828800"/>
            <a:ext cx="3936219" cy="2619375"/>
          </a:xfrm>
        </p:spPr>
      </p:pic>
      <p:pic>
        <p:nvPicPr>
          <p:cNvPr id="6" name="Picture 5" descr="1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5400" y="1371600"/>
            <a:ext cx="2362200" cy="370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7032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D04EE9-4C79-E744-B8AC-F64BE3E8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9C71B4B-D1B9-D747-9AE6-0171E0BF7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0" y="762000"/>
            <a:ext cx="7526868" cy="51206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b="1" dirty="0" smtClean="0"/>
              <a:t>Balance Exercise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F7ABFDD3-AFD6-0943-A82D-63190681BE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7744"/>
          <a:stretch>
            <a:fillRect/>
          </a:stretch>
        </p:blipFill>
        <p:spPr>
          <a:xfrm>
            <a:off x="200061" y="1356104"/>
            <a:ext cx="3076539" cy="392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189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762000"/>
            <a:ext cx="7315200" cy="838200"/>
          </a:xfrm>
        </p:spPr>
        <p:txBody>
          <a:bodyPr/>
          <a:lstStyle/>
          <a:p>
            <a:pPr algn="ctr">
              <a:buNone/>
            </a:pPr>
            <a:r>
              <a:rPr lang="en-US" sz="4000" b="1" dirty="0" smtClean="0"/>
              <a:t>Ball  </a:t>
            </a:r>
            <a:r>
              <a:rPr lang="en-US" sz="4000" b="1" dirty="0" err="1" smtClean="0"/>
              <a:t>excercise</a:t>
            </a:r>
            <a:endParaRPr lang="en-US" sz="4000" b="1" dirty="0" smtClean="0"/>
          </a:p>
          <a:p>
            <a:pPr algn="ctr"/>
            <a:endParaRPr lang="en-US" b="1" dirty="0"/>
          </a:p>
        </p:txBody>
      </p:sp>
      <p:pic>
        <p:nvPicPr>
          <p:cNvPr id="4" name="Picture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1600200"/>
            <a:ext cx="6491288" cy="4319657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Hippotherapy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4000" dirty="0" smtClean="0"/>
              <a:t>Hippo Therapy</a:t>
            </a:r>
            <a:endParaRPr lang="en-IN" sz="4000" dirty="0"/>
          </a:p>
        </p:txBody>
      </p:sp>
      <p:pic>
        <p:nvPicPr>
          <p:cNvPr id="1026" name="Picture 2" descr="C:\Users\Physio_sreels_pc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066800"/>
            <a:ext cx="55626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03847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7315200" cy="6598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err="1" smtClean="0"/>
              <a:t>Parellel</a:t>
            </a:r>
            <a:r>
              <a:rPr lang="en-US" sz="4000" b="1" dirty="0" smtClean="0"/>
              <a:t> </a:t>
            </a:r>
            <a:r>
              <a:rPr lang="en-US" sz="4000" b="1" dirty="0" smtClean="0"/>
              <a:t>bar walking</a:t>
            </a:r>
          </a:p>
          <a:p>
            <a:pPr algn="ctr"/>
            <a:endParaRPr lang="en-US" sz="4000" b="1" dirty="0"/>
          </a:p>
        </p:txBody>
      </p:sp>
      <p:pic>
        <p:nvPicPr>
          <p:cNvPr id="4" name="Picture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1676400"/>
            <a:ext cx="6705600" cy="4462272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457200"/>
            <a:ext cx="7315200" cy="10408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/>
              <a:t>Trampoline</a:t>
            </a:r>
          </a:p>
        </p:txBody>
      </p:sp>
      <p:pic>
        <p:nvPicPr>
          <p:cNvPr id="4" name="Picture 3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8237" y="1447800"/>
            <a:ext cx="4957763" cy="4957763"/>
          </a:xfrm>
          <a:prstGeom prst="rect">
            <a:avLst/>
          </a:prstGeom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609600"/>
            <a:ext cx="7315200" cy="8884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err="1" smtClean="0"/>
              <a:t>TreadmiII</a:t>
            </a:r>
            <a:r>
              <a:rPr lang="en-US" sz="4000" b="1" dirty="0" smtClean="0"/>
              <a:t> walking</a:t>
            </a:r>
          </a:p>
        </p:txBody>
      </p:sp>
      <p:pic>
        <p:nvPicPr>
          <p:cNvPr id="4" name="Picture 3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600200"/>
            <a:ext cx="4514850" cy="4514850"/>
          </a:xfrm>
          <a:prstGeom prst="rect">
            <a:avLst/>
          </a:prstGeo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A64CC4-5523-C244-93D4-575E7BA69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വിവിധ</a:t>
            </a:r>
            <a:r>
              <a:rPr lang="en-US" dirty="0"/>
              <a:t> </a:t>
            </a:r>
            <a:r>
              <a:rPr lang="en-US" dirty="0" err="1"/>
              <a:t>തരം</a:t>
            </a:r>
            <a:r>
              <a:rPr lang="en-US" dirty="0"/>
              <a:t> </a:t>
            </a:r>
            <a:r>
              <a:rPr lang="en-US" dirty="0" smtClean="0"/>
              <a:t>Assistive Devices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EC7C2121-4C5F-9E44-985F-A59D5F4B45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5000" y="914399"/>
            <a:ext cx="3810000" cy="4684275"/>
          </a:xfrm>
        </p:spPr>
      </p:pic>
    </p:spTree>
    <p:extLst>
      <p:ext uri="{BB962C8B-B14F-4D97-AF65-F5344CB8AC3E}">
        <p14:creationId xmlns:p14="http://schemas.microsoft.com/office/powerpoint/2010/main" val="6893053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907A0B-817E-F248-9CDD-C8A70B3DB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Orthosis</a:t>
            </a:r>
            <a:r>
              <a:rPr lang="en-US" dirty="0"/>
              <a:t>, Brace  </a:t>
            </a:r>
            <a:r>
              <a:rPr lang="en-US" dirty="0" smtClean="0"/>
              <a:t>Splint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എന്നിവ</a:t>
            </a:r>
            <a:r>
              <a:rPr lang="en-US" dirty="0"/>
              <a:t> </a:t>
            </a:r>
            <a:r>
              <a:rPr lang="en-US" dirty="0" err="1"/>
              <a:t>കുട്ടിയുടെ</a:t>
            </a:r>
            <a:r>
              <a:rPr lang="en-US" dirty="0"/>
              <a:t> </a:t>
            </a:r>
            <a:r>
              <a:rPr lang="en-US" dirty="0" err="1"/>
              <a:t>വളർച്ചക്ക്</a:t>
            </a:r>
            <a:r>
              <a:rPr lang="en-US" dirty="0"/>
              <a:t> </a:t>
            </a:r>
            <a:r>
              <a:rPr lang="en-US" dirty="0" err="1"/>
              <a:t>അനുസരിച്ച്</a:t>
            </a:r>
            <a:r>
              <a:rPr lang="en-US" dirty="0"/>
              <a:t> </a:t>
            </a:r>
            <a:r>
              <a:rPr lang="en-US" dirty="0" err="1"/>
              <a:t>മാറ്റം</a:t>
            </a:r>
            <a:r>
              <a:rPr lang="en-US" dirty="0"/>
              <a:t> </a:t>
            </a:r>
            <a:r>
              <a:rPr lang="en-US" dirty="0" err="1"/>
              <a:t>വരുത്തുക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4BCA1D57-F536-CF45-94E0-C2C38D97BA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5200" y="762000"/>
            <a:ext cx="3143752" cy="5121275"/>
          </a:xfrm>
        </p:spPr>
      </p:pic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5D8FFB5D-60A7-4F48-9136-C0871E26E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1143000"/>
            <a:ext cx="3715657" cy="371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880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Milestone(motor)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3-4 </a:t>
            </a:r>
            <a:r>
              <a:rPr lang="en-IN" dirty="0" err="1" smtClean="0"/>
              <a:t>th</a:t>
            </a:r>
            <a:r>
              <a:rPr lang="en-IN" dirty="0" smtClean="0"/>
              <a:t> Month  Neck control</a:t>
            </a:r>
          </a:p>
          <a:p>
            <a:r>
              <a:rPr lang="en-IN" dirty="0" smtClean="0"/>
              <a:t>5</a:t>
            </a:r>
            <a:r>
              <a:rPr lang="en-IN" baseline="30000" dirty="0" smtClean="0"/>
              <a:t>th</a:t>
            </a:r>
            <a:r>
              <a:rPr lang="en-IN" dirty="0" smtClean="0"/>
              <a:t> Month  Rolling</a:t>
            </a:r>
          </a:p>
          <a:p>
            <a:r>
              <a:rPr lang="en-IN" dirty="0" smtClean="0"/>
              <a:t>7 </a:t>
            </a:r>
            <a:r>
              <a:rPr lang="en-IN" dirty="0" err="1" smtClean="0"/>
              <a:t>th</a:t>
            </a:r>
            <a:r>
              <a:rPr lang="en-IN" dirty="0" smtClean="0"/>
              <a:t> Month Supported Sitting</a:t>
            </a:r>
          </a:p>
          <a:p>
            <a:r>
              <a:rPr lang="en-IN" dirty="0" smtClean="0"/>
              <a:t>8 </a:t>
            </a:r>
            <a:r>
              <a:rPr lang="en-IN" dirty="0" err="1" smtClean="0"/>
              <a:t>th</a:t>
            </a:r>
            <a:r>
              <a:rPr lang="en-IN" dirty="0" smtClean="0"/>
              <a:t> Month Crawling</a:t>
            </a:r>
          </a:p>
          <a:p>
            <a:r>
              <a:rPr lang="en-IN" dirty="0" smtClean="0"/>
              <a:t>10</a:t>
            </a:r>
            <a:r>
              <a:rPr lang="en-IN" baseline="30000" dirty="0" smtClean="0"/>
              <a:t>th</a:t>
            </a:r>
            <a:r>
              <a:rPr lang="en-IN" dirty="0" smtClean="0"/>
              <a:t> Month Standing with support</a:t>
            </a:r>
          </a:p>
          <a:p>
            <a:r>
              <a:rPr lang="en-IN" dirty="0" smtClean="0"/>
              <a:t>12</a:t>
            </a:r>
            <a:r>
              <a:rPr lang="en-IN" baseline="30000" dirty="0" smtClean="0"/>
              <a:t>th</a:t>
            </a:r>
            <a:r>
              <a:rPr lang="en-IN" dirty="0" smtClean="0"/>
              <a:t> Month Walks with one hand held</a:t>
            </a:r>
          </a:p>
          <a:p>
            <a:r>
              <a:rPr lang="en-IN" dirty="0" smtClean="0"/>
              <a:t>18 </a:t>
            </a:r>
            <a:r>
              <a:rPr lang="en-IN" dirty="0" err="1" smtClean="0"/>
              <a:t>th</a:t>
            </a:r>
            <a:r>
              <a:rPr lang="en-IN" dirty="0" smtClean="0"/>
              <a:t> month   Independent Walking.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776217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A5747E-8964-DF49-AD17-5DB9F709D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മാനസിക സമ്മർദ്ദം കുറക്കാനുള്ള Relaxation വ്യായാമങ്ങൾ  ശ്വസന വ്യായമങ്ങൾ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6733EA7A-FD16-3847-B70C-B12E42C66B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32880" y="640554"/>
            <a:ext cx="7315200" cy="2334638"/>
          </a:xfrm>
        </p:spPr>
      </p:pic>
      <p:pic>
        <p:nvPicPr>
          <p:cNvPr id="3" name="Picture 4">
            <a:extLst>
              <a:ext uri="{FF2B5EF4-FFF2-40B4-BE49-F238E27FC236}">
                <a16:creationId xmlns="" xmlns:a16="http://schemas.microsoft.com/office/drawing/2014/main" id="{6EE0F47B-BB0A-7442-B325-C0BD952FB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0982" y="4487398"/>
            <a:ext cx="2136138" cy="2131998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96DF6549-0882-264D-9C3D-CBF74DA6BB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2615" y="3006078"/>
            <a:ext cx="2947482" cy="330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6135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A2C28C-9C08-9F4B-A14F-958B47DF5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ദൈനംദിന പ്രവർത്തനകങ്ങൾക്ക് വേണ്ട ചലന പ്രക്രിയകളെ പ രിശീലിപ്പിക്കൽ</a:t>
            </a:r>
          </a:p>
        </p:txBody>
      </p:sp>
      <p:pic>
        <p:nvPicPr>
          <p:cNvPr id="3" name="Picture 3">
            <a:extLst>
              <a:ext uri="{FF2B5EF4-FFF2-40B4-BE49-F238E27FC236}">
                <a16:creationId xmlns="" xmlns:a16="http://schemas.microsoft.com/office/drawing/2014/main" id="{D59500FF-3B95-934E-99B3-A89CD84DF1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78338" y="1138237"/>
            <a:ext cx="6096000" cy="4572000"/>
          </a:xfrm>
        </p:spPr>
      </p:pic>
    </p:spTree>
    <p:extLst>
      <p:ext uri="{BB962C8B-B14F-4D97-AF65-F5344CB8AC3E}">
        <p14:creationId xmlns:p14="http://schemas.microsoft.com/office/powerpoint/2010/main" val="24880972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F90079-4C03-DE48-867A-E29B85CFB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2F61917-78B0-E24E-9618-739898687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Therapy  </a:t>
            </a:r>
            <a:r>
              <a:rPr lang="en-US" dirty="0"/>
              <a:t>Center </a:t>
            </a:r>
            <a:r>
              <a:rPr lang="en-US" dirty="0" err="1"/>
              <a:t>ചെയ്യുന്ന</a:t>
            </a:r>
            <a:r>
              <a:rPr lang="en-US" dirty="0"/>
              <a:t>  </a:t>
            </a:r>
            <a:r>
              <a:rPr lang="en-US" dirty="0" smtClean="0"/>
              <a:t>exercise കൾ  </a:t>
            </a:r>
            <a:r>
              <a:rPr lang="en-US" dirty="0" err="1"/>
              <a:t>വിടുകളിലും</a:t>
            </a:r>
            <a:r>
              <a:rPr lang="en-US" dirty="0"/>
              <a:t> </a:t>
            </a:r>
            <a:r>
              <a:rPr lang="en-US" dirty="0" err="1"/>
              <a:t>വളരെ</a:t>
            </a:r>
            <a:r>
              <a:rPr lang="en-US" dirty="0"/>
              <a:t> </a:t>
            </a:r>
            <a:r>
              <a:rPr lang="en-US" dirty="0" err="1"/>
              <a:t>കൃത്യമായി</a:t>
            </a:r>
            <a:r>
              <a:rPr lang="en-US" dirty="0"/>
              <a:t> </a:t>
            </a:r>
            <a:r>
              <a:rPr lang="en-US" dirty="0" err="1"/>
              <a:t>ചെയ്യിപ്പിക്കുക</a:t>
            </a:r>
            <a:endParaRPr lang="en-US" dirty="0"/>
          </a:p>
          <a:p>
            <a:r>
              <a:rPr lang="en-US" dirty="0" err="1"/>
              <a:t>കുട്ടിയുടെ</a:t>
            </a:r>
            <a:r>
              <a:rPr lang="en-US" dirty="0"/>
              <a:t> </a:t>
            </a:r>
            <a:r>
              <a:rPr lang="en-US" dirty="0" err="1"/>
              <a:t>വളർച്ചയിലെ</a:t>
            </a:r>
            <a:r>
              <a:rPr lang="en-US" dirty="0"/>
              <a:t> </a:t>
            </a:r>
            <a:r>
              <a:rPr lang="en-US" dirty="0" err="1"/>
              <a:t>ഓരോ</a:t>
            </a:r>
            <a:r>
              <a:rPr lang="en-US" dirty="0"/>
              <a:t> </a:t>
            </a:r>
            <a:r>
              <a:rPr lang="en-US" dirty="0" err="1"/>
              <a:t>നാഴികക്കല്ലുകളും</a:t>
            </a:r>
            <a:r>
              <a:rPr lang="en-US" dirty="0"/>
              <a:t> </a:t>
            </a:r>
            <a:r>
              <a:rPr lang="en-US" dirty="0" err="1"/>
              <a:t>രക്ഷിതാക്ക</a:t>
            </a:r>
            <a:r>
              <a:rPr lang="en-US" dirty="0"/>
              <a:t>ൾ </a:t>
            </a:r>
            <a:r>
              <a:rPr lang="en-US" dirty="0" err="1"/>
              <a:t>അറിഞ്ഞിരിക്കുന്നത്</a:t>
            </a:r>
            <a:r>
              <a:rPr lang="en-US" dirty="0"/>
              <a:t> </a:t>
            </a:r>
            <a:r>
              <a:rPr lang="en-US" dirty="0" err="1"/>
              <a:t>അവരുടെ</a:t>
            </a:r>
            <a:r>
              <a:rPr lang="en-US" dirty="0"/>
              <a:t> </a:t>
            </a:r>
            <a:r>
              <a:rPr lang="en-US" dirty="0" err="1"/>
              <a:t>വളർച്ച</a:t>
            </a:r>
            <a:r>
              <a:rPr lang="en-US" dirty="0"/>
              <a:t> </a:t>
            </a:r>
            <a:r>
              <a:rPr lang="en-US" dirty="0" err="1"/>
              <a:t>പ്രശ്നങ്ങളെ</a:t>
            </a:r>
            <a:r>
              <a:rPr lang="en-US" dirty="0"/>
              <a:t> </a:t>
            </a:r>
            <a:r>
              <a:rPr lang="en-US" dirty="0" err="1"/>
              <a:t>ആരംഭത്തിലെ</a:t>
            </a:r>
            <a:r>
              <a:rPr lang="en-US" dirty="0"/>
              <a:t> </a:t>
            </a:r>
            <a:r>
              <a:rPr lang="en-US" dirty="0" err="1"/>
              <a:t>നിർണ്ണയിക്കുന്നതിന്</a:t>
            </a:r>
            <a:r>
              <a:rPr lang="en-US" dirty="0"/>
              <a:t> </a:t>
            </a:r>
            <a:r>
              <a:rPr lang="en-US" dirty="0" err="1"/>
              <a:t>സഹായിക്കുന്നു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172640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7F2F89-10C0-A24C-B34D-C26AFAC34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414D812-6472-7949-BE16-D6ACD7640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ഇങ്ങനെ എന്തെങ്കിലും സംശയ മുണ്ടെങ്കിൽ എറ്റവും അടുത്തുള്ള  Ear | y Intervention Center ൽ കുട്ടിയെ എത്തിക്കുകയും നിരന്തരമായ തെറാപ്പി സേവനങ്ങൾ ലഭ്യമാക്കുകയും തെറാപ്പിസ്റ്റിൻ്റെ നിർദ്ദേശമനുസരിച്ച് രക്ഷിതാക്കൾ പരിശീലനങ്ങൾ വീട്ടിൽ നൽക്കുകയും കൃത്യമായ ഇടവേളകളിൽ തുടർ പരിശോധനകൾ നടത്തി പുരോഗതികൾ  വിലയിരുത്തുകയും ചെയ്യുക.:</a:t>
            </a:r>
          </a:p>
        </p:txBody>
      </p:sp>
    </p:spTree>
    <p:extLst>
      <p:ext uri="{BB962C8B-B14F-4D97-AF65-F5344CB8AC3E}">
        <p14:creationId xmlns:p14="http://schemas.microsoft.com/office/powerpoint/2010/main" val="22591600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5AF3EA-3AB3-204C-8D83-D50D4AC8E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5FE477F4-0141-6646-B8DF-BCDD26C38C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79834" y="863600"/>
            <a:ext cx="3693008" cy="5121275"/>
          </a:xfrm>
        </p:spPr>
      </p:pic>
    </p:spTree>
    <p:extLst>
      <p:ext uri="{BB962C8B-B14F-4D97-AF65-F5344CB8AC3E}">
        <p14:creationId xmlns:p14="http://schemas.microsoft.com/office/powerpoint/2010/main" val="4242626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Motor </a:t>
            </a:r>
            <a:r>
              <a:rPr lang="en-IN" dirty="0" smtClean="0"/>
              <a:t>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4000" dirty="0" smtClean="0"/>
              <a:t>Gross Motor </a:t>
            </a:r>
            <a:r>
              <a:rPr lang="en-IN" sz="4000" dirty="0" smtClean="0"/>
              <a:t>Development</a:t>
            </a:r>
            <a:endParaRPr lang="en-IN" sz="4000" dirty="0" smtClean="0"/>
          </a:p>
          <a:p>
            <a:r>
              <a:rPr lang="en-IN" sz="4000" dirty="0" smtClean="0"/>
              <a:t>Fine </a:t>
            </a:r>
            <a:r>
              <a:rPr lang="en-IN" sz="4000" smtClean="0"/>
              <a:t>motor </a:t>
            </a:r>
            <a:r>
              <a:rPr lang="en-IN" sz="4000" smtClean="0"/>
              <a:t>Development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1313649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How to start a Therapy session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Interview-subjective Examination</a:t>
            </a:r>
          </a:p>
          <a:p>
            <a:r>
              <a:rPr lang="en-IN" dirty="0" smtClean="0"/>
              <a:t>Examination and Evaluation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Mobility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Muscle and joint function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Strength and endurance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Cardiopulmonary status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Posture and balance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Oral motor skills and feeding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Use of </a:t>
            </a:r>
            <a:r>
              <a:rPr lang="en-IN" dirty="0" err="1" smtClean="0"/>
              <a:t>Assisitive</a:t>
            </a:r>
            <a:r>
              <a:rPr lang="en-IN" dirty="0" smtClean="0"/>
              <a:t> Technology Devices</a:t>
            </a:r>
          </a:p>
          <a:p>
            <a:r>
              <a:rPr lang="en-IN" dirty="0" smtClean="0"/>
              <a:t>Treatment planning(individualised and Goal oriented)</a:t>
            </a:r>
          </a:p>
          <a:p>
            <a:r>
              <a:rPr lang="en-IN" dirty="0" smtClean="0"/>
              <a:t>Treatment begin</a:t>
            </a:r>
          </a:p>
          <a:p>
            <a:r>
              <a:rPr lang="en-IN" dirty="0" smtClean="0"/>
              <a:t>Follow up Treatment and Reassessment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8002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GOALS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Helps the child to reach their maximal functional level of independence.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3822018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BC4764-ADF1-7D46-A23B-C6A095471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ലക്ഷ്യങ്ങൾ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1DB6794-BF45-0C48-8386-B9F1AD09F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5138" indent="-344488"/>
            <a:r>
              <a:rPr lang="en-US" dirty="0" err="1"/>
              <a:t>പ്രധാനമായും</a:t>
            </a:r>
            <a:r>
              <a:rPr lang="en-US" dirty="0"/>
              <a:t> </a:t>
            </a:r>
            <a:r>
              <a:rPr lang="en-US" dirty="0" err="1"/>
              <a:t>വളർച്ച</a:t>
            </a:r>
            <a:r>
              <a:rPr lang="en-US" dirty="0"/>
              <a:t> </a:t>
            </a:r>
            <a:r>
              <a:rPr lang="en-US" dirty="0" err="1"/>
              <a:t>നാഴിക</a:t>
            </a:r>
            <a:r>
              <a:rPr lang="en-US" dirty="0"/>
              <a:t> </a:t>
            </a:r>
            <a:r>
              <a:rPr lang="en-US" dirty="0" err="1"/>
              <a:t>ക്കല്ലുകളി</a:t>
            </a:r>
            <a:r>
              <a:rPr lang="en-US" dirty="0"/>
              <a:t>ൽ </a:t>
            </a:r>
            <a:r>
              <a:rPr lang="en-US" dirty="0" err="1"/>
              <a:t>വരുന്ന</a:t>
            </a:r>
            <a:r>
              <a:rPr lang="en-US" dirty="0"/>
              <a:t> </a:t>
            </a:r>
            <a:r>
              <a:rPr lang="en-US" dirty="0" err="1" smtClean="0"/>
              <a:t>വ്യതിയാനങ്ങ</a:t>
            </a:r>
            <a:r>
              <a:rPr lang="en-US" dirty="0" smtClean="0"/>
              <a:t>ൾ </a:t>
            </a:r>
            <a:r>
              <a:rPr lang="en-US" dirty="0" err="1" smtClean="0"/>
              <a:t>ചികിത്സിക്കുക</a:t>
            </a:r>
            <a:endParaRPr lang="en-US" dirty="0"/>
          </a:p>
          <a:p>
            <a:pPr marL="465138" indent="-344488"/>
            <a:r>
              <a:rPr lang="en-US" dirty="0" err="1" smtClean="0"/>
              <a:t>ചലനവുമായും</a:t>
            </a:r>
            <a:r>
              <a:rPr lang="en-US" dirty="0" smtClean="0"/>
              <a:t> </a:t>
            </a:r>
            <a:r>
              <a:rPr lang="en-US" dirty="0" err="1"/>
              <a:t>പേശികളുമായും</a:t>
            </a:r>
            <a:r>
              <a:rPr lang="en-US" dirty="0"/>
              <a:t> </a:t>
            </a:r>
            <a:r>
              <a:rPr lang="en-US" dirty="0" err="1"/>
              <a:t>ബന്ധപ്പെട്ട</a:t>
            </a:r>
            <a:r>
              <a:rPr lang="en-US" dirty="0"/>
              <a:t> </a:t>
            </a:r>
            <a:r>
              <a:rPr lang="en-US" dirty="0" err="1"/>
              <a:t>ബുദ്ധിമുട്ടുക</a:t>
            </a:r>
            <a:r>
              <a:rPr lang="en-US" dirty="0"/>
              <a:t>ൾ </a:t>
            </a:r>
            <a:r>
              <a:rPr lang="en-US" dirty="0" err="1"/>
              <a:t>മനസിലാക്കി</a:t>
            </a:r>
            <a:r>
              <a:rPr lang="en-US" dirty="0"/>
              <a:t> </a:t>
            </a:r>
            <a:r>
              <a:rPr lang="en-US" dirty="0" err="1"/>
              <a:t>പരമാവധി</a:t>
            </a:r>
            <a:r>
              <a:rPr lang="en-US" dirty="0"/>
              <a:t> </a:t>
            </a:r>
            <a:r>
              <a:rPr lang="en-US" dirty="0" err="1"/>
              <a:t>വൈകല്യം</a:t>
            </a:r>
            <a:r>
              <a:rPr lang="en-US" dirty="0"/>
              <a:t> </a:t>
            </a:r>
            <a:r>
              <a:rPr lang="en-US" dirty="0" err="1" smtClean="0"/>
              <a:t>തടയുക</a:t>
            </a:r>
            <a:endParaRPr lang="en-US" dirty="0"/>
          </a:p>
          <a:p>
            <a:pPr marL="465138" indent="-344488"/>
            <a:r>
              <a:rPr lang="en-US" dirty="0" err="1" smtClean="0"/>
              <a:t>ശ്വസന</a:t>
            </a:r>
            <a:r>
              <a:rPr lang="en-US" dirty="0" smtClean="0"/>
              <a:t> </a:t>
            </a:r>
            <a:r>
              <a:rPr lang="en-US" dirty="0" err="1"/>
              <a:t>സംബന്ധമായ</a:t>
            </a:r>
            <a:r>
              <a:rPr lang="en-US" dirty="0"/>
              <a:t> </a:t>
            </a:r>
            <a:r>
              <a:rPr lang="en-US" dirty="0" err="1"/>
              <a:t>ബുദ്ധിമുട്ടുക</a:t>
            </a:r>
            <a:r>
              <a:rPr lang="en-US" dirty="0"/>
              <a:t>ൾ </a:t>
            </a:r>
            <a:r>
              <a:rPr lang="en-US" dirty="0" err="1" smtClean="0"/>
              <a:t>കുറയ്ക്കുക</a:t>
            </a:r>
            <a:endParaRPr lang="en-US" dirty="0" smtClean="0"/>
          </a:p>
          <a:p>
            <a:pPr marL="465138" indent="-344488"/>
            <a:r>
              <a:rPr lang="en-US" dirty="0" err="1" smtClean="0"/>
              <a:t>ദൈനംദിന</a:t>
            </a:r>
            <a:r>
              <a:rPr lang="en-US" dirty="0" smtClean="0"/>
              <a:t> </a:t>
            </a:r>
            <a:r>
              <a:rPr lang="en-US" dirty="0" err="1"/>
              <a:t>കൃത്യങ്ങ</a:t>
            </a:r>
            <a:r>
              <a:rPr lang="en-US" dirty="0"/>
              <a:t>ൾ </a:t>
            </a:r>
            <a:r>
              <a:rPr lang="en-US" dirty="0" err="1"/>
              <a:t>സ്വയം</a:t>
            </a:r>
            <a:r>
              <a:rPr lang="en-US" dirty="0"/>
              <a:t> </a:t>
            </a:r>
            <a:r>
              <a:rPr lang="en-US" dirty="0" err="1"/>
              <a:t>നിറവേറ്റുന്നതിനായി</a:t>
            </a:r>
            <a:r>
              <a:rPr lang="en-US" dirty="0"/>
              <a:t> </a:t>
            </a:r>
            <a:r>
              <a:rPr lang="en-US" dirty="0" err="1" smtClean="0"/>
              <a:t>പ്രാപ്തനാക്കുകpromotes</a:t>
            </a:r>
            <a:r>
              <a:rPr lang="en-US" dirty="0" smtClean="0"/>
              <a:t> independence</a:t>
            </a:r>
          </a:p>
          <a:p>
            <a:pPr marL="465138" indent="-344488"/>
            <a:r>
              <a:rPr lang="en-US" dirty="0" err="1" smtClean="0"/>
              <a:t>Increses</a:t>
            </a:r>
            <a:r>
              <a:rPr lang="en-US" dirty="0" smtClean="0"/>
              <a:t> the participation in all activities at Home ,</a:t>
            </a:r>
            <a:r>
              <a:rPr lang="en-US" dirty="0" err="1" smtClean="0"/>
              <a:t>school,community</a:t>
            </a:r>
            <a:r>
              <a:rPr lang="en-US" dirty="0" smtClean="0"/>
              <a:t>.</a:t>
            </a:r>
          </a:p>
          <a:p>
            <a:pPr marL="465138" indent="-344488"/>
            <a:r>
              <a:rPr lang="en-US" dirty="0" err="1" smtClean="0"/>
              <a:t>Peadiatric</a:t>
            </a:r>
            <a:r>
              <a:rPr lang="en-US" dirty="0" smtClean="0"/>
              <a:t> physiotherapist </a:t>
            </a:r>
            <a:r>
              <a:rPr lang="en-US" dirty="0" err="1" smtClean="0"/>
              <a:t>collaberate</a:t>
            </a:r>
            <a:r>
              <a:rPr lang="en-US" dirty="0" smtClean="0"/>
              <a:t> with the family and implement </a:t>
            </a:r>
            <a:r>
              <a:rPr lang="en-US" dirty="0" err="1" smtClean="0"/>
              <a:t>individualised</a:t>
            </a:r>
            <a:r>
              <a:rPr lang="en-US" dirty="0" smtClean="0"/>
              <a:t> </a:t>
            </a:r>
            <a:r>
              <a:rPr lang="en-US" dirty="0" err="1" smtClean="0"/>
              <a:t>programme</a:t>
            </a:r>
            <a:r>
              <a:rPr lang="en-US" dirty="0" smtClean="0"/>
              <a:t> for each child.</a:t>
            </a:r>
          </a:p>
          <a:p>
            <a:pPr marL="465138" indent="-344488"/>
            <a:r>
              <a:rPr lang="en-US" dirty="0" smtClean="0"/>
              <a:t>Promotes Health </a:t>
            </a:r>
            <a:r>
              <a:rPr lang="en-US" smtClean="0"/>
              <a:t>and wellbeing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1823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1158</Words>
  <Application>Microsoft Office PowerPoint</Application>
  <PresentationFormat>Custom</PresentationFormat>
  <Paragraphs>232</Paragraphs>
  <Slides>54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Frame</vt:lpstr>
      <vt:lpstr>ഒരു കുട്ടിയുടെ ജനനം മുതൽ കൗമാരകാലഘട്ടം വരെയുള്ള ചലനങ്ങളുമായി ബന്ധ</vt:lpstr>
      <vt:lpstr>PowerPoint Presentation</vt:lpstr>
      <vt:lpstr>PowerPoint Presentation</vt:lpstr>
      <vt:lpstr>Peadiatric physiotherapist</vt:lpstr>
      <vt:lpstr>Milestone(motor)</vt:lpstr>
      <vt:lpstr>Motor Development</vt:lpstr>
      <vt:lpstr>How to start a Therapy session</vt:lpstr>
      <vt:lpstr>GOALS</vt:lpstr>
      <vt:lpstr>ലക്ഷ്യങ്ങൾ</vt:lpstr>
      <vt:lpstr>പീഡ്രിയാട്രിക് ഫിസിയോ തെറാപ്പി സേവനം ആവശ്യമായി വരുന്നത് എപ്പോൾ</vt:lpstr>
      <vt:lpstr>വളർച്ചാ വൈകല്യങ്ങൾ</vt:lpstr>
      <vt:lpstr>PowerPoint Presentation</vt:lpstr>
      <vt:lpstr>PowerPoint Presentation</vt:lpstr>
      <vt:lpstr>മസ്തിഷ്ക്ക വാതം cerebral Palsy</vt:lpstr>
      <vt:lpstr>കാരണങ്ങൾ</vt:lpstr>
      <vt:lpstr>അപകടാവസ്ഥ, ഉണ്ടാകാൻ സാധ്യത ഉള്ളത് ആർക്കെല്ലാം</vt:lpstr>
      <vt:lpstr>മസ്തിഷ്ക്ക വാതം ( cp) യുമായി ബന്ധപ്പെട്ട് ഉണ്ടാകാനിടയുള്ള ബുദ്ധിമുട്ടുകൾ</vt:lpstr>
      <vt:lpstr>അനുബന്ധ പ്രശ്നങ്ങൾ</vt:lpstr>
      <vt:lpstr> CP എങ്ങനെ നേരത്തെ കണ്ടെത്താം</vt:lpstr>
      <vt:lpstr>PowerPoint Presentation</vt:lpstr>
      <vt:lpstr>PowerPoint Presentation</vt:lpstr>
      <vt:lpstr>Spastic</vt:lpstr>
      <vt:lpstr>PowerPoint Presentation</vt:lpstr>
      <vt:lpstr>ബാധിക്കപ്പെടുന്ന അവയവക്കുള്ള അടിസ്ഥാനമാക്കി  3 ആയി വിണ്ടും തരം തിരിച്ചിരിക്കുന്നു...</vt:lpstr>
      <vt:lpstr>ടpastic Diplegia</vt:lpstr>
      <vt:lpstr>PowerPoint Presentation</vt:lpstr>
      <vt:lpstr>ATAXIC  CP        </vt:lpstr>
      <vt:lpstr>Athetoid CP</vt:lpstr>
      <vt:lpstr>സമ്മിശ്രം</vt:lpstr>
      <vt:lpstr>G MF  Cട  Level</vt:lpstr>
      <vt:lpstr>ഫിസിയോതെറാപ്പിയുടെ പ്രയോജനങ്ങൾ</vt:lpstr>
      <vt:lpstr>പുനരധിവാസം Rehabiltiation</vt:lpstr>
      <vt:lpstr>PowerPoint Presentation</vt:lpstr>
      <vt:lpstr>Corner chair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കുട്ടികളെ എടുക്കേണ്ട വിധം</vt:lpstr>
      <vt:lpstr>PowerPoint Presentation</vt:lpstr>
      <vt:lpstr>PowerPoint Presentation</vt:lpstr>
      <vt:lpstr>Hippotherapy</vt:lpstr>
      <vt:lpstr>PowerPoint Presentation</vt:lpstr>
      <vt:lpstr>PowerPoint Presentation</vt:lpstr>
      <vt:lpstr>PowerPoint Presentation</vt:lpstr>
      <vt:lpstr>വിവിധ തരം Assistive Devices</vt:lpstr>
      <vt:lpstr>Orthosis, Brace  Splint എന്നിവ കുട്ടിയുടെ വളർച്ചക്ക് അനുസരിച്ച് മാറ്റം വരുത്തുക</vt:lpstr>
      <vt:lpstr>മാനസിക സമ്മർദ്ദം കുറക്കാനുള്ള Relaxation വ്യായാമങ്ങൾ  ശ്വസന വ്യായമങ്ങൾ</vt:lpstr>
      <vt:lpstr>ദൈനംദിന പ്രവർത്തനകങ്ങൾക്ക് വേണ്ട ചലന പ്രക്രിയകളെ പ രിശീലിപ്പിക്കൽ</vt:lpstr>
      <vt:lpstr>Advise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ഒരു കുട്ടിയുടെ ജനനം മുതൽ കൗമാരകാലഘട്ടം വരെയുള്ള ചലനങ്ങളുമായി ബന്ധ</dc:title>
  <dc:creator>Unknown User</dc:creator>
  <cp:lastModifiedBy>Windows User</cp:lastModifiedBy>
  <cp:revision>56</cp:revision>
  <dcterms:created xsi:type="dcterms:W3CDTF">2020-09-25T04:08:02Z</dcterms:created>
  <dcterms:modified xsi:type="dcterms:W3CDTF">2020-10-05T06:57:28Z</dcterms:modified>
</cp:coreProperties>
</file>