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8288000" cy="10287000"/>
  <p:notesSz cx="6858000" cy="9144000"/>
  <p:embeddedFontLst>
    <p:embeddedFont>
      <p:font typeface="Roboto Condensed Bold" charset="1" panose="02000000000000000000"/>
      <p:regular r:id="rId36"/>
    </p:embeddedFont>
    <p:embeddedFont>
      <p:font typeface="Yanone Kaffeesatz Bold" charset="1" panose="00000800000000000000"/>
      <p:regular r:id="rId37"/>
    </p:embeddedFont>
    <p:embeddedFont>
      <p:font typeface="Chewy" charset="1" panose="02000000000000000000"/>
      <p:regular r:id="rId38"/>
    </p:embeddedFont>
    <p:embeddedFont>
      <p:font typeface="Cheddar Gothic Sans" charset="1" panose="00000000000000000000"/>
      <p:regular r:id="rId39"/>
    </p:embeddedFont>
    <p:embeddedFont>
      <p:font typeface="Yanone Kaffeesatz" charset="1" panose="00000500000000000000"/>
      <p:regular r:id="rId40"/>
    </p:embeddedFont>
    <p:embeddedFont>
      <p:font typeface="Questrial" charset="1" panose="02000000000000000000"/>
      <p:regular r:id="rId41"/>
    </p:embeddedFont>
    <p:embeddedFont>
      <p:font typeface="29LT Bukra Condensed" charset="1" panose="020B0508040000000004"/>
      <p:regular r:id="rId42"/>
    </p:embeddedFont>
    <p:embeddedFont>
      <p:font typeface="League Gothic" charset="1" panose="00000500000000000000"/>
      <p:regular r:id="rId43"/>
    </p:embeddedFont>
    <p:embeddedFont>
      <p:font typeface="Open Sans" charset="1" panose="020B0606030504020204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png" Type="http://schemas.openxmlformats.org/officeDocument/2006/relationships/image"/><Relationship Id="rId8" Target="../media/image4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6710" y="-3986984"/>
            <a:ext cx="17315950" cy="17012920"/>
          </a:xfrm>
          <a:custGeom>
            <a:avLst/>
            <a:gdLst/>
            <a:ahLst/>
            <a:cxnLst/>
            <a:rect r="r" b="b" t="t" l="l"/>
            <a:pathLst>
              <a:path h="17012920" w="17315950">
                <a:moveTo>
                  <a:pt x="0" y="0"/>
                </a:moveTo>
                <a:lnTo>
                  <a:pt x="17315950" y="0"/>
                </a:lnTo>
                <a:lnTo>
                  <a:pt x="17315950" y="17012920"/>
                </a:lnTo>
                <a:lnTo>
                  <a:pt x="0" y="17012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6908" y="2544910"/>
            <a:ext cx="15072392" cy="4979462"/>
            <a:chOff x="0" y="0"/>
            <a:chExt cx="20096522" cy="663928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277260" cy="6342272"/>
            </a:xfrm>
            <a:custGeom>
              <a:avLst/>
              <a:gdLst/>
              <a:ahLst/>
              <a:cxnLst/>
              <a:rect r="r" b="b" t="t" l="l"/>
              <a:pathLst>
                <a:path h="6342272" w="9277260">
                  <a:moveTo>
                    <a:pt x="0" y="0"/>
                  </a:moveTo>
                  <a:lnTo>
                    <a:pt x="9277260" y="0"/>
                  </a:lnTo>
                  <a:lnTo>
                    <a:pt x="9277260" y="6342272"/>
                  </a:lnTo>
                  <a:lnTo>
                    <a:pt x="0" y="6342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967326" y="3756372"/>
              <a:ext cx="10129197" cy="2882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099"/>
                </a:lnSpc>
                <a:spcBef>
                  <a:spcPct val="0"/>
                </a:spcBef>
              </a:pPr>
              <a:r>
                <a:rPr lang="en-US" b="true" sz="1292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PowerPoint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2164998" y="3438260"/>
              <a:ext cx="3378465" cy="1637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022"/>
                </a:lnSpc>
                <a:spcBef>
                  <a:spcPct val="0"/>
                </a:spcBef>
              </a:pPr>
              <a:r>
                <a:rPr lang="en-US" b="true" sz="7158">
                  <a:solidFill>
                    <a:srgbClr val="FFFFFF"/>
                  </a:solidFill>
                  <a:latin typeface="Yanone Kaffeesatz Bold"/>
                  <a:ea typeface="Yanone Kaffeesatz Bold"/>
                  <a:cs typeface="Yanone Kaffeesatz Bold"/>
                  <a:sym typeface="Yanone Kaffeesatz Bold"/>
                </a:rPr>
                <a:t>Microsoft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9967326" y="1090731"/>
              <a:ext cx="10129197" cy="2855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973"/>
                </a:lnSpc>
                <a:spcBef>
                  <a:spcPct val="0"/>
                </a:spcBef>
              </a:pPr>
              <a:r>
                <a:rPr lang="en-US" b="true" sz="12838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Storytelling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9967326" y="3018736"/>
              <a:ext cx="1872944" cy="17020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681"/>
                </a:lnSpc>
                <a:spcBef>
                  <a:spcPct val="0"/>
                </a:spcBef>
              </a:pPr>
              <a:r>
                <a:rPr lang="en-US" b="true" sz="7629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con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45B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63272" y="1028700"/>
            <a:ext cx="4796028" cy="2595850"/>
          </a:xfrm>
          <a:custGeom>
            <a:avLst/>
            <a:gdLst/>
            <a:ahLst/>
            <a:cxnLst/>
            <a:rect r="r" b="b" t="t" l="l"/>
            <a:pathLst>
              <a:path h="2595850" w="4796028">
                <a:moveTo>
                  <a:pt x="0" y="0"/>
                </a:moveTo>
                <a:lnTo>
                  <a:pt x="4796028" y="0"/>
                </a:lnTo>
                <a:lnTo>
                  <a:pt x="4796028" y="2595850"/>
                </a:lnTo>
                <a:lnTo>
                  <a:pt x="0" y="2595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9771" y="3591566"/>
            <a:ext cx="8449823" cy="4264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</a:t>
            </a: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✅ ¿Qué saben?</a:t>
            </a:r>
          </a:p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¿Qué les interesa?</a:t>
            </a:r>
          </a:p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¿Qué tono usan ellos?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30912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3386182"/>
            <a:ext cx="13877236" cy="9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5"/>
              </a:lnSpc>
              <a:spcBef>
                <a:spcPct val="0"/>
              </a:spcBef>
            </a:pP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El ord</a:t>
            </a: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en no es un detalle…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46765" y="4293166"/>
            <a:ext cx="12835660" cy="3261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4"/>
              </a:lnSpc>
              <a:spcBef>
                <a:spcPct val="0"/>
              </a:spcBef>
            </a:pP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es la diferencia entre presentar y persuadir.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45B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20870" y="1198532"/>
            <a:ext cx="15536109" cy="1092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53"/>
              </a:lnSpc>
              <a:spcBef>
                <a:spcPct val="0"/>
              </a:spcBef>
            </a:pPr>
            <a:r>
              <a:rPr lang="en-US" sz="610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🧱 Las buenas presentaciones se estructuran como una historia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84053" y="5441330"/>
            <a:ext cx="13511364" cy="2716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62"/>
              </a:lnSpc>
              <a:spcBef>
                <a:spcPct val="0"/>
              </a:spcBef>
            </a:pPr>
            <a:r>
              <a:rPr lang="en-US" sz="775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Saltar de tema en tema = pérdida de atención</a:t>
            </a:r>
          </a:p>
          <a:p>
            <a:pPr algn="ctr">
              <a:lnSpc>
                <a:spcPts val="10862"/>
              </a:lnSpc>
              <a:spcBef>
                <a:spcPct val="0"/>
              </a:spcBef>
            </a:pPr>
            <a:r>
              <a:rPr lang="en-US" sz="775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Sin estructura, no hay impacto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982431" y="3272204"/>
            <a:ext cx="13812985" cy="1985617"/>
          </a:xfrm>
          <a:custGeom>
            <a:avLst/>
            <a:gdLst/>
            <a:ahLst/>
            <a:cxnLst/>
            <a:rect r="r" b="b" t="t" l="l"/>
            <a:pathLst>
              <a:path h="1985617" w="13812985">
                <a:moveTo>
                  <a:pt x="0" y="0"/>
                </a:moveTo>
                <a:lnTo>
                  <a:pt x="13812986" y="0"/>
                </a:lnTo>
                <a:lnTo>
                  <a:pt x="13812986" y="1985617"/>
                </a:lnTo>
                <a:lnTo>
                  <a:pt x="0" y="1985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44392" y="3121731"/>
            <a:ext cx="1746808" cy="1526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04"/>
              </a:lnSpc>
              <a:spcBef>
                <a:spcPct val="0"/>
              </a:spcBef>
            </a:pPr>
            <a:r>
              <a:rPr lang="en-US" sz="864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Inicio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12822" y="3110279"/>
            <a:ext cx="3352203" cy="1526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04"/>
              </a:lnSpc>
              <a:spcBef>
                <a:spcPct val="0"/>
              </a:spcBef>
            </a:pPr>
            <a:r>
              <a:rPr lang="en-US" sz="864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Desarrollo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609142" y="3121731"/>
            <a:ext cx="1936985" cy="1526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04"/>
              </a:lnSpc>
              <a:spcBef>
                <a:spcPct val="0"/>
              </a:spcBef>
            </a:pPr>
            <a:r>
              <a:rPr lang="en-US" sz="864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Cierre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2705" y="18808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3386182"/>
            <a:ext cx="13877236" cy="9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5"/>
              </a:lnSpc>
              <a:spcBef>
                <a:spcPct val="0"/>
              </a:spcBef>
            </a:pP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Cada parte d</a:t>
            </a: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e tu presentación tiene un rol: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46765" y="4293166"/>
            <a:ext cx="12835660" cy="3261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4"/>
              </a:lnSpc>
              <a:spcBef>
                <a:spcPct val="0"/>
              </a:spcBef>
            </a:pP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atrapar,</a:t>
            </a: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guiar y dejar huella. Diseña con intención.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9435" y="4724457"/>
            <a:ext cx="4948259" cy="4533843"/>
          </a:xfrm>
          <a:custGeom>
            <a:avLst/>
            <a:gdLst/>
            <a:ahLst/>
            <a:cxnLst/>
            <a:rect r="r" b="b" t="t" l="l"/>
            <a:pathLst>
              <a:path h="4533843" w="4948259">
                <a:moveTo>
                  <a:pt x="0" y="0"/>
                </a:moveTo>
                <a:lnTo>
                  <a:pt x="4948260" y="0"/>
                </a:lnTo>
                <a:lnTo>
                  <a:pt x="4948260" y="4533843"/>
                </a:lnTo>
                <a:lnTo>
                  <a:pt x="0" y="4533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9435" y="2295642"/>
            <a:ext cx="15647234" cy="2249290"/>
          </a:xfrm>
          <a:custGeom>
            <a:avLst/>
            <a:gdLst/>
            <a:ahLst/>
            <a:cxnLst/>
            <a:rect r="r" b="b" t="t" l="l"/>
            <a:pathLst>
              <a:path h="2249290" w="15647234">
                <a:moveTo>
                  <a:pt x="0" y="0"/>
                </a:moveTo>
                <a:lnTo>
                  <a:pt x="15647235" y="0"/>
                </a:lnTo>
                <a:lnTo>
                  <a:pt x="15647235" y="2249290"/>
                </a:lnTo>
                <a:lnTo>
                  <a:pt x="0" y="22492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70237" y="4724457"/>
            <a:ext cx="4948259" cy="4533843"/>
          </a:xfrm>
          <a:custGeom>
            <a:avLst/>
            <a:gdLst/>
            <a:ahLst/>
            <a:cxnLst/>
            <a:rect r="r" b="b" t="t" l="l"/>
            <a:pathLst>
              <a:path h="4533843" w="4948259">
                <a:moveTo>
                  <a:pt x="0" y="0"/>
                </a:moveTo>
                <a:lnTo>
                  <a:pt x="4948259" y="0"/>
                </a:lnTo>
                <a:lnTo>
                  <a:pt x="4948259" y="4533843"/>
                </a:lnTo>
                <a:lnTo>
                  <a:pt x="0" y="4533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130305" y="4724457"/>
            <a:ext cx="4948259" cy="4533843"/>
          </a:xfrm>
          <a:custGeom>
            <a:avLst/>
            <a:gdLst/>
            <a:ahLst/>
            <a:cxnLst/>
            <a:rect r="r" b="b" t="t" l="l"/>
            <a:pathLst>
              <a:path h="4533843" w="4948259">
                <a:moveTo>
                  <a:pt x="0" y="0"/>
                </a:moveTo>
                <a:lnTo>
                  <a:pt x="4948260" y="0"/>
                </a:lnTo>
                <a:lnTo>
                  <a:pt x="4948260" y="4533843"/>
                </a:lnTo>
                <a:lnTo>
                  <a:pt x="0" y="45338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790325" y="8224563"/>
            <a:ext cx="20915858" cy="3086100"/>
            <a:chOff x="0" y="0"/>
            <a:chExt cx="5508703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508703" cy="812800"/>
            </a:xfrm>
            <a:custGeom>
              <a:avLst/>
              <a:gdLst/>
              <a:ahLst/>
              <a:cxnLst/>
              <a:rect r="r" b="b" t="t" l="l"/>
              <a:pathLst>
                <a:path h="812800" w="5508703">
                  <a:moveTo>
                    <a:pt x="0" y="0"/>
                  </a:moveTo>
                  <a:lnTo>
                    <a:pt x="5508703" y="0"/>
                  </a:lnTo>
                  <a:lnTo>
                    <a:pt x="550870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58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50870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209435" y="738718"/>
            <a:ext cx="15869130" cy="117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1"/>
              </a:lnSpc>
              <a:spcBef>
                <a:spcPct val="0"/>
              </a:spcBef>
            </a:pPr>
            <a:r>
              <a:rPr lang="en-US" sz="669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🎬 ¿Qué debe tener cada parte? Así fluye una historia eficaz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70416" y="4955050"/>
            <a:ext cx="2498408" cy="53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2"/>
              </a:lnSpc>
              <a:spcBef>
                <a:spcPct val="0"/>
              </a:spcBef>
            </a:pP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Pregunta provocadora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82252" y="4955050"/>
            <a:ext cx="2770704" cy="53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2"/>
              </a:lnSpc>
              <a:spcBef>
                <a:spcPct val="0"/>
              </a:spcBef>
            </a:pP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Bloques t</a:t>
            </a: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emáticos claros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649078" y="4955050"/>
            <a:ext cx="1959531" cy="53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2"/>
              </a:lnSpc>
              <a:spcBef>
                <a:spcPct val="0"/>
              </a:spcBef>
            </a:pP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Cier</a:t>
            </a: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re memorable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70416" y="6142333"/>
            <a:ext cx="2300526" cy="53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2"/>
              </a:lnSpc>
              <a:spcBef>
                <a:spcPct val="0"/>
              </a:spcBef>
            </a:pP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Problema o contexto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70416" y="7313421"/>
            <a:ext cx="2376130" cy="53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2"/>
              </a:lnSpc>
              <a:spcBef>
                <a:spcPct val="0"/>
              </a:spcBef>
            </a:pP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Qué </a:t>
            </a: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ganará el público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75076" y="8368447"/>
            <a:ext cx="5382619" cy="111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🎯 Capta</a:t>
            </a:r>
            <a:r>
              <a:rPr lang="en-US" sz="314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 atención  + generar expectativa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297155" y="6142333"/>
            <a:ext cx="2236470" cy="53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2"/>
              </a:lnSpc>
              <a:spcBef>
                <a:spcPct val="0"/>
              </a:spcBef>
            </a:pP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Tít</a:t>
            </a: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ulos con mensaje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97155" y="7314056"/>
            <a:ext cx="1857375" cy="53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2"/>
              </a:lnSpc>
              <a:spcBef>
                <a:spcPct val="0"/>
              </a:spcBef>
            </a:pP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</a:t>
            </a: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poyos visuales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649078" y="6133281"/>
            <a:ext cx="1588413" cy="53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2"/>
              </a:lnSpc>
              <a:spcBef>
                <a:spcPct val="0"/>
              </a:spcBef>
            </a:pP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R</a:t>
            </a: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esumen final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649078" y="7313421"/>
            <a:ext cx="2122646" cy="53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2"/>
              </a:lnSpc>
              <a:spcBef>
                <a:spcPct val="0"/>
              </a:spcBef>
            </a:pP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Ll</a:t>
            </a:r>
            <a:r>
              <a:rPr lang="en-US" b="true" sz="3037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amado a la acción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399671" y="8509985"/>
            <a:ext cx="3457994" cy="452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2"/>
              </a:lnSpc>
              <a:spcBef>
                <a:spcPct val="0"/>
              </a:spcBef>
            </a:pPr>
            <a:r>
              <a:rPr lang="en-US" sz="2637">
                <a:solidFill>
                  <a:srgbClr val="005586"/>
                </a:solidFill>
                <a:latin typeface="Questrial"/>
                <a:ea typeface="Questrial"/>
                <a:cs typeface="Questrial"/>
                <a:sym typeface="Questrial"/>
              </a:rPr>
              <a:t>Pregunta provocadora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810161" y="2208457"/>
            <a:ext cx="1746808" cy="1526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04"/>
              </a:lnSpc>
              <a:spcBef>
                <a:spcPct val="0"/>
              </a:spcBef>
            </a:pPr>
            <a:r>
              <a:rPr lang="en-US" sz="864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Inicio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400615" y="2197006"/>
            <a:ext cx="3352203" cy="1526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04"/>
              </a:lnSpc>
              <a:spcBef>
                <a:spcPct val="0"/>
              </a:spcBef>
            </a:pPr>
            <a:r>
              <a:rPr lang="en-US" sz="864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Desarrollo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398675" y="2208457"/>
            <a:ext cx="1936985" cy="1526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04"/>
              </a:lnSpc>
              <a:spcBef>
                <a:spcPct val="0"/>
              </a:spcBef>
            </a:pPr>
            <a:r>
              <a:rPr lang="en-US" sz="864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Cierre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692473" y="8368447"/>
            <a:ext cx="5147574" cy="110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🎯 Organizar ideas + mantener interés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130305" y="8382330"/>
            <a:ext cx="4948259" cy="110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🎯Dejar huella, mover a la acción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24204" y="1980453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3386182"/>
            <a:ext cx="13877236" cy="9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5"/>
              </a:lnSpc>
              <a:spcBef>
                <a:spcPct val="0"/>
              </a:spcBef>
            </a:pP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Cada parte d</a:t>
            </a: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e tu presentación tiene un rol: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46765" y="4293166"/>
            <a:ext cx="12835660" cy="3261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4"/>
              </a:lnSpc>
              <a:spcBef>
                <a:spcPct val="0"/>
              </a:spcBef>
            </a:pP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atrapar,</a:t>
            </a: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guiar y dejar huella. Diseña con intención.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07297" y="4327536"/>
            <a:ext cx="13861061" cy="1839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69"/>
              </a:lnSpc>
              <a:spcBef>
                <a:spcPct val="0"/>
              </a:spcBef>
            </a:pPr>
            <a:r>
              <a:rPr lang="en-US" sz="1047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💬 ¿Y cómo se ve esto en acción?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23334" y="4318541"/>
            <a:ext cx="12120570" cy="1245304"/>
            <a:chOff x="0" y="0"/>
            <a:chExt cx="3955500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29042" cy="406400"/>
            </a:xfrm>
            <a:custGeom>
              <a:avLst/>
              <a:gdLst/>
              <a:ahLst/>
              <a:cxnLst/>
              <a:rect r="r" b="b" t="t" l="l"/>
              <a:pathLst>
                <a:path h="406400" w="3929042">
                  <a:moveTo>
                    <a:pt x="3688425" y="0"/>
                  </a:moveTo>
                  <a:lnTo>
                    <a:pt x="63874" y="0"/>
                  </a:lnTo>
                  <a:cubicBezTo>
                    <a:pt x="46934" y="0"/>
                    <a:pt x="30687" y="6730"/>
                    <a:pt x="18708" y="18708"/>
                  </a:cubicBezTo>
                  <a:cubicBezTo>
                    <a:pt x="6730" y="30687"/>
                    <a:pt x="0" y="46934"/>
                    <a:pt x="0" y="63874"/>
                  </a:cubicBezTo>
                  <a:lnTo>
                    <a:pt x="0" y="342526"/>
                  </a:lnTo>
                  <a:cubicBezTo>
                    <a:pt x="0" y="359466"/>
                    <a:pt x="6730" y="375713"/>
                    <a:pt x="18708" y="387692"/>
                  </a:cubicBezTo>
                  <a:cubicBezTo>
                    <a:pt x="30687" y="399670"/>
                    <a:pt x="46934" y="406400"/>
                    <a:pt x="63874" y="406400"/>
                  </a:cubicBezTo>
                  <a:lnTo>
                    <a:pt x="3688425" y="406400"/>
                  </a:lnTo>
                  <a:cubicBezTo>
                    <a:pt x="3729324" y="406400"/>
                    <a:pt x="3768546" y="390153"/>
                    <a:pt x="3797465" y="361234"/>
                  </a:cubicBezTo>
                  <a:lnTo>
                    <a:pt x="3910334" y="248366"/>
                  </a:lnTo>
                  <a:cubicBezTo>
                    <a:pt x="3922313" y="236387"/>
                    <a:pt x="3929042" y="220140"/>
                    <a:pt x="3929042" y="203200"/>
                  </a:cubicBezTo>
                  <a:cubicBezTo>
                    <a:pt x="3929042" y="186260"/>
                    <a:pt x="3922313" y="170013"/>
                    <a:pt x="3910334" y="158034"/>
                  </a:cubicBezTo>
                  <a:lnTo>
                    <a:pt x="3797465" y="45166"/>
                  </a:lnTo>
                  <a:cubicBezTo>
                    <a:pt x="3768546" y="16247"/>
                    <a:pt x="3729324" y="0"/>
                    <a:pt x="3688425" y="0"/>
                  </a:cubicBezTo>
                  <a:close/>
                </a:path>
              </a:pathLst>
            </a:custGeom>
            <a:solidFill>
              <a:srgbClr val="FFA7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046543" y="4318541"/>
            <a:ext cx="12017052" cy="752141"/>
            <a:chOff x="0" y="0"/>
            <a:chExt cx="3921717" cy="2454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FFA7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71539" y="3945976"/>
            <a:ext cx="1414019" cy="1222111"/>
            <a:chOff x="0" y="0"/>
            <a:chExt cx="461459" cy="3988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29215" y="3814124"/>
            <a:ext cx="1679336" cy="1476956"/>
            <a:chOff x="0" y="0"/>
            <a:chExt cx="548045" cy="48199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CE19"/>
              </a:solidFill>
              <a:prstDash val="sysDot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435370" y="4041051"/>
            <a:ext cx="969542" cy="969542"/>
          </a:xfrm>
          <a:custGeom>
            <a:avLst/>
            <a:gdLst/>
            <a:ahLst/>
            <a:cxnLst/>
            <a:rect r="r" b="b" t="t" l="l"/>
            <a:pathLst>
              <a:path h="969542" w="969542">
                <a:moveTo>
                  <a:pt x="0" y="0"/>
                </a:moveTo>
                <a:lnTo>
                  <a:pt x="969542" y="0"/>
                </a:lnTo>
                <a:lnTo>
                  <a:pt x="969542" y="969543"/>
                </a:lnTo>
                <a:lnTo>
                  <a:pt x="0" y="96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123334" y="6383433"/>
            <a:ext cx="12120570" cy="1245304"/>
            <a:chOff x="0" y="0"/>
            <a:chExt cx="3955500" cy="40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929042" cy="406400"/>
            </a:xfrm>
            <a:custGeom>
              <a:avLst/>
              <a:gdLst/>
              <a:ahLst/>
              <a:cxnLst/>
              <a:rect r="r" b="b" t="t" l="l"/>
              <a:pathLst>
                <a:path h="406400" w="3929042">
                  <a:moveTo>
                    <a:pt x="3688425" y="0"/>
                  </a:moveTo>
                  <a:lnTo>
                    <a:pt x="63874" y="0"/>
                  </a:lnTo>
                  <a:cubicBezTo>
                    <a:pt x="46934" y="0"/>
                    <a:pt x="30687" y="6730"/>
                    <a:pt x="18708" y="18708"/>
                  </a:cubicBezTo>
                  <a:cubicBezTo>
                    <a:pt x="6730" y="30687"/>
                    <a:pt x="0" y="46934"/>
                    <a:pt x="0" y="63874"/>
                  </a:cubicBezTo>
                  <a:lnTo>
                    <a:pt x="0" y="342526"/>
                  </a:lnTo>
                  <a:cubicBezTo>
                    <a:pt x="0" y="359466"/>
                    <a:pt x="6730" y="375713"/>
                    <a:pt x="18708" y="387692"/>
                  </a:cubicBezTo>
                  <a:cubicBezTo>
                    <a:pt x="30687" y="399670"/>
                    <a:pt x="46934" y="406400"/>
                    <a:pt x="63874" y="406400"/>
                  </a:cubicBezTo>
                  <a:lnTo>
                    <a:pt x="3688425" y="406400"/>
                  </a:lnTo>
                  <a:cubicBezTo>
                    <a:pt x="3729324" y="406400"/>
                    <a:pt x="3768546" y="390153"/>
                    <a:pt x="3797465" y="361234"/>
                  </a:cubicBezTo>
                  <a:lnTo>
                    <a:pt x="3910334" y="248366"/>
                  </a:lnTo>
                  <a:cubicBezTo>
                    <a:pt x="3922313" y="236387"/>
                    <a:pt x="3929042" y="220140"/>
                    <a:pt x="3929042" y="203200"/>
                  </a:cubicBezTo>
                  <a:cubicBezTo>
                    <a:pt x="3929042" y="186260"/>
                    <a:pt x="3922313" y="170013"/>
                    <a:pt x="3910334" y="158034"/>
                  </a:cubicBezTo>
                  <a:lnTo>
                    <a:pt x="3797465" y="45166"/>
                  </a:lnTo>
                  <a:cubicBezTo>
                    <a:pt x="3768546" y="16247"/>
                    <a:pt x="3729324" y="0"/>
                    <a:pt x="3688425" y="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46543" y="6383433"/>
            <a:ext cx="12017052" cy="752141"/>
            <a:chOff x="0" y="0"/>
            <a:chExt cx="3921717" cy="24545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71539" y="6010867"/>
            <a:ext cx="1414019" cy="1222111"/>
            <a:chOff x="0" y="0"/>
            <a:chExt cx="461459" cy="3988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129215" y="5879015"/>
            <a:ext cx="1679336" cy="1476956"/>
            <a:chOff x="0" y="0"/>
            <a:chExt cx="548045" cy="4819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0BF63"/>
              </a:solidFill>
              <a:prstDash val="sysDot"/>
              <a:round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503363" y="6271055"/>
            <a:ext cx="969542" cy="727157"/>
          </a:xfrm>
          <a:custGeom>
            <a:avLst/>
            <a:gdLst/>
            <a:ahLst/>
            <a:cxnLst/>
            <a:rect r="r" b="b" t="t" l="l"/>
            <a:pathLst>
              <a:path h="727157" w="969542">
                <a:moveTo>
                  <a:pt x="0" y="0"/>
                </a:moveTo>
                <a:lnTo>
                  <a:pt x="969543" y="0"/>
                </a:lnTo>
                <a:lnTo>
                  <a:pt x="969543" y="727157"/>
                </a:lnTo>
                <a:lnTo>
                  <a:pt x="0" y="727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2022819" y="2427740"/>
            <a:ext cx="12221086" cy="1245304"/>
            <a:chOff x="0" y="0"/>
            <a:chExt cx="3988302" cy="4064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962062" cy="406400"/>
            </a:xfrm>
            <a:custGeom>
              <a:avLst/>
              <a:gdLst/>
              <a:ahLst/>
              <a:cxnLst/>
              <a:rect r="r" b="b" t="t" l="l"/>
              <a:pathLst>
                <a:path h="406400" w="3962062">
                  <a:moveTo>
                    <a:pt x="3721753" y="0"/>
                  </a:moveTo>
                  <a:lnTo>
                    <a:pt x="63349" y="0"/>
                  </a:lnTo>
                  <a:cubicBezTo>
                    <a:pt x="46548" y="0"/>
                    <a:pt x="30435" y="6674"/>
                    <a:pt x="18554" y="18554"/>
                  </a:cubicBezTo>
                  <a:cubicBezTo>
                    <a:pt x="6674" y="30435"/>
                    <a:pt x="0" y="46548"/>
                    <a:pt x="0" y="63349"/>
                  </a:cubicBezTo>
                  <a:lnTo>
                    <a:pt x="0" y="343051"/>
                  </a:lnTo>
                  <a:cubicBezTo>
                    <a:pt x="0" y="359852"/>
                    <a:pt x="6674" y="375965"/>
                    <a:pt x="18554" y="387846"/>
                  </a:cubicBezTo>
                  <a:cubicBezTo>
                    <a:pt x="30435" y="399726"/>
                    <a:pt x="46548" y="406400"/>
                    <a:pt x="63349" y="406400"/>
                  </a:cubicBezTo>
                  <a:lnTo>
                    <a:pt x="3721753" y="406400"/>
                  </a:lnTo>
                  <a:cubicBezTo>
                    <a:pt x="3762315" y="406400"/>
                    <a:pt x="3801215" y="390287"/>
                    <a:pt x="3829897" y="361606"/>
                  </a:cubicBezTo>
                  <a:lnTo>
                    <a:pt x="3943508" y="247994"/>
                  </a:lnTo>
                  <a:cubicBezTo>
                    <a:pt x="3955388" y="236114"/>
                    <a:pt x="3962062" y="220001"/>
                    <a:pt x="3962062" y="203200"/>
                  </a:cubicBezTo>
                  <a:cubicBezTo>
                    <a:pt x="3962062" y="186399"/>
                    <a:pt x="3955388" y="170286"/>
                    <a:pt x="3943508" y="158406"/>
                  </a:cubicBezTo>
                  <a:lnTo>
                    <a:pt x="3829897" y="44794"/>
                  </a:lnTo>
                  <a:cubicBezTo>
                    <a:pt x="3801215" y="16113"/>
                    <a:pt x="3762315" y="0"/>
                    <a:pt x="3721753" y="0"/>
                  </a:cubicBez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3874002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946027" y="2427740"/>
            <a:ext cx="12117567" cy="752141"/>
            <a:chOff x="0" y="0"/>
            <a:chExt cx="3954519" cy="24545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954519" cy="245458"/>
            </a:xfrm>
            <a:custGeom>
              <a:avLst/>
              <a:gdLst/>
              <a:ahLst/>
              <a:cxnLst/>
              <a:rect r="r" b="b" t="t" l="l"/>
              <a:pathLst>
                <a:path h="245458" w="3954519">
                  <a:moveTo>
                    <a:pt x="0" y="0"/>
                  </a:moveTo>
                  <a:lnTo>
                    <a:pt x="3954519" y="0"/>
                  </a:lnTo>
                  <a:lnTo>
                    <a:pt x="3954519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3954519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171024" y="2055175"/>
            <a:ext cx="1414019" cy="1222111"/>
            <a:chOff x="0" y="0"/>
            <a:chExt cx="461459" cy="39883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028700" y="1923323"/>
            <a:ext cx="1679336" cy="1476956"/>
            <a:chOff x="0" y="0"/>
            <a:chExt cx="548045" cy="481999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0A0A"/>
              </a:solidFill>
              <a:prstDash val="sysDot"/>
              <a:round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2864809" y="2493840"/>
            <a:ext cx="10604421" cy="106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b="true" sz="333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Título  </a:t>
            </a:r>
          </a:p>
          <a:p>
            <a:pPr algn="l">
              <a:lnSpc>
                <a:spcPts val="4104"/>
              </a:lnSpc>
            </a:pPr>
            <a:r>
              <a:rPr lang="en-US" b="true" sz="333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¿Y si la mejor inversión no fuera en tecnología, sino en tu equipo?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1503363" y="2203798"/>
            <a:ext cx="833555" cy="876588"/>
          </a:xfrm>
          <a:custGeom>
            <a:avLst/>
            <a:gdLst/>
            <a:ahLst/>
            <a:cxnLst/>
            <a:rect r="r" b="b" t="t" l="l"/>
            <a:pathLst>
              <a:path h="876588" w="833555">
                <a:moveTo>
                  <a:pt x="0" y="0"/>
                </a:moveTo>
                <a:lnTo>
                  <a:pt x="833556" y="0"/>
                </a:lnTo>
                <a:lnTo>
                  <a:pt x="833556" y="876587"/>
                </a:lnTo>
                <a:lnTo>
                  <a:pt x="0" y="876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2986960" y="4393784"/>
            <a:ext cx="10482270" cy="10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8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Visual:</a:t>
            </a:r>
          </a:p>
          <a:p>
            <a:pPr algn="l">
              <a:lnSpc>
                <a:spcPts val="4108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Imagen de empleados desmotivados vs. formados y activos.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29215" y="418042"/>
            <a:ext cx="14294533" cy="130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09"/>
              </a:lnSpc>
              <a:spcBef>
                <a:spcPct val="0"/>
              </a:spcBef>
            </a:pPr>
            <a:r>
              <a:rPr lang="en-US" sz="729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💡 DIAPOSITIVA 1 — EL GANCHO (Introducción)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986960" y="6487588"/>
            <a:ext cx="10807541" cy="96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6"/>
              </a:lnSpc>
            </a:pPr>
            <a:r>
              <a:rPr lang="en-US" sz="305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Frase de impacto grande:</a:t>
            </a:r>
          </a:p>
          <a:p>
            <a:pPr algn="l">
              <a:lnSpc>
                <a:spcPts val="3756"/>
              </a:lnSpc>
            </a:pPr>
            <a:r>
              <a:rPr lang="en-US" sz="305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“Las empresas que no forman, pagan el doble: en errores, rotación y falta de productividad.”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2123334" y="8352195"/>
            <a:ext cx="12120570" cy="1245304"/>
            <a:chOff x="0" y="0"/>
            <a:chExt cx="3955500" cy="4064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929042" cy="406400"/>
            </a:xfrm>
            <a:custGeom>
              <a:avLst/>
              <a:gdLst/>
              <a:ahLst/>
              <a:cxnLst/>
              <a:rect r="r" b="b" t="t" l="l"/>
              <a:pathLst>
                <a:path h="406400" w="3929042">
                  <a:moveTo>
                    <a:pt x="3688425" y="0"/>
                  </a:moveTo>
                  <a:lnTo>
                    <a:pt x="63874" y="0"/>
                  </a:lnTo>
                  <a:cubicBezTo>
                    <a:pt x="46934" y="0"/>
                    <a:pt x="30687" y="6730"/>
                    <a:pt x="18708" y="18708"/>
                  </a:cubicBezTo>
                  <a:cubicBezTo>
                    <a:pt x="6730" y="30687"/>
                    <a:pt x="0" y="46934"/>
                    <a:pt x="0" y="63874"/>
                  </a:cubicBezTo>
                  <a:lnTo>
                    <a:pt x="0" y="342526"/>
                  </a:lnTo>
                  <a:cubicBezTo>
                    <a:pt x="0" y="359466"/>
                    <a:pt x="6730" y="375713"/>
                    <a:pt x="18708" y="387692"/>
                  </a:cubicBezTo>
                  <a:cubicBezTo>
                    <a:pt x="30687" y="399670"/>
                    <a:pt x="46934" y="406400"/>
                    <a:pt x="63874" y="406400"/>
                  </a:cubicBezTo>
                  <a:lnTo>
                    <a:pt x="3688425" y="406400"/>
                  </a:lnTo>
                  <a:cubicBezTo>
                    <a:pt x="3729324" y="406400"/>
                    <a:pt x="3768546" y="390153"/>
                    <a:pt x="3797465" y="361234"/>
                  </a:cubicBezTo>
                  <a:lnTo>
                    <a:pt x="3910334" y="248366"/>
                  </a:lnTo>
                  <a:cubicBezTo>
                    <a:pt x="3922313" y="236387"/>
                    <a:pt x="3929042" y="220140"/>
                    <a:pt x="3929042" y="203200"/>
                  </a:cubicBezTo>
                  <a:cubicBezTo>
                    <a:pt x="3929042" y="186260"/>
                    <a:pt x="3922313" y="170013"/>
                    <a:pt x="3910334" y="158034"/>
                  </a:cubicBezTo>
                  <a:lnTo>
                    <a:pt x="3797465" y="45166"/>
                  </a:lnTo>
                  <a:cubicBezTo>
                    <a:pt x="3768546" y="16247"/>
                    <a:pt x="3729324" y="0"/>
                    <a:pt x="3688425" y="0"/>
                  </a:cubicBezTo>
                  <a:close/>
                </a:path>
              </a:pathLst>
            </a:custGeom>
            <a:solidFill>
              <a:srgbClr val="918FEF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2046543" y="8352195"/>
            <a:ext cx="12017052" cy="752141"/>
            <a:chOff x="0" y="0"/>
            <a:chExt cx="3921717" cy="245458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918FEF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271539" y="7979629"/>
            <a:ext cx="1414019" cy="1222111"/>
            <a:chOff x="0" y="0"/>
            <a:chExt cx="461459" cy="398831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129215" y="7847777"/>
            <a:ext cx="1679336" cy="1476956"/>
            <a:chOff x="0" y="0"/>
            <a:chExt cx="548045" cy="481999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CB6CE6"/>
              </a:solidFill>
              <a:prstDash val="sysDot"/>
              <a:round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57" id="57"/>
          <p:cNvSpPr/>
          <p:nvPr/>
        </p:nvSpPr>
        <p:spPr>
          <a:xfrm flipH="false" flipV="false" rot="0">
            <a:off x="1503363" y="8069965"/>
            <a:ext cx="969542" cy="1011257"/>
          </a:xfrm>
          <a:custGeom>
            <a:avLst/>
            <a:gdLst/>
            <a:ahLst/>
            <a:cxnLst/>
            <a:rect r="r" b="b" t="t" l="l"/>
            <a:pathLst>
              <a:path h="1011257" w="969542">
                <a:moveTo>
                  <a:pt x="0" y="0"/>
                </a:moveTo>
                <a:lnTo>
                  <a:pt x="969543" y="0"/>
                </a:lnTo>
                <a:lnTo>
                  <a:pt x="969543" y="1011257"/>
                </a:lnTo>
                <a:lnTo>
                  <a:pt x="0" y="10112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2986960" y="8447887"/>
            <a:ext cx="10482270" cy="1078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41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Objetivo:</a:t>
            </a:r>
          </a:p>
          <a:p>
            <a:pPr algn="l">
              <a:lnSpc>
                <a:spcPts val="4141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Captar atención, generar reflexión.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23334" y="4966864"/>
            <a:ext cx="12120570" cy="1245304"/>
            <a:chOff x="0" y="0"/>
            <a:chExt cx="3955500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29042" cy="406400"/>
            </a:xfrm>
            <a:custGeom>
              <a:avLst/>
              <a:gdLst/>
              <a:ahLst/>
              <a:cxnLst/>
              <a:rect r="r" b="b" t="t" l="l"/>
              <a:pathLst>
                <a:path h="406400" w="3929042">
                  <a:moveTo>
                    <a:pt x="3688425" y="0"/>
                  </a:moveTo>
                  <a:lnTo>
                    <a:pt x="63874" y="0"/>
                  </a:lnTo>
                  <a:cubicBezTo>
                    <a:pt x="46934" y="0"/>
                    <a:pt x="30687" y="6730"/>
                    <a:pt x="18708" y="18708"/>
                  </a:cubicBezTo>
                  <a:cubicBezTo>
                    <a:pt x="6730" y="30687"/>
                    <a:pt x="0" y="46934"/>
                    <a:pt x="0" y="63874"/>
                  </a:cubicBezTo>
                  <a:lnTo>
                    <a:pt x="0" y="342526"/>
                  </a:lnTo>
                  <a:cubicBezTo>
                    <a:pt x="0" y="359466"/>
                    <a:pt x="6730" y="375713"/>
                    <a:pt x="18708" y="387692"/>
                  </a:cubicBezTo>
                  <a:cubicBezTo>
                    <a:pt x="30687" y="399670"/>
                    <a:pt x="46934" y="406400"/>
                    <a:pt x="63874" y="406400"/>
                  </a:cubicBezTo>
                  <a:lnTo>
                    <a:pt x="3688425" y="406400"/>
                  </a:lnTo>
                  <a:cubicBezTo>
                    <a:pt x="3729324" y="406400"/>
                    <a:pt x="3768546" y="390153"/>
                    <a:pt x="3797465" y="361234"/>
                  </a:cubicBezTo>
                  <a:lnTo>
                    <a:pt x="3910334" y="248366"/>
                  </a:lnTo>
                  <a:cubicBezTo>
                    <a:pt x="3922313" y="236387"/>
                    <a:pt x="3929042" y="220140"/>
                    <a:pt x="3929042" y="203200"/>
                  </a:cubicBezTo>
                  <a:cubicBezTo>
                    <a:pt x="3929042" y="186260"/>
                    <a:pt x="3922313" y="170013"/>
                    <a:pt x="3910334" y="158034"/>
                  </a:cubicBezTo>
                  <a:lnTo>
                    <a:pt x="3797465" y="45166"/>
                  </a:lnTo>
                  <a:cubicBezTo>
                    <a:pt x="3768546" y="16247"/>
                    <a:pt x="3729324" y="0"/>
                    <a:pt x="3688425" y="0"/>
                  </a:cubicBezTo>
                  <a:close/>
                </a:path>
              </a:pathLst>
            </a:custGeom>
            <a:solidFill>
              <a:srgbClr val="FFA7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046543" y="4966864"/>
            <a:ext cx="12017052" cy="752141"/>
            <a:chOff x="0" y="0"/>
            <a:chExt cx="3921717" cy="2454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FFA7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71539" y="4594299"/>
            <a:ext cx="1414019" cy="1222111"/>
            <a:chOff x="0" y="0"/>
            <a:chExt cx="461459" cy="3988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29215" y="4462446"/>
            <a:ext cx="1679336" cy="1476956"/>
            <a:chOff x="0" y="0"/>
            <a:chExt cx="548045" cy="48199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CE19"/>
              </a:solidFill>
              <a:prstDash val="sysDot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435370" y="4689374"/>
            <a:ext cx="969542" cy="969542"/>
          </a:xfrm>
          <a:custGeom>
            <a:avLst/>
            <a:gdLst/>
            <a:ahLst/>
            <a:cxnLst/>
            <a:rect r="r" b="b" t="t" l="l"/>
            <a:pathLst>
              <a:path h="969542" w="969542">
                <a:moveTo>
                  <a:pt x="0" y="0"/>
                </a:moveTo>
                <a:lnTo>
                  <a:pt x="969542" y="0"/>
                </a:lnTo>
                <a:lnTo>
                  <a:pt x="969542" y="969542"/>
                </a:lnTo>
                <a:lnTo>
                  <a:pt x="0" y="96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022819" y="3076063"/>
            <a:ext cx="12221086" cy="1245304"/>
            <a:chOff x="0" y="0"/>
            <a:chExt cx="3988302" cy="40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962062" cy="406400"/>
            </a:xfrm>
            <a:custGeom>
              <a:avLst/>
              <a:gdLst/>
              <a:ahLst/>
              <a:cxnLst/>
              <a:rect r="r" b="b" t="t" l="l"/>
              <a:pathLst>
                <a:path h="406400" w="3962062">
                  <a:moveTo>
                    <a:pt x="3721753" y="0"/>
                  </a:moveTo>
                  <a:lnTo>
                    <a:pt x="63349" y="0"/>
                  </a:lnTo>
                  <a:cubicBezTo>
                    <a:pt x="46548" y="0"/>
                    <a:pt x="30435" y="6674"/>
                    <a:pt x="18554" y="18554"/>
                  </a:cubicBezTo>
                  <a:cubicBezTo>
                    <a:pt x="6674" y="30435"/>
                    <a:pt x="0" y="46548"/>
                    <a:pt x="0" y="63349"/>
                  </a:cubicBezTo>
                  <a:lnTo>
                    <a:pt x="0" y="343051"/>
                  </a:lnTo>
                  <a:cubicBezTo>
                    <a:pt x="0" y="359852"/>
                    <a:pt x="6674" y="375965"/>
                    <a:pt x="18554" y="387846"/>
                  </a:cubicBezTo>
                  <a:cubicBezTo>
                    <a:pt x="30435" y="399726"/>
                    <a:pt x="46548" y="406400"/>
                    <a:pt x="63349" y="406400"/>
                  </a:cubicBezTo>
                  <a:lnTo>
                    <a:pt x="3721753" y="406400"/>
                  </a:lnTo>
                  <a:cubicBezTo>
                    <a:pt x="3762315" y="406400"/>
                    <a:pt x="3801215" y="390287"/>
                    <a:pt x="3829897" y="361606"/>
                  </a:cubicBezTo>
                  <a:lnTo>
                    <a:pt x="3943508" y="247994"/>
                  </a:lnTo>
                  <a:cubicBezTo>
                    <a:pt x="3955388" y="236114"/>
                    <a:pt x="3962062" y="220001"/>
                    <a:pt x="3962062" y="203200"/>
                  </a:cubicBezTo>
                  <a:cubicBezTo>
                    <a:pt x="3962062" y="186399"/>
                    <a:pt x="3955388" y="170286"/>
                    <a:pt x="3943508" y="158406"/>
                  </a:cubicBezTo>
                  <a:lnTo>
                    <a:pt x="3829897" y="44794"/>
                  </a:lnTo>
                  <a:cubicBezTo>
                    <a:pt x="3801215" y="16113"/>
                    <a:pt x="3762315" y="0"/>
                    <a:pt x="3721753" y="0"/>
                  </a:cubicBez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3874002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946027" y="3076063"/>
            <a:ext cx="12117567" cy="752141"/>
            <a:chOff x="0" y="0"/>
            <a:chExt cx="3954519" cy="24545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954519" cy="245458"/>
            </a:xfrm>
            <a:custGeom>
              <a:avLst/>
              <a:gdLst/>
              <a:ahLst/>
              <a:cxnLst/>
              <a:rect r="r" b="b" t="t" l="l"/>
              <a:pathLst>
                <a:path h="245458" w="3954519">
                  <a:moveTo>
                    <a:pt x="0" y="0"/>
                  </a:moveTo>
                  <a:lnTo>
                    <a:pt x="3954519" y="0"/>
                  </a:lnTo>
                  <a:lnTo>
                    <a:pt x="3954519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3954519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71024" y="2703498"/>
            <a:ext cx="1414019" cy="1222111"/>
            <a:chOff x="0" y="0"/>
            <a:chExt cx="461459" cy="3988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28700" y="2571645"/>
            <a:ext cx="1679336" cy="1476956"/>
            <a:chOff x="0" y="0"/>
            <a:chExt cx="548045" cy="4819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0A0A"/>
              </a:solidFill>
              <a:prstDash val="sysDot"/>
              <a:round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503363" y="2852120"/>
            <a:ext cx="833555" cy="876588"/>
          </a:xfrm>
          <a:custGeom>
            <a:avLst/>
            <a:gdLst/>
            <a:ahLst/>
            <a:cxnLst/>
            <a:rect r="r" b="b" t="t" l="l"/>
            <a:pathLst>
              <a:path h="876588" w="833555">
                <a:moveTo>
                  <a:pt x="0" y="0"/>
                </a:moveTo>
                <a:lnTo>
                  <a:pt x="833556" y="0"/>
                </a:lnTo>
                <a:lnTo>
                  <a:pt x="833556" y="876588"/>
                </a:lnTo>
                <a:lnTo>
                  <a:pt x="0" y="876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2123334" y="8012996"/>
            <a:ext cx="12120570" cy="1245304"/>
            <a:chOff x="0" y="0"/>
            <a:chExt cx="3955500" cy="4064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929042" cy="406400"/>
            </a:xfrm>
            <a:custGeom>
              <a:avLst/>
              <a:gdLst/>
              <a:ahLst/>
              <a:cxnLst/>
              <a:rect r="r" b="b" t="t" l="l"/>
              <a:pathLst>
                <a:path h="406400" w="3929042">
                  <a:moveTo>
                    <a:pt x="3688425" y="0"/>
                  </a:moveTo>
                  <a:lnTo>
                    <a:pt x="63874" y="0"/>
                  </a:lnTo>
                  <a:cubicBezTo>
                    <a:pt x="46934" y="0"/>
                    <a:pt x="30687" y="6730"/>
                    <a:pt x="18708" y="18708"/>
                  </a:cubicBezTo>
                  <a:cubicBezTo>
                    <a:pt x="6730" y="30687"/>
                    <a:pt x="0" y="46934"/>
                    <a:pt x="0" y="63874"/>
                  </a:cubicBezTo>
                  <a:lnTo>
                    <a:pt x="0" y="342526"/>
                  </a:lnTo>
                  <a:cubicBezTo>
                    <a:pt x="0" y="359466"/>
                    <a:pt x="6730" y="375713"/>
                    <a:pt x="18708" y="387692"/>
                  </a:cubicBezTo>
                  <a:cubicBezTo>
                    <a:pt x="30687" y="399670"/>
                    <a:pt x="46934" y="406400"/>
                    <a:pt x="63874" y="406400"/>
                  </a:cubicBezTo>
                  <a:lnTo>
                    <a:pt x="3688425" y="406400"/>
                  </a:lnTo>
                  <a:cubicBezTo>
                    <a:pt x="3729324" y="406400"/>
                    <a:pt x="3768546" y="390153"/>
                    <a:pt x="3797465" y="361234"/>
                  </a:cubicBezTo>
                  <a:lnTo>
                    <a:pt x="3910334" y="248366"/>
                  </a:lnTo>
                  <a:cubicBezTo>
                    <a:pt x="3922313" y="236387"/>
                    <a:pt x="3929042" y="220140"/>
                    <a:pt x="3929042" y="203200"/>
                  </a:cubicBezTo>
                  <a:cubicBezTo>
                    <a:pt x="3929042" y="186260"/>
                    <a:pt x="3922313" y="170013"/>
                    <a:pt x="3910334" y="158034"/>
                  </a:cubicBezTo>
                  <a:lnTo>
                    <a:pt x="3797465" y="45166"/>
                  </a:lnTo>
                  <a:cubicBezTo>
                    <a:pt x="3768546" y="16247"/>
                    <a:pt x="3729324" y="0"/>
                    <a:pt x="3688425" y="0"/>
                  </a:cubicBezTo>
                  <a:close/>
                </a:path>
              </a:pathLst>
            </a:custGeom>
            <a:solidFill>
              <a:srgbClr val="918FE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2046543" y="8012996"/>
            <a:ext cx="12017052" cy="752141"/>
            <a:chOff x="0" y="0"/>
            <a:chExt cx="3921717" cy="24545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918FE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71539" y="7640430"/>
            <a:ext cx="1414019" cy="1222111"/>
            <a:chOff x="0" y="0"/>
            <a:chExt cx="461459" cy="39883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129215" y="7508578"/>
            <a:ext cx="1679336" cy="1476956"/>
            <a:chOff x="0" y="0"/>
            <a:chExt cx="548045" cy="481999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CB6CE6"/>
              </a:solidFill>
              <a:prstDash val="sysDot"/>
              <a:round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1503363" y="7730766"/>
            <a:ext cx="969542" cy="1011257"/>
          </a:xfrm>
          <a:custGeom>
            <a:avLst/>
            <a:gdLst/>
            <a:ahLst/>
            <a:cxnLst/>
            <a:rect r="r" b="b" t="t" l="l"/>
            <a:pathLst>
              <a:path h="1011257" w="969542">
                <a:moveTo>
                  <a:pt x="0" y="0"/>
                </a:moveTo>
                <a:lnTo>
                  <a:pt x="969543" y="0"/>
                </a:lnTo>
                <a:lnTo>
                  <a:pt x="969543" y="1011257"/>
                </a:lnTo>
                <a:lnTo>
                  <a:pt x="0" y="10112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8474714" y="4594299"/>
            <a:ext cx="7565643" cy="2314204"/>
            <a:chOff x="0" y="0"/>
            <a:chExt cx="1992597" cy="60950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992598" cy="609502"/>
            </a:xfrm>
            <a:custGeom>
              <a:avLst/>
              <a:gdLst/>
              <a:ahLst/>
              <a:cxnLst/>
              <a:rect r="r" b="b" t="t" l="l"/>
              <a:pathLst>
                <a:path h="609502" w="1992598">
                  <a:moveTo>
                    <a:pt x="0" y="0"/>
                  </a:moveTo>
                  <a:lnTo>
                    <a:pt x="1992598" y="0"/>
                  </a:lnTo>
                  <a:lnTo>
                    <a:pt x="1992598" y="609502"/>
                  </a:lnTo>
                  <a:lnTo>
                    <a:pt x="0" y="609502"/>
                  </a:lnTo>
                  <a:close/>
                </a:path>
              </a:pathLst>
            </a:custGeom>
            <a:solidFill>
              <a:srgbClr val="282F39">
                <a:alpha val="54902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47625"/>
              <a:ext cx="1992597" cy="657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064880" y="672575"/>
            <a:ext cx="14975477" cy="1286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6"/>
              </a:lnSpc>
              <a:spcBef>
                <a:spcPct val="0"/>
              </a:spcBef>
            </a:pPr>
            <a:r>
              <a:rPr lang="en-US" sz="726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📉 DIAPOSITIVA 2 — EL PROBLEMA (Contexto actual)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864809" y="3142163"/>
            <a:ext cx="10604421" cy="106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b="true" sz="333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Título  </a:t>
            </a:r>
          </a:p>
          <a:p>
            <a:pPr algn="l">
              <a:lnSpc>
                <a:spcPts val="4104"/>
              </a:lnSpc>
            </a:pPr>
            <a:r>
              <a:rPr lang="en-US" b="true" sz="333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¿Qué pasa cuando no se invierte en formación?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986960" y="5042107"/>
            <a:ext cx="10482270" cy="10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8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Visual:</a:t>
            </a:r>
          </a:p>
          <a:p>
            <a:pPr algn="l">
              <a:lnSpc>
                <a:spcPts val="4108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Checklist con íconos tipo emoji ❌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8474714" y="4588388"/>
            <a:ext cx="6945260" cy="2083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3648" indent="-256824" lvl="1">
              <a:lnSpc>
                <a:spcPts val="3330"/>
              </a:lnSpc>
              <a:buFont typeface="Arial"/>
              <a:buChar char="•"/>
            </a:pPr>
            <a:r>
              <a:rPr lang="en-US" sz="237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Procesos lentos y desactualizados</a:t>
            </a:r>
          </a:p>
          <a:p>
            <a:pPr algn="l" marL="513648" indent="-256824" lvl="1">
              <a:lnSpc>
                <a:spcPts val="3330"/>
              </a:lnSpc>
              <a:buFont typeface="Arial"/>
              <a:buChar char="•"/>
            </a:pPr>
            <a:r>
              <a:rPr lang="en-US" sz="237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Empleados que no dominan herramientas clave</a:t>
            </a:r>
          </a:p>
          <a:p>
            <a:pPr algn="l" marL="513648" indent="-256824" lvl="1">
              <a:lnSpc>
                <a:spcPts val="3330"/>
              </a:lnSpc>
              <a:buFont typeface="Arial"/>
              <a:buChar char="•"/>
            </a:pPr>
            <a:r>
              <a:rPr lang="en-US" sz="237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Altas tasas de rotación</a:t>
            </a:r>
          </a:p>
          <a:p>
            <a:pPr algn="l" marL="513648" indent="-256824" lvl="1">
              <a:lnSpc>
                <a:spcPts val="3330"/>
              </a:lnSpc>
              <a:buFont typeface="Arial"/>
              <a:buChar char="•"/>
            </a:pPr>
            <a:r>
              <a:rPr lang="en-US" sz="237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Costes ocultos por errores y pérdida de tiempo</a:t>
            </a:r>
          </a:p>
          <a:p>
            <a:pPr algn="l" marL="513648" indent="-256824" lvl="1">
              <a:lnSpc>
                <a:spcPts val="3330"/>
              </a:lnSpc>
              <a:buFont typeface="Arial"/>
              <a:buChar char="•"/>
            </a:pPr>
            <a:r>
              <a:rPr lang="en-US" sz="237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Resistencia al cambio y baja motivación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986960" y="8108688"/>
            <a:ext cx="10482270" cy="1078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41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Cierre</a:t>
            </a: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:</a:t>
            </a:r>
          </a:p>
          <a:p>
            <a:pPr algn="l">
              <a:lnSpc>
                <a:spcPts val="4141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“Y lo peor: creen que el problema es el equipo… cuando es la falta de formación.”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71539" y="469326"/>
            <a:ext cx="15987761" cy="1196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6"/>
              </a:lnSpc>
              <a:spcBef>
                <a:spcPct val="0"/>
              </a:spcBef>
            </a:pPr>
            <a:r>
              <a:rPr lang="en-US" sz="683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💶 DIAPOSITIVA 3 — LA OPORTUNIDAD (La solución realista)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123334" y="4318541"/>
            <a:ext cx="12120570" cy="1245304"/>
            <a:chOff x="0" y="0"/>
            <a:chExt cx="3955500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29042" cy="406400"/>
            </a:xfrm>
            <a:custGeom>
              <a:avLst/>
              <a:gdLst/>
              <a:ahLst/>
              <a:cxnLst/>
              <a:rect r="r" b="b" t="t" l="l"/>
              <a:pathLst>
                <a:path h="406400" w="3929042">
                  <a:moveTo>
                    <a:pt x="3688425" y="0"/>
                  </a:moveTo>
                  <a:lnTo>
                    <a:pt x="63874" y="0"/>
                  </a:lnTo>
                  <a:cubicBezTo>
                    <a:pt x="46934" y="0"/>
                    <a:pt x="30687" y="6730"/>
                    <a:pt x="18708" y="18708"/>
                  </a:cubicBezTo>
                  <a:cubicBezTo>
                    <a:pt x="6730" y="30687"/>
                    <a:pt x="0" y="46934"/>
                    <a:pt x="0" y="63874"/>
                  </a:cubicBezTo>
                  <a:lnTo>
                    <a:pt x="0" y="342526"/>
                  </a:lnTo>
                  <a:cubicBezTo>
                    <a:pt x="0" y="359466"/>
                    <a:pt x="6730" y="375713"/>
                    <a:pt x="18708" y="387692"/>
                  </a:cubicBezTo>
                  <a:cubicBezTo>
                    <a:pt x="30687" y="399670"/>
                    <a:pt x="46934" y="406400"/>
                    <a:pt x="63874" y="406400"/>
                  </a:cubicBezTo>
                  <a:lnTo>
                    <a:pt x="3688425" y="406400"/>
                  </a:lnTo>
                  <a:cubicBezTo>
                    <a:pt x="3729324" y="406400"/>
                    <a:pt x="3768546" y="390153"/>
                    <a:pt x="3797465" y="361234"/>
                  </a:cubicBezTo>
                  <a:lnTo>
                    <a:pt x="3910334" y="248366"/>
                  </a:lnTo>
                  <a:cubicBezTo>
                    <a:pt x="3922313" y="236387"/>
                    <a:pt x="3929042" y="220140"/>
                    <a:pt x="3929042" y="203200"/>
                  </a:cubicBezTo>
                  <a:cubicBezTo>
                    <a:pt x="3929042" y="186260"/>
                    <a:pt x="3922313" y="170013"/>
                    <a:pt x="3910334" y="158034"/>
                  </a:cubicBezTo>
                  <a:lnTo>
                    <a:pt x="3797465" y="45166"/>
                  </a:lnTo>
                  <a:cubicBezTo>
                    <a:pt x="3768546" y="16247"/>
                    <a:pt x="3729324" y="0"/>
                    <a:pt x="3688425" y="0"/>
                  </a:cubicBezTo>
                  <a:close/>
                </a:path>
              </a:pathLst>
            </a:custGeom>
            <a:solidFill>
              <a:srgbClr val="FFA7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046543" y="4318541"/>
            <a:ext cx="12017052" cy="752141"/>
            <a:chOff x="0" y="0"/>
            <a:chExt cx="3921717" cy="2454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FFA7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71539" y="3945976"/>
            <a:ext cx="1414019" cy="1222111"/>
            <a:chOff x="0" y="0"/>
            <a:chExt cx="461459" cy="39883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29215" y="3814124"/>
            <a:ext cx="1679336" cy="1476956"/>
            <a:chOff x="0" y="0"/>
            <a:chExt cx="548045" cy="4819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CE19"/>
              </a:solidFill>
              <a:prstDash val="sysDot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435370" y="4041051"/>
            <a:ext cx="969542" cy="969542"/>
          </a:xfrm>
          <a:custGeom>
            <a:avLst/>
            <a:gdLst/>
            <a:ahLst/>
            <a:cxnLst/>
            <a:rect r="r" b="b" t="t" l="l"/>
            <a:pathLst>
              <a:path h="969542" w="969542">
                <a:moveTo>
                  <a:pt x="0" y="0"/>
                </a:moveTo>
                <a:lnTo>
                  <a:pt x="969542" y="0"/>
                </a:lnTo>
                <a:lnTo>
                  <a:pt x="969542" y="969543"/>
                </a:lnTo>
                <a:lnTo>
                  <a:pt x="0" y="96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123334" y="6383433"/>
            <a:ext cx="12120570" cy="1245304"/>
            <a:chOff x="0" y="0"/>
            <a:chExt cx="3955500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929042" cy="406400"/>
            </a:xfrm>
            <a:custGeom>
              <a:avLst/>
              <a:gdLst/>
              <a:ahLst/>
              <a:cxnLst/>
              <a:rect r="r" b="b" t="t" l="l"/>
              <a:pathLst>
                <a:path h="406400" w="3929042">
                  <a:moveTo>
                    <a:pt x="3688425" y="0"/>
                  </a:moveTo>
                  <a:lnTo>
                    <a:pt x="63874" y="0"/>
                  </a:lnTo>
                  <a:cubicBezTo>
                    <a:pt x="46934" y="0"/>
                    <a:pt x="30687" y="6730"/>
                    <a:pt x="18708" y="18708"/>
                  </a:cubicBezTo>
                  <a:cubicBezTo>
                    <a:pt x="6730" y="30687"/>
                    <a:pt x="0" y="46934"/>
                    <a:pt x="0" y="63874"/>
                  </a:cubicBezTo>
                  <a:lnTo>
                    <a:pt x="0" y="342526"/>
                  </a:lnTo>
                  <a:cubicBezTo>
                    <a:pt x="0" y="359466"/>
                    <a:pt x="6730" y="375713"/>
                    <a:pt x="18708" y="387692"/>
                  </a:cubicBezTo>
                  <a:cubicBezTo>
                    <a:pt x="30687" y="399670"/>
                    <a:pt x="46934" y="406400"/>
                    <a:pt x="63874" y="406400"/>
                  </a:cubicBezTo>
                  <a:lnTo>
                    <a:pt x="3688425" y="406400"/>
                  </a:lnTo>
                  <a:cubicBezTo>
                    <a:pt x="3729324" y="406400"/>
                    <a:pt x="3768546" y="390153"/>
                    <a:pt x="3797465" y="361234"/>
                  </a:cubicBezTo>
                  <a:lnTo>
                    <a:pt x="3910334" y="248366"/>
                  </a:lnTo>
                  <a:cubicBezTo>
                    <a:pt x="3922313" y="236387"/>
                    <a:pt x="3929042" y="220140"/>
                    <a:pt x="3929042" y="203200"/>
                  </a:cubicBezTo>
                  <a:cubicBezTo>
                    <a:pt x="3929042" y="186260"/>
                    <a:pt x="3922313" y="170013"/>
                    <a:pt x="3910334" y="158034"/>
                  </a:cubicBezTo>
                  <a:lnTo>
                    <a:pt x="3797465" y="45166"/>
                  </a:lnTo>
                  <a:cubicBezTo>
                    <a:pt x="3768546" y="16247"/>
                    <a:pt x="3729324" y="0"/>
                    <a:pt x="3688425" y="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46543" y="6383433"/>
            <a:ext cx="12017052" cy="752141"/>
            <a:chOff x="0" y="0"/>
            <a:chExt cx="3921717" cy="24545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71539" y="6010867"/>
            <a:ext cx="1414019" cy="1222111"/>
            <a:chOff x="0" y="0"/>
            <a:chExt cx="461459" cy="39883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29215" y="5879015"/>
            <a:ext cx="1679336" cy="1476956"/>
            <a:chOff x="0" y="0"/>
            <a:chExt cx="548045" cy="48199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0BF63"/>
              </a:solidFill>
              <a:prstDash val="sysDot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503363" y="6271055"/>
            <a:ext cx="969542" cy="727157"/>
          </a:xfrm>
          <a:custGeom>
            <a:avLst/>
            <a:gdLst/>
            <a:ahLst/>
            <a:cxnLst/>
            <a:rect r="r" b="b" t="t" l="l"/>
            <a:pathLst>
              <a:path h="727157" w="969542">
                <a:moveTo>
                  <a:pt x="0" y="0"/>
                </a:moveTo>
                <a:lnTo>
                  <a:pt x="969543" y="0"/>
                </a:lnTo>
                <a:lnTo>
                  <a:pt x="969543" y="727157"/>
                </a:lnTo>
                <a:lnTo>
                  <a:pt x="0" y="727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2022819" y="2427740"/>
            <a:ext cx="12221086" cy="1245304"/>
            <a:chOff x="0" y="0"/>
            <a:chExt cx="3988302" cy="4064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962062" cy="406400"/>
            </a:xfrm>
            <a:custGeom>
              <a:avLst/>
              <a:gdLst/>
              <a:ahLst/>
              <a:cxnLst/>
              <a:rect r="r" b="b" t="t" l="l"/>
              <a:pathLst>
                <a:path h="406400" w="3962062">
                  <a:moveTo>
                    <a:pt x="3721753" y="0"/>
                  </a:moveTo>
                  <a:lnTo>
                    <a:pt x="63349" y="0"/>
                  </a:lnTo>
                  <a:cubicBezTo>
                    <a:pt x="46548" y="0"/>
                    <a:pt x="30435" y="6674"/>
                    <a:pt x="18554" y="18554"/>
                  </a:cubicBezTo>
                  <a:cubicBezTo>
                    <a:pt x="6674" y="30435"/>
                    <a:pt x="0" y="46548"/>
                    <a:pt x="0" y="63349"/>
                  </a:cubicBezTo>
                  <a:lnTo>
                    <a:pt x="0" y="343051"/>
                  </a:lnTo>
                  <a:cubicBezTo>
                    <a:pt x="0" y="359852"/>
                    <a:pt x="6674" y="375965"/>
                    <a:pt x="18554" y="387846"/>
                  </a:cubicBezTo>
                  <a:cubicBezTo>
                    <a:pt x="30435" y="399726"/>
                    <a:pt x="46548" y="406400"/>
                    <a:pt x="63349" y="406400"/>
                  </a:cubicBezTo>
                  <a:lnTo>
                    <a:pt x="3721753" y="406400"/>
                  </a:lnTo>
                  <a:cubicBezTo>
                    <a:pt x="3762315" y="406400"/>
                    <a:pt x="3801215" y="390287"/>
                    <a:pt x="3829897" y="361606"/>
                  </a:cubicBezTo>
                  <a:lnTo>
                    <a:pt x="3943508" y="247994"/>
                  </a:lnTo>
                  <a:cubicBezTo>
                    <a:pt x="3955388" y="236114"/>
                    <a:pt x="3962062" y="220001"/>
                    <a:pt x="3962062" y="203200"/>
                  </a:cubicBezTo>
                  <a:cubicBezTo>
                    <a:pt x="3962062" y="186399"/>
                    <a:pt x="3955388" y="170286"/>
                    <a:pt x="3943508" y="158406"/>
                  </a:cubicBezTo>
                  <a:lnTo>
                    <a:pt x="3829897" y="44794"/>
                  </a:lnTo>
                  <a:cubicBezTo>
                    <a:pt x="3801215" y="16113"/>
                    <a:pt x="3762315" y="0"/>
                    <a:pt x="3721753" y="0"/>
                  </a:cubicBez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3874002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946027" y="2427740"/>
            <a:ext cx="12117567" cy="752141"/>
            <a:chOff x="0" y="0"/>
            <a:chExt cx="3954519" cy="24545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954519" cy="245458"/>
            </a:xfrm>
            <a:custGeom>
              <a:avLst/>
              <a:gdLst/>
              <a:ahLst/>
              <a:cxnLst/>
              <a:rect r="r" b="b" t="t" l="l"/>
              <a:pathLst>
                <a:path h="245458" w="3954519">
                  <a:moveTo>
                    <a:pt x="0" y="0"/>
                  </a:moveTo>
                  <a:lnTo>
                    <a:pt x="3954519" y="0"/>
                  </a:lnTo>
                  <a:lnTo>
                    <a:pt x="3954519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3954519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171024" y="2055175"/>
            <a:ext cx="1414019" cy="1222111"/>
            <a:chOff x="0" y="0"/>
            <a:chExt cx="461459" cy="3988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028700" y="1923323"/>
            <a:ext cx="1679336" cy="1476956"/>
            <a:chOff x="0" y="0"/>
            <a:chExt cx="548045" cy="48199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0A0A"/>
              </a:solidFill>
              <a:prstDash val="sysDot"/>
              <a:round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2864809" y="2493840"/>
            <a:ext cx="10604421" cy="106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b="true" sz="333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Título  </a:t>
            </a:r>
          </a:p>
          <a:p>
            <a:pPr algn="l">
              <a:lnSpc>
                <a:spcPts val="4104"/>
              </a:lnSpc>
            </a:pPr>
            <a:r>
              <a:rPr lang="en-US" b="true" sz="333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Formación bonificada: formar sin coste… es posible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503363" y="2203798"/>
            <a:ext cx="833555" cy="876588"/>
          </a:xfrm>
          <a:custGeom>
            <a:avLst/>
            <a:gdLst/>
            <a:ahLst/>
            <a:cxnLst/>
            <a:rect r="r" b="b" t="t" l="l"/>
            <a:pathLst>
              <a:path h="876588" w="833555">
                <a:moveTo>
                  <a:pt x="0" y="0"/>
                </a:moveTo>
                <a:lnTo>
                  <a:pt x="833556" y="0"/>
                </a:lnTo>
                <a:lnTo>
                  <a:pt x="833556" y="876587"/>
                </a:lnTo>
                <a:lnTo>
                  <a:pt x="0" y="876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2986960" y="4403309"/>
            <a:ext cx="10807541" cy="1013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4"/>
              </a:lnSpc>
            </a:pPr>
            <a:r>
              <a:rPr lang="en-US" sz="32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Visual:</a:t>
            </a:r>
          </a:p>
          <a:p>
            <a:pPr algn="l">
              <a:lnSpc>
                <a:spcPts val="3944"/>
              </a:lnSpc>
            </a:pPr>
            <a:r>
              <a:rPr lang="en-US" sz="32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Gráfico simple explicando: FUNDAE + Formación adaptada = Coste 0 para la empresa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986960" y="6487588"/>
            <a:ext cx="4607719" cy="493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6"/>
              </a:lnSpc>
            </a:pPr>
            <a:r>
              <a:rPr lang="en-US" sz="305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Bullet b</a:t>
            </a:r>
            <a:r>
              <a:rPr lang="en-US" sz="305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reve con beneficios inmediatos: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2123334" y="8352195"/>
            <a:ext cx="12120570" cy="1245304"/>
            <a:chOff x="0" y="0"/>
            <a:chExt cx="3955500" cy="4064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929042" cy="406400"/>
            </a:xfrm>
            <a:custGeom>
              <a:avLst/>
              <a:gdLst/>
              <a:ahLst/>
              <a:cxnLst/>
              <a:rect r="r" b="b" t="t" l="l"/>
              <a:pathLst>
                <a:path h="406400" w="3929042">
                  <a:moveTo>
                    <a:pt x="3688425" y="0"/>
                  </a:moveTo>
                  <a:lnTo>
                    <a:pt x="63874" y="0"/>
                  </a:lnTo>
                  <a:cubicBezTo>
                    <a:pt x="46934" y="0"/>
                    <a:pt x="30687" y="6730"/>
                    <a:pt x="18708" y="18708"/>
                  </a:cubicBezTo>
                  <a:cubicBezTo>
                    <a:pt x="6730" y="30687"/>
                    <a:pt x="0" y="46934"/>
                    <a:pt x="0" y="63874"/>
                  </a:cubicBezTo>
                  <a:lnTo>
                    <a:pt x="0" y="342526"/>
                  </a:lnTo>
                  <a:cubicBezTo>
                    <a:pt x="0" y="359466"/>
                    <a:pt x="6730" y="375713"/>
                    <a:pt x="18708" y="387692"/>
                  </a:cubicBezTo>
                  <a:cubicBezTo>
                    <a:pt x="30687" y="399670"/>
                    <a:pt x="46934" y="406400"/>
                    <a:pt x="63874" y="406400"/>
                  </a:cubicBezTo>
                  <a:lnTo>
                    <a:pt x="3688425" y="406400"/>
                  </a:lnTo>
                  <a:cubicBezTo>
                    <a:pt x="3729324" y="406400"/>
                    <a:pt x="3768546" y="390153"/>
                    <a:pt x="3797465" y="361234"/>
                  </a:cubicBezTo>
                  <a:lnTo>
                    <a:pt x="3910334" y="248366"/>
                  </a:lnTo>
                  <a:cubicBezTo>
                    <a:pt x="3922313" y="236387"/>
                    <a:pt x="3929042" y="220140"/>
                    <a:pt x="3929042" y="203200"/>
                  </a:cubicBezTo>
                  <a:cubicBezTo>
                    <a:pt x="3929042" y="186260"/>
                    <a:pt x="3922313" y="170013"/>
                    <a:pt x="3910334" y="158034"/>
                  </a:cubicBezTo>
                  <a:lnTo>
                    <a:pt x="3797465" y="45166"/>
                  </a:lnTo>
                  <a:cubicBezTo>
                    <a:pt x="3768546" y="16247"/>
                    <a:pt x="3729324" y="0"/>
                    <a:pt x="3688425" y="0"/>
                  </a:cubicBezTo>
                  <a:close/>
                </a:path>
              </a:pathLst>
            </a:custGeom>
            <a:solidFill>
              <a:srgbClr val="918FEF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2046543" y="8352195"/>
            <a:ext cx="12017052" cy="752141"/>
            <a:chOff x="0" y="0"/>
            <a:chExt cx="3921717" cy="245458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918FEF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271539" y="7979629"/>
            <a:ext cx="1414019" cy="1222111"/>
            <a:chOff x="0" y="0"/>
            <a:chExt cx="461459" cy="398831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129215" y="7847777"/>
            <a:ext cx="1679336" cy="1476956"/>
            <a:chOff x="0" y="0"/>
            <a:chExt cx="548045" cy="481999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CB6CE6"/>
              </a:solidFill>
              <a:prstDash val="sysDot"/>
              <a:round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57" id="57"/>
          <p:cNvSpPr/>
          <p:nvPr/>
        </p:nvSpPr>
        <p:spPr>
          <a:xfrm flipH="false" flipV="false" rot="0">
            <a:off x="1503363" y="8069965"/>
            <a:ext cx="969542" cy="1011257"/>
          </a:xfrm>
          <a:custGeom>
            <a:avLst/>
            <a:gdLst/>
            <a:ahLst/>
            <a:cxnLst/>
            <a:rect r="r" b="b" t="t" l="l"/>
            <a:pathLst>
              <a:path h="1011257" w="969542">
                <a:moveTo>
                  <a:pt x="0" y="0"/>
                </a:moveTo>
                <a:lnTo>
                  <a:pt x="969543" y="0"/>
                </a:lnTo>
                <a:lnTo>
                  <a:pt x="969543" y="1011257"/>
                </a:lnTo>
                <a:lnTo>
                  <a:pt x="0" y="10112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2986960" y="8447887"/>
            <a:ext cx="10482270" cy="1078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41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Llamad</a:t>
            </a: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 visual:</a:t>
            </a:r>
          </a:p>
          <a:p>
            <a:pPr algn="l">
              <a:lnSpc>
                <a:spcPts val="4141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“¿Por qué no aprovechar un crédito que ya estás pagando?”</a:t>
            </a:r>
          </a:p>
        </p:txBody>
      </p:sp>
      <p:grpSp>
        <p:nvGrpSpPr>
          <p:cNvPr name="Group 59" id="59"/>
          <p:cNvGrpSpPr/>
          <p:nvPr/>
        </p:nvGrpSpPr>
        <p:grpSpPr>
          <a:xfrm rot="0">
            <a:off x="9144000" y="5879015"/>
            <a:ext cx="5860165" cy="2314204"/>
            <a:chOff x="0" y="0"/>
            <a:chExt cx="1543418" cy="609502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543418" cy="609502"/>
            </a:xfrm>
            <a:custGeom>
              <a:avLst/>
              <a:gdLst/>
              <a:ahLst/>
              <a:cxnLst/>
              <a:rect r="r" b="b" t="t" l="l"/>
              <a:pathLst>
                <a:path h="609502" w="1543418">
                  <a:moveTo>
                    <a:pt x="0" y="0"/>
                  </a:moveTo>
                  <a:lnTo>
                    <a:pt x="1543418" y="0"/>
                  </a:lnTo>
                  <a:lnTo>
                    <a:pt x="1543418" y="609502"/>
                  </a:lnTo>
                  <a:lnTo>
                    <a:pt x="0" y="609502"/>
                  </a:lnTo>
                  <a:close/>
                </a:path>
              </a:pathLst>
            </a:custGeom>
            <a:solidFill>
              <a:srgbClr val="000000">
                <a:alpha val="67843"/>
              </a:srgbClr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47625"/>
              <a:ext cx="1543418" cy="657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62" id="62"/>
          <p:cNvSpPr txBox="true"/>
          <p:nvPr/>
        </p:nvSpPr>
        <p:spPr>
          <a:xfrm rot="0">
            <a:off x="9528622" y="5906584"/>
            <a:ext cx="4534972" cy="228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7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Mejora de competencias y resultados</a:t>
            </a:r>
          </a:p>
          <a:p>
            <a:pPr algn="l" marL="561337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Impulso a la transformación digital</a:t>
            </a:r>
          </a:p>
          <a:p>
            <a:pPr algn="l" marL="561337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Retención de talento</a:t>
            </a:r>
          </a:p>
          <a:p>
            <a:pPr algn="l" marL="561337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Aumento de motivación y productividad</a:t>
            </a:r>
          </a:p>
          <a:p>
            <a:pPr algn="l" marL="561337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Bonificación del 100%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4053858"/>
            <a:ext cx="13877236" cy="9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5"/>
              </a:lnSpc>
              <a:spcBef>
                <a:spcPct val="0"/>
              </a:spcBef>
            </a:pP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Una buena presentación no nace de casualidad: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25977" y="5003816"/>
            <a:ext cx="13877236" cy="1689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4"/>
              </a:lnSpc>
              <a:spcBef>
                <a:spcPct val="0"/>
              </a:spcBef>
            </a:pP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se construye con intención.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15974" y="909948"/>
            <a:ext cx="15086815" cy="1087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20"/>
              </a:lnSpc>
              <a:spcBef>
                <a:spcPct val="0"/>
              </a:spcBef>
            </a:pPr>
            <a:r>
              <a:rPr lang="en-US" sz="608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🚀 DIAPOSITIVA 4 — EL IMPACTO (Caso o resultados esperados)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678804" y="5011702"/>
            <a:ext cx="13230890" cy="1359382"/>
            <a:chOff x="0" y="0"/>
            <a:chExt cx="3955500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36975" cy="406400"/>
            </a:xfrm>
            <a:custGeom>
              <a:avLst/>
              <a:gdLst/>
              <a:ahLst/>
              <a:cxnLst/>
              <a:rect r="r" b="b" t="t" l="l"/>
              <a:pathLst>
                <a:path h="406400" w="3936975">
                  <a:moveTo>
                    <a:pt x="3693786" y="0"/>
                  </a:moveTo>
                  <a:lnTo>
                    <a:pt x="58514" y="0"/>
                  </a:lnTo>
                  <a:cubicBezTo>
                    <a:pt x="26198" y="0"/>
                    <a:pt x="0" y="26198"/>
                    <a:pt x="0" y="58514"/>
                  </a:cubicBezTo>
                  <a:lnTo>
                    <a:pt x="0" y="347886"/>
                  </a:lnTo>
                  <a:cubicBezTo>
                    <a:pt x="0" y="380202"/>
                    <a:pt x="26198" y="406400"/>
                    <a:pt x="58514" y="406400"/>
                  </a:cubicBezTo>
                  <a:lnTo>
                    <a:pt x="3693786" y="406400"/>
                  </a:lnTo>
                  <a:cubicBezTo>
                    <a:pt x="3731252" y="406400"/>
                    <a:pt x="3767183" y="391517"/>
                    <a:pt x="3793675" y="365024"/>
                  </a:cubicBezTo>
                  <a:lnTo>
                    <a:pt x="3914124" y="244576"/>
                  </a:lnTo>
                  <a:cubicBezTo>
                    <a:pt x="3936975" y="221724"/>
                    <a:pt x="3936975" y="184676"/>
                    <a:pt x="3914124" y="161824"/>
                  </a:cubicBezTo>
                  <a:lnTo>
                    <a:pt x="3793675" y="41376"/>
                  </a:lnTo>
                  <a:cubicBezTo>
                    <a:pt x="3767183" y="14883"/>
                    <a:pt x="3731252" y="0"/>
                    <a:pt x="3693786" y="0"/>
                  </a:cubicBezTo>
                  <a:close/>
                </a:path>
              </a:pathLst>
            </a:custGeom>
            <a:solidFill>
              <a:srgbClr val="FFA7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94978" y="5011702"/>
            <a:ext cx="13117888" cy="821042"/>
            <a:chOff x="0" y="0"/>
            <a:chExt cx="3921717" cy="2454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FFA7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48979" y="4605008"/>
            <a:ext cx="1543552" cy="1334064"/>
            <a:chOff x="0" y="0"/>
            <a:chExt cx="461459" cy="39883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93618" y="4461077"/>
            <a:ext cx="1833174" cy="1612254"/>
            <a:chOff x="0" y="0"/>
            <a:chExt cx="548045" cy="4819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15385" y="0"/>
                  </a:moveTo>
                  <a:lnTo>
                    <a:pt x="332660" y="0"/>
                  </a:lnTo>
                  <a:cubicBezTo>
                    <a:pt x="389783" y="0"/>
                    <a:pt x="444567" y="22692"/>
                    <a:pt x="484960" y="63085"/>
                  </a:cubicBezTo>
                  <a:cubicBezTo>
                    <a:pt x="525352" y="103477"/>
                    <a:pt x="548045" y="158261"/>
                    <a:pt x="548045" y="215385"/>
                  </a:cubicBezTo>
                  <a:lnTo>
                    <a:pt x="548045" y="266614"/>
                  </a:lnTo>
                  <a:cubicBezTo>
                    <a:pt x="548045" y="323737"/>
                    <a:pt x="525352" y="378521"/>
                    <a:pt x="484960" y="418914"/>
                  </a:cubicBezTo>
                  <a:cubicBezTo>
                    <a:pt x="444567" y="459306"/>
                    <a:pt x="389783" y="481999"/>
                    <a:pt x="332660" y="481999"/>
                  </a:cubicBezTo>
                  <a:lnTo>
                    <a:pt x="215385" y="481999"/>
                  </a:lnTo>
                  <a:cubicBezTo>
                    <a:pt x="158261" y="481999"/>
                    <a:pt x="103477" y="459306"/>
                    <a:pt x="63085" y="418914"/>
                  </a:cubicBezTo>
                  <a:cubicBezTo>
                    <a:pt x="22692" y="378521"/>
                    <a:pt x="0" y="323737"/>
                    <a:pt x="0" y="266614"/>
                  </a:cubicBezTo>
                  <a:lnTo>
                    <a:pt x="0" y="215385"/>
                  </a:lnTo>
                  <a:cubicBezTo>
                    <a:pt x="0" y="158261"/>
                    <a:pt x="22692" y="103477"/>
                    <a:pt x="63085" y="63085"/>
                  </a:cubicBezTo>
                  <a:cubicBezTo>
                    <a:pt x="103477" y="22692"/>
                    <a:pt x="158261" y="0"/>
                    <a:pt x="2153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CE19"/>
              </a:solidFill>
              <a:prstDash val="sysDot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927818" y="4708793"/>
            <a:ext cx="1058358" cy="1058358"/>
          </a:xfrm>
          <a:custGeom>
            <a:avLst/>
            <a:gdLst/>
            <a:ahLst/>
            <a:cxnLst/>
            <a:rect r="r" b="b" t="t" l="l"/>
            <a:pathLst>
              <a:path h="1058358" w="1058358">
                <a:moveTo>
                  <a:pt x="0" y="0"/>
                </a:moveTo>
                <a:lnTo>
                  <a:pt x="1058358" y="0"/>
                </a:lnTo>
                <a:lnTo>
                  <a:pt x="1058358" y="1058358"/>
                </a:lnTo>
                <a:lnTo>
                  <a:pt x="0" y="1058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678804" y="7265751"/>
            <a:ext cx="13230890" cy="1359382"/>
            <a:chOff x="0" y="0"/>
            <a:chExt cx="3955500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936975" cy="406400"/>
            </a:xfrm>
            <a:custGeom>
              <a:avLst/>
              <a:gdLst/>
              <a:ahLst/>
              <a:cxnLst/>
              <a:rect r="r" b="b" t="t" l="l"/>
              <a:pathLst>
                <a:path h="406400" w="3936975">
                  <a:moveTo>
                    <a:pt x="3693786" y="0"/>
                  </a:moveTo>
                  <a:lnTo>
                    <a:pt x="58514" y="0"/>
                  </a:lnTo>
                  <a:cubicBezTo>
                    <a:pt x="26198" y="0"/>
                    <a:pt x="0" y="26198"/>
                    <a:pt x="0" y="58514"/>
                  </a:cubicBezTo>
                  <a:lnTo>
                    <a:pt x="0" y="347886"/>
                  </a:lnTo>
                  <a:cubicBezTo>
                    <a:pt x="0" y="380202"/>
                    <a:pt x="26198" y="406400"/>
                    <a:pt x="58514" y="406400"/>
                  </a:cubicBezTo>
                  <a:lnTo>
                    <a:pt x="3693786" y="406400"/>
                  </a:lnTo>
                  <a:cubicBezTo>
                    <a:pt x="3731252" y="406400"/>
                    <a:pt x="3767183" y="391517"/>
                    <a:pt x="3793675" y="365024"/>
                  </a:cubicBezTo>
                  <a:lnTo>
                    <a:pt x="3914124" y="244576"/>
                  </a:lnTo>
                  <a:cubicBezTo>
                    <a:pt x="3936975" y="221724"/>
                    <a:pt x="3936975" y="184676"/>
                    <a:pt x="3914124" y="161824"/>
                  </a:cubicBezTo>
                  <a:lnTo>
                    <a:pt x="3793675" y="41376"/>
                  </a:lnTo>
                  <a:cubicBezTo>
                    <a:pt x="3767183" y="14883"/>
                    <a:pt x="3731252" y="0"/>
                    <a:pt x="3693786" y="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594978" y="7265751"/>
            <a:ext cx="13117888" cy="821042"/>
            <a:chOff x="0" y="0"/>
            <a:chExt cx="3921717" cy="24545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48979" y="6859056"/>
            <a:ext cx="1543552" cy="1334064"/>
            <a:chOff x="0" y="0"/>
            <a:chExt cx="461459" cy="39883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93618" y="6715125"/>
            <a:ext cx="1833174" cy="1612254"/>
            <a:chOff x="0" y="0"/>
            <a:chExt cx="548045" cy="48199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15385" y="0"/>
                  </a:moveTo>
                  <a:lnTo>
                    <a:pt x="332660" y="0"/>
                  </a:lnTo>
                  <a:cubicBezTo>
                    <a:pt x="389783" y="0"/>
                    <a:pt x="444567" y="22692"/>
                    <a:pt x="484960" y="63085"/>
                  </a:cubicBezTo>
                  <a:cubicBezTo>
                    <a:pt x="525352" y="103477"/>
                    <a:pt x="548045" y="158261"/>
                    <a:pt x="548045" y="215385"/>
                  </a:cubicBezTo>
                  <a:lnTo>
                    <a:pt x="548045" y="266614"/>
                  </a:lnTo>
                  <a:cubicBezTo>
                    <a:pt x="548045" y="323737"/>
                    <a:pt x="525352" y="378521"/>
                    <a:pt x="484960" y="418914"/>
                  </a:cubicBezTo>
                  <a:cubicBezTo>
                    <a:pt x="444567" y="459306"/>
                    <a:pt x="389783" y="481999"/>
                    <a:pt x="332660" y="481999"/>
                  </a:cubicBezTo>
                  <a:lnTo>
                    <a:pt x="215385" y="481999"/>
                  </a:lnTo>
                  <a:cubicBezTo>
                    <a:pt x="158261" y="481999"/>
                    <a:pt x="103477" y="459306"/>
                    <a:pt x="63085" y="418914"/>
                  </a:cubicBezTo>
                  <a:cubicBezTo>
                    <a:pt x="22692" y="378521"/>
                    <a:pt x="0" y="323737"/>
                    <a:pt x="0" y="266614"/>
                  </a:cubicBezTo>
                  <a:lnTo>
                    <a:pt x="0" y="215385"/>
                  </a:lnTo>
                  <a:cubicBezTo>
                    <a:pt x="0" y="158261"/>
                    <a:pt x="22692" y="103477"/>
                    <a:pt x="63085" y="63085"/>
                  </a:cubicBezTo>
                  <a:cubicBezTo>
                    <a:pt x="103477" y="22692"/>
                    <a:pt x="158261" y="0"/>
                    <a:pt x="2153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0BF63"/>
              </a:solidFill>
              <a:prstDash val="sysDot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002040" y="7143079"/>
            <a:ext cx="1058358" cy="793769"/>
          </a:xfrm>
          <a:custGeom>
            <a:avLst/>
            <a:gdLst/>
            <a:ahLst/>
            <a:cxnLst/>
            <a:rect r="r" b="b" t="t" l="l"/>
            <a:pathLst>
              <a:path h="793769" w="1058358">
                <a:moveTo>
                  <a:pt x="0" y="0"/>
                </a:moveTo>
                <a:lnTo>
                  <a:pt x="1058358" y="0"/>
                </a:lnTo>
                <a:lnTo>
                  <a:pt x="1058358" y="793768"/>
                </a:lnTo>
                <a:lnTo>
                  <a:pt x="0" y="793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569081" y="2947692"/>
            <a:ext cx="13340613" cy="1359382"/>
            <a:chOff x="0" y="0"/>
            <a:chExt cx="3988302" cy="4064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969930" cy="406400"/>
            </a:xfrm>
            <a:custGeom>
              <a:avLst/>
              <a:gdLst/>
              <a:ahLst/>
              <a:cxnLst/>
              <a:rect r="r" b="b" t="t" l="l"/>
              <a:pathLst>
                <a:path h="406400" w="3969930">
                  <a:moveTo>
                    <a:pt x="3727069" y="0"/>
                  </a:moveTo>
                  <a:lnTo>
                    <a:pt x="58033" y="0"/>
                  </a:lnTo>
                  <a:cubicBezTo>
                    <a:pt x="25982" y="0"/>
                    <a:pt x="0" y="25982"/>
                    <a:pt x="0" y="58033"/>
                  </a:cubicBezTo>
                  <a:lnTo>
                    <a:pt x="0" y="348367"/>
                  </a:lnTo>
                  <a:cubicBezTo>
                    <a:pt x="0" y="380418"/>
                    <a:pt x="25982" y="406400"/>
                    <a:pt x="58033" y="406400"/>
                  </a:cubicBezTo>
                  <a:lnTo>
                    <a:pt x="3727069" y="406400"/>
                  </a:lnTo>
                  <a:cubicBezTo>
                    <a:pt x="3764227" y="406400"/>
                    <a:pt x="3799863" y="391639"/>
                    <a:pt x="3826138" y="365365"/>
                  </a:cubicBezTo>
                  <a:lnTo>
                    <a:pt x="3947267" y="244235"/>
                  </a:lnTo>
                  <a:cubicBezTo>
                    <a:pt x="3969930" y="221572"/>
                    <a:pt x="3969930" y="184828"/>
                    <a:pt x="3947267" y="162165"/>
                  </a:cubicBezTo>
                  <a:lnTo>
                    <a:pt x="3826138" y="41035"/>
                  </a:lnTo>
                  <a:cubicBezTo>
                    <a:pt x="3799863" y="14761"/>
                    <a:pt x="3764227" y="0"/>
                    <a:pt x="3727069" y="0"/>
                  </a:cubicBez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3874002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485254" y="2947692"/>
            <a:ext cx="13227611" cy="821042"/>
            <a:chOff x="0" y="0"/>
            <a:chExt cx="3954519" cy="24545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954519" cy="245458"/>
            </a:xfrm>
            <a:custGeom>
              <a:avLst/>
              <a:gdLst/>
              <a:ahLst/>
              <a:cxnLst/>
              <a:rect r="r" b="b" t="t" l="l"/>
              <a:pathLst>
                <a:path h="245458" w="3954519">
                  <a:moveTo>
                    <a:pt x="0" y="0"/>
                  </a:moveTo>
                  <a:lnTo>
                    <a:pt x="3954519" y="0"/>
                  </a:lnTo>
                  <a:lnTo>
                    <a:pt x="3954519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3954519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39256" y="2540997"/>
            <a:ext cx="1543552" cy="1334064"/>
            <a:chOff x="0" y="0"/>
            <a:chExt cx="461459" cy="3988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483894" y="2397067"/>
            <a:ext cx="1833174" cy="1612254"/>
            <a:chOff x="0" y="0"/>
            <a:chExt cx="548045" cy="48199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15385" y="0"/>
                  </a:moveTo>
                  <a:lnTo>
                    <a:pt x="332660" y="0"/>
                  </a:lnTo>
                  <a:cubicBezTo>
                    <a:pt x="389783" y="0"/>
                    <a:pt x="444567" y="22692"/>
                    <a:pt x="484960" y="63085"/>
                  </a:cubicBezTo>
                  <a:cubicBezTo>
                    <a:pt x="525352" y="103477"/>
                    <a:pt x="548045" y="158261"/>
                    <a:pt x="548045" y="215385"/>
                  </a:cubicBezTo>
                  <a:lnTo>
                    <a:pt x="548045" y="266614"/>
                  </a:lnTo>
                  <a:cubicBezTo>
                    <a:pt x="548045" y="323737"/>
                    <a:pt x="525352" y="378521"/>
                    <a:pt x="484960" y="418914"/>
                  </a:cubicBezTo>
                  <a:cubicBezTo>
                    <a:pt x="444567" y="459306"/>
                    <a:pt x="389783" y="481999"/>
                    <a:pt x="332660" y="481999"/>
                  </a:cubicBezTo>
                  <a:lnTo>
                    <a:pt x="215385" y="481999"/>
                  </a:lnTo>
                  <a:cubicBezTo>
                    <a:pt x="158261" y="481999"/>
                    <a:pt x="103477" y="459306"/>
                    <a:pt x="63085" y="418914"/>
                  </a:cubicBezTo>
                  <a:cubicBezTo>
                    <a:pt x="22692" y="378521"/>
                    <a:pt x="0" y="323737"/>
                    <a:pt x="0" y="266614"/>
                  </a:cubicBezTo>
                  <a:lnTo>
                    <a:pt x="0" y="215385"/>
                  </a:lnTo>
                  <a:cubicBezTo>
                    <a:pt x="0" y="158261"/>
                    <a:pt x="22692" y="103477"/>
                    <a:pt x="63085" y="63085"/>
                  </a:cubicBezTo>
                  <a:cubicBezTo>
                    <a:pt x="103477" y="22692"/>
                    <a:pt x="158261" y="0"/>
                    <a:pt x="2153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0A0A"/>
              </a:solidFill>
              <a:prstDash val="sysDot"/>
              <a:round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2488203" y="3033735"/>
            <a:ext cx="11575852" cy="1147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b="true" sz="3642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Título  </a:t>
            </a:r>
          </a:p>
          <a:p>
            <a:pPr algn="l">
              <a:lnSpc>
                <a:spcPts val="4480"/>
              </a:lnSpc>
            </a:pPr>
            <a:r>
              <a:rPr lang="en-US" b="true" sz="3642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Cuando el equipo crece, la empresa despega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002040" y="2703235"/>
            <a:ext cx="909914" cy="956889"/>
          </a:xfrm>
          <a:custGeom>
            <a:avLst/>
            <a:gdLst/>
            <a:ahLst/>
            <a:cxnLst/>
            <a:rect r="r" b="b" t="t" l="l"/>
            <a:pathLst>
              <a:path h="956889" w="909914">
                <a:moveTo>
                  <a:pt x="0" y="0"/>
                </a:moveTo>
                <a:lnTo>
                  <a:pt x="909914" y="0"/>
                </a:lnTo>
                <a:lnTo>
                  <a:pt x="909914" y="956888"/>
                </a:lnTo>
                <a:lnTo>
                  <a:pt x="0" y="956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2621543" y="5107725"/>
            <a:ext cx="11442511" cy="114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4"/>
              </a:lnSpc>
            </a:pPr>
            <a:r>
              <a:rPr lang="en-US" sz="364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Visual:</a:t>
            </a:r>
          </a:p>
          <a:p>
            <a:pPr algn="l">
              <a:lnSpc>
                <a:spcPts val="4484"/>
              </a:lnSpc>
            </a:pPr>
            <a:r>
              <a:rPr lang="en-US" sz="364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Antes y después, o testimonio real breve (simulado o anónimo):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621543" y="7571165"/>
            <a:ext cx="4425717" cy="1074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333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Result</a:t>
            </a:r>
            <a:r>
              <a:rPr lang="en-US" sz="333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ados en números (ejemplo):</a:t>
            </a:r>
          </a:p>
          <a:p>
            <a:pPr algn="l">
              <a:lnSpc>
                <a:spcPts val="4100"/>
              </a:lnSpc>
            </a:pPr>
          </a:p>
        </p:txBody>
      </p:sp>
      <p:grpSp>
        <p:nvGrpSpPr>
          <p:cNvPr name="Group 45" id="45"/>
          <p:cNvGrpSpPr/>
          <p:nvPr/>
        </p:nvGrpSpPr>
        <p:grpSpPr>
          <a:xfrm rot="0">
            <a:off x="11984530" y="4605008"/>
            <a:ext cx="6810706" cy="2110118"/>
            <a:chOff x="0" y="0"/>
            <a:chExt cx="1643236" cy="509113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643236" cy="509113"/>
            </a:xfrm>
            <a:custGeom>
              <a:avLst/>
              <a:gdLst/>
              <a:ahLst/>
              <a:cxnLst/>
              <a:rect r="r" b="b" t="t" l="l"/>
              <a:pathLst>
                <a:path h="509113" w="1643236">
                  <a:moveTo>
                    <a:pt x="0" y="0"/>
                  </a:moveTo>
                  <a:lnTo>
                    <a:pt x="1643236" y="0"/>
                  </a:lnTo>
                  <a:lnTo>
                    <a:pt x="1643236" y="509113"/>
                  </a:lnTo>
                  <a:lnTo>
                    <a:pt x="0" y="509113"/>
                  </a:lnTo>
                  <a:close/>
                </a:path>
              </a:pathLst>
            </a:custGeom>
            <a:solidFill>
              <a:srgbClr val="000000">
                <a:alpha val="67843"/>
              </a:srgbClr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47625"/>
              <a:ext cx="1643236" cy="5567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12164734" y="4749552"/>
            <a:ext cx="5512065" cy="208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3"/>
              </a:lnSpc>
              <a:spcBef>
                <a:spcPct val="0"/>
              </a:spcBef>
            </a:pPr>
            <a:r>
              <a:rPr lang="en-US" b="true" sz="2952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“Tras una formación en Excel y PowerPoint, nuestro equipo redujo un 30% el tiempo en informes. Ahora son más autónomos, rápidos y motivados.”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8759381" y="6890383"/>
            <a:ext cx="6810706" cy="2110118"/>
            <a:chOff x="0" y="0"/>
            <a:chExt cx="1643236" cy="50911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643236" cy="509113"/>
            </a:xfrm>
            <a:custGeom>
              <a:avLst/>
              <a:gdLst/>
              <a:ahLst/>
              <a:cxnLst/>
              <a:rect r="r" b="b" t="t" l="l"/>
              <a:pathLst>
                <a:path h="509113" w="1643236">
                  <a:moveTo>
                    <a:pt x="0" y="0"/>
                  </a:moveTo>
                  <a:lnTo>
                    <a:pt x="1643236" y="0"/>
                  </a:lnTo>
                  <a:lnTo>
                    <a:pt x="1643236" y="509113"/>
                  </a:lnTo>
                  <a:lnTo>
                    <a:pt x="0" y="509113"/>
                  </a:lnTo>
                  <a:close/>
                </a:path>
              </a:pathLst>
            </a:custGeom>
            <a:solidFill>
              <a:srgbClr val="000000">
                <a:alpha val="67843"/>
              </a:srgbClr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47625"/>
              <a:ext cx="1643236" cy="5567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9342606" y="7146974"/>
            <a:ext cx="4809256" cy="1511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5"/>
              </a:lnSpc>
              <a:spcBef>
                <a:spcPct val="0"/>
              </a:spcBef>
            </a:pPr>
            <a:r>
              <a:rPr lang="en-US" b="true" sz="2825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⏱ +25% de eficiencia</a:t>
            </a:r>
          </a:p>
          <a:p>
            <a:pPr algn="l">
              <a:lnSpc>
                <a:spcPts val="3955"/>
              </a:lnSpc>
              <a:spcBef>
                <a:spcPct val="0"/>
              </a:spcBef>
            </a:pPr>
            <a:r>
              <a:rPr lang="en-US" b="true" sz="2825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📊 +50% uso real de herramientas digitales</a:t>
            </a:r>
          </a:p>
          <a:p>
            <a:pPr algn="l">
              <a:lnSpc>
                <a:spcPts val="3955"/>
              </a:lnSpc>
              <a:spcBef>
                <a:spcPct val="0"/>
              </a:spcBef>
            </a:pPr>
            <a:r>
              <a:rPr lang="en-US" b="true" sz="2825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😃 +80% satisfacción interna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96325" y="499725"/>
            <a:ext cx="14141389" cy="1166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2"/>
              </a:lnSpc>
              <a:spcBef>
                <a:spcPct val="0"/>
              </a:spcBef>
            </a:pPr>
            <a:r>
              <a:rPr lang="en-US" sz="663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🎯 DIAPOSITIVA 5 — CIERRE CON LLAMADO A LA ACCIÓN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123334" y="4318541"/>
            <a:ext cx="12120570" cy="1245304"/>
            <a:chOff x="0" y="0"/>
            <a:chExt cx="3955500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29042" cy="406400"/>
            </a:xfrm>
            <a:custGeom>
              <a:avLst/>
              <a:gdLst/>
              <a:ahLst/>
              <a:cxnLst/>
              <a:rect r="r" b="b" t="t" l="l"/>
              <a:pathLst>
                <a:path h="406400" w="3929042">
                  <a:moveTo>
                    <a:pt x="3688425" y="0"/>
                  </a:moveTo>
                  <a:lnTo>
                    <a:pt x="63874" y="0"/>
                  </a:lnTo>
                  <a:cubicBezTo>
                    <a:pt x="46934" y="0"/>
                    <a:pt x="30687" y="6730"/>
                    <a:pt x="18708" y="18708"/>
                  </a:cubicBezTo>
                  <a:cubicBezTo>
                    <a:pt x="6730" y="30687"/>
                    <a:pt x="0" y="46934"/>
                    <a:pt x="0" y="63874"/>
                  </a:cubicBezTo>
                  <a:lnTo>
                    <a:pt x="0" y="342526"/>
                  </a:lnTo>
                  <a:cubicBezTo>
                    <a:pt x="0" y="359466"/>
                    <a:pt x="6730" y="375713"/>
                    <a:pt x="18708" y="387692"/>
                  </a:cubicBezTo>
                  <a:cubicBezTo>
                    <a:pt x="30687" y="399670"/>
                    <a:pt x="46934" y="406400"/>
                    <a:pt x="63874" y="406400"/>
                  </a:cubicBezTo>
                  <a:lnTo>
                    <a:pt x="3688425" y="406400"/>
                  </a:lnTo>
                  <a:cubicBezTo>
                    <a:pt x="3729324" y="406400"/>
                    <a:pt x="3768546" y="390153"/>
                    <a:pt x="3797465" y="361234"/>
                  </a:cubicBezTo>
                  <a:lnTo>
                    <a:pt x="3910334" y="248366"/>
                  </a:lnTo>
                  <a:cubicBezTo>
                    <a:pt x="3922313" y="236387"/>
                    <a:pt x="3929042" y="220140"/>
                    <a:pt x="3929042" y="203200"/>
                  </a:cubicBezTo>
                  <a:cubicBezTo>
                    <a:pt x="3929042" y="186260"/>
                    <a:pt x="3922313" y="170013"/>
                    <a:pt x="3910334" y="158034"/>
                  </a:cubicBezTo>
                  <a:lnTo>
                    <a:pt x="3797465" y="45166"/>
                  </a:lnTo>
                  <a:cubicBezTo>
                    <a:pt x="3768546" y="16247"/>
                    <a:pt x="3729324" y="0"/>
                    <a:pt x="3688425" y="0"/>
                  </a:cubicBezTo>
                  <a:close/>
                </a:path>
              </a:pathLst>
            </a:custGeom>
            <a:solidFill>
              <a:srgbClr val="FFA7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046543" y="4318541"/>
            <a:ext cx="12017052" cy="752141"/>
            <a:chOff x="0" y="0"/>
            <a:chExt cx="3921717" cy="2454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FFA7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71539" y="3945976"/>
            <a:ext cx="1414019" cy="1222111"/>
            <a:chOff x="0" y="0"/>
            <a:chExt cx="461459" cy="39883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29215" y="3814124"/>
            <a:ext cx="1679336" cy="1476956"/>
            <a:chOff x="0" y="0"/>
            <a:chExt cx="548045" cy="4819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CE19"/>
              </a:solidFill>
              <a:prstDash val="sysDot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435370" y="4041051"/>
            <a:ext cx="969542" cy="969542"/>
          </a:xfrm>
          <a:custGeom>
            <a:avLst/>
            <a:gdLst/>
            <a:ahLst/>
            <a:cxnLst/>
            <a:rect r="r" b="b" t="t" l="l"/>
            <a:pathLst>
              <a:path h="969542" w="969542">
                <a:moveTo>
                  <a:pt x="0" y="0"/>
                </a:moveTo>
                <a:lnTo>
                  <a:pt x="969542" y="0"/>
                </a:lnTo>
                <a:lnTo>
                  <a:pt x="969542" y="969543"/>
                </a:lnTo>
                <a:lnTo>
                  <a:pt x="0" y="96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123334" y="6383433"/>
            <a:ext cx="12120570" cy="1245304"/>
            <a:chOff x="0" y="0"/>
            <a:chExt cx="3955500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929042" cy="406400"/>
            </a:xfrm>
            <a:custGeom>
              <a:avLst/>
              <a:gdLst/>
              <a:ahLst/>
              <a:cxnLst/>
              <a:rect r="r" b="b" t="t" l="l"/>
              <a:pathLst>
                <a:path h="406400" w="3929042">
                  <a:moveTo>
                    <a:pt x="3688425" y="0"/>
                  </a:moveTo>
                  <a:lnTo>
                    <a:pt x="63874" y="0"/>
                  </a:lnTo>
                  <a:cubicBezTo>
                    <a:pt x="46934" y="0"/>
                    <a:pt x="30687" y="6730"/>
                    <a:pt x="18708" y="18708"/>
                  </a:cubicBezTo>
                  <a:cubicBezTo>
                    <a:pt x="6730" y="30687"/>
                    <a:pt x="0" y="46934"/>
                    <a:pt x="0" y="63874"/>
                  </a:cubicBezTo>
                  <a:lnTo>
                    <a:pt x="0" y="342526"/>
                  </a:lnTo>
                  <a:cubicBezTo>
                    <a:pt x="0" y="359466"/>
                    <a:pt x="6730" y="375713"/>
                    <a:pt x="18708" y="387692"/>
                  </a:cubicBezTo>
                  <a:cubicBezTo>
                    <a:pt x="30687" y="399670"/>
                    <a:pt x="46934" y="406400"/>
                    <a:pt x="63874" y="406400"/>
                  </a:cubicBezTo>
                  <a:lnTo>
                    <a:pt x="3688425" y="406400"/>
                  </a:lnTo>
                  <a:cubicBezTo>
                    <a:pt x="3729324" y="406400"/>
                    <a:pt x="3768546" y="390153"/>
                    <a:pt x="3797465" y="361234"/>
                  </a:cubicBezTo>
                  <a:lnTo>
                    <a:pt x="3910334" y="248366"/>
                  </a:lnTo>
                  <a:cubicBezTo>
                    <a:pt x="3922313" y="236387"/>
                    <a:pt x="3929042" y="220140"/>
                    <a:pt x="3929042" y="203200"/>
                  </a:cubicBezTo>
                  <a:cubicBezTo>
                    <a:pt x="3929042" y="186260"/>
                    <a:pt x="3922313" y="170013"/>
                    <a:pt x="3910334" y="158034"/>
                  </a:cubicBezTo>
                  <a:lnTo>
                    <a:pt x="3797465" y="45166"/>
                  </a:lnTo>
                  <a:cubicBezTo>
                    <a:pt x="3768546" y="16247"/>
                    <a:pt x="3729324" y="0"/>
                    <a:pt x="3688425" y="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46543" y="6383433"/>
            <a:ext cx="12017052" cy="752141"/>
            <a:chOff x="0" y="0"/>
            <a:chExt cx="3921717" cy="24545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71539" y="6010867"/>
            <a:ext cx="1414019" cy="1222111"/>
            <a:chOff x="0" y="0"/>
            <a:chExt cx="461459" cy="39883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29215" y="5879015"/>
            <a:ext cx="1679336" cy="1476956"/>
            <a:chOff x="0" y="0"/>
            <a:chExt cx="548045" cy="48199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0BF63"/>
              </a:solidFill>
              <a:prstDash val="sysDot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503363" y="6271055"/>
            <a:ext cx="969542" cy="727157"/>
          </a:xfrm>
          <a:custGeom>
            <a:avLst/>
            <a:gdLst/>
            <a:ahLst/>
            <a:cxnLst/>
            <a:rect r="r" b="b" t="t" l="l"/>
            <a:pathLst>
              <a:path h="727157" w="969542">
                <a:moveTo>
                  <a:pt x="0" y="0"/>
                </a:moveTo>
                <a:lnTo>
                  <a:pt x="969543" y="0"/>
                </a:lnTo>
                <a:lnTo>
                  <a:pt x="969543" y="727157"/>
                </a:lnTo>
                <a:lnTo>
                  <a:pt x="0" y="727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2022819" y="2427740"/>
            <a:ext cx="12221086" cy="1245304"/>
            <a:chOff x="0" y="0"/>
            <a:chExt cx="3988302" cy="4064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962062" cy="406400"/>
            </a:xfrm>
            <a:custGeom>
              <a:avLst/>
              <a:gdLst/>
              <a:ahLst/>
              <a:cxnLst/>
              <a:rect r="r" b="b" t="t" l="l"/>
              <a:pathLst>
                <a:path h="406400" w="3962062">
                  <a:moveTo>
                    <a:pt x="3721753" y="0"/>
                  </a:moveTo>
                  <a:lnTo>
                    <a:pt x="63349" y="0"/>
                  </a:lnTo>
                  <a:cubicBezTo>
                    <a:pt x="46548" y="0"/>
                    <a:pt x="30435" y="6674"/>
                    <a:pt x="18554" y="18554"/>
                  </a:cubicBezTo>
                  <a:cubicBezTo>
                    <a:pt x="6674" y="30435"/>
                    <a:pt x="0" y="46548"/>
                    <a:pt x="0" y="63349"/>
                  </a:cubicBezTo>
                  <a:lnTo>
                    <a:pt x="0" y="343051"/>
                  </a:lnTo>
                  <a:cubicBezTo>
                    <a:pt x="0" y="359852"/>
                    <a:pt x="6674" y="375965"/>
                    <a:pt x="18554" y="387846"/>
                  </a:cubicBezTo>
                  <a:cubicBezTo>
                    <a:pt x="30435" y="399726"/>
                    <a:pt x="46548" y="406400"/>
                    <a:pt x="63349" y="406400"/>
                  </a:cubicBezTo>
                  <a:lnTo>
                    <a:pt x="3721753" y="406400"/>
                  </a:lnTo>
                  <a:cubicBezTo>
                    <a:pt x="3762315" y="406400"/>
                    <a:pt x="3801215" y="390287"/>
                    <a:pt x="3829897" y="361606"/>
                  </a:cubicBezTo>
                  <a:lnTo>
                    <a:pt x="3943508" y="247994"/>
                  </a:lnTo>
                  <a:cubicBezTo>
                    <a:pt x="3955388" y="236114"/>
                    <a:pt x="3962062" y="220001"/>
                    <a:pt x="3962062" y="203200"/>
                  </a:cubicBezTo>
                  <a:cubicBezTo>
                    <a:pt x="3962062" y="186399"/>
                    <a:pt x="3955388" y="170286"/>
                    <a:pt x="3943508" y="158406"/>
                  </a:cubicBezTo>
                  <a:lnTo>
                    <a:pt x="3829897" y="44794"/>
                  </a:lnTo>
                  <a:cubicBezTo>
                    <a:pt x="3801215" y="16113"/>
                    <a:pt x="3762315" y="0"/>
                    <a:pt x="3721753" y="0"/>
                  </a:cubicBez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3874002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946027" y="2427740"/>
            <a:ext cx="12117567" cy="752141"/>
            <a:chOff x="0" y="0"/>
            <a:chExt cx="3954519" cy="24545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954519" cy="245458"/>
            </a:xfrm>
            <a:custGeom>
              <a:avLst/>
              <a:gdLst/>
              <a:ahLst/>
              <a:cxnLst/>
              <a:rect r="r" b="b" t="t" l="l"/>
              <a:pathLst>
                <a:path h="245458" w="3954519">
                  <a:moveTo>
                    <a:pt x="0" y="0"/>
                  </a:moveTo>
                  <a:lnTo>
                    <a:pt x="3954519" y="0"/>
                  </a:lnTo>
                  <a:lnTo>
                    <a:pt x="3954519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3954519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171024" y="2055175"/>
            <a:ext cx="1414019" cy="1222111"/>
            <a:chOff x="0" y="0"/>
            <a:chExt cx="461459" cy="3988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028700" y="1923323"/>
            <a:ext cx="1679336" cy="1476956"/>
            <a:chOff x="0" y="0"/>
            <a:chExt cx="548045" cy="48199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0A0A"/>
              </a:solidFill>
              <a:prstDash val="sysDot"/>
              <a:round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2864809" y="2493840"/>
            <a:ext cx="10604421" cy="106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b="true" sz="333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Título  </a:t>
            </a:r>
          </a:p>
          <a:p>
            <a:pPr algn="l">
              <a:lnSpc>
                <a:spcPts val="4104"/>
              </a:lnSpc>
            </a:pPr>
            <a:r>
              <a:rPr lang="en-US" b="true" sz="333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Invertir en formación no es un gasto. Es abrir el futuro de tu empresa.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503363" y="2203798"/>
            <a:ext cx="833555" cy="876588"/>
          </a:xfrm>
          <a:custGeom>
            <a:avLst/>
            <a:gdLst/>
            <a:ahLst/>
            <a:cxnLst/>
            <a:rect r="r" b="b" t="t" l="l"/>
            <a:pathLst>
              <a:path h="876588" w="833555">
                <a:moveTo>
                  <a:pt x="0" y="0"/>
                </a:moveTo>
                <a:lnTo>
                  <a:pt x="833556" y="0"/>
                </a:lnTo>
                <a:lnTo>
                  <a:pt x="833556" y="876587"/>
                </a:lnTo>
                <a:lnTo>
                  <a:pt x="0" y="876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2986960" y="4393784"/>
            <a:ext cx="10482270" cy="10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8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Visual:</a:t>
            </a:r>
          </a:p>
          <a:p>
            <a:pPr algn="l">
              <a:lnSpc>
                <a:spcPts val="4108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Puerta abierta con luz o imagen aspiracional.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986960" y="6487588"/>
            <a:ext cx="6626423" cy="96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6"/>
              </a:lnSpc>
            </a:pPr>
            <a:r>
              <a:rPr lang="en-US" sz="305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Frase de impacto grande:</a:t>
            </a:r>
          </a:p>
          <a:p>
            <a:pPr algn="l">
              <a:lnSpc>
                <a:spcPts val="3756"/>
              </a:lnSpc>
            </a:pPr>
            <a:r>
              <a:rPr lang="en-US" sz="305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“Si cuidas a tu equipo, ellos cuidarán de tus resultados.”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2123334" y="8352195"/>
            <a:ext cx="12120570" cy="1245304"/>
            <a:chOff x="0" y="0"/>
            <a:chExt cx="3955500" cy="4064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929042" cy="406400"/>
            </a:xfrm>
            <a:custGeom>
              <a:avLst/>
              <a:gdLst/>
              <a:ahLst/>
              <a:cxnLst/>
              <a:rect r="r" b="b" t="t" l="l"/>
              <a:pathLst>
                <a:path h="406400" w="3929042">
                  <a:moveTo>
                    <a:pt x="3688425" y="0"/>
                  </a:moveTo>
                  <a:lnTo>
                    <a:pt x="63874" y="0"/>
                  </a:lnTo>
                  <a:cubicBezTo>
                    <a:pt x="46934" y="0"/>
                    <a:pt x="30687" y="6730"/>
                    <a:pt x="18708" y="18708"/>
                  </a:cubicBezTo>
                  <a:cubicBezTo>
                    <a:pt x="6730" y="30687"/>
                    <a:pt x="0" y="46934"/>
                    <a:pt x="0" y="63874"/>
                  </a:cubicBezTo>
                  <a:lnTo>
                    <a:pt x="0" y="342526"/>
                  </a:lnTo>
                  <a:cubicBezTo>
                    <a:pt x="0" y="359466"/>
                    <a:pt x="6730" y="375713"/>
                    <a:pt x="18708" y="387692"/>
                  </a:cubicBezTo>
                  <a:cubicBezTo>
                    <a:pt x="30687" y="399670"/>
                    <a:pt x="46934" y="406400"/>
                    <a:pt x="63874" y="406400"/>
                  </a:cubicBezTo>
                  <a:lnTo>
                    <a:pt x="3688425" y="406400"/>
                  </a:lnTo>
                  <a:cubicBezTo>
                    <a:pt x="3729324" y="406400"/>
                    <a:pt x="3768546" y="390153"/>
                    <a:pt x="3797465" y="361234"/>
                  </a:cubicBezTo>
                  <a:lnTo>
                    <a:pt x="3910334" y="248366"/>
                  </a:lnTo>
                  <a:cubicBezTo>
                    <a:pt x="3922313" y="236387"/>
                    <a:pt x="3929042" y="220140"/>
                    <a:pt x="3929042" y="203200"/>
                  </a:cubicBezTo>
                  <a:cubicBezTo>
                    <a:pt x="3929042" y="186260"/>
                    <a:pt x="3922313" y="170013"/>
                    <a:pt x="3910334" y="158034"/>
                  </a:cubicBezTo>
                  <a:lnTo>
                    <a:pt x="3797465" y="45166"/>
                  </a:lnTo>
                  <a:cubicBezTo>
                    <a:pt x="3768546" y="16247"/>
                    <a:pt x="3729324" y="0"/>
                    <a:pt x="3688425" y="0"/>
                  </a:cubicBezTo>
                  <a:close/>
                </a:path>
              </a:pathLst>
            </a:custGeom>
            <a:solidFill>
              <a:srgbClr val="918FEF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47625"/>
              <a:ext cx="3841200" cy="454025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2046543" y="8352195"/>
            <a:ext cx="12017052" cy="752141"/>
            <a:chOff x="0" y="0"/>
            <a:chExt cx="3921717" cy="245458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921717" cy="245458"/>
            </a:xfrm>
            <a:custGeom>
              <a:avLst/>
              <a:gdLst/>
              <a:ahLst/>
              <a:cxnLst/>
              <a:rect r="r" b="b" t="t" l="l"/>
              <a:pathLst>
                <a:path h="245458" w="3921717">
                  <a:moveTo>
                    <a:pt x="0" y="0"/>
                  </a:moveTo>
                  <a:lnTo>
                    <a:pt x="3921717" y="0"/>
                  </a:lnTo>
                  <a:lnTo>
                    <a:pt x="3921717" y="245458"/>
                  </a:lnTo>
                  <a:lnTo>
                    <a:pt x="0" y="245458"/>
                  </a:lnTo>
                  <a:close/>
                </a:path>
              </a:pathLst>
            </a:custGeom>
            <a:solidFill>
              <a:srgbClr val="918FEF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47625"/>
              <a:ext cx="3921717" cy="293083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271539" y="7979629"/>
            <a:ext cx="1414019" cy="1222111"/>
            <a:chOff x="0" y="0"/>
            <a:chExt cx="461459" cy="398831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461459" cy="398831"/>
            </a:xfrm>
            <a:custGeom>
              <a:avLst/>
              <a:gdLst/>
              <a:ahLst/>
              <a:cxnLst/>
              <a:rect r="r" b="b" t="t" l="l"/>
              <a:pathLst>
                <a:path h="398831" w="461459">
                  <a:moveTo>
                    <a:pt x="199415" y="0"/>
                  </a:moveTo>
                  <a:lnTo>
                    <a:pt x="262044" y="0"/>
                  </a:lnTo>
                  <a:cubicBezTo>
                    <a:pt x="314932" y="0"/>
                    <a:pt x="365654" y="21010"/>
                    <a:pt x="403052" y="58407"/>
                  </a:cubicBezTo>
                  <a:cubicBezTo>
                    <a:pt x="440450" y="95805"/>
                    <a:pt x="461459" y="146527"/>
                    <a:pt x="461459" y="199415"/>
                  </a:cubicBezTo>
                  <a:lnTo>
                    <a:pt x="461459" y="199415"/>
                  </a:lnTo>
                  <a:cubicBezTo>
                    <a:pt x="461459" y="252304"/>
                    <a:pt x="440450" y="303026"/>
                    <a:pt x="403052" y="340423"/>
                  </a:cubicBezTo>
                  <a:cubicBezTo>
                    <a:pt x="365654" y="377821"/>
                    <a:pt x="314932" y="398831"/>
                    <a:pt x="262044" y="398831"/>
                  </a:cubicBezTo>
                  <a:lnTo>
                    <a:pt x="199415" y="398831"/>
                  </a:lnTo>
                  <a:cubicBezTo>
                    <a:pt x="146527" y="398831"/>
                    <a:pt x="95805" y="377821"/>
                    <a:pt x="58407" y="340423"/>
                  </a:cubicBezTo>
                  <a:cubicBezTo>
                    <a:pt x="21010" y="303026"/>
                    <a:pt x="0" y="252304"/>
                    <a:pt x="0" y="199415"/>
                  </a:cubicBezTo>
                  <a:lnTo>
                    <a:pt x="0" y="199415"/>
                  </a:lnTo>
                  <a:cubicBezTo>
                    <a:pt x="0" y="146527"/>
                    <a:pt x="21010" y="95805"/>
                    <a:pt x="58407" y="58407"/>
                  </a:cubicBezTo>
                  <a:cubicBezTo>
                    <a:pt x="95805" y="21010"/>
                    <a:pt x="146527" y="0"/>
                    <a:pt x="1994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461459" cy="446456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129215" y="7847777"/>
            <a:ext cx="1679336" cy="1476956"/>
            <a:chOff x="0" y="0"/>
            <a:chExt cx="548045" cy="481999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548045" cy="481999"/>
            </a:xfrm>
            <a:custGeom>
              <a:avLst/>
              <a:gdLst/>
              <a:ahLst/>
              <a:cxnLst/>
              <a:rect r="r" b="b" t="t" l="l"/>
              <a:pathLst>
                <a:path h="481999" w="548045">
                  <a:moveTo>
                    <a:pt x="235115" y="0"/>
                  </a:moveTo>
                  <a:lnTo>
                    <a:pt x="312929" y="0"/>
                  </a:lnTo>
                  <a:cubicBezTo>
                    <a:pt x="442780" y="0"/>
                    <a:pt x="548045" y="105265"/>
                    <a:pt x="548045" y="235115"/>
                  </a:cubicBezTo>
                  <a:lnTo>
                    <a:pt x="548045" y="246883"/>
                  </a:lnTo>
                  <a:cubicBezTo>
                    <a:pt x="548045" y="376734"/>
                    <a:pt x="442780" y="481999"/>
                    <a:pt x="312929" y="481999"/>
                  </a:cubicBezTo>
                  <a:lnTo>
                    <a:pt x="235115" y="481999"/>
                  </a:lnTo>
                  <a:cubicBezTo>
                    <a:pt x="105265" y="481999"/>
                    <a:pt x="0" y="376734"/>
                    <a:pt x="0" y="246883"/>
                  </a:cubicBezTo>
                  <a:lnTo>
                    <a:pt x="0" y="235115"/>
                  </a:lnTo>
                  <a:cubicBezTo>
                    <a:pt x="0" y="105265"/>
                    <a:pt x="105265" y="0"/>
                    <a:pt x="2351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CB6CE6"/>
              </a:solidFill>
              <a:prstDash val="sysDot"/>
              <a:round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47625"/>
              <a:ext cx="548045" cy="529624"/>
            </a:xfrm>
            <a:prstGeom prst="rect">
              <a:avLst/>
            </a:prstGeom>
          </p:spPr>
          <p:txBody>
            <a:bodyPr anchor="ctr" rtlCol="false" tIns="40998" lIns="40998" bIns="40998" rIns="4099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57" id="57"/>
          <p:cNvSpPr/>
          <p:nvPr/>
        </p:nvSpPr>
        <p:spPr>
          <a:xfrm flipH="false" flipV="false" rot="0">
            <a:off x="1503363" y="8069965"/>
            <a:ext cx="969542" cy="1011257"/>
          </a:xfrm>
          <a:custGeom>
            <a:avLst/>
            <a:gdLst/>
            <a:ahLst/>
            <a:cxnLst/>
            <a:rect r="r" b="b" t="t" l="l"/>
            <a:pathLst>
              <a:path h="1011257" w="969542">
                <a:moveTo>
                  <a:pt x="0" y="0"/>
                </a:moveTo>
                <a:lnTo>
                  <a:pt x="969543" y="0"/>
                </a:lnTo>
                <a:lnTo>
                  <a:pt x="969543" y="1011257"/>
                </a:lnTo>
                <a:lnTo>
                  <a:pt x="0" y="10112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2986960" y="8447887"/>
            <a:ext cx="11256945" cy="1078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41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Llamada a la acción</a:t>
            </a: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:</a:t>
            </a:r>
          </a:p>
          <a:p>
            <a:pPr algn="l">
              <a:lnSpc>
                <a:spcPts val="4141"/>
              </a:lnSpc>
            </a:pPr>
            <a:r>
              <a:rPr lang="en-US" sz="333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👉 Conversemos hoy sobre tu crédito formativo y cómo aprovecharlo al máximo.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872949" y="-5152383"/>
            <a:ext cx="19768096" cy="20591766"/>
          </a:xfrm>
          <a:custGeom>
            <a:avLst/>
            <a:gdLst/>
            <a:ahLst/>
            <a:cxnLst/>
            <a:rect r="r" b="b" t="t" l="l"/>
            <a:pathLst>
              <a:path h="20591766" w="19768096">
                <a:moveTo>
                  <a:pt x="0" y="0"/>
                </a:moveTo>
                <a:lnTo>
                  <a:pt x="19768096" y="0"/>
                </a:lnTo>
                <a:lnTo>
                  <a:pt x="19768096" y="20591766"/>
                </a:lnTo>
                <a:lnTo>
                  <a:pt x="0" y="20591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549207" y="-7625240"/>
            <a:ext cx="27120611" cy="27120611"/>
          </a:xfrm>
          <a:custGeom>
            <a:avLst/>
            <a:gdLst/>
            <a:ahLst/>
            <a:cxnLst/>
            <a:rect r="r" b="b" t="t" l="l"/>
            <a:pathLst>
              <a:path h="27120611" w="27120611">
                <a:moveTo>
                  <a:pt x="0" y="0"/>
                </a:moveTo>
                <a:lnTo>
                  <a:pt x="27120611" y="0"/>
                </a:lnTo>
                <a:lnTo>
                  <a:pt x="27120611" y="27120611"/>
                </a:lnTo>
                <a:lnTo>
                  <a:pt x="0" y="27120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381984" y="936930"/>
            <a:ext cx="3524033" cy="3586802"/>
          </a:xfrm>
          <a:custGeom>
            <a:avLst/>
            <a:gdLst/>
            <a:ahLst/>
            <a:cxnLst/>
            <a:rect r="r" b="b" t="t" l="l"/>
            <a:pathLst>
              <a:path h="3586802" w="3524033">
                <a:moveTo>
                  <a:pt x="0" y="0"/>
                </a:moveTo>
                <a:lnTo>
                  <a:pt x="3524032" y="0"/>
                </a:lnTo>
                <a:lnTo>
                  <a:pt x="3524032" y="3586801"/>
                </a:lnTo>
                <a:lnTo>
                  <a:pt x="0" y="35868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24516" y="4207976"/>
            <a:ext cx="6366494" cy="7556670"/>
          </a:xfrm>
          <a:custGeom>
            <a:avLst/>
            <a:gdLst/>
            <a:ahLst/>
            <a:cxnLst/>
            <a:rect r="r" b="b" t="t" l="l"/>
            <a:pathLst>
              <a:path h="7556670" w="6366494">
                <a:moveTo>
                  <a:pt x="0" y="0"/>
                </a:moveTo>
                <a:lnTo>
                  <a:pt x="6366494" y="0"/>
                </a:lnTo>
                <a:lnTo>
                  <a:pt x="6366494" y="7556670"/>
                </a:lnTo>
                <a:lnTo>
                  <a:pt x="0" y="75566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54092" y="3985418"/>
            <a:ext cx="1471091" cy="1499201"/>
          </a:xfrm>
          <a:custGeom>
            <a:avLst/>
            <a:gdLst/>
            <a:ahLst/>
            <a:cxnLst/>
            <a:rect r="r" b="b" t="t" l="l"/>
            <a:pathLst>
              <a:path h="1499201" w="1471091">
                <a:moveTo>
                  <a:pt x="0" y="0"/>
                </a:moveTo>
                <a:lnTo>
                  <a:pt x="1471092" y="0"/>
                </a:lnTo>
                <a:lnTo>
                  <a:pt x="1471092" y="1499202"/>
                </a:lnTo>
                <a:lnTo>
                  <a:pt x="0" y="14992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489714" y="4285606"/>
            <a:ext cx="11042771" cy="1649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34"/>
              </a:lnSpc>
            </a:pPr>
            <a:r>
              <a:rPr lang="en-US" b="true" sz="9310" spc="335">
                <a:solidFill>
                  <a:srgbClr val="215272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Ejemplo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787643" y="6032601"/>
            <a:ext cx="6446911" cy="777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5"/>
              </a:lnSpc>
            </a:pPr>
            <a:r>
              <a:rPr lang="en-US" sz="4425">
                <a:solidFill>
                  <a:srgbClr val="215272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Formación Bonificada para empresas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9D8D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627973" y="2689856"/>
            <a:ext cx="6815931" cy="3339806"/>
          </a:xfrm>
          <a:custGeom>
            <a:avLst/>
            <a:gdLst/>
            <a:ahLst/>
            <a:cxnLst/>
            <a:rect r="r" b="b" t="t" l="l"/>
            <a:pathLst>
              <a:path h="3339806" w="6815931">
                <a:moveTo>
                  <a:pt x="0" y="0"/>
                </a:moveTo>
                <a:lnTo>
                  <a:pt x="6815931" y="0"/>
                </a:lnTo>
                <a:lnTo>
                  <a:pt x="6815931" y="3339806"/>
                </a:lnTo>
                <a:lnTo>
                  <a:pt x="0" y="3339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3159" y="1942780"/>
            <a:ext cx="6658474" cy="3306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08"/>
              </a:lnSpc>
            </a:pPr>
            <a:r>
              <a:rPr lang="en-US" sz="9441">
                <a:solidFill>
                  <a:srgbClr val="D6272D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LA DIGITALIZACIÓN NO ESPERA A NADIE: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851538" y="845609"/>
            <a:ext cx="5001378" cy="9678623"/>
          </a:xfrm>
          <a:custGeom>
            <a:avLst/>
            <a:gdLst/>
            <a:ahLst/>
            <a:cxnLst/>
            <a:rect r="r" b="b" t="t" l="l"/>
            <a:pathLst>
              <a:path h="9678623" w="5001378">
                <a:moveTo>
                  <a:pt x="0" y="0"/>
                </a:moveTo>
                <a:lnTo>
                  <a:pt x="5001378" y="0"/>
                </a:lnTo>
                <a:lnTo>
                  <a:pt x="5001378" y="9678624"/>
                </a:lnTo>
                <a:lnTo>
                  <a:pt x="0" y="9678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3119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09574" y="5845764"/>
            <a:ext cx="4867899" cy="981582"/>
            <a:chOff x="0" y="0"/>
            <a:chExt cx="1282080" cy="2585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2080" cy="258524"/>
            </a:xfrm>
            <a:custGeom>
              <a:avLst/>
              <a:gdLst/>
              <a:ahLst/>
              <a:cxnLst/>
              <a:rect r="r" b="b" t="t" l="l"/>
              <a:pathLst>
                <a:path h="258524" w="1282080">
                  <a:moveTo>
                    <a:pt x="0" y="0"/>
                  </a:moveTo>
                  <a:lnTo>
                    <a:pt x="1282080" y="0"/>
                  </a:lnTo>
                  <a:lnTo>
                    <a:pt x="1282080" y="258524"/>
                  </a:lnTo>
                  <a:lnTo>
                    <a:pt x="0" y="258524"/>
                  </a:lnTo>
                  <a:close/>
                </a:path>
              </a:pathLst>
            </a:custGeom>
            <a:solidFill>
              <a:srgbClr val="D6272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282080" cy="2966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09574" y="7006946"/>
            <a:ext cx="3286684" cy="981582"/>
            <a:chOff x="0" y="0"/>
            <a:chExt cx="865629" cy="2585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65629" cy="258524"/>
            </a:xfrm>
            <a:custGeom>
              <a:avLst/>
              <a:gdLst/>
              <a:ahLst/>
              <a:cxnLst/>
              <a:rect r="r" b="b" t="t" l="l"/>
              <a:pathLst>
                <a:path h="258524" w="865629">
                  <a:moveTo>
                    <a:pt x="0" y="0"/>
                  </a:moveTo>
                  <a:lnTo>
                    <a:pt x="865629" y="0"/>
                  </a:lnTo>
                  <a:lnTo>
                    <a:pt x="865629" y="258524"/>
                  </a:lnTo>
                  <a:lnTo>
                    <a:pt x="0" y="258524"/>
                  </a:lnTo>
                  <a:close/>
                </a:path>
              </a:pathLst>
            </a:custGeom>
            <a:solidFill>
              <a:srgbClr val="D6272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65629" cy="2966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5400000">
            <a:off x="12954255" y="4727750"/>
            <a:ext cx="8213645" cy="815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3"/>
              </a:lnSpc>
            </a:pPr>
            <a:r>
              <a:rPr lang="en-US" sz="4002" spc="1304">
                <a:solidFill>
                  <a:srgbClr val="7D7B7B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NATHALIE DURÁN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313722" y="5506499"/>
            <a:ext cx="4515221" cy="2479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77"/>
              </a:lnSpc>
            </a:pPr>
            <a:r>
              <a:rPr lang="en-US" sz="5354" spc="267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CONSULTORA Y FORMADORA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6075362"/>
            <a:ext cx="8884836" cy="3892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44"/>
              </a:lnSpc>
            </a:pPr>
            <a:r>
              <a:rPr lang="en-US" sz="15249">
                <a:solidFill>
                  <a:srgbClr val="D6272D"/>
                </a:solidFill>
                <a:latin typeface="League Gothic"/>
                <a:ea typeface="League Gothic"/>
                <a:cs typeface="League Gothic"/>
                <a:sym typeface="League Gothic"/>
              </a:rPr>
              <a:t>¿ESTÁ TU EMPRESA LISTA?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43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3753" y="2307251"/>
            <a:ext cx="16425547" cy="7374275"/>
          </a:xfrm>
          <a:custGeom>
            <a:avLst/>
            <a:gdLst/>
            <a:ahLst/>
            <a:cxnLst/>
            <a:rect r="r" b="b" t="t" l="l"/>
            <a:pathLst>
              <a:path h="7374275" w="16425547">
                <a:moveTo>
                  <a:pt x="0" y="0"/>
                </a:moveTo>
                <a:lnTo>
                  <a:pt x="16425547" y="0"/>
                </a:lnTo>
                <a:lnTo>
                  <a:pt x="16425547" y="7374275"/>
                </a:lnTo>
                <a:lnTo>
                  <a:pt x="0" y="737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2591" r="0" b="-1581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30869" y="-885174"/>
            <a:ext cx="13426263" cy="2767123"/>
            <a:chOff x="0" y="0"/>
            <a:chExt cx="3536135" cy="7287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36135" cy="728790"/>
            </a:xfrm>
            <a:custGeom>
              <a:avLst/>
              <a:gdLst/>
              <a:ahLst/>
              <a:cxnLst/>
              <a:rect r="r" b="b" t="t" l="l"/>
              <a:pathLst>
                <a:path h="728790" w="3536135">
                  <a:moveTo>
                    <a:pt x="0" y="0"/>
                  </a:moveTo>
                  <a:lnTo>
                    <a:pt x="3536135" y="0"/>
                  </a:lnTo>
                  <a:lnTo>
                    <a:pt x="3536135" y="728790"/>
                  </a:lnTo>
                  <a:lnTo>
                    <a:pt x="0" y="728790"/>
                  </a:ln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536135" cy="766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430869" y="-354862"/>
            <a:ext cx="13426263" cy="2767123"/>
            <a:chOff x="0" y="0"/>
            <a:chExt cx="3536135" cy="7287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36135" cy="728790"/>
            </a:xfrm>
            <a:custGeom>
              <a:avLst/>
              <a:gdLst/>
              <a:ahLst/>
              <a:cxnLst/>
              <a:rect r="r" b="b" t="t" l="l"/>
              <a:pathLst>
                <a:path h="728790" w="3536135">
                  <a:moveTo>
                    <a:pt x="0" y="0"/>
                  </a:moveTo>
                  <a:lnTo>
                    <a:pt x="3536135" y="0"/>
                  </a:lnTo>
                  <a:lnTo>
                    <a:pt x="3536135" y="728790"/>
                  </a:lnTo>
                  <a:lnTo>
                    <a:pt x="0" y="728790"/>
                  </a:ln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536135" cy="766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156020" y="209877"/>
            <a:ext cx="10481006" cy="2097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6"/>
              </a:lnSpc>
              <a:spcBef>
                <a:spcPct val="0"/>
              </a:spcBef>
            </a:pPr>
            <a:r>
              <a:rPr lang="en-US" b="true" sz="5926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¿Y si la mejor inv</a:t>
            </a:r>
            <a:r>
              <a:rPr lang="en-US" b="true" sz="5926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ersión no fuera en tecnología, sino en tu equipo?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171924" y="7220850"/>
            <a:ext cx="18459924" cy="2460676"/>
          </a:xfrm>
          <a:custGeom>
            <a:avLst/>
            <a:gdLst/>
            <a:ahLst/>
            <a:cxnLst/>
            <a:rect r="r" b="b" t="t" l="l"/>
            <a:pathLst>
              <a:path h="2460676" w="18459924">
                <a:moveTo>
                  <a:pt x="0" y="0"/>
                </a:moveTo>
                <a:lnTo>
                  <a:pt x="18459924" y="0"/>
                </a:lnTo>
                <a:lnTo>
                  <a:pt x="18459924" y="2460676"/>
                </a:lnTo>
                <a:lnTo>
                  <a:pt x="0" y="24606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9818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66110" y="-514350"/>
            <a:ext cx="1384891" cy="11220007"/>
            <a:chOff x="0" y="0"/>
            <a:chExt cx="364745" cy="2955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4745" cy="2955064"/>
            </a:xfrm>
            <a:custGeom>
              <a:avLst/>
              <a:gdLst/>
              <a:ahLst/>
              <a:cxnLst/>
              <a:rect r="r" b="b" t="t" l="l"/>
              <a:pathLst>
                <a:path h="2955064" w="364745">
                  <a:moveTo>
                    <a:pt x="0" y="0"/>
                  </a:moveTo>
                  <a:lnTo>
                    <a:pt x="364745" y="0"/>
                  </a:lnTo>
                  <a:lnTo>
                    <a:pt x="364745" y="2955064"/>
                  </a:lnTo>
                  <a:lnTo>
                    <a:pt x="0" y="2955064"/>
                  </a:ln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64745" cy="2993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857943" y="699671"/>
            <a:ext cx="11646650" cy="3197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48"/>
              </a:lnSpc>
            </a:pPr>
            <a:r>
              <a:rPr lang="en-US" sz="12498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¿Q</a:t>
            </a:r>
            <a:r>
              <a:rPr lang="en-US" sz="12498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ué pasa cuando </a:t>
            </a:r>
            <a:r>
              <a:rPr lang="en-US" sz="12498">
                <a:solidFill>
                  <a:srgbClr val="FF0A0A"/>
                </a:solidFill>
                <a:latin typeface="League Gothic"/>
                <a:ea typeface="League Gothic"/>
                <a:cs typeface="League Gothic"/>
                <a:sym typeface="League Gothic"/>
              </a:rPr>
              <a:t>NO</a:t>
            </a:r>
            <a:r>
              <a:rPr lang="en-US" sz="12498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 se invierte en formación?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09813" y="8063649"/>
            <a:ext cx="14649487" cy="884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05"/>
              </a:lnSpc>
              <a:spcBef>
                <a:spcPct val="0"/>
              </a:spcBef>
            </a:pPr>
            <a:r>
              <a:rPr lang="en-US" b="true" sz="4932">
                <a:solidFill>
                  <a:srgbClr val="FF0A0A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“Y lo peor: creer que el problema es el equipo… cuando es la falta de formación.”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57943" y="4025369"/>
            <a:ext cx="12611457" cy="3628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93795" indent="-446898" lvl="1">
              <a:lnSpc>
                <a:spcPts val="5795"/>
              </a:lnSpc>
              <a:buFont typeface="Arial"/>
              <a:buChar char="•"/>
            </a:pPr>
            <a:r>
              <a:rPr lang="en-US" sz="41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Procesos lentos y desactualizados</a:t>
            </a:r>
          </a:p>
          <a:p>
            <a:pPr algn="l" marL="893795" indent="-446898" lvl="1">
              <a:lnSpc>
                <a:spcPts val="5795"/>
              </a:lnSpc>
              <a:buFont typeface="Arial"/>
              <a:buChar char="•"/>
            </a:pPr>
            <a:r>
              <a:rPr lang="en-US" sz="41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Empleados que no dominan herramientas clave</a:t>
            </a:r>
          </a:p>
          <a:p>
            <a:pPr algn="l" marL="893795" indent="-446898" lvl="1">
              <a:lnSpc>
                <a:spcPts val="5795"/>
              </a:lnSpc>
              <a:buFont typeface="Arial"/>
              <a:buChar char="•"/>
            </a:pPr>
            <a:r>
              <a:rPr lang="en-US" sz="41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Altas tasas de rotación</a:t>
            </a:r>
          </a:p>
          <a:p>
            <a:pPr algn="l" marL="893795" indent="-446898" lvl="1">
              <a:lnSpc>
                <a:spcPts val="5795"/>
              </a:lnSpc>
              <a:buFont typeface="Arial"/>
              <a:buChar char="•"/>
            </a:pPr>
            <a:r>
              <a:rPr lang="en-US" sz="41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Costes ocultos por errores y pérdida de tiempo</a:t>
            </a:r>
          </a:p>
          <a:p>
            <a:pPr algn="l" marL="893795" indent="-446898" lvl="1">
              <a:lnSpc>
                <a:spcPts val="5795"/>
              </a:lnSpc>
              <a:buFont typeface="Arial"/>
              <a:buChar char="•"/>
            </a:pPr>
            <a:r>
              <a:rPr lang="en-US" sz="41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Resistencia al cambio y baja motivación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66110" y="-514350"/>
            <a:ext cx="1358309" cy="11220007"/>
            <a:chOff x="0" y="0"/>
            <a:chExt cx="357744" cy="2955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7744" cy="2955064"/>
            </a:xfrm>
            <a:custGeom>
              <a:avLst/>
              <a:gdLst/>
              <a:ahLst/>
              <a:cxnLst/>
              <a:rect r="r" b="b" t="t" l="l"/>
              <a:pathLst>
                <a:path h="2955064" w="357744">
                  <a:moveTo>
                    <a:pt x="0" y="0"/>
                  </a:moveTo>
                  <a:lnTo>
                    <a:pt x="357744" y="0"/>
                  </a:lnTo>
                  <a:lnTo>
                    <a:pt x="357744" y="2955064"/>
                  </a:lnTo>
                  <a:lnTo>
                    <a:pt x="0" y="2955064"/>
                  </a:ln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7744" cy="2993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676740" y="8614924"/>
            <a:ext cx="14409774" cy="1092495"/>
            <a:chOff x="0" y="0"/>
            <a:chExt cx="3795167" cy="2877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795167" cy="287735"/>
            </a:xfrm>
            <a:custGeom>
              <a:avLst/>
              <a:gdLst/>
              <a:ahLst/>
              <a:cxnLst/>
              <a:rect r="r" b="b" t="t" l="l"/>
              <a:pathLst>
                <a:path h="287735" w="3795167">
                  <a:moveTo>
                    <a:pt x="27401" y="0"/>
                  </a:moveTo>
                  <a:lnTo>
                    <a:pt x="3767766" y="0"/>
                  </a:lnTo>
                  <a:cubicBezTo>
                    <a:pt x="3775033" y="0"/>
                    <a:pt x="3782003" y="2887"/>
                    <a:pt x="3787141" y="8025"/>
                  </a:cubicBezTo>
                  <a:cubicBezTo>
                    <a:pt x="3792280" y="13164"/>
                    <a:pt x="3795167" y="20134"/>
                    <a:pt x="3795167" y="27401"/>
                  </a:cubicBezTo>
                  <a:lnTo>
                    <a:pt x="3795167" y="260335"/>
                  </a:lnTo>
                  <a:cubicBezTo>
                    <a:pt x="3795167" y="267602"/>
                    <a:pt x="3792280" y="274571"/>
                    <a:pt x="3787141" y="279710"/>
                  </a:cubicBezTo>
                  <a:cubicBezTo>
                    <a:pt x="3782003" y="284849"/>
                    <a:pt x="3775033" y="287735"/>
                    <a:pt x="3767766" y="287735"/>
                  </a:cubicBezTo>
                  <a:lnTo>
                    <a:pt x="27401" y="287735"/>
                  </a:lnTo>
                  <a:cubicBezTo>
                    <a:pt x="12268" y="287735"/>
                    <a:pt x="0" y="275468"/>
                    <a:pt x="0" y="260335"/>
                  </a:cubicBezTo>
                  <a:lnTo>
                    <a:pt x="0" y="27401"/>
                  </a:lnTo>
                  <a:cubicBezTo>
                    <a:pt x="0" y="20134"/>
                    <a:pt x="2887" y="13164"/>
                    <a:pt x="8025" y="8025"/>
                  </a:cubicBezTo>
                  <a:cubicBezTo>
                    <a:pt x="13164" y="2887"/>
                    <a:pt x="20134" y="0"/>
                    <a:pt x="27401" y="0"/>
                  </a:cubicBez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795167" cy="3258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676740" y="4585152"/>
            <a:ext cx="6556670" cy="3530446"/>
          </a:xfrm>
          <a:custGeom>
            <a:avLst/>
            <a:gdLst/>
            <a:ahLst/>
            <a:cxnLst/>
            <a:rect r="r" b="b" t="t" l="l"/>
            <a:pathLst>
              <a:path h="3530446" w="6556670">
                <a:moveTo>
                  <a:pt x="0" y="0"/>
                </a:moveTo>
                <a:lnTo>
                  <a:pt x="6556670" y="0"/>
                </a:lnTo>
                <a:lnTo>
                  <a:pt x="6556670" y="3530446"/>
                </a:lnTo>
                <a:lnTo>
                  <a:pt x="0" y="3530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905" r="0" b="-11905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676740" y="834825"/>
            <a:ext cx="13695740" cy="23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5"/>
              </a:lnSpc>
            </a:pPr>
            <a:r>
              <a:rPr lang="en-US" sz="9077">
                <a:solidFill>
                  <a:srgbClr val="FF0A0A"/>
                </a:solidFill>
                <a:latin typeface="League Gothic"/>
                <a:ea typeface="League Gothic"/>
                <a:cs typeface="League Gothic"/>
                <a:sym typeface="League Gothic"/>
              </a:rPr>
              <a:t>Formación bonificada</a:t>
            </a:r>
            <a:r>
              <a:rPr lang="en-US" sz="9077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: formar sin coste… es posible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76740" y="3339845"/>
            <a:ext cx="13695740" cy="116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4"/>
              </a:lnSpc>
              <a:spcBef>
                <a:spcPct val="0"/>
              </a:spcBef>
            </a:pPr>
            <a:r>
              <a:rPr lang="en-US" b="true" sz="6581">
                <a:solidFill>
                  <a:srgbClr val="FF0A0A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FUNDAE + Formación adaptada = Coste 0 para la empresa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4480377"/>
            <a:ext cx="7212054" cy="363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92706" indent="-446353" lvl="1">
              <a:lnSpc>
                <a:spcPts val="5788"/>
              </a:lnSpc>
              <a:buFont typeface="Arial"/>
              <a:buChar char="•"/>
            </a:pPr>
            <a:r>
              <a:rPr lang="en-US" sz="4134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Mejora de competencias y resultados</a:t>
            </a:r>
          </a:p>
          <a:p>
            <a:pPr algn="l" marL="892706" indent="-446353" lvl="1">
              <a:lnSpc>
                <a:spcPts val="5788"/>
              </a:lnSpc>
              <a:buFont typeface="Arial"/>
              <a:buChar char="•"/>
            </a:pPr>
            <a:r>
              <a:rPr lang="en-US" sz="4134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Impulso a la transformación digital</a:t>
            </a:r>
          </a:p>
          <a:p>
            <a:pPr algn="l" marL="892706" indent="-446353" lvl="1">
              <a:lnSpc>
                <a:spcPts val="5788"/>
              </a:lnSpc>
              <a:buFont typeface="Arial"/>
              <a:buChar char="•"/>
            </a:pPr>
            <a:r>
              <a:rPr lang="en-US" sz="4134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Retención de talento</a:t>
            </a:r>
          </a:p>
          <a:p>
            <a:pPr algn="l" marL="892706" indent="-446353" lvl="1">
              <a:lnSpc>
                <a:spcPts val="5788"/>
              </a:lnSpc>
              <a:buFont typeface="Arial"/>
              <a:buChar char="•"/>
            </a:pPr>
            <a:r>
              <a:rPr lang="en-US" sz="4134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Aumento de motivación y productividad</a:t>
            </a:r>
          </a:p>
          <a:p>
            <a:pPr algn="l" marL="892706" indent="-446353" lvl="1">
              <a:lnSpc>
                <a:spcPts val="5788"/>
              </a:lnSpc>
              <a:buFont typeface="Arial"/>
              <a:buChar char="•"/>
            </a:pPr>
            <a:r>
              <a:rPr lang="en-US" sz="4134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Bonificación del 100%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484718" y="8550127"/>
            <a:ext cx="12466082" cy="1067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80"/>
              </a:lnSpc>
              <a:spcBef>
                <a:spcPct val="0"/>
              </a:spcBef>
            </a:pPr>
            <a:r>
              <a:rPr lang="en-US" b="true" sz="5985">
                <a:solidFill>
                  <a:srgbClr val="F6F5F5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¿Por qué no aprovechar un crédito que ya estás pagando?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22755" y="5900444"/>
            <a:ext cx="1553537" cy="1865601"/>
          </a:xfrm>
          <a:custGeom>
            <a:avLst/>
            <a:gdLst/>
            <a:ahLst/>
            <a:cxnLst/>
            <a:rect r="r" b="b" t="t" l="l"/>
            <a:pathLst>
              <a:path h="1865601" w="1553537">
                <a:moveTo>
                  <a:pt x="0" y="0"/>
                </a:moveTo>
                <a:lnTo>
                  <a:pt x="1553536" y="0"/>
                </a:lnTo>
                <a:lnTo>
                  <a:pt x="1553536" y="1865601"/>
                </a:lnTo>
                <a:lnTo>
                  <a:pt x="0" y="1865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53555" y="5900444"/>
            <a:ext cx="1886827" cy="1865601"/>
          </a:xfrm>
          <a:custGeom>
            <a:avLst/>
            <a:gdLst/>
            <a:ahLst/>
            <a:cxnLst/>
            <a:rect r="r" b="b" t="t" l="l"/>
            <a:pathLst>
              <a:path h="1865601" w="1886827">
                <a:moveTo>
                  <a:pt x="0" y="0"/>
                </a:moveTo>
                <a:lnTo>
                  <a:pt x="1886827" y="0"/>
                </a:lnTo>
                <a:lnTo>
                  <a:pt x="1886827" y="1865601"/>
                </a:lnTo>
                <a:lnTo>
                  <a:pt x="0" y="1865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264756" y="5946558"/>
            <a:ext cx="1865601" cy="1865601"/>
          </a:xfrm>
          <a:custGeom>
            <a:avLst/>
            <a:gdLst/>
            <a:ahLst/>
            <a:cxnLst/>
            <a:rect r="r" b="b" t="t" l="l"/>
            <a:pathLst>
              <a:path h="1865601" w="1865601">
                <a:moveTo>
                  <a:pt x="0" y="0"/>
                </a:moveTo>
                <a:lnTo>
                  <a:pt x="1865600" y="0"/>
                </a:lnTo>
                <a:lnTo>
                  <a:pt x="1865600" y="1865601"/>
                </a:lnTo>
                <a:lnTo>
                  <a:pt x="0" y="18656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70773" y="1028700"/>
            <a:ext cx="6492781" cy="4114800"/>
          </a:xfrm>
          <a:custGeom>
            <a:avLst/>
            <a:gdLst/>
            <a:ahLst/>
            <a:cxnLst/>
            <a:rect r="r" b="b" t="t" l="l"/>
            <a:pathLst>
              <a:path h="4114800" w="6492781">
                <a:moveTo>
                  <a:pt x="0" y="0"/>
                </a:moveTo>
                <a:lnTo>
                  <a:pt x="6492781" y="0"/>
                </a:lnTo>
                <a:lnTo>
                  <a:pt x="6492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05405" y="663565"/>
            <a:ext cx="9080437" cy="4483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87"/>
              </a:lnSpc>
            </a:pPr>
            <a:r>
              <a:rPr lang="en-US" sz="11824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Cuando el equipo se forma, </a:t>
            </a:r>
            <a:r>
              <a:rPr lang="en-US" sz="11824">
                <a:solidFill>
                  <a:srgbClr val="FF0A0A"/>
                </a:solidFill>
                <a:latin typeface="League Gothic"/>
                <a:ea typeface="League Gothic"/>
                <a:cs typeface="League Gothic"/>
                <a:sym typeface="League Gothic"/>
              </a:rPr>
              <a:t>la empresa despega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35746" y="5463516"/>
            <a:ext cx="6773333" cy="4105392"/>
            <a:chOff x="0" y="0"/>
            <a:chExt cx="9031111" cy="54738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031111" cy="5473856"/>
            </a:xfrm>
            <a:custGeom>
              <a:avLst/>
              <a:gdLst/>
              <a:ahLst/>
              <a:cxnLst/>
              <a:rect r="r" b="b" t="t" l="l"/>
              <a:pathLst>
                <a:path h="5473856" w="9031111">
                  <a:moveTo>
                    <a:pt x="0" y="0"/>
                  </a:moveTo>
                  <a:lnTo>
                    <a:pt x="9031111" y="0"/>
                  </a:lnTo>
                  <a:lnTo>
                    <a:pt x="9031111" y="5473856"/>
                  </a:lnTo>
                  <a:lnTo>
                    <a:pt x="0" y="5473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-114" r="0" b="-114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09352" y="966763"/>
              <a:ext cx="8395447" cy="3435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r>
                <a:rPr lang="en-US" sz="3650">
                  <a:solidFill>
                    <a:srgbClr val="000000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“Tras un</a:t>
              </a:r>
              <a:r>
                <a:rPr lang="en-US" sz="3650">
                  <a:solidFill>
                    <a:srgbClr val="000000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a formación en Excel y PowerPoint, nuestro equipo redujo un 30% el tiempo en informes. Ahora son más autónomos, rápidos y motivados.”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022755" y="7909361"/>
            <a:ext cx="1553537" cy="84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47"/>
              </a:lnSpc>
              <a:spcBef>
                <a:spcPct val="0"/>
              </a:spcBef>
            </a:pPr>
            <a:r>
              <a:rPr lang="en-US" b="true" sz="4819">
                <a:solidFill>
                  <a:srgbClr val="FF0A0A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+ 25%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709079" y="8660931"/>
            <a:ext cx="4180888" cy="50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8"/>
              </a:lnSpc>
              <a:spcBef>
                <a:spcPct val="0"/>
              </a:spcBef>
            </a:pPr>
            <a:r>
              <a:rPr lang="en-US" sz="2891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de eficiencia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220200" y="7909361"/>
            <a:ext cx="1553537" cy="84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47"/>
              </a:lnSpc>
              <a:spcBef>
                <a:spcPct val="0"/>
              </a:spcBef>
            </a:pPr>
            <a:r>
              <a:rPr lang="en-US" b="true" sz="4819">
                <a:solidFill>
                  <a:srgbClr val="FF0A0A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+ 50%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906524" y="8737131"/>
            <a:ext cx="4180888" cy="1250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2891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uso real </a:t>
            </a:r>
          </a:p>
          <a:p>
            <a:pPr algn="ctr">
              <a:lnSpc>
                <a:spcPts val="3296"/>
              </a:lnSpc>
            </a:pPr>
            <a:r>
              <a:rPr lang="en-US" sz="2891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de herramientas </a:t>
            </a:r>
          </a:p>
          <a:p>
            <a:pPr algn="ctr">
              <a:lnSpc>
                <a:spcPts val="3296"/>
              </a:lnSpc>
            </a:pPr>
            <a:r>
              <a:rPr lang="en-US" sz="2891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digitales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420788" y="7909361"/>
            <a:ext cx="1553537" cy="84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47"/>
              </a:lnSpc>
              <a:spcBef>
                <a:spcPct val="0"/>
              </a:spcBef>
            </a:pPr>
            <a:r>
              <a:rPr lang="en-US" b="true" sz="4819">
                <a:solidFill>
                  <a:srgbClr val="FF0A0A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+ 80%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107112" y="8737131"/>
            <a:ext cx="4180888" cy="841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2891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Satisfacción </a:t>
            </a:r>
          </a:p>
          <a:p>
            <a:pPr algn="ctr">
              <a:lnSpc>
                <a:spcPts val="3296"/>
              </a:lnSpc>
            </a:pPr>
            <a:r>
              <a:rPr lang="en-US" sz="2891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interna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-866110" y="-514350"/>
            <a:ext cx="1468481" cy="11220007"/>
            <a:chOff x="0" y="0"/>
            <a:chExt cx="386760" cy="295506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86760" cy="2955064"/>
            </a:xfrm>
            <a:custGeom>
              <a:avLst/>
              <a:gdLst/>
              <a:ahLst/>
              <a:cxnLst/>
              <a:rect r="r" b="b" t="t" l="l"/>
              <a:pathLst>
                <a:path h="2955064" w="386760">
                  <a:moveTo>
                    <a:pt x="0" y="0"/>
                  </a:moveTo>
                  <a:lnTo>
                    <a:pt x="386760" y="0"/>
                  </a:lnTo>
                  <a:lnTo>
                    <a:pt x="386760" y="2955064"/>
                  </a:lnTo>
                  <a:lnTo>
                    <a:pt x="0" y="2955064"/>
                  </a:lnTo>
                  <a:close/>
                </a:path>
              </a:pathLst>
            </a:custGeom>
            <a:solidFill>
              <a:srgbClr val="FF0A0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386760" cy="2993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10926" y="2507206"/>
            <a:ext cx="14331371" cy="4749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48"/>
              </a:lnSpc>
            </a:pPr>
            <a:r>
              <a:rPr lang="en-US" sz="12498">
                <a:solidFill>
                  <a:srgbClr val="FF0A0A"/>
                </a:solidFill>
                <a:latin typeface="League Gothic"/>
                <a:ea typeface="League Gothic"/>
                <a:cs typeface="League Gothic"/>
                <a:sym typeface="League Gothic"/>
              </a:rPr>
              <a:t>Invertir </a:t>
            </a:r>
            <a:r>
              <a:rPr lang="en-US" sz="12498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en formación no es un gasto. Es abrir el </a:t>
            </a:r>
            <a:r>
              <a:rPr lang="en-US" sz="12498">
                <a:solidFill>
                  <a:srgbClr val="FF0A0A"/>
                </a:solidFill>
                <a:latin typeface="League Gothic"/>
                <a:ea typeface="League Gothic"/>
                <a:cs typeface="League Gothic"/>
                <a:sym typeface="League Gothic"/>
              </a:rPr>
              <a:t>futuro </a:t>
            </a:r>
            <a:r>
              <a:rPr lang="en-US" sz="12498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de tu empresa.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10926" y="7850194"/>
            <a:ext cx="10396464" cy="884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05"/>
              </a:lnSpc>
              <a:spcBef>
                <a:spcPct val="0"/>
              </a:spcBef>
            </a:pPr>
            <a:r>
              <a:rPr lang="en-US" b="true" sz="4932">
                <a:solidFill>
                  <a:srgbClr val="FF0A0A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“Si cuidas a tu equipo, ellos cuidarán de tus resultados.”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66413" y="2549156"/>
            <a:ext cx="8021928" cy="5453757"/>
          </a:xfrm>
          <a:custGeom>
            <a:avLst/>
            <a:gdLst/>
            <a:ahLst/>
            <a:cxnLst/>
            <a:rect r="r" b="b" t="t" l="l"/>
            <a:pathLst>
              <a:path h="5453757" w="8021928">
                <a:moveTo>
                  <a:pt x="0" y="0"/>
                </a:moveTo>
                <a:lnTo>
                  <a:pt x="8021929" y="0"/>
                </a:lnTo>
                <a:lnTo>
                  <a:pt x="8021929" y="5453757"/>
                </a:lnTo>
                <a:lnTo>
                  <a:pt x="0" y="5453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83634" y="-4619104"/>
            <a:ext cx="20455267" cy="10969071"/>
            <a:chOff x="0" y="0"/>
            <a:chExt cx="930672" cy="499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0672" cy="499070"/>
            </a:xfrm>
            <a:custGeom>
              <a:avLst/>
              <a:gdLst/>
              <a:ahLst/>
              <a:cxnLst/>
              <a:rect r="r" b="b" t="t" l="l"/>
              <a:pathLst>
                <a:path h="499070" w="930672">
                  <a:moveTo>
                    <a:pt x="465336" y="0"/>
                  </a:moveTo>
                  <a:cubicBezTo>
                    <a:pt x="208338" y="0"/>
                    <a:pt x="0" y="111721"/>
                    <a:pt x="0" y="249535"/>
                  </a:cubicBezTo>
                  <a:cubicBezTo>
                    <a:pt x="0" y="387349"/>
                    <a:pt x="208338" y="499070"/>
                    <a:pt x="465336" y="499070"/>
                  </a:cubicBezTo>
                  <a:cubicBezTo>
                    <a:pt x="722334" y="499070"/>
                    <a:pt x="930672" y="387349"/>
                    <a:pt x="930672" y="249535"/>
                  </a:cubicBezTo>
                  <a:cubicBezTo>
                    <a:pt x="930672" y="111721"/>
                    <a:pt x="722334" y="0"/>
                    <a:pt x="465336" y="0"/>
                  </a:cubicBezTo>
                  <a:close/>
                </a:path>
              </a:pathLst>
            </a:custGeom>
            <a:solidFill>
              <a:srgbClr val="245B80">
                <a:alpha val="12941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7251" y="18213"/>
              <a:ext cx="756171" cy="4340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3899097"/>
            <a:ext cx="1878404" cy="1216267"/>
          </a:xfrm>
          <a:custGeom>
            <a:avLst/>
            <a:gdLst/>
            <a:ahLst/>
            <a:cxnLst/>
            <a:rect r="r" b="b" t="t" l="l"/>
            <a:pathLst>
              <a:path h="1216267" w="1878404">
                <a:moveTo>
                  <a:pt x="0" y="0"/>
                </a:moveTo>
                <a:lnTo>
                  <a:pt x="1878404" y="0"/>
                </a:lnTo>
                <a:lnTo>
                  <a:pt x="1878404" y="1216266"/>
                </a:lnTo>
                <a:lnTo>
                  <a:pt x="0" y="1216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17236" y="4939857"/>
            <a:ext cx="1872323" cy="1434667"/>
          </a:xfrm>
          <a:custGeom>
            <a:avLst/>
            <a:gdLst/>
            <a:ahLst/>
            <a:cxnLst/>
            <a:rect r="r" b="b" t="t" l="l"/>
            <a:pathLst>
              <a:path h="1434667" w="1872323">
                <a:moveTo>
                  <a:pt x="0" y="0"/>
                </a:moveTo>
                <a:lnTo>
                  <a:pt x="1872323" y="0"/>
                </a:lnTo>
                <a:lnTo>
                  <a:pt x="1872323" y="1434667"/>
                </a:lnTo>
                <a:lnTo>
                  <a:pt x="0" y="1434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259348" y="3717311"/>
            <a:ext cx="2118261" cy="1398053"/>
          </a:xfrm>
          <a:custGeom>
            <a:avLst/>
            <a:gdLst/>
            <a:ahLst/>
            <a:cxnLst/>
            <a:rect r="r" b="b" t="t" l="l"/>
            <a:pathLst>
              <a:path h="1398053" w="2118261">
                <a:moveTo>
                  <a:pt x="0" y="0"/>
                </a:moveTo>
                <a:lnTo>
                  <a:pt x="2118261" y="0"/>
                </a:lnTo>
                <a:lnTo>
                  <a:pt x="2118261" y="1398052"/>
                </a:lnTo>
                <a:lnTo>
                  <a:pt x="0" y="1398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308850" y="4569080"/>
            <a:ext cx="1382090" cy="1738312"/>
          </a:xfrm>
          <a:custGeom>
            <a:avLst/>
            <a:gdLst/>
            <a:ahLst/>
            <a:cxnLst/>
            <a:rect r="r" b="b" t="t" l="l"/>
            <a:pathLst>
              <a:path h="1738312" w="1382090">
                <a:moveTo>
                  <a:pt x="0" y="0"/>
                </a:moveTo>
                <a:lnTo>
                  <a:pt x="1382090" y="0"/>
                </a:lnTo>
                <a:lnTo>
                  <a:pt x="1382090" y="1738312"/>
                </a:lnTo>
                <a:lnTo>
                  <a:pt x="0" y="17383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8595" t="0" r="-48309" b="-10761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64486" y="4569080"/>
            <a:ext cx="2334638" cy="2057400"/>
          </a:xfrm>
          <a:custGeom>
            <a:avLst/>
            <a:gdLst/>
            <a:ahLst/>
            <a:cxnLst/>
            <a:rect r="r" b="b" t="t" l="l"/>
            <a:pathLst>
              <a:path h="2057400" w="2334638">
                <a:moveTo>
                  <a:pt x="0" y="0"/>
                </a:moveTo>
                <a:lnTo>
                  <a:pt x="2334639" y="0"/>
                </a:lnTo>
                <a:lnTo>
                  <a:pt x="233463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855746" y="6588380"/>
            <a:ext cx="3195303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Imágenes </a:t>
            </a:r>
          </a:p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de baja calidad o irrelevantes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8703" y="5312030"/>
            <a:ext cx="2478398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Demasiado </a:t>
            </a:r>
          </a:p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texto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41626" y="6907467"/>
            <a:ext cx="1980358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Desorden </a:t>
            </a:r>
          </a:p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visual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797531" y="6269292"/>
            <a:ext cx="2404728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</a:t>
            </a: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Estru</a:t>
            </a: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ctura sin lógica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89559" y="989154"/>
            <a:ext cx="9024795" cy="208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876"/>
              </a:lnSpc>
              <a:spcBef>
                <a:spcPct val="0"/>
              </a:spcBef>
            </a:pPr>
            <a:r>
              <a:rPr lang="en-US" sz="13230">
                <a:solidFill>
                  <a:srgbClr val="215272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Errores comunes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849958" y="5559680"/>
            <a:ext cx="2735075" cy="259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Leer las diapo</a:t>
            </a: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sitivas palab</a:t>
            </a: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ra por palabra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3420758" y="802163"/>
            <a:ext cx="2540165" cy="2540165"/>
          </a:xfrm>
          <a:custGeom>
            <a:avLst/>
            <a:gdLst/>
            <a:ahLst/>
            <a:cxnLst/>
            <a:rect r="r" b="b" t="t" l="l"/>
            <a:pathLst>
              <a:path h="2540165" w="2540165">
                <a:moveTo>
                  <a:pt x="0" y="0"/>
                </a:moveTo>
                <a:lnTo>
                  <a:pt x="2540165" y="0"/>
                </a:lnTo>
                <a:lnTo>
                  <a:pt x="2540165" y="2540165"/>
                </a:lnTo>
                <a:lnTo>
                  <a:pt x="0" y="25401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4053858"/>
            <a:ext cx="13877236" cy="9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5"/>
              </a:lnSpc>
              <a:spcBef>
                <a:spcPct val="0"/>
              </a:spcBef>
            </a:pP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Una buena presentación no se centra en ti.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25977" y="5003816"/>
            <a:ext cx="13877236" cy="1689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4"/>
              </a:lnSpc>
              <a:spcBef>
                <a:spcPct val="0"/>
              </a:spcBef>
            </a:pP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S</a:t>
            </a: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 centra en tu audiencia.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17171" y="2867844"/>
            <a:ext cx="4253659" cy="5195308"/>
          </a:xfrm>
          <a:custGeom>
            <a:avLst/>
            <a:gdLst/>
            <a:ahLst/>
            <a:cxnLst/>
            <a:rect r="r" b="b" t="t" l="l"/>
            <a:pathLst>
              <a:path h="5195308" w="4253659">
                <a:moveTo>
                  <a:pt x="0" y="0"/>
                </a:moveTo>
                <a:lnTo>
                  <a:pt x="4253658" y="0"/>
                </a:lnTo>
                <a:lnTo>
                  <a:pt x="4253658" y="5195308"/>
                </a:lnTo>
                <a:lnTo>
                  <a:pt x="0" y="5195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38200"/>
            <a:ext cx="16230600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🎯 Antes de diseñar… define tu propósito y tu audiencia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9441" y="3047971"/>
            <a:ext cx="5561464" cy="5015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466477" indent="-733239" lvl="1">
              <a:lnSpc>
                <a:spcPts val="7811"/>
              </a:lnSpc>
              <a:buFont typeface="Arial"/>
              <a:buChar char="•"/>
            </a:pPr>
            <a:r>
              <a:rPr lang="en-US" sz="679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¿Qué quiero lograr con esta presentación?</a:t>
            </a:r>
          </a:p>
          <a:p>
            <a:pPr algn="l" marL="1466477" indent="-733239" lvl="1">
              <a:lnSpc>
                <a:spcPts val="7811"/>
              </a:lnSpc>
              <a:buFont typeface="Arial"/>
              <a:buChar char="•"/>
            </a:pPr>
            <a:r>
              <a:rPr lang="en-US" sz="679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¿A quién estoy hablando?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881907" y="2983920"/>
            <a:ext cx="5377393" cy="5009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2"/>
              </a:lnSpc>
              <a:spcBef>
                <a:spcPct val="0"/>
              </a:spcBef>
            </a:pPr>
            <a:r>
              <a:rPr lang="en-US" sz="565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🔁 Informar, persuadir o inspirar…</a:t>
            </a:r>
          </a:p>
          <a:p>
            <a:pPr algn="l">
              <a:lnSpc>
                <a:spcPts val="7912"/>
              </a:lnSpc>
              <a:spcBef>
                <a:spcPct val="0"/>
              </a:spcBef>
            </a:pPr>
            <a:r>
              <a:rPr lang="en-US" sz="565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🎯 No empieces diseñando. Empieza pensando.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157778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3163030"/>
            <a:ext cx="13877236" cy="1980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5"/>
              </a:lnSpc>
              <a:spcBef>
                <a:spcPct val="0"/>
              </a:spcBef>
            </a:pP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Cad</a:t>
            </a: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a tipo de presentación necesita una estrategia diferente.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25977" y="5003816"/>
            <a:ext cx="13877236" cy="1689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4"/>
              </a:lnSpc>
              <a:spcBef>
                <a:spcPct val="0"/>
              </a:spcBef>
            </a:pP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¡No</a:t>
            </a: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las prepares igual!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45B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20203" y="-773506"/>
            <a:ext cx="20284807" cy="20284807"/>
          </a:xfrm>
          <a:custGeom>
            <a:avLst/>
            <a:gdLst/>
            <a:ahLst/>
            <a:cxnLst/>
            <a:rect r="r" b="b" t="t" l="l"/>
            <a:pathLst>
              <a:path h="20284807" w="20284807">
                <a:moveTo>
                  <a:pt x="0" y="0"/>
                </a:moveTo>
                <a:lnTo>
                  <a:pt x="20284807" y="0"/>
                </a:lnTo>
                <a:lnTo>
                  <a:pt x="20284807" y="20284807"/>
                </a:lnTo>
                <a:lnTo>
                  <a:pt x="0" y="2028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5157" y="3920897"/>
            <a:ext cx="4295284" cy="4468241"/>
            <a:chOff x="0" y="0"/>
            <a:chExt cx="1382047" cy="14376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82047" cy="1437698"/>
            </a:xfrm>
            <a:custGeom>
              <a:avLst/>
              <a:gdLst/>
              <a:ahLst/>
              <a:cxnLst/>
              <a:rect r="r" b="b" t="t" l="l"/>
              <a:pathLst>
                <a:path h="1437698" w="1382047">
                  <a:moveTo>
                    <a:pt x="91924" y="0"/>
                  </a:moveTo>
                  <a:lnTo>
                    <a:pt x="1290124" y="0"/>
                  </a:lnTo>
                  <a:cubicBezTo>
                    <a:pt x="1314503" y="0"/>
                    <a:pt x="1337885" y="9685"/>
                    <a:pt x="1355124" y="26924"/>
                  </a:cubicBezTo>
                  <a:cubicBezTo>
                    <a:pt x="1372363" y="44163"/>
                    <a:pt x="1382047" y="67544"/>
                    <a:pt x="1382047" y="91924"/>
                  </a:cubicBezTo>
                  <a:lnTo>
                    <a:pt x="1382047" y="1345774"/>
                  </a:lnTo>
                  <a:cubicBezTo>
                    <a:pt x="1382047" y="1370154"/>
                    <a:pt x="1372363" y="1393535"/>
                    <a:pt x="1355124" y="1410774"/>
                  </a:cubicBezTo>
                  <a:cubicBezTo>
                    <a:pt x="1337885" y="1428013"/>
                    <a:pt x="1314503" y="1437698"/>
                    <a:pt x="1290124" y="1437698"/>
                  </a:cubicBezTo>
                  <a:lnTo>
                    <a:pt x="91924" y="1437698"/>
                  </a:lnTo>
                  <a:cubicBezTo>
                    <a:pt x="67544" y="1437698"/>
                    <a:pt x="44163" y="1428013"/>
                    <a:pt x="26924" y="1410774"/>
                  </a:cubicBezTo>
                  <a:cubicBezTo>
                    <a:pt x="9685" y="1393535"/>
                    <a:pt x="0" y="1370154"/>
                    <a:pt x="0" y="1345774"/>
                  </a:cubicBezTo>
                  <a:lnTo>
                    <a:pt x="0" y="91924"/>
                  </a:lnTo>
                  <a:cubicBezTo>
                    <a:pt x="0" y="67544"/>
                    <a:pt x="9685" y="44163"/>
                    <a:pt x="26924" y="26924"/>
                  </a:cubicBezTo>
                  <a:cubicBezTo>
                    <a:pt x="44163" y="9685"/>
                    <a:pt x="67544" y="0"/>
                    <a:pt x="91924" y="0"/>
                  </a:cubicBezTo>
                  <a:close/>
                </a:path>
              </a:pathLst>
            </a:custGeom>
            <a:solidFill>
              <a:srgbClr val="FFF4C5">
                <a:alpha val="67843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382047" cy="1485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3444239"/>
            <a:ext cx="4396845" cy="1874155"/>
          </a:xfrm>
          <a:custGeom>
            <a:avLst/>
            <a:gdLst/>
            <a:ahLst/>
            <a:cxnLst/>
            <a:rect r="r" b="b" t="t" l="l"/>
            <a:pathLst>
              <a:path h="1874155" w="4396845">
                <a:moveTo>
                  <a:pt x="0" y="0"/>
                </a:moveTo>
                <a:lnTo>
                  <a:pt x="4396845" y="0"/>
                </a:lnTo>
                <a:lnTo>
                  <a:pt x="4396845" y="1874156"/>
                </a:lnTo>
                <a:lnTo>
                  <a:pt x="0" y="1874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37451" y="1008974"/>
            <a:ext cx="16229224" cy="1623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71"/>
              </a:lnSpc>
              <a:spcBef>
                <a:spcPct val="0"/>
              </a:spcBef>
            </a:pPr>
            <a:r>
              <a:rPr lang="en-US" sz="919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🧭 ¿Cuál es el propósito de tu presentación?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50837" y="3410090"/>
            <a:ext cx="2494476" cy="1332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36"/>
              </a:lnSpc>
              <a:spcBef>
                <a:spcPct val="0"/>
              </a:spcBef>
            </a:pPr>
            <a:r>
              <a:rPr lang="en-US" sz="752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Informar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2526138" y="4044668"/>
            <a:ext cx="4145497" cy="4312422"/>
            <a:chOff x="0" y="0"/>
            <a:chExt cx="1382047" cy="143769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2047" cy="1437698"/>
            </a:xfrm>
            <a:custGeom>
              <a:avLst/>
              <a:gdLst/>
              <a:ahLst/>
              <a:cxnLst/>
              <a:rect r="r" b="b" t="t" l="l"/>
              <a:pathLst>
                <a:path h="1437698" w="1382047">
                  <a:moveTo>
                    <a:pt x="95245" y="0"/>
                  </a:moveTo>
                  <a:lnTo>
                    <a:pt x="1286802" y="0"/>
                  </a:lnTo>
                  <a:cubicBezTo>
                    <a:pt x="1312063" y="0"/>
                    <a:pt x="1336289" y="10035"/>
                    <a:pt x="1354151" y="27897"/>
                  </a:cubicBezTo>
                  <a:cubicBezTo>
                    <a:pt x="1372013" y="45759"/>
                    <a:pt x="1382047" y="69984"/>
                    <a:pt x="1382047" y="95245"/>
                  </a:cubicBezTo>
                  <a:lnTo>
                    <a:pt x="1382047" y="1342453"/>
                  </a:lnTo>
                  <a:cubicBezTo>
                    <a:pt x="1382047" y="1395055"/>
                    <a:pt x="1339405" y="1437698"/>
                    <a:pt x="1286802" y="1437698"/>
                  </a:cubicBezTo>
                  <a:lnTo>
                    <a:pt x="95245" y="1437698"/>
                  </a:lnTo>
                  <a:cubicBezTo>
                    <a:pt x="42643" y="1437698"/>
                    <a:pt x="0" y="1395055"/>
                    <a:pt x="0" y="1342453"/>
                  </a:cubicBezTo>
                  <a:lnTo>
                    <a:pt x="0" y="95245"/>
                  </a:lnTo>
                  <a:cubicBezTo>
                    <a:pt x="0" y="42643"/>
                    <a:pt x="42643" y="0"/>
                    <a:pt x="95245" y="0"/>
                  </a:cubicBezTo>
                  <a:close/>
                </a:path>
              </a:pathLst>
            </a:custGeom>
            <a:solidFill>
              <a:srgbClr val="FFC0C0">
                <a:alpha val="67843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382047" cy="1485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878442" y="3414484"/>
            <a:ext cx="4243516" cy="1808799"/>
          </a:xfrm>
          <a:custGeom>
            <a:avLst/>
            <a:gdLst/>
            <a:ahLst/>
            <a:cxnLst/>
            <a:rect r="r" b="b" t="t" l="l"/>
            <a:pathLst>
              <a:path h="1808799" w="4243516">
                <a:moveTo>
                  <a:pt x="0" y="0"/>
                </a:moveTo>
                <a:lnTo>
                  <a:pt x="4243516" y="0"/>
                </a:lnTo>
                <a:lnTo>
                  <a:pt x="4243516" y="1808798"/>
                </a:lnTo>
                <a:lnTo>
                  <a:pt x="0" y="1808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955618" y="3452181"/>
            <a:ext cx="2249996" cy="1330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36"/>
              </a:lnSpc>
              <a:spcBef>
                <a:spcPct val="0"/>
              </a:spcBef>
            </a:pPr>
            <a:r>
              <a:rPr lang="en-US" sz="752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Inspirar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85165" y="5266479"/>
            <a:ext cx="4051799" cy="619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8"/>
              </a:lnSpc>
            </a:pPr>
            <a:r>
              <a:rPr lang="en-US" b="true" sz="3549">
                <a:solidFill>
                  <a:srgbClr val="000000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Datos, procesos, informes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7044154" y="3890920"/>
            <a:ext cx="4293294" cy="4466170"/>
            <a:chOff x="0" y="0"/>
            <a:chExt cx="1382047" cy="143769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82047" cy="1437698"/>
            </a:xfrm>
            <a:custGeom>
              <a:avLst/>
              <a:gdLst/>
              <a:ahLst/>
              <a:cxnLst/>
              <a:rect r="r" b="b" t="t" l="l"/>
              <a:pathLst>
                <a:path h="1437698" w="1382047">
                  <a:moveTo>
                    <a:pt x="91966" y="0"/>
                  </a:moveTo>
                  <a:lnTo>
                    <a:pt x="1290081" y="0"/>
                  </a:lnTo>
                  <a:cubicBezTo>
                    <a:pt x="1314472" y="0"/>
                    <a:pt x="1337864" y="9689"/>
                    <a:pt x="1355111" y="26936"/>
                  </a:cubicBezTo>
                  <a:cubicBezTo>
                    <a:pt x="1372358" y="44183"/>
                    <a:pt x="1382047" y="67575"/>
                    <a:pt x="1382047" y="91966"/>
                  </a:cubicBezTo>
                  <a:lnTo>
                    <a:pt x="1382047" y="1345732"/>
                  </a:lnTo>
                  <a:cubicBezTo>
                    <a:pt x="1382047" y="1396523"/>
                    <a:pt x="1340873" y="1437698"/>
                    <a:pt x="1290081" y="1437698"/>
                  </a:cubicBezTo>
                  <a:lnTo>
                    <a:pt x="91966" y="1437698"/>
                  </a:lnTo>
                  <a:cubicBezTo>
                    <a:pt x="41175" y="1437698"/>
                    <a:pt x="0" y="1396523"/>
                    <a:pt x="0" y="1345732"/>
                  </a:cubicBezTo>
                  <a:lnTo>
                    <a:pt x="0" y="91966"/>
                  </a:lnTo>
                  <a:cubicBezTo>
                    <a:pt x="0" y="67575"/>
                    <a:pt x="9689" y="44183"/>
                    <a:pt x="26936" y="26936"/>
                  </a:cubicBezTo>
                  <a:cubicBezTo>
                    <a:pt x="44183" y="9689"/>
                    <a:pt x="67575" y="0"/>
                    <a:pt x="91966" y="0"/>
                  </a:cubicBezTo>
                  <a:close/>
                </a:path>
              </a:pathLst>
            </a:custGeom>
            <a:solidFill>
              <a:srgbClr val="82CEAA">
                <a:alpha val="73725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382047" cy="1485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7287525" y="5266479"/>
            <a:ext cx="4049922" cy="622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6"/>
              </a:lnSpc>
              <a:spcBef>
                <a:spcPct val="0"/>
              </a:spcBef>
            </a:pPr>
            <a:r>
              <a:rPr lang="en-US" b="true" sz="3547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Vender, convencer, influir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738122" y="5266479"/>
            <a:ext cx="4521178" cy="622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1"/>
              </a:lnSpc>
              <a:spcBef>
                <a:spcPct val="0"/>
              </a:spcBef>
            </a:pPr>
            <a:r>
              <a:rPr lang="en-US" b="true" sz="3543">
                <a:solidFill>
                  <a:srgbClr val="000000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Motivar, emocionar,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885165" y="6219866"/>
            <a:ext cx="4051799" cy="619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8"/>
              </a:lnSpc>
            </a:pPr>
            <a:r>
              <a:rPr lang="en-US" b="true" sz="3549">
                <a:solidFill>
                  <a:srgbClr val="000000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Claro y directo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885165" y="7173254"/>
            <a:ext cx="4051799" cy="619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8"/>
              </a:lnSpc>
            </a:pPr>
            <a:r>
              <a:rPr lang="en-US" b="true" sz="3549">
                <a:solidFill>
                  <a:srgbClr val="000000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Riesgo: Monotonia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287525" y="6226112"/>
            <a:ext cx="4049922" cy="622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6"/>
              </a:lnSpc>
              <a:spcBef>
                <a:spcPct val="0"/>
              </a:spcBef>
            </a:pPr>
            <a:r>
              <a:rPr lang="en-US" b="true" sz="3547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Emocional + racional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287525" y="7170555"/>
            <a:ext cx="4049922" cy="622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6"/>
              </a:lnSpc>
              <a:spcBef>
                <a:spcPct val="0"/>
              </a:spcBef>
            </a:pPr>
            <a:r>
              <a:rPr lang="en-US" b="true" sz="3547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Requiere un cierre potente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738122" y="6226112"/>
            <a:ext cx="4521178" cy="622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1"/>
              </a:lnSpc>
              <a:spcBef>
                <a:spcPct val="0"/>
              </a:spcBef>
            </a:pPr>
            <a:r>
              <a:rPr lang="en-US" b="true" sz="3543">
                <a:solidFill>
                  <a:srgbClr val="000000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Narrativo y auténtico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738122" y="7286708"/>
            <a:ext cx="4521178" cy="622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1"/>
              </a:lnSpc>
              <a:spcBef>
                <a:spcPct val="0"/>
              </a:spcBef>
            </a:pPr>
            <a:r>
              <a:rPr lang="en-US" b="true" sz="3543">
                <a:solidFill>
                  <a:srgbClr val="000000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Clave: Conexión emocional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6477959" y="3414484"/>
            <a:ext cx="4394808" cy="1873287"/>
          </a:xfrm>
          <a:custGeom>
            <a:avLst/>
            <a:gdLst/>
            <a:ahLst/>
            <a:cxnLst/>
            <a:rect r="r" b="b" t="t" l="l"/>
            <a:pathLst>
              <a:path h="1873287" w="4394808">
                <a:moveTo>
                  <a:pt x="0" y="0"/>
                </a:moveTo>
                <a:lnTo>
                  <a:pt x="4394808" y="0"/>
                </a:lnTo>
                <a:lnTo>
                  <a:pt x="4394808" y="1873287"/>
                </a:lnTo>
                <a:lnTo>
                  <a:pt x="0" y="1873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7505190" y="3452181"/>
            <a:ext cx="2758502" cy="1330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36"/>
              </a:lnSpc>
              <a:spcBef>
                <a:spcPct val="0"/>
              </a:spcBef>
            </a:pPr>
            <a:r>
              <a:rPr lang="en-US" sz="752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Persuadir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3386182"/>
            <a:ext cx="13877236" cy="9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5"/>
              </a:lnSpc>
              <a:spcBef>
                <a:spcPct val="0"/>
              </a:spcBef>
            </a:pP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No</a:t>
            </a: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empieces por lo que vas a decir.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25977" y="4293166"/>
            <a:ext cx="13877236" cy="3261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4"/>
              </a:lnSpc>
              <a:spcBef>
                <a:spcPct val="0"/>
              </a:spcBef>
            </a:pP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Empi</a:t>
            </a: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eza por lo que quieres que el otro entienda, sienta o haga.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704850"/>
            <a:ext cx="15977611" cy="2302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71"/>
              </a:lnSpc>
              <a:spcBef>
                <a:spcPct val="0"/>
              </a:spcBef>
            </a:pPr>
            <a:r>
              <a:rPr lang="en-US" sz="13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🧠 Habla su idioma, no el tuyo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15277" y="3814963"/>
            <a:ext cx="4566376" cy="1072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85"/>
              </a:lnSpc>
              <a:spcBef>
                <a:spcPct val="0"/>
              </a:spcBef>
            </a:pPr>
            <a:r>
              <a:rPr lang="en-US" sz="606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🧑‍💻 Equipo técnico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31568" y="4893398"/>
            <a:ext cx="7035541" cy="2880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68723" indent="-584362" lvl="1">
              <a:lnSpc>
                <a:spcPts val="7578"/>
              </a:lnSpc>
              <a:buFont typeface="Arial"/>
              <a:buChar char="•"/>
            </a:pPr>
            <a:r>
              <a:rPr lang="en-US" sz="5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Usa ejemplos prácticos</a:t>
            </a:r>
          </a:p>
          <a:p>
            <a:pPr algn="l" marL="1168723" indent="-584362" lvl="1">
              <a:lnSpc>
                <a:spcPts val="7578"/>
              </a:lnSpc>
              <a:buFont typeface="Arial"/>
              <a:buChar char="•"/>
            </a:pPr>
            <a:r>
              <a:rPr lang="en-US" sz="5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Evita tecnicismos complejos</a:t>
            </a:r>
          </a:p>
          <a:p>
            <a:pPr algn="l" marL="1168723" indent="-584362" lvl="1">
              <a:lnSpc>
                <a:spcPts val="7578"/>
              </a:lnSpc>
              <a:buFont typeface="Arial"/>
              <a:buChar char="•"/>
            </a:pPr>
            <a:r>
              <a:rPr lang="en-US" sz="541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Sé funcional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844027" y="3814963"/>
            <a:ext cx="4355500" cy="1072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85"/>
              </a:lnSpc>
              <a:spcBef>
                <a:spcPct val="0"/>
              </a:spcBef>
            </a:pPr>
            <a:r>
              <a:rPr lang="en-US" sz="606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👔 Alta dirección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86664" y="5000625"/>
            <a:ext cx="7072636" cy="288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69934" indent="-584967" lvl="1">
              <a:lnSpc>
                <a:spcPts val="7586"/>
              </a:lnSpc>
              <a:buFont typeface="Arial"/>
              <a:buChar char="•"/>
            </a:pPr>
            <a:r>
              <a:rPr lang="en-US" sz="541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Habla de impacto</a:t>
            </a:r>
          </a:p>
          <a:p>
            <a:pPr algn="l" marL="1169934" indent="-584967" lvl="1">
              <a:lnSpc>
                <a:spcPts val="7586"/>
              </a:lnSpc>
              <a:buFont typeface="Arial"/>
              <a:buChar char="•"/>
            </a:pPr>
            <a:r>
              <a:rPr lang="en-US" sz="541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Enfócate en resultados y ROI</a:t>
            </a:r>
          </a:p>
          <a:p>
            <a:pPr algn="l" marL="1169934" indent="-584967" lvl="1">
              <a:lnSpc>
                <a:spcPts val="7586"/>
              </a:lnSpc>
              <a:buFont typeface="Arial"/>
              <a:buChar char="•"/>
            </a:pPr>
            <a:r>
              <a:rPr lang="en-US" sz="541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Sé directo y estratégico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DAGmX6QiWns</dc:identifier>
  <dcterms:modified xsi:type="dcterms:W3CDTF">2011-08-01T06:04:30Z</dcterms:modified>
  <cp:revision>1</cp:revision>
  <dc:title>Principios de una Presentación Efectiva</dc:title>
</cp:coreProperties>
</file>