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  <p:embeddedFont>
      <p:font typeface="Open Sans ExtraBold"/>
      <p:bold r:id="rId36"/>
      <p:boldItalic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8DC40D3-0462-435D-8ABC-A79835A611AA}">
  <a:tblStyle styleId="{B8DC40D3-0462-435D-8ABC-A79835A611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20" Type="http://schemas.openxmlformats.org/officeDocument/2006/relationships/slide" Target="slides/slide14.xml"/><Relationship Id="rId41" Type="http://schemas.openxmlformats.org/officeDocument/2006/relationships/font" Target="fonts/OpenSans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aleway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aleway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5.xml"/><Relationship Id="rId33" Type="http://schemas.openxmlformats.org/officeDocument/2006/relationships/font" Target="fonts/Lato-bold.fntdata"/><Relationship Id="rId10" Type="http://schemas.openxmlformats.org/officeDocument/2006/relationships/slide" Target="slides/slide4.xml"/><Relationship Id="rId32" Type="http://schemas.openxmlformats.org/officeDocument/2006/relationships/font" Target="fonts/Lato-regular.fntdata"/><Relationship Id="rId13" Type="http://schemas.openxmlformats.org/officeDocument/2006/relationships/slide" Target="slides/slide7.xml"/><Relationship Id="rId35" Type="http://schemas.openxmlformats.org/officeDocument/2006/relationships/font" Target="fonts/Lato-boldItalic.fntdata"/><Relationship Id="rId12" Type="http://schemas.openxmlformats.org/officeDocument/2006/relationships/slide" Target="slides/slide6.xml"/><Relationship Id="rId34" Type="http://schemas.openxmlformats.org/officeDocument/2006/relationships/font" Target="fonts/Lato-italic.fntdata"/><Relationship Id="rId15" Type="http://schemas.openxmlformats.org/officeDocument/2006/relationships/slide" Target="slides/slide9.xml"/><Relationship Id="rId37" Type="http://schemas.openxmlformats.org/officeDocument/2006/relationships/font" Target="fonts/OpenSansExtraBold-boldItalic.fntdata"/><Relationship Id="rId14" Type="http://schemas.openxmlformats.org/officeDocument/2006/relationships/slide" Target="slides/slide8.xml"/><Relationship Id="rId36" Type="http://schemas.openxmlformats.org/officeDocument/2006/relationships/font" Target="fonts/OpenSansExtraBold-bold.fntdata"/><Relationship Id="rId17" Type="http://schemas.openxmlformats.org/officeDocument/2006/relationships/slide" Target="slides/slide11.xml"/><Relationship Id="rId39" Type="http://schemas.openxmlformats.org/officeDocument/2006/relationships/font" Target="fonts/OpenSans-bold.fntdata"/><Relationship Id="rId16" Type="http://schemas.openxmlformats.org/officeDocument/2006/relationships/slide" Target="slides/slide10.xml"/><Relationship Id="rId38" Type="http://schemas.openxmlformats.org/officeDocument/2006/relationships/font" Target="fonts/OpenSans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06d7bb2d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06d7bb2d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82e45b335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82e45b335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5b7ef003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5b7ef003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Ponemos un ejemplo sencillo, para ir familiarizándonos con las opciones, pero nos faltan todavía muchos conceptos.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82e45b335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d82e45b335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aef9b518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aef9b518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Ponemos un ejemplo sencillo, para ir familiarizándonos con las opciones, pero nos faltan todavía muchos conceptos.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06d7bb2d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06d7bb2d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55af7fc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55af7fc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aef9b518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aef9b518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82e45b335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82e45b335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f88252dc4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f88252dc4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1977ba44d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1977ba44d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cf56fa6d5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cf56fa6d5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Aunque riesgo ilimitado para vendedor, ya veremos formas de trabajarlo, spreads de opciones, en cero hay un límite,...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3ee6e66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3ee6e66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88252dc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f88252dc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f56fa6d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cf56fa6d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diferencia de los futuros, aparecen los conceptos de derecho y obligación, además del “precio convenido” para la opción.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82e45b335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82e45b33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80312227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c80312227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82e45b335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82e45b335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3ee6e66e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3ee6e66e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4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4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4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Relationship Id="rId6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4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Relationship Id="rId6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Relationship Id="rId6" Type="http://schemas.openxmlformats.org/officeDocument/2006/relationships/slide" Target="/ppt/slides/slide4.xml"/><Relationship Id="rId7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729450" y="6407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729627" y="234452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-7900" y="4986200"/>
            <a:ext cx="9151800" cy="204300"/>
          </a:xfrm>
          <a:prstGeom prst="rect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85650" y="5015750"/>
            <a:ext cx="6438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2021</a:t>
            </a:r>
            <a:endParaRPr sz="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2F2F4F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68" name="Google Shape;68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" name="Google Shape;70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2" name="Google Shape;72;p11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" name="Google Shape;73;p11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" name="Google Shape;74;p11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1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F2F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2"/>
          <p:cNvSpPr txBox="1"/>
          <p:nvPr>
            <p:ph type="title"/>
          </p:nvPr>
        </p:nvSpPr>
        <p:spPr>
          <a:xfrm>
            <a:off x="730000" y="60070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" type="subTitle"/>
          </p:nvPr>
        </p:nvSpPr>
        <p:spPr>
          <a:xfrm>
            <a:off x="724950" y="244357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2" name="Google Shape;82;p12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12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2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12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" name="Google Shape;86;p12"/>
          <p:cNvSpPr/>
          <p:nvPr/>
        </p:nvSpPr>
        <p:spPr>
          <a:xfrm rot="-5400000">
            <a:off x="-408450" y="945050"/>
            <a:ext cx="1013400" cy="196500"/>
          </a:xfrm>
          <a:prstGeom prst="rect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0" name="Google Shape;90;p13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" name="Google Shape;91;p13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" name="Google Shape;92;p13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" name="Google Shape;93;p13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4" name="Google Shape;9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FF4848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7" name="Google Shape;9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14"/>
          <p:cNvSpPr txBox="1"/>
          <p:nvPr>
            <p:ph hasCustomPrompt="1" type="title"/>
          </p:nvPr>
        </p:nvSpPr>
        <p:spPr>
          <a:xfrm>
            <a:off x="729450" y="733950"/>
            <a:ext cx="33810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7255" y="78488"/>
            <a:ext cx="644400" cy="3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05" name="Google Shape;105;p15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Google Shape;106;p15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5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5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9" name="Google Shape;10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FF4848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7255" y="78488"/>
            <a:ext cx="644400" cy="3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2F2F4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729450" y="651825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7" name="Google Shape;117;p17"/>
          <p:cNvSpPr/>
          <p:nvPr/>
        </p:nvSpPr>
        <p:spPr>
          <a:xfrm rot="-5400000">
            <a:off x="-408450" y="945050"/>
            <a:ext cx="1013400" cy="196500"/>
          </a:xfrm>
          <a:prstGeom prst="rect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7255" y="78488"/>
            <a:ext cx="644400" cy="3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8" name="Google Shape;18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type="ctrTitle"/>
          </p:nvPr>
        </p:nvSpPr>
        <p:spPr>
          <a:xfrm>
            <a:off x="729450" y="8017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729627" y="26522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2" name="Google Shape;22;p3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3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" name="Google Shape;24;p3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" name="Google Shape;25;p3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" name="Google Shape;26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F4848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729450" y="7757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/>
          <p:nvPr/>
        </p:nvSpPr>
        <p:spPr>
          <a:xfrm rot="-5400000">
            <a:off x="-408450" y="945050"/>
            <a:ext cx="1013400" cy="196500"/>
          </a:xfrm>
          <a:prstGeom prst="rect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" name="Google Shape;42;p6"/>
          <p:cNvSpPr/>
          <p:nvPr/>
        </p:nvSpPr>
        <p:spPr>
          <a:xfrm rot="-5400000">
            <a:off x="-408450" y="945050"/>
            <a:ext cx="1013400" cy="196500"/>
          </a:xfrm>
          <a:prstGeom prst="rect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" name="Google Shape;4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45" name="Google Shape;45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7" name="Google Shape;47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729450" y="77570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53" name="Google Shape;53;p8"/>
          <p:cNvSpPr/>
          <p:nvPr/>
        </p:nvSpPr>
        <p:spPr>
          <a:xfrm rot="-5400000">
            <a:off x="-408450" y="945050"/>
            <a:ext cx="1013400" cy="196500"/>
          </a:xfrm>
          <a:prstGeom prst="rect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682100" y="77570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58" name="Google Shape;58;p9"/>
          <p:cNvSpPr/>
          <p:nvPr/>
        </p:nvSpPr>
        <p:spPr>
          <a:xfrm rot="-5400000">
            <a:off x="-408450" y="945050"/>
            <a:ext cx="1013400" cy="196500"/>
          </a:xfrm>
          <a:prstGeom prst="rect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" name="Google Shape;5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730000" y="5481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721225" y="20112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4" name="Google Shape;64;p10"/>
          <p:cNvSpPr/>
          <p:nvPr/>
        </p:nvSpPr>
        <p:spPr>
          <a:xfrm rot="-5400000">
            <a:off x="-408450" y="945050"/>
            <a:ext cx="1013400" cy="196500"/>
          </a:xfrm>
          <a:prstGeom prst="rect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7550" y="78493"/>
            <a:ext cx="643800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2800"/>
              <a:buFont typeface="Open Sans ExtraBold"/>
              <a:buNone/>
              <a:defRPr sz="2800">
                <a:solidFill>
                  <a:srgbClr val="2F2F4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1300"/>
              <a:buFont typeface="Open Sans"/>
              <a:buChar char="●"/>
              <a:defRPr sz="13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○"/>
              <a:defRPr sz="11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■"/>
              <a:defRPr sz="11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●"/>
              <a:defRPr sz="11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○"/>
              <a:defRPr sz="11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■"/>
              <a:defRPr sz="11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●"/>
              <a:defRPr sz="11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○"/>
              <a:defRPr sz="11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F2F4F"/>
              </a:buClr>
              <a:buSzPts val="1100"/>
              <a:buFont typeface="Open Sans"/>
              <a:buChar char="■"/>
              <a:defRPr sz="1100">
                <a:solidFill>
                  <a:srgbClr val="2F2F4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ctrTitle"/>
          </p:nvPr>
        </p:nvSpPr>
        <p:spPr>
          <a:xfrm>
            <a:off x="729575" y="647475"/>
            <a:ext cx="48909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Curso Opciones</a:t>
            </a:r>
            <a:endParaRPr>
              <a:solidFill>
                <a:srgbClr val="2F2F4F"/>
              </a:solidFill>
            </a:endParaRPr>
          </a:p>
        </p:txBody>
      </p:sp>
      <p:sp>
        <p:nvSpPr>
          <p:cNvPr id="124" name="Google Shape;124;p18"/>
          <p:cNvSpPr txBox="1"/>
          <p:nvPr>
            <p:ph type="ctrTitle"/>
          </p:nvPr>
        </p:nvSpPr>
        <p:spPr>
          <a:xfrm>
            <a:off x="729575" y="2357625"/>
            <a:ext cx="52887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FF4848"/>
                </a:solidFill>
              </a:rPr>
              <a:t>Opciones: Empezamos con la base.</a:t>
            </a:r>
            <a:endParaRPr sz="2500">
              <a:solidFill>
                <a:srgbClr val="FF4848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 la Opción:</a:t>
            </a:r>
            <a:r>
              <a:rPr lang="es"/>
              <a:t> </a:t>
            </a:r>
            <a:endParaRPr/>
          </a:p>
        </p:txBody>
      </p:sp>
      <p:sp>
        <p:nvSpPr>
          <p:cNvPr id="185" name="Google Shape;185;p27"/>
          <p:cNvSpPr txBox="1"/>
          <p:nvPr>
            <p:ph idx="1" type="body"/>
          </p:nvPr>
        </p:nvSpPr>
        <p:spPr>
          <a:xfrm>
            <a:off x="186500" y="1487800"/>
            <a:ext cx="8044200" cy="28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9144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es" sz="1100">
                <a:solidFill>
                  <a:srgbClr val="000000"/>
                </a:solidFill>
              </a:rPr>
              <a:t>Subyacente:</a:t>
            </a:r>
            <a:endParaRPr b="1" sz="1100">
              <a:solidFill>
                <a:srgbClr val="000000"/>
              </a:solidFill>
            </a:endParaRPr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es">
                <a:solidFill>
                  <a:srgbClr val="000000"/>
                </a:solidFill>
              </a:rPr>
              <a:t>Contrato de futuros.</a:t>
            </a:r>
            <a:endParaRPr>
              <a:solidFill>
                <a:srgbClr val="000000"/>
              </a:solidFill>
            </a:endParaRPr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es">
                <a:solidFill>
                  <a:srgbClr val="000000"/>
                </a:solidFill>
              </a:rPr>
              <a:t>Índice de acciones.</a:t>
            </a:r>
            <a:endParaRPr>
              <a:solidFill>
                <a:srgbClr val="000000"/>
              </a:solidFill>
            </a:endParaRPr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es">
                <a:solidFill>
                  <a:srgbClr val="000000"/>
                </a:solidFill>
              </a:rPr>
              <a:t>Acciones.</a:t>
            </a:r>
            <a:endParaRPr>
              <a:solidFill>
                <a:srgbClr val="000000"/>
              </a:solidFill>
            </a:endParaRPr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es">
                <a:solidFill>
                  <a:srgbClr val="000000"/>
                </a:solidFill>
              </a:rPr>
              <a:t>Tasa de interés.</a:t>
            </a:r>
            <a:endParaRPr>
              <a:solidFill>
                <a:srgbClr val="000000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s" sz="1100">
                <a:solidFill>
                  <a:srgbClr val="000000"/>
                </a:solidFill>
              </a:rPr>
              <a:t>Fecha de vencimiento</a:t>
            </a:r>
            <a:r>
              <a:rPr lang="es" sz="1100">
                <a:solidFill>
                  <a:srgbClr val="000000"/>
                </a:solidFill>
              </a:rPr>
              <a:t>:</a:t>
            </a:r>
            <a:endParaRPr sz="1100">
              <a:solidFill>
                <a:srgbClr val="000000"/>
              </a:solidFill>
            </a:endParaRPr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○"/>
            </a:pPr>
            <a:r>
              <a:rPr lang="es">
                <a:solidFill>
                  <a:srgbClr val="5A6874"/>
                </a:solidFill>
                <a:highlight>
                  <a:srgbClr val="FFFFFF"/>
                </a:highlight>
              </a:rPr>
              <a:t>Después de la fecha de vencimiento o vencimiento, el contrato de opción dejará de existir; el comprador no puede ejercer y el vendedor no tiene ninguna obligación.</a:t>
            </a:r>
            <a:endParaRPr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●"/>
            </a:pPr>
            <a:r>
              <a:rPr b="1" lang="es" sz="1100">
                <a:solidFill>
                  <a:srgbClr val="2F2F4F"/>
                </a:solidFill>
                <a:highlight>
                  <a:srgbClr val="FFFFFF"/>
                </a:highlight>
              </a:rPr>
              <a:t>Precio de ejercicio:</a:t>
            </a:r>
            <a:endParaRPr b="1" sz="1100">
              <a:solidFill>
                <a:srgbClr val="2F2F4F"/>
              </a:solidFill>
              <a:highlight>
                <a:srgbClr val="FFFFFF"/>
              </a:highlight>
            </a:endParaRPr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Clr>
                <a:srgbClr val="5A6874"/>
              </a:buClr>
              <a:buSzPts val="1100"/>
              <a:buFont typeface="Open Sans"/>
              <a:buChar char="○"/>
            </a:pPr>
            <a:r>
              <a:rPr lang="es">
                <a:solidFill>
                  <a:srgbClr val="5A6874"/>
                </a:solidFill>
                <a:highlight>
                  <a:srgbClr val="FFFFFF"/>
                </a:highlight>
              </a:rPr>
              <a:t>Precio acordado al que se realizará una transacción, si vale la pena ejercer la opción. El precio de ejercicio del contrato de opción determinará el valor al vencimiento.</a:t>
            </a:r>
            <a:endParaRPr b="1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2F2F4F"/>
              </a:buClr>
              <a:buSzPts val="1100"/>
              <a:buFont typeface="Open Sans"/>
              <a:buChar char="●"/>
            </a:pPr>
            <a:r>
              <a:rPr b="1" lang="es" sz="1100">
                <a:solidFill>
                  <a:srgbClr val="2F2F4F"/>
                </a:solidFill>
                <a:highlight>
                  <a:srgbClr val="FFFFFF"/>
                </a:highlight>
              </a:rPr>
              <a:t>Tipo de opción:</a:t>
            </a:r>
            <a:endParaRPr b="1" sz="1100">
              <a:solidFill>
                <a:srgbClr val="2F2F4F"/>
              </a:solidFill>
              <a:highlight>
                <a:srgbClr val="FFFFFF"/>
              </a:highlight>
            </a:endParaRPr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Clr>
                <a:srgbClr val="5A6874"/>
              </a:buClr>
              <a:buSzPts val="1100"/>
              <a:buFont typeface="Arial"/>
              <a:buChar char="○"/>
            </a:pPr>
            <a:r>
              <a:rPr lang="es">
                <a:solidFill>
                  <a:srgbClr val="5A6874"/>
                </a:solidFill>
                <a:highlight>
                  <a:srgbClr val="FFFFFF"/>
                </a:highlight>
              </a:rPr>
              <a:t>Siguiente diapositiva.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Opción de compra, u Opción Call</a:t>
            </a:r>
            <a:r>
              <a:rPr lang="es"/>
              <a:t>: </a:t>
            </a:r>
            <a:endParaRPr/>
          </a:p>
        </p:txBody>
      </p:sp>
      <p:sp>
        <p:nvSpPr>
          <p:cNvPr id="191" name="Google Shape;191;p28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s" sz="1100">
                <a:solidFill>
                  <a:srgbClr val="000000"/>
                </a:solidFill>
              </a:rPr>
              <a:t>En una Opción de compra u Opción </a:t>
            </a:r>
            <a:r>
              <a:rPr b="1" lang="es" sz="1100">
                <a:solidFill>
                  <a:srgbClr val="000000"/>
                </a:solidFill>
              </a:rPr>
              <a:t>Call</a:t>
            </a:r>
            <a:r>
              <a:rPr lang="es" sz="1100">
                <a:solidFill>
                  <a:srgbClr val="000000"/>
                </a:solidFill>
              </a:rPr>
              <a:t>, el </a:t>
            </a:r>
            <a:r>
              <a:rPr b="1" lang="es" sz="1100">
                <a:solidFill>
                  <a:srgbClr val="000000"/>
                </a:solidFill>
              </a:rPr>
              <a:t>comprador adquiere el derecho, aunque no la obligación</a:t>
            </a:r>
            <a:r>
              <a:rPr lang="es" sz="1100">
                <a:solidFill>
                  <a:srgbClr val="000000"/>
                </a:solidFill>
              </a:rPr>
              <a:t>, a </a:t>
            </a:r>
            <a:r>
              <a:rPr b="1" lang="es" sz="1100">
                <a:solidFill>
                  <a:srgbClr val="000000"/>
                </a:solidFill>
              </a:rPr>
              <a:t>comprar</a:t>
            </a:r>
            <a:r>
              <a:rPr lang="es" sz="1100">
                <a:solidFill>
                  <a:srgbClr val="000000"/>
                </a:solidFill>
              </a:rPr>
              <a:t> el subyacente a un precio determinado en la fecha de vencimiento establecida, mientras que </a:t>
            </a:r>
            <a:r>
              <a:rPr b="1" lang="es" sz="1100">
                <a:solidFill>
                  <a:srgbClr val="000000"/>
                </a:solidFill>
              </a:rPr>
              <a:t>el vendedor de call asume esa obligación</a:t>
            </a:r>
            <a:r>
              <a:rPr lang="es" sz="1100">
                <a:solidFill>
                  <a:srgbClr val="000000"/>
                </a:solidFill>
              </a:rPr>
              <a:t>.</a:t>
            </a:r>
            <a:endParaRPr sz="1100">
              <a:solidFill>
                <a:srgbClr val="000000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s" sz="1100">
                <a:solidFill>
                  <a:srgbClr val="000000"/>
                </a:solidFill>
              </a:rPr>
              <a:t>La </a:t>
            </a:r>
            <a:r>
              <a:rPr b="1" lang="es" sz="1100">
                <a:solidFill>
                  <a:srgbClr val="000000"/>
                </a:solidFill>
              </a:rPr>
              <a:t>venta de un call </a:t>
            </a:r>
            <a:r>
              <a:rPr lang="es" sz="1100">
                <a:solidFill>
                  <a:srgbClr val="000000"/>
                </a:solidFill>
              </a:rPr>
              <a:t>supone</a:t>
            </a:r>
            <a:r>
              <a:rPr b="1" lang="es" sz="1100">
                <a:solidFill>
                  <a:srgbClr val="000000"/>
                </a:solidFill>
              </a:rPr>
              <a:t> ganancias limitadas</a:t>
            </a:r>
            <a:r>
              <a:rPr lang="es" sz="1100">
                <a:solidFill>
                  <a:srgbClr val="000000"/>
                </a:solidFill>
              </a:rPr>
              <a:t> a la prima pagada y posibilidad de</a:t>
            </a:r>
            <a:r>
              <a:rPr b="1" lang="es" sz="1100">
                <a:solidFill>
                  <a:srgbClr val="000000"/>
                </a:solidFill>
              </a:rPr>
              <a:t> pérdidas ilimitadas.</a:t>
            </a:r>
            <a:endParaRPr b="1" sz="1100">
              <a:solidFill>
                <a:srgbClr val="000000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s" sz="1100">
                <a:solidFill>
                  <a:srgbClr val="000000"/>
                </a:solidFill>
              </a:rPr>
              <a:t>La </a:t>
            </a:r>
            <a:r>
              <a:rPr b="1" lang="es" sz="1100">
                <a:solidFill>
                  <a:srgbClr val="000000"/>
                </a:solidFill>
              </a:rPr>
              <a:t>compra de una call </a:t>
            </a:r>
            <a:r>
              <a:rPr lang="es" sz="1100">
                <a:solidFill>
                  <a:srgbClr val="000000"/>
                </a:solidFill>
              </a:rPr>
              <a:t>supone</a:t>
            </a:r>
            <a:r>
              <a:rPr b="1" lang="es" sz="1100">
                <a:solidFill>
                  <a:srgbClr val="000000"/>
                </a:solidFill>
              </a:rPr>
              <a:t> ganancias ilimitadas</a:t>
            </a:r>
            <a:r>
              <a:rPr lang="es" sz="1100">
                <a:solidFill>
                  <a:srgbClr val="000000"/>
                </a:solidFill>
              </a:rPr>
              <a:t> y posibilidad de</a:t>
            </a:r>
            <a:r>
              <a:rPr b="1" lang="es" sz="1100">
                <a:solidFill>
                  <a:srgbClr val="000000"/>
                </a:solidFill>
              </a:rPr>
              <a:t> pérdidas limitadas</a:t>
            </a:r>
            <a:r>
              <a:rPr lang="es" sz="1100">
                <a:solidFill>
                  <a:srgbClr val="000000"/>
                </a:solidFill>
              </a:rPr>
              <a:t> a la prima pagada.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25" y="2892325"/>
            <a:ext cx="3981826" cy="2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796" y="3270913"/>
            <a:ext cx="37652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549900" y="604600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Ejemplo Opciones sobre el Futuro del Mini Ibex35:</a:t>
            </a:r>
            <a:endParaRPr/>
          </a:p>
        </p:txBody>
      </p:sp>
      <p:graphicFrame>
        <p:nvGraphicFramePr>
          <p:cNvPr id="199" name="Google Shape;199;p29"/>
          <p:cNvGraphicFramePr/>
          <p:nvPr/>
        </p:nvGraphicFramePr>
        <p:xfrm>
          <a:off x="630700" y="1521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{B8DC40D3-0462-435D-8ABC-A79835A611AA}</a:tableStyleId>
              </a:tblPr>
              <a:tblGrid>
                <a:gridCol w="1264825"/>
                <a:gridCol w="1303150"/>
              </a:tblGrid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Producto: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Opción Call </a:t>
                      </a:r>
                      <a:r>
                        <a:rPr lang="es"/>
                        <a:t>Futuro Mini Ibex 35 Vencimiento Mayo.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Multiplicador: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Precio Ejercicio: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9.100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Precio Call (Prima)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72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Comisiones: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1,05</a:t>
                      </a:r>
                      <a:r>
                        <a:rPr lang="es"/>
                        <a:t>€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0" name="Google Shape;200;p29"/>
          <p:cNvGraphicFramePr/>
          <p:nvPr/>
        </p:nvGraphicFramePr>
        <p:xfrm>
          <a:off x="3424500" y="13163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{B8DC40D3-0462-435D-8ABC-A79835A611AA}</a:tableStyleId>
              </a:tblPr>
              <a:tblGrid>
                <a:gridCol w="3092200"/>
                <a:gridCol w="2481100"/>
              </a:tblGrid>
              <a:tr h="4219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Ejemplo: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</a:tr>
              <a:tr h="42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Compra Call 9.100</a:t>
                      </a:r>
                      <a:r>
                        <a:rPr lang="es"/>
                        <a:t> vcto Mayo </a:t>
                      </a:r>
                      <a:r>
                        <a:rPr lang="es"/>
                        <a:t>a: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72. (Equivale a 72€)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2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Precio Ibex35: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9.025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2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Nominal Mini Ibex: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9.025€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53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Apalancamiento: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125</a:t>
                      </a:r>
                      <a:r>
                        <a:rPr lang="es"/>
                        <a:t> veces. (Sobre el nominal)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74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Si el precio del ibex sube 100 puntos, la call vale 126. (Si subiera hoy)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Saliendo, ganaríamos 54€ (Un </a:t>
                      </a:r>
                      <a:r>
                        <a:rPr b="1" lang="es"/>
                        <a:t>75% sobre la prima</a:t>
                      </a:r>
                      <a:r>
                        <a:rPr lang="es"/>
                        <a:t>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662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Si el precio del ibex baja 100 puntos, la call vale 36. (Si bajara hoy)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Saliendo, perderíamos 36€. (Un </a:t>
                      </a:r>
                      <a:r>
                        <a:rPr b="1" lang="es"/>
                        <a:t>-50% sobre la prima</a:t>
                      </a:r>
                      <a:r>
                        <a:rPr lang="es"/>
                        <a:t>).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Opción de venta, u Opción Put: </a:t>
            </a:r>
            <a:endParaRPr/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s" sz="1100">
                <a:solidFill>
                  <a:srgbClr val="000000"/>
                </a:solidFill>
              </a:rPr>
              <a:t>En una Opción de venta u Opción </a:t>
            </a:r>
            <a:r>
              <a:rPr b="1" lang="es" sz="1100">
                <a:solidFill>
                  <a:srgbClr val="000000"/>
                </a:solidFill>
              </a:rPr>
              <a:t>Put</a:t>
            </a:r>
            <a:r>
              <a:rPr lang="es" sz="1100">
                <a:solidFill>
                  <a:srgbClr val="000000"/>
                </a:solidFill>
              </a:rPr>
              <a:t>, el </a:t>
            </a:r>
            <a:r>
              <a:rPr b="1" lang="es" sz="1100">
                <a:solidFill>
                  <a:srgbClr val="000000"/>
                </a:solidFill>
              </a:rPr>
              <a:t>comprador tiene el derecho</a:t>
            </a:r>
            <a:r>
              <a:rPr lang="es" sz="1100">
                <a:solidFill>
                  <a:srgbClr val="000000"/>
                </a:solidFill>
              </a:rPr>
              <a:t>, </a:t>
            </a:r>
            <a:r>
              <a:rPr b="1" lang="es" sz="1100">
                <a:solidFill>
                  <a:srgbClr val="000000"/>
                </a:solidFill>
              </a:rPr>
              <a:t>aunque no la obligación</a:t>
            </a:r>
            <a:r>
              <a:rPr lang="es" sz="1100">
                <a:solidFill>
                  <a:srgbClr val="000000"/>
                </a:solidFill>
              </a:rPr>
              <a:t> de </a:t>
            </a:r>
            <a:r>
              <a:rPr b="1" lang="es" sz="1100">
                <a:solidFill>
                  <a:srgbClr val="000000"/>
                </a:solidFill>
              </a:rPr>
              <a:t>vender</a:t>
            </a:r>
            <a:r>
              <a:rPr lang="es" sz="1100">
                <a:solidFill>
                  <a:srgbClr val="000000"/>
                </a:solidFill>
              </a:rPr>
              <a:t> el subyacente a un precio fijado, en la fecha de vencimiento. </a:t>
            </a:r>
            <a:r>
              <a:rPr b="1" lang="es" sz="1100">
                <a:solidFill>
                  <a:srgbClr val="000000"/>
                </a:solidFill>
              </a:rPr>
              <a:t>El vendedor de put asume esa obligación</a:t>
            </a:r>
            <a:r>
              <a:rPr lang="es" sz="1100">
                <a:solidFill>
                  <a:srgbClr val="000000"/>
                </a:solidFill>
              </a:rPr>
              <a:t>.</a:t>
            </a:r>
            <a:endParaRPr sz="1100">
              <a:solidFill>
                <a:srgbClr val="000000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s" sz="1100">
                <a:solidFill>
                  <a:srgbClr val="000000"/>
                </a:solidFill>
              </a:rPr>
              <a:t>La </a:t>
            </a:r>
            <a:r>
              <a:rPr b="1" lang="es" sz="1100">
                <a:solidFill>
                  <a:srgbClr val="000000"/>
                </a:solidFill>
              </a:rPr>
              <a:t>venta de una put </a:t>
            </a:r>
            <a:r>
              <a:rPr lang="es" sz="1100">
                <a:solidFill>
                  <a:srgbClr val="000000"/>
                </a:solidFill>
              </a:rPr>
              <a:t>supone</a:t>
            </a:r>
            <a:r>
              <a:rPr b="1" lang="es" sz="1100">
                <a:solidFill>
                  <a:srgbClr val="000000"/>
                </a:solidFill>
              </a:rPr>
              <a:t> ganancias limitadas</a:t>
            </a:r>
            <a:r>
              <a:rPr lang="es" sz="1100">
                <a:solidFill>
                  <a:srgbClr val="000000"/>
                </a:solidFill>
              </a:rPr>
              <a:t> a la prima pagada y posibilidad de</a:t>
            </a:r>
            <a:r>
              <a:rPr b="1" lang="es" sz="1100">
                <a:solidFill>
                  <a:srgbClr val="000000"/>
                </a:solidFill>
              </a:rPr>
              <a:t> pérdidas elevadas </a:t>
            </a:r>
            <a:r>
              <a:rPr lang="es" sz="1100">
                <a:solidFill>
                  <a:srgbClr val="000000"/>
                </a:solidFill>
              </a:rPr>
              <a:t>(realmente están limitadas al precio cero del subyacente).</a:t>
            </a:r>
            <a:endParaRPr sz="1100">
              <a:solidFill>
                <a:srgbClr val="000000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s" sz="1100">
                <a:solidFill>
                  <a:srgbClr val="000000"/>
                </a:solidFill>
              </a:rPr>
              <a:t>La </a:t>
            </a:r>
            <a:r>
              <a:rPr b="1" lang="es" sz="1100">
                <a:solidFill>
                  <a:srgbClr val="000000"/>
                </a:solidFill>
              </a:rPr>
              <a:t>compra de una put </a:t>
            </a:r>
            <a:r>
              <a:rPr lang="es" sz="1100">
                <a:solidFill>
                  <a:srgbClr val="000000"/>
                </a:solidFill>
              </a:rPr>
              <a:t>supone</a:t>
            </a:r>
            <a:r>
              <a:rPr b="1" lang="es" sz="1100">
                <a:solidFill>
                  <a:srgbClr val="000000"/>
                </a:solidFill>
              </a:rPr>
              <a:t> ganancias elevadas </a:t>
            </a:r>
            <a:r>
              <a:rPr lang="es" sz="1100">
                <a:solidFill>
                  <a:srgbClr val="000000"/>
                </a:solidFill>
              </a:rPr>
              <a:t>(realmente limitadas al precio cero del subyacente) y posibilidad de</a:t>
            </a:r>
            <a:r>
              <a:rPr b="1" lang="es" sz="1100">
                <a:solidFill>
                  <a:srgbClr val="000000"/>
                </a:solidFill>
              </a:rPr>
              <a:t> pérdidas limitadas</a:t>
            </a:r>
            <a:r>
              <a:rPr lang="es" sz="1100">
                <a:solidFill>
                  <a:srgbClr val="000000"/>
                </a:solidFill>
              </a:rPr>
              <a:t> a la prima pagada.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00" y="3034225"/>
            <a:ext cx="4026699" cy="19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281975"/>
            <a:ext cx="3988050" cy="15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549900" y="604600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Ejemplo Opciones sobre Acciones Europeas:</a:t>
            </a:r>
            <a:endParaRPr/>
          </a:p>
        </p:txBody>
      </p:sp>
      <p:graphicFrame>
        <p:nvGraphicFramePr>
          <p:cNvPr id="214" name="Google Shape;214;p31"/>
          <p:cNvGraphicFramePr/>
          <p:nvPr/>
        </p:nvGraphicFramePr>
        <p:xfrm>
          <a:off x="630700" y="1521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{B8DC40D3-0462-435D-8ABC-A79835A611AA}</a:tableStyleId>
              </a:tblPr>
              <a:tblGrid>
                <a:gridCol w="1264825"/>
                <a:gridCol w="1303150"/>
              </a:tblGrid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Producto: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Opción Put BBVA Vencimiento Diciembre.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Multiplicador: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Precio Ejercicio: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4,8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Precio Call (Prima)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0,52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40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Comisiones: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4,5</a:t>
                      </a:r>
                      <a:r>
                        <a:rPr lang="es"/>
                        <a:t>€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484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5" name="Google Shape;215;p31"/>
          <p:cNvGraphicFramePr/>
          <p:nvPr/>
        </p:nvGraphicFramePr>
        <p:xfrm>
          <a:off x="3424500" y="13163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{B8DC40D3-0462-435D-8ABC-A79835A611AA}</a:tableStyleId>
              </a:tblPr>
              <a:tblGrid>
                <a:gridCol w="3092200"/>
                <a:gridCol w="2481100"/>
              </a:tblGrid>
              <a:tr h="4219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Ejemplo: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 hMerge="1"/>
              </a:tr>
              <a:tr h="42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Compra Put 4,8</a:t>
                      </a:r>
                      <a:r>
                        <a:rPr lang="es"/>
                        <a:t> vcto </a:t>
                      </a:r>
                      <a:r>
                        <a:rPr b="1" lang="es"/>
                        <a:t>Diciembre</a:t>
                      </a:r>
                      <a:r>
                        <a:rPr lang="es"/>
                        <a:t> a: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0,52</a:t>
                      </a:r>
                      <a:r>
                        <a:rPr lang="es"/>
                        <a:t>. (Equivale a 52€)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2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Precio </a:t>
                      </a:r>
                      <a:r>
                        <a:rPr b="1" lang="es"/>
                        <a:t>BBVA</a:t>
                      </a:r>
                      <a:r>
                        <a:rPr lang="es"/>
                        <a:t>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4,8210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2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Nominal 100 Acciones BBVA: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482,1€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37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Apalancamiento: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9,3</a:t>
                      </a:r>
                      <a:r>
                        <a:rPr lang="es"/>
                        <a:t> veces. (Sobre nominal)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74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Si el precio del BBVA sube 0,2 puntos, la put vale 0,46. (Si subiera hoy)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Saliendo, perderíamos 6€ (Un -</a:t>
                      </a:r>
                      <a:r>
                        <a:rPr b="1" lang="es"/>
                        <a:t>11,5</a:t>
                      </a:r>
                      <a:r>
                        <a:rPr b="1" lang="es"/>
                        <a:t>% sobre la prima</a:t>
                      </a:r>
                      <a:r>
                        <a:rPr lang="es"/>
                        <a:t>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662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Si el precio del BBVA baja 0,2 puntos, la put vale 0,56. (Si bajara hoy)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Saliendo, ganaríamos 4€. (Un </a:t>
                      </a:r>
                      <a:r>
                        <a:rPr b="1" lang="es"/>
                        <a:t>-7,6% sobre la prima</a:t>
                      </a:r>
                      <a:r>
                        <a:rPr lang="es"/>
                        <a:t>).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Opciones</a:t>
            </a:r>
            <a:r>
              <a:rPr lang="es"/>
              <a:t>: Contrato estandarizado. (Maíz) </a:t>
            </a:r>
            <a:endParaRPr/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Al igual que en los futuros, una Opción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 negociada está totalmente estandarizada.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Las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especificaciones del contrato son idénticas para todos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 los participantes.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Única variable el precio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, dentro del strike seleccionado. (https://www.cmegroup.com/trading/agricultural/grain-and-oilseed/corn_contractSpecs_options.html?venue=F&amp;optionExpiration=301-M1&amp;optionProductId=301#optionProductId=301)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974" y="3626675"/>
            <a:ext cx="181927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700" y="2967100"/>
            <a:ext cx="5091174" cy="20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Opciones</a:t>
            </a:r>
            <a:r>
              <a:rPr lang="es"/>
              <a:t>: Contrato estandarizado. (Ibex35) </a:t>
            </a:r>
            <a:endParaRPr/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Especificaciones del contrato de Opciones sobre Ibex 35. (https://www.meff.es/esp/Derivados-Financieros/Opciones-sobre-IBEX35)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551" y="2067725"/>
            <a:ext cx="4706225" cy="28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75" y="2356800"/>
            <a:ext cx="2516150" cy="23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Opciones: Contrato estandarizado. (Acciones) </a:t>
            </a:r>
            <a:endParaRPr/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Especificaciones del contrato de Opciones sobre Acciones Europeas. (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https://www.meff.es/esp/Derivados-Financieros/Opciones-sobre-Acciones-Europeas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)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025" y="2067725"/>
            <a:ext cx="1691600" cy="28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6325" y="2114800"/>
            <a:ext cx="4757275" cy="28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Límite de riesgo al operar con opciones</a:t>
            </a:r>
            <a:r>
              <a:rPr lang="es"/>
              <a:t>. </a:t>
            </a:r>
            <a:endParaRPr/>
          </a:p>
        </p:txBody>
      </p:sp>
      <p:sp>
        <p:nvSpPr>
          <p:cNvPr id="245" name="Google Shape;245;p35"/>
          <p:cNvSpPr txBox="1"/>
          <p:nvPr>
            <p:ph idx="1" type="body"/>
          </p:nvPr>
        </p:nvSpPr>
        <p:spPr>
          <a:xfrm>
            <a:off x="233425" y="1124725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Depende de si usted es comprador o vendedor de Opciones.</a:t>
            </a:r>
            <a:endParaRPr sz="1100">
              <a:solidFill>
                <a:srgbClr val="000000"/>
              </a:solidFill>
            </a:endParaRPr>
          </a:p>
          <a:p>
            <a:pPr indent="-22860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o   El </a:t>
            </a:r>
            <a:r>
              <a:rPr b="1" lang="es" sz="1100">
                <a:solidFill>
                  <a:srgbClr val="000000"/>
                </a:solidFill>
              </a:rPr>
              <a:t>comprador de Opciones tiene un riesgo limitado</a:t>
            </a:r>
            <a:r>
              <a:rPr lang="es" sz="1100">
                <a:solidFill>
                  <a:srgbClr val="000000"/>
                </a:solidFill>
              </a:rPr>
              <a:t>. Es decir, su máxima pérdida se limita al </a:t>
            </a:r>
            <a:r>
              <a:rPr b="1" lang="es" sz="1100">
                <a:solidFill>
                  <a:srgbClr val="000000"/>
                </a:solidFill>
              </a:rPr>
              <a:t>precio pagado</a:t>
            </a:r>
            <a:r>
              <a:rPr lang="es" sz="1100">
                <a:solidFill>
                  <a:srgbClr val="000000"/>
                </a:solidFill>
              </a:rPr>
              <a:t> por la adquisición de la Opción (derecho de compra o venta).</a:t>
            </a:r>
            <a:endParaRPr sz="1100">
              <a:solidFill>
                <a:srgbClr val="000000"/>
              </a:solidFill>
            </a:endParaRPr>
          </a:p>
          <a:p>
            <a:pPr indent="-22860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o   El </a:t>
            </a:r>
            <a:r>
              <a:rPr b="1" lang="es" sz="1100">
                <a:solidFill>
                  <a:srgbClr val="000000"/>
                </a:solidFill>
              </a:rPr>
              <a:t>vendedor de Opciones asume un riesgo ilimitado</a:t>
            </a:r>
            <a:r>
              <a:rPr lang="es" sz="1100">
                <a:solidFill>
                  <a:srgbClr val="000000"/>
                </a:solidFill>
              </a:rPr>
              <a:t>, aun cuando éste se pueda </a:t>
            </a:r>
            <a:r>
              <a:rPr b="1" lang="es" sz="1100">
                <a:solidFill>
                  <a:srgbClr val="000000"/>
                </a:solidFill>
              </a:rPr>
              <a:t>neutralizar cuando se quiera</a:t>
            </a:r>
            <a:r>
              <a:rPr lang="es" sz="1100">
                <a:solidFill>
                  <a:srgbClr val="000000"/>
                </a:solidFill>
              </a:rPr>
              <a:t>. </a:t>
            </a:r>
            <a:endParaRPr sz="1100">
              <a:solidFill>
                <a:srgbClr val="000000"/>
              </a:solidFill>
            </a:endParaRPr>
          </a:p>
          <a:p>
            <a:pPr indent="-2286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0000"/>
                </a:solidFill>
              </a:rPr>
              <a:t>A pesar de la gran utilidad que presentan las Opciones vendidas, </a:t>
            </a:r>
            <a:r>
              <a:rPr b="1" lang="es" sz="1100">
                <a:solidFill>
                  <a:srgbClr val="FF0000"/>
                </a:solidFill>
              </a:rPr>
              <a:t>un uso indebido de éstas puede generar grandes pérdidas</a:t>
            </a:r>
            <a:r>
              <a:rPr lang="es" sz="1100">
                <a:solidFill>
                  <a:srgbClr val="FF0000"/>
                </a:solidFill>
              </a:rPr>
              <a:t>. Por ello, es necesario un mínimo conocimiento de estos productos antes de realizar cualquier operación.</a:t>
            </a:r>
            <a:endParaRPr sz="1100">
              <a:solidFill>
                <a:srgbClr val="FF0000"/>
              </a:solidFill>
            </a:endParaRPr>
          </a:p>
          <a:p>
            <a:pPr indent="45720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025" y="3533008"/>
            <a:ext cx="3317453" cy="155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575" y="3533000"/>
            <a:ext cx="3551100" cy="161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>
            <p:ph type="title"/>
          </p:nvPr>
        </p:nvSpPr>
        <p:spPr>
          <a:xfrm>
            <a:off x="729450" y="1322450"/>
            <a:ext cx="7010100" cy="3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Mercado de Opciones.</a:t>
            </a:r>
            <a:endParaRPr sz="1200"/>
          </a:p>
        </p:txBody>
      </p:sp>
      <p:sp>
        <p:nvSpPr>
          <p:cNvPr id="253" name="Google Shape;253;p36"/>
          <p:cNvSpPr txBox="1"/>
          <p:nvPr>
            <p:ph idx="4294967295" type="body"/>
          </p:nvPr>
        </p:nvSpPr>
        <p:spPr>
          <a:xfrm>
            <a:off x="729450" y="1749350"/>
            <a:ext cx="7010100" cy="26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3000">
                <a:solidFill>
                  <a:srgbClr val="FFFFFF"/>
                </a:solidFill>
              </a:rPr>
              <a:t>Si los futuros ya suponían una nueva dimensión, con las opciones las posibilidades son aún mayores.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590550" y="611750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Disclaimer:</a:t>
            </a:r>
            <a:r>
              <a:rPr lang="es"/>
              <a:t> </a:t>
            </a:r>
            <a:endParaRPr/>
          </a:p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La información aquí contenida se expone a título meramente informativo y </a:t>
            </a:r>
            <a:r>
              <a:rPr b="1" lang="es" sz="1100">
                <a:solidFill>
                  <a:srgbClr val="000000"/>
                </a:solidFill>
              </a:rPr>
              <a:t>no constituye una recomendación de inversión, ni invitación, oferta, solicitud u obligación, para llevar a cabo operación o transacción alguna</a:t>
            </a:r>
            <a:r>
              <a:rPr lang="es" sz="1100">
                <a:solidFill>
                  <a:srgbClr val="000000"/>
                </a:solidFill>
              </a:rPr>
              <a:t>. Dicha información tampoco es un reflejo de posiciones (propias o de terceros) en firme.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/>
          <p:nvPr>
            <p:ph type="title"/>
          </p:nvPr>
        </p:nvSpPr>
        <p:spPr>
          <a:xfrm>
            <a:off x="729450" y="7757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¿Que hemos aprendido hoy?</a:t>
            </a:r>
            <a:endParaRPr/>
          </a:p>
        </p:txBody>
      </p:sp>
      <p:sp>
        <p:nvSpPr>
          <p:cNvPr id="259" name="Google Shape;259;p37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FFFFFF"/>
                </a:solidFill>
              </a:rPr>
              <a:t>1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60" name="Google Shape;260;p37"/>
          <p:cNvSpPr txBox="1"/>
          <p:nvPr>
            <p:ph idx="1" type="body"/>
          </p:nvPr>
        </p:nvSpPr>
        <p:spPr>
          <a:xfrm>
            <a:off x="1847691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Una </a:t>
            </a:r>
            <a:r>
              <a:rPr b="1" lang="es" sz="1100">
                <a:solidFill>
                  <a:srgbClr val="000000"/>
                </a:solidFill>
              </a:rPr>
              <a:t>opción</a:t>
            </a:r>
            <a:r>
              <a:rPr lang="es" sz="1100">
                <a:solidFill>
                  <a:srgbClr val="000000"/>
                </a:solidFill>
              </a:rPr>
              <a:t> es un contrato que implica un </a:t>
            </a:r>
            <a:r>
              <a:rPr b="1" lang="es" sz="1100">
                <a:solidFill>
                  <a:srgbClr val="000000"/>
                </a:solidFill>
              </a:rPr>
              <a:t>derecho para el comprador</a:t>
            </a:r>
            <a:r>
              <a:rPr lang="es" sz="1100">
                <a:solidFill>
                  <a:srgbClr val="000000"/>
                </a:solidFill>
              </a:rPr>
              <a:t> y una </a:t>
            </a:r>
            <a:r>
              <a:rPr b="1" lang="es" sz="1100">
                <a:solidFill>
                  <a:srgbClr val="000000"/>
                </a:solidFill>
              </a:rPr>
              <a:t>obligación para el vendedor</a:t>
            </a:r>
            <a:r>
              <a:rPr lang="es" sz="1100">
                <a:solidFill>
                  <a:srgbClr val="000000"/>
                </a:solidFill>
              </a:rPr>
              <a:t>.</a:t>
            </a:r>
            <a:endParaRPr sz="1100"/>
          </a:p>
        </p:txBody>
      </p:sp>
      <p:sp>
        <p:nvSpPr>
          <p:cNvPr id="261" name="Google Shape;261;p37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FFFFFF"/>
                </a:solidFill>
              </a:rPr>
              <a:t>2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62" name="Google Shape;262;p37"/>
          <p:cNvSpPr txBox="1"/>
          <p:nvPr>
            <p:ph idx="1" type="body"/>
          </p:nvPr>
        </p:nvSpPr>
        <p:spPr>
          <a:xfrm>
            <a:off x="1847691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La </a:t>
            </a:r>
            <a:r>
              <a:rPr b="1" lang="es" sz="1100">
                <a:solidFill>
                  <a:srgbClr val="000000"/>
                </a:solidFill>
              </a:rPr>
              <a:t>Prima</a:t>
            </a:r>
            <a:r>
              <a:rPr lang="es" sz="1100">
                <a:solidFill>
                  <a:srgbClr val="000000"/>
                </a:solidFill>
              </a:rPr>
              <a:t> es lo que el comprador paga por ese derecho, y el vendedor recibe. 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63" name="Google Shape;263;p37"/>
          <p:cNvSpPr/>
          <p:nvPr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FFFFFF"/>
                </a:solidFill>
              </a:rPr>
              <a:t>3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64" name="Google Shape;264;p37"/>
          <p:cNvSpPr txBox="1"/>
          <p:nvPr>
            <p:ph idx="1" type="body"/>
          </p:nvPr>
        </p:nvSpPr>
        <p:spPr>
          <a:xfrm>
            <a:off x="5536112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/>
              <a:t>Múltiples utilidades de las opciones, como </a:t>
            </a:r>
            <a:r>
              <a:rPr b="1" lang="es" sz="1100"/>
              <a:t>seguros, cobertura, especulación, e inversión</a:t>
            </a:r>
            <a:r>
              <a:rPr lang="es" sz="1100"/>
              <a:t>.  </a:t>
            </a:r>
            <a:endParaRPr sz="1100"/>
          </a:p>
        </p:txBody>
      </p:sp>
      <p:sp>
        <p:nvSpPr>
          <p:cNvPr id="265" name="Google Shape;265;p37"/>
          <p:cNvSpPr/>
          <p:nvPr/>
        </p:nvSpPr>
        <p:spPr>
          <a:xfrm>
            <a:off x="5090809" y="3404075"/>
            <a:ext cx="328800" cy="328800"/>
          </a:xfrm>
          <a:prstGeom prst="ellipse">
            <a:avLst/>
          </a:prstGeom>
          <a:solidFill>
            <a:srgbClr val="FF48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rgbClr val="FFFFFF"/>
                </a:solidFill>
              </a:rPr>
              <a:t>4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66" name="Google Shape;266;p37"/>
          <p:cNvSpPr txBox="1"/>
          <p:nvPr>
            <p:ph idx="1" type="body"/>
          </p:nvPr>
        </p:nvSpPr>
        <p:spPr>
          <a:xfrm>
            <a:off x="5536112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100"/>
              <a:t>Riesgo </a:t>
            </a:r>
            <a:r>
              <a:rPr b="1" lang="es" sz="1100"/>
              <a:t>limitado</a:t>
            </a:r>
            <a:r>
              <a:rPr lang="es" sz="1100"/>
              <a:t> para el </a:t>
            </a:r>
            <a:r>
              <a:rPr b="1" lang="es" sz="1100"/>
              <a:t>comprador</a:t>
            </a:r>
            <a:r>
              <a:rPr lang="es" sz="1100"/>
              <a:t>, e </a:t>
            </a:r>
            <a:r>
              <a:rPr b="1" lang="es" sz="1100"/>
              <a:t>ilimitado</a:t>
            </a:r>
            <a:r>
              <a:rPr lang="es" sz="1100"/>
              <a:t> para el </a:t>
            </a:r>
            <a:r>
              <a:rPr b="1" lang="es" sz="1100"/>
              <a:t>vendedor</a:t>
            </a:r>
            <a:r>
              <a:rPr lang="es" sz="1100"/>
              <a:t>. </a:t>
            </a:r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/>
          <p:nvPr>
            <p:ph type="ctrTitle"/>
          </p:nvPr>
        </p:nvSpPr>
        <p:spPr>
          <a:xfrm>
            <a:off x="805650" y="8017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000000"/>
                </a:solidFill>
              </a:rPr>
              <a:t>Gracias.</a:t>
            </a:r>
            <a:endParaRPr sz="4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En la siguiente sesión: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lang="es" sz="1100">
                <a:solidFill>
                  <a:srgbClr val="000000"/>
                </a:solidFill>
              </a:rPr>
              <a:t>Seguiremos con las Opciones, con tipos de opciones según el ejercicio de las mismas, y unas pinceladas sobre las opciones exóticas, productos estructurados y warrants.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vamos a tratar en esta sesión? </a:t>
            </a:r>
            <a:endParaRPr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Veremos que son las Opciones financieras, ejemplos, beneficios, tipos de opciones según derecho que otorgan. </a:t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263" y="2922250"/>
            <a:ext cx="5458667" cy="20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4848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/>
        </p:nvSpPr>
        <p:spPr>
          <a:xfrm>
            <a:off x="1403100" y="2139925"/>
            <a:ext cx="2029200" cy="20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Opciones..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Precios Opción.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Ejemplo.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Beneficios.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Límite de riesgo.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5432050" y="2067925"/>
            <a:ext cx="2350800" cy="21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Tipos de Opciones según derecho de compra o venta.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Ejemplos.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1308150" y="1318650"/>
            <a:ext cx="7110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Índice</a:t>
            </a:r>
            <a:endParaRPr b="1" sz="2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es una Opción financiera? </a:t>
            </a:r>
            <a:endParaRPr/>
          </a:p>
        </p:txBody>
      </p:sp>
      <p:sp>
        <p:nvSpPr>
          <p:cNvPr id="150" name="Google Shape;150;p22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Una </a:t>
            </a:r>
            <a:r>
              <a:rPr b="1" lang="es" sz="1100">
                <a:solidFill>
                  <a:srgbClr val="000000"/>
                </a:solidFill>
              </a:rPr>
              <a:t>opción</a:t>
            </a:r>
            <a:r>
              <a:rPr lang="es" sz="1100">
                <a:solidFill>
                  <a:srgbClr val="000000"/>
                </a:solidFill>
              </a:rPr>
              <a:t> es un contrato que implica un </a:t>
            </a:r>
            <a:r>
              <a:rPr b="1" lang="es" sz="1100">
                <a:solidFill>
                  <a:srgbClr val="000000"/>
                </a:solidFill>
              </a:rPr>
              <a:t>derecho para el comprador</a:t>
            </a:r>
            <a:r>
              <a:rPr lang="es" sz="1100">
                <a:solidFill>
                  <a:srgbClr val="000000"/>
                </a:solidFill>
              </a:rPr>
              <a:t> y una </a:t>
            </a:r>
            <a:r>
              <a:rPr b="1" lang="es" sz="1100">
                <a:solidFill>
                  <a:srgbClr val="000000"/>
                </a:solidFill>
              </a:rPr>
              <a:t>obligación para el vendedor</a:t>
            </a:r>
            <a:r>
              <a:rPr lang="es" sz="1100">
                <a:solidFill>
                  <a:srgbClr val="000000"/>
                </a:solidFill>
              </a:rPr>
              <a:t>, a </a:t>
            </a:r>
            <a:r>
              <a:rPr b="1" lang="es" sz="1100">
                <a:solidFill>
                  <a:srgbClr val="000000"/>
                </a:solidFill>
              </a:rPr>
              <a:t>comprar (o vender)</a:t>
            </a:r>
            <a:r>
              <a:rPr lang="es" sz="1100">
                <a:solidFill>
                  <a:srgbClr val="000000"/>
                </a:solidFill>
              </a:rPr>
              <a:t> una </a:t>
            </a:r>
            <a:r>
              <a:rPr b="1" lang="es" sz="1100">
                <a:solidFill>
                  <a:srgbClr val="000000"/>
                </a:solidFill>
              </a:rPr>
              <a:t>determinada cuantía</a:t>
            </a:r>
            <a:r>
              <a:rPr lang="es" sz="1100">
                <a:solidFill>
                  <a:srgbClr val="000000"/>
                </a:solidFill>
              </a:rPr>
              <a:t> del </a:t>
            </a:r>
            <a:r>
              <a:rPr b="1" lang="es" sz="1100">
                <a:solidFill>
                  <a:srgbClr val="000000"/>
                </a:solidFill>
              </a:rPr>
              <a:t>activo subyacente</a:t>
            </a:r>
            <a:r>
              <a:rPr lang="es" sz="1100">
                <a:solidFill>
                  <a:srgbClr val="000000"/>
                </a:solidFill>
              </a:rPr>
              <a:t> en un </a:t>
            </a:r>
            <a:r>
              <a:rPr b="1" lang="es" sz="1100">
                <a:solidFill>
                  <a:srgbClr val="000000"/>
                </a:solidFill>
              </a:rPr>
              <a:t>plazo estipulado</a:t>
            </a:r>
            <a:r>
              <a:rPr lang="es" sz="1100">
                <a:solidFill>
                  <a:srgbClr val="000000"/>
                </a:solidFill>
              </a:rPr>
              <a:t> a un </a:t>
            </a:r>
            <a:r>
              <a:rPr b="1" lang="es" sz="1100">
                <a:solidFill>
                  <a:srgbClr val="000000"/>
                </a:solidFill>
              </a:rPr>
              <a:t>precio convenido</a:t>
            </a:r>
            <a:r>
              <a:rPr lang="es" sz="1100">
                <a:solidFill>
                  <a:srgbClr val="000000"/>
                </a:solidFill>
              </a:rPr>
              <a:t> de antemano (precio de ejercicio).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750" y="29301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Precio de la Opción.</a:t>
            </a:r>
            <a:r>
              <a:rPr lang="es"/>
              <a:t> </a:t>
            </a:r>
            <a:endParaRPr/>
          </a:p>
        </p:txBody>
      </p:sp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El </a:t>
            </a:r>
            <a:r>
              <a:rPr b="1" lang="es" sz="1100">
                <a:solidFill>
                  <a:srgbClr val="000000"/>
                </a:solidFill>
              </a:rPr>
              <a:t>precio de la opción</a:t>
            </a:r>
            <a:r>
              <a:rPr lang="es" sz="1100">
                <a:solidFill>
                  <a:srgbClr val="000000"/>
                </a:solidFill>
              </a:rPr>
              <a:t> es lo que el comprador </a:t>
            </a:r>
            <a:r>
              <a:rPr b="1" lang="es" sz="1100">
                <a:solidFill>
                  <a:srgbClr val="000000"/>
                </a:solidFill>
              </a:rPr>
              <a:t>paga por obtener ese derecho</a:t>
            </a:r>
            <a:r>
              <a:rPr lang="es" sz="1100">
                <a:solidFill>
                  <a:srgbClr val="000000"/>
                </a:solidFill>
              </a:rPr>
              <a:t> y se denomina </a:t>
            </a:r>
            <a:r>
              <a:rPr b="1" lang="es" sz="1100">
                <a:solidFill>
                  <a:srgbClr val="000000"/>
                </a:solidFill>
              </a:rPr>
              <a:t>prima</a:t>
            </a:r>
            <a:r>
              <a:rPr lang="es" sz="1100">
                <a:solidFill>
                  <a:srgbClr val="000000"/>
                </a:solidFill>
              </a:rPr>
              <a:t>. 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Llegada la </a:t>
            </a:r>
            <a:r>
              <a:rPr b="1" lang="es" sz="1100">
                <a:solidFill>
                  <a:srgbClr val="000000"/>
                </a:solidFill>
              </a:rPr>
              <a:t>fecha de vencimiento</a:t>
            </a:r>
            <a:r>
              <a:rPr lang="es" sz="1100">
                <a:solidFill>
                  <a:srgbClr val="000000"/>
                </a:solidFill>
              </a:rPr>
              <a:t>, al </a:t>
            </a:r>
            <a:r>
              <a:rPr b="1" lang="es" sz="1100">
                <a:solidFill>
                  <a:srgbClr val="000000"/>
                </a:solidFill>
              </a:rPr>
              <a:t>comprador le interesará o no ejercerlo</a:t>
            </a:r>
            <a:r>
              <a:rPr lang="es" sz="1100">
                <a:solidFill>
                  <a:srgbClr val="000000"/>
                </a:solidFill>
              </a:rPr>
              <a:t> en función de la diferencia entre el precio fijado para la operación y el precio que en ese momento tenga el subyacente en el mercado de contado.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No hace falta llegar a vencimiento. </a:t>
            </a:r>
            <a:r>
              <a:rPr b="1" lang="es" sz="1100">
                <a:solidFill>
                  <a:srgbClr val="000000"/>
                </a:solidFill>
              </a:rPr>
              <a:t>En cualquier momento se puede deshacer la posición</a:t>
            </a:r>
            <a:r>
              <a:rPr lang="es" sz="1100">
                <a:solidFill>
                  <a:srgbClr val="000000"/>
                </a:solidFill>
              </a:rPr>
              <a:t>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El </a:t>
            </a:r>
            <a:r>
              <a:rPr b="1" lang="es" sz="1100">
                <a:solidFill>
                  <a:srgbClr val="000000"/>
                </a:solidFill>
              </a:rPr>
              <a:t>vendedor tiene la obligación</a:t>
            </a:r>
            <a:r>
              <a:rPr lang="es" sz="1100">
                <a:solidFill>
                  <a:srgbClr val="000000"/>
                </a:solidFill>
              </a:rPr>
              <a:t>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000" y="3445675"/>
            <a:ext cx="4246375" cy="15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Opciones: Ejemplo</a:t>
            </a:r>
            <a:r>
              <a:rPr lang="es"/>
              <a:t>. </a:t>
            </a:r>
            <a:endParaRPr/>
          </a:p>
        </p:txBody>
      </p:sp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283675" y="19083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Suponga que su empresa está considerando mudarse a una nueva ciudad y es posible que deba mudarse. Podrías comprar una casa en la nueva ciudad, por si acaso, pero puede que ese no sea el mejor uso de tu capital. Y si la empresa decide no mudarse, entonces tienes una casa que no necesitas.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Pero, ¿y si pudiera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comprar una opción sobre una casa en la Ciudad Nueva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?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Deberá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pagar al propietario de la casa por este "derecho"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, y el costo de ese derecho se denomina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prima de opción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.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Si la empresa se muda,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ejercerá su opción de comprar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 la casa al precio predeterminado. Si la empresa no se muda, simplemente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no ejercerá su derecho u opción de comprar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 la casa. Cuando esto suceda, el propietario de la casa seguirá manteniendo la prima de la opción.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275" y="236488"/>
            <a:ext cx="3226749" cy="145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Opciones: Beneficios. </a:t>
            </a:r>
            <a:endParaRPr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223900" y="1869075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874"/>
              </a:buClr>
              <a:buSzPts val="1100"/>
              <a:buFont typeface="Arial"/>
              <a:buChar char="●"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Las opciones se pueden utilizar como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 pólizas de seguro 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para limitar las pérdidas en un contrato de futuros.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-29845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874"/>
              </a:buClr>
              <a:buSzPts val="1100"/>
              <a:buFont typeface="Arial"/>
              <a:buChar char="●"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También se pueden utilizar con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fines especulativos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, ya sea que esté vendiendo opciones para recibir ingresos por primas o utilizando opciones para establecer una posición en un producto básico, índice o tasa de interés en particular.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-29845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874"/>
              </a:buClr>
              <a:buSzPts val="1100"/>
              <a:buFont typeface="Arial"/>
              <a:buChar char="●"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Como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instrumentos de cobertura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, las opciones pueden producir ganancias compensatorias frente a cambios de precios adversos en el mercado de contado.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-298450" lvl="0" marL="736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6874"/>
              </a:buClr>
              <a:buSzPts val="1100"/>
              <a:buFont typeface="Arial"/>
              <a:buChar char="●"/>
            </a:pP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Las opciones le permiten utilizar el capital de manera eficiente, en forma de prima de opción. En este caso, puede </a:t>
            </a:r>
            <a:r>
              <a:rPr b="1" lang="es" sz="1100">
                <a:solidFill>
                  <a:srgbClr val="5A6874"/>
                </a:solidFill>
                <a:highlight>
                  <a:srgbClr val="FFFFFF"/>
                </a:highlight>
              </a:rPr>
              <a:t>participar en los movimientos de precios del activo subyacente</a:t>
            </a:r>
            <a:r>
              <a:rPr lang="es" sz="1100">
                <a:solidFill>
                  <a:srgbClr val="5A6874"/>
                </a:solidFill>
                <a:highlight>
                  <a:srgbClr val="FFFFFF"/>
                </a:highlight>
              </a:rPr>
              <a:t>, sin tener que comprar el activo directamente.</a:t>
            </a:r>
            <a:endParaRPr sz="1100">
              <a:solidFill>
                <a:srgbClr val="5A6874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5A687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8275" y="205450"/>
            <a:ext cx="1578424" cy="157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title"/>
          </p:nvPr>
        </p:nvSpPr>
        <p:spPr>
          <a:xfrm>
            <a:off x="597975" y="589525"/>
            <a:ext cx="8044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Opciones (según derecho C/V): </a:t>
            </a:r>
            <a:endParaRPr/>
          </a:p>
        </p:txBody>
      </p:sp>
      <p:sp>
        <p:nvSpPr>
          <p:cNvPr id="178" name="Google Shape;178;p26"/>
          <p:cNvSpPr txBox="1"/>
          <p:nvPr>
            <p:ph idx="1" type="body"/>
          </p:nvPr>
        </p:nvSpPr>
        <p:spPr>
          <a:xfrm>
            <a:off x="186500" y="1487800"/>
            <a:ext cx="80442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Según el derecho que otorgan:</a:t>
            </a:r>
            <a:endParaRPr sz="1100">
              <a:solidFill>
                <a:srgbClr val="000000"/>
              </a:solidFill>
            </a:endParaRPr>
          </a:p>
          <a:p>
            <a:pPr indent="-298450" lvl="0" marL="9144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es" sz="1100">
                <a:solidFill>
                  <a:srgbClr val="000000"/>
                </a:solidFill>
              </a:rPr>
              <a:t>Opción de compra o call</a:t>
            </a:r>
            <a:r>
              <a:rPr lang="es" sz="1100">
                <a:solidFill>
                  <a:srgbClr val="000000"/>
                </a:solidFill>
              </a:rPr>
              <a:t>: el comprador tiene el derecho (pero no la obligación) a adquirir el subyacente a un precio determinado, en la fecha de vencimiento establecida.</a:t>
            </a:r>
            <a:endParaRPr sz="1100">
              <a:solidFill>
                <a:srgbClr val="000000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s" sz="1100">
                <a:solidFill>
                  <a:srgbClr val="000000"/>
                </a:solidFill>
              </a:rPr>
              <a:t>Opción de venta o put</a:t>
            </a:r>
            <a:r>
              <a:rPr lang="es" sz="1100">
                <a:solidFill>
                  <a:srgbClr val="000000"/>
                </a:solidFill>
              </a:rPr>
              <a:t>: el comprador tiene el derecho (pero no la obligación) a vender el subyacente a un precio fijado, en la fecha de vencimiento.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0000"/>
                </a:solidFill>
              </a:rPr>
              <a:t>Por obtener este derecho, el comprador pagará una cantidad (</a:t>
            </a:r>
            <a:r>
              <a:rPr b="1" lang="es" sz="1100">
                <a:solidFill>
                  <a:srgbClr val="000000"/>
                </a:solidFill>
              </a:rPr>
              <a:t>Prima</a:t>
            </a:r>
            <a:r>
              <a:rPr lang="es" sz="1100">
                <a:solidFill>
                  <a:srgbClr val="000000"/>
                </a:solidFill>
              </a:rPr>
              <a:t>) al vendedor.</a:t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45720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650" y="3388825"/>
            <a:ext cx="2840901" cy="16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READGREG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