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0"/>
  </p:notesMasterIdLst>
  <p:sldIdLst>
    <p:sldId id="263" r:id="rId2"/>
    <p:sldId id="287" r:id="rId3"/>
    <p:sldId id="286" r:id="rId4"/>
    <p:sldId id="292" r:id="rId5"/>
    <p:sldId id="285" r:id="rId6"/>
    <p:sldId id="288" r:id="rId7"/>
    <p:sldId id="289" r:id="rId8"/>
    <p:sldId id="290" r:id="rId9"/>
    <p:sldId id="291" r:id="rId10"/>
    <p:sldId id="299" r:id="rId11"/>
    <p:sldId id="300" r:id="rId12"/>
    <p:sldId id="301" r:id="rId13"/>
    <p:sldId id="293" r:id="rId14"/>
    <p:sldId id="294" r:id="rId15"/>
    <p:sldId id="295" r:id="rId16"/>
    <p:sldId id="302" r:id="rId17"/>
    <p:sldId id="298" r:id="rId18"/>
    <p:sldId id="283"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A814"/>
    <a:srgbClr val="F7BA00"/>
    <a:srgbClr val="EEB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27"/>
    <p:restoredTop sz="94674"/>
  </p:normalViewPr>
  <p:slideViewPr>
    <p:cSldViewPr snapToGrid="0" snapToObjects="1">
      <p:cViewPr>
        <p:scale>
          <a:sx n="100" d="100"/>
          <a:sy n="100" d="100"/>
        </p:scale>
        <p:origin x="1992" y="68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1DF8A-8978-B449-B99A-84E58CB73E1A}" type="datetimeFigureOut">
              <a:rPr lang="en-US" smtClean="0"/>
              <a:t>5/19/18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F0E94-42E3-D347-81C0-13D586334FA4}" type="slidenum">
              <a:rPr lang="en-US" smtClean="0"/>
              <a:t>‹#›</a:t>
            </a:fld>
            <a:endParaRPr lang="en-US"/>
          </a:p>
        </p:txBody>
      </p:sp>
    </p:spTree>
    <p:extLst>
      <p:ext uri="{BB962C8B-B14F-4D97-AF65-F5344CB8AC3E}">
        <p14:creationId xmlns:p14="http://schemas.microsoft.com/office/powerpoint/2010/main" val="1816547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F0E94-42E3-D347-81C0-13D586334FA4}" type="slidenum">
              <a:rPr lang="en-US" smtClean="0"/>
              <a:t>1</a:t>
            </a:fld>
            <a:endParaRPr lang="en-US"/>
          </a:p>
        </p:txBody>
      </p:sp>
    </p:spTree>
    <p:extLst>
      <p:ext uri="{BB962C8B-B14F-4D97-AF65-F5344CB8AC3E}">
        <p14:creationId xmlns:p14="http://schemas.microsoft.com/office/powerpoint/2010/main" val="20501526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pPr/>
              <a:t>5/19/18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1631727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5/19/18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90695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5/19/18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565709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334D819-9F07-4261-B09B-9E467E5D9002}" type="datetimeFigureOut">
              <a:rPr lang="en-US" smtClean="0"/>
              <a:t>5/19/18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070105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9334D819-9F07-4261-B09B-9E467E5D9002}" type="datetimeFigureOut">
              <a:rPr lang="en-US" smtClean="0"/>
              <a:pPr/>
              <a:t>5/19/18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8011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9334D819-9F07-4261-B09B-9E467E5D9002}" type="datetimeFigureOut">
              <a:rPr lang="en-US" smtClean="0"/>
              <a:t>5/19/18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333316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9334D819-9F07-4261-B09B-9E467E5D9002}" type="datetimeFigureOut">
              <a:rPr lang="en-US" smtClean="0"/>
              <a:t>5/19/18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85931013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9334D819-9F07-4261-B09B-9E467E5D9002}" type="datetimeFigureOut">
              <a:rPr lang="en-US" smtClean="0"/>
              <a:t>5/19/18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90925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34D819-9F07-4261-B09B-9E467E5D9002}" type="datetimeFigureOut">
              <a:rPr lang="en-US" smtClean="0"/>
              <a:t>5/19/18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91801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5/19/18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2756861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334D819-9F07-4261-B09B-9E467E5D9002}" type="datetimeFigureOut">
              <a:rPr lang="en-US" smtClean="0"/>
              <a:t>5/19/18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766878-3199-4EAB-94E7-2D6D11070E14}" type="slidenum">
              <a:rPr lang="en-US" smtClean="0"/>
              <a:t>‹#›</a:t>
            </a:fld>
            <a:endParaRPr lang="en-US" dirty="0"/>
          </a:p>
        </p:txBody>
      </p:sp>
    </p:spTree>
    <p:extLst>
      <p:ext uri="{BB962C8B-B14F-4D97-AF65-F5344CB8AC3E}">
        <p14:creationId xmlns:p14="http://schemas.microsoft.com/office/powerpoint/2010/main" val="13349973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34D819-9F07-4261-B09B-9E467E5D9002}" type="datetimeFigureOut">
              <a:rPr lang="en-US" smtClean="0"/>
              <a:pPr/>
              <a:t>5/19/18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66878-3199-4EAB-94E7-2D6D11070E14}" type="slidenum">
              <a:rPr lang="en-US" smtClean="0"/>
              <a:pPr/>
              <a:t>‹#›</a:t>
            </a:fld>
            <a:endParaRPr lang="en-US" dirty="0"/>
          </a:p>
        </p:txBody>
      </p:sp>
    </p:spTree>
    <p:extLst>
      <p:ext uri="{BB962C8B-B14F-4D97-AF65-F5344CB8AC3E}">
        <p14:creationId xmlns:p14="http://schemas.microsoft.com/office/powerpoint/2010/main" val="20043470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 Id="rId3" Type="http://schemas.openxmlformats.org/officeDocument/2006/relationships/image" Target="../media/image17.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tiff"/><Relationship Id="rId3" Type="http://schemas.openxmlformats.org/officeDocument/2006/relationships/image" Target="../media/image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tiff"/><Relationship Id="rId3" Type="http://schemas.openxmlformats.org/officeDocument/2006/relationships/image" Target="../media/image8.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053" y="825642"/>
            <a:ext cx="5693190" cy="3818276"/>
          </a:xfrm>
          <a:prstGeom prst="rect">
            <a:avLst/>
          </a:prstGeom>
        </p:spPr>
      </p:pic>
      <p:sp>
        <p:nvSpPr>
          <p:cNvPr id="2" name="Title 1"/>
          <p:cNvSpPr>
            <a:spLocks noGrp="1"/>
          </p:cNvSpPr>
          <p:nvPr>
            <p:ph type="ctrTitle"/>
          </p:nvPr>
        </p:nvSpPr>
        <p:spPr/>
        <p:txBody>
          <a:bodyPr>
            <a:normAutofit/>
          </a:bodyPr>
          <a:lstStyle/>
          <a:p>
            <a:r>
              <a:rPr lang="en-US" sz="2000" dirty="0" smtClean="0"/>
              <a:t>Taking Charge of Your Finances 100%</a:t>
            </a:r>
            <a:endParaRPr lang="en-US" sz="2000" dirty="0"/>
          </a:p>
        </p:txBody>
      </p:sp>
      <p:sp>
        <p:nvSpPr>
          <p:cNvPr id="3" name="Subtitle 2"/>
          <p:cNvSpPr>
            <a:spLocks noGrp="1"/>
          </p:cNvSpPr>
          <p:nvPr>
            <p:ph type="subTitle" idx="1"/>
          </p:nvPr>
        </p:nvSpPr>
        <p:spPr>
          <a:xfrm>
            <a:off x="1524000" y="3602038"/>
            <a:ext cx="9932894" cy="1655762"/>
          </a:xfrm>
        </p:spPr>
        <p:txBody>
          <a:bodyPr>
            <a:normAutofit fontScale="92500"/>
          </a:bodyPr>
          <a:lstStyle/>
          <a:p>
            <a:endParaRPr lang="en-US" dirty="0">
              <a:latin typeface="Arial Rounded MT Bold" charset="0"/>
              <a:ea typeface="Arial Rounded MT Bold" charset="0"/>
              <a:cs typeface="Arial Rounded MT Bold" charset="0"/>
            </a:endParaRPr>
          </a:p>
          <a:p>
            <a:r>
              <a:rPr lang="en-US" dirty="0" smtClean="0">
                <a:latin typeface="Arial Rounded MT Bold" charset="0"/>
                <a:ea typeface="Arial Rounded MT Bold" charset="0"/>
                <a:cs typeface="Arial Rounded MT Bold" charset="0"/>
              </a:rPr>
              <a:t>MODULE THREE</a:t>
            </a:r>
          </a:p>
          <a:p>
            <a:r>
              <a:rPr lang="en-US" sz="4000" dirty="0" smtClean="0">
                <a:solidFill>
                  <a:srgbClr val="00B050"/>
                </a:solidFill>
                <a:latin typeface="Arial Rounded MT Bold" charset="0"/>
                <a:ea typeface="Arial Rounded MT Bold" charset="0"/>
                <a:cs typeface="Arial Rounded MT Bold" charset="0"/>
              </a:rPr>
              <a:t>Seeding The </a:t>
            </a:r>
            <a:r>
              <a:rPr lang="en-US" sz="4000" dirty="0" smtClean="0">
                <a:solidFill>
                  <a:srgbClr val="EFA814"/>
                </a:solidFill>
                <a:latin typeface="Arial Rounded MT Bold" charset="0"/>
                <a:ea typeface="Arial Rounded MT Bold" charset="0"/>
                <a:cs typeface="Arial Rounded MT Bold" charset="0"/>
              </a:rPr>
              <a:t>Most </a:t>
            </a:r>
            <a:r>
              <a:rPr lang="en-US" sz="4000" dirty="0">
                <a:solidFill>
                  <a:srgbClr val="EFA814"/>
                </a:solidFill>
                <a:latin typeface="Arial Rounded MT Bold" charset="0"/>
                <a:ea typeface="Arial Rounded MT Bold" charset="0"/>
                <a:cs typeface="Arial Rounded MT Bold" charset="0"/>
              </a:rPr>
              <a:t>P</a:t>
            </a:r>
            <a:r>
              <a:rPr lang="en-US" sz="4000" dirty="0" smtClean="0">
                <a:solidFill>
                  <a:srgbClr val="EFA814"/>
                </a:solidFill>
                <a:latin typeface="Arial Rounded MT Bold" charset="0"/>
                <a:ea typeface="Arial Rounded MT Bold" charset="0"/>
                <a:cs typeface="Arial Rounded MT Bold" charset="0"/>
              </a:rPr>
              <a:t>rofitable</a:t>
            </a:r>
            <a:r>
              <a:rPr lang="en-US" sz="4000" dirty="0" smtClean="0">
                <a:solidFill>
                  <a:srgbClr val="FFC000"/>
                </a:solidFill>
                <a:latin typeface="Arial Rounded MT Bold" charset="0"/>
                <a:ea typeface="Arial Rounded MT Bold" charset="0"/>
                <a:cs typeface="Arial Rounded MT Bold" charset="0"/>
              </a:rPr>
              <a:t>  </a:t>
            </a:r>
            <a:r>
              <a:rPr lang="en-US" sz="4000" dirty="0" smtClean="0">
                <a:solidFill>
                  <a:srgbClr val="00B050"/>
                </a:solidFill>
                <a:latin typeface="Arial Rounded MT Bold" charset="0"/>
                <a:ea typeface="Arial Rounded MT Bold" charset="0"/>
                <a:cs typeface="Arial Rounded MT Bold" charset="0"/>
              </a:rPr>
              <a:t>Investment</a:t>
            </a:r>
          </a:p>
          <a:p>
            <a:endParaRPr lang="en-US" sz="4000" dirty="0">
              <a:solidFill>
                <a:srgbClr val="00B050"/>
              </a:solidFill>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a:p>
            <a:endParaRPr lang="en-US" dirty="0" smtClean="0">
              <a:latin typeface="Arial Rounded MT Bold" charset="0"/>
              <a:ea typeface="Arial Rounded MT Bold" charset="0"/>
              <a:cs typeface="Arial Rounded MT Bold" charset="0"/>
            </a:endParaRPr>
          </a:p>
        </p:txBody>
      </p:sp>
    </p:spTree>
    <p:extLst>
      <p:ext uri="{BB962C8B-B14F-4D97-AF65-F5344CB8AC3E}">
        <p14:creationId xmlns:p14="http://schemas.microsoft.com/office/powerpoint/2010/main" val="15502708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the </a:t>
            </a:r>
            <a:r>
              <a:rPr lang="en-US" b="1" dirty="0" smtClean="0">
                <a:solidFill>
                  <a:srgbClr val="00B050"/>
                </a:solidFill>
              </a:rPr>
              <a:t>goodly loan</a:t>
            </a:r>
            <a:endParaRPr lang="en-US" b="1" dirty="0">
              <a:solidFill>
                <a:srgbClr val="00B050"/>
              </a:solidFill>
            </a:endParaRPr>
          </a:p>
        </p:txBody>
      </p:sp>
      <p:sp>
        <p:nvSpPr>
          <p:cNvPr id="3" name="Content Placeholder 2"/>
          <p:cNvSpPr>
            <a:spLocks noGrp="1"/>
          </p:cNvSpPr>
          <p:nvPr>
            <p:ph sz="half" idx="1"/>
          </p:nvPr>
        </p:nvSpPr>
        <p:spPr/>
        <p:txBody>
          <a:bodyPr>
            <a:normAutofit/>
          </a:bodyPr>
          <a:lstStyle/>
          <a:p>
            <a:pPr marL="514350" indent="-514350">
              <a:buAutoNum type="arabicPeriod"/>
            </a:pPr>
            <a:r>
              <a:rPr lang="en-US" dirty="0" smtClean="0"/>
              <a:t>About the money itself :</a:t>
            </a:r>
          </a:p>
          <a:p>
            <a:pPr marL="0" indent="0">
              <a:buNone/>
            </a:pPr>
            <a:r>
              <a:rPr lang="en-US" dirty="0" smtClean="0"/>
              <a:t>It must be form pure money not from the dishonest or impure parts</a:t>
            </a:r>
          </a:p>
          <a:p>
            <a:pPr marL="514350" indent="-514350">
              <a:buAutoNum type="arabicPeriod"/>
            </a:pPr>
            <a:endParaRPr lang="en-US" dirty="0" smtClean="0"/>
          </a:p>
        </p:txBody>
      </p:sp>
      <p:sp>
        <p:nvSpPr>
          <p:cNvPr id="4" name="Content Placeholder 3"/>
          <p:cNvSpPr>
            <a:spLocks noGrp="1"/>
          </p:cNvSpPr>
          <p:nvPr>
            <p:ph sz="half" idx="2"/>
          </p:nvPr>
        </p:nvSpPr>
        <p:spPr/>
        <p:txBody>
          <a:bodyPr>
            <a:normAutofit/>
          </a:bodyPr>
          <a:lstStyle/>
          <a:p>
            <a:endParaRPr lang="en-US"/>
          </a:p>
        </p:txBody>
      </p:sp>
      <p:pic>
        <p:nvPicPr>
          <p:cNvPr id="5" name="Picture 4"/>
          <p:cNvPicPr>
            <a:picLocks noChangeAspect="1"/>
          </p:cNvPicPr>
          <p:nvPr/>
        </p:nvPicPr>
        <p:blipFill>
          <a:blip r:embed="rId2"/>
          <a:stretch>
            <a:fillRect/>
          </a:stretch>
        </p:blipFill>
        <p:spPr>
          <a:xfrm>
            <a:off x="6041929" y="2176463"/>
            <a:ext cx="5677432" cy="3703637"/>
          </a:xfrm>
          <a:prstGeom prst="rect">
            <a:avLst/>
          </a:prstGeom>
        </p:spPr>
      </p:pic>
    </p:spTree>
    <p:extLst>
      <p:ext uri="{BB962C8B-B14F-4D97-AF65-F5344CB8AC3E}">
        <p14:creationId xmlns:p14="http://schemas.microsoft.com/office/powerpoint/2010/main" val="3165015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the </a:t>
            </a:r>
            <a:r>
              <a:rPr lang="en-US" b="1" dirty="0" smtClean="0">
                <a:solidFill>
                  <a:srgbClr val="00B050"/>
                </a:solidFill>
              </a:rPr>
              <a:t>goodly loan…</a:t>
            </a:r>
            <a:endParaRPr lang="en-US" b="1" dirty="0">
              <a:solidFill>
                <a:srgbClr val="00B050"/>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2. Between the spender and Allah:</a:t>
            </a:r>
          </a:p>
          <a:p>
            <a:pPr marL="0" indent="0">
              <a:buNone/>
            </a:pPr>
            <a:r>
              <a:rPr lang="en-US" dirty="0" smtClean="0"/>
              <a:t>Must be  </a:t>
            </a:r>
            <a:r>
              <a:rPr lang="en-US" dirty="0"/>
              <a:t>g</a:t>
            </a:r>
            <a:r>
              <a:rPr lang="en-US" dirty="0" smtClean="0"/>
              <a:t>iven with a good heart, without hesitation when giving it, seeking the good pleasure of Allah.</a:t>
            </a:r>
          </a:p>
        </p:txBody>
      </p:sp>
      <p:sp>
        <p:nvSpPr>
          <p:cNvPr id="4" name="Content Placeholder 3"/>
          <p:cNvSpPr>
            <a:spLocks noGrp="1"/>
          </p:cNvSpPr>
          <p:nvPr>
            <p:ph sz="half" idx="2"/>
          </p:nvPr>
        </p:nvSpPr>
        <p:spPr/>
        <p:txBody>
          <a:bodyPr>
            <a:normAutofit/>
          </a:bodyPr>
          <a:lstStyle/>
          <a:p>
            <a:endParaRPr lang="en-US"/>
          </a:p>
        </p:txBody>
      </p:sp>
      <p:pic>
        <p:nvPicPr>
          <p:cNvPr id="6" name="Picture 5"/>
          <p:cNvPicPr>
            <a:picLocks noChangeAspect="1"/>
          </p:cNvPicPr>
          <p:nvPr/>
        </p:nvPicPr>
        <p:blipFill>
          <a:blip r:embed="rId2"/>
          <a:stretch>
            <a:fillRect/>
          </a:stretch>
        </p:blipFill>
        <p:spPr>
          <a:xfrm>
            <a:off x="6477000" y="1856238"/>
            <a:ext cx="4254500" cy="3483732"/>
          </a:xfrm>
          <a:prstGeom prst="rect">
            <a:avLst/>
          </a:prstGeom>
        </p:spPr>
      </p:pic>
    </p:spTree>
    <p:extLst>
      <p:ext uri="{BB962C8B-B14F-4D97-AF65-F5344CB8AC3E}">
        <p14:creationId xmlns:p14="http://schemas.microsoft.com/office/powerpoint/2010/main" val="2554036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Qualities of the </a:t>
            </a:r>
            <a:r>
              <a:rPr lang="en-US" b="1" dirty="0" smtClean="0">
                <a:solidFill>
                  <a:srgbClr val="00B050"/>
                </a:solidFill>
              </a:rPr>
              <a:t>goodly loan</a:t>
            </a:r>
            <a:endParaRPr lang="en-US" b="1" dirty="0">
              <a:solidFill>
                <a:srgbClr val="00B050"/>
              </a:solidFill>
            </a:endParaRPr>
          </a:p>
        </p:txBody>
      </p:sp>
      <p:sp>
        <p:nvSpPr>
          <p:cNvPr id="3" name="Content Placeholder 2"/>
          <p:cNvSpPr>
            <a:spLocks noGrp="1"/>
          </p:cNvSpPr>
          <p:nvPr>
            <p:ph sz="half" idx="1"/>
          </p:nvPr>
        </p:nvSpPr>
        <p:spPr/>
        <p:txBody>
          <a:bodyPr>
            <a:normAutofit/>
          </a:bodyPr>
          <a:lstStyle/>
          <a:p>
            <a:pPr marL="0" indent="0">
              <a:buNone/>
            </a:pPr>
            <a:r>
              <a:rPr lang="en-US" dirty="0" smtClean="0"/>
              <a:t>3 Between the spender and the taker:</a:t>
            </a:r>
          </a:p>
          <a:p>
            <a:pPr marL="0" indent="0">
              <a:buNone/>
            </a:pPr>
            <a:r>
              <a:rPr lang="en-US" dirty="0" smtClean="0"/>
              <a:t>It should not be followed with reminders about it or with any type of injury</a:t>
            </a:r>
            <a:endParaRPr lang="en-US" dirty="0"/>
          </a:p>
        </p:txBody>
      </p:sp>
      <p:pic>
        <p:nvPicPr>
          <p:cNvPr id="5" name="Content Placeholder 4"/>
          <p:cNvPicPr>
            <a:picLocks noGrp="1" noChangeAspect="1"/>
          </p:cNvPicPr>
          <p:nvPr>
            <p:ph sz="half" idx="2"/>
          </p:nvPr>
        </p:nvPicPr>
        <p:blipFill>
          <a:blip r:embed="rId2"/>
          <a:stretch>
            <a:fillRect/>
          </a:stretch>
        </p:blipFill>
        <p:spPr>
          <a:xfrm>
            <a:off x="6857999" y="2082800"/>
            <a:ext cx="4782741" cy="3188494"/>
          </a:xfrm>
          <a:prstGeom prst="rect">
            <a:avLst/>
          </a:prstGeom>
        </p:spPr>
      </p:pic>
    </p:spTree>
    <p:extLst>
      <p:ext uri="{BB962C8B-B14F-4D97-AF65-F5344CB8AC3E}">
        <p14:creationId xmlns:p14="http://schemas.microsoft.com/office/powerpoint/2010/main" val="5068370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a:t>
            </a:r>
            <a:endParaRPr lang="en-US" dirty="0"/>
          </a:p>
        </p:txBody>
      </p:sp>
      <p:sp>
        <p:nvSpPr>
          <p:cNvPr id="3" name="Content Placeholder 2"/>
          <p:cNvSpPr>
            <a:spLocks noGrp="1"/>
          </p:cNvSpPr>
          <p:nvPr>
            <p:ph idx="1"/>
          </p:nvPr>
        </p:nvSpPr>
        <p:spPr>
          <a:xfrm>
            <a:off x="838200" y="1825625"/>
            <a:ext cx="5194300" cy="4351338"/>
          </a:xfrm>
        </p:spPr>
        <p:txBody>
          <a:bodyPr>
            <a:normAutofit fontScale="77500" lnSpcReduction="20000"/>
          </a:bodyPr>
          <a:lstStyle/>
          <a:p>
            <a:pPr marL="0" indent="0">
              <a:buNone/>
            </a:pPr>
            <a:endParaRPr lang="en-US" dirty="0" smtClean="0"/>
          </a:p>
          <a:p>
            <a:pPr marL="0" indent="0">
              <a:buNone/>
            </a:pPr>
            <a:r>
              <a:rPr lang="en-US" dirty="0" smtClean="0"/>
              <a:t>Abu </a:t>
            </a:r>
            <a:r>
              <a:rPr lang="en-US" dirty="0" err="1"/>
              <a:t>Hurayrah</a:t>
            </a:r>
            <a:r>
              <a:rPr lang="en-US" dirty="0"/>
              <a:t>  may  </a:t>
            </a:r>
            <a:r>
              <a:rPr lang="en-US" dirty="0" err="1"/>
              <a:t>Allaah</a:t>
            </a:r>
            <a:r>
              <a:rPr lang="en-US" dirty="0"/>
              <a:t>  be  pleased  with  him said, "A man came to the Prophet , and said, 'O Messenger of Allah, I have a dinar.' He said, 'Spend it on yourself.' The man said, 'I have another (dinar).' He said, 'Spend it on your child.' The man said, 'I have another.' He said, 'Spend it on your wife/family.' The man said, 'I have another.' He said, 'Spend it on your servant.' The man said, 'I have another.' He said, 'You know better where to spend it.'" </a:t>
            </a:r>
            <a:endParaRPr lang="en-US" dirty="0" smtClean="0"/>
          </a:p>
          <a:p>
            <a:pPr marL="0" indent="0">
              <a:buNone/>
            </a:pPr>
            <a:r>
              <a:rPr lang="en-US" dirty="0" smtClean="0"/>
              <a:t>[</a:t>
            </a:r>
            <a:r>
              <a:rPr lang="en-US" dirty="0"/>
              <a:t>Al-</a:t>
            </a:r>
            <a:r>
              <a:rPr lang="en-US" dirty="0" err="1"/>
              <a:t>Bayhaqi</a:t>
            </a:r>
            <a:r>
              <a:rPr lang="en-US" dirty="0"/>
              <a:t> and Abu </a:t>
            </a:r>
            <a:r>
              <a:rPr lang="en-US" dirty="0" err="1"/>
              <a:t>Ya‘la</a:t>
            </a:r>
            <a:r>
              <a:rPr lang="en-US" dirty="0"/>
              <a:t> - Al-</a:t>
            </a:r>
            <a:r>
              <a:rPr lang="en-US" dirty="0" err="1"/>
              <a:t>Albaani</a:t>
            </a:r>
            <a:r>
              <a:rPr lang="en-US" dirty="0"/>
              <a:t> graded it </a:t>
            </a:r>
            <a:r>
              <a:rPr lang="en-US" dirty="0" err="1"/>
              <a:t>hasan</a:t>
            </a:r>
            <a:r>
              <a:rPr lang="en-US" dirty="0"/>
              <a:t> (good)]</a:t>
            </a:r>
          </a:p>
        </p:txBody>
      </p:sp>
      <p:pic>
        <p:nvPicPr>
          <p:cNvPr id="5" name="Picture 4"/>
          <p:cNvPicPr>
            <a:picLocks noChangeAspect="1"/>
          </p:cNvPicPr>
          <p:nvPr/>
        </p:nvPicPr>
        <p:blipFill>
          <a:blip r:embed="rId2"/>
          <a:stretch>
            <a:fillRect/>
          </a:stretch>
        </p:blipFill>
        <p:spPr>
          <a:xfrm>
            <a:off x="8178800" y="365125"/>
            <a:ext cx="3289300" cy="2463800"/>
          </a:xfrm>
          <a:prstGeom prst="rect">
            <a:avLst/>
          </a:prstGeom>
        </p:spPr>
      </p:pic>
      <p:sp>
        <p:nvSpPr>
          <p:cNvPr id="11" name="TextBox 10"/>
          <p:cNvSpPr txBox="1"/>
          <p:nvPr/>
        </p:nvSpPr>
        <p:spPr>
          <a:xfrm>
            <a:off x="7391400" y="3733798"/>
            <a:ext cx="4203700" cy="1938992"/>
          </a:xfrm>
          <a:prstGeom prst="rect">
            <a:avLst/>
          </a:prstGeom>
          <a:noFill/>
        </p:spPr>
        <p:txBody>
          <a:bodyPr wrap="square" rtlCol="0">
            <a:spAutoFit/>
          </a:bodyPr>
          <a:lstStyle/>
          <a:p>
            <a:r>
              <a:rPr lang="en-US" sz="2000" dirty="0" smtClean="0"/>
              <a:t>The Prophet SAW said</a:t>
            </a:r>
          </a:p>
          <a:p>
            <a:r>
              <a:rPr lang="en-US" sz="2000" dirty="0" smtClean="0"/>
              <a:t>“</a:t>
            </a:r>
            <a:r>
              <a:rPr lang="en-US" sz="2000" dirty="0"/>
              <a:t>Charity given to the poor is Charity , while charity given to the relative is twofold: A Charity and a </a:t>
            </a:r>
            <a:r>
              <a:rPr lang="en-US" sz="2000" dirty="0" err="1"/>
              <a:t>Silah</a:t>
            </a:r>
            <a:r>
              <a:rPr lang="en-US" sz="2000" dirty="0"/>
              <a:t> (</a:t>
            </a:r>
            <a:r>
              <a:rPr lang="en-US" sz="2000" dirty="0" err="1"/>
              <a:t>refering</a:t>
            </a:r>
            <a:r>
              <a:rPr lang="en-US" sz="2000" dirty="0"/>
              <a:t> to keeping ties of kinship</a:t>
            </a:r>
            <a:r>
              <a:rPr lang="en-US" sz="2000" dirty="0" smtClean="0"/>
              <a:t>)”</a:t>
            </a:r>
          </a:p>
          <a:p>
            <a:r>
              <a:rPr lang="en-US" sz="2000" dirty="0" smtClean="0"/>
              <a:t>  </a:t>
            </a:r>
            <a:r>
              <a:rPr lang="en-US" sz="2000" dirty="0"/>
              <a:t>(Al </a:t>
            </a:r>
            <a:r>
              <a:rPr lang="en-US" sz="2000" dirty="0" err="1"/>
              <a:t>Bukhari</a:t>
            </a:r>
            <a:r>
              <a:rPr lang="en-US" sz="2000" dirty="0"/>
              <a:t>, Muslim)</a:t>
            </a:r>
          </a:p>
        </p:txBody>
      </p:sp>
    </p:spTree>
    <p:extLst>
      <p:ext uri="{BB962C8B-B14F-4D97-AF65-F5344CB8AC3E}">
        <p14:creationId xmlns:p14="http://schemas.microsoft.com/office/powerpoint/2010/main" val="630329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6000" y="1346994"/>
            <a:ext cx="5298692" cy="5122069"/>
          </a:xfrm>
        </p:spPr>
      </p:pic>
    </p:spTree>
    <p:extLst>
      <p:ext uri="{BB962C8B-B14F-4D97-AF65-F5344CB8AC3E}">
        <p14:creationId xmlns:p14="http://schemas.microsoft.com/office/powerpoint/2010/main" val="10904546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a:t>
            </a:r>
            <a:endParaRPr lang="en-US" dirty="0"/>
          </a:p>
        </p:txBody>
      </p:sp>
      <p:sp>
        <p:nvSpPr>
          <p:cNvPr id="3" name="Content Placeholder 2"/>
          <p:cNvSpPr>
            <a:spLocks noGrp="1"/>
          </p:cNvSpPr>
          <p:nvPr>
            <p:ph idx="1"/>
          </p:nvPr>
        </p:nvSpPr>
        <p:spPr>
          <a:xfrm>
            <a:off x="171140" y="1539876"/>
            <a:ext cx="5295900" cy="4351338"/>
          </a:xfrm>
        </p:spPr>
        <p:txBody>
          <a:bodyPr/>
          <a:lstStyle/>
          <a:p>
            <a:endParaRPr lang="en-US" dirty="0" smtClean="0"/>
          </a:p>
          <a:p>
            <a:pPr marL="0" indent="0">
              <a:buNone/>
            </a:pPr>
            <a:r>
              <a:rPr lang="en-US" dirty="0" smtClean="0"/>
              <a:t>Give </a:t>
            </a:r>
            <a:r>
              <a:rPr lang="en-US" dirty="0"/>
              <a:t>f</a:t>
            </a:r>
            <a:r>
              <a:rPr lang="en-US" dirty="0" smtClean="0"/>
              <a:t>rom </a:t>
            </a:r>
            <a:r>
              <a:rPr lang="en-US" dirty="0" smtClean="0"/>
              <a:t>the best of your wealth , not the old </a:t>
            </a:r>
            <a:r>
              <a:rPr lang="en-US" dirty="0" smtClean="0"/>
              <a:t>or the sick or </a:t>
            </a:r>
            <a:r>
              <a:rPr lang="en-US" dirty="0" smtClean="0"/>
              <a:t>the </a:t>
            </a:r>
            <a:r>
              <a:rPr lang="en-US" dirty="0" smtClean="0"/>
              <a:t>lame...</a:t>
            </a:r>
          </a:p>
          <a:p>
            <a:pPr marL="0" indent="0">
              <a:buNone/>
            </a:pPr>
            <a:endParaRPr lang="en-US" dirty="0" smtClean="0"/>
          </a:p>
          <a:p>
            <a:pPr marL="0" indent="0">
              <a:buNone/>
            </a:pPr>
            <a:r>
              <a:rPr lang="en-US" dirty="0" smtClean="0"/>
              <a:t>Give not only old and worn out clothing and personal effects; stale food items. Give new as well, fresh, gently used items and especially from what you love. </a:t>
            </a:r>
            <a:endParaRPr lang="en-US" dirty="0"/>
          </a:p>
          <a:p>
            <a:pPr marL="0" indent="0">
              <a:buNone/>
            </a:pPr>
            <a:endParaRPr lang="en-US" dirty="0"/>
          </a:p>
        </p:txBody>
      </p:sp>
      <p:pic>
        <p:nvPicPr>
          <p:cNvPr id="4" name="Picture 3"/>
          <p:cNvPicPr>
            <a:picLocks noChangeAspect="1"/>
          </p:cNvPicPr>
          <p:nvPr/>
        </p:nvPicPr>
        <p:blipFill>
          <a:blip r:embed="rId2"/>
          <a:stretch>
            <a:fillRect/>
          </a:stretch>
        </p:blipFill>
        <p:spPr>
          <a:xfrm>
            <a:off x="5913998" y="1690688"/>
            <a:ext cx="5439802" cy="3633788"/>
          </a:xfrm>
          <a:prstGeom prst="rect">
            <a:avLst/>
          </a:prstGeom>
        </p:spPr>
      </p:pic>
      <p:pic>
        <p:nvPicPr>
          <p:cNvPr id="5" name="Picture 4"/>
          <p:cNvPicPr>
            <a:picLocks noChangeAspect="1"/>
          </p:cNvPicPr>
          <p:nvPr/>
        </p:nvPicPr>
        <p:blipFill>
          <a:blip r:embed="rId3"/>
          <a:stretch>
            <a:fillRect/>
          </a:stretch>
        </p:blipFill>
        <p:spPr>
          <a:xfrm>
            <a:off x="5467040" y="1539876"/>
            <a:ext cx="6553820" cy="3784600"/>
          </a:xfrm>
          <a:prstGeom prst="rect">
            <a:avLst/>
          </a:prstGeom>
        </p:spPr>
      </p:pic>
    </p:spTree>
    <p:extLst>
      <p:ext uri="{BB962C8B-B14F-4D97-AF65-F5344CB8AC3E}">
        <p14:creationId xmlns:p14="http://schemas.microsoft.com/office/powerpoint/2010/main" val="1696925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a:t>
            </a:r>
            <a:endParaRPr lang="en-US" dirty="0"/>
          </a:p>
        </p:txBody>
      </p:sp>
      <p:pic>
        <p:nvPicPr>
          <p:cNvPr id="4" name="Content Placeholder 3"/>
          <p:cNvPicPr>
            <a:picLocks noGrp="1" noChangeAspect="1"/>
          </p:cNvPicPr>
          <p:nvPr>
            <p:ph idx="1"/>
          </p:nvPr>
        </p:nvPicPr>
        <p:blipFill>
          <a:blip r:embed="rId2"/>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5039375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Wealth Nursery….what will you plant?</a:t>
            </a:r>
            <a:endParaRPr lang="en-US" dirty="0"/>
          </a:p>
        </p:txBody>
      </p:sp>
      <p:sp>
        <p:nvSpPr>
          <p:cNvPr id="3" name="Content Placeholder 2"/>
          <p:cNvSpPr>
            <a:spLocks noGrp="1"/>
          </p:cNvSpPr>
          <p:nvPr>
            <p:ph idx="1"/>
          </p:nvPr>
        </p:nvSpPr>
        <p:spPr>
          <a:xfrm>
            <a:off x="520700" y="1498600"/>
            <a:ext cx="6896100" cy="4678363"/>
          </a:xfrm>
        </p:spPr>
        <p:txBody>
          <a:bodyPr/>
          <a:lstStyle/>
          <a:p>
            <a:r>
              <a:rPr lang="en-US" dirty="0" smtClean="0"/>
              <a:t>Build(donate towards) a mosque</a:t>
            </a:r>
          </a:p>
          <a:p>
            <a:r>
              <a:rPr lang="en-US" dirty="0" smtClean="0"/>
              <a:t>Support an orphan </a:t>
            </a:r>
          </a:p>
          <a:p>
            <a:r>
              <a:rPr lang="en-US" dirty="0" smtClean="0"/>
              <a:t>Support a student of knowledge</a:t>
            </a:r>
          </a:p>
          <a:p>
            <a:r>
              <a:rPr lang="en-US" dirty="0" smtClean="0"/>
              <a:t>Build a well (donate towards)</a:t>
            </a:r>
          </a:p>
          <a:p>
            <a:r>
              <a:rPr lang="en-US" dirty="0" smtClean="0"/>
              <a:t>Gifting/Providing copies of the Quran for public </a:t>
            </a:r>
            <a:r>
              <a:rPr lang="en-US" dirty="0" smtClean="0"/>
              <a:t>use</a:t>
            </a:r>
          </a:p>
          <a:p>
            <a:r>
              <a:rPr lang="en-US" dirty="0" smtClean="0"/>
              <a:t>…</a:t>
            </a:r>
            <a:endParaRPr lang="en-US" dirty="0" smtClean="0"/>
          </a:p>
          <a:p>
            <a:endParaRPr lang="en-US" dirty="0" smtClean="0"/>
          </a:p>
          <a:p>
            <a:endParaRPr lang="en-US" dirty="0"/>
          </a:p>
        </p:txBody>
      </p:sp>
      <p:pic>
        <p:nvPicPr>
          <p:cNvPr id="5" name="Picture 4"/>
          <p:cNvPicPr>
            <a:picLocks noChangeAspect="1"/>
          </p:cNvPicPr>
          <p:nvPr/>
        </p:nvPicPr>
        <p:blipFill>
          <a:blip r:embed="rId2"/>
          <a:stretch>
            <a:fillRect/>
          </a:stretch>
        </p:blipFill>
        <p:spPr>
          <a:xfrm>
            <a:off x="6838950" y="1387476"/>
            <a:ext cx="5092700" cy="5092700"/>
          </a:xfrm>
          <a:prstGeom prst="rect">
            <a:avLst/>
          </a:prstGeom>
        </p:spPr>
      </p:pic>
    </p:spTree>
    <p:extLst>
      <p:ext uri="{BB962C8B-B14F-4D97-AF65-F5344CB8AC3E}">
        <p14:creationId xmlns:p14="http://schemas.microsoft.com/office/powerpoint/2010/main" val="20655533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5058" y="311337"/>
            <a:ext cx="4419600" cy="1325563"/>
          </a:xfrm>
        </p:spPr>
        <p:txBody>
          <a:bodyPr/>
          <a:lstStyle/>
          <a:p>
            <a:pPr algn="ctr"/>
            <a:r>
              <a:rPr lang="en-US" smtClean="0"/>
              <a:t>End of</a:t>
            </a:r>
            <a:endParaRPr lang="en-US" dirty="0"/>
          </a:p>
        </p:txBody>
      </p:sp>
      <p:sp>
        <p:nvSpPr>
          <p:cNvPr id="3" name="Content Placeholder 2"/>
          <p:cNvSpPr>
            <a:spLocks noGrp="1"/>
          </p:cNvSpPr>
          <p:nvPr>
            <p:ph idx="1"/>
          </p:nvPr>
        </p:nvSpPr>
        <p:spPr>
          <a:xfrm>
            <a:off x="273423" y="1798731"/>
            <a:ext cx="6382871" cy="4561728"/>
          </a:xfrm>
        </p:spPr>
        <p:txBody>
          <a:bodyPr/>
          <a:lstStyle/>
          <a:p>
            <a:pPr marL="0" indent="0" algn="ctr">
              <a:buNone/>
            </a:pPr>
            <a:endParaRPr lang="en-US" dirty="0" smtClean="0">
              <a:latin typeface="Arial Rounded MT Bold" charset="0"/>
              <a:ea typeface="Arial Rounded MT Bold" charset="0"/>
              <a:cs typeface="Arial Rounded MT Bold" charset="0"/>
            </a:endParaRPr>
          </a:p>
          <a:p>
            <a:pPr marL="0" indent="0" algn="ctr">
              <a:buNone/>
            </a:pPr>
            <a:r>
              <a:rPr lang="en-US" dirty="0" smtClean="0">
                <a:latin typeface="Arial Rounded MT Bold" charset="0"/>
                <a:ea typeface="Arial Rounded MT Bold" charset="0"/>
                <a:cs typeface="Arial Rounded MT Bold" charset="0"/>
              </a:rPr>
              <a:t>MODULE </a:t>
            </a:r>
            <a:r>
              <a:rPr lang="en-US" dirty="0" smtClean="0">
                <a:latin typeface="Arial Rounded MT Bold" charset="0"/>
                <a:ea typeface="Arial Rounded MT Bold" charset="0"/>
                <a:cs typeface="Arial Rounded MT Bold" charset="0"/>
              </a:rPr>
              <a:t>THREE</a:t>
            </a:r>
            <a:endParaRPr lang="en-US" dirty="0">
              <a:latin typeface="Arial Rounded MT Bold" charset="0"/>
              <a:ea typeface="Arial Rounded MT Bold" charset="0"/>
              <a:cs typeface="Arial Rounded MT Bold" charset="0"/>
            </a:endParaRPr>
          </a:p>
          <a:p>
            <a:pPr marL="0" indent="0" algn="ctr">
              <a:buNone/>
            </a:pPr>
            <a:r>
              <a:rPr lang="en-US" dirty="0" smtClean="0">
                <a:solidFill>
                  <a:srgbClr val="00B050"/>
                </a:solidFill>
                <a:latin typeface="Arial Rounded MT Bold" charset="0"/>
                <a:ea typeface="Arial Rounded MT Bold" charset="0"/>
                <a:cs typeface="Arial Rounded MT Bold" charset="0"/>
              </a:rPr>
              <a:t>Seeding the  </a:t>
            </a:r>
            <a:r>
              <a:rPr lang="en-US" dirty="0">
                <a:solidFill>
                  <a:srgbClr val="EFA814"/>
                </a:solidFill>
                <a:latin typeface="Arial Rounded MT Bold" charset="0"/>
                <a:ea typeface="Arial Rounded MT Bold" charset="0"/>
                <a:cs typeface="Arial Rounded MT Bold" charset="0"/>
              </a:rPr>
              <a:t>M</a:t>
            </a:r>
            <a:r>
              <a:rPr lang="en-US" dirty="0" smtClean="0">
                <a:solidFill>
                  <a:srgbClr val="EFA814"/>
                </a:solidFill>
                <a:latin typeface="Arial Rounded MT Bold" charset="0"/>
                <a:ea typeface="Arial Rounded MT Bold" charset="0"/>
                <a:cs typeface="Arial Rounded MT Bold" charset="0"/>
              </a:rPr>
              <a:t>ost Profitable </a:t>
            </a:r>
            <a:r>
              <a:rPr lang="en-US" dirty="0" smtClean="0">
                <a:solidFill>
                  <a:srgbClr val="00B050"/>
                </a:solidFill>
                <a:latin typeface="Arial Rounded MT Bold" charset="0"/>
                <a:ea typeface="Arial Rounded MT Bold" charset="0"/>
                <a:cs typeface="Arial Rounded MT Bold" charset="0"/>
              </a:rPr>
              <a:t>Investment</a:t>
            </a:r>
            <a:endParaRPr lang="en-US" dirty="0">
              <a:solidFill>
                <a:srgbClr val="00B050"/>
              </a:solidFill>
              <a:latin typeface="Arial Rounded MT Bold" charset="0"/>
              <a:ea typeface="Arial Rounded MT Bold" charset="0"/>
              <a:cs typeface="Arial Rounded MT Bold" charset="0"/>
            </a:endParaRPr>
          </a:p>
          <a:p>
            <a:pPr marL="0" indent="0" algn="ctr">
              <a:buNone/>
            </a:pPr>
            <a:endParaRPr lang="en-US" dirty="0">
              <a:solidFill>
                <a:srgbClr val="00B050"/>
              </a:solidFill>
              <a:latin typeface="Arial Rounded MT Bold" charset="0"/>
              <a:ea typeface="Arial Rounded MT Bold" charset="0"/>
              <a:cs typeface="Arial Rounded MT Bold" charset="0"/>
            </a:endParaRPr>
          </a:p>
          <a:p>
            <a:pPr marL="0" indent="0" algn="ctr">
              <a:buNone/>
            </a:pPr>
            <a:r>
              <a:rPr lang="en-US" dirty="0">
                <a:latin typeface="Arial Rounded MT Bold" charset="0"/>
                <a:ea typeface="Arial Rounded MT Bold" charset="0"/>
                <a:cs typeface="Arial Rounded MT Bold" charset="0"/>
              </a:rPr>
              <a:t>QUESTIONS?</a:t>
            </a:r>
          </a:p>
          <a:p>
            <a:pPr marL="0" indent="0" algn="ctr">
              <a:buNone/>
            </a:pPr>
            <a:r>
              <a:rPr lang="en-US" dirty="0">
                <a:latin typeface="Arial Rounded MT Bold" charset="0"/>
                <a:ea typeface="Arial Rounded MT Bold" charset="0"/>
                <a:cs typeface="Arial Rounded MT Bold" charset="0"/>
              </a:rPr>
              <a:t>TAKEAWAYS?</a:t>
            </a:r>
          </a:p>
          <a:p>
            <a:endParaRPr lang="en-US" dirty="0"/>
          </a:p>
          <a:p>
            <a:pPr marL="0" indent="0" algn="ctr">
              <a:buNone/>
            </a:pPr>
            <a:r>
              <a:rPr lang="en-US" dirty="0"/>
              <a:t>  </a:t>
            </a:r>
          </a:p>
          <a:p>
            <a:endParaRPr lang="en-US" dirty="0"/>
          </a:p>
        </p:txBody>
      </p:sp>
      <p:pic>
        <p:nvPicPr>
          <p:cNvPr id="4" name="Picture 3"/>
          <p:cNvPicPr>
            <a:picLocks noChangeAspect="1"/>
          </p:cNvPicPr>
          <p:nvPr/>
        </p:nvPicPr>
        <p:blipFill>
          <a:blip r:embed="rId2"/>
          <a:stretch>
            <a:fillRect/>
          </a:stretch>
        </p:blipFill>
        <p:spPr>
          <a:xfrm>
            <a:off x="7126941" y="2187945"/>
            <a:ext cx="4773706" cy="3176684"/>
          </a:xfrm>
          <a:prstGeom prst="rect">
            <a:avLst/>
          </a:prstGeom>
        </p:spPr>
      </p:pic>
    </p:spTree>
    <p:extLst>
      <p:ext uri="{BB962C8B-B14F-4D97-AF65-F5344CB8AC3E}">
        <p14:creationId xmlns:p14="http://schemas.microsoft.com/office/powerpoint/2010/main" val="17676975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6400" y="1193801"/>
            <a:ext cx="5613400" cy="4983162"/>
          </a:xfrm>
        </p:spPr>
        <p:txBody>
          <a:bodyPr>
            <a:normAutofit fontScale="92500" lnSpcReduction="10000"/>
          </a:bodyPr>
          <a:lstStyle/>
          <a:p>
            <a:pPr marL="0" indent="0" algn="just">
              <a:buNone/>
            </a:pPr>
            <a:endParaRPr lang="en-US" b="1" dirty="0" smtClean="0"/>
          </a:p>
          <a:p>
            <a:pPr marL="0" indent="0" algn="just">
              <a:buNone/>
            </a:pPr>
            <a:r>
              <a:rPr lang="en-US" sz="3000" b="1" dirty="0" smtClean="0"/>
              <a:t>“</a:t>
            </a:r>
            <a:r>
              <a:rPr lang="en-US" sz="3000" b="1" dirty="0"/>
              <a:t>The likeness of those who spend their wealth in the Way of Allah, is as the likeness of a grain (of corn); it grows seven ears, and each ear has a hundred grains. Allah gives manifold increase to whom He pleases. And Allah is All-Sufficient, All-Knower.” </a:t>
            </a:r>
            <a:r>
              <a:rPr lang="en-US" sz="3000" dirty="0"/>
              <a:t>[Al-</a:t>
            </a:r>
            <a:r>
              <a:rPr lang="en-US" sz="3000" dirty="0" err="1"/>
              <a:t>Baqarah</a:t>
            </a:r>
            <a:r>
              <a:rPr lang="en-US" sz="3000" dirty="0"/>
              <a:t> 2:261</a:t>
            </a:r>
            <a:r>
              <a:rPr lang="en-US" sz="3000" dirty="0" smtClean="0"/>
              <a:t>]</a:t>
            </a:r>
          </a:p>
          <a:p>
            <a:pPr marL="0" indent="0" algn="just">
              <a:buNone/>
            </a:pPr>
            <a:endParaRPr lang="en-US" dirty="0"/>
          </a:p>
          <a:p>
            <a:pPr marL="0" indent="0" algn="just">
              <a:buNone/>
            </a:pPr>
            <a:endParaRPr lang="en-US" dirty="0"/>
          </a:p>
          <a:p>
            <a:pPr marL="0" indent="0">
              <a:buNone/>
            </a:pPr>
            <a:r>
              <a:rPr lang="en-US" dirty="0"/>
              <a:t/>
            </a:r>
            <a:br>
              <a:rPr lang="en-US" dirty="0"/>
            </a:br>
            <a:endParaRPr lang="en-US" dirty="0"/>
          </a:p>
        </p:txBody>
      </p:sp>
      <p:pic>
        <p:nvPicPr>
          <p:cNvPr id="4" name="Picture 3"/>
          <p:cNvPicPr>
            <a:picLocks noChangeAspect="1"/>
          </p:cNvPicPr>
          <p:nvPr/>
        </p:nvPicPr>
        <p:blipFill>
          <a:blip r:embed="rId2"/>
          <a:stretch>
            <a:fillRect/>
          </a:stretch>
        </p:blipFill>
        <p:spPr>
          <a:xfrm>
            <a:off x="13423900" y="4289622"/>
            <a:ext cx="5673984" cy="3741541"/>
          </a:xfrm>
          <a:prstGeom prst="rect">
            <a:avLst/>
          </a:prstGeom>
        </p:spPr>
      </p:pic>
      <p:pic>
        <p:nvPicPr>
          <p:cNvPr id="1026" name="Picture 2" descr="mage result for ears of cor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00" y="1690688"/>
            <a:ext cx="4861362" cy="3922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1983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Charity              In the Hereafter</a:t>
            </a:r>
            <a:endParaRPr lang="en-US" dirty="0"/>
          </a:p>
        </p:txBody>
      </p:sp>
      <p:sp>
        <p:nvSpPr>
          <p:cNvPr id="4" name="Content Placeholder 3"/>
          <p:cNvSpPr>
            <a:spLocks noGrp="1"/>
          </p:cNvSpPr>
          <p:nvPr>
            <p:ph sz="half" idx="1"/>
          </p:nvPr>
        </p:nvSpPr>
        <p:spPr/>
        <p:txBody>
          <a:bodyPr/>
          <a:lstStyle/>
          <a:p>
            <a:pPr marL="0" indent="0">
              <a:buNone/>
            </a:pPr>
            <a:endParaRPr lang="en-US" dirty="0"/>
          </a:p>
        </p:txBody>
      </p:sp>
      <p:sp>
        <p:nvSpPr>
          <p:cNvPr id="5" name="Content Placeholder 4"/>
          <p:cNvSpPr>
            <a:spLocks noGrp="1"/>
          </p:cNvSpPr>
          <p:nvPr>
            <p:ph sz="half" idx="2"/>
          </p:nvPr>
        </p:nvSpPr>
        <p:spPr/>
        <p:txBody>
          <a:bodyPr/>
          <a:lstStyle/>
          <a:p>
            <a:pPr marL="514350" indent="-514350">
              <a:buAutoNum type="arabicPeriod"/>
            </a:pPr>
            <a:r>
              <a:rPr lang="en-US" dirty="0" smtClean="0"/>
              <a:t>Shades its giver from the intense heat then</a:t>
            </a:r>
          </a:p>
          <a:p>
            <a:pPr marL="514350" indent="-514350">
              <a:buAutoNum type="arabicPeriod"/>
            </a:pPr>
            <a:r>
              <a:rPr lang="en-US" dirty="0" smtClean="0"/>
              <a:t>Makes ones reckoning lighter</a:t>
            </a:r>
          </a:p>
          <a:p>
            <a:pPr marL="514350" indent="-514350">
              <a:buAutoNum type="arabicPeriod"/>
            </a:pPr>
            <a:r>
              <a:rPr lang="en-US" dirty="0" smtClean="0"/>
              <a:t>Makes one’s scale of good deeds lighter</a:t>
            </a:r>
          </a:p>
          <a:p>
            <a:pPr marL="514350" indent="-514350">
              <a:buAutoNum type="arabicPeriod"/>
            </a:pPr>
            <a:r>
              <a:rPr lang="en-US" dirty="0" smtClean="0"/>
              <a:t>Helps cross over the </a:t>
            </a:r>
            <a:r>
              <a:rPr lang="en-US" dirty="0" err="1" smtClean="0"/>
              <a:t>sirat</a:t>
            </a:r>
            <a:endParaRPr lang="en-US" dirty="0" smtClean="0"/>
          </a:p>
          <a:p>
            <a:pPr marL="514350" indent="-514350">
              <a:buAutoNum type="arabicPeriod"/>
            </a:pPr>
            <a:r>
              <a:rPr lang="en-US" dirty="0" smtClean="0"/>
              <a:t>Elevates one’s grade in paradise</a:t>
            </a:r>
            <a:endParaRPr lang="en-US" dirty="0"/>
          </a:p>
        </p:txBody>
      </p:sp>
      <p:sp>
        <p:nvSpPr>
          <p:cNvPr id="3" name="Oval 2"/>
          <p:cNvSpPr/>
          <p:nvPr/>
        </p:nvSpPr>
        <p:spPr>
          <a:xfrm>
            <a:off x="762000" y="1690688"/>
            <a:ext cx="5257799" cy="471011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6" name="TextBox 5"/>
          <p:cNvSpPr txBox="1"/>
          <p:nvPr/>
        </p:nvSpPr>
        <p:spPr>
          <a:xfrm>
            <a:off x="1761565" y="2528047"/>
            <a:ext cx="3980329" cy="2677656"/>
          </a:xfrm>
          <a:prstGeom prst="rect">
            <a:avLst/>
          </a:prstGeom>
          <a:noFill/>
        </p:spPr>
        <p:txBody>
          <a:bodyPr wrap="square" rtlCol="0">
            <a:spAutoFit/>
          </a:bodyPr>
          <a:lstStyle/>
          <a:p>
            <a:r>
              <a:rPr lang="en-US" sz="2400" dirty="0"/>
              <a:t>“Give </a:t>
            </a:r>
            <a:r>
              <a:rPr lang="en-US" sz="2400" dirty="0" err="1"/>
              <a:t>sadaqah</a:t>
            </a:r>
            <a:r>
              <a:rPr lang="en-US" sz="2400" dirty="0"/>
              <a:t> whether it is minor or major for there are ten good qualities in the </a:t>
            </a:r>
            <a:r>
              <a:rPr lang="en-US" sz="2400" dirty="0" err="1"/>
              <a:t>sadaqah</a:t>
            </a:r>
            <a:r>
              <a:rPr lang="en-US" sz="2400" dirty="0"/>
              <a:t>, five in this life and five in the Hereafter</a:t>
            </a:r>
            <a:r>
              <a:rPr lang="en-US" sz="2400" dirty="0" smtClean="0"/>
              <a:t>…” </a:t>
            </a:r>
          </a:p>
          <a:p>
            <a:endParaRPr lang="en-US" sz="2400" dirty="0" smtClean="0"/>
          </a:p>
          <a:p>
            <a:pPr algn="ctr"/>
            <a:r>
              <a:rPr lang="en-US" sz="2400" i="1" dirty="0" smtClean="0"/>
              <a:t>     Abu al </a:t>
            </a:r>
            <a:r>
              <a:rPr lang="en-US" sz="2400" i="1" dirty="0" err="1" smtClean="0"/>
              <a:t>Laith</a:t>
            </a:r>
            <a:r>
              <a:rPr lang="en-US" sz="2400" i="1" dirty="0" smtClean="0"/>
              <a:t> As </a:t>
            </a:r>
            <a:r>
              <a:rPr lang="en-US" sz="2400" i="1" dirty="0" err="1" smtClean="0"/>
              <a:t>Samarqandi</a:t>
            </a:r>
            <a:endParaRPr lang="en-US" sz="2400" i="1" dirty="0"/>
          </a:p>
        </p:txBody>
      </p:sp>
    </p:spTree>
    <p:extLst>
      <p:ext uri="{BB962C8B-B14F-4D97-AF65-F5344CB8AC3E}">
        <p14:creationId xmlns:p14="http://schemas.microsoft.com/office/powerpoint/2010/main" val="263124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Benefits of Charity in this Life</a:t>
            </a:r>
            <a:endParaRPr lang="en-US" dirty="0"/>
          </a:p>
        </p:txBody>
      </p:sp>
      <p:sp>
        <p:nvSpPr>
          <p:cNvPr id="3" name="Content Placeholder 2"/>
          <p:cNvSpPr>
            <a:spLocks noGrp="1"/>
          </p:cNvSpPr>
          <p:nvPr>
            <p:ph sz="half" idx="1"/>
          </p:nvPr>
        </p:nvSpPr>
        <p:spPr>
          <a:xfrm>
            <a:off x="228600" y="1825625"/>
            <a:ext cx="5181600" cy="4351338"/>
          </a:xfrm>
        </p:spPr>
        <p:txBody>
          <a:bodyPr>
            <a:normAutofit/>
          </a:bodyPr>
          <a:lstStyle/>
          <a:p>
            <a:r>
              <a:rPr lang="en-US" dirty="0"/>
              <a:t>Cleanses the </a:t>
            </a:r>
            <a:r>
              <a:rPr lang="en-US" dirty="0" smtClean="0"/>
              <a:t>Money</a:t>
            </a:r>
          </a:p>
          <a:p>
            <a:r>
              <a:rPr lang="en-US" dirty="0" smtClean="0"/>
              <a:t>Cleanses </a:t>
            </a:r>
            <a:r>
              <a:rPr lang="en-US" dirty="0"/>
              <a:t>the body from </a:t>
            </a:r>
            <a:r>
              <a:rPr lang="en-US" dirty="0" smtClean="0"/>
              <a:t>sins</a:t>
            </a:r>
          </a:p>
          <a:p>
            <a:r>
              <a:rPr lang="en-US" dirty="0" smtClean="0"/>
              <a:t>Repels </a:t>
            </a:r>
            <a:r>
              <a:rPr lang="en-US" dirty="0"/>
              <a:t>disasters and </a:t>
            </a:r>
            <a:r>
              <a:rPr lang="en-US" dirty="0" smtClean="0"/>
              <a:t>illnesses</a:t>
            </a:r>
          </a:p>
          <a:p>
            <a:r>
              <a:rPr lang="en-US" dirty="0" smtClean="0"/>
              <a:t>Brings </a:t>
            </a:r>
            <a:r>
              <a:rPr lang="en-US" dirty="0"/>
              <a:t>happiness to the </a:t>
            </a:r>
            <a:r>
              <a:rPr lang="en-US" dirty="0" smtClean="0"/>
              <a:t>poor</a:t>
            </a:r>
          </a:p>
          <a:p>
            <a:r>
              <a:rPr lang="en-US" dirty="0" smtClean="0"/>
              <a:t>Brings </a:t>
            </a:r>
            <a:r>
              <a:rPr lang="en-US" dirty="0"/>
              <a:t>blessings to the wealth and increase in provisions</a:t>
            </a:r>
          </a:p>
          <a:p>
            <a:endParaRPr lang="en-US" dirty="0"/>
          </a:p>
          <a:p>
            <a:endParaRPr lang="en-US" dirty="0"/>
          </a:p>
        </p:txBody>
      </p:sp>
      <p:sp>
        <p:nvSpPr>
          <p:cNvPr id="4" name="Content Placeholder 3"/>
          <p:cNvSpPr>
            <a:spLocks noGrp="1"/>
          </p:cNvSpPr>
          <p:nvPr>
            <p:ph sz="half" idx="2"/>
          </p:nvPr>
        </p:nvSpPr>
        <p:spPr/>
        <p:txBody>
          <a:bodyPr>
            <a:normAutofit/>
          </a:bodyPr>
          <a:lstStyle/>
          <a:p>
            <a:endParaRPr lang="en-US" dirty="0"/>
          </a:p>
        </p:txBody>
      </p:sp>
      <p:pic>
        <p:nvPicPr>
          <p:cNvPr id="6" name="Picture 5"/>
          <p:cNvPicPr>
            <a:picLocks noChangeAspect="1"/>
          </p:cNvPicPr>
          <p:nvPr/>
        </p:nvPicPr>
        <p:blipFill>
          <a:blip r:embed="rId2"/>
          <a:stretch>
            <a:fillRect/>
          </a:stretch>
        </p:blipFill>
        <p:spPr>
          <a:xfrm>
            <a:off x="6212309" y="1690688"/>
            <a:ext cx="5101381" cy="3821112"/>
          </a:xfrm>
          <a:prstGeom prst="rect">
            <a:avLst/>
          </a:prstGeom>
        </p:spPr>
      </p:pic>
    </p:spTree>
    <p:extLst>
      <p:ext uri="{BB962C8B-B14F-4D97-AF65-F5344CB8AC3E}">
        <p14:creationId xmlns:p14="http://schemas.microsoft.com/office/powerpoint/2010/main" val="3384781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Cleanses the Money</a:t>
            </a:r>
          </a:p>
        </p:txBody>
      </p:sp>
      <p:sp>
        <p:nvSpPr>
          <p:cNvPr id="4" name="Content Placeholder 3"/>
          <p:cNvSpPr>
            <a:spLocks noGrp="1"/>
          </p:cNvSpPr>
          <p:nvPr>
            <p:ph sz="half" idx="1"/>
          </p:nvPr>
        </p:nvSpPr>
        <p:spPr>
          <a:xfrm>
            <a:off x="838200" y="1690688"/>
            <a:ext cx="8928100" cy="1844675"/>
          </a:xfrm>
        </p:spPr>
        <p:txBody>
          <a:bodyPr>
            <a:normAutofit/>
          </a:bodyPr>
          <a:lstStyle/>
          <a:p>
            <a:pPr marL="0" indent="0" algn="ctr">
              <a:buNone/>
            </a:pPr>
            <a:r>
              <a:rPr lang="en-US" dirty="0" smtClean="0"/>
              <a:t>Allah’s Messenger (SAW) said </a:t>
            </a:r>
          </a:p>
          <a:p>
            <a:pPr marL="0" indent="0" algn="ctr">
              <a:buNone/>
            </a:pPr>
            <a:r>
              <a:rPr lang="en-US" dirty="0" smtClean="0"/>
              <a:t>“Verily , selling entails unnecessary speech, vowing and lying. Therefore cleanse it with </a:t>
            </a:r>
            <a:r>
              <a:rPr lang="en-US" dirty="0" err="1" smtClean="0"/>
              <a:t>Sadaqah</a:t>
            </a:r>
            <a:r>
              <a:rPr lang="en-US" dirty="0" smtClean="0"/>
              <a:t>”</a:t>
            </a:r>
            <a:endParaRPr lang="en-US" dirty="0"/>
          </a:p>
          <a:p>
            <a:pPr marL="0" indent="0" algn="ctr">
              <a:buNone/>
            </a:pPr>
            <a:endParaRPr lang="en-US" dirty="0" smtClean="0"/>
          </a:p>
        </p:txBody>
      </p:sp>
      <p:pic>
        <p:nvPicPr>
          <p:cNvPr id="6" name="Picture 5"/>
          <p:cNvPicPr>
            <a:picLocks noChangeAspect="1"/>
          </p:cNvPicPr>
          <p:nvPr/>
        </p:nvPicPr>
        <p:blipFill>
          <a:blip r:embed="rId2"/>
          <a:stretch>
            <a:fillRect/>
          </a:stretch>
        </p:blipFill>
        <p:spPr>
          <a:xfrm>
            <a:off x="2387600" y="3248026"/>
            <a:ext cx="7061200" cy="3530600"/>
          </a:xfrm>
          <a:prstGeom prst="rect">
            <a:avLst/>
          </a:prstGeom>
        </p:spPr>
      </p:pic>
    </p:spTree>
    <p:extLst>
      <p:ext uri="{BB962C8B-B14F-4D97-AF65-F5344CB8AC3E}">
        <p14:creationId xmlns:p14="http://schemas.microsoft.com/office/powerpoint/2010/main" val="290994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Cleanses the body from sins</a:t>
            </a:r>
            <a:br>
              <a:rPr lang="en-US" dirty="0"/>
            </a:br>
            <a:endParaRPr lang="en-US" dirty="0"/>
          </a:p>
        </p:txBody>
      </p:sp>
      <p:sp>
        <p:nvSpPr>
          <p:cNvPr id="3" name="Content Placeholder 2"/>
          <p:cNvSpPr>
            <a:spLocks noGrp="1"/>
          </p:cNvSpPr>
          <p:nvPr>
            <p:ph sz="half" idx="1"/>
          </p:nvPr>
        </p:nvSpPr>
        <p:spPr/>
        <p:txBody>
          <a:bodyPr/>
          <a:lstStyle/>
          <a:p>
            <a:pPr marL="514350" indent="-514350">
              <a:buAutoNum type="arabicPeriod"/>
            </a:pPr>
            <a:endParaRPr lang="en-US" dirty="0"/>
          </a:p>
          <a:p>
            <a:pPr marL="0" indent="0">
              <a:buNone/>
            </a:pPr>
            <a:r>
              <a:rPr lang="en-US" dirty="0" smtClean="0"/>
              <a:t>“Take </a:t>
            </a:r>
            <a:r>
              <a:rPr lang="en-US" dirty="0" err="1" smtClean="0"/>
              <a:t>Sadaqah</a:t>
            </a:r>
            <a:r>
              <a:rPr lang="en-US" dirty="0" smtClean="0"/>
              <a:t> (charity) from their wealth in order to purify them and </a:t>
            </a:r>
            <a:r>
              <a:rPr lang="en-US" dirty="0" err="1" smtClean="0"/>
              <a:t>santify</a:t>
            </a:r>
            <a:r>
              <a:rPr lang="en-US" dirty="0" smtClean="0"/>
              <a:t> them with it”</a:t>
            </a:r>
          </a:p>
          <a:p>
            <a:pPr marL="0" indent="0">
              <a:buNone/>
            </a:pPr>
            <a:r>
              <a:rPr lang="en-US" dirty="0" smtClean="0"/>
              <a:t>Quran 9:103</a:t>
            </a:r>
            <a:endParaRPr lang="en-US" dirty="0"/>
          </a:p>
        </p:txBody>
      </p:sp>
      <p:sp>
        <p:nvSpPr>
          <p:cNvPr id="4" name="Content Placeholder 3"/>
          <p:cNvSpPr>
            <a:spLocks noGrp="1"/>
          </p:cNvSpPr>
          <p:nvPr>
            <p:ph sz="half" idx="2"/>
          </p:nvPr>
        </p:nvSpPr>
        <p:spPr/>
        <p:txBody>
          <a:bodyPr/>
          <a:lstStyle/>
          <a:p>
            <a:endParaRPr lang="en-US" dirty="0"/>
          </a:p>
        </p:txBody>
      </p:sp>
      <p:sp>
        <p:nvSpPr>
          <p:cNvPr id="6" name="Content Placeholder 3"/>
          <p:cNvSpPr txBox="1">
            <a:spLocks/>
          </p:cNvSpPr>
          <p:nvPr/>
        </p:nvSpPr>
        <p:spPr>
          <a:xfrm>
            <a:off x="838200" y="1835150"/>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pic>
        <p:nvPicPr>
          <p:cNvPr id="7" name="Picture 6"/>
          <p:cNvPicPr>
            <a:picLocks noChangeAspect="1"/>
          </p:cNvPicPr>
          <p:nvPr/>
        </p:nvPicPr>
        <p:blipFill>
          <a:blip r:embed="rId2"/>
          <a:stretch>
            <a:fillRect/>
          </a:stretch>
        </p:blipFill>
        <p:spPr>
          <a:xfrm>
            <a:off x="6273800" y="1835150"/>
            <a:ext cx="5232400" cy="4094922"/>
          </a:xfrm>
          <a:prstGeom prst="rect">
            <a:avLst/>
          </a:prstGeom>
        </p:spPr>
      </p:pic>
    </p:spTree>
    <p:extLst>
      <p:ext uri="{BB962C8B-B14F-4D97-AF65-F5344CB8AC3E}">
        <p14:creationId xmlns:p14="http://schemas.microsoft.com/office/powerpoint/2010/main" val="3826061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Repels disasters and illnesses</a:t>
            </a:r>
            <a:br>
              <a:rPr lang="en-US" dirty="0"/>
            </a:br>
            <a:endParaRPr lang="en-US" dirty="0"/>
          </a:p>
        </p:txBody>
      </p:sp>
      <p:sp>
        <p:nvSpPr>
          <p:cNvPr id="3" name="Content Placeholder 2"/>
          <p:cNvSpPr>
            <a:spLocks noGrp="1"/>
          </p:cNvSpPr>
          <p:nvPr>
            <p:ph sz="half" idx="1"/>
          </p:nvPr>
        </p:nvSpPr>
        <p:spPr/>
        <p:txBody>
          <a:bodyPr/>
          <a:lstStyle/>
          <a:p>
            <a:pPr marL="0" indent="0">
              <a:buNone/>
            </a:pPr>
            <a:endParaRPr lang="en-US" dirty="0" smtClean="0"/>
          </a:p>
          <a:p>
            <a:pPr marL="0" indent="0">
              <a:buNone/>
            </a:pPr>
            <a:endParaRPr lang="en-US" sz="3200" dirty="0" smtClean="0"/>
          </a:p>
          <a:p>
            <a:pPr marL="0" indent="0">
              <a:buNone/>
            </a:pPr>
            <a:r>
              <a:rPr lang="en-US" sz="3200" dirty="0" smtClean="0"/>
              <a:t>“Heal your sick with Charity”</a:t>
            </a:r>
            <a:endParaRPr lang="en-US" dirty="0"/>
          </a:p>
          <a:p>
            <a:pPr marL="0" indent="0">
              <a:buNone/>
            </a:pPr>
            <a:r>
              <a:rPr lang="en-US" i="1" dirty="0" smtClean="0"/>
              <a:t>            </a:t>
            </a:r>
            <a:r>
              <a:rPr lang="en-US" sz="2400" i="1" dirty="0" smtClean="0"/>
              <a:t>~Prophet Mohammed SAW</a:t>
            </a:r>
            <a:endParaRPr lang="en-US" sz="2400" i="1" dirty="0"/>
          </a:p>
        </p:txBody>
      </p:sp>
      <p:pic>
        <p:nvPicPr>
          <p:cNvPr id="7" name="Content Placeholder 4"/>
          <p:cNvPicPr>
            <a:picLocks noChangeAspect="1"/>
          </p:cNvPicPr>
          <p:nvPr/>
        </p:nvPicPr>
        <p:blipFill>
          <a:blip r:embed="rId2"/>
          <a:stretch>
            <a:fillRect/>
          </a:stretch>
        </p:blipFill>
        <p:spPr>
          <a:xfrm>
            <a:off x="7109320" y="2195886"/>
            <a:ext cx="3291980" cy="2465808"/>
          </a:xfrm>
          <a:prstGeom prst="rect">
            <a:avLst/>
          </a:prstGeom>
        </p:spPr>
      </p:pic>
      <p:sp>
        <p:nvSpPr>
          <p:cNvPr id="8" name="Content Placeholder 7"/>
          <p:cNvSpPr>
            <a:spLocks noGrp="1"/>
          </p:cNvSpPr>
          <p:nvPr>
            <p:ph sz="half" idx="2"/>
          </p:nvPr>
        </p:nvSpPr>
        <p:spPr/>
        <p:txBody>
          <a:bodyPr/>
          <a:lstStyle/>
          <a:p>
            <a:endParaRPr lang="en-US" dirty="0"/>
          </a:p>
        </p:txBody>
      </p:sp>
      <p:pic>
        <p:nvPicPr>
          <p:cNvPr id="9" name="Picture 8"/>
          <p:cNvPicPr>
            <a:picLocks noChangeAspect="1"/>
          </p:cNvPicPr>
          <p:nvPr/>
        </p:nvPicPr>
        <p:blipFill>
          <a:blip r:embed="rId3"/>
          <a:stretch>
            <a:fillRect/>
          </a:stretch>
        </p:blipFill>
        <p:spPr>
          <a:xfrm>
            <a:off x="5924445" y="1319796"/>
            <a:ext cx="5661729" cy="4217988"/>
          </a:xfrm>
          <a:prstGeom prst="rect">
            <a:avLst/>
          </a:prstGeom>
        </p:spPr>
      </p:pic>
    </p:spTree>
    <p:extLst>
      <p:ext uri="{BB962C8B-B14F-4D97-AF65-F5344CB8AC3E}">
        <p14:creationId xmlns:p14="http://schemas.microsoft.com/office/powerpoint/2010/main" val="2079100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Brings happiness to the poor</a:t>
            </a:r>
            <a:br>
              <a:rPr lang="en-US" dirty="0"/>
            </a:br>
            <a:endParaRPr lang="en-US"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endParaRPr lang="en-US" dirty="0" smtClean="0"/>
          </a:p>
          <a:p>
            <a:pPr marL="0" indent="0">
              <a:buNone/>
            </a:pPr>
            <a:r>
              <a:rPr lang="en-US" dirty="0"/>
              <a:t> </a:t>
            </a:r>
            <a:r>
              <a:rPr lang="en-US" dirty="0" smtClean="0"/>
              <a:t>The Best of acts are those that bring happiness to the righteous believers</a:t>
            </a:r>
            <a:endParaRPr lang="en-US" dirty="0"/>
          </a:p>
        </p:txBody>
      </p:sp>
      <p:pic>
        <p:nvPicPr>
          <p:cNvPr id="5" name="Picture 4"/>
          <p:cNvPicPr>
            <a:picLocks noChangeAspect="1"/>
          </p:cNvPicPr>
          <p:nvPr/>
        </p:nvPicPr>
        <p:blipFill>
          <a:blip r:embed="rId2"/>
          <a:stretch>
            <a:fillRect/>
          </a:stretch>
        </p:blipFill>
        <p:spPr>
          <a:xfrm>
            <a:off x="1193800" y="1690688"/>
            <a:ext cx="4470400" cy="4470400"/>
          </a:xfrm>
          <a:prstGeom prst="rect">
            <a:avLst/>
          </a:prstGeom>
        </p:spPr>
      </p:pic>
    </p:spTree>
    <p:extLst>
      <p:ext uri="{BB962C8B-B14F-4D97-AF65-F5344CB8AC3E}">
        <p14:creationId xmlns:p14="http://schemas.microsoft.com/office/powerpoint/2010/main" val="1594643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Brings </a:t>
            </a:r>
            <a:r>
              <a:rPr lang="en-US" dirty="0"/>
              <a:t>blessings to the wealth and increase in provisions</a:t>
            </a:r>
            <a:br>
              <a:rPr lang="en-US" dirty="0"/>
            </a:br>
            <a:r>
              <a:rPr lang="en-US" dirty="0"/>
              <a:t/>
            </a:r>
            <a:br>
              <a:rPr lang="en-US" dirty="0"/>
            </a:br>
            <a:endParaRPr lang="en-US" dirty="0"/>
          </a:p>
        </p:txBody>
      </p:sp>
      <p:sp>
        <p:nvSpPr>
          <p:cNvPr id="3" name="Content Placeholder 2"/>
          <p:cNvSpPr>
            <a:spLocks noGrp="1"/>
          </p:cNvSpPr>
          <p:nvPr>
            <p:ph sz="half" idx="1"/>
          </p:nvPr>
        </p:nvSpPr>
        <p:spPr>
          <a:xfrm>
            <a:off x="190500" y="1812925"/>
            <a:ext cx="5181600" cy="4351338"/>
          </a:xfrm>
        </p:spPr>
        <p:txBody>
          <a:bodyPr/>
          <a:lstStyle/>
          <a:p>
            <a:endParaRPr lang="en-US" dirty="0" smtClean="0"/>
          </a:p>
          <a:p>
            <a:pPr marL="0" indent="0">
              <a:buNone/>
            </a:pPr>
            <a:r>
              <a:rPr lang="en-US" dirty="0" smtClean="0"/>
              <a:t>“And whatsoever you spend of anything in Allah’s cause , He will replace it” </a:t>
            </a:r>
          </a:p>
          <a:p>
            <a:pPr marL="0" indent="0">
              <a:buNone/>
            </a:pPr>
            <a:r>
              <a:rPr lang="en-US" i="1" dirty="0" smtClean="0"/>
              <a:t>		Quran 34:39</a:t>
            </a:r>
            <a:endParaRPr lang="en-US" i="1" dirty="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6200" y="1422400"/>
            <a:ext cx="6862658" cy="4163346"/>
          </a:xfrm>
        </p:spPr>
      </p:pic>
    </p:spTree>
    <p:extLst>
      <p:ext uri="{BB962C8B-B14F-4D97-AF65-F5344CB8AC3E}">
        <p14:creationId xmlns:p14="http://schemas.microsoft.com/office/powerpoint/2010/main" val="9446451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3851</TotalTime>
  <Words>644</Words>
  <Application>Microsoft Macintosh PowerPoint</Application>
  <PresentationFormat>Widescreen</PresentationFormat>
  <Paragraphs>84</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 Rounded MT Bold</vt:lpstr>
      <vt:lpstr>Calibri</vt:lpstr>
      <vt:lpstr>Calibri Light</vt:lpstr>
      <vt:lpstr>Arial</vt:lpstr>
      <vt:lpstr>Office Theme</vt:lpstr>
      <vt:lpstr>Taking Charge of Your Finances 100%</vt:lpstr>
      <vt:lpstr>PowerPoint Presentation</vt:lpstr>
      <vt:lpstr>Benefits of Charity              In the Hereafter</vt:lpstr>
      <vt:lpstr>Benefits of Charity in this Life</vt:lpstr>
      <vt:lpstr>Cleanses the Money</vt:lpstr>
      <vt:lpstr>Cleanses the body from sins </vt:lpstr>
      <vt:lpstr>Repels disasters and illnesses </vt:lpstr>
      <vt:lpstr>Brings happiness to the poor </vt:lpstr>
      <vt:lpstr> Brings blessings to the wealth and increase in provisions  </vt:lpstr>
      <vt:lpstr>Qualities of the goodly loan</vt:lpstr>
      <vt:lpstr>Qualities of the goodly loan…</vt:lpstr>
      <vt:lpstr>Qualities of the goodly loan</vt:lpstr>
      <vt:lpstr>Who?</vt:lpstr>
      <vt:lpstr>When?</vt:lpstr>
      <vt:lpstr>What?</vt:lpstr>
      <vt:lpstr>How?</vt:lpstr>
      <vt:lpstr>Your Wealth Nursery….what will you plant?</vt:lpstr>
      <vt:lpstr>End of</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91</cp:revision>
  <dcterms:created xsi:type="dcterms:W3CDTF">2018-04-28T20:10:33Z</dcterms:created>
  <dcterms:modified xsi:type="dcterms:W3CDTF">2018-05-19T12:16:45Z</dcterms:modified>
</cp:coreProperties>
</file>