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55"/>
  </p:notesMasterIdLst>
  <p:sldIdLst>
    <p:sldId id="308" r:id="rId2"/>
    <p:sldId id="340" r:id="rId3"/>
    <p:sldId id="344" r:id="rId4"/>
    <p:sldId id="391"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5" r:id="rId22"/>
    <p:sldId id="366" r:id="rId23"/>
    <p:sldId id="367" r:id="rId24"/>
    <p:sldId id="368" r:id="rId25"/>
    <p:sldId id="369" r:id="rId26"/>
    <p:sldId id="370" r:id="rId27"/>
    <p:sldId id="371" r:id="rId28"/>
    <p:sldId id="372" r:id="rId29"/>
    <p:sldId id="373" r:id="rId30"/>
    <p:sldId id="374" r:id="rId31"/>
    <p:sldId id="375" r:id="rId32"/>
    <p:sldId id="377" r:id="rId33"/>
    <p:sldId id="378" r:id="rId34"/>
    <p:sldId id="379" r:id="rId35"/>
    <p:sldId id="380" r:id="rId36"/>
    <p:sldId id="381" r:id="rId37"/>
    <p:sldId id="382" r:id="rId38"/>
    <p:sldId id="383" r:id="rId39"/>
    <p:sldId id="384" r:id="rId40"/>
    <p:sldId id="386" r:id="rId41"/>
    <p:sldId id="388" r:id="rId42"/>
    <p:sldId id="390" r:id="rId43"/>
    <p:sldId id="392" r:id="rId44"/>
    <p:sldId id="393" r:id="rId45"/>
    <p:sldId id="394" r:id="rId46"/>
    <p:sldId id="395" r:id="rId47"/>
    <p:sldId id="396" r:id="rId48"/>
    <p:sldId id="397" r:id="rId49"/>
    <p:sldId id="398" r:id="rId50"/>
    <p:sldId id="399" r:id="rId51"/>
    <p:sldId id="400" r:id="rId52"/>
    <p:sldId id="401" r:id="rId53"/>
    <p:sldId id="402" r:id="rId54"/>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448D"/>
    <a:srgbClr val="014890"/>
    <a:srgbClr val="175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071" autoAdjust="0"/>
  </p:normalViewPr>
  <p:slideViewPr>
    <p:cSldViewPr>
      <p:cViewPr varScale="1">
        <p:scale>
          <a:sx n="38" d="100"/>
          <a:sy n="38" d="100"/>
        </p:scale>
        <p:origin x="231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04185-9611-47EB-95E4-59DE7B07428B}"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it-IT"/>
        </a:p>
      </dgm:t>
    </dgm:pt>
    <dgm:pt modelId="{C3E72DCB-FD84-4070-BF59-DB7613A092AD}">
      <dgm:prSet phldrT="[Testo]" custT="1"/>
      <dgm:spPr/>
      <dgm:t>
        <a:bodyPr/>
        <a:lstStyle/>
        <a:p>
          <a:r>
            <a:rPr lang="it-IT" sz="1600" b="1" dirty="0"/>
            <a:t>Leadership</a:t>
          </a:r>
        </a:p>
      </dgm:t>
    </dgm:pt>
    <dgm:pt modelId="{48C42510-5A4F-4657-A2EF-4EF6F8AB2569}" type="parTrans" cxnId="{7D14B7DE-87B7-4580-A063-7564577B0EFB}">
      <dgm:prSet/>
      <dgm:spPr/>
      <dgm:t>
        <a:bodyPr/>
        <a:lstStyle/>
        <a:p>
          <a:endParaRPr lang="it-IT" sz="2400" b="1"/>
        </a:p>
      </dgm:t>
    </dgm:pt>
    <dgm:pt modelId="{95D1C828-EC0C-4176-A12F-B48791577B26}" type="sibTrans" cxnId="{7D14B7DE-87B7-4580-A063-7564577B0EFB}">
      <dgm:prSet custT="1"/>
      <dgm:spPr/>
      <dgm:t>
        <a:bodyPr/>
        <a:lstStyle/>
        <a:p>
          <a:endParaRPr lang="it-IT" sz="1100" b="1"/>
        </a:p>
      </dgm:t>
    </dgm:pt>
    <dgm:pt modelId="{6312C9E3-A4FA-41D5-8821-79A2B22CCAE2}">
      <dgm:prSet phldrT="[Testo]" custT="1"/>
      <dgm:spPr/>
      <dgm:t>
        <a:bodyPr/>
        <a:lstStyle/>
        <a:p>
          <a:r>
            <a:rPr lang="it-IT" sz="1200" b="1" dirty="0"/>
            <a:t>Comunicazione </a:t>
          </a:r>
          <a:r>
            <a:rPr lang="it-IT" sz="1600" b="1" dirty="0"/>
            <a:t>efficace</a:t>
          </a:r>
        </a:p>
      </dgm:t>
    </dgm:pt>
    <dgm:pt modelId="{680007DC-DFAB-41F0-BC6C-C8341F73DEA7}" type="parTrans" cxnId="{D37B6022-E029-4263-9B55-7C231B2F22BB}">
      <dgm:prSet/>
      <dgm:spPr/>
      <dgm:t>
        <a:bodyPr/>
        <a:lstStyle/>
        <a:p>
          <a:endParaRPr lang="it-IT" sz="2400" b="1"/>
        </a:p>
      </dgm:t>
    </dgm:pt>
    <dgm:pt modelId="{DF75103F-9DF4-40D6-8576-521820C6DF36}" type="sibTrans" cxnId="{D37B6022-E029-4263-9B55-7C231B2F22BB}">
      <dgm:prSet custT="1"/>
      <dgm:spPr/>
      <dgm:t>
        <a:bodyPr/>
        <a:lstStyle/>
        <a:p>
          <a:endParaRPr lang="it-IT" sz="1100" b="1"/>
        </a:p>
      </dgm:t>
    </dgm:pt>
    <dgm:pt modelId="{49045096-F2D6-4C25-9DBB-537D299EB234}">
      <dgm:prSet phldrT="[Testo]" custT="1"/>
      <dgm:spPr/>
      <dgm:t>
        <a:bodyPr/>
        <a:lstStyle/>
        <a:p>
          <a:r>
            <a:rPr lang="it-IT" sz="1400" b="1" dirty="0"/>
            <a:t>Negoziazione</a:t>
          </a:r>
          <a:r>
            <a:rPr lang="it-IT" sz="1600" b="1" dirty="0"/>
            <a:t> efficace</a:t>
          </a:r>
        </a:p>
      </dgm:t>
    </dgm:pt>
    <dgm:pt modelId="{2E8EE8EE-9890-4C4F-ADF3-FAA275F9D32C}" type="parTrans" cxnId="{C41857B3-4032-481B-8D4D-5B6B1C74EBA4}">
      <dgm:prSet/>
      <dgm:spPr/>
      <dgm:t>
        <a:bodyPr/>
        <a:lstStyle/>
        <a:p>
          <a:endParaRPr lang="it-IT" sz="2400" b="1"/>
        </a:p>
      </dgm:t>
    </dgm:pt>
    <dgm:pt modelId="{942174AB-D692-496C-84B5-0974FC7B9E96}" type="sibTrans" cxnId="{C41857B3-4032-481B-8D4D-5B6B1C74EBA4}">
      <dgm:prSet custT="1"/>
      <dgm:spPr/>
      <dgm:t>
        <a:bodyPr/>
        <a:lstStyle/>
        <a:p>
          <a:endParaRPr lang="it-IT" sz="1100" b="1"/>
        </a:p>
      </dgm:t>
    </dgm:pt>
    <dgm:pt modelId="{1EC6340B-C36D-483B-AA11-5EA136A31959}">
      <dgm:prSet phldrT="[Testo]" custT="1"/>
      <dgm:spPr/>
      <dgm:t>
        <a:bodyPr/>
        <a:lstStyle/>
        <a:p>
          <a:r>
            <a:rPr lang="it-IT" sz="1600" b="1" dirty="0"/>
            <a:t>Gestione del tempo e dei progetti</a:t>
          </a:r>
        </a:p>
      </dgm:t>
    </dgm:pt>
    <dgm:pt modelId="{065DF880-A03B-4192-A9EF-18203A5F3680}" type="parTrans" cxnId="{F348A665-5909-4CC2-996B-7A26BF7327D6}">
      <dgm:prSet/>
      <dgm:spPr/>
      <dgm:t>
        <a:bodyPr/>
        <a:lstStyle/>
        <a:p>
          <a:endParaRPr lang="it-IT" sz="2400" b="1"/>
        </a:p>
      </dgm:t>
    </dgm:pt>
    <dgm:pt modelId="{249C6F55-A8A3-4AD5-86EC-A219C98FD9F1}" type="sibTrans" cxnId="{F348A665-5909-4CC2-996B-7A26BF7327D6}">
      <dgm:prSet custT="1"/>
      <dgm:spPr/>
      <dgm:t>
        <a:bodyPr/>
        <a:lstStyle/>
        <a:p>
          <a:endParaRPr lang="it-IT" sz="1100" b="1"/>
        </a:p>
      </dgm:t>
    </dgm:pt>
    <dgm:pt modelId="{9FB9F91C-4502-420F-A5AA-DB4B64C4DB5C}">
      <dgm:prSet phldrT="[Testo]" custT="1"/>
      <dgm:spPr/>
      <dgm:t>
        <a:bodyPr/>
        <a:lstStyle/>
        <a:p>
          <a:r>
            <a:rPr lang="it-IT" sz="1400" b="1" dirty="0"/>
            <a:t>Integrazione e-learning</a:t>
          </a:r>
        </a:p>
      </dgm:t>
    </dgm:pt>
    <dgm:pt modelId="{FBE49B73-F3F1-488B-8EDE-55A27BE41FC8}" type="parTrans" cxnId="{4A7CAFE0-FDA0-4C52-B04D-F385844735E6}">
      <dgm:prSet/>
      <dgm:spPr/>
      <dgm:t>
        <a:bodyPr/>
        <a:lstStyle/>
        <a:p>
          <a:endParaRPr lang="it-IT" sz="2400" b="1"/>
        </a:p>
      </dgm:t>
    </dgm:pt>
    <dgm:pt modelId="{F2D0F01B-9C85-4BAB-9BD5-2919BBC72124}" type="sibTrans" cxnId="{4A7CAFE0-FDA0-4C52-B04D-F385844735E6}">
      <dgm:prSet custT="1"/>
      <dgm:spPr/>
      <dgm:t>
        <a:bodyPr/>
        <a:lstStyle/>
        <a:p>
          <a:endParaRPr lang="it-IT" sz="1100" b="1"/>
        </a:p>
      </dgm:t>
    </dgm:pt>
    <dgm:pt modelId="{0D1BDFD8-B0D5-4732-A27B-C57E9B4ECBA2}" type="pres">
      <dgm:prSet presAssocID="{C5304185-9611-47EB-95E4-59DE7B07428B}" presName="cycle" presStyleCnt="0">
        <dgm:presLayoutVars>
          <dgm:dir/>
          <dgm:resizeHandles val="exact"/>
        </dgm:presLayoutVars>
      </dgm:prSet>
      <dgm:spPr/>
      <dgm:t>
        <a:bodyPr/>
        <a:lstStyle/>
        <a:p>
          <a:endParaRPr lang="it-IT"/>
        </a:p>
      </dgm:t>
    </dgm:pt>
    <dgm:pt modelId="{93770BE1-7D9B-4748-BCAF-44909C9107A6}" type="pres">
      <dgm:prSet presAssocID="{C3E72DCB-FD84-4070-BF59-DB7613A092AD}" presName="node" presStyleLbl="node1" presStyleIdx="0" presStyleCnt="5">
        <dgm:presLayoutVars>
          <dgm:bulletEnabled val="1"/>
        </dgm:presLayoutVars>
      </dgm:prSet>
      <dgm:spPr/>
      <dgm:t>
        <a:bodyPr/>
        <a:lstStyle/>
        <a:p>
          <a:endParaRPr lang="it-IT"/>
        </a:p>
      </dgm:t>
    </dgm:pt>
    <dgm:pt modelId="{07C89A69-17C0-4626-A2DA-D007DCD7744B}" type="pres">
      <dgm:prSet presAssocID="{95D1C828-EC0C-4176-A12F-B48791577B26}" presName="sibTrans" presStyleLbl="sibTrans2D1" presStyleIdx="0" presStyleCnt="5"/>
      <dgm:spPr/>
      <dgm:t>
        <a:bodyPr/>
        <a:lstStyle/>
        <a:p>
          <a:endParaRPr lang="it-IT"/>
        </a:p>
      </dgm:t>
    </dgm:pt>
    <dgm:pt modelId="{7951A99D-F417-4796-9CDD-09FECEA44ADA}" type="pres">
      <dgm:prSet presAssocID="{95D1C828-EC0C-4176-A12F-B48791577B26}" presName="connectorText" presStyleLbl="sibTrans2D1" presStyleIdx="0" presStyleCnt="5"/>
      <dgm:spPr/>
      <dgm:t>
        <a:bodyPr/>
        <a:lstStyle/>
        <a:p>
          <a:endParaRPr lang="it-IT"/>
        </a:p>
      </dgm:t>
    </dgm:pt>
    <dgm:pt modelId="{B0A51A31-F127-498F-ADB5-811CCE6F5BB8}" type="pres">
      <dgm:prSet presAssocID="{6312C9E3-A4FA-41D5-8821-79A2B22CCAE2}" presName="node" presStyleLbl="node1" presStyleIdx="1" presStyleCnt="5">
        <dgm:presLayoutVars>
          <dgm:bulletEnabled val="1"/>
        </dgm:presLayoutVars>
      </dgm:prSet>
      <dgm:spPr/>
      <dgm:t>
        <a:bodyPr/>
        <a:lstStyle/>
        <a:p>
          <a:endParaRPr lang="it-IT"/>
        </a:p>
      </dgm:t>
    </dgm:pt>
    <dgm:pt modelId="{3E508294-904D-4FD0-ADF7-2DF952597A2A}" type="pres">
      <dgm:prSet presAssocID="{DF75103F-9DF4-40D6-8576-521820C6DF36}" presName="sibTrans" presStyleLbl="sibTrans2D1" presStyleIdx="1" presStyleCnt="5"/>
      <dgm:spPr/>
      <dgm:t>
        <a:bodyPr/>
        <a:lstStyle/>
        <a:p>
          <a:endParaRPr lang="it-IT"/>
        </a:p>
      </dgm:t>
    </dgm:pt>
    <dgm:pt modelId="{1BF8C7A6-A69E-45D0-8726-4CACCDCCEDED}" type="pres">
      <dgm:prSet presAssocID="{DF75103F-9DF4-40D6-8576-521820C6DF36}" presName="connectorText" presStyleLbl="sibTrans2D1" presStyleIdx="1" presStyleCnt="5"/>
      <dgm:spPr/>
      <dgm:t>
        <a:bodyPr/>
        <a:lstStyle/>
        <a:p>
          <a:endParaRPr lang="it-IT"/>
        </a:p>
      </dgm:t>
    </dgm:pt>
    <dgm:pt modelId="{F1F5782B-3F13-422B-B7E8-EFC7C0954639}" type="pres">
      <dgm:prSet presAssocID="{49045096-F2D6-4C25-9DBB-537D299EB234}" presName="node" presStyleLbl="node1" presStyleIdx="2" presStyleCnt="5">
        <dgm:presLayoutVars>
          <dgm:bulletEnabled val="1"/>
        </dgm:presLayoutVars>
      </dgm:prSet>
      <dgm:spPr/>
      <dgm:t>
        <a:bodyPr/>
        <a:lstStyle/>
        <a:p>
          <a:endParaRPr lang="it-IT"/>
        </a:p>
      </dgm:t>
    </dgm:pt>
    <dgm:pt modelId="{D1632C87-7D95-411C-8C12-45F6E4CEEFFD}" type="pres">
      <dgm:prSet presAssocID="{942174AB-D692-496C-84B5-0974FC7B9E96}" presName="sibTrans" presStyleLbl="sibTrans2D1" presStyleIdx="2" presStyleCnt="5"/>
      <dgm:spPr/>
      <dgm:t>
        <a:bodyPr/>
        <a:lstStyle/>
        <a:p>
          <a:endParaRPr lang="it-IT"/>
        </a:p>
      </dgm:t>
    </dgm:pt>
    <dgm:pt modelId="{F9ACFA46-6653-4C06-BB00-5CE2AB8F6913}" type="pres">
      <dgm:prSet presAssocID="{942174AB-D692-496C-84B5-0974FC7B9E96}" presName="connectorText" presStyleLbl="sibTrans2D1" presStyleIdx="2" presStyleCnt="5"/>
      <dgm:spPr/>
      <dgm:t>
        <a:bodyPr/>
        <a:lstStyle/>
        <a:p>
          <a:endParaRPr lang="it-IT"/>
        </a:p>
      </dgm:t>
    </dgm:pt>
    <dgm:pt modelId="{D7CF6310-0EA2-4C61-9381-D8EABBCB50DF}" type="pres">
      <dgm:prSet presAssocID="{1EC6340B-C36D-483B-AA11-5EA136A31959}" presName="node" presStyleLbl="node1" presStyleIdx="3" presStyleCnt="5">
        <dgm:presLayoutVars>
          <dgm:bulletEnabled val="1"/>
        </dgm:presLayoutVars>
      </dgm:prSet>
      <dgm:spPr/>
      <dgm:t>
        <a:bodyPr/>
        <a:lstStyle/>
        <a:p>
          <a:endParaRPr lang="it-IT"/>
        </a:p>
      </dgm:t>
    </dgm:pt>
    <dgm:pt modelId="{992A9C61-D938-4865-9A88-E857532B7F29}" type="pres">
      <dgm:prSet presAssocID="{249C6F55-A8A3-4AD5-86EC-A219C98FD9F1}" presName="sibTrans" presStyleLbl="sibTrans2D1" presStyleIdx="3" presStyleCnt="5"/>
      <dgm:spPr/>
      <dgm:t>
        <a:bodyPr/>
        <a:lstStyle/>
        <a:p>
          <a:endParaRPr lang="it-IT"/>
        </a:p>
      </dgm:t>
    </dgm:pt>
    <dgm:pt modelId="{6D28BBF1-06FB-420A-9CD6-A050D1711D31}" type="pres">
      <dgm:prSet presAssocID="{249C6F55-A8A3-4AD5-86EC-A219C98FD9F1}" presName="connectorText" presStyleLbl="sibTrans2D1" presStyleIdx="3" presStyleCnt="5"/>
      <dgm:spPr/>
      <dgm:t>
        <a:bodyPr/>
        <a:lstStyle/>
        <a:p>
          <a:endParaRPr lang="it-IT"/>
        </a:p>
      </dgm:t>
    </dgm:pt>
    <dgm:pt modelId="{6C819014-EEA1-4EAF-878F-6DAEE699EF68}" type="pres">
      <dgm:prSet presAssocID="{9FB9F91C-4502-420F-A5AA-DB4B64C4DB5C}" presName="node" presStyleLbl="node1" presStyleIdx="4" presStyleCnt="5">
        <dgm:presLayoutVars>
          <dgm:bulletEnabled val="1"/>
        </dgm:presLayoutVars>
      </dgm:prSet>
      <dgm:spPr/>
      <dgm:t>
        <a:bodyPr/>
        <a:lstStyle/>
        <a:p>
          <a:endParaRPr lang="it-IT"/>
        </a:p>
      </dgm:t>
    </dgm:pt>
    <dgm:pt modelId="{0FB93550-6C53-4D71-A2E1-B166F6886D4D}" type="pres">
      <dgm:prSet presAssocID="{F2D0F01B-9C85-4BAB-9BD5-2919BBC72124}" presName="sibTrans" presStyleLbl="sibTrans2D1" presStyleIdx="4" presStyleCnt="5"/>
      <dgm:spPr/>
      <dgm:t>
        <a:bodyPr/>
        <a:lstStyle/>
        <a:p>
          <a:endParaRPr lang="it-IT"/>
        </a:p>
      </dgm:t>
    </dgm:pt>
    <dgm:pt modelId="{CF472DE6-148C-430A-803F-93102DAA55B7}" type="pres">
      <dgm:prSet presAssocID="{F2D0F01B-9C85-4BAB-9BD5-2919BBC72124}" presName="connectorText" presStyleLbl="sibTrans2D1" presStyleIdx="4" presStyleCnt="5"/>
      <dgm:spPr/>
      <dgm:t>
        <a:bodyPr/>
        <a:lstStyle/>
        <a:p>
          <a:endParaRPr lang="it-IT"/>
        </a:p>
      </dgm:t>
    </dgm:pt>
  </dgm:ptLst>
  <dgm:cxnLst>
    <dgm:cxn modelId="{5CAC3DAA-3CE5-4667-980D-17B201180AA9}" type="presOf" srcId="{DF75103F-9DF4-40D6-8576-521820C6DF36}" destId="{1BF8C7A6-A69E-45D0-8726-4CACCDCCEDED}" srcOrd="1" destOrd="0" presId="urn:microsoft.com/office/officeart/2005/8/layout/cycle2"/>
    <dgm:cxn modelId="{BB6197A6-A74A-461F-ABA8-FF1BAE988D4E}" type="presOf" srcId="{C5304185-9611-47EB-95E4-59DE7B07428B}" destId="{0D1BDFD8-B0D5-4732-A27B-C57E9B4ECBA2}" srcOrd="0" destOrd="0" presId="urn:microsoft.com/office/officeart/2005/8/layout/cycle2"/>
    <dgm:cxn modelId="{F348A665-5909-4CC2-996B-7A26BF7327D6}" srcId="{C5304185-9611-47EB-95E4-59DE7B07428B}" destId="{1EC6340B-C36D-483B-AA11-5EA136A31959}" srcOrd="3" destOrd="0" parTransId="{065DF880-A03B-4192-A9EF-18203A5F3680}" sibTransId="{249C6F55-A8A3-4AD5-86EC-A219C98FD9F1}"/>
    <dgm:cxn modelId="{42928D10-6F29-484D-8A05-84C32F345395}" type="presOf" srcId="{6312C9E3-A4FA-41D5-8821-79A2B22CCAE2}" destId="{B0A51A31-F127-498F-ADB5-811CCE6F5BB8}" srcOrd="0" destOrd="0" presId="urn:microsoft.com/office/officeart/2005/8/layout/cycle2"/>
    <dgm:cxn modelId="{388E0C52-3BD3-4F2A-91D0-996929CC6023}" type="presOf" srcId="{942174AB-D692-496C-84B5-0974FC7B9E96}" destId="{D1632C87-7D95-411C-8C12-45F6E4CEEFFD}" srcOrd="0" destOrd="0" presId="urn:microsoft.com/office/officeart/2005/8/layout/cycle2"/>
    <dgm:cxn modelId="{16F3C19F-5828-4FBA-8A4E-D68DF4F65BDB}" type="presOf" srcId="{F2D0F01B-9C85-4BAB-9BD5-2919BBC72124}" destId="{CF472DE6-148C-430A-803F-93102DAA55B7}" srcOrd="1" destOrd="0" presId="urn:microsoft.com/office/officeart/2005/8/layout/cycle2"/>
    <dgm:cxn modelId="{7D14B7DE-87B7-4580-A063-7564577B0EFB}" srcId="{C5304185-9611-47EB-95E4-59DE7B07428B}" destId="{C3E72DCB-FD84-4070-BF59-DB7613A092AD}" srcOrd="0" destOrd="0" parTransId="{48C42510-5A4F-4657-A2EF-4EF6F8AB2569}" sibTransId="{95D1C828-EC0C-4176-A12F-B48791577B26}"/>
    <dgm:cxn modelId="{2A2E39C0-BB59-4786-B68B-9BD5FD3FAA07}" type="presOf" srcId="{F2D0F01B-9C85-4BAB-9BD5-2919BBC72124}" destId="{0FB93550-6C53-4D71-A2E1-B166F6886D4D}" srcOrd="0" destOrd="0" presId="urn:microsoft.com/office/officeart/2005/8/layout/cycle2"/>
    <dgm:cxn modelId="{754052D3-7DB4-483B-9C2E-6C32AB6883C4}" type="presOf" srcId="{95D1C828-EC0C-4176-A12F-B48791577B26}" destId="{7951A99D-F417-4796-9CDD-09FECEA44ADA}" srcOrd="1" destOrd="0" presId="urn:microsoft.com/office/officeart/2005/8/layout/cycle2"/>
    <dgm:cxn modelId="{4D29F5E6-D385-4A60-970B-41FFC20FDBA5}" type="presOf" srcId="{DF75103F-9DF4-40D6-8576-521820C6DF36}" destId="{3E508294-904D-4FD0-ADF7-2DF952597A2A}" srcOrd="0" destOrd="0" presId="urn:microsoft.com/office/officeart/2005/8/layout/cycle2"/>
    <dgm:cxn modelId="{D37B6022-E029-4263-9B55-7C231B2F22BB}" srcId="{C5304185-9611-47EB-95E4-59DE7B07428B}" destId="{6312C9E3-A4FA-41D5-8821-79A2B22CCAE2}" srcOrd="1" destOrd="0" parTransId="{680007DC-DFAB-41F0-BC6C-C8341F73DEA7}" sibTransId="{DF75103F-9DF4-40D6-8576-521820C6DF36}"/>
    <dgm:cxn modelId="{A7359AA5-D158-4AB9-88F1-1E3C6D680011}" type="presOf" srcId="{9FB9F91C-4502-420F-A5AA-DB4B64C4DB5C}" destId="{6C819014-EEA1-4EAF-878F-6DAEE699EF68}" srcOrd="0" destOrd="0" presId="urn:microsoft.com/office/officeart/2005/8/layout/cycle2"/>
    <dgm:cxn modelId="{24074C86-959B-4D06-B5BA-E3B4DC44065B}" type="presOf" srcId="{1EC6340B-C36D-483B-AA11-5EA136A31959}" destId="{D7CF6310-0EA2-4C61-9381-D8EABBCB50DF}" srcOrd="0" destOrd="0" presId="urn:microsoft.com/office/officeart/2005/8/layout/cycle2"/>
    <dgm:cxn modelId="{AFDD6463-6DE2-462D-BEB3-E91922CB886F}" type="presOf" srcId="{942174AB-D692-496C-84B5-0974FC7B9E96}" destId="{F9ACFA46-6653-4C06-BB00-5CE2AB8F6913}" srcOrd="1" destOrd="0" presId="urn:microsoft.com/office/officeart/2005/8/layout/cycle2"/>
    <dgm:cxn modelId="{CF353119-2C3C-483E-93AA-D6C2C32D634C}" type="presOf" srcId="{249C6F55-A8A3-4AD5-86EC-A219C98FD9F1}" destId="{992A9C61-D938-4865-9A88-E857532B7F29}" srcOrd="0" destOrd="0" presId="urn:microsoft.com/office/officeart/2005/8/layout/cycle2"/>
    <dgm:cxn modelId="{768EEE1A-D0A5-4D99-ACFC-5C5869108BC2}" type="presOf" srcId="{95D1C828-EC0C-4176-A12F-B48791577B26}" destId="{07C89A69-17C0-4626-A2DA-D007DCD7744B}" srcOrd="0" destOrd="0" presId="urn:microsoft.com/office/officeart/2005/8/layout/cycle2"/>
    <dgm:cxn modelId="{4A7CAFE0-FDA0-4C52-B04D-F385844735E6}" srcId="{C5304185-9611-47EB-95E4-59DE7B07428B}" destId="{9FB9F91C-4502-420F-A5AA-DB4B64C4DB5C}" srcOrd="4" destOrd="0" parTransId="{FBE49B73-F3F1-488B-8EDE-55A27BE41FC8}" sibTransId="{F2D0F01B-9C85-4BAB-9BD5-2919BBC72124}"/>
    <dgm:cxn modelId="{C41857B3-4032-481B-8D4D-5B6B1C74EBA4}" srcId="{C5304185-9611-47EB-95E4-59DE7B07428B}" destId="{49045096-F2D6-4C25-9DBB-537D299EB234}" srcOrd="2" destOrd="0" parTransId="{2E8EE8EE-9890-4C4F-ADF3-FAA275F9D32C}" sibTransId="{942174AB-D692-496C-84B5-0974FC7B9E96}"/>
    <dgm:cxn modelId="{976890D8-1103-483D-A968-89E699D4A1FB}" type="presOf" srcId="{49045096-F2D6-4C25-9DBB-537D299EB234}" destId="{F1F5782B-3F13-422B-B7E8-EFC7C0954639}" srcOrd="0" destOrd="0" presId="urn:microsoft.com/office/officeart/2005/8/layout/cycle2"/>
    <dgm:cxn modelId="{431DA40E-53BD-40C9-9EFA-683A598DD9F0}" type="presOf" srcId="{249C6F55-A8A3-4AD5-86EC-A219C98FD9F1}" destId="{6D28BBF1-06FB-420A-9CD6-A050D1711D31}" srcOrd="1" destOrd="0" presId="urn:microsoft.com/office/officeart/2005/8/layout/cycle2"/>
    <dgm:cxn modelId="{D47F32FD-C01B-4D26-9E25-BE00E62F6BE2}" type="presOf" srcId="{C3E72DCB-FD84-4070-BF59-DB7613A092AD}" destId="{93770BE1-7D9B-4748-BCAF-44909C9107A6}" srcOrd="0" destOrd="0" presId="urn:microsoft.com/office/officeart/2005/8/layout/cycle2"/>
    <dgm:cxn modelId="{7D6FE68A-AE72-422D-B659-AB64606540B8}" type="presParOf" srcId="{0D1BDFD8-B0D5-4732-A27B-C57E9B4ECBA2}" destId="{93770BE1-7D9B-4748-BCAF-44909C9107A6}" srcOrd="0" destOrd="0" presId="urn:microsoft.com/office/officeart/2005/8/layout/cycle2"/>
    <dgm:cxn modelId="{CED0FBE4-B17A-4CC2-A298-8D346EDF9BE6}" type="presParOf" srcId="{0D1BDFD8-B0D5-4732-A27B-C57E9B4ECBA2}" destId="{07C89A69-17C0-4626-A2DA-D007DCD7744B}" srcOrd="1" destOrd="0" presId="urn:microsoft.com/office/officeart/2005/8/layout/cycle2"/>
    <dgm:cxn modelId="{E6CA188D-44D7-443E-A74F-377FEFC82076}" type="presParOf" srcId="{07C89A69-17C0-4626-A2DA-D007DCD7744B}" destId="{7951A99D-F417-4796-9CDD-09FECEA44ADA}" srcOrd="0" destOrd="0" presId="urn:microsoft.com/office/officeart/2005/8/layout/cycle2"/>
    <dgm:cxn modelId="{0906EDEB-87FC-41DB-8152-BF072579DB68}" type="presParOf" srcId="{0D1BDFD8-B0D5-4732-A27B-C57E9B4ECBA2}" destId="{B0A51A31-F127-498F-ADB5-811CCE6F5BB8}" srcOrd="2" destOrd="0" presId="urn:microsoft.com/office/officeart/2005/8/layout/cycle2"/>
    <dgm:cxn modelId="{BBC47A92-631E-4B20-BAD4-074A8800F5CD}" type="presParOf" srcId="{0D1BDFD8-B0D5-4732-A27B-C57E9B4ECBA2}" destId="{3E508294-904D-4FD0-ADF7-2DF952597A2A}" srcOrd="3" destOrd="0" presId="urn:microsoft.com/office/officeart/2005/8/layout/cycle2"/>
    <dgm:cxn modelId="{1A36A102-2AA0-4F04-A4F3-967E0D8B4F4A}" type="presParOf" srcId="{3E508294-904D-4FD0-ADF7-2DF952597A2A}" destId="{1BF8C7A6-A69E-45D0-8726-4CACCDCCEDED}" srcOrd="0" destOrd="0" presId="urn:microsoft.com/office/officeart/2005/8/layout/cycle2"/>
    <dgm:cxn modelId="{505D3408-33A3-44FB-AF17-DFD12E338CE3}" type="presParOf" srcId="{0D1BDFD8-B0D5-4732-A27B-C57E9B4ECBA2}" destId="{F1F5782B-3F13-422B-B7E8-EFC7C0954639}" srcOrd="4" destOrd="0" presId="urn:microsoft.com/office/officeart/2005/8/layout/cycle2"/>
    <dgm:cxn modelId="{41F49641-FADF-41A3-8C02-FE6EB5B8DA8B}" type="presParOf" srcId="{0D1BDFD8-B0D5-4732-A27B-C57E9B4ECBA2}" destId="{D1632C87-7D95-411C-8C12-45F6E4CEEFFD}" srcOrd="5" destOrd="0" presId="urn:microsoft.com/office/officeart/2005/8/layout/cycle2"/>
    <dgm:cxn modelId="{85086FDB-CFE8-4FE2-9875-53DDA1A557A2}" type="presParOf" srcId="{D1632C87-7D95-411C-8C12-45F6E4CEEFFD}" destId="{F9ACFA46-6653-4C06-BB00-5CE2AB8F6913}" srcOrd="0" destOrd="0" presId="urn:microsoft.com/office/officeart/2005/8/layout/cycle2"/>
    <dgm:cxn modelId="{38D7007E-9EB0-4799-933D-64C1165CFD58}" type="presParOf" srcId="{0D1BDFD8-B0D5-4732-A27B-C57E9B4ECBA2}" destId="{D7CF6310-0EA2-4C61-9381-D8EABBCB50DF}" srcOrd="6" destOrd="0" presId="urn:microsoft.com/office/officeart/2005/8/layout/cycle2"/>
    <dgm:cxn modelId="{08DEB53A-CB27-480A-8EB2-8978BE44D675}" type="presParOf" srcId="{0D1BDFD8-B0D5-4732-A27B-C57E9B4ECBA2}" destId="{992A9C61-D938-4865-9A88-E857532B7F29}" srcOrd="7" destOrd="0" presId="urn:microsoft.com/office/officeart/2005/8/layout/cycle2"/>
    <dgm:cxn modelId="{AD4A3C47-6F1B-425F-8916-96D2DC9AC87A}" type="presParOf" srcId="{992A9C61-D938-4865-9A88-E857532B7F29}" destId="{6D28BBF1-06FB-420A-9CD6-A050D1711D31}" srcOrd="0" destOrd="0" presId="urn:microsoft.com/office/officeart/2005/8/layout/cycle2"/>
    <dgm:cxn modelId="{DC464B56-DCD3-4188-88F2-5230CDA11EAC}" type="presParOf" srcId="{0D1BDFD8-B0D5-4732-A27B-C57E9B4ECBA2}" destId="{6C819014-EEA1-4EAF-878F-6DAEE699EF68}" srcOrd="8" destOrd="0" presId="urn:microsoft.com/office/officeart/2005/8/layout/cycle2"/>
    <dgm:cxn modelId="{3D08B16F-A74A-4207-A4C3-D868E3D5E8C3}" type="presParOf" srcId="{0D1BDFD8-B0D5-4732-A27B-C57E9B4ECBA2}" destId="{0FB93550-6C53-4D71-A2E1-B166F6886D4D}" srcOrd="9" destOrd="0" presId="urn:microsoft.com/office/officeart/2005/8/layout/cycle2"/>
    <dgm:cxn modelId="{9F2D7E0E-877E-4375-92E4-9C58B5C66EA2}" type="presParOf" srcId="{0FB93550-6C53-4D71-A2E1-B166F6886D4D}" destId="{CF472DE6-148C-430A-803F-93102DAA55B7}"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909C2-3671-4052-8A33-22156155C91B}"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it-IT"/>
        </a:p>
      </dgm:t>
    </dgm:pt>
    <dgm:pt modelId="{99E3E9C8-86D9-4C3F-A431-53099E5A9D1F}">
      <dgm:prSet phldrT="[Testo]"/>
      <dgm:spPr/>
      <dgm:t>
        <a:bodyPr/>
        <a:lstStyle/>
        <a:p>
          <a:r>
            <a:rPr lang="it-IT" dirty="0"/>
            <a:t>Dice cosa deve fare</a:t>
          </a:r>
        </a:p>
      </dgm:t>
    </dgm:pt>
    <dgm:pt modelId="{D59979ED-B371-4B6E-BA01-7F2A168F5CAB}" type="parTrans" cxnId="{3541496C-1DCD-4BE2-8219-2E6E7B502FFA}">
      <dgm:prSet/>
      <dgm:spPr/>
      <dgm:t>
        <a:bodyPr/>
        <a:lstStyle/>
        <a:p>
          <a:endParaRPr lang="it-IT"/>
        </a:p>
      </dgm:t>
    </dgm:pt>
    <dgm:pt modelId="{C7ABB1CD-FB6D-4A92-B3F3-FF434ACC8BA7}" type="sibTrans" cxnId="{3541496C-1DCD-4BE2-8219-2E6E7B502FFA}">
      <dgm:prSet/>
      <dgm:spPr/>
      <dgm:t>
        <a:bodyPr/>
        <a:lstStyle/>
        <a:p>
          <a:endParaRPr lang="it-IT"/>
        </a:p>
      </dgm:t>
    </dgm:pt>
    <dgm:pt modelId="{BC2358B5-E7D2-47D7-B742-F4043B8ECE42}">
      <dgm:prSet phldrT="[Testo]"/>
      <dgm:spPr/>
      <dgm:t>
        <a:bodyPr/>
        <a:lstStyle/>
        <a:p>
          <a:r>
            <a:rPr lang="it-IT" dirty="0"/>
            <a:t>Il capo sente di avere il controllo e il collaboratore obbedisce </a:t>
          </a:r>
        </a:p>
      </dgm:t>
    </dgm:pt>
    <dgm:pt modelId="{F9779CF5-D98C-49EE-90E9-CA7A4DC2F794}" type="parTrans" cxnId="{833F38AF-EF9A-4D3E-9FED-77355C8D52CD}">
      <dgm:prSet/>
      <dgm:spPr/>
      <dgm:t>
        <a:bodyPr/>
        <a:lstStyle/>
        <a:p>
          <a:endParaRPr lang="it-IT"/>
        </a:p>
      </dgm:t>
    </dgm:pt>
    <dgm:pt modelId="{3A039FB5-3491-4941-9237-144EA4FF2B03}" type="sibTrans" cxnId="{833F38AF-EF9A-4D3E-9FED-77355C8D52CD}">
      <dgm:prSet/>
      <dgm:spPr/>
      <dgm:t>
        <a:bodyPr/>
        <a:lstStyle/>
        <a:p>
          <a:endParaRPr lang="it-IT"/>
        </a:p>
      </dgm:t>
    </dgm:pt>
    <dgm:pt modelId="{991D5AC0-5E3A-49FE-9993-31A38ABFAA42}">
      <dgm:prSet phldrT="[Testo]"/>
      <dgm:spPr/>
      <dgm:t>
        <a:bodyPr/>
        <a:lstStyle/>
        <a:p>
          <a:r>
            <a:rPr lang="it-IT" dirty="0"/>
            <a:t>Persuade, «vende» le proprie idee</a:t>
          </a:r>
        </a:p>
      </dgm:t>
    </dgm:pt>
    <dgm:pt modelId="{2F7F935C-BA66-4EDE-A19C-E93E4E5B3E5B}" type="parTrans" cxnId="{CB4DC14D-F1E7-42B1-8F87-B46579910DFF}">
      <dgm:prSet/>
      <dgm:spPr/>
      <dgm:t>
        <a:bodyPr/>
        <a:lstStyle/>
        <a:p>
          <a:endParaRPr lang="it-IT"/>
        </a:p>
      </dgm:t>
    </dgm:pt>
    <dgm:pt modelId="{C6325F17-6227-484A-A91B-59B099D2F555}" type="sibTrans" cxnId="{CB4DC14D-F1E7-42B1-8F87-B46579910DFF}">
      <dgm:prSet/>
      <dgm:spPr/>
      <dgm:t>
        <a:bodyPr/>
        <a:lstStyle/>
        <a:p>
          <a:endParaRPr lang="it-IT"/>
        </a:p>
      </dgm:t>
    </dgm:pt>
    <dgm:pt modelId="{58B23AFA-B400-4953-88ED-DE73C08614DF}">
      <dgm:prSet phldrT="[Testo]"/>
      <dgm:spPr/>
      <dgm:t>
        <a:bodyPr/>
        <a:lstStyle/>
        <a:p>
          <a:r>
            <a:rPr lang="it-IT" dirty="0"/>
            <a:t>Il dipendente si chiede se ha una scelta; è diffidente</a:t>
          </a:r>
        </a:p>
      </dgm:t>
    </dgm:pt>
    <dgm:pt modelId="{CB74A0AB-AB43-4E72-B863-6EECE36CE712}" type="parTrans" cxnId="{6553DDBA-6DCF-4963-A07A-5CB2029F862E}">
      <dgm:prSet/>
      <dgm:spPr/>
      <dgm:t>
        <a:bodyPr/>
        <a:lstStyle/>
        <a:p>
          <a:endParaRPr lang="it-IT"/>
        </a:p>
      </dgm:t>
    </dgm:pt>
    <dgm:pt modelId="{2698A839-A43C-4FEF-A07E-B6E5BA748913}" type="sibTrans" cxnId="{6553DDBA-6DCF-4963-A07A-5CB2029F862E}">
      <dgm:prSet/>
      <dgm:spPr/>
      <dgm:t>
        <a:bodyPr/>
        <a:lstStyle/>
        <a:p>
          <a:endParaRPr lang="it-IT"/>
        </a:p>
      </dgm:t>
    </dgm:pt>
    <dgm:pt modelId="{582B0545-70D0-4348-B6BF-1C4FA887974B}">
      <dgm:prSet phldrT="[Testo]"/>
      <dgm:spPr/>
      <dgm:t>
        <a:bodyPr/>
        <a:lstStyle/>
        <a:p>
          <a:r>
            <a:rPr lang="it-IT" dirty="0"/>
            <a:t>Discute, accetta opinioni, condivide</a:t>
          </a:r>
        </a:p>
      </dgm:t>
    </dgm:pt>
    <dgm:pt modelId="{8FCBD427-38B1-44D2-859E-065EE77A36C0}" type="parTrans" cxnId="{0FE3CC6A-5DBE-4011-BD6F-7C0ECADB1692}">
      <dgm:prSet/>
      <dgm:spPr/>
      <dgm:t>
        <a:bodyPr/>
        <a:lstStyle/>
        <a:p>
          <a:endParaRPr lang="it-IT"/>
        </a:p>
      </dgm:t>
    </dgm:pt>
    <dgm:pt modelId="{8FF97AA3-F982-4F72-A20C-B05D35FC8922}" type="sibTrans" cxnId="{0FE3CC6A-5DBE-4011-BD6F-7C0ECADB1692}">
      <dgm:prSet/>
      <dgm:spPr/>
      <dgm:t>
        <a:bodyPr/>
        <a:lstStyle/>
        <a:p>
          <a:endParaRPr lang="it-IT"/>
        </a:p>
      </dgm:t>
    </dgm:pt>
    <dgm:pt modelId="{3A3EDE1F-371D-4E7C-B2DD-6B0200DFC409}">
      <dgm:prSet phldrT="[Testo]"/>
      <dgm:spPr/>
      <dgm:t>
        <a:bodyPr/>
        <a:lstStyle/>
        <a:p>
          <a:r>
            <a:rPr lang="it-IT" dirty="0"/>
            <a:t>Coinvolgimento di entrambe le parti</a:t>
          </a:r>
        </a:p>
      </dgm:t>
    </dgm:pt>
    <dgm:pt modelId="{56C28E32-2C87-4090-A2E6-94EF2118E005}" type="parTrans" cxnId="{B6E79FA2-520B-4C46-8220-4DE725737EDD}">
      <dgm:prSet/>
      <dgm:spPr/>
      <dgm:t>
        <a:bodyPr/>
        <a:lstStyle/>
        <a:p>
          <a:endParaRPr lang="it-IT"/>
        </a:p>
      </dgm:t>
    </dgm:pt>
    <dgm:pt modelId="{566F79BC-0FCC-436A-B634-FC8F3AC81750}" type="sibTrans" cxnId="{B6E79FA2-520B-4C46-8220-4DE725737EDD}">
      <dgm:prSet/>
      <dgm:spPr/>
      <dgm:t>
        <a:bodyPr/>
        <a:lstStyle/>
        <a:p>
          <a:endParaRPr lang="it-IT"/>
        </a:p>
      </dgm:t>
    </dgm:pt>
    <dgm:pt modelId="{8866DE82-B766-423B-937C-31A812AE19A3}">
      <dgm:prSet/>
      <dgm:spPr/>
      <dgm:t>
        <a:bodyPr/>
        <a:lstStyle/>
        <a:p>
          <a:r>
            <a:rPr lang="it-IT" dirty="0"/>
            <a:t>Abdica, libertà di scelta al collaboratore</a:t>
          </a:r>
        </a:p>
      </dgm:t>
    </dgm:pt>
    <dgm:pt modelId="{310004BE-9578-4E8E-8CE6-433D27F6B0EE}" type="parTrans" cxnId="{C9651608-79C4-4354-8FFB-936EA73DC910}">
      <dgm:prSet/>
      <dgm:spPr/>
      <dgm:t>
        <a:bodyPr/>
        <a:lstStyle/>
        <a:p>
          <a:endParaRPr lang="it-IT"/>
        </a:p>
      </dgm:t>
    </dgm:pt>
    <dgm:pt modelId="{DEAA325D-8FE0-4184-A571-0FCF5F61C016}" type="sibTrans" cxnId="{C9651608-79C4-4354-8FFB-936EA73DC910}">
      <dgm:prSet/>
      <dgm:spPr/>
      <dgm:t>
        <a:bodyPr/>
        <a:lstStyle/>
        <a:p>
          <a:endParaRPr lang="it-IT"/>
        </a:p>
      </dgm:t>
    </dgm:pt>
    <dgm:pt modelId="{764BFB42-6A22-4C0B-9BB2-CE6DF1C42FFA}">
      <dgm:prSet/>
      <dgm:spPr/>
      <dgm:t>
        <a:bodyPr/>
        <a:lstStyle/>
        <a:p>
          <a:r>
            <a:rPr lang="it-IT" dirty="0"/>
            <a:t>Il collaboratore è autonomo, ma sente il peso delle responsabilità</a:t>
          </a:r>
        </a:p>
      </dgm:t>
    </dgm:pt>
    <dgm:pt modelId="{97E91A75-338C-41AE-8D17-581E2AF504EB}" type="parTrans" cxnId="{33E0BA27-FA2C-4788-912F-0B341A80E4DC}">
      <dgm:prSet/>
      <dgm:spPr/>
      <dgm:t>
        <a:bodyPr/>
        <a:lstStyle/>
        <a:p>
          <a:endParaRPr lang="it-IT"/>
        </a:p>
      </dgm:t>
    </dgm:pt>
    <dgm:pt modelId="{B8D843F0-6F71-4CF6-8746-712B4B8433EF}" type="sibTrans" cxnId="{33E0BA27-FA2C-4788-912F-0B341A80E4DC}">
      <dgm:prSet/>
      <dgm:spPr/>
      <dgm:t>
        <a:bodyPr/>
        <a:lstStyle/>
        <a:p>
          <a:endParaRPr lang="it-IT"/>
        </a:p>
      </dgm:t>
    </dgm:pt>
    <dgm:pt modelId="{0E71080D-BB34-4C56-B65C-2B4B3C4D8384}" type="pres">
      <dgm:prSet presAssocID="{A85909C2-3671-4052-8A33-22156155C91B}" presName="linearFlow" presStyleCnt="0">
        <dgm:presLayoutVars>
          <dgm:dir/>
          <dgm:animLvl val="lvl"/>
          <dgm:resizeHandles val="exact"/>
        </dgm:presLayoutVars>
      </dgm:prSet>
      <dgm:spPr/>
      <dgm:t>
        <a:bodyPr/>
        <a:lstStyle/>
        <a:p>
          <a:endParaRPr lang="it-IT"/>
        </a:p>
      </dgm:t>
    </dgm:pt>
    <dgm:pt modelId="{93D08C90-88ED-4022-BE22-7B78F2498D74}" type="pres">
      <dgm:prSet presAssocID="{99E3E9C8-86D9-4C3F-A431-53099E5A9D1F}" presName="composite" presStyleCnt="0"/>
      <dgm:spPr/>
    </dgm:pt>
    <dgm:pt modelId="{6D58739C-3E5D-4860-B134-6A9C42C58B3C}" type="pres">
      <dgm:prSet presAssocID="{99E3E9C8-86D9-4C3F-A431-53099E5A9D1F}" presName="parTx" presStyleLbl="node1" presStyleIdx="0" presStyleCnt="4">
        <dgm:presLayoutVars>
          <dgm:chMax val="0"/>
          <dgm:chPref val="0"/>
          <dgm:bulletEnabled val="1"/>
        </dgm:presLayoutVars>
      </dgm:prSet>
      <dgm:spPr/>
      <dgm:t>
        <a:bodyPr/>
        <a:lstStyle/>
        <a:p>
          <a:endParaRPr lang="it-IT"/>
        </a:p>
      </dgm:t>
    </dgm:pt>
    <dgm:pt modelId="{C64B1D5B-9199-48AB-A3C7-8E193DB93482}" type="pres">
      <dgm:prSet presAssocID="{99E3E9C8-86D9-4C3F-A431-53099E5A9D1F}" presName="parSh" presStyleLbl="node1" presStyleIdx="0" presStyleCnt="4"/>
      <dgm:spPr/>
      <dgm:t>
        <a:bodyPr/>
        <a:lstStyle/>
        <a:p>
          <a:endParaRPr lang="it-IT"/>
        </a:p>
      </dgm:t>
    </dgm:pt>
    <dgm:pt modelId="{F7F6DC8F-FFF1-49EF-BB17-5F59A37C9322}" type="pres">
      <dgm:prSet presAssocID="{99E3E9C8-86D9-4C3F-A431-53099E5A9D1F}" presName="desTx" presStyleLbl="fgAcc1" presStyleIdx="0" presStyleCnt="4">
        <dgm:presLayoutVars>
          <dgm:bulletEnabled val="1"/>
        </dgm:presLayoutVars>
      </dgm:prSet>
      <dgm:spPr/>
      <dgm:t>
        <a:bodyPr/>
        <a:lstStyle/>
        <a:p>
          <a:endParaRPr lang="it-IT"/>
        </a:p>
      </dgm:t>
    </dgm:pt>
    <dgm:pt modelId="{3BB1AFD8-3A26-4BA1-BED0-4D377E9CD9AB}" type="pres">
      <dgm:prSet presAssocID="{C7ABB1CD-FB6D-4A92-B3F3-FF434ACC8BA7}" presName="sibTrans" presStyleLbl="sibTrans2D1" presStyleIdx="0" presStyleCnt="3"/>
      <dgm:spPr/>
      <dgm:t>
        <a:bodyPr/>
        <a:lstStyle/>
        <a:p>
          <a:endParaRPr lang="it-IT"/>
        </a:p>
      </dgm:t>
    </dgm:pt>
    <dgm:pt modelId="{D74A25A8-340F-47EC-BC71-F078CBFC7E2F}" type="pres">
      <dgm:prSet presAssocID="{C7ABB1CD-FB6D-4A92-B3F3-FF434ACC8BA7}" presName="connTx" presStyleLbl="sibTrans2D1" presStyleIdx="0" presStyleCnt="3"/>
      <dgm:spPr/>
      <dgm:t>
        <a:bodyPr/>
        <a:lstStyle/>
        <a:p>
          <a:endParaRPr lang="it-IT"/>
        </a:p>
      </dgm:t>
    </dgm:pt>
    <dgm:pt modelId="{EA29726C-379E-4B1A-8C9D-87D1EF817057}" type="pres">
      <dgm:prSet presAssocID="{991D5AC0-5E3A-49FE-9993-31A38ABFAA42}" presName="composite" presStyleCnt="0"/>
      <dgm:spPr/>
    </dgm:pt>
    <dgm:pt modelId="{C9DCFD2F-1519-4F91-BEA7-A9142EFF3A1B}" type="pres">
      <dgm:prSet presAssocID="{991D5AC0-5E3A-49FE-9993-31A38ABFAA42}" presName="parTx" presStyleLbl="node1" presStyleIdx="0" presStyleCnt="4">
        <dgm:presLayoutVars>
          <dgm:chMax val="0"/>
          <dgm:chPref val="0"/>
          <dgm:bulletEnabled val="1"/>
        </dgm:presLayoutVars>
      </dgm:prSet>
      <dgm:spPr/>
      <dgm:t>
        <a:bodyPr/>
        <a:lstStyle/>
        <a:p>
          <a:endParaRPr lang="it-IT"/>
        </a:p>
      </dgm:t>
    </dgm:pt>
    <dgm:pt modelId="{BF407073-4E0B-4146-A622-12368488BACB}" type="pres">
      <dgm:prSet presAssocID="{991D5AC0-5E3A-49FE-9993-31A38ABFAA42}" presName="parSh" presStyleLbl="node1" presStyleIdx="1" presStyleCnt="4"/>
      <dgm:spPr/>
      <dgm:t>
        <a:bodyPr/>
        <a:lstStyle/>
        <a:p>
          <a:endParaRPr lang="it-IT"/>
        </a:p>
      </dgm:t>
    </dgm:pt>
    <dgm:pt modelId="{011C63A6-1B60-4E6C-A635-5533E0A8BB6F}" type="pres">
      <dgm:prSet presAssocID="{991D5AC0-5E3A-49FE-9993-31A38ABFAA42}" presName="desTx" presStyleLbl="fgAcc1" presStyleIdx="1" presStyleCnt="4">
        <dgm:presLayoutVars>
          <dgm:bulletEnabled val="1"/>
        </dgm:presLayoutVars>
      </dgm:prSet>
      <dgm:spPr/>
      <dgm:t>
        <a:bodyPr/>
        <a:lstStyle/>
        <a:p>
          <a:endParaRPr lang="it-IT"/>
        </a:p>
      </dgm:t>
    </dgm:pt>
    <dgm:pt modelId="{D9AC557A-3474-4EE9-975B-86732DB54DBA}" type="pres">
      <dgm:prSet presAssocID="{C6325F17-6227-484A-A91B-59B099D2F555}" presName="sibTrans" presStyleLbl="sibTrans2D1" presStyleIdx="1" presStyleCnt="3"/>
      <dgm:spPr/>
      <dgm:t>
        <a:bodyPr/>
        <a:lstStyle/>
        <a:p>
          <a:endParaRPr lang="it-IT"/>
        </a:p>
      </dgm:t>
    </dgm:pt>
    <dgm:pt modelId="{35F95CF2-CFE7-427A-AD38-809AD92621EE}" type="pres">
      <dgm:prSet presAssocID="{C6325F17-6227-484A-A91B-59B099D2F555}" presName="connTx" presStyleLbl="sibTrans2D1" presStyleIdx="1" presStyleCnt="3"/>
      <dgm:spPr/>
      <dgm:t>
        <a:bodyPr/>
        <a:lstStyle/>
        <a:p>
          <a:endParaRPr lang="it-IT"/>
        </a:p>
      </dgm:t>
    </dgm:pt>
    <dgm:pt modelId="{73305B52-2581-4303-9734-1E35C427E972}" type="pres">
      <dgm:prSet presAssocID="{582B0545-70D0-4348-B6BF-1C4FA887974B}" presName="composite" presStyleCnt="0"/>
      <dgm:spPr/>
    </dgm:pt>
    <dgm:pt modelId="{5E60C0D3-B67C-490A-A64C-33D817C48BD7}" type="pres">
      <dgm:prSet presAssocID="{582B0545-70D0-4348-B6BF-1C4FA887974B}" presName="parTx" presStyleLbl="node1" presStyleIdx="1" presStyleCnt="4">
        <dgm:presLayoutVars>
          <dgm:chMax val="0"/>
          <dgm:chPref val="0"/>
          <dgm:bulletEnabled val="1"/>
        </dgm:presLayoutVars>
      </dgm:prSet>
      <dgm:spPr/>
      <dgm:t>
        <a:bodyPr/>
        <a:lstStyle/>
        <a:p>
          <a:endParaRPr lang="it-IT"/>
        </a:p>
      </dgm:t>
    </dgm:pt>
    <dgm:pt modelId="{B64F06B7-642F-4F1A-816D-7E60CD6AC571}" type="pres">
      <dgm:prSet presAssocID="{582B0545-70D0-4348-B6BF-1C4FA887974B}" presName="parSh" presStyleLbl="node1" presStyleIdx="2" presStyleCnt="4"/>
      <dgm:spPr/>
      <dgm:t>
        <a:bodyPr/>
        <a:lstStyle/>
        <a:p>
          <a:endParaRPr lang="it-IT"/>
        </a:p>
      </dgm:t>
    </dgm:pt>
    <dgm:pt modelId="{FE9AC8C3-2324-4E5F-8D26-231EFAF6E476}" type="pres">
      <dgm:prSet presAssocID="{582B0545-70D0-4348-B6BF-1C4FA887974B}" presName="desTx" presStyleLbl="fgAcc1" presStyleIdx="2" presStyleCnt="4">
        <dgm:presLayoutVars>
          <dgm:bulletEnabled val="1"/>
        </dgm:presLayoutVars>
      </dgm:prSet>
      <dgm:spPr/>
      <dgm:t>
        <a:bodyPr/>
        <a:lstStyle/>
        <a:p>
          <a:endParaRPr lang="it-IT"/>
        </a:p>
      </dgm:t>
    </dgm:pt>
    <dgm:pt modelId="{C263C39C-71EE-482B-8692-40B5E4366D17}" type="pres">
      <dgm:prSet presAssocID="{8FF97AA3-F982-4F72-A20C-B05D35FC8922}" presName="sibTrans" presStyleLbl="sibTrans2D1" presStyleIdx="2" presStyleCnt="3"/>
      <dgm:spPr/>
      <dgm:t>
        <a:bodyPr/>
        <a:lstStyle/>
        <a:p>
          <a:endParaRPr lang="it-IT"/>
        </a:p>
      </dgm:t>
    </dgm:pt>
    <dgm:pt modelId="{E0B5D906-C62C-4F1B-9E08-E87B65890DAE}" type="pres">
      <dgm:prSet presAssocID="{8FF97AA3-F982-4F72-A20C-B05D35FC8922}" presName="connTx" presStyleLbl="sibTrans2D1" presStyleIdx="2" presStyleCnt="3"/>
      <dgm:spPr/>
      <dgm:t>
        <a:bodyPr/>
        <a:lstStyle/>
        <a:p>
          <a:endParaRPr lang="it-IT"/>
        </a:p>
      </dgm:t>
    </dgm:pt>
    <dgm:pt modelId="{1AD3BDD3-E0C2-4D55-891E-B4D3A34189CB}" type="pres">
      <dgm:prSet presAssocID="{8866DE82-B766-423B-937C-31A812AE19A3}" presName="composite" presStyleCnt="0"/>
      <dgm:spPr/>
    </dgm:pt>
    <dgm:pt modelId="{A0F6A70B-4A80-42C4-B39D-8778ABD9891C}" type="pres">
      <dgm:prSet presAssocID="{8866DE82-B766-423B-937C-31A812AE19A3}" presName="parTx" presStyleLbl="node1" presStyleIdx="2" presStyleCnt="4">
        <dgm:presLayoutVars>
          <dgm:chMax val="0"/>
          <dgm:chPref val="0"/>
          <dgm:bulletEnabled val="1"/>
        </dgm:presLayoutVars>
      </dgm:prSet>
      <dgm:spPr/>
      <dgm:t>
        <a:bodyPr/>
        <a:lstStyle/>
        <a:p>
          <a:endParaRPr lang="it-IT"/>
        </a:p>
      </dgm:t>
    </dgm:pt>
    <dgm:pt modelId="{A109726A-09E6-4FD8-9A9D-90FA5FDEE152}" type="pres">
      <dgm:prSet presAssocID="{8866DE82-B766-423B-937C-31A812AE19A3}" presName="parSh" presStyleLbl="node1" presStyleIdx="3" presStyleCnt="4" custLinFactNeighborY="4069"/>
      <dgm:spPr/>
      <dgm:t>
        <a:bodyPr/>
        <a:lstStyle/>
        <a:p>
          <a:endParaRPr lang="it-IT"/>
        </a:p>
      </dgm:t>
    </dgm:pt>
    <dgm:pt modelId="{28261FEF-E4FD-4354-878B-D0B6EC48E548}" type="pres">
      <dgm:prSet presAssocID="{8866DE82-B766-423B-937C-31A812AE19A3}" presName="desTx" presStyleLbl="fgAcc1" presStyleIdx="3" presStyleCnt="4">
        <dgm:presLayoutVars>
          <dgm:bulletEnabled val="1"/>
        </dgm:presLayoutVars>
      </dgm:prSet>
      <dgm:spPr/>
      <dgm:t>
        <a:bodyPr/>
        <a:lstStyle/>
        <a:p>
          <a:endParaRPr lang="it-IT"/>
        </a:p>
      </dgm:t>
    </dgm:pt>
  </dgm:ptLst>
  <dgm:cxnLst>
    <dgm:cxn modelId="{B6E79FA2-520B-4C46-8220-4DE725737EDD}" srcId="{582B0545-70D0-4348-B6BF-1C4FA887974B}" destId="{3A3EDE1F-371D-4E7C-B2DD-6B0200DFC409}" srcOrd="0" destOrd="0" parTransId="{56C28E32-2C87-4090-A2E6-94EF2118E005}" sibTransId="{566F79BC-0FCC-436A-B634-FC8F3AC81750}"/>
    <dgm:cxn modelId="{90459130-04F1-4331-A5F4-1785148EEB53}" type="presOf" srcId="{582B0545-70D0-4348-B6BF-1C4FA887974B}" destId="{B64F06B7-642F-4F1A-816D-7E60CD6AC571}" srcOrd="1" destOrd="0" presId="urn:microsoft.com/office/officeart/2005/8/layout/process3"/>
    <dgm:cxn modelId="{CB4DC14D-F1E7-42B1-8F87-B46579910DFF}" srcId="{A85909C2-3671-4052-8A33-22156155C91B}" destId="{991D5AC0-5E3A-49FE-9993-31A38ABFAA42}" srcOrd="1" destOrd="0" parTransId="{2F7F935C-BA66-4EDE-A19C-E93E4E5B3E5B}" sibTransId="{C6325F17-6227-484A-A91B-59B099D2F555}"/>
    <dgm:cxn modelId="{833F38AF-EF9A-4D3E-9FED-77355C8D52CD}" srcId="{99E3E9C8-86D9-4C3F-A431-53099E5A9D1F}" destId="{BC2358B5-E7D2-47D7-B742-F4043B8ECE42}" srcOrd="0" destOrd="0" parTransId="{F9779CF5-D98C-49EE-90E9-CA7A4DC2F794}" sibTransId="{3A039FB5-3491-4941-9237-144EA4FF2B03}"/>
    <dgm:cxn modelId="{6E52220E-EA9D-4459-A726-FAA496CD990F}" type="presOf" srcId="{582B0545-70D0-4348-B6BF-1C4FA887974B}" destId="{5E60C0D3-B67C-490A-A64C-33D817C48BD7}" srcOrd="0" destOrd="0" presId="urn:microsoft.com/office/officeart/2005/8/layout/process3"/>
    <dgm:cxn modelId="{333BD08E-4BD5-4D99-B681-68EF1060323D}" type="presOf" srcId="{C6325F17-6227-484A-A91B-59B099D2F555}" destId="{35F95CF2-CFE7-427A-AD38-809AD92621EE}" srcOrd="1" destOrd="0" presId="urn:microsoft.com/office/officeart/2005/8/layout/process3"/>
    <dgm:cxn modelId="{0A7ECAA6-464B-4018-B139-02396B6DCC2B}" type="presOf" srcId="{8866DE82-B766-423B-937C-31A812AE19A3}" destId="{A109726A-09E6-4FD8-9A9D-90FA5FDEE152}" srcOrd="1" destOrd="0" presId="urn:microsoft.com/office/officeart/2005/8/layout/process3"/>
    <dgm:cxn modelId="{124DAF5B-B818-4499-A946-28ED755F9102}" type="presOf" srcId="{99E3E9C8-86D9-4C3F-A431-53099E5A9D1F}" destId="{C64B1D5B-9199-48AB-A3C7-8E193DB93482}" srcOrd="1" destOrd="0" presId="urn:microsoft.com/office/officeart/2005/8/layout/process3"/>
    <dgm:cxn modelId="{F3FD59E0-2E09-4461-BE08-FC4586A9EBE8}" type="presOf" srcId="{58B23AFA-B400-4953-88ED-DE73C08614DF}" destId="{011C63A6-1B60-4E6C-A635-5533E0A8BB6F}" srcOrd="0" destOrd="0" presId="urn:microsoft.com/office/officeart/2005/8/layout/process3"/>
    <dgm:cxn modelId="{D23BEAFC-5F4B-4051-80A5-C10AA6F77F4C}" type="presOf" srcId="{A85909C2-3671-4052-8A33-22156155C91B}" destId="{0E71080D-BB34-4C56-B65C-2B4B3C4D8384}" srcOrd="0" destOrd="0" presId="urn:microsoft.com/office/officeart/2005/8/layout/process3"/>
    <dgm:cxn modelId="{33E0BA27-FA2C-4788-912F-0B341A80E4DC}" srcId="{8866DE82-B766-423B-937C-31A812AE19A3}" destId="{764BFB42-6A22-4C0B-9BB2-CE6DF1C42FFA}" srcOrd="0" destOrd="0" parTransId="{97E91A75-338C-41AE-8D17-581E2AF504EB}" sibTransId="{B8D843F0-6F71-4CF6-8746-712B4B8433EF}"/>
    <dgm:cxn modelId="{D4538EC1-E7F2-4553-9029-5E726E17DE76}" type="presOf" srcId="{C7ABB1CD-FB6D-4A92-B3F3-FF434ACC8BA7}" destId="{3BB1AFD8-3A26-4BA1-BED0-4D377E9CD9AB}" srcOrd="0" destOrd="0" presId="urn:microsoft.com/office/officeart/2005/8/layout/process3"/>
    <dgm:cxn modelId="{7405ED42-ACE5-4AE9-B4AA-D9B39C0045D9}" type="presOf" srcId="{C6325F17-6227-484A-A91B-59B099D2F555}" destId="{D9AC557A-3474-4EE9-975B-86732DB54DBA}" srcOrd="0" destOrd="0" presId="urn:microsoft.com/office/officeart/2005/8/layout/process3"/>
    <dgm:cxn modelId="{EDAD955C-753C-4244-8C8B-6A30E987E827}" type="presOf" srcId="{8FF97AA3-F982-4F72-A20C-B05D35FC8922}" destId="{E0B5D906-C62C-4F1B-9E08-E87B65890DAE}" srcOrd="1" destOrd="0" presId="urn:microsoft.com/office/officeart/2005/8/layout/process3"/>
    <dgm:cxn modelId="{B000ED9A-AED9-4EB9-80BF-E64B68248ECC}" type="presOf" srcId="{8866DE82-B766-423B-937C-31A812AE19A3}" destId="{A0F6A70B-4A80-42C4-B39D-8778ABD9891C}" srcOrd="0" destOrd="0" presId="urn:microsoft.com/office/officeart/2005/8/layout/process3"/>
    <dgm:cxn modelId="{6553DDBA-6DCF-4963-A07A-5CB2029F862E}" srcId="{991D5AC0-5E3A-49FE-9993-31A38ABFAA42}" destId="{58B23AFA-B400-4953-88ED-DE73C08614DF}" srcOrd="0" destOrd="0" parTransId="{CB74A0AB-AB43-4E72-B863-6EECE36CE712}" sibTransId="{2698A839-A43C-4FEF-A07E-B6E5BA748913}"/>
    <dgm:cxn modelId="{BC40D249-D5F7-40A3-8FE9-A8C09449DD39}" type="presOf" srcId="{8FF97AA3-F982-4F72-A20C-B05D35FC8922}" destId="{C263C39C-71EE-482B-8692-40B5E4366D17}" srcOrd="0" destOrd="0" presId="urn:microsoft.com/office/officeart/2005/8/layout/process3"/>
    <dgm:cxn modelId="{8C6534F4-9940-4B26-97EA-51EFA9252719}" type="presOf" srcId="{991D5AC0-5E3A-49FE-9993-31A38ABFAA42}" destId="{C9DCFD2F-1519-4F91-BEA7-A9142EFF3A1B}" srcOrd="0" destOrd="0" presId="urn:microsoft.com/office/officeart/2005/8/layout/process3"/>
    <dgm:cxn modelId="{B6FCC851-7069-44AE-971D-A436955E2C89}" type="presOf" srcId="{991D5AC0-5E3A-49FE-9993-31A38ABFAA42}" destId="{BF407073-4E0B-4146-A622-12368488BACB}" srcOrd="1" destOrd="0" presId="urn:microsoft.com/office/officeart/2005/8/layout/process3"/>
    <dgm:cxn modelId="{FFBB3A12-50C5-4ACA-8771-47D3CCE5A835}" type="presOf" srcId="{99E3E9C8-86D9-4C3F-A431-53099E5A9D1F}" destId="{6D58739C-3E5D-4860-B134-6A9C42C58B3C}" srcOrd="0" destOrd="0" presId="urn:microsoft.com/office/officeart/2005/8/layout/process3"/>
    <dgm:cxn modelId="{32FCEDB7-FFF3-428C-B84F-357F48D25926}" type="presOf" srcId="{764BFB42-6A22-4C0B-9BB2-CE6DF1C42FFA}" destId="{28261FEF-E4FD-4354-878B-D0B6EC48E548}" srcOrd="0" destOrd="0" presId="urn:microsoft.com/office/officeart/2005/8/layout/process3"/>
    <dgm:cxn modelId="{3541496C-1DCD-4BE2-8219-2E6E7B502FFA}" srcId="{A85909C2-3671-4052-8A33-22156155C91B}" destId="{99E3E9C8-86D9-4C3F-A431-53099E5A9D1F}" srcOrd="0" destOrd="0" parTransId="{D59979ED-B371-4B6E-BA01-7F2A168F5CAB}" sibTransId="{C7ABB1CD-FB6D-4A92-B3F3-FF434ACC8BA7}"/>
    <dgm:cxn modelId="{94D0D54D-97D5-4A87-B929-AE41075F9A9B}" type="presOf" srcId="{C7ABB1CD-FB6D-4A92-B3F3-FF434ACC8BA7}" destId="{D74A25A8-340F-47EC-BC71-F078CBFC7E2F}" srcOrd="1" destOrd="0" presId="urn:microsoft.com/office/officeart/2005/8/layout/process3"/>
    <dgm:cxn modelId="{0FE3CC6A-5DBE-4011-BD6F-7C0ECADB1692}" srcId="{A85909C2-3671-4052-8A33-22156155C91B}" destId="{582B0545-70D0-4348-B6BF-1C4FA887974B}" srcOrd="2" destOrd="0" parTransId="{8FCBD427-38B1-44D2-859E-065EE77A36C0}" sibTransId="{8FF97AA3-F982-4F72-A20C-B05D35FC8922}"/>
    <dgm:cxn modelId="{C9651608-79C4-4354-8FFB-936EA73DC910}" srcId="{A85909C2-3671-4052-8A33-22156155C91B}" destId="{8866DE82-B766-423B-937C-31A812AE19A3}" srcOrd="3" destOrd="0" parTransId="{310004BE-9578-4E8E-8CE6-433D27F6B0EE}" sibTransId="{DEAA325D-8FE0-4184-A571-0FCF5F61C016}"/>
    <dgm:cxn modelId="{EA5043C9-EB81-44AE-A084-9C289855EDB2}" type="presOf" srcId="{3A3EDE1F-371D-4E7C-B2DD-6B0200DFC409}" destId="{FE9AC8C3-2324-4E5F-8D26-231EFAF6E476}" srcOrd="0" destOrd="0" presId="urn:microsoft.com/office/officeart/2005/8/layout/process3"/>
    <dgm:cxn modelId="{5A039975-81F5-4A9B-8906-60363B8494E5}" type="presOf" srcId="{BC2358B5-E7D2-47D7-B742-F4043B8ECE42}" destId="{F7F6DC8F-FFF1-49EF-BB17-5F59A37C9322}" srcOrd="0" destOrd="0" presId="urn:microsoft.com/office/officeart/2005/8/layout/process3"/>
    <dgm:cxn modelId="{A88C2975-882D-4DF8-A787-9AB2B035E9AF}" type="presParOf" srcId="{0E71080D-BB34-4C56-B65C-2B4B3C4D8384}" destId="{93D08C90-88ED-4022-BE22-7B78F2498D74}" srcOrd="0" destOrd="0" presId="urn:microsoft.com/office/officeart/2005/8/layout/process3"/>
    <dgm:cxn modelId="{0FDBF43A-4A30-429F-86B0-479E5D213EBF}" type="presParOf" srcId="{93D08C90-88ED-4022-BE22-7B78F2498D74}" destId="{6D58739C-3E5D-4860-B134-6A9C42C58B3C}" srcOrd="0" destOrd="0" presId="urn:microsoft.com/office/officeart/2005/8/layout/process3"/>
    <dgm:cxn modelId="{8B8AFF85-0751-4B84-ACA7-FBA160744011}" type="presParOf" srcId="{93D08C90-88ED-4022-BE22-7B78F2498D74}" destId="{C64B1D5B-9199-48AB-A3C7-8E193DB93482}" srcOrd="1" destOrd="0" presId="urn:microsoft.com/office/officeart/2005/8/layout/process3"/>
    <dgm:cxn modelId="{D1418426-F1CB-454A-A5E1-F0712263B004}" type="presParOf" srcId="{93D08C90-88ED-4022-BE22-7B78F2498D74}" destId="{F7F6DC8F-FFF1-49EF-BB17-5F59A37C9322}" srcOrd="2" destOrd="0" presId="urn:microsoft.com/office/officeart/2005/8/layout/process3"/>
    <dgm:cxn modelId="{7E8BE09A-8FD9-4A65-8929-7D1A969F7CA1}" type="presParOf" srcId="{0E71080D-BB34-4C56-B65C-2B4B3C4D8384}" destId="{3BB1AFD8-3A26-4BA1-BED0-4D377E9CD9AB}" srcOrd="1" destOrd="0" presId="urn:microsoft.com/office/officeart/2005/8/layout/process3"/>
    <dgm:cxn modelId="{1AF0F29C-0B7D-4E53-A362-0C7B961FE35D}" type="presParOf" srcId="{3BB1AFD8-3A26-4BA1-BED0-4D377E9CD9AB}" destId="{D74A25A8-340F-47EC-BC71-F078CBFC7E2F}" srcOrd="0" destOrd="0" presId="urn:microsoft.com/office/officeart/2005/8/layout/process3"/>
    <dgm:cxn modelId="{49B28D25-4419-48AC-915B-7924E740DBBB}" type="presParOf" srcId="{0E71080D-BB34-4C56-B65C-2B4B3C4D8384}" destId="{EA29726C-379E-4B1A-8C9D-87D1EF817057}" srcOrd="2" destOrd="0" presId="urn:microsoft.com/office/officeart/2005/8/layout/process3"/>
    <dgm:cxn modelId="{757EB5FB-B7BC-44FE-BD12-CD09CA92ED9F}" type="presParOf" srcId="{EA29726C-379E-4B1A-8C9D-87D1EF817057}" destId="{C9DCFD2F-1519-4F91-BEA7-A9142EFF3A1B}" srcOrd="0" destOrd="0" presId="urn:microsoft.com/office/officeart/2005/8/layout/process3"/>
    <dgm:cxn modelId="{E39D54B8-2D35-4501-9931-42351A4AD167}" type="presParOf" srcId="{EA29726C-379E-4B1A-8C9D-87D1EF817057}" destId="{BF407073-4E0B-4146-A622-12368488BACB}" srcOrd="1" destOrd="0" presId="urn:microsoft.com/office/officeart/2005/8/layout/process3"/>
    <dgm:cxn modelId="{E4D7082B-F413-46F4-8578-09D9B515380C}" type="presParOf" srcId="{EA29726C-379E-4B1A-8C9D-87D1EF817057}" destId="{011C63A6-1B60-4E6C-A635-5533E0A8BB6F}" srcOrd="2" destOrd="0" presId="urn:microsoft.com/office/officeart/2005/8/layout/process3"/>
    <dgm:cxn modelId="{D326994F-0E6A-4417-BDCE-739A855067E5}" type="presParOf" srcId="{0E71080D-BB34-4C56-B65C-2B4B3C4D8384}" destId="{D9AC557A-3474-4EE9-975B-86732DB54DBA}" srcOrd="3" destOrd="0" presId="urn:microsoft.com/office/officeart/2005/8/layout/process3"/>
    <dgm:cxn modelId="{2C27F47F-B7AE-4CAA-BEBD-E3D859687496}" type="presParOf" srcId="{D9AC557A-3474-4EE9-975B-86732DB54DBA}" destId="{35F95CF2-CFE7-427A-AD38-809AD92621EE}" srcOrd="0" destOrd="0" presId="urn:microsoft.com/office/officeart/2005/8/layout/process3"/>
    <dgm:cxn modelId="{CB374904-559C-476A-A487-AB7B118FA330}" type="presParOf" srcId="{0E71080D-BB34-4C56-B65C-2B4B3C4D8384}" destId="{73305B52-2581-4303-9734-1E35C427E972}" srcOrd="4" destOrd="0" presId="urn:microsoft.com/office/officeart/2005/8/layout/process3"/>
    <dgm:cxn modelId="{2CC03E02-FB65-4313-B21E-06B696B1FC06}" type="presParOf" srcId="{73305B52-2581-4303-9734-1E35C427E972}" destId="{5E60C0D3-B67C-490A-A64C-33D817C48BD7}" srcOrd="0" destOrd="0" presId="urn:microsoft.com/office/officeart/2005/8/layout/process3"/>
    <dgm:cxn modelId="{80B9799D-B0B8-4A24-8388-CD235B7EE0BC}" type="presParOf" srcId="{73305B52-2581-4303-9734-1E35C427E972}" destId="{B64F06B7-642F-4F1A-816D-7E60CD6AC571}" srcOrd="1" destOrd="0" presId="urn:microsoft.com/office/officeart/2005/8/layout/process3"/>
    <dgm:cxn modelId="{4AF41702-F3CC-481E-8A10-3FB1EB89AB95}" type="presParOf" srcId="{73305B52-2581-4303-9734-1E35C427E972}" destId="{FE9AC8C3-2324-4E5F-8D26-231EFAF6E476}" srcOrd="2" destOrd="0" presId="urn:microsoft.com/office/officeart/2005/8/layout/process3"/>
    <dgm:cxn modelId="{00F39751-188F-4A31-AD7E-719418D39A88}" type="presParOf" srcId="{0E71080D-BB34-4C56-B65C-2B4B3C4D8384}" destId="{C263C39C-71EE-482B-8692-40B5E4366D17}" srcOrd="5" destOrd="0" presId="urn:microsoft.com/office/officeart/2005/8/layout/process3"/>
    <dgm:cxn modelId="{AF30448B-AF8E-4185-B3E7-E454F6DF5599}" type="presParOf" srcId="{C263C39C-71EE-482B-8692-40B5E4366D17}" destId="{E0B5D906-C62C-4F1B-9E08-E87B65890DAE}" srcOrd="0" destOrd="0" presId="urn:microsoft.com/office/officeart/2005/8/layout/process3"/>
    <dgm:cxn modelId="{3736299E-BF8A-49F2-AEA5-2051739E762F}" type="presParOf" srcId="{0E71080D-BB34-4C56-B65C-2B4B3C4D8384}" destId="{1AD3BDD3-E0C2-4D55-891E-B4D3A34189CB}" srcOrd="6" destOrd="0" presId="urn:microsoft.com/office/officeart/2005/8/layout/process3"/>
    <dgm:cxn modelId="{1B713594-AB1B-4F40-A8CB-013C946D632F}" type="presParOf" srcId="{1AD3BDD3-E0C2-4D55-891E-B4D3A34189CB}" destId="{A0F6A70B-4A80-42C4-B39D-8778ABD9891C}" srcOrd="0" destOrd="0" presId="urn:microsoft.com/office/officeart/2005/8/layout/process3"/>
    <dgm:cxn modelId="{0EE46BC0-EA81-409F-919D-B59BEFE46E17}" type="presParOf" srcId="{1AD3BDD3-E0C2-4D55-891E-B4D3A34189CB}" destId="{A109726A-09E6-4FD8-9A9D-90FA5FDEE152}" srcOrd="1" destOrd="0" presId="urn:microsoft.com/office/officeart/2005/8/layout/process3"/>
    <dgm:cxn modelId="{5D1E423C-40B4-48C4-A1F5-57178A987F2A}" type="presParOf" srcId="{1AD3BDD3-E0C2-4D55-891E-B4D3A34189CB}" destId="{28261FEF-E4FD-4354-878B-D0B6EC48E54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635EE4-6075-47BE-8897-BAC347D218FD}" type="doc">
      <dgm:prSet loTypeId="urn:microsoft.com/office/officeart/2005/8/layout/hProcess9" loCatId="process" qsTypeId="urn:microsoft.com/office/officeart/2005/8/quickstyle/simple1" qsCatId="simple" csTypeId="urn:microsoft.com/office/officeart/2005/8/colors/colorful5" csCatId="colorful" phldr="1"/>
      <dgm:spPr/>
    </dgm:pt>
    <dgm:pt modelId="{0D6E003B-952F-468A-BEBA-F11006E049DB}">
      <dgm:prSet phldrT="[Testo]" custT="1"/>
      <dgm:spPr/>
      <dgm:t>
        <a:bodyPr/>
        <a:lstStyle/>
        <a:p>
          <a:r>
            <a:rPr lang="it-IT" sz="2400" b="1" dirty="0">
              <a:solidFill>
                <a:srgbClr val="C00000"/>
              </a:solidFill>
            </a:rPr>
            <a:t>GOAL </a:t>
          </a:r>
          <a:r>
            <a:rPr lang="it-IT" sz="1800" dirty="0"/>
            <a:t>setting</a:t>
          </a:r>
        </a:p>
      </dgm:t>
    </dgm:pt>
    <dgm:pt modelId="{91DDF7E5-FD6D-41DC-8272-03D7E8CF9236}" type="parTrans" cxnId="{936C4041-F872-4073-8FBF-EC1A2B3BA7EF}">
      <dgm:prSet/>
      <dgm:spPr/>
      <dgm:t>
        <a:bodyPr/>
        <a:lstStyle/>
        <a:p>
          <a:endParaRPr lang="it-IT"/>
        </a:p>
      </dgm:t>
    </dgm:pt>
    <dgm:pt modelId="{B54C46A9-A2F6-4B41-AEF4-9C8A7F6C0B65}" type="sibTrans" cxnId="{936C4041-F872-4073-8FBF-EC1A2B3BA7EF}">
      <dgm:prSet/>
      <dgm:spPr/>
      <dgm:t>
        <a:bodyPr/>
        <a:lstStyle/>
        <a:p>
          <a:endParaRPr lang="it-IT"/>
        </a:p>
      </dgm:t>
    </dgm:pt>
    <dgm:pt modelId="{59EFA79E-1E7C-4E56-BB0A-B030B1CEFC30}">
      <dgm:prSet phldrT="[Testo]" custT="1"/>
      <dgm:spPr/>
      <dgm:t>
        <a:bodyPr/>
        <a:lstStyle/>
        <a:p>
          <a:r>
            <a:rPr lang="it-IT" sz="1800" dirty="0"/>
            <a:t>Analisi della situazione attuale, della </a:t>
          </a:r>
          <a:r>
            <a:rPr lang="it-IT" sz="2400" b="1" dirty="0">
              <a:solidFill>
                <a:srgbClr val="C00000"/>
              </a:solidFill>
            </a:rPr>
            <a:t>REALTÀ</a:t>
          </a:r>
          <a:endParaRPr lang="it-IT" sz="1800" b="1" dirty="0">
            <a:solidFill>
              <a:srgbClr val="C00000"/>
            </a:solidFill>
          </a:endParaRPr>
        </a:p>
      </dgm:t>
    </dgm:pt>
    <dgm:pt modelId="{2094EA2C-ABD1-4060-9E84-A7E5113915FA}" type="parTrans" cxnId="{34728A7F-A77B-4F36-AC44-538C2EF6F25C}">
      <dgm:prSet/>
      <dgm:spPr/>
      <dgm:t>
        <a:bodyPr/>
        <a:lstStyle/>
        <a:p>
          <a:endParaRPr lang="it-IT"/>
        </a:p>
      </dgm:t>
    </dgm:pt>
    <dgm:pt modelId="{8E8E0140-42C4-45B9-BC1C-8D1E87F8FAED}" type="sibTrans" cxnId="{34728A7F-A77B-4F36-AC44-538C2EF6F25C}">
      <dgm:prSet/>
      <dgm:spPr/>
      <dgm:t>
        <a:bodyPr/>
        <a:lstStyle/>
        <a:p>
          <a:endParaRPr lang="it-IT"/>
        </a:p>
      </dgm:t>
    </dgm:pt>
    <dgm:pt modelId="{8FEDEDBB-B855-4BA9-83BB-C37F34BE94DC}">
      <dgm:prSet phldrT="[Testo]" custT="1"/>
      <dgm:spPr/>
      <dgm:t>
        <a:bodyPr/>
        <a:lstStyle/>
        <a:p>
          <a:r>
            <a:rPr lang="it-IT" sz="1800" dirty="0"/>
            <a:t>Valutazione delle </a:t>
          </a:r>
          <a:r>
            <a:rPr lang="it-IT" sz="2400" b="1" dirty="0">
              <a:solidFill>
                <a:srgbClr val="C00000"/>
              </a:solidFill>
            </a:rPr>
            <a:t>OPZIONI</a:t>
          </a:r>
          <a:r>
            <a:rPr lang="it-IT" sz="1800" dirty="0"/>
            <a:t>, strategie  o soluzioni/azioni alternative</a:t>
          </a:r>
        </a:p>
      </dgm:t>
    </dgm:pt>
    <dgm:pt modelId="{77E1B228-3B0C-4725-9EAB-E7746985ECB0}" type="parTrans" cxnId="{DABFDE5A-3037-44C7-BDE8-A674BFC10A41}">
      <dgm:prSet/>
      <dgm:spPr/>
      <dgm:t>
        <a:bodyPr/>
        <a:lstStyle/>
        <a:p>
          <a:endParaRPr lang="it-IT"/>
        </a:p>
      </dgm:t>
    </dgm:pt>
    <dgm:pt modelId="{42836739-558B-4355-95A3-4942832B7097}" type="sibTrans" cxnId="{DABFDE5A-3037-44C7-BDE8-A674BFC10A41}">
      <dgm:prSet/>
      <dgm:spPr/>
      <dgm:t>
        <a:bodyPr/>
        <a:lstStyle/>
        <a:p>
          <a:endParaRPr lang="it-IT"/>
        </a:p>
      </dgm:t>
    </dgm:pt>
    <dgm:pt modelId="{3D81642D-8DFD-4D1C-854B-A4B62E05D550}">
      <dgm:prSet custT="1"/>
      <dgm:spPr/>
      <dgm:t>
        <a:bodyPr/>
        <a:lstStyle/>
        <a:p>
          <a:r>
            <a:rPr lang="it-IT" sz="1800" dirty="0"/>
            <a:t>Delineare il piano d’azione: </a:t>
          </a:r>
          <a:r>
            <a:rPr lang="it-IT" sz="2400" b="1" dirty="0">
              <a:solidFill>
                <a:srgbClr val="C00000"/>
              </a:solidFill>
            </a:rPr>
            <a:t>WHAT, WHEN, WHO</a:t>
          </a:r>
          <a:endParaRPr lang="it-IT" sz="2100" b="1" dirty="0">
            <a:solidFill>
              <a:srgbClr val="C00000"/>
            </a:solidFill>
          </a:endParaRPr>
        </a:p>
      </dgm:t>
    </dgm:pt>
    <dgm:pt modelId="{46C14560-58C8-4AA3-896C-0E849DFDC244}" type="parTrans" cxnId="{0C664CA8-8866-45A4-990E-EB733C0230A9}">
      <dgm:prSet/>
      <dgm:spPr/>
      <dgm:t>
        <a:bodyPr/>
        <a:lstStyle/>
        <a:p>
          <a:endParaRPr lang="it-IT"/>
        </a:p>
      </dgm:t>
    </dgm:pt>
    <dgm:pt modelId="{A960AB84-1917-40EA-BF2A-55D59CB0EA4E}" type="sibTrans" cxnId="{0C664CA8-8866-45A4-990E-EB733C0230A9}">
      <dgm:prSet/>
      <dgm:spPr/>
      <dgm:t>
        <a:bodyPr/>
        <a:lstStyle/>
        <a:p>
          <a:endParaRPr lang="it-IT"/>
        </a:p>
      </dgm:t>
    </dgm:pt>
    <dgm:pt modelId="{6191C40E-E2CA-4754-8CEA-784C596A20AC}" type="pres">
      <dgm:prSet presAssocID="{76635EE4-6075-47BE-8897-BAC347D218FD}" presName="CompostProcess" presStyleCnt="0">
        <dgm:presLayoutVars>
          <dgm:dir/>
          <dgm:resizeHandles val="exact"/>
        </dgm:presLayoutVars>
      </dgm:prSet>
      <dgm:spPr/>
    </dgm:pt>
    <dgm:pt modelId="{5296221F-5EE6-4206-8F02-FC1A487A1C14}" type="pres">
      <dgm:prSet presAssocID="{76635EE4-6075-47BE-8897-BAC347D218FD}" presName="arrow" presStyleLbl="bgShp" presStyleIdx="0" presStyleCnt="1"/>
      <dgm:spPr/>
    </dgm:pt>
    <dgm:pt modelId="{DB24A4CD-642E-44A6-82D1-CCF5D664ABA3}" type="pres">
      <dgm:prSet presAssocID="{76635EE4-6075-47BE-8897-BAC347D218FD}" presName="linearProcess" presStyleCnt="0"/>
      <dgm:spPr/>
    </dgm:pt>
    <dgm:pt modelId="{530DA934-6FA7-48B8-AF5A-CCCAEF891F6A}" type="pres">
      <dgm:prSet presAssocID="{0D6E003B-952F-468A-BEBA-F11006E049DB}" presName="textNode" presStyleLbl="node1" presStyleIdx="0" presStyleCnt="4">
        <dgm:presLayoutVars>
          <dgm:bulletEnabled val="1"/>
        </dgm:presLayoutVars>
      </dgm:prSet>
      <dgm:spPr/>
      <dgm:t>
        <a:bodyPr/>
        <a:lstStyle/>
        <a:p>
          <a:endParaRPr lang="it-IT"/>
        </a:p>
      </dgm:t>
    </dgm:pt>
    <dgm:pt modelId="{DE585B74-BEC3-46DA-89B7-289976FDBAEA}" type="pres">
      <dgm:prSet presAssocID="{B54C46A9-A2F6-4B41-AEF4-9C8A7F6C0B65}" presName="sibTrans" presStyleCnt="0"/>
      <dgm:spPr/>
    </dgm:pt>
    <dgm:pt modelId="{4DC9FBF7-13F6-442E-94CF-774C7B945406}" type="pres">
      <dgm:prSet presAssocID="{59EFA79E-1E7C-4E56-BB0A-B030B1CEFC30}" presName="textNode" presStyleLbl="node1" presStyleIdx="1" presStyleCnt="4">
        <dgm:presLayoutVars>
          <dgm:bulletEnabled val="1"/>
        </dgm:presLayoutVars>
      </dgm:prSet>
      <dgm:spPr/>
      <dgm:t>
        <a:bodyPr/>
        <a:lstStyle/>
        <a:p>
          <a:endParaRPr lang="it-IT"/>
        </a:p>
      </dgm:t>
    </dgm:pt>
    <dgm:pt modelId="{0E5F2B31-C92D-43A9-B35D-C3BC78D53F9B}" type="pres">
      <dgm:prSet presAssocID="{8E8E0140-42C4-45B9-BC1C-8D1E87F8FAED}" presName="sibTrans" presStyleCnt="0"/>
      <dgm:spPr/>
    </dgm:pt>
    <dgm:pt modelId="{F2B9B306-F238-4DF9-8569-E9CBBDDA0C7B}" type="pres">
      <dgm:prSet presAssocID="{8FEDEDBB-B855-4BA9-83BB-C37F34BE94DC}" presName="textNode" presStyleLbl="node1" presStyleIdx="2" presStyleCnt="4">
        <dgm:presLayoutVars>
          <dgm:bulletEnabled val="1"/>
        </dgm:presLayoutVars>
      </dgm:prSet>
      <dgm:spPr/>
      <dgm:t>
        <a:bodyPr/>
        <a:lstStyle/>
        <a:p>
          <a:endParaRPr lang="it-IT"/>
        </a:p>
      </dgm:t>
    </dgm:pt>
    <dgm:pt modelId="{3DC34674-1947-4F88-8BBB-8BE57B8D14F4}" type="pres">
      <dgm:prSet presAssocID="{42836739-558B-4355-95A3-4942832B7097}" presName="sibTrans" presStyleCnt="0"/>
      <dgm:spPr/>
    </dgm:pt>
    <dgm:pt modelId="{AE728165-47A9-4DC1-A0D2-9FB1B253F382}" type="pres">
      <dgm:prSet presAssocID="{3D81642D-8DFD-4D1C-854B-A4B62E05D550}" presName="textNode" presStyleLbl="node1" presStyleIdx="3" presStyleCnt="4">
        <dgm:presLayoutVars>
          <dgm:bulletEnabled val="1"/>
        </dgm:presLayoutVars>
      </dgm:prSet>
      <dgm:spPr/>
      <dgm:t>
        <a:bodyPr/>
        <a:lstStyle/>
        <a:p>
          <a:endParaRPr lang="it-IT"/>
        </a:p>
      </dgm:t>
    </dgm:pt>
  </dgm:ptLst>
  <dgm:cxnLst>
    <dgm:cxn modelId="{8A127E82-D008-48E8-9BFA-4177D4F71730}" type="presOf" srcId="{8FEDEDBB-B855-4BA9-83BB-C37F34BE94DC}" destId="{F2B9B306-F238-4DF9-8569-E9CBBDDA0C7B}" srcOrd="0" destOrd="0" presId="urn:microsoft.com/office/officeart/2005/8/layout/hProcess9"/>
    <dgm:cxn modelId="{936C4041-F872-4073-8FBF-EC1A2B3BA7EF}" srcId="{76635EE4-6075-47BE-8897-BAC347D218FD}" destId="{0D6E003B-952F-468A-BEBA-F11006E049DB}" srcOrd="0" destOrd="0" parTransId="{91DDF7E5-FD6D-41DC-8272-03D7E8CF9236}" sibTransId="{B54C46A9-A2F6-4B41-AEF4-9C8A7F6C0B65}"/>
    <dgm:cxn modelId="{A863BEE2-5CEB-4673-8B11-D2F1BA49DF5E}" type="presOf" srcId="{0D6E003B-952F-468A-BEBA-F11006E049DB}" destId="{530DA934-6FA7-48B8-AF5A-CCCAEF891F6A}" srcOrd="0" destOrd="0" presId="urn:microsoft.com/office/officeart/2005/8/layout/hProcess9"/>
    <dgm:cxn modelId="{355411B6-C1DE-49A9-AB75-2F01F740D511}" type="presOf" srcId="{3D81642D-8DFD-4D1C-854B-A4B62E05D550}" destId="{AE728165-47A9-4DC1-A0D2-9FB1B253F382}" srcOrd="0" destOrd="0" presId="urn:microsoft.com/office/officeart/2005/8/layout/hProcess9"/>
    <dgm:cxn modelId="{34728A7F-A77B-4F36-AC44-538C2EF6F25C}" srcId="{76635EE4-6075-47BE-8897-BAC347D218FD}" destId="{59EFA79E-1E7C-4E56-BB0A-B030B1CEFC30}" srcOrd="1" destOrd="0" parTransId="{2094EA2C-ABD1-4060-9E84-A7E5113915FA}" sibTransId="{8E8E0140-42C4-45B9-BC1C-8D1E87F8FAED}"/>
    <dgm:cxn modelId="{0C664CA8-8866-45A4-990E-EB733C0230A9}" srcId="{76635EE4-6075-47BE-8897-BAC347D218FD}" destId="{3D81642D-8DFD-4D1C-854B-A4B62E05D550}" srcOrd="3" destOrd="0" parTransId="{46C14560-58C8-4AA3-896C-0E849DFDC244}" sibTransId="{A960AB84-1917-40EA-BF2A-55D59CB0EA4E}"/>
    <dgm:cxn modelId="{CD232ECF-01CB-4065-A3BC-94F7A209D3B0}" type="presOf" srcId="{76635EE4-6075-47BE-8897-BAC347D218FD}" destId="{6191C40E-E2CA-4754-8CEA-784C596A20AC}" srcOrd="0" destOrd="0" presId="urn:microsoft.com/office/officeart/2005/8/layout/hProcess9"/>
    <dgm:cxn modelId="{DABFDE5A-3037-44C7-BDE8-A674BFC10A41}" srcId="{76635EE4-6075-47BE-8897-BAC347D218FD}" destId="{8FEDEDBB-B855-4BA9-83BB-C37F34BE94DC}" srcOrd="2" destOrd="0" parTransId="{77E1B228-3B0C-4725-9EAB-E7746985ECB0}" sibTransId="{42836739-558B-4355-95A3-4942832B7097}"/>
    <dgm:cxn modelId="{95DC6986-423C-459C-A929-8AD383DE55BE}" type="presOf" srcId="{59EFA79E-1E7C-4E56-BB0A-B030B1CEFC30}" destId="{4DC9FBF7-13F6-442E-94CF-774C7B945406}" srcOrd="0" destOrd="0" presId="urn:microsoft.com/office/officeart/2005/8/layout/hProcess9"/>
    <dgm:cxn modelId="{0345A167-975F-4F13-902E-6F21F3C4030B}" type="presParOf" srcId="{6191C40E-E2CA-4754-8CEA-784C596A20AC}" destId="{5296221F-5EE6-4206-8F02-FC1A487A1C14}" srcOrd="0" destOrd="0" presId="urn:microsoft.com/office/officeart/2005/8/layout/hProcess9"/>
    <dgm:cxn modelId="{6B73C2DC-A980-4A24-B994-157DAEAAD672}" type="presParOf" srcId="{6191C40E-E2CA-4754-8CEA-784C596A20AC}" destId="{DB24A4CD-642E-44A6-82D1-CCF5D664ABA3}" srcOrd="1" destOrd="0" presId="urn:microsoft.com/office/officeart/2005/8/layout/hProcess9"/>
    <dgm:cxn modelId="{94186F65-5CE4-4299-AB56-B0AC55C253C3}" type="presParOf" srcId="{DB24A4CD-642E-44A6-82D1-CCF5D664ABA3}" destId="{530DA934-6FA7-48B8-AF5A-CCCAEF891F6A}" srcOrd="0" destOrd="0" presId="urn:microsoft.com/office/officeart/2005/8/layout/hProcess9"/>
    <dgm:cxn modelId="{280A9462-49D6-4430-ADA5-880AE938C19B}" type="presParOf" srcId="{DB24A4CD-642E-44A6-82D1-CCF5D664ABA3}" destId="{DE585B74-BEC3-46DA-89B7-289976FDBAEA}" srcOrd="1" destOrd="0" presId="urn:microsoft.com/office/officeart/2005/8/layout/hProcess9"/>
    <dgm:cxn modelId="{05F7988F-8198-48E8-B753-E91F2E467002}" type="presParOf" srcId="{DB24A4CD-642E-44A6-82D1-CCF5D664ABA3}" destId="{4DC9FBF7-13F6-442E-94CF-774C7B945406}" srcOrd="2" destOrd="0" presId="urn:microsoft.com/office/officeart/2005/8/layout/hProcess9"/>
    <dgm:cxn modelId="{B8D7BABE-FB42-4D53-B908-D0362D4FF483}" type="presParOf" srcId="{DB24A4CD-642E-44A6-82D1-CCF5D664ABA3}" destId="{0E5F2B31-C92D-43A9-B35D-C3BC78D53F9B}" srcOrd="3" destOrd="0" presId="urn:microsoft.com/office/officeart/2005/8/layout/hProcess9"/>
    <dgm:cxn modelId="{F68DD328-84CD-43F4-87FE-F4FEBF13CC9A}" type="presParOf" srcId="{DB24A4CD-642E-44A6-82D1-CCF5D664ABA3}" destId="{F2B9B306-F238-4DF9-8569-E9CBBDDA0C7B}" srcOrd="4" destOrd="0" presId="urn:microsoft.com/office/officeart/2005/8/layout/hProcess9"/>
    <dgm:cxn modelId="{00728E1B-9EEB-4FC2-A716-A254AE4BE918}" type="presParOf" srcId="{DB24A4CD-642E-44A6-82D1-CCF5D664ABA3}" destId="{3DC34674-1947-4F88-8BBB-8BE57B8D14F4}" srcOrd="5" destOrd="0" presId="urn:microsoft.com/office/officeart/2005/8/layout/hProcess9"/>
    <dgm:cxn modelId="{1633B650-E511-429E-94F4-223F2BE52884}" type="presParOf" srcId="{DB24A4CD-642E-44A6-82D1-CCF5D664ABA3}" destId="{AE728165-47A9-4DC1-A0D2-9FB1B253F38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70BE1-7D9B-4748-BCAF-44909C9107A6}">
      <dsp:nvSpPr>
        <dsp:cNvPr id="0" name=""/>
        <dsp:cNvSpPr/>
      </dsp:nvSpPr>
      <dsp:spPr>
        <a:xfrm>
          <a:off x="2856791" y="470"/>
          <a:ext cx="1438872" cy="143887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kern="1200" dirty="0"/>
            <a:t>Leadership</a:t>
          </a:r>
        </a:p>
      </dsp:txBody>
      <dsp:txXfrm>
        <a:off x="3067509" y="211188"/>
        <a:ext cx="1017436" cy="1017436"/>
      </dsp:txXfrm>
    </dsp:sp>
    <dsp:sp modelId="{07C89A69-17C0-4626-A2DA-D007DCD7744B}">
      <dsp:nvSpPr>
        <dsp:cNvPr id="0" name=""/>
        <dsp:cNvSpPr/>
      </dsp:nvSpPr>
      <dsp:spPr>
        <a:xfrm rot="2160000">
          <a:off x="4250496" y="1106397"/>
          <a:ext cx="383778" cy="48561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b="1" kern="1200"/>
        </a:p>
      </dsp:txBody>
      <dsp:txXfrm>
        <a:off x="4261490" y="1169684"/>
        <a:ext cx="268645" cy="291371"/>
      </dsp:txXfrm>
    </dsp:sp>
    <dsp:sp modelId="{B0A51A31-F127-498F-ADB5-811CCE6F5BB8}">
      <dsp:nvSpPr>
        <dsp:cNvPr id="0" name=""/>
        <dsp:cNvSpPr/>
      </dsp:nvSpPr>
      <dsp:spPr>
        <a:xfrm>
          <a:off x="4606682" y="1271840"/>
          <a:ext cx="1438872" cy="143887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a:t>Comunicazione </a:t>
          </a:r>
          <a:r>
            <a:rPr lang="it-IT" sz="1600" b="1" kern="1200" dirty="0"/>
            <a:t>efficace</a:t>
          </a:r>
        </a:p>
      </dsp:txBody>
      <dsp:txXfrm>
        <a:off x="4817400" y="1482558"/>
        <a:ext cx="1017436" cy="1017436"/>
      </dsp:txXfrm>
    </dsp:sp>
    <dsp:sp modelId="{3E508294-904D-4FD0-ADF7-2DF952597A2A}">
      <dsp:nvSpPr>
        <dsp:cNvPr id="0" name=""/>
        <dsp:cNvSpPr/>
      </dsp:nvSpPr>
      <dsp:spPr>
        <a:xfrm rot="6480000">
          <a:off x="4803386" y="2766697"/>
          <a:ext cx="383778" cy="48561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b="1" kern="1200"/>
        </a:p>
      </dsp:txBody>
      <dsp:txXfrm rot="10800000">
        <a:off x="4878742" y="2809072"/>
        <a:ext cx="268645" cy="291371"/>
      </dsp:txXfrm>
    </dsp:sp>
    <dsp:sp modelId="{F1F5782B-3F13-422B-B7E8-EFC7C0954639}">
      <dsp:nvSpPr>
        <dsp:cNvPr id="0" name=""/>
        <dsp:cNvSpPr/>
      </dsp:nvSpPr>
      <dsp:spPr>
        <a:xfrm>
          <a:off x="3938283" y="3328960"/>
          <a:ext cx="1438872" cy="143887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a:t>Negoziazione</a:t>
          </a:r>
          <a:r>
            <a:rPr lang="it-IT" sz="1600" b="1" kern="1200" dirty="0"/>
            <a:t> efficace</a:t>
          </a:r>
        </a:p>
      </dsp:txBody>
      <dsp:txXfrm>
        <a:off x="4149001" y="3539678"/>
        <a:ext cx="1017436" cy="1017436"/>
      </dsp:txXfrm>
    </dsp:sp>
    <dsp:sp modelId="{D1632C87-7D95-411C-8C12-45F6E4CEEFFD}">
      <dsp:nvSpPr>
        <dsp:cNvPr id="0" name=""/>
        <dsp:cNvSpPr/>
      </dsp:nvSpPr>
      <dsp:spPr>
        <a:xfrm rot="10800000">
          <a:off x="3395200" y="3805587"/>
          <a:ext cx="383778" cy="48561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b="1" kern="1200"/>
        </a:p>
      </dsp:txBody>
      <dsp:txXfrm rot="10800000">
        <a:off x="3510333" y="3902711"/>
        <a:ext cx="268645" cy="291371"/>
      </dsp:txXfrm>
    </dsp:sp>
    <dsp:sp modelId="{D7CF6310-0EA2-4C61-9381-D8EABBCB50DF}">
      <dsp:nvSpPr>
        <dsp:cNvPr id="0" name=""/>
        <dsp:cNvSpPr/>
      </dsp:nvSpPr>
      <dsp:spPr>
        <a:xfrm>
          <a:off x="1775299" y="3328960"/>
          <a:ext cx="1438872" cy="143887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kern="1200" dirty="0"/>
            <a:t>Gestione del tempo e dei progetti</a:t>
          </a:r>
        </a:p>
      </dsp:txBody>
      <dsp:txXfrm>
        <a:off x="1986017" y="3539678"/>
        <a:ext cx="1017436" cy="1017436"/>
      </dsp:txXfrm>
    </dsp:sp>
    <dsp:sp modelId="{992A9C61-D938-4865-9A88-E857532B7F29}">
      <dsp:nvSpPr>
        <dsp:cNvPr id="0" name=""/>
        <dsp:cNvSpPr/>
      </dsp:nvSpPr>
      <dsp:spPr>
        <a:xfrm rot="15120000">
          <a:off x="1972003" y="2787357"/>
          <a:ext cx="383778" cy="48561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b="1" kern="1200"/>
        </a:p>
      </dsp:txBody>
      <dsp:txXfrm rot="10800000">
        <a:off x="2047359" y="2939230"/>
        <a:ext cx="268645" cy="291371"/>
      </dsp:txXfrm>
    </dsp:sp>
    <dsp:sp modelId="{6C819014-EEA1-4EAF-878F-6DAEE699EF68}">
      <dsp:nvSpPr>
        <dsp:cNvPr id="0" name=""/>
        <dsp:cNvSpPr/>
      </dsp:nvSpPr>
      <dsp:spPr>
        <a:xfrm>
          <a:off x="1106900" y="1271840"/>
          <a:ext cx="1438872" cy="143887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a:t>Integrazione e-learning</a:t>
          </a:r>
        </a:p>
      </dsp:txBody>
      <dsp:txXfrm>
        <a:off x="1317618" y="1482558"/>
        <a:ext cx="1017436" cy="1017436"/>
      </dsp:txXfrm>
    </dsp:sp>
    <dsp:sp modelId="{0FB93550-6C53-4D71-A2E1-B166F6886D4D}">
      <dsp:nvSpPr>
        <dsp:cNvPr id="0" name=""/>
        <dsp:cNvSpPr/>
      </dsp:nvSpPr>
      <dsp:spPr>
        <a:xfrm rot="19440000">
          <a:off x="2500605" y="1119166"/>
          <a:ext cx="383778" cy="48561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b="1" kern="1200"/>
        </a:p>
      </dsp:txBody>
      <dsp:txXfrm>
        <a:off x="2511599" y="1250127"/>
        <a:ext cx="268645" cy="29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0A6CFBF-067B-4F48-93FA-264CCB46FD88}" type="datetimeFigureOut">
              <a:rPr lang="it-IT" smtClean="0"/>
              <a:pPr/>
              <a:t>29/10/2017</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D038CE3-2143-4A01-B4DF-05B0F2461AF3}" type="slidenum">
              <a:rPr lang="it-IT" smtClean="0"/>
              <a:pPr/>
              <a:t>‹N›</a:t>
            </a:fld>
            <a:endParaRPr lang="it-IT"/>
          </a:p>
        </p:txBody>
      </p:sp>
    </p:spTree>
    <p:extLst>
      <p:ext uri="{BB962C8B-B14F-4D97-AF65-F5344CB8AC3E}">
        <p14:creationId xmlns:p14="http://schemas.microsoft.com/office/powerpoint/2010/main" val="249275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3C1DBE0-48B0-4416-96ED-17CC8F9D246D}" type="slidenum">
              <a:rPr lang="it-IT" smtClean="0"/>
              <a:pPr/>
              <a:t>1</a:t>
            </a:fld>
            <a:endParaRPr lang="it-IT"/>
          </a:p>
        </p:txBody>
      </p:sp>
    </p:spTree>
    <p:extLst>
      <p:ext uri="{BB962C8B-B14F-4D97-AF65-F5344CB8AC3E}">
        <p14:creationId xmlns:p14="http://schemas.microsoft.com/office/powerpoint/2010/main" val="16490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 che competenze servono ad un manager?</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11</a:t>
            </a:fld>
            <a:endParaRPr lang="it-IT"/>
          </a:p>
        </p:txBody>
      </p:sp>
    </p:spTree>
    <p:extLst>
      <p:ext uri="{BB962C8B-B14F-4D97-AF65-F5344CB8AC3E}">
        <p14:creationId xmlns:p14="http://schemas.microsoft.com/office/powerpoint/2010/main" val="11480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 quali altre skill trasversali?</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12</a:t>
            </a:fld>
            <a:endParaRPr lang="it-IT"/>
          </a:p>
        </p:txBody>
      </p:sp>
    </p:spTree>
    <p:extLst>
      <p:ext uri="{BB962C8B-B14F-4D97-AF65-F5344CB8AC3E}">
        <p14:creationId xmlns:p14="http://schemas.microsoft.com/office/powerpoint/2010/main" val="251862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kern="1200" dirty="0">
                <a:solidFill>
                  <a:schemeClr val="tx1"/>
                </a:solidFill>
                <a:effectLst/>
                <a:latin typeface="+mn-lt"/>
                <a:ea typeface="+mn-ea"/>
                <a:cs typeface="+mn-cs"/>
              </a:rPr>
              <a:t>Come Migliorare le performance ed essere un leader efficace? La prima regola è “Conosci te stesso”. Prima di capire chi ho difronte devo innanzi tutto conoscere me stesso</a:t>
            </a:r>
          </a:p>
          <a:p>
            <a:endParaRPr lang="it-IT" dirty="0"/>
          </a:p>
        </p:txBody>
      </p:sp>
      <p:sp>
        <p:nvSpPr>
          <p:cNvPr id="4" name="Segnaposto numero diapositiva 3"/>
          <p:cNvSpPr>
            <a:spLocks noGrp="1"/>
          </p:cNvSpPr>
          <p:nvPr>
            <p:ph type="sldNum" sz="quarter" idx="10"/>
          </p:nvPr>
        </p:nvSpPr>
        <p:spPr/>
        <p:txBody>
          <a:bodyPr/>
          <a:lstStyle/>
          <a:p>
            <a:fld id="{DD038CE3-2143-4A01-B4DF-05B0F2461AF3}" type="slidenum">
              <a:rPr lang="it-IT" smtClean="0"/>
              <a:pPr/>
              <a:t>15</a:t>
            </a:fld>
            <a:endParaRPr lang="it-IT"/>
          </a:p>
        </p:txBody>
      </p:sp>
    </p:spTree>
    <p:extLst>
      <p:ext uri="{BB962C8B-B14F-4D97-AF65-F5344CB8AC3E}">
        <p14:creationId xmlns:p14="http://schemas.microsoft.com/office/powerpoint/2010/main" val="1125604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modello è basato sulla conoscenza dei propri punti di forza che si trasformano in stili direttivi</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16</a:t>
            </a:fld>
            <a:endParaRPr lang="it-IT"/>
          </a:p>
        </p:txBody>
      </p:sp>
    </p:spTree>
    <p:extLst>
      <p:ext uri="{BB962C8B-B14F-4D97-AF65-F5344CB8AC3E}">
        <p14:creationId xmlns:p14="http://schemas.microsoft.com/office/powerpoint/2010/main" val="245037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Ogni stile viene analizzato sia in condizione di vita ideale sia in condizioni di stress in modo da avere un range di comportamenti positivi e negativi nei quali riconoscere innanzi tutto se stessi ed in seconda battuta i propri collaboratori</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17</a:t>
            </a:fld>
            <a:endParaRPr lang="it-IT"/>
          </a:p>
        </p:txBody>
      </p:sp>
    </p:spTree>
    <p:extLst>
      <p:ext uri="{BB962C8B-B14F-4D97-AF65-F5344CB8AC3E}">
        <p14:creationId xmlns:p14="http://schemas.microsoft.com/office/powerpoint/2010/main" val="1536924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 stile collaborativo è quello del leader tra pari: condivide, collabora, è fin troppo disponibile a lavorare in team. E’ un collaboratore tra i collaboratori</a:t>
            </a:r>
          </a:p>
          <a:p>
            <a:r>
              <a:rPr lang="it-IT" dirty="0"/>
              <a:t>Lo stile direttivo può risultare fin troppo autoritario in quanto volto a comandare, ad imporre le proprie idee</a:t>
            </a:r>
          </a:p>
          <a:p>
            <a:r>
              <a:rPr lang="it-IT" dirty="0"/>
              <a:t>Lo stile continuità </a:t>
            </a:r>
            <a:r>
              <a:rPr lang="it-IT" dirty="0" err="1"/>
              <a:t>pnta</a:t>
            </a:r>
            <a:r>
              <a:rPr lang="it-IT" dirty="0"/>
              <a:t> tutto sulla tradizione, sul si è sempre fatto così e squadra che vince non si cambia: staticità</a:t>
            </a:r>
          </a:p>
          <a:p>
            <a:r>
              <a:rPr lang="it-IT" dirty="0"/>
              <a:t>Lo stile flessibilità è quello che meglio si adatta al cambiamento sia delle persone che dell’azienda</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18</a:t>
            </a:fld>
            <a:endParaRPr lang="it-IT"/>
          </a:p>
        </p:txBody>
      </p:sp>
    </p:spTree>
    <p:extLst>
      <p:ext uri="{BB962C8B-B14F-4D97-AF65-F5344CB8AC3E}">
        <p14:creationId xmlns:p14="http://schemas.microsoft.com/office/powerpoint/2010/main" val="1991644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fasi del lavoro di consapevolezza: indagine e quindi identificazione dei </a:t>
            </a:r>
            <a:r>
              <a:rPr lang="it-IT" dirty="0" err="1"/>
              <a:t>pt</a:t>
            </a:r>
            <a:r>
              <a:rPr lang="it-IT" dirty="0"/>
              <a:t> di forza, creazione del giusto mix, espansione attraverso l’analisi delle aree di miglioramento, calibrazione e controllo degli stati emotivi in eccesso</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20</a:t>
            </a:fld>
            <a:endParaRPr lang="it-IT"/>
          </a:p>
        </p:txBody>
      </p:sp>
    </p:spTree>
    <p:extLst>
      <p:ext uri="{BB962C8B-B14F-4D97-AF65-F5344CB8AC3E}">
        <p14:creationId xmlns:p14="http://schemas.microsoft.com/office/powerpoint/2010/main" val="910071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Slide 21-26 Queste te le devi solo studiare e commentare in aula in modo che loro possano riconoscersi</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21</a:t>
            </a:fld>
            <a:endParaRPr lang="it-IT"/>
          </a:p>
        </p:txBody>
      </p:sp>
    </p:spTree>
    <p:extLst>
      <p:ext uri="{BB962C8B-B14F-4D97-AF65-F5344CB8AC3E}">
        <p14:creationId xmlns:p14="http://schemas.microsoft.com/office/powerpoint/2010/main" val="3182306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038CE3-2143-4A01-B4DF-05B0F2461AF3}" type="slidenum">
              <a:rPr lang="it-IT" smtClean="0"/>
              <a:pPr/>
              <a:t>22</a:t>
            </a:fld>
            <a:endParaRPr lang="it-IT"/>
          </a:p>
        </p:txBody>
      </p:sp>
    </p:spTree>
    <p:extLst>
      <p:ext uri="{BB962C8B-B14F-4D97-AF65-F5344CB8AC3E}">
        <p14:creationId xmlns:p14="http://schemas.microsoft.com/office/powerpoint/2010/main" val="2895798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Slide 28-31 Idem le prossime: descrivono gli stili in base ai comportamenti tenuti in caso di situazioni negative</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27</a:t>
            </a:fld>
            <a:endParaRPr lang="it-IT"/>
          </a:p>
        </p:txBody>
      </p:sp>
    </p:spTree>
    <p:extLst>
      <p:ext uri="{BB962C8B-B14F-4D97-AF65-F5344CB8AC3E}">
        <p14:creationId xmlns:p14="http://schemas.microsoft.com/office/powerpoint/2010/main" val="377827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8086B263-F073-4901-8149-6ED98D68A61D}" type="slidenum">
              <a:rPr lang="it-IT" smtClean="0"/>
              <a:pPr/>
              <a:t>2</a:t>
            </a:fld>
            <a:endParaRPr lang="it-IT"/>
          </a:p>
        </p:txBody>
      </p:sp>
    </p:spTree>
    <p:extLst>
      <p:ext uri="{BB962C8B-B14F-4D97-AF65-F5344CB8AC3E}">
        <p14:creationId xmlns:p14="http://schemas.microsoft.com/office/powerpoint/2010/main" val="4229152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 quanto emerso possiamo dire che non esiste uno stile giusto o uno sbagliato, ma che esiste uno stile migliore rispetto ad un altro in base al momento, alla situazione e alla persona che ho difronte. Questa è la leadership situazionale</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32</a:t>
            </a:fld>
            <a:endParaRPr lang="it-IT"/>
          </a:p>
        </p:txBody>
      </p:sp>
    </p:spTree>
    <p:extLst>
      <p:ext uri="{BB962C8B-B14F-4D97-AF65-F5344CB8AC3E}">
        <p14:creationId xmlns:p14="http://schemas.microsoft.com/office/powerpoint/2010/main" val="2366115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Proietta la slide e dividili in gruppetti: dai loro 10 minuti per definire le caratteristiche di un collaboratore maturo o immaturo. </a:t>
            </a:r>
            <a:r>
              <a:rPr lang="it-IT" dirty="0" err="1"/>
              <a:t>Debriefing</a:t>
            </a:r>
            <a:r>
              <a:rPr lang="it-IT" dirty="0"/>
              <a:t>: raccogli il feedback dei singoli gruppi e scrivili sulla lavagna a fogli mobili e poi fai il confronto con la prossima slide x vedere se hanno riconosciuto correttamente le caratteristiche e discuti le eventuali integrazioni</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35</a:t>
            </a:fld>
            <a:endParaRPr lang="it-IT"/>
          </a:p>
        </p:txBody>
      </p:sp>
    </p:spTree>
    <p:extLst>
      <p:ext uri="{BB962C8B-B14F-4D97-AF65-F5344CB8AC3E}">
        <p14:creationId xmlns:p14="http://schemas.microsoft.com/office/powerpoint/2010/main" val="248033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Io di solito questa la faccio costruire a loro: disegni gli assi cartesiani sulla </a:t>
            </a:r>
            <a:r>
              <a:rPr lang="it-IT" dirty="0" err="1"/>
              <a:t>flipchart</a:t>
            </a:r>
            <a:r>
              <a:rPr lang="it-IT" dirty="0"/>
              <a:t> e poi li porti a ragionare</a:t>
            </a:r>
          </a:p>
          <a:p>
            <a:r>
              <a:rPr lang="it-IT" dirty="0"/>
              <a:t>Se il leader ha un basso comportamento direttivo ed un’alta attitudine alla relazione con il proprio collaboratore, come sarà il suo stile direttivo? Come sarà la maturità del collaboratore?</a:t>
            </a:r>
          </a:p>
          <a:p>
            <a:r>
              <a:rPr lang="it-IT" dirty="0"/>
              <a:t>Così per </a:t>
            </a:r>
            <a:r>
              <a:rPr lang="it-IT" dirty="0" err="1"/>
              <a:t>utti</a:t>
            </a:r>
            <a:r>
              <a:rPr lang="it-IT" dirty="0"/>
              <a:t> i quadranti </a:t>
            </a:r>
            <a:r>
              <a:rPr lang="it-IT" dirty="0" err="1"/>
              <a:t>finchè</a:t>
            </a:r>
            <a:r>
              <a:rPr lang="it-IT" dirty="0"/>
              <a:t> non ne esce la curva</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37</a:t>
            </a:fld>
            <a:endParaRPr lang="it-IT"/>
          </a:p>
        </p:txBody>
      </p:sp>
    </p:spTree>
    <p:extLst>
      <p:ext uri="{BB962C8B-B14F-4D97-AF65-F5344CB8AC3E}">
        <p14:creationId xmlns:p14="http://schemas.microsoft.com/office/powerpoint/2010/main" val="2373268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 rimetti in gruppi e gli dici: in base alla slide precedente, definite quali sono le caratteristiche dei 4 stili di leadership (tu li hai descritti nelle 4 slide successive che farai vedere solo dopo aver finito l’esercitazione e averla discussa tutti insieme ed aver tirato fuori dall’intero gruppo le caratteristiche)</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38</a:t>
            </a:fld>
            <a:endParaRPr lang="it-IT"/>
          </a:p>
        </p:txBody>
      </p:sp>
    </p:spTree>
    <p:extLst>
      <p:ext uri="{BB962C8B-B14F-4D97-AF65-F5344CB8AC3E}">
        <p14:creationId xmlns:p14="http://schemas.microsoft.com/office/powerpoint/2010/main" val="4158899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98830" y="3247609"/>
            <a:ext cx="6581281" cy="6020107"/>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r>
              <a:rPr lang="it-IT" dirty="0"/>
              <a:t>Il leader situazionale può aumentare il suo livello di consapevolezza e miglioramento delle sue performance fino a diventare coach per i suoi collaboratori</a:t>
            </a:r>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endParaRPr lang="it-IT" dirty="0"/>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r>
              <a:rPr lang="it-IT" dirty="0"/>
              <a:t>Come può fare?</a:t>
            </a:r>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endParaRPr lang="it-IT" dirty="0"/>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r>
              <a:rPr lang="it-IT" dirty="0"/>
              <a:t>01 – aumentare l’ascolto attivo di quanto accade intorno a lui per captare il maggior numero di informazioni possibili sui collaboratori, sull’ambiente, sulle dinamiche del gruppo e le relazioni che intercorrono, nonché il modo di approcciarsi al cliente.</a:t>
            </a:r>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endParaRPr lang="it-IT" dirty="0"/>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r>
              <a:rPr lang="it-IT" dirty="0"/>
              <a:t>02 – Una volta capito lo status del collaboratore e le eventuali  lacune accompagnarlo nel cambiamento dando l’esempio per primo, affiancando, stimolando, motivando</a:t>
            </a:r>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endParaRPr lang="it-IT" dirty="0"/>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r>
              <a:rPr lang="it-IT" dirty="0"/>
              <a:t>03 - dare feedback per migliorare le performance: il collaboratore vuole essere riconosciuto e valorizzato. Lo si può fare solo conoscendo bene i suoi bisogni</a:t>
            </a:r>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endParaRPr lang="it-IT" dirty="0"/>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endParaRPr lang="it-IT" dirty="0"/>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endParaRPr lang="it-IT" dirty="0"/>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endParaRPr lang="it-IT" dirty="0"/>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endParaRPr lang="it-IT" dirty="0"/>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r>
              <a:rPr lang="it-IT" dirty="0"/>
              <a:t>Video Velasco: </a:t>
            </a:r>
            <a:r>
              <a:rPr lang="en-US" altLang="en-US" b="0" dirty="0">
                <a:latin typeface="Segoe UI" panose="020B0502040204020203" pitchFamily="34" charset="0"/>
                <a:cs typeface="Segoe UI" panose="020B0502040204020203" pitchFamily="34" charset="0"/>
              </a:rPr>
              <a:t>https://www.youtube.com/watch?v=F5a5ezZ9098 </a:t>
            </a:r>
            <a:endParaRPr lang="en-US" altLang="en-US" sz="100" b="0" dirty="0"/>
          </a:p>
          <a:p>
            <a:endParaRPr lang="it-IT" dirty="0"/>
          </a:p>
        </p:txBody>
      </p:sp>
    </p:spTree>
    <p:extLst>
      <p:ext uri="{BB962C8B-B14F-4D97-AF65-F5344CB8AC3E}">
        <p14:creationId xmlns:p14="http://schemas.microsoft.com/office/powerpoint/2010/main" val="149734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leadership </a:t>
            </a:r>
            <a:r>
              <a:rPr lang="it-IT" dirty="0" err="1"/>
              <a:t>trov</a:t>
            </a:r>
            <a:r>
              <a:rPr lang="it-IT" dirty="0"/>
              <a:t> la sua eccellenza quando il leader sa motivare</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44</a:t>
            </a:fld>
            <a:endParaRPr lang="it-IT"/>
          </a:p>
        </p:txBody>
      </p:sp>
    </p:spTree>
    <p:extLst>
      <p:ext uri="{BB962C8B-B14F-4D97-AF65-F5344CB8AC3E}">
        <p14:creationId xmlns:p14="http://schemas.microsoft.com/office/powerpoint/2010/main" val="3776089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it-IT" dirty="0"/>
              <a:t>Quali sono i passaggi che portano alla trasformazione di un capo in un manager coach/leader coach?</a:t>
            </a:r>
          </a:p>
          <a:p>
            <a:pPr marL="228600" indent="-228600">
              <a:buAutoNum type="arabicPeriod"/>
            </a:pPr>
            <a:endParaRPr lang="it-IT" dirty="0"/>
          </a:p>
          <a:p>
            <a:pPr marL="228600" indent="-228600">
              <a:buAutoNum type="arabicPeriod"/>
            </a:pPr>
            <a:r>
              <a:rPr lang="it-IT" dirty="0"/>
              <a:t>Il capo dice cosa si deve fare, il collaboratore obbedisce. Atteggiamento servile e demotivante. Porta in un secondo momento alla ribellione nascosta.</a:t>
            </a:r>
          </a:p>
          <a:p>
            <a:pPr marL="228600" indent="-228600">
              <a:buAutoNum type="arabicPeriod"/>
            </a:pPr>
            <a:r>
              <a:rPr lang="it-IT" dirty="0"/>
              <a:t>Il capo ha un atteggiamento meno autoritario e più amichevole: tenta di convincere il collaboratore a sposare le sue idee. Clima di diffidenza e apparente accondiscendenza.</a:t>
            </a:r>
          </a:p>
          <a:p>
            <a:pPr marL="228600" indent="-228600">
              <a:buAutoNum type="arabicPeriod"/>
            </a:pPr>
            <a:r>
              <a:rPr lang="it-IT" dirty="0"/>
              <a:t>Il capo mette in comune le proprie risorse con il collaboratore, le condivide ed accetta eventuali suggerimenti. Lato negativo: potrebbero allungarsi i processi decisionali</a:t>
            </a:r>
          </a:p>
          <a:p>
            <a:pPr marL="228600" indent="-228600">
              <a:buAutoNum type="arabicPeriod"/>
            </a:pPr>
            <a:r>
              <a:rPr lang="it-IT" dirty="0"/>
              <a:t>Il capo abdica totalmente lasciando piena libertà di decisione al collaboratore; il rischio è che il collaboratore si senta abbandonato e troppo carico di responsabilità.</a:t>
            </a:r>
          </a:p>
          <a:p>
            <a:pPr marL="228600" indent="-228600">
              <a:buAutoNum type="arabicPeriod"/>
            </a:pPr>
            <a:endParaRPr lang="it-IT" dirty="0"/>
          </a:p>
          <a:p>
            <a:pPr marL="0" indent="0">
              <a:buNone/>
            </a:pPr>
            <a:r>
              <a:rPr lang="it-IT" b="1" dirty="0"/>
              <a:t>Attraverso il coaching il collaboratore riconosce le proprie capacità, condivide le risorse con il manager e pianifica </a:t>
            </a:r>
            <a:r>
              <a:rPr lang="it-IT" b="1" dirty="0" err="1"/>
              <a:t>l’action</a:t>
            </a:r>
            <a:r>
              <a:rPr lang="it-IT" b="1" dirty="0"/>
              <a:t> plan consapevole delle proprie responsabilità che accetta in quanto chiare e con obiettivi ben definiti</a:t>
            </a:r>
          </a:p>
          <a:p>
            <a:pPr marL="228600" indent="-228600">
              <a:buAutoNum type="arabicPeriod"/>
            </a:pPr>
            <a:endParaRPr lang="it-IT" dirty="0"/>
          </a:p>
        </p:txBody>
      </p:sp>
    </p:spTree>
    <p:extLst>
      <p:ext uri="{BB962C8B-B14F-4D97-AF65-F5344CB8AC3E}">
        <p14:creationId xmlns:p14="http://schemas.microsoft.com/office/powerpoint/2010/main" val="3393144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binomio consapevolezza/responsabilità porta allo sviluppo da parte del collaboratore della fiducia in se stesso. Il </a:t>
            </a:r>
            <a:r>
              <a:rPr lang="it-IT" dirty="0" err="1"/>
              <a:t>TeamLeader</a:t>
            </a:r>
            <a:r>
              <a:rPr lang="it-IT" dirty="0"/>
              <a:t> deve abbandonare il desiderio di controllo e/o di superiorità, ma deve imparare a capire il collaboratore e il suo livello di maturità per decidere serenamente che tipo di coaching mettere in atto.</a:t>
            </a:r>
          </a:p>
          <a:p>
            <a:r>
              <a:rPr lang="it-IT" dirty="0"/>
              <a:t>L’obiettivo del coaching è sviluppare negli altri una maggiore fiducia in se stessi, indipendentemente dall’incarico ricevuto.</a:t>
            </a:r>
          </a:p>
        </p:txBody>
      </p:sp>
    </p:spTree>
    <p:extLst>
      <p:ext uri="{BB962C8B-B14F-4D97-AF65-F5344CB8AC3E}">
        <p14:creationId xmlns:p14="http://schemas.microsoft.com/office/powerpoint/2010/main" val="3752529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Aumentare la consapevolezza significa aumentare la capacità innanzi tutto di recepire al massimo gli input che ci arrivano dall’esterno. Una elevata consapevolezza è fondamentale per ottenere performance eccellenti.</a:t>
            </a:r>
          </a:p>
          <a:p>
            <a:endParaRPr lang="it-IT" dirty="0"/>
          </a:p>
          <a:p>
            <a:r>
              <a:rPr lang="it-IT" dirty="0"/>
              <a:t>Se la consapevolezza è l’input, attraverso le domande (processo di coaching) il manager coach può portare il collaboratore ad assumersi la responsabilità =OUTPUT</a:t>
            </a:r>
          </a:p>
        </p:txBody>
      </p:sp>
    </p:spTree>
    <p:extLst>
      <p:ext uri="{BB962C8B-B14F-4D97-AF65-F5344CB8AC3E}">
        <p14:creationId xmlns:p14="http://schemas.microsoft.com/office/powerpoint/2010/main" val="209283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so di non sapere = inconsapevolezza della propria incompetenza</a:t>
            </a:r>
          </a:p>
          <a:p>
            <a:r>
              <a:rPr lang="it-IT" dirty="0"/>
              <a:t>So di non sapere = consapevolezza della propria incompetenza</a:t>
            </a:r>
          </a:p>
          <a:p>
            <a:r>
              <a:rPr lang="it-IT" dirty="0"/>
              <a:t>So come farlo = consapevolezza della </a:t>
            </a:r>
            <a:r>
              <a:rPr lang="it-IT" dirty="0" err="1"/>
              <a:t>prpria</a:t>
            </a:r>
            <a:r>
              <a:rPr lang="it-IT" dirty="0"/>
              <a:t> competenza</a:t>
            </a:r>
          </a:p>
          <a:p>
            <a:r>
              <a:rPr lang="it-IT" dirty="0"/>
              <a:t>So farlo ma non necessariamente so come lo faccio= inconsapevolezza della propria competenza</a:t>
            </a:r>
          </a:p>
          <a:p>
            <a:endParaRPr lang="it-IT" dirty="0"/>
          </a:p>
          <a:p>
            <a:r>
              <a:rPr lang="it-IT" dirty="0"/>
              <a:t>Il manager coach (attraverso l’osservazione, le domande e il feedback) deve portare il collaboratore al massimo livello della consapevolezza dove il collaboratore sa fare le cose, sa come fa a farle e rifarle Questa consapevolezza nel manager coach deve essere ovviamente intrinseca (autoconsapevolezza), ma non solo: per essere coach il manager deve arrivare al livello 6 che è «so farlo, so come lo faccio, so riapplicarlo e «SO TRASFERIRLO»</a:t>
            </a:r>
          </a:p>
          <a:p>
            <a:endParaRPr lang="it-IT" dirty="0"/>
          </a:p>
        </p:txBody>
      </p:sp>
    </p:spTree>
    <p:extLst>
      <p:ext uri="{BB962C8B-B14F-4D97-AF65-F5344CB8AC3E}">
        <p14:creationId xmlns:p14="http://schemas.microsoft.com/office/powerpoint/2010/main" val="384140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8086B263-F073-4901-8149-6ED98D68A61D}" type="slidenum">
              <a:rPr lang="it-IT" smtClean="0"/>
              <a:pPr/>
              <a:t>3</a:t>
            </a:fld>
            <a:endParaRPr lang="it-IT"/>
          </a:p>
        </p:txBody>
      </p:sp>
    </p:spTree>
    <p:extLst>
      <p:ext uri="{BB962C8B-B14F-4D97-AF65-F5344CB8AC3E}">
        <p14:creationId xmlns:p14="http://schemas.microsoft.com/office/powerpoint/2010/main" val="2490579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Come? Attraverso le domande</a:t>
            </a:r>
          </a:p>
        </p:txBody>
      </p:sp>
    </p:spTree>
    <p:extLst>
      <p:ext uri="{BB962C8B-B14F-4D97-AF65-F5344CB8AC3E}">
        <p14:creationId xmlns:p14="http://schemas.microsoft.com/office/powerpoint/2010/main" val="2035615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modello </a:t>
            </a:r>
            <a:r>
              <a:rPr lang="it-IT" dirty="0" err="1"/>
              <a:t>grow</a:t>
            </a:r>
            <a:r>
              <a:rPr lang="it-IT" dirty="0"/>
              <a:t> per essere efficace va contestualizzato con quanto appreso finora su consapevolezza e responsabilità, ovvero solo ponendo domande</a:t>
            </a:r>
          </a:p>
          <a:p>
            <a:r>
              <a:rPr lang="it-IT" dirty="0"/>
              <a:t>Se voglio guidare i collaboratori nella crescita inizio stabilendo degli obiettivi (e qui – se hai tempo – puoi divagare su come si forma un obiettivo SMART), analizzando costantemente la realtà che lo circonda (raccolta informazioni, calibrazione, domande, azioni di one to one,…), coinvolgendoli nella definizione di soluzioni alternative (creatività, pensiero laterale, condivisione e coinvolgimento del team) fino a </a:t>
            </a:r>
            <a:r>
              <a:rPr lang="it-IT" dirty="0" err="1"/>
              <a:t>delineaare</a:t>
            </a:r>
            <a:r>
              <a:rPr lang="it-IT" dirty="0"/>
              <a:t> il piano d’azione del singolo e del team</a:t>
            </a:r>
          </a:p>
        </p:txBody>
      </p:sp>
    </p:spTree>
    <p:extLst>
      <p:ext uri="{BB962C8B-B14F-4D97-AF65-F5344CB8AC3E}">
        <p14:creationId xmlns:p14="http://schemas.microsoft.com/office/powerpoint/2010/main" val="2761430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dirty="0">
                <a:solidFill>
                  <a:schemeClr val="tx1"/>
                </a:solidFill>
              </a:rPr>
              <a:t>i partecipanti stileranno il proprio piano di miglioramento elencando i comportamenti e le azioni da intraprendere e i tempi da rispettare. </a:t>
            </a:r>
          </a:p>
          <a:p>
            <a:pPr marL="0" marR="0" lvl="0" indent="0" algn="just" defTabSz="914400" eaLnBrk="1" fontAlgn="auto" latinLnBrk="0" hangingPunct="1">
              <a:lnSpc>
                <a:spcPct val="100000"/>
              </a:lnSpc>
              <a:spcBef>
                <a:spcPts val="0"/>
              </a:spcBef>
              <a:spcAft>
                <a:spcPts val="0"/>
              </a:spcAft>
              <a:buClrTx/>
              <a:buSzTx/>
              <a:buFontTx/>
              <a:buNone/>
              <a:tabLst/>
              <a:defRPr/>
            </a:pPr>
            <a:r>
              <a:rPr lang="it-IT" dirty="0">
                <a:solidFill>
                  <a:schemeClr val="tx1"/>
                </a:solidFill>
              </a:rPr>
              <a:t>Falli esercitare definendo un obiettivo (in modo efficace) e definendo uno o più comportamenti che potrebbero mettere in atto a partire dall’indomani per raggiungere quell’obiettivo stabilendo anche la time line con i singoli step </a:t>
            </a:r>
            <a:r>
              <a:rPr lang="it-IT">
                <a:solidFill>
                  <a:schemeClr val="tx1"/>
                </a:solidFill>
              </a:rPr>
              <a:t>di raggiungimento.</a:t>
            </a:r>
            <a:endParaRPr lang="it-IT" dirty="0"/>
          </a:p>
        </p:txBody>
      </p:sp>
    </p:spTree>
    <p:extLst>
      <p:ext uri="{BB962C8B-B14F-4D97-AF65-F5344CB8AC3E}">
        <p14:creationId xmlns:p14="http://schemas.microsoft.com/office/powerpoint/2010/main" val="38829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Importanza di capire i collaboratori, le loro potenzialità.</a:t>
            </a:r>
          </a:p>
          <a:p>
            <a:r>
              <a:rPr lang="it-IT" dirty="0"/>
              <a:t>Partiamo dalla fotografia delle loro attitudini </a:t>
            </a:r>
            <a:r>
              <a:rPr lang="it-IT" dirty="0" err="1"/>
              <a:t>perchè</a:t>
            </a:r>
            <a:r>
              <a:rPr lang="it-IT" dirty="0"/>
              <a:t> autoconsapevolezza significa poter dare esempio. Leadership è guidare e non lo possiamo fare se non siamo consapevoli di noi stessi: la mappa non è il territorio.</a:t>
            </a:r>
          </a:p>
          <a:p>
            <a:endParaRPr lang="it-IT" dirty="0"/>
          </a:p>
          <a:p>
            <a:endParaRPr lang="it-IT" dirty="0"/>
          </a:p>
        </p:txBody>
      </p:sp>
    </p:spTree>
    <p:extLst>
      <p:ext uri="{BB962C8B-B14F-4D97-AF65-F5344CB8AC3E}">
        <p14:creationId xmlns:p14="http://schemas.microsoft.com/office/powerpoint/2010/main" val="806844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Leader si nasce? No, leader si diventa.</a:t>
            </a:r>
          </a:p>
          <a:p>
            <a:r>
              <a:rPr lang="it-IT" dirty="0"/>
              <a:t>Che cosa influisce sulla creazione di un leader? Influisce innanzi tutto l’ambiente in cui si nasce, si cresce e si vive; influiscono i comportamenti personali dettati da esperienze e azioni passate. Influiscono le conoscenze e competenze acquisite, ma soprattutto influisce ciò che è l’ambiente interno ovvero come percepiamo il ruolo, le credenze, i valori e la finalità/mission della nostra vita.</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5</a:t>
            </a:fld>
            <a:endParaRPr lang="it-IT"/>
          </a:p>
        </p:txBody>
      </p:sp>
    </p:spTree>
    <p:extLst>
      <p:ext uri="{BB962C8B-B14F-4D97-AF65-F5344CB8AC3E}">
        <p14:creationId xmlns:p14="http://schemas.microsoft.com/office/powerpoint/2010/main" val="302589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Che cos’è la leadership? A cosa porta?</a:t>
            </a:r>
          </a:p>
          <a:p>
            <a:r>
              <a:rPr lang="it-IT" dirty="0"/>
              <a:t>La leadership innanzi tutto è un processo…to </a:t>
            </a:r>
            <a:r>
              <a:rPr lang="it-IT" dirty="0" err="1"/>
              <a:t>lead</a:t>
            </a:r>
            <a:r>
              <a:rPr lang="it-IT" dirty="0"/>
              <a:t> = guidare…guidare il collaboratore in un processo di miglioramento/cambiamento (slide 6 e 7)</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6</a:t>
            </a:fld>
            <a:endParaRPr lang="it-IT"/>
          </a:p>
        </p:txBody>
      </p:sp>
    </p:spTree>
    <p:extLst>
      <p:ext uri="{BB962C8B-B14F-4D97-AF65-F5344CB8AC3E}">
        <p14:creationId xmlns:p14="http://schemas.microsoft.com/office/powerpoint/2010/main" val="317174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Ma quali sono le skills di un leader? Come si diventa leader?</a:t>
            </a:r>
          </a:p>
          <a:p>
            <a:endParaRPr lang="it-IT" dirty="0"/>
          </a:p>
        </p:txBody>
      </p:sp>
      <p:sp>
        <p:nvSpPr>
          <p:cNvPr id="4" name="Segnaposto numero diapositiva 3"/>
          <p:cNvSpPr>
            <a:spLocks noGrp="1"/>
          </p:cNvSpPr>
          <p:nvPr>
            <p:ph type="sldNum" sz="quarter" idx="10"/>
          </p:nvPr>
        </p:nvSpPr>
        <p:spPr/>
        <p:txBody>
          <a:bodyPr/>
          <a:lstStyle/>
          <a:p>
            <a:fld id="{DD038CE3-2143-4A01-B4DF-05B0F2461AF3}" type="slidenum">
              <a:rPr lang="it-IT" smtClean="0"/>
              <a:pPr/>
              <a:t>8</a:t>
            </a:fld>
            <a:endParaRPr lang="it-IT"/>
          </a:p>
        </p:txBody>
      </p:sp>
    </p:spTree>
    <p:extLst>
      <p:ext uri="{BB962C8B-B14F-4D97-AF65-F5344CB8AC3E}">
        <p14:creationId xmlns:p14="http://schemas.microsoft.com/office/powerpoint/2010/main" val="385681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 come applico la mia leadership? Attraverso quali strumenti? Attraverso gli stili </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9</a:t>
            </a:fld>
            <a:endParaRPr lang="it-IT"/>
          </a:p>
        </p:txBody>
      </p:sp>
    </p:spTree>
    <p:extLst>
      <p:ext uri="{BB962C8B-B14F-4D97-AF65-F5344CB8AC3E}">
        <p14:creationId xmlns:p14="http://schemas.microsoft.com/office/powerpoint/2010/main" val="227545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Su cosa va ad agire il leader per migliorare il proprio collaboratore? Lavora sulle competenze, sui comportamenti e sulle leve motivazionali. Più conosco il mio collaboratore, più saprò riconoscere tali leve per migliorare le performance</a:t>
            </a:r>
          </a:p>
          <a:p>
            <a:r>
              <a:rPr lang="it-IT" dirty="0"/>
              <a:t>Ma anche il leader deve saper mostrare le sue competenze in quanto sono il primo livello di valutazione da parte del collaboratore</a:t>
            </a:r>
          </a:p>
          <a:p>
            <a:r>
              <a:rPr lang="it-IT" dirty="0"/>
              <a:t>Prestazioni efficaci e competenze dimostrate ogni giorno sul campo generano la cosiddetta leadership di ruolo alla quale va poi aggiunta la leadership personale per un riconoscimento a 360°</a:t>
            </a:r>
          </a:p>
        </p:txBody>
      </p:sp>
      <p:sp>
        <p:nvSpPr>
          <p:cNvPr id="4" name="Segnaposto numero diapositiva 3"/>
          <p:cNvSpPr>
            <a:spLocks noGrp="1"/>
          </p:cNvSpPr>
          <p:nvPr>
            <p:ph type="sldNum" sz="quarter" idx="10"/>
          </p:nvPr>
        </p:nvSpPr>
        <p:spPr/>
        <p:txBody>
          <a:bodyPr/>
          <a:lstStyle/>
          <a:p>
            <a:fld id="{DD038CE3-2143-4A01-B4DF-05B0F2461AF3}" type="slidenum">
              <a:rPr lang="it-IT" smtClean="0"/>
              <a:pPr/>
              <a:t>10</a:t>
            </a:fld>
            <a:endParaRPr lang="it-IT"/>
          </a:p>
        </p:txBody>
      </p:sp>
    </p:spTree>
    <p:extLst>
      <p:ext uri="{BB962C8B-B14F-4D97-AF65-F5344CB8AC3E}">
        <p14:creationId xmlns:p14="http://schemas.microsoft.com/office/powerpoint/2010/main" val="284204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lvl1pPr>
              <a:defRPr sz="3200">
                <a:solidFill>
                  <a:srgbClr val="002060"/>
                </a:solidFill>
                <a:latin typeface="Calibri" pitchFamily="34" charset="0"/>
              </a:defRPr>
            </a:lvl1p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5" name="Segnaposto data 3"/>
          <p:cNvSpPr>
            <a:spLocks noGrp="1"/>
          </p:cNvSpPr>
          <p:nvPr>
            <p:ph type="dt" sz="half" idx="10"/>
          </p:nvPr>
        </p:nvSpPr>
        <p:spPr/>
        <p:txBody>
          <a:bodyPr/>
          <a:lstStyle>
            <a:lvl1pPr>
              <a:defRPr sz="1100"/>
            </a:lvl1pPr>
          </a:lstStyle>
          <a:p>
            <a:pPr>
              <a:defRPr/>
            </a:pPr>
            <a:fld id="{2AC61C2F-E9AC-45B9-ABE2-01D176463B4B}" type="datetime1">
              <a:rPr lang="it-IT" smtClean="0"/>
              <a:pPr>
                <a:defRPr/>
              </a:pPr>
              <a:t>29/10/2017</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962C4AEC-1E09-4F78-B7A8-11C90D424530}" type="slidenum">
              <a:rPr lang="it-IT" smtClean="0"/>
              <a:pPr/>
              <a:t>‹N›</a:t>
            </a:fld>
            <a:endParaRPr lang="it-IT"/>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27B98287-261F-4B92-8E36-422856F7B502}" type="datetime1">
              <a:rPr lang="it-IT" smtClean="0"/>
              <a:pPr>
                <a:defRPr/>
              </a:pPr>
              <a:t>29/10/2017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962C4AEC-1E09-4F78-B7A8-11C90D42453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B769EC5B-FEC1-4FA1-94B1-56A44C6FF129}" type="datetime1">
              <a:rPr lang="it-IT" smtClean="0"/>
              <a:pPr>
                <a:defRPr/>
              </a:pPr>
              <a:t>29/10/2017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962C4AEC-1E09-4F78-B7A8-11C90D424530}"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4C8CE88-4FD1-4DD8-A0A6-93AB55700FA7}"/>
              </a:ext>
            </a:extLst>
          </p:cNvPr>
          <p:cNvSpPr>
            <a:spLocks noGrp="1"/>
          </p:cNvSpPr>
          <p:nvPr>
            <p:ph type="title"/>
          </p:nvPr>
        </p:nvSpPr>
        <p:spPr>
          <a:xfrm>
            <a:off x="1572359" y="304800"/>
            <a:ext cx="7140819" cy="552450"/>
          </a:xfrm>
        </p:spPr>
        <p:txBody>
          <a:bodyPr/>
          <a:lstStyle/>
          <a:p>
            <a:r>
              <a:rPr lang="it-IT"/>
              <a:t>Fare clic per modificare lo stile del titolo dello schema</a:t>
            </a:r>
          </a:p>
        </p:txBody>
      </p:sp>
      <p:sp>
        <p:nvSpPr>
          <p:cNvPr id="3" name="Segnaposto tabella 2">
            <a:extLst>
              <a:ext uri="{FF2B5EF4-FFF2-40B4-BE49-F238E27FC236}">
                <a16:creationId xmlns:a16="http://schemas.microsoft.com/office/drawing/2014/main" xmlns="" id="{5F8163F1-59AA-487F-833A-A612B9ACC9BC}"/>
              </a:ext>
            </a:extLst>
          </p:cNvPr>
          <p:cNvSpPr>
            <a:spLocks noGrp="1"/>
          </p:cNvSpPr>
          <p:nvPr>
            <p:ph type="tbl" idx="1"/>
          </p:nvPr>
        </p:nvSpPr>
        <p:spPr>
          <a:xfrm>
            <a:off x="805962" y="1562100"/>
            <a:ext cx="7537938" cy="4114800"/>
          </a:xfrm>
        </p:spPr>
        <p:txBody>
          <a:bodyPr/>
          <a:lstStyle/>
          <a:p>
            <a:endParaRPr lang="it-IT"/>
          </a:p>
        </p:txBody>
      </p:sp>
    </p:spTree>
    <p:extLst>
      <p:ext uri="{BB962C8B-B14F-4D97-AF65-F5344CB8AC3E}">
        <p14:creationId xmlns:p14="http://schemas.microsoft.com/office/powerpoint/2010/main" val="1345933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Text">
    <p:spTree>
      <p:nvGrpSpPr>
        <p:cNvPr id="1" name=""/>
        <p:cNvGrpSpPr/>
        <p:nvPr/>
      </p:nvGrpSpPr>
      <p:grpSpPr>
        <a:xfrm>
          <a:off x="0" y="0"/>
          <a:ext cx="0" cy="0"/>
          <a:chOff x="0" y="0"/>
          <a:chExt cx="0" cy="0"/>
        </a:xfrm>
      </p:grpSpPr>
      <p:sp>
        <p:nvSpPr>
          <p:cNvPr id="5" name="Espace réservé du texte 4"/>
          <p:cNvSpPr>
            <a:spLocks noGrp="1"/>
          </p:cNvSpPr>
          <p:nvPr>
            <p:ph type="body" sz="quarter" idx="10" hasCustomPrompt="1"/>
          </p:nvPr>
        </p:nvSpPr>
        <p:spPr>
          <a:xfrm>
            <a:off x="542925" y="1139514"/>
            <a:ext cx="8060894" cy="4759637"/>
          </a:xfrm>
          <a:prstGeom prst="rect">
            <a:avLst/>
          </a:prstGeom>
        </p:spPr>
        <p:txBody>
          <a:bodyPr lIns="0" tIns="0" rIns="0" bIns="0"/>
          <a:lstStyle>
            <a:lvl1pPr marL="177800" indent="-177800">
              <a:spcBef>
                <a:spcPts val="300"/>
              </a:spcBef>
              <a:buClr>
                <a:schemeClr val="accent1"/>
              </a:buClr>
              <a:defRPr sz="1800"/>
            </a:lvl1pPr>
            <a:lvl2pPr marL="450850" indent="-184150">
              <a:spcBef>
                <a:spcPts val="300"/>
              </a:spcBef>
              <a:buClr>
                <a:schemeClr val="tx1"/>
              </a:buClr>
              <a:buFont typeface="Arial" pitchFamily="34" charset="0"/>
              <a:buChar char="−"/>
              <a:defRPr sz="1600"/>
            </a:lvl2pPr>
            <a:lvl3pPr marL="715963" indent="-176213">
              <a:spcBef>
                <a:spcPts val="300"/>
              </a:spcBef>
              <a:buClr>
                <a:schemeClr val="tx1"/>
              </a:buClr>
              <a:buFont typeface="Arial" pitchFamily="34" charset="0"/>
              <a:buChar char="−"/>
              <a:tabLst/>
              <a:defRPr sz="1400"/>
            </a:lvl3pPr>
            <a:lvl4pPr marL="982663" indent="-177800">
              <a:spcBef>
                <a:spcPts val="300"/>
              </a:spcBef>
              <a:buClr>
                <a:schemeClr val="tx1"/>
              </a:buClr>
              <a:buFont typeface="Arial" pitchFamily="34" charset="0"/>
              <a:buChar char="−"/>
              <a:defRPr sz="1200"/>
            </a:lvl4pPr>
            <a:lvl5pPr marL="1255713" indent="-177800">
              <a:spcBef>
                <a:spcPts val="300"/>
              </a:spcBef>
              <a:buClr>
                <a:schemeClr val="tx1"/>
              </a:buClr>
              <a:buFont typeface="Arial" pitchFamily="34" charset="0"/>
              <a:buChar char="−"/>
              <a:defRPr sz="1000"/>
            </a:lvl5pPr>
          </a:lstStyle>
          <a:p>
            <a:pPr lvl="0"/>
            <a:r>
              <a:rPr lang="fr-FR" dirty="0"/>
              <a:t>First </a:t>
            </a:r>
            <a:r>
              <a:rPr lang="fr-FR" dirty="0" err="1"/>
              <a:t>level</a:t>
            </a:r>
            <a:r>
              <a:rPr lang="fr-FR" dirty="0"/>
              <a:t> </a:t>
            </a:r>
            <a:r>
              <a:rPr lang="fr-FR" dirty="0" err="1"/>
              <a:t>text</a:t>
            </a:r>
            <a:endParaRPr lang="fr-FR" dirty="0"/>
          </a:p>
          <a:p>
            <a:pPr lvl="1"/>
            <a:r>
              <a:rPr lang="fr-FR" dirty="0"/>
              <a:t>Second </a:t>
            </a:r>
            <a:r>
              <a:rPr lang="fr-FR" dirty="0" err="1"/>
              <a:t>level</a:t>
            </a:r>
            <a:r>
              <a:rPr lang="fr-FR" dirty="0"/>
              <a:t> </a:t>
            </a:r>
            <a:r>
              <a:rPr lang="fr-FR" dirty="0" err="1"/>
              <a:t>text</a:t>
            </a:r>
            <a:endParaRPr lang="fr-FR" dirty="0"/>
          </a:p>
          <a:p>
            <a:pPr lvl="2"/>
            <a:r>
              <a:rPr lang="fr-FR" dirty="0" err="1"/>
              <a:t>Third</a:t>
            </a:r>
            <a:r>
              <a:rPr lang="fr-FR" dirty="0"/>
              <a:t> </a:t>
            </a:r>
            <a:r>
              <a:rPr lang="fr-FR" dirty="0" err="1"/>
              <a:t>level</a:t>
            </a:r>
            <a:r>
              <a:rPr lang="fr-FR" dirty="0"/>
              <a:t> </a:t>
            </a:r>
            <a:r>
              <a:rPr lang="fr-FR" dirty="0" err="1"/>
              <a:t>text</a:t>
            </a:r>
            <a:endParaRPr lang="fr-FR" dirty="0"/>
          </a:p>
          <a:p>
            <a:pPr lvl="3"/>
            <a:r>
              <a:rPr lang="fr-FR" dirty="0" err="1"/>
              <a:t>Fourth</a:t>
            </a:r>
            <a:r>
              <a:rPr lang="fr-FR" dirty="0"/>
              <a:t> </a:t>
            </a:r>
            <a:r>
              <a:rPr lang="fr-FR" dirty="0" err="1"/>
              <a:t>level</a:t>
            </a:r>
            <a:r>
              <a:rPr lang="fr-FR" dirty="0"/>
              <a:t> </a:t>
            </a:r>
            <a:r>
              <a:rPr lang="fr-FR" dirty="0" err="1"/>
              <a:t>text</a:t>
            </a:r>
            <a:endParaRPr lang="fr-FR" dirty="0"/>
          </a:p>
          <a:p>
            <a:pPr lvl="4"/>
            <a:r>
              <a:rPr lang="fr-FR" dirty="0" err="1"/>
              <a:t>Fifth</a:t>
            </a:r>
            <a:r>
              <a:rPr lang="fr-FR" dirty="0"/>
              <a:t> </a:t>
            </a:r>
            <a:r>
              <a:rPr lang="fr-FR" dirty="0" err="1"/>
              <a:t>level</a:t>
            </a:r>
            <a:r>
              <a:rPr lang="fr-FR" dirty="0"/>
              <a:t> </a:t>
            </a:r>
            <a:r>
              <a:rPr lang="fr-FR" dirty="0" err="1"/>
              <a:t>text</a:t>
            </a:r>
            <a:endParaRPr lang="fr-FR" dirty="0"/>
          </a:p>
        </p:txBody>
      </p:sp>
      <p:sp>
        <p:nvSpPr>
          <p:cNvPr id="10" name="Espace réservé du texte 5"/>
          <p:cNvSpPr>
            <a:spLocks noGrp="1"/>
          </p:cNvSpPr>
          <p:nvPr>
            <p:ph type="body" sz="quarter" idx="21" hasCustomPrompt="1"/>
          </p:nvPr>
        </p:nvSpPr>
        <p:spPr>
          <a:xfrm>
            <a:off x="180975" y="187331"/>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6" name="Titre 3"/>
          <p:cNvSpPr>
            <a:spLocks noGrp="1"/>
          </p:cNvSpPr>
          <p:nvPr>
            <p:ph type="title" hasCustomPrompt="1"/>
          </p:nvPr>
        </p:nvSpPr>
        <p:spPr>
          <a:xfrm>
            <a:off x="180976" y="397062"/>
            <a:ext cx="8425921" cy="345157"/>
          </a:xfrm>
          <a:prstGeom prst="rect">
            <a:avLst/>
          </a:prstGeom>
        </p:spPr>
        <p:txBody>
          <a:bodyPr lIns="0" tIns="0" rIns="0" bIns="0"/>
          <a:lstStyle>
            <a:lvl1pPr>
              <a:defRPr sz="2000" cap="all" baseline="0"/>
            </a:lvl1pPr>
          </a:lstStyle>
          <a:p>
            <a:r>
              <a:rPr lang="fr-FR" dirty="0"/>
              <a:t>PAGE TITLE</a:t>
            </a:r>
          </a:p>
        </p:txBody>
      </p:sp>
    </p:spTree>
    <p:extLst>
      <p:ext uri="{BB962C8B-B14F-4D97-AF65-F5344CB8AC3E}">
        <p14:creationId xmlns:p14="http://schemas.microsoft.com/office/powerpoint/2010/main" val="420557931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Segnaposto numero diapositiva 3"/>
          <p:cNvSpPr txBox="1">
            <a:spLocks/>
          </p:cNvSpPr>
          <p:nvPr/>
        </p:nvSpPr>
        <p:spPr>
          <a:xfrm>
            <a:off x="493713" y="6159500"/>
            <a:ext cx="2133600" cy="365125"/>
          </a:xfrm>
          <a:prstGeom prst="rect">
            <a:avLst/>
          </a:prstGeom>
        </p:spPr>
        <p:txBody>
          <a:bodyPr anchor="ctr"/>
          <a:lstStyle/>
          <a:p>
            <a:pPr fontAlgn="auto">
              <a:spcBef>
                <a:spcPts val="0"/>
              </a:spcBef>
              <a:spcAft>
                <a:spcPts val="0"/>
              </a:spcAft>
              <a:defRPr/>
            </a:pPr>
            <a:fld id="{93B2E42B-48F4-47C5-97D6-B5286E9BA92F}" type="slidenum">
              <a:rPr lang="it-IT" sz="1200">
                <a:solidFill>
                  <a:srgbClr val="002060"/>
                </a:solidFill>
                <a:latin typeface="Calibri" pitchFamily="34" charset="0"/>
                <a:cs typeface="+mn-cs"/>
              </a:rPr>
              <a:pPr fontAlgn="auto">
                <a:spcBef>
                  <a:spcPts val="0"/>
                </a:spcBef>
                <a:spcAft>
                  <a:spcPts val="0"/>
                </a:spcAft>
                <a:defRPr/>
              </a:pPr>
              <a:t>‹N›</a:t>
            </a:fld>
            <a:endParaRPr lang="it-IT" sz="1200" dirty="0">
              <a:solidFill>
                <a:srgbClr val="002060"/>
              </a:solidFill>
              <a:latin typeface="Calibri" pitchFamily="34" charset="0"/>
              <a:cs typeface="+mn-cs"/>
            </a:endParaRPr>
          </a:p>
        </p:txBody>
      </p:sp>
      <p:sp>
        <p:nvSpPr>
          <p:cNvPr id="2" name="Titolo 1"/>
          <p:cNvSpPr>
            <a:spLocks noGrp="1"/>
          </p:cNvSpPr>
          <p:nvPr>
            <p:ph type="title"/>
          </p:nvPr>
        </p:nvSpPr>
        <p:spPr>
          <a:xfrm>
            <a:off x="899592" y="548680"/>
            <a:ext cx="7571184" cy="720080"/>
          </a:xfrm>
        </p:spPr>
        <p:txBody>
          <a:bodyPr>
            <a:noAutofit/>
          </a:bodyPr>
          <a:lstStyle>
            <a:lvl1pPr>
              <a:defRPr sz="2400">
                <a:solidFill>
                  <a:srgbClr val="002060"/>
                </a:solidFill>
              </a:defRPr>
            </a:lvl1pPr>
          </a:lstStyle>
          <a:p>
            <a:r>
              <a:rPr lang="it-IT"/>
              <a:t>Fare clic per modificare lo stile del titolo</a:t>
            </a:r>
            <a:endParaRPr lang="it-IT" dirty="0"/>
          </a:p>
        </p:txBody>
      </p:sp>
      <p:sp>
        <p:nvSpPr>
          <p:cNvPr id="3" name="Segnaposto contenuto 2"/>
          <p:cNvSpPr>
            <a:spLocks noGrp="1"/>
          </p:cNvSpPr>
          <p:nvPr>
            <p:ph idx="1"/>
          </p:nvPr>
        </p:nvSpPr>
        <p:spPr/>
        <p:txBody>
          <a:bodyPr/>
          <a:lstStyle>
            <a:lvl1pPr>
              <a:defRPr sz="1400">
                <a:solidFill>
                  <a:srgbClr val="002060"/>
                </a:solidFill>
              </a:defRPr>
            </a:lvl1pPr>
            <a:lvl2pPr>
              <a:defRPr sz="1400">
                <a:solidFill>
                  <a:srgbClr val="002060"/>
                </a:solidFill>
              </a:defRPr>
            </a:lvl2pPr>
            <a:lvl3pPr>
              <a:defRPr sz="1400">
                <a:solidFill>
                  <a:srgbClr val="002060"/>
                </a:solidFill>
              </a:defRPr>
            </a:lvl3pPr>
            <a:lvl4pPr>
              <a:defRPr sz="1400">
                <a:solidFill>
                  <a:srgbClr val="002060"/>
                </a:solidFill>
              </a:defRPr>
            </a:lvl4pPr>
            <a:lvl5pPr>
              <a:defRPr sz="1400">
                <a:solidFill>
                  <a:srgbClr val="002060"/>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666B7DF-AD0A-4C41-B2CC-03EBDB451CF8}" type="datetime1">
              <a:rPr lang="it-IT" smtClean="0"/>
              <a:pPr>
                <a:defRPr/>
              </a:pPr>
              <a:t>29/10/2017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962C4AEC-1E09-4F78-B7A8-11C90D42453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D008EA10-211F-4E16-8D0C-A07586530390}" type="datetime1">
              <a:rPr lang="it-IT" smtClean="0"/>
              <a:pPr>
                <a:defRPr/>
              </a:pPr>
              <a:t>29/10/2017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962C4AEC-1E09-4F78-B7A8-11C90D42453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A017BCB2-7461-4D9B-8194-8F439BE210FD}" type="datetime1">
              <a:rPr lang="it-IT" smtClean="0"/>
              <a:pPr>
                <a:defRPr/>
              </a:pPr>
              <a:t>29/10/2017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962C4AEC-1E09-4F78-B7A8-11C90D42453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EA75E2ED-6629-4527-9EA3-E5FE8370B8AF}" type="datetime1">
              <a:rPr lang="it-IT" smtClean="0"/>
              <a:pPr>
                <a:defRPr/>
              </a:pPr>
              <a:t>29/10/2017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962C4AEC-1E09-4F78-B7A8-11C90D42453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F9155B4-F027-48D4-98D7-1AD0D2CEEBD6}" type="datetime1">
              <a:rPr lang="it-IT" smtClean="0"/>
              <a:pPr>
                <a:defRPr/>
              </a:pPr>
              <a:t>29/10/2017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962C4AEC-1E09-4F78-B7A8-11C90D42453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684CF22-631B-40C0-BD60-B8091CA39025}" type="datetime1">
              <a:rPr lang="it-IT" smtClean="0"/>
              <a:pPr>
                <a:defRPr/>
              </a:pPr>
              <a:t>29/10/2017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962C4AEC-1E09-4F78-B7A8-11C90D42453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20FE5D6-8812-4BDF-8D01-914E21874A36}" type="datetime1">
              <a:rPr lang="it-IT" smtClean="0"/>
              <a:pPr>
                <a:defRPr/>
              </a:pPr>
              <a:t>29/10/2017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962C4AEC-1E09-4F78-B7A8-11C90D42453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dirty="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alibri" pitchFamily="34" charset="0"/>
                <a:cs typeface="+mn-cs"/>
              </a:defRPr>
            </a:lvl1pPr>
          </a:lstStyle>
          <a:p>
            <a:pPr>
              <a:defRPr/>
            </a:pPr>
            <a:fld id="{8A88A7A7-D375-48B8-A79E-5A73BC7C7973}" type="datetime1">
              <a:rPr lang="it-IT" smtClean="0"/>
              <a:pPr>
                <a:defRPr/>
              </a:pPr>
              <a:t>29/10/2017</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alibri" pitchFamily="34" charset="0"/>
                <a:cs typeface="+mn-cs"/>
              </a:defRPr>
            </a:lvl1pPr>
          </a:lstStyle>
          <a:p>
            <a:pPr>
              <a:defRPr/>
            </a:pPr>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alibri" pitchFamily="34" charset="0"/>
                <a:cs typeface="+mn-cs"/>
              </a:defRPr>
            </a:lvl1pPr>
          </a:lstStyle>
          <a:p>
            <a:fld id="{962C4AEC-1E09-4F78-B7A8-11C90D424530}" type="slidenum">
              <a:rPr lang="it-IT" smtClean="0"/>
              <a:pPr/>
              <a:t>‹N›</a:t>
            </a:fld>
            <a:endParaRPr lang="it-IT" dirty="0"/>
          </a:p>
        </p:txBody>
      </p:sp>
      <p:pic>
        <p:nvPicPr>
          <p:cNvPr id="1031" name="Picture 2" descr="Y:\CH Network\NUOVA IMMAGINE  ISTITUZIONALE\Elementi_PPT\nuovo interno.jpg"/>
          <p:cNvPicPr>
            <a:picLocks noChangeAspect="1" noChangeArrowheads="1"/>
          </p:cNvPicPr>
          <p:nvPr/>
        </p:nvPicPr>
        <p:blipFill>
          <a:blip r:embed="rId15" cstate="print"/>
          <a:srcRect/>
          <a:stretch>
            <a:fillRect/>
          </a:stretch>
        </p:blipFill>
        <p:spPr bwMode="auto">
          <a:xfrm>
            <a:off x="0" y="-26988"/>
            <a:ext cx="9144000" cy="6858001"/>
          </a:xfrm>
          <a:prstGeom prst="rect">
            <a:avLst/>
          </a:prstGeom>
          <a:noFill/>
          <a:ln w="9525">
            <a:noFill/>
            <a:miter lim="800000"/>
            <a:headEnd/>
            <a:tailEnd/>
          </a:ln>
        </p:spPr>
      </p:pic>
      <p:pic>
        <p:nvPicPr>
          <p:cNvPr id="8" name="Immagine 7" descr="logo challenge JPG.jpg"/>
          <p:cNvPicPr>
            <a:picLocks noChangeAspect="1"/>
          </p:cNvPicPr>
          <p:nvPr/>
        </p:nvPicPr>
        <p:blipFill>
          <a:blip r:embed="rId16" cstate="email"/>
          <a:stretch>
            <a:fillRect/>
          </a:stretch>
        </p:blipFill>
        <p:spPr>
          <a:xfrm>
            <a:off x="7596336" y="6021288"/>
            <a:ext cx="1325736" cy="648072"/>
          </a:xfrm>
          <a:prstGeom prst="rect">
            <a:avLst/>
          </a:prstGeom>
        </p:spPr>
      </p:pic>
      <p:sp>
        <p:nvSpPr>
          <p:cNvPr id="3" name="Rettangolo 2"/>
          <p:cNvSpPr/>
          <p:nvPr userDrawn="1"/>
        </p:nvSpPr>
        <p:spPr>
          <a:xfrm>
            <a:off x="5389612" y="6021288"/>
            <a:ext cx="3754388" cy="700187"/>
          </a:xfrm>
          <a:prstGeom prst="rect">
            <a:avLst/>
          </a:prstGeom>
          <a:solidFill>
            <a:srgbClr val="014890"/>
          </a:solidFill>
          <a:ln>
            <a:solidFill>
              <a:srgbClr val="004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44616" y="6003561"/>
            <a:ext cx="3563888" cy="705578"/>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ctr" rtl="0" eaLnBrk="1" fontAlgn="base" hangingPunct="1">
        <a:spcBef>
          <a:spcPct val="0"/>
        </a:spcBef>
        <a:spcAft>
          <a:spcPct val="0"/>
        </a:spcAft>
        <a:defRPr sz="4400" kern="1200">
          <a:solidFill>
            <a:schemeClr val="tx1"/>
          </a:solidFill>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Calibri"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Calibri"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5C3C1190-BA85-4D43-A4D7-5D002CB3D40F}"/>
              </a:ext>
            </a:extLst>
          </p:cNvPr>
          <p:cNvPicPr>
            <a:picLocks noChangeAspect="1"/>
          </p:cNvPicPr>
          <p:nvPr/>
        </p:nvPicPr>
        <p:blipFill>
          <a:blip r:embed="rId4"/>
          <a:stretch>
            <a:fillRect/>
          </a:stretch>
        </p:blipFill>
        <p:spPr>
          <a:xfrm>
            <a:off x="323528" y="4886780"/>
            <a:ext cx="1728192" cy="1971220"/>
          </a:xfrm>
          <a:prstGeom prst="rect">
            <a:avLst/>
          </a:prstGeom>
        </p:spPr>
      </p:pic>
      <p:sp>
        <p:nvSpPr>
          <p:cNvPr id="6" name="CasellaDiTesto 5">
            <a:extLst>
              <a:ext uri="{FF2B5EF4-FFF2-40B4-BE49-F238E27FC236}">
                <a16:creationId xmlns:a16="http://schemas.microsoft.com/office/drawing/2014/main" xmlns="" id="{D31CC2A2-4D4E-4B78-B897-80A6771FC179}"/>
              </a:ext>
            </a:extLst>
          </p:cNvPr>
          <p:cNvSpPr txBox="1"/>
          <p:nvPr/>
        </p:nvSpPr>
        <p:spPr>
          <a:xfrm>
            <a:off x="0" y="2636912"/>
            <a:ext cx="9144000" cy="646331"/>
          </a:xfrm>
          <a:prstGeom prst="rect">
            <a:avLst/>
          </a:prstGeom>
          <a:noFill/>
        </p:spPr>
        <p:txBody>
          <a:bodyPr wrap="square" rtlCol="0">
            <a:spAutoFit/>
          </a:bodyPr>
          <a:lstStyle/>
          <a:p>
            <a:pPr algn="ctr"/>
            <a:r>
              <a:rPr lang="it-IT" sz="3600" b="1" dirty="0">
                <a:solidFill>
                  <a:srgbClr val="C00000"/>
                </a:solidFill>
              </a:rPr>
              <a:t>LEADERSHIP: cos’è e come attuarla.</a:t>
            </a:r>
          </a:p>
        </p:txBody>
      </p:sp>
    </p:spTree>
    <p:custDataLst>
      <p:tags r:id="rId1"/>
    </p:custDataLst>
    <p:extLst>
      <p:ext uri="{BB962C8B-B14F-4D97-AF65-F5344CB8AC3E}">
        <p14:creationId xmlns:p14="http://schemas.microsoft.com/office/powerpoint/2010/main" val="3949613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xmlns="" id="{30DED913-7AF1-4168-8292-D3D5E4027B8D}"/>
              </a:ext>
            </a:extLst>
          </p:cNvPr>
          <p:cNvSpPr>
            <a:spLocks noGrp="1" noChangeArrowheads="1"/>
          </p:cNvSpPr>
          <p:nvPr>
            <p:ph type="title"/>
          </p:nvPr>
        </p:nvSpPr>
        <p:spPr>
          <a:xfrm>
            <a:off x="1008185" y="328637"/>
            <a:ext cx="7281496" cy="509954"/>
          </a:xfrm>
        </p:spPr>
        <p:txBody>
          <a:bodyPr/>
          <a:lstStyle/>
          <a:p>
            <a:r>
              <a:rPr lang="it-IT" altLang="it-IT" sz="3600" b="1" dirty="0"/>
              <a:t>LE COMPETENZE</a:t>
            </a:r>
          </a:p>
        </p:txBody>
      </p:sp>
      <p:sp>
        <p:nvSpPr>
          <p:cNvPr id="333827" name="Rectangle 3">
            <a:extLst>
              <a:ext uri="{FF2B5EF4-FFF2-40B4-BE49-F238E27FC236}">
                <a16:creationId xmlns:a16="http://schemas.microsoft.com/office/drawing/2014/main" xmlns="" id="{67D6E383-5CA9-49E8-9E9C-6DB01714323B}"/>
              </a:ext>
            </a:extLst>
          </p:cNvPr>
          <p:cNvSpPr>
            <a:spLocks noChangeArrowheads="1"/>
          </p:cNvSpPr>
          <p:nvPr/>
        </p:nvSpPr>
        <p:spPr bwMode="auto">
          <a:xfrm>
            <a:off x="228600" y="6295292"/>
            <a:ext cx="334108" cy="281354"/>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333828" name="Text Box 4">
            <a:extLst>
              <a:ext uri="{FF2B5EF4-FFF2-40B4-BE49-F238E27FC236}">
                <a16:creationId xmlns:a16="http://schemas.microsoft.com/office/drawing/2014/main" xmlns="" id="{9FE9CB75-ECE9-41BE-B387-C6C8CDA1688E}"/>
              </a:ext>
            </a:extLst>
          </p:cNvPr>
          <p:cNvSpPr txBox="1">
            <a:spLocks noChangeArrowheads="1"/>
          </p:cNvSpPr>
          <p:nvPr/>
        </p:nvSpPr>
        <p:spPr bwMode="auto">
          <a:xfrm>
            <a:off x="4454769" y="1447800"/>
            <a:ext cx="422168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01600" indent="-101600" algn="l">
              <a:defRPr sz="2400">
                <a:solidFill>
                  <a:schemeClr val="tx1"/>
                </a:solidFill>
                <a:latin typeface="Times New Roman" panose="02020603050405020304" pitchFamily="18" charset="0"/>
              </a:defRPr>
            </a:lvl1pPr>
            <a:lvl2pPr marL="482600" indent="-190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90000"/>
              </a:lnSpc>
              <a:spcBef>
                <a:spcPct val="50000"/>
              </a:spcBef>
            </a:pPr>
            <a:r>
              <a:rPr lang="it-IT" altLang="it-IT" dirty="0">
                <a:solidFill>
                  <a:srgbClr val="000066"/>
                </a:solidFill>
                <a:effectLst>
                  <a:outerShdw blurRad="38100" dist="38100" dir="2700000" algn="tl">
                    <a:srgbClr val="C0C0C0"/>
                  </a:outerShdw>
                </a:effectLst>
                <a:latin typeface="+mn-lt"/>
              </a:rPr>
              <a:t>Caratteristiche della persona in riferimento alla motivazione, ai tratti, alle abilità che derivano dall’immagine di sé o dal ruolo o da un corpo di conoscenze</a:t>
            </a:r>
          </a:p>
        </p:txBody>
      </p:sp>
      <p:sp>
        <p:nvSpPr>
          <p:cNvPr id="333829" name="Oval 5">
            <a:extLst>
              <a:ext uri="{FF2B5EF4-FFF2-40B4-BE49-F238E27FC236}">
                <a16:creationId xmlns:a16="http://schemas.microsoft.com/office/drawing/2014/main" xmlns="" id="{DBD0FA1E-E727-44C2-9E4B-F0AD384AD664}"/>
              </a:ext>
            </a:extLst>
          </p:cNvPr>
          <p:cNvSpPr>
            <a:spLocks noChangeArrowheads="1"/>
          </p:cNvSpPr>
          <p:nvPr/>
        </p:nvSpPr>
        <p:spPr bwMode="auto">
          <a:xfrm>
            <a:off x="1008185" y="1424354"/>
            <a:ext cx="2508738" cy="1043354"/>
          </a:xfrm>
          <a:prstGeom prst="ellipse">
            <a:avLst/>
          </a:prstGeom>
          <a:solidFill>
            <a:srgbClr val="FFFF00"/>
          </a:solidFill>
          <a:ln>
            <a:noFill/>
          </a:ln>
          <a:effectLst>
            <a:prstShdw prst="shdw18" dist="17961" dir="13500000">
              <a:srgbClr val="FFFF00">
                <a:gamma/>
                <a:shade val="60000"/>
                <a:invGamma/>
              </a:srgbClr>
            </a:prstShdw>
          </a:effectLst>
          <a:extLst>
            <a:ext uri="{91240B29-F687-4F45-9708-019B960494DF}">
              <a14:hiddenLine xmlns:a14="http://schemas.microsoft.com/office/drawing/2010/main" w="12700">
                <a:solidFill>
                  <a:schemeClr val="tx1"/>
                </a:solidFill>
                <a:round/>
                <a:headEnd type="none" w="sm" len="sm"/>
                <a:tailEnd type="none" w="sm" len="sm"/>
              </a14:hiddenLine>
            </a:ext>
          </a:extLst>
        </p:spPr>
        <p:txBody>
          <a:bodyPr wrap="none" anchor="ct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215">
                <a:effectLst>
                  <a:outerShdw blurRad="38100" dist="38100" dir="2700000" algn="tl">
                    <a:srgbClr val="FFFFFF"/>
                  </a:outerShdw>
                </a:effectLst>
              </a:rPr>
              <a:t>COMPETENZA</a:t>
            </a:r>
          </a:p>
        </p:txBody>
      </p:sp>
      <p:sp>
        <p:nvSpPr>
          <p:cNvPr id="333830" name="Text Box 6">
            <a:extLst>
              <a:ext uri="{FF2B5EF4-FFF2-40B4-BE49-F238E27FC236}">
                <a16:creationId xmlns:a16="http://schemas.microsoft.com/office/drawing/2014/main" xmlns="" id="{D80A73B0-17E4-453D-9998-D55FCE5B53E7}"/>
              </a:ext>
            </a:extLst>
          </p:cNvPr>
          <p:cNvSpPr txBox="1">
            <a:spLocks noChangeArrowheads="1"/>
          </p:cNvSpPr>
          <p:nvPr/>
        </p:nvSpPr>
        <p:spPr bwMode="auto">
          <a:xfrm>
            <a:off x="908538" y="3038267"/>
            <a:ext cx="269630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50000"/>
              </a:lnSpc>
              <a:spcBef>
                <a:spcPct val="50000"/>
              </a:spcBef>
            </a:pPr>
            <a:r>
              <a:rPr lang="it-IT" altLang="it-IT" sz="2800" dirty="0">
                <a:effectLst>
                  <a:outerShdw blurRad="38100" dist="38100" dir="2700000" algn="tl">
                    <a:srgbClr val="C0C0C0"/>
                  </a:outerShdw>
                </a:effectLst>
                <a:latin typeface="+mn-lt"/>
              </a:rPr>
              <a:t>Comportamenti</a:t>
            </a:r>
          </a:p>
          <a:p>
            <a:pPr algn="ctr">
              <a:lnSpc>
                <a:spcPct val="50000"/>
              </a:lnSpc>
              <a:spcBef>
                <a:spcPct val="50000"/>
              </a:spcBef>
            </a:pPr>
            <a:r>
              <a:rPr lang="it-IT" altLang="it-IT" sz="2800" dirty="0">
                <a:effectLst>
                  <a:outerShdw blurRad="38100" dist="38100" dir="2700000" algn="tl">
                    <a:srgbClr val="C0C0C0"/>
                  </a:outerShdw>
                </a:effectLst>
                <a:latin typeface="+mn-lt"/>
              </a:rPr>
              <a:t>osservabili </a:t>
            </a:r>
          </a:p>
          <a:p>
            <a:pPr algn="ctr">
              <a:lnSpc>
                <a:spcPct val="50000"/>
              </a:lnSpc>
              <a:spcBef>
                <a:spcPct val="50000"/>
              </a:spcBef>
            </a:pPr>
            <a:r>
              <a:rPr lang="it-IT" altLang="it-IT" sz="2800" dirty="0">
                <a:effectLst>
                  <a:outerShdw blurRad="38100" dist="38100" dir="2700000" algn="tl">
                    <a:srgbClr val="C0C0C0"/>
                  </a:outerShdw>
                </a:effectLst>
                <a:latin typeface="+mn-lt"/>
              </a:rPr>
              <a:t>e misurabili</a:t>
            </a:r>
          </a:p>
        </p:txBody>
      </p:sp>
      <p:sp>
        <p:nvSpPr>
          <p:cNvPr id="333831" name="Text Box 7">
            <a:extLst>
              <a:ext uri="{FF2B5EF4-FFF2-40B4-BE49-F238E27FC236}">
                <a16:creationId xmlns:a16="http://schemas.microsoft.com/office/drawing/2014/main" xmlns="" id="{A7F7C568-5004-46D1-95A8-63287644EB5A}"/>
              </a:ext>
            </a:extLst>
          </p:cNvPr>
          <p:cNvSpPr txBox="1">
            <a:spLocks noChangeArrowheads="1"/>
          </p:cNvSpPr>
          <p:nvPr/>
        </p:nvSpPr>
        <p:spPr bwMode="auto">
          <a:xfrm>
            <a:off x="1137139" y="5138608"/>
            <a:ext cx="216876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50000"/>
              </a:lnSpc>
              <a:spcBef>
                <a:spcPct val="50000"/>
              </a:spcBef>
            </a:pPr>
            <a:r>
              <a:rPr lang="it-IT" altLang="it-IT" sz="2800" dirty="0">
                <a:effectLst>
                  <a:outerShdw blurRad="38100" dist="38100" dir="2700000" algn="tl">
                    <a:srgbClr val="C0C0C0"/>
                  </a:outerShdw>
                </a:effectLst>
                <a:latin typeface="+mn-lt"/>
              </a:rPr>
              <a:t>Prestazione </a:t>
            </a:r>
          </a:p>
          <a:p>
            <a:pPr algn="ctr">
              <a:lnSpc>
                <a:spcPct val="50000"/>
              </a:lnSpc>
              <a:spcBef>
                <a:spcPct val="50000"/>
              </a:spcBef>
            </a:pPr>
            <a:r>
              <a:rPr lang="it-IT" altLang="it-IT" sz="2800" dirty="0">
                <a:effectLst>
                  <a:outerShdw blurRad="38100" dist="38100" dir="2700000" algn="tl">
                    <a:srgbClr val="C0C0C0"/>
                  </a:outerShdw>
                </a:effectLst>
                <a:latin typeface="+mn-lt"/>
              </a:rPr>
              <a:t>efficace</a:t>
            </a:r>
          </a:p>
        </p:txBody>
      </p:sp>
      <p:sp>
        <p:nvSpPr>
          <p:cNvPr id="333832" name="AutoShape 8">
            <a:extLst>
              <a:ext uri="{FF2B5EF4-FFF2-40B4-BE49-F238E27FC236}">
                <a16:creationId xmlns:a16="http://schemas.microsoft.com/office/drawing/2014/main" xmlns="" id="{C58E949E-7C7F-4981-A79F-77E672BFC9FD}"/>
              </a:ext>
            </a:extLst>
          </p:cNvPr>
          <p:cNvSpPr>
            <a:spLocks noChangeArrowheads="1"/>
          </p:cNvSpPr>
          <p:nvPr/>
        </p:nvSpPr>
        <p:spPr bwMode="auto">
          <a:xfrm>
            <a:off x="2051538" y="4552454"/>
            <a:ext cx="410308" cy="515815"/>
          </a:xfrm>
          <a:prstGeom prst="downArrow">
            <a:avLst>
              <a:gd name="adj1" fmla="val 50000"/>
              <a:gd name="adj2" fmla="val 31429"/>
            </a:avLst>
          </a:prstGeom>
          <a:solidFill>
            <a:srgbClr val="120AB8"/>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it-IT" sz="831">
              <a:solidFill>
                <a:srgbClr val="000066"/>
              </a:solidFill>
              <a:effectLst>
                <a:outerShdw blurRad="38100" dist="38100" dir="2700000" algn="tl">
                  <a:srgbClr val="000000"/>
                </a:outerShdw>
              </a:effectLst>
              <a:latin typeface="Arial" panose="020B0604020202020204" pitchFamily="34" charset="0"/>
            </a:endParaRPr>
          </a:p>
        </p:txBody>
      </p:sp>
      <p:sp>
        <p:nvSpPr>
          <p:cNvPr id="333833" name="AutoShape 9">
            <a:extLst>
              <a:ext uri="{FF2B5EF4-FFF2-40B4-BE49-F238E27FC236}">
                <a16:creationId xmlns:a16="http://schemas.microsoft.com/office/drawing/2014/main" xmlns="" id="{C35F389F-59CC-4787-A60D-0D6292C9779B}"/>
              </a:ext>
            </a:extLst>
          </p:cNvPr>
          <p:cNvSpPr>
            <a:spLocks noChangeArrowheads="1"/>
          </p:cNvSpPr>
          <p:nvPr/>
        </p:nvSpPr>
        <p:spPr bwMode="auto">
          <a:xfrm rot="16200000">
            <a:off x="3780692" y="1711569"/>
            <a:ext cx="410308" cy="550985"/>
          </a:xfrm>
          <a:prstGeom prst="downArrow">
            <a:avLst>
              <a:gd name="adj1" fmla="val 50000"/>
              <a:gd name="adj2" fmla="val 33571"/>
            </a:avLst>
          </a:prstGeom>
          <a:solidFill>
            <a:srgbClr val="120AB8"/>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it-IT" sz="831">
              <a:solidFill>
                <a:srgbClr val="000066"/>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131611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xmlns="" id="{3A0C5942-1AC1-4B16-A798-82FE322401B4}"/>
              </a:ext>
            </a:extLst>
          </p:cNvPr>
          <p:cNvSpPr>
            <a:spLocks noGrp="1" noChangeArrowheads="1"/>
          </p:cNvSpPr>
          <p:nvPr>
            <p:ph type="title"/>
          </p:nvPr>
        </p:nvSpPr>
        <p:spPr>
          <a:xfrm>
            <a:off x="1090246" y="488042"/>
            <a:ext cx="7281496" cy="509954"/>
          </a:xfrm>
        </p:spPr>
        <p:txBody>
          <a:bodyPr/>
          <a:lstStyle/>
          <a:p>
            <a:r>
              <a:rPr lang="it-IT" altLang="it-IT" sz="3600" b="1" dirty="0"/>
              <a:t>NATURA DELLE COMPETENZE</a:t>
            </a:r>
          </a:p>
        </p:txBody>
      </p:sp>
      <p:sp>
        <p:nvSpPr>
          <p:cNvPr id="334851" name="Rectangle 3">
            <a:extLst>
              <a:ext uri="{FF2B5EF4-FFF2-40B4-BE49-F238E27FC236}">
                <a16:creationId xmlns:a16="http://schemas.microsoft.com/office/drawing/2014/main" xmlns="" id="{B7E37336-1517-4B5A-B5BC-5A423FBCCDA9}"/>
              </a:ext>
            </a:extLst>
          </p:cNvPr>
          <p:cNvSpPr>
            <a:spLocks noChangeArrowheads="1"/>
          </p:cNvSpPr>
          <p:nvPr/>
        </p:nvSpPr>
        <p:spPr bwMode="auto">
          <a:xfrm>
            <a:off x="228600" y="6295292"/>
            <a:ext cx="334108" cy="281354"/>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334852" name="Text Box 4">
            <a:extLst>
              <a:ext uri="{FF2B5EF4-FFF2-40B4-BE49-F238E27FC236}">
                <a16:creationId xmlns:a16="http://schemas.microsoft.com/office/drawing/2014/main" xmlns="" id="{5E76DEE9-163A-45F8-A988-4953087D8536}"/>
              </a:ext>
            </a:extLst>
          </p:cNvPr>
          <p:cNvSpPr txBox="1">
            <a:spLocks noChangeArrowheads="1"/>
          </p:cNvSpPr>
          <p:nvPr/>
        </p:nvSpPr>
        <p:spPr bwMode="auto">
          <a:xfrm>
            <a:off x="1090245" y="2204864"/>
            <a:ext cx="6951785" cy="523220"/>
          </a:xfrm>
          <a:prstGeom prst="rect">
            <a:avLst/>
          </a:prstGeom>
          <a:solidFill>
            <a:srgbClr val="FFFF00"/>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it-IT" altLang="it-IT" sz="2800" dirty="0">
                <a:effectLst>
                  <a:outerShdw blurRad="38100" dist="38100" dir="2700000" algn="tl">
                    <a:srgbClr val="FFFFFF"/>
                  </a:outerShdw>
                </a:effectLst>
                <a:latin typeface="+mn-lt"/>
              </a:rPr>
              <a:t>* COMPETENZE TECNICO-SPECIALISTICHE</a:t>
            </a:r>
          </a:p>
        </p:txBody>
      </p:sp>
      <p:sp>
        <p:nvSpPr>
          <p:cNvPr id="334853" name="Text Box 5">
            <a:extLst>
              <a:ext uri="{FF2B5EF4-FFF2-40B4-BE49-F238E27FC236}">
                <a16:creationId xmlns:a16="http://schemas.microsoft.com/office/drawing/2014/main" xmlns="" id="{D6B2A89B-74CB-451B-BED8-C21585A101A5}"/>
              </a:ext>
            </a:extLst>
          </p:cNvPr>
          <p:cNvSpPr txBox="1">
            <a:spLocks noChangeArrowheads="1"/>
          </p:cNvSpPr>
          <p:nvPr/>
        </p:nvSpPr>
        <p:spPr bwMode="auto">
          <a:xfrm>
            <a:off x="1137139" y="3710354"/>
            <a:ext cx="6904892" cy="954107"/>
          </a:xfrm>
          <a:prstGeom prst="rect">
            <a:avLst/>
          </a:prstGeom>
          <a:solidFill>
            <a:srgbClr val="FFFF00"/>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it-IT" altLang="it-IT" sz="2800">
                <a:effectLst>
                  <a:outerShdw blurRad="38100" dist="38100" dir="2700000" algn="tl">
                    <a:srgbClr val="FFFFFF"/>
                  </a:outerShdw>
                </a:effectLst>
                <a:latin typeface="+mn-lt"/>
              </a:rPr>
              <a:t>* CAPACITA’ MANAGERIALI E COMPORTAMENTI    ORGANIZZATIVI</a:t>
            </a:r>
          </a:p>
        </p:txBody>
      </p:sp>
    </p:spTree>
    <p:extLst>
      <p:ext uri="{BB962C8B-B14F-4D97-AF65-F5344CB8AC3E}">
        <p14:creationId xmlns:p14="http://schemas.microsoft.com/office/powerpoint/2010/main" val="373085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xmlns="" id="{B38A8B90-36DD-4E06-9CC2-AB60BF429F91}"/>
              </a:ext>
            </a:extLst>
          </p:cNvPr>
          <p:cNvSpPr>
            <a:spLocks noGrp="1" noChangeArrowheads="1"/>
          </p:cNvSpPr>
          <p:nvPr>
            <p:ph type="title"/>
          </p:nvPr>
        </p:nvSpPr>
        <p:spPr>
          <a:xfrm>
            <a:off x="1030166" y="353782"/>
            <a:ext cx="7281496" cy="509954"/>
          </a:xfrm>
        </p:spPr>
        <p:txBody>
          <a:bodyPr/>
          <a:lstStyle/>
          <a:p>
            <a:r>
              <a:rPr lang="it-IT" altLang="it-IT" sz="3600" b="1" dirty="0"/>
              <a:t>LE ABILITÀ MANAGERIALI </a:t>
            </a:r>
          </a:p>
        </p:txBody>
      </p:sp>
      <p:sp>
        <p:nvSpPr>
          <p:cNvPr id="335875" name="Rectangle 3">
            <a:extLst>
              <a:ext uri="{FF2B5EF4-FFF2-40B4-BE49-F238E27FC236}">
                <a16:creationId xmlns:a16="http://schemas.microsoft.com/office/drawing/2014/main" xmlns="" id="{54A0FC2D-C8F6-48E6-8C1A-6729C67FD1D4}"/>
              </a:ext>
            </a:extLst>
          </p:cNvPr>
          <p:cNvSpPr>
            <a:spLocks noChangeArrowheads="1"/>
          </p:cNvSpPr>
          <p:nvPr/>
        </p:nvSpPr>
        <p:spPr bwMode="auto">
          <a:xfrm>
            <a:off x="228600" y="6295292"/>
            <a:ext cx="334108" cy="281354"/>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335876" name="Text Box 4">
            <a:extLst>
              <a:ext uri="{FF2B5EF4-FFF2-40B4-BE49-F238E27FC236}">
                <a16:creationId xmlns:a16="http://schemas.microsoft.com/office/drawing/2014/main" xmlns="" id="{0B47D3A4-2263-4A33-BC4D-9734D02CB911}"/>
              </a:ext>
            </a:extLst>
          </p:cNvPr>
          <p:cNvSpPr txBox="1">
            <a:spLocks noChangeArrowheads="1"/>
          </p:cNvSpPr>
          <p:nvPr/>
        </p:nvSpPr>
        <p:spPr bwMode="auto">
          <a:xfrm>
            <a:off x="467544" y="1124745"/>
            <a:ext cx="2779749" cy="46166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dirty="0">
                <a:solidFill>
                  <a:srgbClr val="120AB8"/>
                </a:solidFill>
                <a:effectLst>
                  <a:outerShdw blurRad="38100" dist="38100" dir="2700000" algn="tl">
                    <a:srgbClr val="C0C0C0"/>
                  </a:outerShdw>
                </a:effectLst>
                <a:latin typeface="+mn-lt"/>
              </a:rPr>
              <a:t>* </a:t>
            </a:r>
            <a:r>
              <a:rPr lang="it-IT" altLang="it-IT" u="sng" dirty="0">
                <a:solidFill>
                  <a:srgbClr val="120AB8"/>
                </a:solidFill>
                <a:effectLst>
                  <a:outerShdw blurRad="38100" dist="38100" dir="2700000" algn="tl">
                    <a:srgbClr val="C0C0C0"/>
                  </a:outerShdw>
                </a:effectLst>
                <a:latin typeface="+mn-lt"/>
              </a:rPr>
              <a:t>COMUNICAZIONE</a:t>
            </a:r>
            <a:endParaRPr lang="it-IT" altLang="it-IT" dirty="0">
              <a:solidFill>
                <a:srgbClr val="120AB8"/>
              </a:solidFill>
              <a:effectLst>
                <a:outerShdw blurRad="38100" dist="38100" dir="2700000" algn="tl">
                  <a:srgbClr val="C0C0C0"/>
                </a:outerShdw>
              </a:effectLst>
              <a:latin typeface="+mn-lt"/>
            </a:endParaRPr>
          </a:p>
        </p:txBody>
      </p:sp>
      <p:sp>
        <p:nvSpPr>
          <p:cNvPr id="335877" name="Text Box 5">
            <a:extLst>
              <a:ext uri="{FF2B5EF4-FFF2-40B4-BE49-F238E27FC236}">
                <a16:creationId xmlns:a16="http://schemas.microsoft.com/office/drawing/2014/main" xmlns="" id="{DCF2C33A-850A-4549-81E0-425BD2847723}"/>
              </a:ext>
            </a:extLst>
          </p:cNvPr>
          <p:cNvSpPr txBox="1">
            <a:spLocks noChangeArrowheads="1"/>
          </p:cNvSpPr>
          <p:nvPr/>
        </p:nvSpPr>
        <p:spPr bwMode="auto">
          <a:xfrm>
            <a:off x="537110" y="3276600"/>
            <a:ext cx="25790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dirty="0">
                <a:solidFill>
                  <a:srgbClr val="003300"/>
                </a:solidFill>
                <a:effectLst>
                  <a:outerShdw blurRad="38100" dist="38100" dir="2700000" algn="tl">
                    <a:srgbClr val="C0C0C0"/>
                  </a:outerShdw>
                </a:effectLst>
                <a:latin typeface="+mn-lt"/>
              </a:rPr>
              <a:t>* </a:t>
            </a:r>
            <a:r>
              <a:rPr lang="it-IT" altLang="it-IT" u="sng" dirty="0">
                <a:solidFill>
                  <a:srgbClr val="003300"/>
                </a:solidFill>
                <a:effectLst>
                  <a:outerShdw blurRad="38100" dist="38100" dir="2700000" algn="tl">
                    <a:srgbClr val="C0C0C0"/>
                  </a:outerShdw>
                </a:effectLst>
                <a:latin typeface="+mn-lt"/>
              </a:rPr>
              <a:t>PERSUASIONE</a:t>
            </a:r>
          </a:p>
        </p:txBody>
      </p:sp>
      <p:sp>
        <p:nvSpPr>
          <p:cNvPr id="335878" name="Text Box 6">
            <a:extLst>
              <a:ext uri="{FF2B5EF4-FFF2-40B4-BE49-F238E27FC236}">
                <a16:creationId xmlns:a16="http://schemas.microsoft.com/office/drawing/2014/main" xmlns="" id="{F9B0E7FA-AFB5-4795-B7AE-45CEE97D26A0}"/>
              </a:ext>
            </a:extLst>
          </p:cNvPr>
          <p:cNvSpPr txBox="1">
            <a:spLocks noChangeArrowheads="1"/>
          </p:cNvSpPr>
          <p:nvPr/>
        </p:nvSpPr>
        <p:spPr bwMode="auto">
          <a:xfrm>
            <a:off x="3434862" y="1124744"/>
            <a:ext cx="538561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it-IT" altLang="it-IT" dirty="0">
                <a:solidFill>
                  <a:srgbClr val="120AB8"/>
                </a:solidFill>
                <a:effectLst>
                  <a:outerShdw blurRad="38100" dist="38100" dir="2700000" algn="tl">
                    <a:srgbClr val="C0C0C0"/>
                  </a:outerShdw>
                </a:effectLst>
                <a:latin typeface="+mn-lt"/>
              </a:rPr>
              <a:t>La capacità di ascoltare, cogliere e interpretare le esigenze e motivazioni altrui, sviluppare modalità di presentazione più adatte per trasmettere fatti, idee, progetti, ……</a:t>
            </a:r>
          </a:p>
        </p:txBody>
      </p:sp>
      <p:sp>
        <p:nvSpPr>
          <p:cNvPr id="335879" name="Text Box 7">
            <a:extLst>
              <a:ext uri="{FF2B5EF4-FFF2-40B4-BE49-F238E27FC236}">
                <a16:creationId xmlns:a16="http://schemas.microsoft.com/office/drawing/2014/main" xmlns="" id="{DF752418-176A-4EB6-A8BD-D55C32F34382}"/>
              </a:ext>
            </a:extLst>
          </p:cNvPr>
          <p:cNvSpPr txBox="1">
            <a:spLocks noChangeArrowheads="1"/>
          </p:cNvSpPr>
          <p:nvPr/>
        </p:nvSpPr>
        <p:spPr bwMode="auto">
          <a:xfrm>
            <a:off x="3465631" y="4636477"/>
            <a:ext cx="53548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it-IT" altLang="it-IT" dirty="0">
                <a:solidFill>
                  <a:srgbClr val="E30127"/>
                </a:solidFill>
                <a:effectLst>
                  <a:outerShdw blurRad="38100" dist="38100" dir="2700000" algn="tl">
                    <a:srgbClr val="C0C0C0"/>
                  </a:outerShdw>
                </a:effectLst>
                <a:latin typeface="+mn-lt"/>
              </a:rPr>
              <a:t>La capacità di prendere decisioni tra più opzioni, valutando rischi e opportunità, anche in condizioni di incertezza.</a:t>
            </a:r>
            <a:endParaRPr lang="it-IT" altLang="it-IT" u="sng" dirty="0">
              <a:solidFill>
                <a:srgbClr val="E30127"/>
              </a:solidFill>
              <a:effectLst>
                <a:outerShdw blurRad="38100" dist="38100" dir="2700000" algn="tl">
                  <a:srgbClr val="C0C0C0"/>
                </a:outerShdw>
              </a:effectLst>
              <a:latin typeface="+mn-lt"/>
            </a:endParaRPr>
          </a:p>
        </p:txBody>
      </p:sp>
      <p:sp>
        <p:nvSpPr>
          <p:cNvPr id="335880" name="Text Box 8">
            <a:extLst>
              <a:ext uri="{FF2B5EF4-FFF2-40B4-BE49-F238E27FC236}">
                <a16:creationId xmlns:a16="http://schemas.microsoft.com/office/drawing/2014/main" xmlns="" id="{E530F7A3-3674-493E-96D3-EE9486DC1DCE}"/>
              </a:ext>
            </a:extLst>
          </p:cNvPr>
          <p:cNvSpPr txBox="1">
            <a:spLocks noChangeArrowheads="1"/>
          </p:cNvSpPr>
          <p:nvPr/>
        </p:nvSpPr>
        <p:spPr bwMode="auto">
          <a:xfrm>
            <a:off x="567879" y="4643734"/>
            <a:ext cx="25790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dirty="0">
                <a:solidFill>
                  <a:schemeClr val="accent1"/>
                </a:solidFill>
                <a:effectLst>
                  <a:outerShdw blurRad="38100" dist="38100" dir="2700000" algn="tl">
                    <a:srgbClr val="C0C0C0"/>
                  </a:outerShdw>
                </a:effectLst>
                <a:latin typeface="+mn-lt"/>
              </a:rPr>
              <a:t>* </a:t>
            </a:r>
            <a:r>
              <a:rPr lang="it-IT" altLang="it-IT" u="sng" dirty="0">
                <a:solidFill>
                  <a:schemeClr val="accent1"/>
                </a:solidFill>
                <a:effectLst>
                  <a:outerShdw blurRad="38100" dist="38100" dir="2700000" algn="tl">
                    <a:srgbClr val="C0C0C0"/>
                  </a:outerShdw>
                </a:effectLst>
                <a:latin typeface="+mn-lt"/>
              </a:rPr>
              <a:t>DECISIONALITA’</a:t>
            </a:r>
            <a:endParaRPr lang="it-IT" altLang="it-IT" u="sng" dirty="0">
              <a:solidFill>
                <a:srgbClr val="E30127"/>
              </a:solidFill>
              <a:effectLst>
                <a:outerShdw blurRad="38100" dist="38100" dir="2700000" algn="tl">
                  <a:srgbClr val="C0C0C0"/>
                </a:outerShdw>
              </a:effectLst>
              <a:latin typeface="+mn-lt"/>
            </a:endParaRPr>
          </a:p>
        </p:txBody>
      </p:sp>
      <p:sp>
        <p:nvSpPr>
          <p:cNvPr id="335881" name="Text Box 9">
            <a:extLst>
              <a:ext uri="{FF2B5EF4-FFF2-40B4-BE49-F238E27FC236}">
                <a16:creationId xmlns:a16="http://schemas.microsoft.com/office/drawing/2014/main" xmlns="" id="{D7A4E818-E3A3-41E7-831C-9C9008BBEF05}"/>
              </a:ext>
            </a:extLst>
          </p:cNvPr>
          <p:cNvSpPr txBox="1">
            <a:spLocks noChangeArrowheads="1"/>
          </p:cNvSpPr>
          <p:nvPr/>
        </p:nvSpPr>
        <p:spPr bwMode="auto">
          <a:xfrm>
            <a:off x="3465631" y="3276600"/>
            <a:ext cx="53548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it-IT" altLang="it-IT" dirty="0">
                <a:solidFill>
                  <a:srgbClr val="003300"/>
                </a:solidFill>
                <a:effectLst>
                  <a:outerShdw blurRad="38100" dist="38100" dir="2700000" algn="tl">
                    <a:srgbClr val="C0C0C0"/>
                  </a:outerShdw>
                </a:effectLst>
                <a:latin typeface="+mn-lt"/>
              </a:rPr>
              <a:t>Capacità di portare gli altri a condividere un’opinione, un progetto, un punto di vista e di ottenere quanto desiderato</a:t>
            </a:r>
          </a:p>
        </p:txBody>
      </p:sp>
    </p:spTree>
    <p:extLst>
      <p:ext uri="{BB962C8B-B14F-4D97-AF65-F5344CB8AC3E}">
        <p14:creationId xmlns:p14="http://schemas.microsoft.com/office/powerpoint/2010/main" val="82414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xmlns="" id="{B21B294C-F64C-481B-AFE4-88766DEC4FDF}"/>
              </a:ext>
            </a:extLst>
          </p:cNvPr>
          <p:cNvSpPr>
            <a:spLocks noChangeArrowheads="1"/>
          </p:cNvSpPr>
          <p:nvPr/>
        </p:nvSpPr>
        <p:spPr bwMode="auto">
          <a:xfrm>
            <a:off x="228600" y="6295292"/>
            <a:ext cx="334108" cy="281354"/>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336899" name="Text Box 3">
            <a:extLst>
              <a:ext uri="{FF2B5EF4-FFF2-40B4-BE49-F238E27FC236}">
                <a16:creationId xmlns:a16="http://schemas.microsoft.com/office/drawing/2014/main" xmlns="" id="{80913108-DA2D-4401-8635-E198E8873D93}"/>
              </a:ext>
            </a:extLst>
          </p:cNvPr>
          <p:cNvSpPr txBox="1">
            <a:spLocks noChangeArrowheads="1"/>
          </p:cNvSpPr>
          <p:nvPr/>
        </p:nvSpPr>
        <p:spPr bwMode="auto">
          <a:xfrm>
            <a:off x="323528" y="1239143"/>
            <a:ext cx="2520462" cy="46166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dirty="0">
                <a:solidFill>
                  <a:srgbClr val="120AB8"/>
                </a:solidFill>
                <a:effectLst>
                  <a:outerShdw blurRad="38100" dist="38100" dir="2700000" algn="tl">
                    <a:srgbClr val="C0C0C0"/>
                  </a:outerShdw>
                </a:effectLst>
                <a:latin typeface="+mn-lt"/>
              </a:rPr>
              <a:t>* </a:t>
            </a:r>
            <a:r>
              <a:rPr lang="it-IT" altLang="it-IT" u="sng" dirty="0">
                <a:solidFill>
                  <a:srgbClr val="120AB8"/>
                </a:solidFill>
                <a:effectLst>
                  <a:outerShdw blurRad="38100" dist="38100" dir="2700000" algn="tl">
                    <a:srgbClr val="C0C0C0"/>
                  </a:outerShdw>
                </a:effectLst>
                <a:latin typeface="+mn-lt"/>
              </a:rPr>
              <a:t>MOTIVAZIONE</a:t>
            </a:r>
            <a:endParaRPr lang="it-IT" altLang="it-IT" dirty="0">
              <a:solidFill>
                <a:srgbClr val="120AB8"/>
              </a:solidFill>
              <a:effectLst>
                <a:outerShdw blurRad="38100" dist="38100" dir="2700000" algn="tl">
                  <a:srgbClr val="C0C0C0"/>
                </a:outerShdw>
              </a:effectLst>
              <a:latin typeface="+mn-lt"/>
            </a:endParaRPr>
          </a:p>
        </p:txBody>
      </p:sp>
      <p:sp>
        <p:nvSpPr>
          <p:cNvPr id="336900" name="Text Box 4">
            <a:extLst>
              <a:ext uri="{FF2B5EF4-FFF2-40B4-BE49-F238E27FC236}">
                <a16:creationId xmlns:a16="http://schemas.microsoft.com/office/drawing/2014/main" xmlns="" id="{29C7494E-5839-4C31-84D3-289E118A210B}"/>
              </a:ext>
            </a:extLst>
          </p:cNvPr>
          <p:cNvSpPr txBox="1">
            <a:spLocks noChangeArrowheads="1"/>
          </p:cNvSpPr>
          <p:nvPr/>
        </p:nvSpPr>
        <p:spPr bwMode="auto">
          <a:xfrm>
            <a:off x="382143" y="2868214"/>
            <a:ext cx="25790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dirty="0">
                <a:solidFill>
                  <a:srgbClr val="003300"/>
                </a:solidFill>
                <a:effectLst>
                  <a:outerShdw blurRad="38100" dist="38100" dir="2700000" algn="tl">
                    <a:srgbClr val="C0C0C0"/>
                  </a:outerShdw>
                </a:effectLst>
                <a:latin typeface="+mn-lt"/>
              </a:rPr>
              <a:t>* </a:t>
            </a:r>
            <a:r>
              <a:rPr lang="it-IT" altLang="it-IT" u="sng" dirty="0">
                <a:solidFill>
                  <a:srgbClr val="003300"/>
                </a:solidFill>
                <a:effectLst>
                  <a:outerShdw blurRad="38100" dist="38100" dir="2700000" algn="tl">
                    <a:srgbClr val="C0C0C0"/>
                  </a:outerShdw>
                </a:effectLst>
                <a:latin typeface="+mn-lt"/>
              </a:rPr>
              <a:t>FLESSIBILITA’</a:t>
            </a:r>
          </a:p>
        </p:txBody>
      </p:sp>
      <p:sp>
        <p:nvSpPr>
          <p:cNvPr id="336901" name="Text Box 5">
            <a:extLst>
              <a:ext uri="{FF2B5EF4-FFF2-40B4-BE49-F238E27FC236}">
                <a16:creationId xmlns:a16="http://schemas.microsoft.com/office/drawing/2014/main" xmlns="" id="{F9F60FFB-E85B-411B-BB62-16BFC2A21A52}"/>
              </a:ext>
            </a:extLst>
          </p:cNvPr>
          <p:cNvSpPr txBox="1">
            <a:spLocks noChangeArrowheads="1"/>
          </p:cNvSpPr>
          <p:nvPr/>
        </p:nvSpPr>
        <p:spPr bwMode="auto">
          <a:xfrm>
            <a:off x="3131840" y="1196752"/>
            <a:ext cx="57606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it-IT" altLang="it-IT" dirty="0">
                <a:solidFill>
                  <a:srgbClr val="120AB8"/>
                </a:solidFill>
                <a:effectLst>
                  <a:outerShdw blurRad="38100" dist="38100" dir="2700000" algn="tl">
                    <a:srgbClr val="C0C0C0"/>
                  </a:outerShdw>
                </a:effectLst>
                <a:latin typeface="+mn-lt"/>
              </a:rPr>
              <a:t>Diffondere energia alle persone per fare loro superare “barriere” e “ostacoli” e generare un cambiamento che favorisce il soddisfacimento dei loro bisogni</a:t>
            </a:r>
          </a:p>
        </p:txBody>
      </p:sp>
      <p:sp>
        <p:nvSpPr>
          <p:cNvPr id="336902" name="Text Box 6">
            <a:extLst>
              <a:ext uri="{FF2B5EF4-FFF2-40B4-BE49-F238E27FC236}">
                <a16:creationId xmlns:a16="http://schemas.microsoft.com/office/drawing/2014/main" xmlns="" id="{7EEB66FD-B6D6-4ACB-B97F-B63622EA9752}"/>
              </a:ext>
            </a:extLst>
          </p:cNvPr>
          <p:cNvSpPr txBox="1">
            <a:spLocks noChangeArrowheads="1"/>
          </p:cNvSpPr>
          <p:nvPr/>
        </p:nvSpPr>
        <p:spPr bwMode="auto">
          <a:xfrm>
            <a:off x="3131840" y="4870939"/>
            <a:ext cx="57606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it-IT" altLang="it-IT" dirty="0">
                <a:solidFill>
                  <a:srgbClr val="E30127"/>
                </a:solidFill>
                <a:effectLst>
                  <a:outerShdw blurRad="38100" dist="38100" dir="2700000" algn="tl">
                    <a:srgbClr val="C0C0C0"/>
                  </a:outerShdw>
                </a:effectLst>
                <a:latin typeface="+mn-lt"/>
              </a:rPr>
              <a:t>Capacità di misurarsi sui risultati impegnativi e sfidanti e di portare a compimento quanto avviato.</a:t>
            </a:r>
            <a:endParaRPr lang="it-IT" altLang="it-IT" u="sng" dirty="0">
              <a:solidFill>
                <a:srgbClr val="E30127"/>
              </a:solidFill>
              <a:effectLst>
                <a:outerShdw blurRad="38100" dist="38100" dir="2700000" algn="tl">
                  <a:srgbClr val="C0C0C0"/>
                </a:outerShdw>
              </a:effectLst>
              <a:latin typeface="+mn-lt"/>
            </a:endParaRPr>
          </a:p>
        </p:txBody>
      </p:sp>
      <p:sp>
        <p:nvSpPr>
          <p:cNvPr id="336903" name="Text Box 7">
            <a:extLst>
              <a:ext uri="{FF2B5EF4-FFF2-40B4-BE49-F238E27FC236}">
                <a16:creationId xmlns:a16="http://schemas.microsoft.com/office/drawing/2014/main" xmlns="" id="{D0438B0B-123D-41AA-9916-7E05AD123B03}"/>
              </a:ext>
            </a:extLst>
          </p:cNvPr>
          <p:cNvSpPr txBox="1">
            <a:spLocks noChangeArrowheads="1"/>
          </p:cNvSpPr>
          <p:nvPr/>
        </p:nvSpPr>
        <p:spPr bwMode="auto">
          <a:xfrm>
            <a:off x="452482" y="4941277"/>
            <a:ext cx="25790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a:solidFill>
                  <a:schemeClr val="accent1"/>
                </a:solidFill>
                <a:effectLst>
                  <a:outerShdw blurRad="38100" dist="38100" dir="2700000" algn="tl">
                    <a:srgbClr val="C0C0C0"/>
                  </a:outerShdw>
                </a:effectLst>
                <a:latin typeface="+mn-lt"/>
              </a:rPr>
              <a:t>* </a:t>
            </a:r>
            <a:r>
              <a:rPr lang="it-IT" altLang="it-IT" u="sng">
                <a:solidFill>
                  <a:schemeClr val="accent1"/>
                </a:solidFill>
                <a:effectLst>
                  <a:outerShdw blurRad="38100" dist="38100" dir="2700000" algn="tl">
                    <a:srgbClr val="C0C0C0"/>
                  </a:outerShdw>
                </a:effectLst>
                <a:latin typeface="+mn-lt"/>
              </a:rPr>
              <a:t>ORIENTAMENTO AI RISULTATI</a:t>
            </a:r>
            <a:endParaRPr lang="it-IT" altLang="it-IT" u="sng">
              <a:solidFill>
                <a:srgbClr val="E30127"/>
              </a:solidFill>
              <a:effectLst>
                <a:outerShdw blurRad="38100" dist="38100" dir="2700000" algn="tl">
                  <a:srgbClr val="C0C0C0"/>
                </a:outerShdw>
              </a:effectLst>
              <a:latin typeface="+mn-lt"/>
            </a:endParaRPr>
          </a:p>
        </p:txBody>
      </p:sp>
      <p:sp>
        <p:nvSpPr>
          <p:cNvPr id="336904" name="Text Box 8">
            <a:extLst>
              <a:ext uri="{FF2B5EF4-FFF2-40B4-BE49-F238E27FC236}">
                <a16:creationId xmlns:a16="http://schemas.microsoft.com/office/drawing/2014/main" xmlns="" id="{E7534F8C-E641-4C95-9AD3-9153C3003E1C}"/>
              </a:ext>
            </a:extLst>
          </p:cNvPr>
          <p:cNvSpPr txBox="1">
            <a:spLocks noChangeArrowheads="1"/>
          </p:cNvSpPr>
          <p:nvPr/>
        </p:nvSpPr>
        <p:spPr bwMode="auto">
          <a:xfrm>
            <a:off x="3131840" y="2786152"/>
            <a:ext cx="57606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it-IT" altLang="it-IT" dirty="0">
                <a:solidFill>
                  <a:srgbClr val="003300"/>
                </a:solidFill>
                <a:effectLst>
                  <a:outerShdw blurRad="38100" dist="38100" dir="2700000" algn="tl">
                    <a:srgbClr val="C0C0C0"/>
                  </a:outerShdw>
                </a:effectLst>
                <a:latin typeface="+mn-lt"/>
              </a:rPr>
              <a:t>La capacità di adattarsi ai cambiamenti e di gestire le situazioni non definite, controllando e superando tensioni emotive che ne derivano, mediando le proprie esigenze con quelle dell’organizzazione</a:t>
            </a:r>
          </a:p>
        </p:txBody>
      </p:sp>
      <p:sp>
        <p:nvSpPr>
          <p:cNvPr id="10" name="Rectangle 2">
            <a:extLst>
              <a:ext uri="{FF2B5EF4-FFF2-40B4-BE49-F238E27FC236}">
                <a16:creationId xmlns:a16="http://schemas.microsoft.com/office/drawing/2014/main" xmlns="" id="{481847B6-4DC3-46DE-BAEF-B06FDC20FC0F}"/>
              </a:ext>
            </a:extLst>
          </p:cNvPr>
          <p:cNvSpPr>
            <a:spLocks noGrp="1" noChangeArrowheads="1"/>
          </p:cNvSpPr>
          <p:nvPr>
            <p:ph type="title"/>
          </p:nvPr>
        </p:nvSpPr>
        <p:spPr>
          <a:xfrm>
            <a:off x="1030166" y="353782"/>
            <a:ext cx="7281496" cy="509954"/>
          </a:xfrm>
        </p:spPr>
        <p:txBody>
          <a:bodyPr/>
          <a:lstStyle/>
          <a:p>
            <a:r>
              <a:rPr lang="it-IT" altLang="it-IT" sz="3600" b="1" dirty="0"/>
              <a:t>LE ABILITÀ MANAGERIALI </a:t>
            </a:r>
          </a:p>
        </p:txBody>
      </p:sp>
    </p:spTree>
    <p:extLst>
      <p:ext uri="{BB962C8B-B14F-4D97-AF65-F5344CB8AC3E}">
        <p14:creationId xmlns:p14="http://schemas.microsoft.com/office/powerpoint/2010/main" val="393477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xmlns="" id="{88AD2085-99DC-4B62-A7FB-5DFDFED6DD2C}"/>
              </a:ext>
            </a:extLst>
          </p:cNvPr>
          <p:cNvSpPr>
            <a:spLocks noChangeArrowheads="1"/>
          </p:cNvSpPr>
          <p:nvPr/>
        </p:nvSpPr>
        <p:spPr bwMode="auto">
          <a:xfrm>
            <a:off x="228600" y="6295292"/>
            <a:ext cx="334108" cy="281354"/>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337923" name="Text Box 3">
            <a:extLst>
              <a:ext uri="{FF2B5EF4-FFF2-40B4-BE49-F238E27FC236}">
                <a16:creationId xmlns:a16="http://schemas.microsoft.com/office/drawing/2014/main" xmlns="" id="{528C54FE-964C-42E1-BDC8-3BC374C04EE9}"/>
              </a:ext>
            </a:extLst>
          </p:cNvPr>
          <p:cNvSpPr txBox="1">
            <a:spLocks noChangeArrowheads="1"/>
          </p:cNvSpPr>
          <p:nvPr/>
        </p:nvSpPr>
        <p:spPr bwMode="auto">
          <a:xfrm>
            <a:off x="179512" y="1447801"/>
            <a:ext cx="2520462" cy="83099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dirty="0">
                <a:solidFill>
                  <a:srgbClr val="863C7F"/>
                </a:solidFill>
                <a:effectLst>
                  <a:outerShdw blurRad="38100" dist="38100" dir="2700000" algn="tl">
                    <a:srgbClr val="C0C0C0"/>
                  </a:outerShdw>
                </a:effectLst>
                <a:latin typeface="+mn-lt"/>
              </a:rPr>
              <a:t>* </a:t>
            </a:r>
            <a:r>
              <a:rPr lang="it-IT" altLang="it-IT" u="sng" dirty="0">
                <a:solidFill>
                  <a:srgbClr val="863C7F"/>
                </a:solidFill>
                <a:effectLst>
                  <a:outerShdw blurRad="38100" dist="38100" dir="2700000" algn="tl">
                    <a:srgbClr val="C0C0C0"/>
                  </a:outerShdw>
                </a:effectLst>
                <a:latin typeface="+mn-lt"/>
              </a:rPr>
              <a:t>PIANIFICAZIONE E CONTROLLO</a:t>
            </a:r>
            <a:endParaRPr lang="it-IT" altLang="it-IT" dirty="0">
              <a:solidFill>
                <a:srgbClr val="863C7F"/>
              </a:solidFill>
              <a:effectLst>
                <a:outerShdw blurRad="38100" dist="38100" dir="2700000" algn="tl">
                  <a:srgbClr val="C0C0C0"/>
                </a:outerShdw>
              </a:effectLst>
              <a:latin typeface="+mn-lt"/>
            </a:endParaRPr>
          </a:p>
        </p:txBody>
      </p:sp>
      <p:sp>
        <p:nvSpPr>
          <p:cNvPr id="337924" name="Text Box 4">
            <a:extLst>
              <a:ext uri="{FF2B5EF4-FFF2-40B4-BE49-F238E27FC236}">
                <a16:creationId xmlns:a16="http://schemas.microsoft.com/office/drawing/2014/main" xmlns="" id="{DC62FD72-9961-4665-8FAB-65B9D77DD28A}"/>
              </a:ext>
            </a:extLst>
          </p:cNvPr>
          <p:cNvSpPr txBox="1">
            <a:spLocks noChangeArrowheads="1"/>
          </p:cNvSpPr>
          <p:nvPr/>
        </p:nvSpPr>
        <p:spPr bwMode="auto">
          <a:xfrm>
            <a:off x="238127" y="3159370"/>
            <a:ext cx="280181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a:solidFill>
                  <a:srgbClr val="336600"/>
                </a:solidFill>
                <a:effectLst>
                  <a:outerShdw blurRad="38100" dist="38100" dir="2700000" algn="tl">
                    <a:srgbClr val="C0C0C0"/>
                  </a:outerShdw>
                </a:effectLst>
                <a:latin typeface="+mn-lt"/>
              </a:rPr>
              <a:t>* </a:t>
            </a:r>
            <a:r>
              <a:rPr lang="it-IT" altLang="it-IT" u="sng">
                <a:solidFill>
                  <a:srgbClr val="336600"/>
                </a:solidFill>
                <a:effectLst>
                  <a:outerShdw blurRad="38100" dist="38100" dir="2700000" algn="tl">
                    <a:srgbClr val="C0C0C0"/>
                  </a:outerShdw>
                </a:effectLst>
                <a:latin typeface="+mn-lt"/>
              </a:rPr>
              <a:t>ORIENTAMENTO AL PROBLEM SOLVING</a:t>
            </a:r>
          </a:p>
        </p:txBody>
      </p:sp>
      <p:sp>
        <p:nvSpPr>
          <p:cNvPr id="337925" name="Text Box 5">
            <a:extLst>
              <a:ext uri="{FF2B5EF4-FFF2-40B4-BE49-F238E27FC236}">
                <a16:creationId xmlns:a16="http://schemas.microsoft.com/office/drawing/2014/main" xmlns="" id="{3B3EB8BA-ED08-4809-9E18-BAFE052DD262}"/>
              </a:ext>
            </a:extLst>
          </p:cNvPr>
          <p:cNvSpPr txBox="1">
            <a:spLocks noChangeArrowheads="1"/>
          </p:cNvSpPr>
          <p:nvPr/>
        </p:nvSpPr>
        <p:spPr bwMode="auto">
          <a:xfrm>
            <a:off x="2843808" y="1447800"/>
            <a:ext cx="597666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it-IT" altLang="it-IT" sz="2000" dirty="0">
                <a:solidFill>
                  <a:srgbClr val="863C7F"/>
                </a:solidFill>
                <a:effectLst>
                  <a:outerShdw blurRad="38100" dist="38100" dir="2700000" algn="tl">
                    <a:srgbClr val="C0C0C0"/>
                  </a:outerShdw>
                </a:effectLst>
                <a:latin typeface="+mn-lt"/>
              </a:rPr>
              <a:t>Capacità di stabilire piani tempificati e dettagliati per raggiungere gli obiettivi. Monitorare i risultati, individuare eventuali scostamenti e pianificare e organizzare le azioni correttive.</a:t>
            </a:r>
          </a:p>
        </p:txBody>
      </p:sp>
      <p:sp>
        <p:nvSpPr>
          <p:cNvPr id="337926" name="Text Box 6">
            <a:extLst>
              <a:ext uri="{FF2B5EF4-FFF2-40B4-BE49-F238E27FC236}">
                <a16:creationId xmlns:a16="http://schemas.microsoft.com/office/drawing/2014/main" xmlns="" id="{43A52540-13AD-40A2-B1BC-E9D43F826BE6}"/>
              </a:ext>
            </a:extLst>
          </p:cNvPr>
          <p:cNvSpPr txBox="1">
            <a:spLocks noChangeArrowheads="1"/>
          </p:cNvSpPr>
          <p:nvPr/>
        </p:nvSpPr>
        <p:spPr bwMode="auto">
          <a:xfrm>
            <a:off x="2843808" y="4659923"/>
            <a:ext cx="597666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it-IT" altLang="it-IT" sz="2000" dirty="0">
                <a:solidFill>
                  <a:srgbClr val="E30127"/>
                </a:solidFill>
                <a:effectLst>
                  <a:outerShdw blurRad="38100" dist="38100" dir="2700000" algn="tl">
                    <a:srgbClr val="C0C0C0"/>
                  </a:outerShdw>
                </a:effectLst>
                <a:latin typeface="+mn-lt"/>
              </a:rPr>
              <a:t>Capacità di guidare persone verso il raggiungimento di obiettivi, stimolando il lavoro di gruppo, indirizzarle a fare bene il proprio lavoro, assicurare il rispetto di procedure e politiche e di sviluppo</a:t>
            </a:r>
            <a:endParaRPr lang="it-IT" altLang="it-IT" sz="2000" u="sng" dirty="0">
              <a:solidFill>
                <a:srgbClr val="E30127"/>
              </a:solidFill>
              <a:effectLst>
                <a:outerShdw blurRad="38100" dist="38100" dir="2700000" algn="tl">
                  <a:srgbClr val="C0C0C0"/>
                </a:outerShdw>
              </a:effectLst>
              <a:latin typeface="+mn-lt"/>
            </a:endParaRPr>
          </a:p>
        </p:txBody>
      </p:sp>
      <p:sp>
        <p:nvSpPr>
          <p:cNvPr id="337927" name="Text Box 7">
            <a:extLst>
              <a:ext uri="{FF2B5EF4-FFF2-40B4-BE49-F238E27FC236}">
                <a16:creationId xmlns:a16="http://schemas.microsoft.com/office/drawing/2014/main" xmlns="" id="{00493606-4BBB-4CD5-899D-58DC160BDDAF}"/>
              </a:ext>
            </a:extLst>
          </p:cNvPr>
          <p:cNvSpPr txBox="1">
            <a:spLocks noChangeArrowheads="1"/>
          </p:cNvSpPr>
          <p:nvPr/>
        </p:nvSpPr>
        <p:spPr bwMode="auto">
          <a:xfrm>
            <a:off x="308466" y="4765431"/>
            <a:ext cx="26611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a:solidFill>
                  <a:schemeClr val="accent1"/>
                </a:solidFill>
                <a:effectLst>
                  <a:outerShdw blurRad="38100" dist="38100" dir="2700000" algn="tl">
                    <a:srgbClr val="C0C0C0"/>
                  </a:outerShdw>
                </a:effectLst>
                <a:latin typeface="+mn-lt"/>
              </a:rPr>
              <a:t>* </a:t>
            </a:r>
            <a:r>
              <a:rPr lang="it-IT" altLang="it-IT" u="sng">
                <a:solidFill>
                  <a:schemeClr val="accent1"/>
                </a:solidFill>
                <a:effectLst>
                  <a:outerShdw blurRad="38100" dist="38100" dir="2700000" algn="tl">
                    <a:srgbClr val="C0C0C0"/>
                  </a:outerShdw>
                </a:effectLst>
                <a:latin typeface="+mn-lt"/>
              </a:rPr>
              <a:t>GESTIONE RISORSE</a:t>
            </a:r>
            <a:endParaRPr lang="it-IT" altLang="it-IT" u="sng">
              <a:solidFill>
                <a:srgbClr val="E30127"/>
              </a:solidFill>
              <a:effectLst>
                <a:outerShdw blurRad="38100" dist="38100" dir="2700000" algn="tl">
                  <a:srgbClr val="C0C0C0"/>
                </a:outerShdw>
              </a:effectLst>
              <a:latin typeface="+mn-lt"/>
            </a:endParaRPr>
          </a:p>
        </p:txBody>
      </p:sp>
      <p:sp>
        <p:nvSpPr>
          <p:cNvPr id="337928" name="Text Box 8">
            <a:extLst>
              <a:ext uri="{FF2B5EF4-FFF2-40B4-BE49-F238E27FC236}">
                <a16:creationId xmlns:a16="http://schemas.microsoft.com/office/drawing/2014/main" xmlns="" id="{8F49651E-53D3-490C-A05D-EAE5AE9B961D}"/>
              </a:ext>
            </a:extLst>
          </p:cNvPr>
          <p:cNvSpPr txBox="1">
            <a:spLocks noChangeArrowheads="1"/>
          </p:cNvSpPr>
          <p:nvPr/>
        </p:nvSpPr>
        <p:spPr bwMode="auto">
          <a:xfrm>
            <a:off x="2843808" y="3135923"/>
            <a:ext cx="59766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it-IT" altLang="it-IT" sz="2000" dirty="0">
                <a:solidFill>
                  <a:srgbClr val="336600"/>
                </a:solidFill>
                <a:effectLst>
                  <a:outerShdw blurRad="38100" dist="38100" dir="2700000" algn="tl">
                    <a:srgbClr val="C0C0C0"/>
                  </a:outerShdw>
                </a:effectLst>
                <a:latin typeface="+mn-lt"/>
              </a:rPr>
              <a:t>Capacità di applicare concetti, schemi e modelli di riferimento per analizzare problemi con approcci logici e oggettivi e di individuarne le soluzioni più efficaci </a:t>
            </a:r>
          </a:p>
        </p:txBody>
      </p:sp>
      <p:sp>
        <p:nvSpPr>
          <p:cNvPr id="12" name="Rectangle 2">
            <a:extLst>
              <a:ext uri="{FF2B5EF4-FFF2-40B4-BE49-F238E27FC236}">
                <a16:creationId xmlns:a16="http://schemas.microsoft.com/office/drawing/2014/main" xmlns="" id="{0721FCCA-BDCE-41CA-B90B-3802880DA13E}"/>
              </a:ext>
            </a:extLst>
          </p:cNvPr>
          <p:cNvSpPr txBox="1">
            <a:spLocks noChangeArrowheads="1"/>
          </p:cNvSpPr>
          <p:nvPr/>
        </p:nvSpPr>
        <p:spPr bwMode="auto">
          <a:xfrm>
            <a:off x="1030166" y="353782"/>
            <a:ext cx="7281496" cy="5099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400" kern="1200">
                <a:solidFill>
                  <a:srgbClr val="002060"/>
                </a:solidFill>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it-IT" altLang="it-IT" sz="3600" b="1"/>
              <a:t>LE ABILITÀ MANAGERIALI </a:t>
            </a:r>
            <a:endParaRPr lang="it-IT" altLang="it-IT" sz="3600" b="1" dirty="0"/>
          </a:p>
        </p:txBody>
      </p:sp>
    </p:spTree>
    <p:extLst>
      <p:ext uri="{BB962C8B-B14F-4D97-AF65-F5344CB8AC3E}">
        <p14:creationId xmlns:p14="http://schemas.microsoft.com/office/powerpoint/2010/main" val="410180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Rectangle 4">
            <a:extLst>
              <a:ext uri="{FF2B5EF4-FFF2-40B4-BE49-F238E27FC236}">
                <a16:creationId xmlns:a16="http://schemas.microsoft.com/office/drawing/2014/main" xmlns="" id="{F68D4CF7-D67A-4624-A450-FBEF291486E7}"/>
              </a:ext>
            </a:extLst>
          </p:cNvPr>
          <p:cNvSpPr>
            <a:spLocks noChangeArrowheads="1"/>
          </p:cNvSpPr>
          <p:nvPr/>
        </p:nvSpPr>
        <p:spPr bwMode="auto">
          <a:xfrm>
            <a:off x="611560" y="2132856"/>
            <a:ext cx="8136903" cy="2448272"/>
          </a:xfrm>
          <a:prstGeom prst="rect">
            <a:avLst/>
          </a:prstGeom>
          <a:solidFill>
            <a:schemeClr val="bg1"/>
          </a:solidFill>
          <a:ln w="12700">
            <a:solidFill>
              <a:srgbClr val="669BE8"/>
            </a:solidFill>
            <a:miter lim="800000"/>
            <a:headEnd/>
            <a:tailEnd/>
          </a:ln>
          <a:effectLst>
            <a:outerShdw dist="107763" dir="2700000" algn="ctr" rotWithShape="0">
              <a:srgbClr val="669BE8"/>
            </a:outerShdw>
          </a:effectLst>
        </p:spPr>
        <p:txBody>
          <a:bodyPr wrap="none" anchor="ct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3600" dirty="0">
                <a:effectLst>
                  <a:outerShdw blurRad="38100" dist="38100" dir="2700000" algn="tl">
                    <a:srgbClr val="C0C0C0"/>
                  </a:outerShdw>
                </a:effectLst>
                <a:latin typeface="+mj-lt"/>
              </a:rPr>
              <a:t>Il Modello “LIFO”</a:t>
            </a:r>
          </a:p>
          <a:p>
            <a:r>
              <a:rPr lang="it-IT" altLang="it-IT" sz="3600" dirty="0">
                <a:effectLst>
                  <a:outerShdw blurRad="38100" dist="38100" dir="2700000" algn="tl">
                    <a:srgbClr val="C0C0C0"/>
                  </a:outerShdw>
                </a:effectLst>
                <a:latin typeface="+mj-lt"/>
              </a:rPr>
              <a:t>Un metodo per individuare le attitudini e</a:t>
            </a:r>
          </a:p>
          <a:p>
            <a:r>
              <a:rPr lang="it-IT" altLang="it-IT" sz="3600" dirty="0">
                <a:effectLst>
                  <a:outerShdw blurRad="38100" dist="38100" dir="2700000" algn="tl">
                    <a:srgbClr val="C0C0C0"/>
                  </a:outerShdw>
                </a:effectLst>
                <a:latin typeface="+mj-lt"/>
              </a:rPr>
              <a:t>gli stili relazionali</a:t>
            </a:r>
          </a:p>
        </p:txBody>
      </p:sp>
    </p:spTree>
    <p:extLst>
      <p:ext uri="{BB962C8B-B14F-4D97-AF65-F5344CB8AC3E}">
        <p14:creationId xmlns:p14="http://schemas.microsoft.com/office/powerpoint/2010/main" val="81664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a:extLst>
              <a:ext uri="{FF2B5EF4-FFF2-40B4-BE49-F238E27FC236}">
                <a16:creationId xmlns:a16="http://schemas.microsoft.com/office/drawing/2014/main" xmlns="" id="{F11171DB-4C2E-4C12-A837-8A513353F453}"/>
              </a:ext>
            </a:extLst>
          </p:cNvPr>
          <p:cNvSpPr>
            <a:spLocks noChangeArrowheads="1"/>
          </p:cNvSpPr>
          <p:nvPr/>
        </p:nvSpPr>
        <p:spPr bwMode="auto">
          <a:xfrm>
            <a:off x="707782" y="1269023"/>
            <a:ext cx="7646377" cy="262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381000" indent="-3810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3323"/>
              </a:lnSpc>
            </a:pPr>
            <a:r>
              <a:rPr lang="it-IT" altLang="it-IT" dirty="0">
                <a:latin typeface="+mn-lt"/>
              </a:rPr>
              <a:t>E’ fondato su 4 orientamenti di base:</a:t>
            </a:r>
          </a:p>
          <a:p>
            <a:pPr>
              <a:lnSpc>
                <a:spcPts val="3323"/>
              </a:lnSpc>
            </a:pPr>
            <a:endParaRPr lang="it-IT" altLang="it-IT" dirty="0">
              <a:effectLst>
                <a:outerShdw blurRad="38100" dist="38100" dir="2700000" algn="tl">
                  <a:srgbClr val="C0C0C0"/>
                </a:outerShdw>
              </a:effectLst>
              <a:latin typeface="+mn-lt"/>
            </a:endParaRPr>
          </a:p>
          <a:p>
            <a:pPr>
              <a:lnSpc>
                <a:spcPts val="3323"/>
              </a:lnSpc>
              <a:buClr>
                <a:schemeClr val="hlink"/>
              </a:buClr>
              <a:buFont typeface="Wingdings" panose="05000000000000000000" pitchFamily="2" charset="2"/>
              <a:buChar char="ü"/>
            </a:pPr>
            <a:r>
              <a:rPr lang="it-IT" altLang="it-IT" dirty="0">
                <a:latin typeface="+mn-lt"/>
              </a:rPr>
              <a:t>Collaborazione</a:t>
            </a:r>
          </a:p>
          <a:p>
            <a:pPr>
              <a:lnSpc>
                <a:spcPts val="3323"/>
              </a:lnSpc>
              <a:buClr>
                <a:schemeClr val="hlink"/>
              </a:buClr>
              <a:buFont typeface="Wingdings" panose="05000000000000000000" pitchFamily="2" charset="2"/>
              <a:buChar char="ü"/>
            </a:pPr>
            <a:r>
              <a:rPr lang="it-IT" altLang="it-IT" dirty="0">
                <a:latin typeface="+mn-lt"/>
              </a:rPr>
              <a:t>Direzione</a:t>
            </a:r>
          </a:p>
          <a:p>
            <a:pPr>
              <a:lnSpc>
                <a:spcPts val="3323"/>
              </a:lnSpc>
              <a:buClr>
                <a:schemeClr val="hlink"/>
              </a:buClr>
              <a:buFont typeface="Wingdings" panose="05000000000000000000" pitchFamily="2" charset="2"/>
              <a:buChar char="ü"/>
            </a:pPr>
            <a:r>
              <a:rPr lang="it-IT" altLang="it-IT" dirty="0">
                <a:latin typeface="+mn-lt"/>
              </a:rPr>
              <a:t>Continuità</a:t>
            </a:r>
          </a:p>
          <a:p>
            <a:pPr>
              <a:lnSpc>
                <a:spcPts val="3323"/>
              </a:lnSpc>
              <a:buClr>
                <a:schemeClr val="hlink"/>
              </a:buClr>
              <a:buFont typeface="Wingdings" panose="05000000000000000000" pitchFamily="2" charset="2"/>
              <a:buChar char="ü"/>
            </a:pPr>
            <a:r>
              <a:rPr lang="it-IT" altLang="it-IT" dirty="0">
                <a:latin typeface="+mn-lt"/>
              </a:rPr>
              <a:t>Flessibilità</a:t>
            </a:r>
          </a:p>
        </p:txBody>
      </p:sp>
      <p:sp>
        <p:nvSpPr>
          <p:cNvPr id="233477" name="Rectangle 5">
            <a:extLst>
              <a:ext uri="{FF2B5EF4-FFF2-40B4-BE49-F238E27FC236}">
                <a16:creationId xmlns:a16="http://schemas.microsoft.com/office/drawing/2014/main" xmlns="" id="{97DBC744-79B6-4309-9FE2-C5D8AA48FE1B}"/>
              </a:ext>
            </a:extLst>
          </p:cNvPr>
          <p:cNvSpPr>
            <a:spLocks noGrp="1" noChangeArrowheads="1"/>
          </p:cNvSpPr>
          <p:nvPr>
            <p:ph type="title"/>
          </p:nvPr>
        </p:nvSpPr>
        <p:spPr>
          <a:xfrm>
            <a:off x="323528" y="411040"/>
            <a:ext cx="5760426" cy="509954"/>
          </a:xfrm>
          <a:noFill/>
          <a:ln/>
        </p:spPr>
        <p:txBody>
          <a:bodyPr/>
          <a:lstStyle/>
          <a:p>
            <a:pPr>
              <a:lnSpc>
                <a:spcPts val="2123"/>
              </a:lnSpc>
            </a:pPr>
            <a:r>
              <a:rPr lang="it-IT" altLang="it-IT" sz="3600" b="1" dirty="0"/>
              <a:t>IL MODELLO “LIFO”</a:t>
            </a:r>
          </a:p>
        </p:txBody>
      </p:sp>
    </p:spTree>
    <p:extLst>
      <p:ext uri="{BB962C8B-B14F-4D97-AF65-F5344CB8AC3E}">
        <p14:creationId xmlns:p14="http://schemas.microsoft.com/office/powerpoint/2010/main" val="1340260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xmlns="" id="{FDD8D0A0-BA03-44E8-9B82-00602BFA8554}"/>
              </a:ext>
            </a:extLst>
          </p:cNvPr>
          <p:cNvSpPr>
            <a:spLocks noChangeArrowheads="1"/>
          </p:cNvSpPr>
          <p:nvPr/>
        </p:nvSpPr>
        <p:spPr bwMode="auto">
          <a:xfrm>
            <a:off x="638908" y="2147210"/>
            <a:ext cx="3645877" cy="726831"/>
          </a:xfrm>
          <a:prstGeom prst="rect">
            <a:avLst/>
          </a:prstGeom>
          <a:solidFill>
            <a:srgbClr val="99CCFF"/>
          </a:solidFill>
          <a:ln w="12700">
            <a:solidFill>
              <a:srgbClr val="669BE8"/>
            </a:solidFill>
            <a:miter lim="800000"/>
            <a:headEnd/>
            <a:tailEnd/>
          </a:ln>
          <a:effectLst>
            <a:outerShdw dist="107763" dir="2700000" algn="ctr" rotWithShape="0">
              <a:srgbClr val="669BE8"/>
            </a:outerShdw>
          </a:effectLst>
        </p:spPr>
        <p:txBody>
          <a:bodyPr wrap="none" anchor="ctr"/>
          <a:lstStyle/>
          <a:p>
            <a:endParaRPr lang="it-IT" sz="2000"/>
          </a:p>
        </p:txBody>
      </p:sp>
      <p:sp>
        <p:nvSpPr>
          <p:cNvPr id="234499" name="Rectangle 3">
            <a:extLst>
              <a:ext uri="{FF2B5EF4-FFF2-40B4-BE49-F238E27FC236}">
                <a16:creationId xmlns:a16="http://schemas.microsoft.com/office/drawing/2014/main" xmlns="" id="{CC46EE41-AC52-4D70-9C83-2610EE1C50E3}"/>
              </a:ext>
            </a:extLst>
          </p:cNvPr>
          <p:cNvSpPr>
            <a:spLocks noChangeArrowheads="1"/>
          </p:cNvSpPr>
          <p:nvPr/>
        </p:nvSpPr>
        <p:spPr bwMode="auto">
          <a:xfrm>
            <a:off x="738554" y="2232202"/>
            <a:ext cx="3515458" cy="50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3323"/>
              </a:lnSpc>
            </a:pPr>
            <a:r>
              <a:rPr lang="it-IT" altLang="it-IT" sz="2800">
                <a:latin typeface="+mn-lt"/>
              </a:rPr>
              <a:t>Favorevoli</a:t>
            </a:r>
          </a:p>
        </p:txBody>
      </p:sp>
      <p:sp>
        <p:nvSpPr>
          <p:cNvPr id="234500" name="Rectangle 4">
            <a:extLst>
              <a:ext uri="{FF2B5EF4-FFF2-40B4-BE49-F238E27FC236}">
                <a16:creationId xmlns:a16="http://schemas.microsoft.com/office/drawing/2014/main" xmlns="" id="{1C1BBED6-9359-4F0C-9E3F-5413C97622A9}"/>
              </a:ext>
            </a:extLst>
          </p:cNvPr>
          <p:cNvSpPr>
            <a:spLocks noChangeArrowheads="1"/>
          </p:cNvSpPr>
          <p:nvPr/>
        </p:nvSpPr>
        <p:spPr bwMode="auto">
          <a:xfrm>
            <a:off x="600807" y="1567494"/>
            <a:ext cx="5836628" cy="50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992" tIns="42497" rIns="84992" bIns="42497">
            <a:spAutoFit/>
          </a:bodyPr>
          <a:lstStyle>
            <a:lvl1pPr marL="381000" indent="-3810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3323"/>
              </a:lnSpc>
            </a:pPr>
            <a:r>
              <a:rPr lang="it-IT" altLang="it-IT" dirty="0">
                <a:latin typeface="+mn-lt"/>
              </a:rPr>
              <a:t>L’insieme degli stili è analizzato in condizioni:</a:t>
            </a:r>
          </a:p>
        </p:txBody>
      </p:sp>
      <p:sp>
        <p:nvSpPr>
          <p:cNvPr id="234501" name="AutoShape 5">
            <a:extLst>
              <a:ext uri="{FF2B5EF4-FFF2-40B4-BE49-F238E27FC236}">
                <a16:creationId xmlns:a16="http://schemas.microsoft.com/office/drawing/2014/main" xmlns="" id="{A6945EDF-36A4-4336-8391-ACB62D358FEC}"/>
              </a:ext>
            </a:extLst>
          </p:cNvPr>
          <p:cNvSpPr>
            <a:spLocks noChangeArrowheads="1"/>
          </p:cNvSpPr>
          <p:nvPr/>
        </p:nvSpPr>
        <p:spPr bwMode="auto">
          <a:xfrm>
            <a:off x="4595447" y="2164795"/>
            <a:ext cx="338504" cy="656492"/>
          </a:xfrm>
          <a:prstGeom prst="rightArrow">
            <a:avLst>
              <a:gd name="adj1" fmla="val 75009"/>
              <a:gd name="adj2" fmla="val 5000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234502" name="Rectangle 6">
            <a:extLst>
              <a:ext uri="{FF2B5EF4-FFF2-40B4-BE49-F238E27FC236}">
                <a16:creationId xmlns:a16="http://schemas.microsoft.com/office/drawing/2014/main" xmlns="" id="{3865CCBB-2ABA-4F1C-A4BB-5428F8596A2E}"/>
              </a:ext>
            </a:extLst>
          </p:cNvPr>
          <p:cNvSpPr>
            <a:spLocks noChangeArrowheads="1"/>
          </p:cNvSpPr>
          <p:nvPr/>
        </p:nvSpPr>
        <p:spPr bwMode="auto">
          <a:xfrm>
            <a:off x="674077" y="4169441"/>
            <a:ext cx="3645877" cy="726831"/>
          </a:xfrm>
          <a:prstGeom prst="rect">
            <a:avLst/>
          </a:prstGeom>
          <a:solidFill>
            <a:srgbClr val="99CCFF"/>
          </a:solidFill>
          <a:ln w="12700">
            <a:solidFill>
              <a:srgbClr val="669BE8"/>
            </a:solidFill>
            <a:miter lim="800000"/>
            <a:headEnd/>
            <a:tailEnd/>
          </a:ln>
          <a:effectLst>
            <a:outerShdw dist="107763" dir="2700000" algn="ctr" rotWithShape="0">
              <a:srgbClr val="669BE8"/>
            </a:outerShdw>
          </a:effectLst>
        </p:spPr>
        <p:txBody>
          <a:bodyPr wrap="none" anchor="ctr"/>
          <a:lstStyle/>
          <a:p>
            <a:endParaRPr lang="it-IT" sz="2000"/>
          </a:p>
        </p:txBody>
      </p:sp>
      <p:sp>
        <p:nvSpPr>
          <p:cNvPr id="234503" name="Rectangle 7">
            <a:extLst>
              <a:ext uri="{FF2B5EF4-FFF2-40B4-BE49-F238E27FC236}">
                <a16:creationId xmlns:a16="http://schemas.microsoft.com/office/drawing/2014/main" xmlns="" id="{5F7099AD-1538-466F-8BC6-5785C73A745F}"/>
              </a:ext>
            </a:extLst>
          </p:cNvPr>
          <p:cNvSpPr>
            <a:spLocks noChangeArrowheads="1"/>
          </p:cNvSpPr>
          <p:nvPr/>
        </p:nvSpPr>
        <p:spPr bwMode="auto">
          <a:xfrm>
            <a:off x="775189" y="4219264"/>
            <a:ext cx="3515457" cy="65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2215"/>
              </a:lnSpc>
            </a:pPr>
            <a:r>
              <a:rPr lang="it-IT" altLang="it-IT" sz="2800">
                <a:latin typeface="+mn-lt"/>
              </a:rPr>
              <a:t>Sfavorevoli</a:t>
            </a:r>
          </a:p>
          <a:p>
            <a:pPr algn="ctr">
              <a:lnSpc>
                <a:spcPts val="2215"/>
              </a:lnSpc>
            </a:pPr>
            <a:r>
              <a:rPr lang="it-IT" altLang="it-IT" sz="2800">
                <a:latin typeface="+mn-lt"/>
              </a:rPr>
              <a:t>(Reali o Percepite)</a:t>
            </a:r>
          </a:p>
        </p:txBody>
      </p:sp>
      <p:sp>
        <p:nvSpPr>
          <p:cNvPr id="234504" name="AutoShape 8">
            <a:extLst>
              <a:ext uri="{FF2B5EF4-FFF2-40B4-BE49-F238E27FC236}">
                <a16:creationId xmlns:a16="http://schemas.microsoft.com/office/drawing/2014/main" xmlns="" id="{7BC234BC-7779-472A-AE18-DBEF43EB9CB3}"/>
              </a:ext>
            </a:extLst>
          </p:cNvPr>
          <p:cNvSpPr>
            <a:spLocks noChangeArrowheads="1"/>
          </p:cNvSpPr>
          <p:nvPr/>
        </p:nvSpPr>
        <p:spPr bwMode="auto">
          <a:xfrm>
            <a:off x="4630616" y="4187026"/>
            <a:ext cx="339969" cy="656492"/>
          </a:xfrm>
          <a:prstGeom prst="rightArrow">
            <a:avLst>
              <a:gd name="adj1" fmla="val 75009"/>
              <a:gd name="adj2" fmla="val 5000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234505" name="Line 9">
            <a:extLst>
              <a:ext uri="{FF2B5EF4-FFF2-40B4-BE49-F238E27FC236}">
                <a16:creationId xmlns:a16="http://schemas.microsoft.com/office/drawing/2014/main" xmlns="" id="{B895846B-6716-48BA-A77C-F789E3BB32D4}"/>
              </a:ext>
            </a:extLst>
          </p:cNvPr>
          <p:cNvSpPr>
            <a:spLocks noChangeShapeType="1"/>
          </p:cNvSpPr>
          <p:nvPr/>
        </p:nvSpPr>
        <p:spPr bwMode="auto">
          <a:xfrm>
            <a:off x="5556738" y="3126087"/>
            <a:ext cx="3130062"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234506" name="Line 10">
            <a:extLst>
              <a:ext uri="{FF2B5EF4-FFF2-40B4-BE49-F238E27FC236}">
                <a16:creationId xmlns:a16="http://schemas.microsoft.com/office/drawing/2014/main" xmlns="" id="{E71D4F2A-B4D5-4BE2-9EA5-34C9EE671355}"/>
              </a:ext>
            </a:extLst>
          </p:cNvPr>
          <p:cNvSpPr>
            <a:spLocks noChangeShapeType="1"/>
          </p:cNvSpPr>
          <p:nvPr/>
        </p:nvSpPr>
        <p:spPr bwMode="auto">
          <a:xfrm>
            <a:off x="5556738" y="5101425"/>
            <a:ext cx="3130062"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234507" name="Rectangle 11">
            <a:extLst>
              <a:ext uri="{FF2B5EF4-FFF2-40B4-BE49-F238E27FC236}">
                <a16:creationId xmlns:a16="http://schemas.microsoft.com/office/drawing/2014/main" xmlns="" id="{50E50C1B-6B41-4288-AEC9-E59F9A80DB5F}"/>
              </a:ext>
            </a:extLst>
          </p:cNvPr>
          <p:cNvSpPr>
            <a:spLocks noChangeArrowheads="1"/>
          </p:cNvSpPr>
          <p:nvPr/>
        </p:nvSpPr>
        <p:spPr bwMode="auto">
          <a:xfrm>
            <a:off x="5347189" y="3093848"/>
            <a:ext cx="3515457" cy="50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3323"/>
              </a:lnSpc>
            </a:pPr>
            <a:r>
              <a:rPr lang="it-IT" altLang="it-IT" sz="2800">
                <a:latin typeface="+mn-lt"/>
              </a:rPr>
              <a:t>Bisogni soddisfatti</a:t>
            </a:r>
          </a:p>
        </p:txBody>
      </p:sp>
      <p:sp>
        <p:nvSpPr>
          <p:cNvPr id="234508" name="Rectangle 12">
            <a:extLst>
              <a:ext uri="{FF2B5EF4-FFF2-40B4-BE49-F238E27FC236}">
                <a16:creationId xmlns:a16="http://schemas.microsoft.com/office/drawing/2014/main" xmlns="" id="{649882C1-AFE7-4C49-854C-BAF0D84F0191}"/>
              </a:ext>
            </a:extLst>
          </p:cNvPr>
          <p:cNvSpPr>
            <a:spLocks noChangeArrowheads="1"/>
          </p:cNvSpPr>
          <p:nvPr/>
        </p:nvSpPr>
        <p:spPr bwMode="auto">
          <a:xfrm>
            <a:off x="5380892" y="5086772"/>
            <a:ext cx="3516923" cy="50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3323"/>
              </a:lnSpc>
            </a:pPr>
            <a:r>
              <a:rPr lang="it-IT" altLang="it-IT" sz="2800">
                <a:latin typeface="+mn-lt"/>
              </a:rPr>
              <a:t>Stress Conflitto</a:t>
            </a:r>
          </a:p>
        </p:txBody>
      </p:sp>
      <p:sp>
        <p:nvSpPr>
          <p:cNvPr id="234509" name="Rectangle 13">
            <a:extLst>
              <a:ext uri="{FF2B5EF4-FFF2-40B4-BE49-F238E27FC236}">
                <a16:creationId xmlns:a16="http://schemas.microsoft.com/office/drawing/2014/main" xmlns="" id="{3B84790A-54E3-468F-8F2B-8B43180E167C}"/>
              </a:ext>
            </a:extLst>
          </p:cNvPr>
          <p:cNvSpPr>
            <a:spLocks noChangeArrowheads="1"/>
          </p:cNvSpPr>
          <p:nvPr/>
        </p:nvSpPr>
        <p:spPr bwMode="auto">
          <a:xfrm>
            <a:off x="621323" y="476672"/>
            <a:ext cx="3645877" cy="533400"/>
          </a:xfrm>
          <a:prstGeom prst="rect">
            <a:avLst/>
          </a:prstGeom>
          <a:solidFill>
            <a:schemeClr val="bg1"/>
          </a:solidFill>
          <a:ln w="12700">
            <a:solidFill>
              <a:srgbClr val="669BE8"/>
            </a:solidFill>
            <a:miter lim="800000"/>
            <a:headEnd/>
            <a:tailEnd/>
          </a:ln>
          <a:effectLst>
            <a:outerShdw dist="107763" dir="2700000" algn="ctr" rotWithShape="0">
              <a:srgbClr val="669BE8"/>
            </a:outerShdw>
          </a:effectLst>
        </p:spPr>
        <p:txBody>
          <a:bodyPr wrap="none" anchor="ctr"/>
          <a:lstStyle/>
          <a:p>
            <a:endParaRPr lang="it-IT" sz="2000"/>
          </a:p>
        </p:txBody>
      </p:sp>
      <p:sp>
        <p:nvSpPr>
          <p:cNvPr id="234510" name="Rectangle 14">
            <a:extLst>
              <a:ext uri="{FF2B5EF4-FFF2-40B4-BE49-F238E27FC236}">
                <a16:creationId xmlns:a16="http://schemas.microsoft.com/office/drawing/2014/main" xmlns="" id="{5BFF7532-26B7-446C-843A-CC7530C40803}"/>
              </a:ext>
            </a:extLst>
          </p:cNvPr>
          <p:cNvSpPr>
            <a:spLocks noChangeArrowheads="1"/>
          </p:cNvSpPr>
          <p:nvPr/>
        </p:nvSpPr>
        <p:spPr bwMode="auto">
          <a:xfrm>
            <a:off x="722435" y="579248"/>
            <a:ext cx="3515457" cy="34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2031"/>
              </a:lnSpc>
            </a:pPr>
            <a:r>
              <a:rPr lang="it-IT" altLang="it-IT">
                <a:latin typeface="+mn-lt"/>
              </a:rPr>
              <a:t>STILE</a:t>
            </a:r>
          </a:p>
        </p:txBody>
      </p:sp>
      <p:sp>
        <p:nvSpPr>
          <p:cNvPr id="234511" name="Rectangle 15">
            <a:extLst>
              <a:ext uri="{FF2B5EF4-FFF2-40B4-BE49-F238E27FC236}">
                <a16:creationId xmlns:a16="http://schemas.microsoft.com/office/drawing/2014/main" xmlns="" id="{A207A97C-AD00-4A5D-82B3-B95D15A14DB9}"/>
              </a:ext>
            </a:extLst>
          </p:cNvPr>
          <p:cNvSpPr>
            <a:spLocks noChangeArrowheads="1"/>
          </p:cNvSpPr>
          <p:nvPr/>
        </p:nvSpPr>
        <p:spPr bwMode="auto">
          <a:xfrm>
            <a:off x="5105400" y="476672"/>
            <a:ext cx="3645877" cy="533400"/>
          </a:xfrm>
          <a:prstGeom prst="rect">
            <a:avLst/>
          </a:prstGeom>
          <a:solidFill>
            <a:schemeClr val="bg1"/>
          </a:solidFill>
          <a:ln w="12700">
            <a:solidFill>
              <a:srgbClr val="669BE8"/>
            </a:solidFill>
            <a:miter lim="800000"/>
            <a:headEnd/>
            <a:tailEnd/>
          </a:ln>
          <a:effectLst>
            <a:outerShdw dist="107763" dir="2700000" algn="ctr" rotWithShape="0">
              <a:srgbClr val="669BE8"/>
            </a:outerShdw>
          </a:effectLst>
        </p:spPr>
        <p:txBody>
          <a:bodyPr wrap="none" anchor="ctr"/>
          <a:lstStyle/>
          <a:p>
            <a:endParaRPr lang="it-IT" sz="2000"/>
          </a:p>
        </p:txBody>
      </p:sp>
      <p:sp>
        <p:nvSpPr>
          <p:cNvPr id="234512" name="Rectangle 16">
            <a:extLst>
              <a:ext uri="{FF2B5EF4-FFF2-40B4-BE49-F238E27FC236}">
                <a16:creationId xmlns:a16="http://schemas.microsoft.com/office/drawing/2014/main" xmlns="" id="{199FFD57-24A5-4769-9C46-8805FED98E1A}"/>
              </a:ext>
            </a:extLst>
          </p:cNvPr>
          <p:cNvSpPr>
            <a:spLocks noChangeArrowheads="1"/>
          </p:cNvSpPr>
          <p:nvPr/>
        </p:nvSpPr>
        <p:spPr bwMode="auto">
          <a:xfrm>
            <a:off x="5205046" y="479603"/>
            <a:ext cx="3518389" cy="547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846"/>
              </a:lnSpc>
            </a:pPr>
            <a:r>
              <a:rPr lang="it-IT" altLang="it-IT">
                <a:latin typeface="+mn-lt"/>
              </a:rPr>
              <a:t>Eccesso nell’utilizzo</a:t>
            </a:r>
          </a:p>
          <a:p>
            <a:pPr algn="ctr">
              <a:lnSpc>
                <a:spcPts val="1846"/>
              </a:lnSpc>
            </a:pPr>
            <a:r>
              <a:rPr lang="it-IT" altLang="it-IT">
                <a:latin typeface="+mn-lt"/>
              </a:rPr>
              <a:t>(specifico mix)</a:t>
            </a:r>
          </a:p>
        </p:txBody>
      </p:sp>
      <p:graphicFrame>
        <p:nvGraphicFramePr>
          <p:cNvPr id="234513" name="Object 17">
            <a:extLst>
              <a:ext uri="{FF2B5EF4-FFF2-40B4-BE49-F238E27FC236}">
                <a16:creationId xmlns:a16="http://schemas.microsoft.com/office/drawing/2014/main" xmlns="" id="{034953E8-BB4E-4FBD-BFAD-440EFC37095F}"/>
              </a:ext>
            </a:extLst>
          </p:cNvPr>
          <p:cNvGraphicFramePr>
            <a:graphicFrameLocks/>
          </p:cNvGraphicFramePr>
          <p:nvPr>
            <p:extLst>
              <p:ext uri="{D42A27DB-BD31-4B8C-83A1-F6EECF244321}">
                <p14:modId xmlns:p14="http://schemas.microsoft.com/office/powerpoint/2010/main" val="2610999923"/>
              </p:ext>
            </p:extLst>
          </p:nvPr>
        </p:nvGraphicFramePr>
        <p:xfrm>
          <a:off x="6279174" y="3618457"/>
          <a:ext cx="1280746" cy="1352550"/>
        </p:xfrm>
        <a:graphic>
          <a:graphicData uri="http://schemas.openxmlformats.org/presentationml/2006/ole">
            <mc:AlternateContent xmlns:mc="http://schemas.openxmlformats.org/markup-compatibility/2006">
              <mc:Choice xmlns:v="urn:schemas-microsoft-com:vml" Requires="v">
                <p:oleObj spid="_x0000_s1066" name="ClipArt" r:id="rId4" imgW="3468600" imgH="3662280" progId="MS_ClipArt_Gallery.2">
                  <p:embed/>
                </p:oleObj>
              </mc:Choice>
              <mc:Fallback>
                <p:oleObj name="ClipArt" r:id="rId4" imgW="3468600" imgH="3662280" progId="MS_ClipArt_Gallery.2">
                  <p:embed/>
                  <p:pic>
                    <p:nvPicPr>
                      <p:cNvPr id="234513" name="Object 17">
                        <a:extLst>
                          <a:ext uri="{FF2B5EF4-FFF2-40B4-BE49-F238E27FC236}">
                            <a16:creationId xmlns:a16="http://schemas.microsoft.com/office/drawing/2014/main" xmlns="" id="{034953E8-BB4E-4FBD-BFAD-440EFC37095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9174" y="3618457"/>
                        <a:ext cx="1280746"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4514" name="Object 18">
            <a:extLst>
              <a:ext uri="{FF2B5EF4-FFF2-40B4-BE49-F238E27FC236}">
                <a16:creationId xmlns:a16="http://schemas.microsoft.com/office/drawing/2014/main" xmlns="" id="{8A0815A5-22E8-4E5D-AED7-F54A1CC72F19}"/>
              </a:ext>
            </a:extLst>
          </p:cNvPr>
          <p:cNvGraphicFramePr>
            <a:graphicFrameLocks/>
          </p:cNvGraphicFramePr>
          <p:nvPr>
            <p:extLst>
              <p:ext uri="{D42A27DB-BD31-4B8C-83A1-F6EECF244321}">
                <p14:modId xmlns:p14="http://schemas.microsoft.com/office/powerpoint/2010/main" val="3684893508"/>
              </p:ext>
            </p:extLst>
          </p:nvPr>
        </p:nvGraphicFramePr>
        <p:xfrm>
          <a:off x="6437435" y="1322199"/>
          <a:ext cx="1101969" cy="1689588"/>
        </p:xfrm>
        <a:graphic>
          <a:graphicData uri="http://schemas.openxmlformats.org/presentationml/2006/ole">
            <mc:AlternateContent xmlns:mc="http://schemas.openxmlformats.org/markup-compatibility/2006">
              <mc:Choice xmlns:v="urn:schemas-microsoft-com:vml" Requires="v">
                <p:oleObj spid="_x0000_s1067" name="ClipArt" r:id="rId6" imgW="2387520" imgH="3660480" progId="MS_ClipArt_Gallery.2">
                  <p:embed/>
                </p:oleObj>
              </mc:Choice>
              <mc:Fallback>
                <p:oleObj name="ClipArt" r:id="rId6" imgW="2387520" imgH="3660480" progId="MS_ClipArt_Gallery.2">
                  <p:embed/>
                  <p:pic>
                    <p:nvPicPr>
                      <p:cNvPr id="234514" name="Object 18">
                        <a:extLst>
                          <a:ext uri="{FF2B5EF4-FFF2-40B4-BE49-F238E27FC236}">
                            <a16:creationId xmlns:a16="http://schemas.microsoft.com/office/drawing/2014/main" xmlns="" id="{8A0815A5-22E8-4E5D-AED7-F54A1CC72F19}"/>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7435" y="1322199"/>
                        <a:ext cx="1101969" cy="168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1492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xmlns="" id="{AABD3998-A991-4FD4-95A3-A338E6A9FEDE}"/>
              </a:ext>
            </a:extLst>
          </p:cNvPr>
          <p:cNvSpPr>
            <a:spLocks noChangeArrowheads="1"/>
          </p:cNvSpPr>
          <p:nvPr/>
        </p:nvSpPr>
        <p:spPr bwMode="auto">
          <a:xfrm>
            <a:off x="1354015" y="2482362"/>
            <a:ext cx="2848708" cy="304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3323"/>
              </a:lnSpc>
            </a:pPr>
            <a:r>
              <a:rPr lang="it-IT" altLang="it-IT" sz="2800">
                <a:latin typeface="+mn-lt"/>
              </a:rPr>
              <a:t>Collaborazione</a:t>
            </a:r>
          </a:p>
          <a:p>
            <a:pPr>
              <a:lnSpc>
                <a:spcPts val="3323"/>
              </a:lnSpc>
            </a:pPr>
            <a:endParaRPr lang="it-IT" altLang="it-IT" sz="2800">
              <a:latin typeface="+mn-lt"/>
            </a:endParaRPr>
          </a:p>
          <a:p>
            <a:pPr>
              <a:lnSpc>
                <a:spcPts val="3323"/>
              </a:lnSpc>
            </a:pPr>
            <a:r>
              <a:rPr lang="it-IT" altLang="it-IT" sz="2800">
                <a:latin typeface="+mn-lt"/>
              </a:rPr>
              <a:t>Direzione</a:t>
            </a:r>
          </a:p>
          <a:p>
            <a:pPr>
              <a:lnSpc>
                <a:spcPts val="3323"/>
              </a:lnSpc>
            </a:pPr>
            <a:endParaRPr lang="it-IT" altLang="it-IT" sz="2800">
              <a:latin typeface="+mn-lt"/>
            </a:endParaRPr>
          </a:p>
          <a:p>
            <a:pPr>
              <a:lnSpc>
                <a:spcPts val="3323"/>
              </a:lnSpc>
            </a:pPr>
            <a:r>
              <a:rPr lang="it-IT" altLang="it-IT" sz="2800">
                <a:latin typeface="+mn-lt"/>
              </a:rPr>
              <a:t>Continuità</a:t>
            </a:r>
          </a:p>
          <a:p>
            <a:pPr>
              <a:lnSpc>
                <a:spcPts val="3323"/>
              </a:lnSpc>
            </a:pPr>
            <a:endParaRPr lang="it-IT" altLang="it-IT" sz="2800">
              <a:latin typeface="+mn-lt"/>
            </a:endParaRPr>
          </a:p>
          <a:p>
            <a:pPr>
              <a:lnSpc>
                <a:spcPts val="3323"/>
              </a:lnSpc>
            </a:pPr>
            <a:r>
              <a:rPr lang="it-IT" altLang="it-IT" sz="2800">
                <a:latin typeface="+mn-lt"/>
              </a:rPr>
              <a:t>Flessibilità</a:t>
            </a:r>
          </a:p>
        </p:txBody>
      </p:sp>
      <p:sp>
        <p:nvSpPr>
          <p:cNvPr id="235523" name="Rectangle 3">
            <a:extLst>
              <a:ext uri="{FF2B5EF4-FFF2-40B4-BE49-F238E27FC236}">
                <a16:creationId xmlns:a16="http://schemas.microsoft.com/office/drawing/2014/main" xmlns="" id="{A340CA5B-C568-43E0-B1BB-D9F2D859EF7A}"/>
              </a:ext>
            </a:extLst>
          </p:cNvPr>
          <p:cNvSpPr>
            <a:spLocks noChangeArrowheads="1"/>
          </p:cNvSpPr>
          <p:nvPr/>
        </p:nvSpPr>
        <p:spPr bwMode="auto">
          <a:xfrm>
            <a:off x="5503985" y="2482362"/>
            <a:ext cx="3516923" cy="304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3323"/>
              </a:lnSpc>
            </a:pPr>
            <a:r>
              <a:rPr lang="it-IT" altLang="it-IT" sz="2800">
                <a:latin typeface="+mn-lt"/>
              </a:rPr>
              <a:t>Disponibilità</a:t>
            </a:r>
          </a:p>
          <a:p>
            <a:pPr>
              <a:lnSpc>
                <a:spcPts val="3323"/>
              </a:lnSpc>
            </a:pPr>
            <a:endParaRPr lang="it-IT" altLang="it-IT" sz="2800">
              <a:latin typeface="+mn-lt"/>
            </a:endParaRPr>
          </a:p>
          <a:p>
            <a:pPr>
              <a:lnSpc>
                <a:spcPts val="3323"/>
              </a:lnSpc>
            </a:pPr>
            <a:r>
              <a:rPr lang="it-IT" altLang="it-IT" sz="2800">
                <a:latin typeface="+mn-lt"/>
              </a:rPr>
              <a:t>Comando</a:t>
            </a:r>
          </a:p>
          <a:p>
            <a:pPr>
              <a:lnSpc>
                <a:spcPts val="3323"/>
              </a:lnSpc>
            </a:pPr>
            <a:endParaRPr lang="it-IT" altLang="it-IT" sz="2800">
              <a:latin typeface="+mn-lt"/>
            </a:endParaRPr>
          </a:p>
          <a:p>
            <a:pPr>
              <a:lnSpc>
                <a:spcPts val="3323"/>
              </a:lnSpc>
            </a:pPr>
            <a:r>
              <a:rPr lang="it-IT" altLang="it-IT" sz="2800">
                <a:latin typeface="+mn-lt"/>
              </a:rPr>
              <a:t>Tradizione</a:t>
            </a:r>
          </a:p>
          <a:p>
            <a:pPr>
              <a:lnSpc>
                <a:spcPts val="3323"/>
              </a:lnSpc>
            </a:pPr>
            <a:endParaRPr lang="it-IT" altLang="it-IT" sz="2800">
              <a:latin typeface="+mn-lt"/>
            </a:endParaRPr>
          </a:p>
          <a:p>
            <a:pPr>
              <a:lnSpc>
                <a:spcPts val="3323"/>
              </a:lnSpc>
            </a:pPr>
            <a:r>
              <a:rPr lang="it-IT" altLang="it-IT" sz="2800">
                <a:latin typeface="+mn-lt"/>
              </a:rPr>
              <a:t>Adattamento</a:t>
            </a:r>
          </a:p>
        </p:txBody>
      </p:sp>
      <p:sp>
        <p:nvSpPr>
          <p:cNvPr id="235524" name="Rectangle 4">
            <a:extLst>
              <a:ext uri="{FF2B5EF4-FFF2-40B4-BE49-F238E27FC236}">
                <a16:creationId xmlns:a16="http://schemas.microsoft.com/office/drawing/2014/main" xmlns="" id="{34080F11-A1D7-4821-A502-F14EE9469BF7}"/>
              </a:ext>
            </a:extLst>
          </p:cNvPr>
          <p:cNvSpPr>
            <a:spLocks noChangeArrowheads="1"/>
          </p:cNvSpPr>
          <p:nvPr/>
        </p:nvSpPr>
        <p:spPr bwMode="auto">
          <a:xfrm>
            <a:off x="638954" y="1362915"/>
            <a:ext cx="3645877" cy="533400"/>
          </a:xfrm>
          <a:prstGeom prst="rect">
            <a:avLst/>
          </a:prstGeom>
          <a:solidFill>
            <a:schemeClr val="accent1">
              <a:alpha val="50000"/>
            </a:schemeClr>
          </a:solidFill>
          <a:ln w="12700">
            <a:solidFill>
              <a:srgbClr val="669BE8"/>
            </a:solidFill>
            <a:miter lim="800000"/>
            <a:headEnd/>
            <a:tailEnd/>
          </a:ln>
          <a:effectLst>
            <a:outerShdw dist="107763" dir="2700000" algn="ctr" rotWithShape="0">
              <a:schemeClr val="folHlink">
                <a:alpha val="50000"/>
              </a:schemeClr>
            </a:outerShdw>
          </a:effectLst>
        </p:spPr>
        <p:txBody>
          <a:bodyPr wrap="none" anchor="ctr"/>
          <a:lstStyle/>
          <a:p>
            <a:endParaRPr lang="it-IT" sz="2000"/>
          </a:p>
        </p:txBody>
      </p:sp>
      <p:sp>
        <p:nvSpPr>
          <p:cNvPr id="235525" name="Rectangle 5">
            <a:extLst>
              <a:ext uri="{FF2B5EF4-FFF2-40B4-BE49-F238E27FC236}">
                <a16:creationId xmlns:a16="http://schemas.microsoft.com/office/drawing/2014/main" xmlns="" id="{9D5C33ED-E166-41D5-9432-8ECF7569B401}"/>
              </a:ext>
            </a:extLst>
          </p:cNvPr>
          <p:cNvSpPr>
            <a:spLocks noChangeArrowheads="1"/>
          </p:cNvSpPr>
          <p:nvPr/>
        </p:nvSpPr>
        <p:spPr bwMode="auto">
          <a:xfrm>
            <a:off x="704165" y="1511482"/>
            <a:ext cx="3515457" cy="37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2031"/>
              </a:lnSpc>
            </a:pPr>
            <a:r>
              <a:rPr lang="it-IT" altLang="it-IT" b="1" dirty="0">
                <a:solidFill>
                  <a:schemeClr val="bg1"/>
                </a:solidFill>
                <a:latin typeface="+mn-lt"/>
              </a:rPr>
              <a:t>STILE</a:t>
            </a:r>
          </a:p>
        </p:txBody>
      </p:sp>
      <p:sp>
        <p:nvSpPr>
          <p:cNvPr id="235526" name="Rectangle 6">
            <a:extLst>
              <a:ext uri="{FF2B5EF4-FFF2-40B4-BE49-F238E27FC236}">
                <a16:creationId xmlns:a16="http://schemas.microsoft.com/office/drawing/2014/main" xmlns="" id="{C7C59C8C-D1F7-4963-A77E-FCCE73F610CC}"/>
              </a:ext>
            </a:extLst>
          </p:cNvPr>
          <p:cNvSpPr>
            <a:spLocks noChangeArrowheads="1"/>
          </p:cNvSpPr>
          <p:nvPr/>
        </p:nvSpPr>
        <p:spPr bwMode="auto">
          <a:xfrm>
            <a:off x="5077558" y="1351036"/>
            <a:ext cx="3645877" cy="533400"/>
          </a:xfrm>
          <a:prstGeom prst="rect">
            <a:avLst/>
          </a:prstGeom>
          <a:solidFill>
            <a:schemeClr val="accent1">
              <a:alpha val="50000"/>
            </a:schemeClr>
          </a:solidFill>
          <a:ln w="12700">
            <a:solidFill>
              <a:srgbClr val="669BE8"/>
            </a:solidFill>
            <a:miter lim="800000"/>
            <a:headEnd/>
            <a:tailEnd/>
          </a:ln>
          <a:effectLst>
            <a:outerShdw dist="107763" dir="2700000" algn="ctr" rotWithShape="0">
              <a:schemeClr val="folHlink">
                <a:alpha val="50000"/>
              </a:schemeClr>
            </a:outerShdw>
          </a:effectLst>
        </p:spPr>
        <p:txBody>
          <a:bodyPr wrap="none" anchor="ctr"/>
          <a:lstStyle/>
          <a:p>
            <a:endParaRPr lang="it-IT" sz="2000"/>
          </a:p>
        </p:txBody>
      </p:sp>
      <p:sp>
        <p:nvSpPr>
          <p:cNvPr id="235527" name="Rectangle 7">
            <a:extLst>
              <a:ext uri="{FF2B5EF4-FFF2-40B4-BE49-F238E27FC236}">
                <a16:creationId xmlns:a16="http://schemas.microsoft.com/office/drawing/2014/main" xmlns="" id="{A3760C45-96BC-48ED-9695-A25EF35B2A10}"/>
              </a:ext>
            </a:extLst>
          </p:cNvPr>
          <p:cNvSpPr>
            <a:spLocks noChangeArrowheads="1"/>
          </p:cNvSpPr>
          <p:nvPr/>
        </p:nvSpPr>
        <p:spPr bwMode="auto">
          <a:xfrm>
            <a:off x="5205046" y="1392116"/>
            <a:ext cx="3518389" cy="57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846"/>
              </a:lnSpc>
            </a:pPr>
            <a:r>
              <a:rPr lang="it-IT" altLang="it-IT" b="1">
                <a:solidFill>
                  <a:schemeClr val="bg1"/>
                </a:solidFill>
                <a:latin typeface="+mn-lt"/>
              </a:rPr>
              <a:t>Eccesso nell’utilizzo</a:t>
            </a:r>
          </a:p>
          <a:p>
            <a:pPr algn="ctr">
              <a:lnSpc>
                <a:spcPts val="1846"/>
              </a:lnSpc>
            </a:pPr>
            <a:r>
              <a:rPr lang="it-IT" altLang="it-IT" b="1">
                <a:solidFill>
                  <a:schemeClr val="bg1"/>
                </a:solidFill>
                <a:latin typeface="+mn-lt"/>
              </a:rPr>
              <a:t>(specifico mix)</a:t>
            </a:r>
          </a:p>
        </p:txBody>
      </p:sp>
      <p:sp>
        <p:nvSpPr>
          <p:cNvPr id="235528" name="AutoShape 8">
            <a:extLst>
              <a:ext uri="{FF2B5EF4-FFF2-40B4-BE49-F238E27FC236}">
                <a16:creationId xmlns:a16="http://schemas.microsoft.com/office/drawing/2014/main" xmlns="" id="{D45F762E-D343-4F63-980B-42AB82DA3393}"/>
              </a:ext>
            </a:extLst>
          </p:cNvPr>
          <p:cNvSpPr>
            <a:spLocks noChangeArrowheads="1"/>
          </p:cNvSpPr>
          <p:nvPr/>
        </p:nvSpPr>
        <p:spPr bwMode="auto">
          <a:xfrm>
            <a:off x="4454770" y="2508739"/>
            <a:ext cx="338504" cy="492369"/>
          </a:xfrm>
          <a:prstGeom prst="rightArrow">
            <a:avLst>
              <a:gd name="adj1" fmla="val 75009"/>
              <a:gd name="adj2" fmla="val 5000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235529" name="AutoShape 9">
            <a:extLst>
              <a:ext uri="{FF2B5EF4-FFF2-40B4-BE49-F238E27FC236}">
                <a16:creationId xmlns:a16="http://schemas.microsoft.com/office/drawing/2014/main" xmlns="" id="{825719E6-D58A-44D2-9F13-FC902CFCD9C6}"/>
              </a:ext>
            </a:extLst>
          </p:cNvPr>
          <p:cNvSpPr>
            <a:spLocks noChangeArrowheads="1"/>
          </p:cNvSpPr>
          <p:nvPr/>
        </p:nvSpPr>
        <p:spPr bwMode="auto">
          <a:xfrm>
            <a:off x="4454770" y="3387969"/>
            <a:ext cx="338504" cy="492369"/>
          </a:xfrm>
          <a:prstGeom prst="rightArrow">
            <a:avLst>
              <a:gd name="adj1" fmla="val 75009"/>
              <a:gd name="adj2" fmla="val 5000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235530" name="AutoShape 10">
            <a:extLst>
              <a:ext uri="{FF2B5EF4-FFF2-40B4-BE49-F238E27FC236}">
                <a16:creationId xmlns:a16="http://schemas.microsoft.com/office/drawing/2014/main" xmlns="" id="{EA7642DD-94AA-45E1-B48A-25DFD586DD83}"/>
              </a:ext>
            </a:extLst>
          </p:cNvPr>
          <p:cNvSpPr>
            <a:spLocks noChangeArrowheads="1"/>
          </p:cNvSpPr>
          <p:nvPr/>
        </p:nvSpPr>
        <p:spPr bwMode="auto">
          <a:xfrm>
            <a:off x="4454770" y="4267200"/>
            <a:ext cx="338504" cy="492369"/>
          </a:xfrm>
          <a:prstGeom prst="rightArrow">
            <a:avLst>
              <a:gd name="adj1" fmla="val 75009"/>
              <a:gd name="adj2" fmla="val 5000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235531" name="AutoShape 11">
            <a:extLst>
              <a:ext uri="{FF2B5EF4-FFF2-40B4-BE49-F238E27FC236}">
                <a16:creationId xmlns:a16="http://schemas.microsoft.com/office/drawing/2014/main" xmlns="" id="{28065AB5-58DF-4984-A033-5D01587B622E}"/>
              </a:ext>
            </a:extLst>
          </p:cNvPr>
          <p:cNvSpPr>
            <a:spLocks noChangeArrowheads="1"/>
          </p:cNvSpPr>
          <p:nvPr/>
        </p:nvSpPr>
        <p:spPr bwMode="auto">
          <a:xfrm>
            <a:off x="4454770" y="5064369"/>
            <a:ext cx="338504" cy="492369"/>
          </a:xfrm>
          <a:prstGeom prst="rightArrow">
            <a:avLst>
              <a:gd name="adj1" fmla="val 75009"/>
              <a:gd name="adj2" fmla="val 5000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5" name="Rectangle 5">
            <a:extLst>
              <a:ext uri="{FF2B5EF4-FFF2-40B4-BE49-F238E27FC236}">
                <a16:creationId xmlns:a16="http://schemas.microsoft.com/office/drawing/2014/main" xmlns="" id="{7E67FE75-6742-40AE-8ADF-9F7C89C20ADC}"/>
              </a:ext>
            </a:extLst>
          </p:cNvPr>
          <p:cNvSpPr txBox="1">
            <a:spLocks noChangeArrowheads="1"/>
          </p:cNvSpPr>
          <p:nvPr/>
        </p:nvSpPr>
        <p:spPr bwMode="auto">
          <a:xfrm>
            <a:off x="323528" y="411040"/>
            <a:ext cx="5760426" cy="5099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ts val="2123"/>
              </a:lnSpc>
            </a:pPr>
            <a:r>
              <a:rPr lang="it-IT" altLang="it-IT" sz="3600" b="1"/>
              <a:t>IL MODELLO “LIFO”</a:t>
            </a:r>
            <a:endParaRPr lang="it-IT" altLang="it-IT" sz="3600" b="1" dirty="0"/>
          </a:p>
        </p:txBody>
      </p:sp>
    </p:spTree>
    <p:extLst>
      <p:ext uri="{BB962C8B-B14F-4D97-AF65-F5344CB8AC3E}">
        <p14:creationId xmlns:p14="http://schemas.microsoft.com/office/powerpoint/2010/main" val="1415719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xmlns="" id="{807B65D6-4630-46B8-B45A-03F1D7D9F77D}"/>
              </a:ext>
            </a:extLst>
          </p:cNvPr>
          <p:cNvSpPr>
            <a:spLocks noChangeArrowheads="1"/>
          </p:cNvSpPr>
          <p:nvPr/>
        </p:nvSpPr>
        <p:spPr bwMode="auto">
          <a:xfrm>
            <a:off x="323528" y="1497623"/>
            <a:ext cx="8568952" cy="347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992" tIns="42497" rIns="84992" bIns="42497">
            <a:spAutoFit/>
          </a:bodyPr>
          <a:lstStyle>
            <a:lvl1pPr marL="381000" indent="-3810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3323"/>
              </a:lnSpc>
            </a:pPr>
            <a:r>
              <a:rPr lang="it-IT" altLang="it-IT" dirty="0">
                <a:latin typeface="+mn-lt"/>
              </a:rPr>
              <a:t>E’ orientato a sviluppare i punti di forza degli individui, attraverso le </a:t>
            </a:r>
          </a:p>
          <a:p>
            <a:pPr>
              <a:lnSpc>
                <a:spcPts val="3323"/>
              </a:lnSpc>
            </a:pPr>
            <a:r>
              <a:rPr lang="it-IT" altLang="it-IT" dirty="0">
                <a:latin typeface="+mn-lt"/>
              </a:rPr>
              <a:t>fasi di:</a:t>
            </a:r>
          </a:p>
          <a:p>
            <a:pPr>
              <a:lnSpc>
                <a:spcPts val="3323"/>
              </a:lnSpc>
            </a:pPr>
            <a:endParaRPr lang="it-IT" altLang="it-IT" dirty="0">
              <a:latin typeface="+mn-lt"/>
            </a:endParaRPr>
          </a:p>
          <a:p>
            <a:pPr>
              <a:lnSpc>
                <a:spcPts val="3323"/>
              </a:lnSpc>
            </a:pPr>
            <a:r>
              <a:rPr lang="it-IT" altLang="it-IT" dirty="0">
                <a:latin typeface="+mn-lt"/>
              </a:rPr>
              <a:t>1.	Identificare i punti di forza</a:t>
            </a:r>
          </a:p>
          <a:p>
            <a:pPr>
              <a:lnSpc>
                <a:spcPts val="3323"/>
              </a:lnSpc>
            </a:pPr>
            <a:r>
              <a:rPr lang="it-IT" altLang="it-IT" dirty="0">
                <a:latin typeface="+mn-lt"/>
              </a:rPr>
              <a:t>2.	Combinare i punti di forza</a:t>
            </a:r>
          </a:p>
          <a:p>
            <a:pPr>
              <a:lnSpc>
                <a:spcPts val="3323"/>
              </a:lnSpc>
            </a:pPr>
            <a:r>
              <a:rPr lang="it-IT" altLang="it-IT" dirty="0">
                <a:latin typeface="+mn-lt"/>
              </a:rPr>
              <a:t>3.	Espandere i punti di forza</a:t>
            </a:r>
          </a:p>
          <a:p>
            <a:pPr>
              <a:lnSpc>
                <a:spcPts val="3323"/>
              </a:lnSpc>
            </a:pPr>
            <a:r>
              <a:rPr lang="it-IT" altLang="it-IT" dirty="0">
                <a:latin typeface="+mn-lt"/>
              </a:rPr>
              <a:t>4.	Mettere in sintonia i propri punti di forza con quelli degli altri</a:t>
            </a:r>
          </a:p>
          <a:p>
            <a:pPr>
              <a:lnSpc>
                <a:spcPts val="3323"/>
              </a:lnSpc>
            </a:pPr>
            <a:r>
              <a:rPr lang="it-IT" altLang="it-IT" dirty="0">
                <a:latin typeface="+mn-lt"/>
              </a:rPr>
              <a:t>5.	Controllare l’uso eccessivo dei punti di forza</a:t>
            </a:r>
          </a:p>
        </p:txBody>
      </p:sp>
      <p:sp>
        <p:nvSpPr>
          <p:cNvPr id="6" name="Rectangle 5">
            <a:extLst>
              <a:ext uri="{FF2B5EF4-FFF2-40B4-BE49-F238E27FC236}">
                <a16:creationId xmlns:a16="http://schemas.microsoft.com/office/drawing/2014/main" xmlns="" id="{F2EEB412-3258-4D0F-B080-E00EFCDF3F62}"/>
              </a:ext>
            </a:extLst>
          </p:cNvPr>
          <p:cNvSpPr>
            <a:spLocks noGrp="1" noChangeArrowheads="1"/>
          </p:cNvSpPr>
          <p:nvPr>
            <p:ph type="title"/>
          </p:nvPr>
        </p:nvSpPr>
        <p:spPr>
          <a:xfrm>
            <a:off x="323528" y="411040"/>
            <a:ext cx="5760426" cy="509954"/>
          </a:xfrm>
          <a:noFill/>
          <a:ln/>
        </p:spPr>
        <p:txBody>
          <a:bodyPr/>
          <a:lstStyle/>
          <a:p>
            <a:pPr>
              <a:lnSpc>
                <a:spcPts val="2123"/>
              </a:lnSpc>
            </a:pPr>
            <a:r>
              <a:rPr lang="it-IT" altLang="it-IT" sz="3600" b="1" dirty="0"/>
              <a:t>IL MODELLO “LIFO”</a:t>
            </a:r>
          </a:p>
        </p:txBody>
      </p:sp>
    </p:spTree>
    <p:extLst>
      <p:ext uri="{BB962C8B-B14F-4D97-AF65-F5344CB8AC3E}">
        <p14:creationId xmlns:p14="http://schemas.microsoft.com/office/powerpoint/2010/main" val="415565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custDataLst>
              <p:tags r:id="rId2"/>
            </p:custDataLst>
          </p:nvPr>
        </p:nvSpPr>
        <p:spPr bwMode="auto">
          <a:xfrm>
            <a:off x="2627784" y="251937"/>
            <a:ext cx="4583049" cy="584775"/>
          </a:xfrm>
          <a:prstGeom prst="rect">
            <a:avLst/>
          </a:prstGeom>
          <a:noFill/>
          <a:ln w="9525">
            <a:noFill/>
            <a:miter lim="800000"/>
            <a:headEnd/>
            <a:tailEnd/>
          </a:ln>
          <a:effectLst/>
        </p:spPr>
        <p:txBody>
          <a:bodyPr wrap="none">
            <a:spAutoFit/>
          </a:bodyPr>
          <a:lstStyle/>
          <a:p>
            <a:r>
              <a:rPr lang="fr-FR" sz="3200" b="1" cap="all" dirty="0">
                <a:solidFill>
                  <a:schemeClr val="tx2">
                    <a:lumMod val="75000"/>
                  </a:schemeClr>
                </a:solidFill>
                <a:latin typeface="Calibri" panose="020F0502020204030204" pitchFamily="34" charset="0"/>
              </a:rPr>
              <a:t>IL PERCORSO FORMATIVO</a:t>
            </a:r>
            <a:endParaRPr lang="fr-FR" sz="3200" cap="all" dirty="0">
              <a:solidFill>
                <a:schemeClr val="tx2">
                  <a:lumMod val="75000"/>
                </a:schemeClr>
              </a:solidFill>
            </a:endParaRPr>
          </a:p>
        </p:txBody>
      </p:sp>
      <p:graphicFrame>
        <p:nvGraphicFramePr>
          <p:cNvPr id="2" name="Diagramma 1">
            <a:extLst>
              <a:ext uri="{FF2B5EF4-FFF2-40B4-BE49-F238E27FC236}">
                <a16:creationId xmlns:a16="http://schemas.microsoft.com/office/drawing/2014/main" xmlns="" id="{C020A81D-C348-4C38-972D-B05E49B9FA15}"/>
              </a:ext>
            </a:extLst>
          </p:cNvPr>
          <p:cNvGraphicFramePr/>
          <p:nvPr>
            <p:extLst>
              <p:ext uri="{D42A27DB-BD31-4B8C-83A1-F6EECF244321}">
                <p14:modId xmlns:p14="http://schemas.microsoft.com/office/powerpoint/2010/main" val="3249789458"/>
              </p:ext>
            </p:extLst>
          </p:nvPr>
        </p:nvGraphicFramePr>
        <p:xfrm>
          <a:off x="1343080" y="980728"/>
          <a:ext cx="7152456" cy="47683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650961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Line 2">
            <a:extLst>
              <a:ext uri="{FF2B5EF4-FFF2-40B4-BE49-F238E27FC236}">
                <a16:creationId xmlns:a16="http://schemas.microsoft.com/office/drawing/2014/main" xmlns="" id="{97C9B8E8-BA43-45FD-A99E-81DA743E4EAA}"/>
              </a:ext>
            </a:extLst>
          </p:cNvPr>
          <p:cNvSpPr>
            <a:spLocks noChangeShapeType="1"/>
          </p:cNvSpPr>
          <p:nvPr/>
        </p:nvSpPr>
        <p:spPr bwMode="auto">
          <a:xfrm>
            <a:off x="2425212" y="1471246"/>
            <a:ext cx="0" cy="4325815"/>
          </a:xfrm>
          <a:prstGeom prst="line">
            <a:avLst/>
          </a:prstGeom>
          <a:noFill/>
          <a:ln w="508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237571" name="Arc 3">
            <a:extLst>
              <a:ext uri="{FF2B5EF4-FFF2-40B4-BE49-F238E27FC236}">
                <a16:creationId xmlns:a16="http://schemas.microsoft.com/office/drawing/2014/main" xmlns="" id="{35801781-BB3A-4881-A461-57C8A6D1DF0B}"/>
              </a:ext>
            </a:extLst>
          </p:cNvPr>
          <p:cNvSpPr>
            <a:spLocks/>
          </p:cNvSpPr>
          <p:nvPr/>
        </p:nvSpPr>
        <p:spPr bwMode="auto">
          <a:xfrm>
            <a:off x="2445728" y="2773974"/>
            <a:ext cx="2549769" cy="2637692"/>
          </a:xfrm>
          <a:custGeom>
            <a:avLst/>
            <a:gdLst>
              <a:gd name="G0" fmla="+- 21600 0 0"/>
              <a:gd name="G1" fmla="+- 21600 0 0"/>
              <a:gd name="G2" fmla="+- 21600 0 0"/>
              <a:gd name="T0" fmla="*/ 0 w 21600"/>
              <a:gd name="T1" fmla="*/ 21600 h 21600"/>
              <a:gd name="T2" fmla="*/ 2158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5"/>
                  <a:pt x="9663" y="6"/>
                  <a:pt x="21588" y="0"/>
                </a:cubicBezTo>
              </a:path>
              <a:path w="21600" h="21600" stroke="0" extrusionOk="0">
                <a:moveTo>
                  <a:pt x="0" y="21600"/>
                </a:moveTo>
                <a:cubicBezTo>
                  <a:pt x="0" y="9675"/>
                  <a:pt x="9663" y="6"/>
                  <a:pt x="21588" y="0"/>
                </a:cubicBezTo>
                <a:lnTo>
                  <a:pt x="21600" y="21600"/>
                </a:lnTo>
                <a:close/>
              </a:path>
            </a:pathLst>
          </a:custGeom>
          <a:noFill/>
          <a:ln w="50800" cap="rnd">
            <a:solidFill>
              <a:schemeClr val="accent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grpSp>
        <p:nvGrpSpPr>
          <p:cNvPr id="237572" name="Group 4">
            <a:extLst>
              <a:ext uri="{FF2B5EF4-FFF2-40B4-BE49-F238E27FC236}">
                <a16:creationId xmlns:a16="http://schemas.microsoft.com/office/drawing/2014/main" xmlns="" id="{CCEF10FC-AD57-4B55-B086-7821B3392CF7}"/>
              </a:ext>
            </a:extLst>
          </p:cNvPr>
          <p:cNvGrpSpPr>
            <a:grpSpLocks/>
          </p:cNvGrpSpPr>
          <p:nvPr/>
        </p:nvGrpSpPr>
        <p:grpSpPr bwMode="auto">
          <a:xfrm>
            <a:off x="2463312" y="4215912"/>
            <a:ext cx="5150826" cy="1213338"/>
            <a:chOff x="1681" y="2497"/>
            <a:chExt cx="3515" cy="828"/>
          </a:xfrm>
        </p:grpSpPr>
        <p:sp>
          <p:nvSpPr>
            <p:cNvPr id="237573" name="Arc 5">
              <a:extLst>
                <a:ext uri="{FF2B5EF4-FFF2-40B4-BE49-F238E27FC236}">
                  <a16:creationId xmlns:a16="http://schemas.microsoft.com/office/drawing/2014/main" xmlns="" id="{079F1102-5E63-4F11-984C-6595F1D76AF2}"/>
                </a:ext>
              </a:extLst>
            </p:cNvPr>
            <p:cNvSpPr>
              <a:spLocks/>
            </p:cNvSpPr>
            <p:nvPr/>
          </p:nvSpPr>
          <p:spPr bwMode="auto">
            <a:xfrm>
              <a:off x="3144" y="2497"/>
              <a:ext cx="2052" cy="828"/>
            </a:xfrm>
            <a:custGeom>
              <a:avLst/>
              <a:gdLst>
                <a:gd name="G0" fmla="+- 0 0 0"/>
                <a:gd name="G1" fmla="+- 21572 0 0"/>
                <a:gd name="G2" fmla="+- 21600 0 0"/>
                <a:gd name="T0" fmla="*/ 1105 w 21600"/>
                <a:gd name="T1" fmla="*/ 0 h 21572"/>
                <a:gd name="T2" fmla="*/ 21600 w 21600"/>
                <a:gd name="T3" fmla="*/ 21572 h 21572"/>
                <a:gd name="T4" fmla="*/ 0 w 21600"/>
                <a:gd name="T5" fmla="*/ 21572 h 21572"/>
              </a:gdLst>
              <a:ahLst/>
              <a:cxnLst>
                <a:cxn ang="0">
                  <a:pos x="T0" y="T1"/>
                </a:cxn>
                <a:cxn ang="0">
                  <a:pos x="T2" y="T3"/>
                </a:cxn>
                <a:cxn ang="0">
                  <a:pos x="T4" y="T5"/>
                </a:cxn>
              </a:cxnLst>
              <a:rect l="0" t="0" r="r" b="b"/>
              <a:pathLst>
                <a:path w="21600" h="21572" fill="none" extrusionOk="0">
                  <a:moveTo>
                    <a:pt x="1104" y="0"/>
                  </a:moveTo>
                  <a:cubicBezTo>
                    <a:pt x="12589" y="588"/>
                    <a:pt x="21600" y="10072"/>
                    <a:pt x="21600" y="21572"/>
                  </a:cubicBezTo>
                </a:path>
                <a:path w="21600" h="21572" stroke="0" extrusionOk="0">
                  <a:moveTo>
                    <a:pt x="1104" y="0"/>
                  </a:moveTo>
                  <a:cubicBezTo>
                    <a:pt x="12589" y="588"/>
                    <a:pt x="21600" y="10072"/>
                    <a:pt x="21600" y="21572"/>
                  </a:cubicBezTo>
                  <a:lnTo>
                    <a:pt x="0" y="21572"/>
                  </a:lnTo>
                  <a:close/>
                </a:path>
              </a:pathLst>
            </a:custGeom>
            <a:noFill/>
            <a:ln w="50800" cap="rnd">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237574" name="Arc 6">
              <a:extLst>
                <a:ext uri="{FF2B5EF4-FFF2-40B4-BE49-F238E27FC236}">
                  <a16:creationId xmlns:a16="http://schemas.microsoft.com/office/drawing/2014/main" xmlns="" id="{EED8A76F-85A6-460D-8E17-A93FC7953E4E}"/>
                </a:ext>
              </a:extLst>
            </p:cNvPr>
            <p:cNvSpPr>
              <a:spLocks/>
            </p:cNvSpPr>
            <p:nvPr/>
          </p:nvSpPr>
          <p:spPr bwMode="auto">
            <a:xfrm>
              <a:off x="1681" y="2497"/>
              <a:ext cx="1656" cy="828"/>
            </a:xfrm>
            <a:custGeom>
              <a:avLst/>
              <a:gdLst>
                <a:gd name="G0" fmla="+- 21600 0 0"/>
                <a:gd name="G1" fmla="+- 21572 0 0"/>
                <a:gd name="G2" fmla="+- 21600 0 0"/>
                <a:gd name="T0" fmla="*/ 0 w 21600"/>
                <a:gd name="T1" fmla="*/ 21572 h 21572"/>
                <a:gd name="T2" fmla="*/ 20491 w 21600"/>
                <a:gd name="T3" fmla="*/ 0 h 21572"/>
                <a:gd name="T4" fmla="*/ 21600 w 21600"/>
                <a:gd name="T5" fmla="*/ 21572 h 21572"/>
              </a:gdLst>
              <a:ahLst/>
              <a:cxnLst>
                <a:cxn ang="0">
                  <a:pos x="T0" y="T1"/>
                </a:cxn>
                <a:cxn ang="0">
                  <a:pos x="T2" y="T3"/>
                </a:cxn>
                <a:cxn ang="0">
                  <a:pos x="T4" y="T5"/>
                </a:cxn>
              </a:cxnLst>
              <a:rect l="0" t="0" r="r" b="b"/>
              <a:pathLst>
                <a:path w="21600" h="21572" fill="none" extrusionOk="0">
                  <a:moveTo>
                    <a:pt x="0" y="21572"/>
                  </a:moveTo>
                  <a:cubicBezTo>
                    <a:pt x="0" y="10073"/>
                    <a:pt x="9007" y="590"/>
                    <a:pt x="20491" y="0"/>
                  </a:cubicBezTo>
                </a:path>
                <a:path w="21600" h="21572" stroke="0" extrusionOk="0">
                  <a:moveTo>
                    <a:pt x="0" y="21572"/>
                  </a:moveTo>
                  <a:cubicBezTo>
                    <a:pt x="0" y="10073"/>
                    <a:pt x="9007" y="590"/>
                    <a:pt x="20491" y="0"/>
                  </a:cubicBezTo>
                  <a:lnTo>
                    <a:pt x="21600" y="21572"/>
                  </a:lnTo>
                  <a:close/>
                </a:path>
              </a:pathLst>
            </a:custGeom>
            <a:noFill/>
            <a:ln w="50800" cap="rnd">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grpSp>
      <p:sp>
        <p:nvSpPr>
          <p:cNvPr id="237575" name="Line 7">
            <a:extLst>
              <a:ext uri="{FF2B5EF4-FFF2-40B4-BE49-F238E27FC236}">
                <a16:creationId xmlns:a16="http://schemas.microsoft.com/office/drawing/2014/main" xmlns="" id="{A521955B-7A1E-4251-97A1-075F34D5962F}"/>
              </a:ext>
            </a:extLst>
          </p:cNvPr>
          <p:cNvSpPr>
            <a:spLocks noChangeShapeType="1"/>
          </p:cNvSpPr>
          <p:nvPr/>
        </p:nvSpPr>
        <p:spPr bwMode="auto">
          <a:xfrm>
            <a:off x="2146789" y="5462954"/>
            <a:ext cx="5662246" cy="0"/>
          </a:xfrm>
          <a:prstGeom prst="line">
            <a:avLst/>
          </a:prstGeom>
          <a:noFill/>
          <a:ln w="508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237576" name="Oval 8">
            <a:extLst>
              <a:ext uri="{FF2B5EF4-FFF2-40B4-BE49-F238E27FC236}">
                <a16:creationId xmlns:a16="http://schemas.microsoft.com/office/drawing/2014/main" xmlns="" id="{BCE077EF-0081-43F0-88CC-39AEFAD373F5}"/>
              </a:ext>
            </a:extLst>
          </p:cNvPr>
          <p:cNvSpPr>
            <a:spLocks noChangeArrowheads="1"/>
          </p:cNvSpPr>
          <p:nvPr/>
        </p:nvSpPr>
        <p:spPr bwMode="auto">
          <a:xfrm>
            <a:off x="3566746" y="4331677"/>
            <a:ext cx="128954" cy="137746"/>
          </a:xfrm>
          <a:prstGeom prst="ellipse">
            <a:avLst/>
          </a:prstGeom>
          <a:solidFill>
            <a:schemeClr val="accent1"/>
          </a:solidFill>
          <a:ln w="12700">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237577" name="Oval 9">
            <a:extLst>
              <a:ext uri="{FF2B5EF4-FFF2-40B4-BE49-F238E27FC236}">
                <a16:creationId xmlns:a16="http://schemas.microsoft.com/office/drawing/2014/main" xmlns="" id="{51CAEC54-87A9-4150-A484-B5424EE7448B}"/>
              </a:ext>
            </a:extLst>
          </p:cNvPr>
          <p:cNvSpPr>
            <a:spLocks noChangeArrowheads="1"/>
          </p:cNvSpPr>
          <p:nvPr/>
        </p:nvSpPr>
        <p:spPr bwMode="auto">
          <a:xfrm>
            <a:off x="4744916" y="4158762"/>
            <a:ext cx="127489" cy="137746"/>
          </a:xfrm>
          <a:prstGeom prst="ellipse">
            <a:avLst/>
          </a:prstGeom>
          <a:solidFill>
            <a:schemeClr val="accent1"/>
          </a:solidFill>
          <a:ln w="12700">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237578" name="Oval 10">
            <a:extLst>
              <a:ext uri="{FF2B5EF4-FFF2-40B4-BE49-F238E27FC236}">
                <a16:creationId xmlns:a16="http://schemas.microsoft.com/office/drawing/2014/main" xmlns="" id="{124FAB36-B865-4E37-9F1E-B0CC5693F148}"/>
              </a:ext>
            </a:extLst>
          </p:cNvPr>
          <p:cNvSpPr>
            <a:spLocks noChangeArrowheads="1"/>
          </p:cNvSpPr>
          <p:nvPr/>
        </p:nvSpPr>
        <p:spPr bwMode="auto">
          <a:xfrm>
            <a:off x="6100397" y="4343401"/>
            <a:ext cx="127488" cy="137746"/>
          </a:xfrm>
          <a:prstGeom prst="ellipse">
            <a:avLst/>
          </a:prstGeom>
          <a:solidFill>
            <a:schemeClr val="accent1"/>
          </a:solidFill>
          <a:ln w="12700">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237579" name="Rectangle 11">
            <a:extLst>
              <a:ext uri="{FF2B5EF4-FFF2-40B4-BE49-F238E27FC236}">
                <a16:creationId xmlns:a16="http://schemas.microsoft.com/office/drawing/2014/main" xmlns="" id="{A1011DC5-1689-4C97-99BC-086E4784A879}"/>
              </a:ext>
            </a:extLst>
          </p:cNvPr>
          <p:cNvSpPr>
            <a:spLocks noChangeArrowheads="1"/>
          </p:cNvSpPr>
          <p:nvPr/>
        </p:nvSpPr>
        <p:spPr bwMode="auto">
          <a:xfrm>
            <a:off x="3716728" y="5533292"/>
            <a:ext cx="2444702" cy="50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3323"/>
              </a:lnSpc>
            </a:pPr>
            <a:r>
              <a:rPr lang="it-IT" altLang="it-IT" sz="2215"/>
              <a:t>Stili e punti di forza</a:t>
            </a:r>
          </a:p>
        </p:txBody>
      </p:sp>
      <p:sp>
        <p:nvSpPr>
          <p:cNvPr id="237580" name="Rectangle 12">
            <a:extLst>
              <a:ext uri="{FF2B5EF4-FFF2-40B4-BE49-F238E27FC236}">
                <a16:creationId xmlns:a16="http://schemas.microsoft.com/office/drawing/2014/main" xmlns="" id="{44541F8A-A733-49D1-9664-1C396FEB886A}"/>
              </a:ext>
            </a:extLst>
          </p:cNvPr>
          <p:cNvSpPr>
            <a:spLocks noChangeArrowheads="1"/>
          </p:cNvSpPr>
          <p:nvPr/>
        </p:nvSpPr>
        <p:spPr bwMode="auto">
          <a:xfrm rot="16200000">
            <a:off x="972719" y="3586264"/>
            <a:ext cx="1627171" cy="50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3323"/>
              </a:lnSpc>
            </a:pPr>
            <a:r>
              <a:rPr lang="it-IT" altLang="it-IT" sz="2215"/>
              <a:t>Performance</a:t>
            </a:r>
          </a:p>
        </p:txBody>
      </p:sp>
      <p:sp>
        <p:nvSpPr>
          <p:cNvPr id="237581" name="Rectangle 13">
            <a:extLst>
              <a:ext uri="{FF2B5EF4-FFF2-40B4-BE49-F238E27FC236}">
                <a16:creationId xmlns:a16="http://schemas.microsoft.com/office/drawing/2014/main" xmlns="" id="{9A9DF3CF-5E4C-425B-B0B6-F675E8ED2ADE}"/>
              </a:ext>
            </a:extLst>
          </p:cNvPr>
          <p:cNvSpPr>
            <a:spLocks noChangeArrowheads="1"/>
          </p:cNvSpPr>
          <p:nvPr/>
        </p:nvSpPr>
        <p:spPr bwMode="auto">
          <a:xfrm>
            <a:off x="3175489" y="1365738"/>
            <a:ext cx="2470350" cy="50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3323"/>
              </a:lnSpc>
            </a:pPr>
            <a:r>
              <a:rPr lang="it-IT" altLang="it-IT" sz="1846"/>
              <a:t>5 Controllare gli eccessi</a:t>
            </a:r>
          </a:p>
        </p:txBody>
      </p:sp>
      <p:sp>
        <p:nvSpPr>
          <p:cNvPr id="237582" name="Rectangle 14">
            <a:extLst>
              <a:ext uri="{FF2B5EF4-FFF2-40B4-BE49-F238E27FC236}">
                <a16:creationId xmlns:a16="http://schemas.microsoft.com/office/drawing/2014/main" xmlns="" id="{7F3FC596-F879-4099-832B-73C7DFD9784A}"/>
              </a:ext>
            </a:extLst>
          </p:cNvPr>
          <p:cNvSpPr>
            <a:spLocks noChangeArrowheads="1"/>
          </p:cNvSpPr>
          <p:nvPr/>
        </p:nvSpPr>
        <p:spPr bwMode="auto">
          <a:xfrm>
            <a:off x="2999643" y="1664677"/>
            <a:ext cx="2140132" cy="50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3323"/>
              </a:lnSpc>
            </a:pPr>
            <a:r>
              <a:rPr lang="it-IT" altLang="it-IT" sz="1846" dirty="0"/>
              <a:t>4 Mettere in sintonia</a:t>
            </a:r>
          </a:p>
        </p:txBody>
      </p:sp>
      <p:sp>
        <p:nvSpPr>
          <p:cNvPr id="237583" name="Rectangle 15">
            <a:extLst>
              <a:ext uri="{FF2B5EF4-FFF2-40B4-BE49-F238E27FC236}">
                <a16:creationId xmlns:a16="http://schemas.microsoft.com/office/drawing/2014/main" xmlns="" id="{4C631479-CAB9-4189-A49B-2F121756F93D}"/>
              </a:ext>
            </a:extLst>
          </p:cNvPr>
          <p:cNvSpPr>
            <a:spLocks noChangeArrowheads="1"/>
          </p:cNvSpPr>
          <p:nvPr/>
        </p:nvSpPr>
        <p:spPr bwMode="auto">
          <a:xfrm>
            <a:off x="2857500" y="1963615"/>
            <a:ext cx="1337028" cy="50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3323"/>
              </a:lnSpc>
            </a:pPr>
            <a:r>
              <a:rPr lang="it-IT" altLang="it-IT" sz="1846"/>
              <a:t>3 Espandere</a:t>
            </a:r>
          </a:p>
        </p:txBody>
      </p:sp>
      <p:sp>
        <p:nvSpPr>
          <p:cNvPr id="237584" name="Rectangle 16">
            <a:extLst>
              <a:ext uri="{FF2B5EF4-FFF2-40B4-BE49-F238E27FC236}">
                <a16:creationId xmlns:a16="http://schemas.microsoft.com/office/drawing/2014/main" xmlns="" id="{F65F5EEB-B0A0-43E9-B5C0-4F4A850A69A0}"/>
              </a:ext>
            </a:extLst>
          </p:cNvPr>
          <p:cNvSpPr>
            <a:spLocks noChangeArrowheads="1"/>
          </p:cNvSpPr>
          <p:nvPr/>
        </p:nvSpPr>
        <p:spPr bwMode="auto">
          <a:xfrm>
            <a:off x="2699239" y="2262554"/>
            <a:ext cx="1404354" cy="50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3323"/>
              </a:lnSpc>
            </a:pPr>
            <a:r>
              <a:rPr lang="it-IT" altLang="it-IT" sz="1846"/>
              <a:t>2 Combinare</a:t>
            </a:r>
          </a:p>
        </p:txBody>
      </p:sp>
      <p:sp>
        <p:nvSpPr>
          <p:cNvPr id="237585" name="Rectangle 17">
            <a:extLst>
              <a:ext uri="{FF2B5EF4-FFF2-40B4-BE49-F238E27FC236}">
                <a16:creationId xmlns:a16="http://schemas.microsoft.com/office/drawing/2014/main" xmlns="" id="{29207104-AC14-4D54-8ABC-FA18F4D06488}"/>
              </a:ext>
            </a:extLst>
          </p:cNvPr>
          <p:cNvSpPr>
            <a:spLocks noChangeArrowheads="1"/>
          </p:cNvSpPr>
          <p:nvPr/>
        </p:nvSpPr>
        <p:spPr bwMode="auto">
          <a:xfrm>
            <a:off x="2539512" y="2561492"/>
            <a:ext cx="1442826" cy="50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3323"/>
              </a:lnSpc>
            </a:pPr>
            <a:r>
              <a:rPr lang="it-IT" altLang="it-IT" sz="1846"/>
              <a:t>1 Identificare</a:t>
            </a:r>
          </a:p>
        </p:txBody>
      </p:sp>
      <p:sp>
        <p:nvSpPr>
          <p:cNvPr id="21" name="Rectangle 5">
            <a:extLst>
              <a:ext uri="{FF2B5EF4-FFF2-40B4-BE49-F238E27FC236}">
                <a16:creationId xmlns:a16="http://schemas.microsoft.com/office/drawing/2014/main" xmlns="" id="{A7161EBC-A7B9-4FCE-9931-FD02C55E1A03}"/>
              </a:ext>
            </a:extLst>
          </p:cNvPr>
          <p:cNvSpPr>
            <a:spLocks noGrp="1" noChangeArrowheads="1"/>
          </p:cNvSpPr>
          <p:nvPr>
            <p:ph type="title"/>
          </p:nvPr>
        </p:nvSpPr>
        <p:spPr>
          <a:xfrm>
            <a:off x="323528" y="411040"/>
            <a:ext cx="5760426" cy="509954"/>
          </a:xfrm>
          <a:noFill/>
          <a:ln/>
        </p:spPr>
        <p:txBody>
          <a:bodyPr/>
          <a:lstStyle/>
          <a:p>
            <a:pPr>
              <a:lnSpc>
                <a:spcPts val="2123"/>
              </a:lnSpc>
            </a:pPr>
            <a:r>
              <a:rPr lang="it-IT" altLang="it-IT" sz="3600" b="1" dirty="0"/>
              <a:t>IL MODELLO “LIFO”</a:t>
            </a:r>
          </a:p>
        </p:txBody>
      </p:sp>
    </p:spTree>
    <p:extLst>
      <p:ext uri="{BB962C8B-B14F-4D97-AF65-F5344CB8AC3E}">
        <p14:creationId xmlns:p14="http://schemas.microsoft.com/office/powerpoint/2010/main" val="747779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xmlns="" id="{4E61383E-BCAB-4255-BB71-F31A6BD87B35}"/>
              </a:ext>
            </a:extLst>
          </p:cNvPr>
          <p:cNvSpPr>
            <a:spLocks noGrp="1" noChangeArrowheads="1"/>
          </p:cNvSpPr>
          <p:nvPr>
            <p:ph type="title"/>
          </p:nvPr>
        </p:nvSpPr>
        <p:spPr>
          <a:xfrm>
            <a:off x="1439740" y="172582"/>
            <a:ext cx="7140819" cy="552450"/>
          </a:xfrm>
          <a:noFill/>
          <a:ln/>
        </p:spPr>
        <p:txBody>
          <a:bodyPr/>
          <a:lstStyle/>
          <a:p>
            <a:r>
              <a:rPr lang="it-IT" altLang="it-IT" sz="3600" b="1" dirty="0"/>
              <a:t>LIFO UNA VISIONE D’INSIEME</a:t>
            </a:r>
          </a:p>
        </p:txBody>
      </p:sp>
      <p:sp>
        <p:nvSpPr>
          <p:cNvPr id="242691" name="Rectangle 3">
            <a:extLst>
              <a:ext uri="{FF2B5EF4-FFF2-40B4-BE49-F238E27FC236}">
                <a16:creationId xmlns:a16="http://schemas.microsoft.com/office/drawing/2014/main" xmlns="" id="{3A8086B4-9ACA-4429-A04B-C140892E83C6}"/>
              </a:ext>
            </a:extLst>
          </p:cNvPr>
          <p:cNvSpPr>
            <a:spLocks noChangeArrowheads="1"/>
          </p:cNvSpPr>
          <p:nvPr/>
        </p:nvSpPr>
        <p:spPr bwMode="auto">
          <a:xfrm>
            <a:off x="70338" y="1211874"/>
            <a:ext cx="880697" cy="42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108"/>
              <a:t>Punti di forza</a:t>
            </a:r>
          </a:p>
        </p:txBody>
      </p:sp>
      <p:sp>
        <p:nvSpPr>
          <p:cNvPr id="242692" name="Rectangle 4">
            <a:extLst>
              <a:ext uri="{FF2B5EF4-FFF2-40B4-BE49-F238E27FC236}">
                <a16:creationId xmlns:a16="http://schemas.microsoft.com/office/drawing/2014/main" xmlns="" id="{694D57BF-7A0C-4328-B0CD-829053939618}"/>
              </a:ext>
            </a:extLst>
          </p:cNvPr>
          <p:cNvSpPr>
            <a:spLocks noChangeArrowheads="1"/>
          </p:cNvSpPr>
          <p:nvPr/>
        </p:nvSpPr>
        <p:spPr bwMode="auto">
          <a:xfrm>
            <a:off x="70339" y="2003181"/>
            <a:ext cx="1002323" cy="42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108"/>
              <a:t>I valori personali</a:t>
            </a:r>
          </a:p>
        </p:txBody>
      </p:sp>
      <p:sp>
        <p:nvSpPr>
          <p:cNvPr id="242693" name="Rectangle 5">
            <a:extLst>
              <a:ext uri="{FF2B5EF4-FFF2-40B4-BE49-F238E27FC236}">
                <a16:creationId xmlns:a16="http://schemas.microsoft.com/office/drawing/2014/main" xmlns="" id="{80516DF1-9A61-426C-B4E1-B85CDA19ADB7}"/>
              </a:ext>
            </a:extLst>
          </p:cNvPr>
          <p:cNvSpPr>
            <a:spLocks noChangeArrowheads="1"/>
          </p:cNvSpPr>
          <p:nvPr/>
        </p:nvSpPr>
        <p:spPr bwMode="auto">
          <a:xfrm>
            <a:off x="70339" y="2970335"/>
            <a:ext cx="933450" cy="42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108"/>
              <a:t>Che domanda fa?</a:t>
            </a:r>
          </a:p>
        </p:txBody>
      </p:sp>
      <p:sp>
        <p:nvSpPr>
          <p:cNvPr id="242694" name="Rectangle 6">
            <a:extLst>
              <a:ext uri="{FF2B5EF4-FFF2-40B4-BE49-F238E27FC236}">
                <a16:creationId xmlns:a16="http://schemas.microsoft.com/office/drawing/2014/main" xmlns="" id="{E650DE90-DF7C-4CD3-8277-5F46230265D8}"/>
              </a:ext>
            </a:extLst>
          </p:cNvPr>
          <p:cNvSpPr>
            <a:spLocks noChangeArrowheads="1"/>
          </p:cNvSpPr>
          <p:nvPr/>
        </p:nvSpPr>
        <p:spPr bwMode="auto">
          <a:xfrm>
            <a:off x="70339" y="4148504"/>
            <a:ext cx="1090246" cy="59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108"/>
              <a:t>Cause di insoddisfa-zione</a:t>
            </a:r>
          </a:p>
        </p:txBody>
      </p:sp>
      <p:sp>
        <p:nvSpPr>
          <p:cNvPr id="242695" name="Rectangle 7">
            <a:extLst>
              <a:ext uri="{FF2B5EF4-FFF2-40B4-BE49-F238E27FC236}">
                <a16:creationId xmlns:a16="http://schemas.microsoft.com/office/drawing/2014/main" xmlns="" id="{F76E6FFF-66AE-4653-B872-7380EBF4E800}"/>
              </a:ext>
            </a:extLst>
          </p:cNvPr>
          <p:cNvSpPr>
            <a:spLocks noChangeArrowheads="1"/>
          </p:cNvSpPr>
          <p:nvPr/>
        </p:nvSpPr>
        <p:spPr bwMode="auto">
          <a:xfrm>
            <a:off x="70339" y="5625612"/>
            <a:ext cx="1440474" cy="25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108"/>
              <a:t>Proverbi</a:t>
            </a:r>
          </a:p>
        </p:txBody>
      </p:sp>
      <p:sp>
        <p:nvSpPr>
          <p:cNvPr id="242696" name="Rectangle 8">
            <a:extLst>
              <a:ext uri="{FF2B5EF4-FFF2-40B4-BE49-F238E27FC236}">
                <a16:creationId xmlns:a16="http://schemas.microsoft.com/office/drawing/2014/main" xmlns="" id="{6400F8FD-2B9F-4A6A-8F0A-568976978EA0}"/>
              </a:ext>
            </a:extLst>
          </p:cNvPr>
          <p:cNvSpPr>
            <a:spLocks noChangeArrowheads="1"/>
          </p:cNvSpPr>
          <p:nvPr/>
        </p:nvSpPr>
        <p:spPr bwMode="auto">
          <a:xfrm>
            <a:off x="992066" y="5565531"/>
            <a:ext cx="1893277" cy="671146"/>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697" name="Rectangle 9">
            <a:extLst>
              <a:ext uri="{FF2B5EF4-FFF2-40B4-BE49-F238E27FC236}">
                <a16:creationId xmlns:a16="http://schemas.microsoft.com/office/drawing/2014/main" xmlns="" id="{501B1FBA-68F1-458B-B68D-DE30C5A6A773}"/>
              </a:ext>
            </a:extLst>
          </p:cNvPr>
          <p:cNvSpPr>
            <a:spLocks noChangeArrowheads="1"/>
          </p:cNvSpPr>
          <p:nvPr/>
        </p:nvSpPr>
        <p:spPr bwMode="auto">
          <a:xfrm>
            <a:off x="1003789" y="5646128"/>
            <a:ext cx="1701311"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108"/>
              </a:lnSpc>
            </a:pPr>
            <a:r>
              <a:rPr lang="it-IT" altLang="it-IT" sz="1015"/>
              <a:t>“Se vale la pena fare qualcosa, vale la pena farla bene” </a:t>
            </a:r>
          </a:p>
        </p:txBody>
      </p:sp>
      <p:sp>
        <p:nvSpPr>
          <p:cNvPr id="242698" name="Rectangle 10">
            <a:extLst>
              <a:ext uri="{FF2B5EF4-FFF2-40B4-BE49-F238E27FC236}">
                <a16:creationId xmlns:a16="http://schemas.microsoft.com/office/drawing/2014/main" xmlns="" id="{F954A85A-3A48-4772-8A21-47BD387616EF}"/>
              </a:ext>
            </a:extLst>
          </p:cNvPr>
          <p:cNvSpPr>
            <a:spLocks noChangeArrowheads="1"/>
          </p:cNvSpPr>
          <p:nvPr/>
        </p:nvSpPr>
        <p:spPr bwMode="auto">
          <a:xfrm>
            <a:off x="992066" y="3776296"/>
            <a:ext cx="1893277" cy="1745273"/>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699" name="Rectangle 11">
            <a:extLst>
              <a:ext uri="{FF2B5EF4-FFF2-40B4-BE49-F238E27FC236}">
                <a16:creationId xmlns:a16="http://schemas.microsoft.com/office/drawing/2014/main" xmlns="" id="{593FBC7C-D2BC-4C02-B766-109E5B90D7A2}"/>
              </a:ext>
            </a:extLst>
          </p:cNvPr>
          <p:cNvSpPr>
            <a:spLocks noChangeArrowheads="1"/>
          </p:cNvSpPr>
          <p:nvPr/>
        </p:nvSpPr>
        <p:spPr bwMode="auto">
          <a:xfrm>
            <a:off x="1003789" y="3858358"/>
            <a:ext cx="1868365" cy="120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108"/>
              </a:lnSpc>
            </a:pPr>
            <a:r>
              <a:rPr lang="it-IT" altLang="it-IT" sz="1015"/>
              <a:t>Quando percepisce una mancanza di integrità, di onestà.</a:t>
            </a:r>
          </a:p>
          <a:p>
            <a:pPr>
              <a:lnSpc>
                <a:spcPts val="1108"/>
              </a:lnSpc>
            </a:pPr>
            <a:r>
              <a:rPr lang="it-IT" altLang="it-IT" sz="1015"/>
              <a:t>Ambiguità. Violazione di un codice etico, di moralità, di etichetta, di cortesia.</a:t>
            </a:r>
          </a:p>
          <a:p>
            <a:pPr>
              <a:lnSpc>
                <a:spcPts val="1108"/>
              </a:lnSpc>
            </a:pPr>
            <a:r>
              <a:rPr lang="it-IT" altLang="it-IT" sz="1015"/>
              <a:t>Ingiustizie. Non essere apprezzato per gli sforzi eccezionali o servizi resi.</a:t>
            </a:r>
          </a:p>
        </p:txBody>
      </p:sp>
      <p:sp>
        <p:nvSpPr>
          <p:cNvPr id="242700" name="Rectangle 12">
            <a:extLst>
              <a:ext uri="{FF2B5EF4-FFF2-40B4-BE49-F238E27FC236}">
                <a16:creationId xmlns:a16="http://schemas.microsoft.com/office/drawing/2014/main" xmlns="" id="{9C026DFE-450F-4CC7-9C55-0E42CFC87C2C}"/>
              </a:ext>
            </a:extLst>
          </p:cNvPr>
          <p:cNvSpPr>
            <a:spLocks noChangeArrowheads="1"/>
          </p:cNvSpPr>
          <p:nvPr/>
        </p:nvSpPr>
        <p:spPr bwMode="auto">
          <a:xfrm>
            <a:off x="992066" y="2801816"/>
            <a:ext cx="1893277" cy="933450"/>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01" name="Rectangle 13">
            <a:extLst>
              <a:ext uri="{FF2B5EF4-FFF2-40B4-BE49-F238E27FC236}">
                <a16:creationId xmlns:a16="http://schemas.microsoft.com/office/drawing/2014/main" xmlns="" id="{2B0711A5-0D7E-4CD2-BF22-FDD303125FEB}"/>
              </a:ext>
            </a:extLst>
          </p:cNvPr>
          <p:cNvSpPr>
            <a:spLocks noChangeArrowheads="1"/>
          </p:cNvSpPr>
          <p:nvPr/>
        </p:nvSpPr>
        <p:spPr bwMode="auto">
          <a:xfrm>
            <a:off x="1003789" y="2880946"/>
            <a:ext cx="1868365"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108"/>
              </a:lnSpc>
            </a:pPr>
            <a:r>
              <a:rPr lang="it-IT" altLang="it-IT" sz="1108"/>
              <a:t>PERCHE</a:t>
            </a:r>
            <a:r>
              <a:rPr lang="it-IT" altLang="it-IT" sz="1015"/>
              <a:t>’</a:t>
            </a:r>
          </a:p>
          <a:p>
            <a:pPr algn="ctr">
              <a:lnSpc>
                <a:spcPts val="1108"/>
              </a:lnSpc>
            </a:pPr>
            <a:endParaRPr lang="it-IT" altLang="it-IT" sz="1015"/>
          </a:p>
          <a:p>
            <a:pPr>
              <a:lnSpc>
                <a:spcPts val="1108"/>
              </a:lnSpc>
            </a:pPr>
            <a:r>
              <a:rPr lang="it-IT" altLang="it-IT" sz="1015"/>
              <a:t>Le ragioni, gli scopi, i valori </a:t>
            </a:r>
          </a:p>
        </p:txBody>
      </p:sp>
      <p:sp>
        <p:nvSpPr>
          <p:cNvPr id="242702" name="Rectangle 14">
            <a:extLst>
              <a:ext uri="{FF2B5EF4-FFF2-40B4-BE49-F238E27FC236}">
                <a16:creationId xmlns:a16="http://schemas.microsoft.com/office/drawing/2014/main" xmlns="" id="{EBD24422-86BC-493A-B954-868B874E7294}"/>
              </a:ext>
            </a:extLst>
          </p:cNvPr>
          <p:cNvSpPr>
            <a:spLocks noChangeArrowheads="1"/>
          </p:cNvSpPr>
          <p:nvPr/>
        </p:nvSpPr>
        <p:spPr bwMode="auto">
          <a:xfrm>
            <a:off x="992066" y="1647092"/>
            <a:ext cx="1893277" cy="1109297"/>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03" name="Rectangle 15">
            <a:extLst>
              <a:ext uri="{FF2B5EF4-FFF2-40B4-BE49-F238E27FC236}">
                <a16:creationId xmlns:a16="http://schemas.microsoft.com/office/drawing/2014/main" xmlns="" id="{2E9DF5AE-1B8F-4086-A198-F9CD586BAED0}"/>
              </a:ext>
            </a:extLst>
          </p:cNvPr>
          <p:cNvSpPr>
            <a:spLocks noChangeArrowheads="1"/>
          </p:cNvSpPr>
          <p:nvPr/>
        </p:nvSpPr>
        <p:spPr bwMode="auto">
          <a:xfrm>
            <a:off x="1003789" y="1688123"/>
            <a:ext cx="1790700" cy="78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108"/>
              </a:lnSpc>
            </a:pPr>
            <a:r>
              <a:rPr lang="it-IT" altLang="it-IT" sz="1108"/>
              <a:t>IDEALI</a:t>
            </a:r>
            <a:endParaRPr lang="it-IT" altLang="it-IT" sz="1015"/>
          </a:p>
          <a:p>
            <a:pPr algn="ctr">
              <a:lnSpc>
                <a:spcPts val="1108"/>
              </a:lnSpc>
            </a:pPr>
            <a:endParaRPr lang="it-IT" altLang="it-IT" sz="1015"/>
          </a:p>
          <a:p>
            <a:pPr>
              <a:lnSpc>
                <a:spcPts val="1108"/>
              </a:lnSpc>
            </a:pPr>
            <a:r>
              <a:rPr lang="it-IT" altLang="it-IT" sz="1015"/>
              <a:t>Se agisco in modo collaborativo e giusto sarò apprezzato e premiato. </a:t>
            </a:r>
          </a:p>
        </p:txBody>
      </p:sp>
      <p:sp>
        <p:nvSpPr>
          <p:cNvPr id="242704" name="Rectangle 16">
            <a:extLst>
              <a:ext uri="{FF2B5EF4-FFF2-40B4-BE49-F238E27FC236}">
                <a16:creationId xmlns:a16="http://schemas.microsoft.com/office/drawing/2014/main" xmlns="" id="{75338BF9-EBD8-4775-8F14-3067821A0472}"/>
              </a:ext>
            </a:extLst>
          </p:cNvPr>
          <p:cNvSpPr>
            <a:spLocks noChangeArrowheads="1"/>
          </p:cNvSpPr>
          <p:nvPr/>
        </p:nvSpPr>
        <p:spPr bwMode="auto">
          <a:xfrm>
            <a:off x="992066" y="1225062"/>
            <a:ext cx="1893277" cy="361950"/>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05" name="Rectangle 17">
            <a:extLst>
              <a:ext uri="{FF2B5EF4-FFF2-40B4-BE49-F238E27FC236}">
                <a16:creationId xmlns:a16="http://schemas.microsoft.com/office/drawing/2014/main" xmlns="" id="{35B91146-568E-499D-A926-D11CB89DD516}"/>
              </a:ext>
            </a:extLst>
          </p:cNvPr>
          <p:cNvSpPr>
            <a:spLocks noChangeArrowheads="1"/>
          </p:cNvSpPr>
          <p:nvPr/>
        </p:nvSpPr>
        <p:spPr bwMode="auto">
          <a:xfrm>
            <a:off x="965689" y="1285143"/>
            <a:ext cx="2083777" cy="21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108"/>
              </a:lnSpc>
            </a:pPr>
            <a:r>
              <a:rPr lang="it-IT" altLang="it-IT" sz="1108"/>
              <a:t>Collaborazione</a:t>
            </a:r>
          </a:p>
        </p:txBody>
      </p:sp>
      <p:sp>
        <p:nvSpPr>
          <p:cNvPr id="242706" name="Rectangle 18">
            <a:extLst>
              <a:ext uri="{FF2B5EF4-FFF2-40B4-BE49-F238E27FC236}">
                <a16:creationId xmlns:a16="http://schemas.microsoft.com/office/drawing/2014/main" xmlns="" id="{830D48AF-155B-4FAC-9D2F-98136E9E13F3}"/>
              </a:ext>
            </a:extLst>
          </p:cNvPr>
          <p:cNvSpPr>
            <a:spLocks noChangeArrowheads="1"/>
          </p:cNvSpPr>
          <p:nvPr/>
        </p:nvSpPr>
        <p:spPr bwMode="auto">
          <a:xfrm>
            <a:off x="2952751" y="5565531"/>
            <a:ext cx="1894742" cy="671146"/>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07" name="Rectangle 19">
            <a:extLst>
              <a:ext uri="{FF2B5EF4-FFF2-40B4-BE49-F238E27FC236}">
                <a16:creationId xmlns:a16="http://schemas.microsoft.com/office/drawing/2014/main" xmlns="" id="{15E6109B-5D6A-4A8C-A021-11DEE9A18E3D}"/>
              </a:ext>
            </a:extLst>
          </p:cNvPr>
          <p:cNvSpPr>
            <a:spLocks noChangeArrowheads="1"/>
          </p:cNvSpPr>
          <p:nvPr/>
        </p:nvSpPr>
        <p:spPr bwMode="auto">
          <a:xfrm>
            <a:off x="2965939" y="5646128"/>
            <a:ext cx="1699846"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108"/>
              </a:lnSpc>
            </a:pPr>
            <a:r>
              <a:rPr lang="it-IT" altLang="it-IT" sz="1015"/>
              <a:t>“Unusquisque faber fortunae suae” </a:t>
            </a:r>
          </a:p>
        </p:txBody>
      </p:sp>
      <p:sp>
        <p:nvSpPr>
          <p:cNvPr id="242708" name="Rectangle 20">
            <a:extLst>
              <a:ext uri="{FF2B5EF4-FFF2-40B4-BE49-F238E27FC236}">
                <a16:creationId xmlns:a16="http://schemas.microsoft.com/office/drawing/2014/main" xmlns="" id="{8A51904F-8DF6-4BF4-B2F7-B007B1EAE154}"/>
              </a:ext>
            </a:extLst>
          </p:cNvPr>
          <p:cNvSpPr>
            <a:spLocks noChangeArrowheads="1"/>
          </p:cNvSpPr>
          <p:nvPr/>
        </p:nvSpPr>
        <p:spPr bwMode="auto">
          <a:xfrm>
            <a:off x="2952751" y="3776296"/>
            <a:ext cx="1894742" cy="1745273"/>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09" name="Rectangle 21">
            <a:extLst>
              <a:ext uri="{FF2B5EF4-FFF2-40B4-BE49-F238E27FC236}">
                <a16:creationId xmlns:a16="http://schemas.microsoft.com/office/drawing/2014/main" xmlns="" id="{17248DA8-3B62-4F7C-ACBC-A8D2E70DF931}"/>
              </a:ext>
            </a:extLst>
          </p:cNvPr>
          <p:cNvSpPr>
            <a:spLocks noChangeArrowheads="1"/>
          </p:cNvSpPr>
          <p:nvPr/>
        </p:nvSpPr>
        <p:spPr bwMode="auto">
          <a:xfrm>
            <a:off x="2965939" y="3858358"/>
            <a:ext cx="18683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108"/>
              </a:lnSpc>
            </a:pPr>
            <a:r>
              <a:rPr lang="it-IT" altLang="it-IT" sz="1015"/>
              <a:t>Quando percepisce una riduzione di opportunità, se gli viene negata l’autonomia, il potere decisionale, il controllo. Se le cose vengono rallentate, se gli si chiedono troppe istruzioni.</a:t>
            </a:r>
          </a:p>
        </p:txBody>
      </p:sp>
      <p:sp>
        <p:nvSpPr>
          <p:cNvPr id="242710" name="Rectangle 22">
            <a:extLst>
              <a:ext uri="{FF2B5EF4-FFF2-40B4-BE49-F238E27FC236}">
                <a16:creationId xmlns:a16="http://schemas.microsoft.com/office/drawing/2014/main" xmlns="" id="{748F236A-6834-4561-A442-5441F9B7A1C0}"/>
              </a:ext>
            </a:extLst>
          </p:cNvPr>
          <p:cNvSpPr>
            <a:spLocks noChangeArrowheads="1"/>
          </p:cNvSpPr>
          <p:nvPr/>
        </p:nvSpPr>
        <p:spPr bwMode="auto">
          <a:xfrm>
            <a:off x="2952751" y="2801816"/>
            <a:ext cx="1894742" cy="933450"/>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11" name="Rectangle 23">
            <a:extLst>
              <a:ext uri="{FF2B5EF4-FFF2-40B4-BE49-F238E27FC236}">
                <a16:creationId xmlns:a16="http://schemas.microsoft.com/office/drawing/2014/main" xmlns="" id="{177708F3-D5D8-49CF-A3DA-6A5BDB0A095A}"/>
              </a:ext>
            </a:extLst>
          </p:cNvPr>
          <p:cNvSpPr>
            <a:spLocks noChangeArrowheads="1"/>
          </p:cNvSpPr>
          <p:nvPr/>
        </p:nvSpPr>
        <p:spPr bwMode="auto">
          <a:xfrm>
            <a:off x="2965939" y="2880946"/>
            <a:ext cx="1868366"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108"/>
              </a:lnSpc>
            </a:pPr>
            <a:r>
              <a:rPr lang="it-IT" altLang="it-IT" sz="1108"/>
              <a:t>COSA</a:t>
            </a:r>
            <a:endParaRPr lang="it-IT" altLang="it-IT" sz="1015"/>
          </a:p>
          <a:p>
            <a:pPr algn="ctr">
              <a:lnSpc>
                <a:spcPts val="1108"/>
              </a:lnSpc>
            </a:pPr>
            <a:endParaRPr lang="it-IT" altLang="it-IT" sz="1015"/>
          </a:p>
          <a:p>
            <a:pPr>
              <a:lnSpc>
                <a:spcPts val="1108"/>
              </a:lnSpc>
            </a:pPr>
            <a:r>
              <a:rPr lang="it-IT" altLang="it-IT" sz="1015"/>
              <a:t>Verrà fatto, quando </a:t>
            </a:r>
          </a:p>
        </p:txBody>
      </p:sp>
      <p:sp>
        <p:nvSpPr>
          <p:cNvPr id="242712" name="Rectangle 24">
            <a:extLst>
              <a:ext uri="{FF2B5EF4-FFF2-40B4-BE49-F238E27FC236}">
                <a16:creationId xmlns:a16="http://schemas.microsoft.com/office/drawing/2014/main" xmlns="" id="{D9887278-E63D-4488-AE3C-4D50D01BF6F0}"/>
              </a:ext>
            </a:extLst>
          </p:cNvPr>
          <p:cNvSpPr>
            <a:spLocks noChangeArrowheads="1"/>
          </p:cNvSpPr>
          <p:nvPr/>
        </p:nvSpPr>
        <p:spPr bwMode="auto">
          <a:xfrm>
            <a:off x="2952751" y="1647092"/>
            <a:ext cx="1894742" cy="1109297"/>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13" name="Rectangle 25">
            <a:extLst>
              <a:ext uri="{FF2B5EF4-FFF2-40B4-BE49-F238E27FC236}">
                <a16:creationId xmlns:a16="http://schemas.microsoft.com/office/drawing/2014/main" xmlns="" id="{76EA3390-26A3-4F73-B977-5DF283D45469}"/>
              </a:ext>
            </a:extLst>
          </p:cNvPr>
          <p:cNvSpPr>
            <a:spLocks noChangeArrowheads="1"/>
          </p:cNvSpPr>
          <p:nvPr/>
        </p:nvSpPr>
        <p:spPr bwMode="auto">
          <a:xfrm>
            <a:off x="2965939" y="1688123"/>
            <a:ext cx="1786304" cy="78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108"/>
              </a:lnSpc>
            </a:pPr>
            <a:r>
              <a:rPr lang="it-IT" altLang="it-IT" sz="1108"/>
              <a:t>AZIONE</a:t>
            </a:r>
            <a:endParaRPr lang="it-IT" altLang="it-IT" sz="1015"/>
          </a:p>
          <a:p>
            <a:pPr algn="ctr">
              <a:lnSpc>
                <a:spcPts val="1108"/>
              </a:lnSpc>
            </a:pPr>
            <a:endParaRPr lang="it-IT" altLang="it-IT" sz="1015"/>
          </a:p>
          <a:p>
            <a:pPr>
              <a:lnSpc>
                <a:spcPts val="1108"/>
              </a:lnSpc>
            </a:pPr>
            <a:r>
              <a:rPr lang="it-IT" altLang="it-IT" sz="1015"/>
              <a:t>Voglio essere padrone del mio destino, essere in posizione di forza e avere successo.</a:t>
            </a:r>
          </a:p>
        </p:txBody>
      </p:sp>
      <p:sp>
        <p:nvSpPr>
          <p:cNvPr id="242714" name="Rectangle 26">
            <a:extLst>
              <a:ext uri="{FF2B5EF4-FFF2-40B4-BE49-F238E27FC236}">
                <a16:creationId xmlns:a16="http://schemas.microsoft.com/office/drawing/2014/main" xmlns="" id="{0853D8A5-0F05-4993-9E82-6CCF385F4B44}"/>
              </a:ext>
            </a:extLst>
          </p:cNvPr>
          <p:cNvSpPr>
            <a:spLocks noChangeArrowheads="1"/>
          </p:cNvSpPr>
          <p:nvPr/>
        </p:nvSpPr>
        <p:spPr bwMode="auto">
          <a:xfrm>
            <a:off x="2952751" y="1225062"/>
            <a:ext cx="1894742" cy="361950"/>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15" name="Rectangle 27">
            <a:extLst>
              <a:ext uri="{FF2B5EF4-FFF2-40B4-BE49-F238E27FC236}">
                <a16:creationId xmlns:a16="http://schemas.microsoft.com/office/drawing/2014/main" xmlns="" id="{22D9D03A-27A0-4140-8E12-CB14B93983C5}"/>
              </a:ext>
            </a:extLst>
          </p:cNvPr>
          <p:cNvSpPr>
            <a:spLocks noChangeArrowheads="1"/>
          </p:cNvSpPr>
          <p:nvPr/>
        </p:nvSpPr>
        <p:spPr bwMode="auto">
          <a:xfrm>
            <a:off x="2927838" y="1285143"/>
            <a:ext cx="2082312" cy="21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108"/>
              </a:lnSpc>
            </a:pPr>
            <a:r>
              <a:rPr lang="it-IT" altLang="it-IT" sz="1108"/>
              <a:t>Direzione</a:t>
            </a:r>
          </a:p>
        </p:txBody>
      </p:sp>
      <p:sp>
        <p:nvSpPr>
          <p:cNvPr id="242716" name="Rectangle 28">
            <a:extLst>
              <a:ext uri="{FF2B5EF4-FFF2-40B4-BE49-F238E27FC236}">
                <a16:creationId xmlns:a16="http://schemas.microsoft.com/office/drawing/2014/main" xmlns="" id="{1CCA0CFE-5A24-4A91-A8F9-F7C3309F9A7D}"/>
              </a:ext>
            </a:extLst>
          </p:cNvPr>
          <p:cNvSpPr>
            <a:spLocks noChangeArrowheads="1"/>
          </p:cNvSpPr>
          <p:nvPr/>
        </p:nvSpPr>
        <p:spPr bwMode="auto">
          <a:xfrm>
            <a:off x="4914900" y="5565531"/>
            <a:ext cx="1893277" cy="671146"/>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17" name="Rectangle 29">
            <a:extLst>
              <a:ext uri="{FF2B5EF4-FFF2-40B4-BE49-F238E27FC236}">
                <a16:creationId xmlns:a16="http://schemas.microsoft.com/office/drawing/2014/main" xmlns="" id="{36A78A56-D5C6-4B60-B8B4-97776716F15B}"/>
              </a:ext>
            </a:extLst>
          </p:cNvPr>
          <p:cNvSpPr>
            <a:spLocks noChangeArrowheads="1"/>
          </p:cNvSpPr>
          <p:nvPr/>
        </p:nvSpPr>
        <p:spPr bwMode="auto">
          <a:xfrm>
            <a:off x="4928089" y="5646128"/>
            <a:ext cx="1699846"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108"/>
              </a:lnSpc>
            </a:pPr>
            <a:r>
              <a:rPr lang="it-IT" altLang="it-IT" sz="1015"/>
              <a:t>“Mai fare il passo più lungo della gamba”</a:t>
            </a:r>
          </a:p>
        </p:txBody>
      </p:sp>
      <p:sp>
        <p:nvSpPr>
          <p:cNvPr id="242718" name="Rectangle 30">
            <a:extLst>
              <a:ext uri="{FF2B5EF4-FFF2-40B4-BE49-F238E27FC236}">
                <a16:creationId xmlns:a16="http://schemas.microsoft.com/office/drawing/2014/main" xmlns="" id="{6A1A0B7E-B88E-48FE-A205-4B24F758C3A9}"/>
              </a:ext>
            </a:extLst>
          </p:cNvPr>
          <p:cNvSpPr>
            <a:spLocks noChangeArrowheads="1"/>
          </p:cNvSpPr>
          <p:nvPr/>
        </p:nvSpPr>
        <p:spPr bwMode="auto">
          <a:xfrm>
            <a:off x="4914900" y="3776296"/>
            <a:ext cx="1893277" cy="1745273"/>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19" name="Rectangle 31">
            <a:extLst>
              <a:ext uri="{FF2B5EF4-FFF2-40B4-BE49-F238E27FC236}">
                <a16:creationId xmlns:a16="http://schemas.microsoft.com/office/drawing/2014/main" xmlns="" id="{BF495CE5-1F28-4B4F-AF4E-1F7EB039F744}"/>
              </a:ext>
            </a:extLst>
          </p:cNvPr>
          <p:cNvSpPr>
            <a:spLocks noChangeArrowheads="1"/>
          </p:cNvSpPr>
          <p:nvPr/>
        </p:nvSpPr>
        <p:spPr bwMode="auto">
          <a:xfrm>
            <a:off x="4928089" y="3858358"/>
            <a:ext cx="1868365" cy="120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108"/>
              </a:lnSpc>
            </a:pPr>
            <a:r>
              <a:rPr lang="it-IT" altLang="it-IT" sz="1015"/>
              <a:t>Quando percepisce la disorganizzazione, la mancanza di chiarezza delle procedure, poco o nessun rigore.</a:t>
            </a:r>
          </a:p>
          <a:p>
            <a:pPr>
              <a:lnSpc>
                <a:spcPts val="1108"/>
              </a:lnSpc>
            </a:pPr>
            <a:r>
              <a:rPr lang="it-IT" altLang="it-IT" sz="1015"/>
              <a:t>Improvviso passaggio ad argomenti ed aree sconosciute, decisioni prese troppo rapidamente.</a:t>
            </a:r>
          </a:p>
        </p:txBody>
      </p:sp>
      <p:sp>
        <p:nvSpPr>
          <p:cNvPr id="242720" name="Rectangle 32">
            <a:extLst>
              <a:ext uri="{FF2B5EF4-FFF2-40B4-BE49-F238E27FC236}">
                <a16:creationId xmlns:a16="http://schemas.microsoft.com/office/drawing/2014/main" xmlns="" id="{44AB54FB-E780-4229-A87A-D63CD76BAC00}"/>
              </a:ext>
            </a:extLst>
          </p:cNvPr>
          <p:cNvSpPr>
            <a:spLocks noChangeArrowheads="1"/>
          </p:cNvSpPr>
          <p:nvPr/>
        </p:nvSpPr>
        <p:spPr bwMode="auto">
          <a:xfrm>
            <a:off x="4914900" y="2801816"/>
            <a:ext cx="1893277" cy="933450"/>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21" name="Rectangle 33">
            <a:extLst>
              <a:ext uri="{FF2B5EF4-FFF2-40B4-BE49-F238E27FC236}">
                <a16:creationId xmlns:a16="http://schemas.microsoft.com/office/drawing/2014/main" xmlns="" id="{C5307118-6CA3-4518-BEC1-A060ED1F3162}"/>
              </a:ext>
            </a:extLst>
          </p:cNvPr>
          <p:cNvSpPr>
            <a:spLocks noChangeArrowheads="1"/>
          </p:cNvSpPr>
          <p:nvPr/>
        </p:nvSpPr>
        <p:spPr bwMode="auto">
          <a:xfrm>
            <a:off x="4928089" y="2880946"/>
            <a:ext cx="1868365"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108"/>
              </a:lnSpc>
            </a:pPr>
            <a:r>
              <a:rPr lang="it-IT" altLang="it-IT" sz="1108"/>
              <a:t>COME</a:t>
            </a:r>
            <a:endParaRPr lang="it-IT" altLang="it-IT" sz="1015"/>
          </a:p>
          <a:p>
            <a:pPr algn="ctr">
              <a:lnSpc>
                <a:spcPts val="1108"/>
              </a:lnSpc>
            </a:pPr>
            <a:endParaRPr lang="it-IT" altLang="it-IT" sz="1015"/>
          </a:p>
          <a:p>
            <a:pPr>
              <a:lnSpc>
                <a:spcPts val="1108"/>
              </a:lnSpc>
            </a:pPr>
            <a:r>
              <a:rPr lang="it-IT" altLang="it-IT" sz="1015"/>
              <a:t>Il metodo, il sistema, le ragioni</a:t>
            </a:r>
          </a:p>
        </p:txBody>
      </p:sp>
      <p:sp>
        <p:nvSpPr>
          <p:cNvPr id="242722" name="Rectangle 34">
            <a:extLst>
              <a:ext uri="{FF2B5EF4-FFF2-40B4-BE49-F238E27FC236}">
                <a16:creationId xmlns:a16="http://schemas.microsoft.com/office/drawing/2014/main" xmlns="" id="{A409E15E-BA5B-432E-A621-2190AD863934}"/>
              </a:ext>
            </a:extLst>
          </p:cNvPr>
          <p:cNvSpPr>
            <a:spLocks noChangeArrowheads="1"/>
          </p:cNvSpPr>
          <p:nvPr/>
        </p:nvSpPr>
        <p:spPr bwMode="auto">
          <a:xfrm>
            <a:off x="4914900" y="1647092"/>
            <a:ext cx="1893277" cy="1109297"/>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23" name="Rectangle 35">
            <a:extLst>
              <a:ext uri="{FF2B5EF4-FFF2-40B4-BE49-F238E27FC236}">
                <a16:creationId xmlns:a16="http://schemas.microsoft.com/office/drawing/2014/main" xmlns="" id="{96D1CF5C-9A11-43CA-97A0-FC718B5722D8}"/>
              </a:ext>
            </a:extLst>
          </p:cNvPr>
          <p:cNvSpPr>
            <a:spLocks noChangeArrowheads="1"/>
          </p:cNvSpPr>
          <p:nvPr/>
        </p:nvSpPr>
        <p:spPr bwMode="auto">
          <a:xfrm>
            <a:off x="4928089" y="1688123"/>
            <a:ext cx="1786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108"/>
              </a:lnSpc>
            </a:pPr>
            <a:r>
              <a:rPr lang="it-IT" altLang="it-IT" sz="1108"/>
              <a:t>LOGICA</a:t>
            </a:r>
          </a:p>
          <a:p>
            <a:pPr algn="ctr">
              <a:lnSpc>
                <a:spcPts val="1108"/>
              </a:lnSpc>
            </a:pPr>
            <a:endParaRPr lang="it-IT" altLang="it-IT" sz="1015"/>
          </a:p>
          <a:p>
            <a:pPr>
              <a:lnSpc>
                <a:spcPts val="1108"/>
              </a:lnSpc>
            </a:pPr>
            <a:r>
              <a:rPr lang="it-IT" altLang="it-IT" sz="1015"/>
              <a:t>Voglio costruire su ciò che ho già e utilizzare le risorse in modo razionale per procedere meglio. </a:t>
            </a:r>
          </a:p>
        </p:txBody>
      </p:sp>
      <p:sp>
        <p:nvSpPr>
          <p:cNvPr id="242724" name="Rectangle 36">
            <a:extLst>
              <a:ext uri="{FF2B5EF4-FFF2-40B4-BE49-F238E27FC236}">
                <a16:creationId xmlns:a16="http://schemas.microsoft.com/office/drawing/2014/main" xmlns="" id="{096399D6-64CB-4619-B2BC-141DAEDE7C60}"/>
              </a:ext>
            </a:extLst>
          </p:cNvPr>
          <p:cNvSpPr>
            <a:spLocks noChangeArrowheads="1"/>
          </p:cNvSpPr>
          <p:nvPr/>
        </p:nvSpPr>
        <p:spPr bwMode="auto">
          <a:xfrm>
            <a:off x="4914900" y="1225062"/>
            <a:ext cx="1893277" cy="361950"/>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25" name="Rectangle 37">
            <a:extLst>
              <a:ext uri="{FF2B5EF4-FFF2-40B4-BE49-F238E27FC236}">
                <a16:creationId xmlns:a16="http://schemas.microsoft.com/office/drawing/2014/main" xmlns="" id="{EABF5397-E37B-45AD-87EC-93EB411DB3B8}"/>
              </a:ext>
            </a:extLst>
          </p:cNvPr>
          <p:cNvSpPr>
            <a:spLocks noChangeArrowheads="1"/>
          </p:cNvSpPr>
          <p:nvPr/>
        </p:nvSpPr>
        <p:spPr bwMode="auto">
          <a:xfrm>
            <a:off x="4887059" y="1285143"/>
            <a:ext cx="2083777" cy="21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108"/>
              </a:lnSpc>
            </a:pPr>
            <a:r>
              <a:rPr lang="it-IT" altLang="it-IT" sz="1108"/>
              <a:t>Continuità</a:t>
            </a:r>
          </a:p>
        </p:txBody>
      </p:sp>
      <p:sp>
        <p:nvSpPr>
          <p:cNvPr id="242726" name="Rectangle 38">
            <a:extLst>
              <a:ext uri="{FF2B5EF4-FFF2-40B4-BE49-F238E27FC236}">
                <a16:creationId xmlns:a16="http://schemas.microsoft.com/office/drawing/2014/main" xmlns="" id="{76B8F8E5-E834-478F-9C3C-389EEDACE541}"/>
              </a:ext>
            </a:extLst>
          </p:cNvPr>
          <p:cNvSpPr>
            <a:spLocks noChangeArrowheads="1"/>
          </p:cNvSpPr>
          <p:nvPr/>
        </p:nvSpPr>
        <p:spPr bwMode="auto">
          <a:xfrm>
            <a:off x="6877050" y="5565531"/>
            <a:ext cx="1893277" cy="671146"/>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27" name="Rectangle 39">
            <a:extLst>
              <a:ext uri="{FF2B5EF4-FFF2-40B4-BE49-F238E27FC236}">
                <a16:creationId xmlns:a16="http://schemas.microsoft.com/office/drawing/2014/main" xmlns="" id="{827A8EF2-3587-43D3-88DB-A9353E9E0D1C}"/>
              </a:ext>
            </a:extLst>
          </p:cNvPr>
          <p:cNvSpPr>
            <a:spLocks noChangeArrowheads="1"/>
          </p:cNvSpPr>
          <p:nvPr/>
        </p:nvSpPr>
        <p:spPr bwMode="auto">
          <a:xfrm>
            <a:off x="6890239" y="5646128"/>
            <a:ext cx="1699846"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108"/>
              </a:lnSpc>
            </a:pPr>
            <a:r>
              <a:rPr lang="it-IT" altLang="it-IT" sz="1015"/>
              <a:t>“Per farsi intendere bisogna parlare latino con i dotti e volgare con i villani”</a:t>
            </a:r>
          </a:p>
        </p:txBody>
      </p:sp>
      <p:sp>
        <p:nvSpPr>
          <p:cNvPr id="242728" name="Rectangle 40">
            <a:extLst>
              <a:ext uri="{FF2B5EF4-FFF2-40B4-BE49-F238E27FC236}">
                <a16:creationId xmlns:a16="http://schemas.microsoft.com/office/drawing/2014/main" xmlns="" id="{36B6C340-0083-4B07-86ED-93C70500817B}"/>
              </a:ext>
            </a:extLst>
          </p:cNvPr>
          <p:cNvSpPr>
            <a:spLocks noChangeArrowheads="1"/>
          </p:cNvSpPr>
          <p:nvPr/>
        </p:nvSpPr>
        <p:spPr bwMode="auto">
          <a:xfrm>
            <a:off x="6877050" y="3776296"/>
            <a:ext cx="1893277" cy="1745273"/>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29" name="Rectangle 41">
            <a:extLst>
              <a:ext uri="{FF2B5EF4-FFF2-40B4-BE49-F238E27FC236}">
                <a16:creationId xmlns:a16="http://schemas.microsoft.com/office/drawing/2014/main" xmlns="" id="{BFE9CD0E-B4F4-4482-B7DB-F2B7CC67767B}"/>
              </a:ext>
            </a:extLst>
          </p:cNvPr>
          <p:cNvSpPr>
            <a:spLocks noChangeArrowheads="1"/>
          </p:cNvSpPr>
          <p:nvPr/>
        </p:nvSpPr>
        <p:spPr bwMode="auto">
          <a:xfrm>
            <a:off x="6890239" y="3858358"/>
            <a:ext cx="1866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108"/>
              </a:lnSpc>
            </a:pPr>
            <a:r>
              <a:rPr lang="it-IT" altLang="it-IT" sz="1015"/>
              <a:t>Quando percepisce rigidità di posizioni, rancori, critiche, se vengono esposti argomenti che mettono le persone in imbarazzo, quando lo si taglia fuori.</a:t>
            </a:r>
          </a:p>
        </p:txBody>
      </p:sp>
      <p:sp>
        <p:nvSpPr>
          <p:cNvPr id="242730" name="Rectangle 42">
            <a:extLst>
              <a:ext uri="{FF2B5EF4-FFF2-40B4-BE49-F238E27FC236}">
                <a16:creationId xmlns:a16="http://schemas.microsoft.com/office/drawing/2014/main" xmlns="" id="{34F1A440-9AE5-4A3E-91C4-D7DFC9222F37}"/>
              </a:ext>
            </a:extLst>
          </p:cNvPr>
          <p:cNvSpPr>
            <a:spLocks noChangeArrowheads="1"/>
          </p:cNvSpPr>
          <p:nvPr/>
        </p:nvSpPr>
        <p:spPr bwMode="auto">
          <a:xfrm>
            <a:off x="6877050" y="2801816"/>
            <a:ext cx="1893277" cy="933450"/>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31" name="Rectangle 43">
            <a:extLst>
              <a:ext uri="{FF2B5EF4-FFF2-40B4-BE49-F238E27FC236}">
                <a16:creationId xmlns:a16="http://schemas.microsoft.com/office/drawing/2014/main" xmlns="" id="{D55C0370-4BE3-4248-9F35-E3E569C50C97}"/>
              </a:ext>
            </a:extLst>
          </p:cNvPr>
          <p:cNvSpPr>
            <a:spLocks noChangeArrowheads="1"/>
          </p:cNvSpPr>
          <p:nvPr/>
        </p:nvSpPr>
        <p:spPr bwMode="auto">
          <a:xfrm>
            <a:off x="6890239" y="2880946"/>
            <a:ext cx="1866900" cy="64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108"/>
              </a:lnSpc>
            </a:pPr>
            <a:r>
              <a:rPr lang="it-IT" altLang="it-IT" sz="1108"/>
              <a:t>CHI</a:t>
            </a:r>
            <a:endParaRPr lang="it-IT" altLang="it-IT" sz="1015"/>
          </a:p>
          <a:p>
            <a:pPr algn="ctr">
              <a:lnSpc>
                <a:spcPts val="1108"/>
              </a:lnSpc>
            </a:pPr>
            <a:endParaRPr lang="it-IT" altLang="it-IT" sz="1015"/>
          </a:p>
          <a:p>
            <a:pPr>
              <a:lnSpc>
                <a:spcPts val="1108"/>
              </a:lnSpc>
            </a:pPr>
            <a:r>
              <a:rPr lang="it-IT" altLang="it-IT" sz="1015"/>
              <a:t>Verrà coinvolto, sarà informato, deve approvare </a:t>
            </a:r>
          </a:p>
        </p:txBody>
      </p:sp>
      <p:sp>
        <p:nvSpPr>
          <p:cNvPr id="242732" name="Rectangle 44">
            <a:extLst>
              <a:ext uri="{FF2B5EF4-FFF2-40B4-BE49-F238E27FC236}">
                <a16:creationId xmlns:a16="http://schemas.microsoft.com/office/drawing/2014/main" xmlns="" id="{FF588DB5-762C-4A9A-9D73-BA59DC356825}"/>
              </a:ext>
            </a:extLst>
          </p:cNvPr>
          <p:cNvSpPr>
            <a:spLocks noChangeArrowheads="1"/>
          </p:cNvSpPr>
          <p:nvPr/>
        </p:nvSpPr>
        <p:spPr bwMode="auto">
          <a:xfrm>
            <a:off x="6877050" y="1647092"/>
            <a:ext cx="1893277" cy="1109297"/>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33" name="Rectangle 45">
            <a:extLst>
              <a:ext uri="{FF2B5EF4-FFF2-40B4-BE49-F238E27FC236}">
                <a16:creationId xmlns:a16="http://schemas.microsoft.com/office/drawing/2014/main" xmlns="" id="{E18E3CA7-B96C-480D-AE5B-D19FF195B08D}"/>
              </a:ext>
            </a:extLst>
          </p:cNvPr>
          <p:cNvSpPr>
            <a:spLocks noChangeArrowheads="1"/>
          </p:cNvSpPr>
          <p:nvPr/>
        </p:nvSpPr>
        <p:spPr bwMode="auto">
          <a:xfrm>
            <a:off x="6890239" y="1688123"/>
            <a:ext cx="1866900" cy="1064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108"/>
              </a:lnSpc>
            </a:pPr>
            <a:r>
              <a:rPr lang="it-IT" altLang="it-IT" sz="1108"/>
              <a:t>ARMONIA</a:t>
            </a:r>
            <a:endParaRPr lang="it-IT" altLang="it-IT" sz="1015"/>
          </a:p>
          <a:p>
            <a:pPr algn="ctr">
              <a:lnSpc>
                <a:spcPts val="1108"/>
              </a:lnSpc>
            </a:pPr>
            <a:endParaRPr lang="it-IT" altLang="it-IT" sz="1015"/>
          </a:p>
          <a:p>
            <a:pPr>
              <a:lnSpc>
                <a:spcPts val="1108"/>
              </a:lnSpc>
            </a:pPr>
            <a:r>
              <a:rPr lang="it-IT" altLang="it-IT" sz="1015"/>
              <a:t>Per ottenere quello che desidero devo fare in modo che gli altri ottengano quello che vogliono. Voglio riuscire e ottenere la stima degli altri. </a:t>
            </a:r>
          </a:p>
        </p:txBody>
      </p:sp>
      <p:sp>
        <p:nvSpPr>
          <p:cNvPr id="242734" name="Rectangle 46">
            <a:extLst>
              <a:ext uri="{FF2B5EF4-FFF2-40B4-BE49-F238E27FC236}">
                <a16:creationId xmlns:a16="http://schemas.microsoft.com/office/drawing/2014/main" xmlns="" id="{2F13D700-A54B-4C1A-B1E3-8A4D12CF03A9}"/>
              </a:ext>
            </a:extLst>
          </p:cNvPr>
          <p:cNvSpPr>
            <a:spLocks noChangeArrowheads="1"/>
          </p:cNvSpPr>
          <p:nvPr/>
        </p:nvSpPr>
        <p:spPr bwMode="auto">
          <a:xfrm>
            <a:off x="6877050" y="1225062"/>
            <a:ext cx="1893277" cy="361950"/>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2735" name="Rectangle 47">
            <a:extLst>
              <a:ext uri="{FF2B5EF4-FFF2-40B4-BE49-F238E27FC236}">
                <a16:creationId xmlns:a16="http://schemas.microsoft.com/office/drawing/2014/main" xmlns="" id="{ECA1E89A-AF5D-4320-A350-EC527408AA74}"/>
              </a:ext>
            </a:extLst>
          </p:cNvPr>
          <p:cNvSpPr>
            <a:spLocks noChangeArrowheads="1"/>
          </p:cNvSpPr>
          <p:nvPr/>
        </p:nvSpPr>
        <p:spPr bwMode="auto">
          <a:xfrm>
            <a:off x="6847743" y="1285143"/>
            <a:ext cx="1881554" cy="21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algn="l" defTabSz="739775">
              <a:defRPr sz="2400">
                <a:solidFill>
                  <a:schemeClr val="tx1"/>
                </a:solidFill>
                <a:latin typeface="Times New Roman" panose="02020603050405020304" pitchFamily="18" charset="0"/>
              </a:defRPr>
            </a:lvl1pPr>
            <a:lvl2pPr marL="514350" algn="l" defTabSz="739775">
              <a:defRPr sz="2400">
                <a:solidFill>
                  <a:schemeClr val="tx1"/>
                </a:solidFill>
                <a:latin typeface="Times New Roman" panose="02020603050405020304" pitchFamily="18" charset="0"/>
              </a:defRPr>
            </a:lvl2pPr>
            <a:lvl3pPr marL="1028700" algn="l" defTabSz="739775">
              <a:defRPr sz="2400">
                <a:solidFill>
                  <a:schemeClr val="tx1"/>
                </a:solidFill>
                <a:latin typeface="Times New Roman" panose="02020603050405020304" pitchFamily="18" charset="0"/>
              </a:defRPr>
            </a:lvl3pPr>
            <a:lvl4pPr marL="1543050" algn="l" defTabSz="739775">
              <a:defRPr sz="2400">
                <a:solidFill>
                  <a:schemeClr val="tx1"/>
                </a:solidFill>
                <a:latin typeface="Times New Roman" panose="02020603050405020304" pitchFamily="18" charset="0"/>
              </a:defRPr>
            </a:lvl4pPr>
            <a:lvl5pPr marL="2057400" algn="l" defTabSz="739775">
              <a:defRPr sz="2400">
                <a:solidFill>
                  <a:schemeClr val="tx1"/>
                </a:solidFill>
                <a:latin typeface="Times New Roman" panose="02020603050405020304" pitchFamily="18" charset="0"/>
              </a:defRPr>
            </a:lvl5pPr>
            <a:lvl6pPr marL="2514600" defTabSz="739775" eaLnBrk="0" fontAlgn="base" hangingPunct="0">
              <a:spcBef>
                <a:spcPct val="0"/>
              </a:spcBef>
              <a:spcAft>
                <a:spcPct val="0"/>
              </a:spcAft>
              <a:defRPr sz="2400">
                <a:solidFill>
                  <a:schemeClr val="tx1"/>
                </a:solidFill>
                <a:latin typeface="Times New Roman" panose="02020603050405020304" pitchFamily="18" charset="0"/>
              </a:defRPr>
            </a:lvl6pPr>
            <a:lvl7pPr marL="2971800" defTabSz="739775" eaLnBrk="0" fontAlgn="base" hangingPunct="0">
              <a:spcBef>
                <a:spcPct val="0"/>
              </a:spcBef>
              <a:spcAft>
                <a:spcPct val="0"/>
              </a:spcAft>
              <a:defRPr sz="2400">
                <a:solidFill>
                  <a:schemeClr val="tx1"/>
                </a:solidFill>
                <a:latin typeface="Times New Roman" panose="02020603050405020304" pitchFamily="18" charset="0"/>
              </a:defRPr>
            </a:lvl7pPr>
            <a:lvl8pPr marL="3429000" defTabSz="739775" eaLnBrk="0" fontAlgn="base" hangingPunct="0">
              <a:spcBef>
                <a:spcPct val="0"/>
              </a:spcBef>
              <a:spcAft>
                <a:spcPct val="0"/>
              </a:spcAft>
              <a:defRPr sz="2400">
                <a:solidFill>
                  <a:schemeClr val="tx1"/>
                </a:solidFill>
                <a:latin typeface="Times New Roman" panose="02020603050405020304" pitchFamily="18" charset="0"/>
              </a:defRPr>
            </a:lvl8pPr>
            <a:lvl9pPr marL="3886200" defTabSz="73977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108"/>
              </a:lnSpc>
            </a:pPr>
            <a:r>
              <a:rPr lang="it-IT" altLang="it-IT" sz="1108"/>
              <a:t>Flessibilità</a:t>
            </a:r>
          </a:p>
        </p:txBody>
      </p:sp>
    </p:spTree>
    <p:extLst>
      <p:ext uri="{BB962C8B-B14F-4D97-AF65-F5344CB8AC3E}">
        <p14:creationId xmlns:p14="http://schemas.microsoft.com/office/powerpoint/2010/main" val="1546011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1026">
            <a:extLst>
              <a:ext uri="{FF2B5EF4-FFF2-40B4-BE49-F238E27FC236}">
                <a16:creationId xmlns:a16="http://schemas.microsoft.com/office/drawing/2014/main" xmlns="" id="{0C6D4B4A-4E0D-4FB3-866E-18359772F413}"/>
              </a:ext>
            </a:extLst>
          </p:cNvPr>
          <p:cNvSpPr>
            <a:spLocks noChangeArrowheads="1"/>
          </p:cNvSpPr>
          <p:nvPr/>
        </p:nvSpPr>
        <p:spPr bwMode="auto">
          <a:xfrm>
            <a:off x="499697" y="2133600"/>
            <a:ext cx="4103077" cy="4319736"/>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4739" name="Rectangle 1027">
            <a:extLst>
              <a:ext uri="{FF2B5EF4-FFF2-40B4-BE49-F238E27FC236}">
                <a16:creationId xmlns:a16="http://schemas.microsoft.com/office/drawing/2014/main" xmlns="" id="{029CC385-4BB6-44AA-9F71-FAB6E909243C}"/>
              </a:ext>
            </a:extLst>
          </p:cNvPr>
          <p:cNvSpPr>
            <a:spLocks noChangeArrowheads="1"/>
          </p:cNvSpPr>
          <p:nvPr/>
        </p:nvSpPr>
        <p:spPr bwMode="auto">
          <a:xfrm>
            <a:off x="4648200" y="2133600"/>
            <a:ext cx="4103077" cy="4319736"/>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4740" name="Rectangle 1028">
            <a:extLst>
              <a:ext uri="{FF2B5EF4-FFF2-40B4-BE49-F238E27FC236}">
                <a16:creationId xmlns:a16="http://schemas.microsoft.com/office/drawing/2014/main" xmlns="" id="{AFC45773-EE59-41F6-9D4B-6816D5AB4D93}"/>
              </a:ext>
            </a:extLst>
          </p:cNvPr>
          <p:cNvSpPr>
            <a:spLocks noChangeArrowheads="1"/>
          </p:cNvSpPr>
          <p:nvPr/>
        </p:nvSpPr>
        <p:spPr bwMode="auto">
          <a:xfrm>
            <a:off x="499697" y="1693985"/>
            <a:ext cx="8251580" cy="392723"/>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4741" name="Rectangle 1029">
            <a:extLst>
              <a:ext uri="{FF2B5EF4-FFF2-40B4-BE49-F238E27FC236}">
                <a16:creationId xmlns:a16="http://schemas.microsoft.com/office/drawing/2014/main" xmlns="" id="{0127841D-C360-40D4-B033-6EE4B254CC1E}"/>
              </a:ext>
            </a:extLst>
          </p:cNvPr>
          <p:cNvSpPr>
            <a:spLocks noChangeArrowheads="1"/>
          </p:cNvSpPr>
          <p:nvPr/>
        </p:nvSpPr>
        <p:spPr bwMode="auto">
          <a:xfrm>
            <a:off x="499697" y="1254369"/>
            <a:ext cx="4103077" cy="392723"/>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4742" name="Rectangle 1030">
            <a:extLst>
              <a:ext uri="{FF2B5EF4-FFF2-40B4-BE49-F238E27FC236}">
                <a16:creationId xmlns:a16="http://schemas.microsoft.com/office/drawing/2014/main" xmlns="" id="{FBDBD116-57CD-4C59-B493-1233BAC8052E}"/>
              </a:ext>
            </a:extLst>
          </p:cNvPr>
          <p:cNvSpPr>
            <a:spLocks noChangeArrowheads="1"/>
          </p:cNvSpPr>
          <p:nvPr/>
        </p:nvSpPr>
        <p:spPr bwMode="auto">
          <a:xfrm>
            <a:off x="546589" y="2233246"/>
            <a:ext cx="3955073" cy="356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it-IT" altLang="it-IT" sz="1600" dirty="0"/>
              <a:t>Deve </a:t>
            </a:r>
            <a:r>
              <a:rPr lang="it-IT" altLang="it-IT" sz="1800" dirty="0"/>
              <a:t>sentire</a:t>
            </a:r>
            <a:r>
              <a:rPr lang="it-IT" altLang="it-IT" sz="1600" dirty="0"/>
              <a:t> che sta lavorando a un progetto di grande importanza</a:t>
            </a:r>
          </a:p>
          <a:p>
            <a:endParaRPr lang="it-IT" altLang="it-IT" sz="1600" dirty="0"/>
          </a:p>
          <a:p>
            <a:pPr>
              <a:buFontTx/>
              <a:buChar char="•"/>
            </a:pPr>
            <a:r>
              <a:rPr lang="it-IT" altLang="it-IT" sz="1600" dirty="0"/>
              <a:t>Ama ottenere risultati facendo cose utili alla gente</a:t>
            </a:r>
          </a:p>
          <a:p>
            <a:endParaRPr lang="it-IT" altLang="it-IT" sz="1600" dirty="0"/>
          </a:p>
          <a:p>
            <a:pPr>
              <a:buFontTx/>
              <a:buChar char="•"/>
            </a:pPr>
            <a:r>
              <a:rPr lang="it-IT" altLang="it-IT" sz="1600" dirty="0"/>
              <a:t>E’ disposto a dare fiducia alle affermazioni altrui, così come appaiono</a:t>
            </a:r>
          </a:p>
          <a:p>
            <a:endParaRPr lang="it-IT" altLang="it-IT" sz="1600" dirty="0"/>
          </a:p>
          <a:p>
            <a:pPr>
              <a:buFontTx/>
              <a:buChar char="•"/>
            </a:pPr>
            <a:r>
              <a:rPr lang="it-IT" altLang="it-IT" sz="1600" dirty="0"/>
              <a:t>Riconosce il contributo altrui e lo difende</a:t>
            </a:r>
          </a:p>
          <a:p>
            <a:endParaRPr lang="it-IT" altLang="it-IT" sz="1600" dirty="0"/>
          </a:p>
          <a:p>
            <a:endParaRPr lang="it-IT" altLang="it-IT" sz="1600" dirty="0"/>
          </a:p>
          <a:p>
            <a:pPr>
              <a:buFontTx/>
              <a:buChar char="•"/>
            </a:pPr>
            <a:r>
              <a:rPr lang="it-IT" altLang="it-IT" sz="1600" dirty="0"/>
              <a:t>Lascia spazio agli altri di sentirsi importanti nel determinare la direzione degli eventi</a:t>
            </a:r>
          </a:p>
        </p:txBody>
      </p:sp>
      <p:sp>
        <p:nvSpPr>
          <p:cNvPr id="244743" name="Rectangle 1031">
            <a:extLst>
              <a:ext uri="{FF2B5EF4-FFF2-40B4-BE49-F238E27FC236}">
                <a16:creationId xmlns:a16="http://schemas.microsoft.com/office/drawing/2014/main" xmlns="" id="{0D340A0D-D3F6-4A68-8588-E3E89259186A}"/>
              </a:ext>
            </a:extLst>
          </p:cNvPr>
          <p:cNvSpPr>
            <a:spLocks noGrp="1" noChangeArrowheads="1"/>
          </p:cNvSpPr>
          <p:nvPr>
            <p:ph type="title"/>
          </p:nvPr>
        </p:nvSpPr>
        <p:spPr>
          <a:xfrm>
            <a:off x="662645" y="389941"/>
            <a:ext cx="8064895" cy="552450"/>
          </a:xfrm>
          <a:noFill/>
          <a:ln/>
        </p:spPr>
        <p:txBody>
          <a:bodyPr/>
          <a:lstStyle/>
          <a:p>
            <a:r>
              <a:rPr lang="it-IT" altLang="it-IT" sz="3200" b="1" dirty="0"/>
              <a:t>LIFO</a:t>
            </a:r>
            <a:r>
              <a:rPr lang="it-IT" altLang="it-IT" sz="3200" b="1" baseline="30000" dirty="0"/>
              <a:t>®</a:t>
            </a:r>
            <a:r>
              <a:rPr lang="it-IT" altLang="it-IT" sz="3200" b="1" dirty="0"/>
              <a:t> - STILE COLLABORAZIONE/DISPONIBILITÀ</a:t>
            </a:r>
          </a:p>
        </p:txBody>
      </p:sp>
      <p:sp>
        <p:nvSpPr>
          <p:cNvPr id="244744" name="Rectangle 1032">
            <a:extLst>
              <a:ext uri="{FF2B5EF4-FFF2-40B4-BE49-F238E27FC236}">
                <a16:creationId xmlns:a16="http://schemas.microsoft.com/office/drawing/2014/main" xmlns="" id="{AFDBC84F-FC98-41B4-A3DD-D4CB8DF4ECB8}"/>
              </a:ext>
            </a:extLst>
          </p:cNvPr>
          <p:cNvSpPr>
            <a:spLocks noChangeArrowheads="1"/>
          </p:cNvSpPr>
          <p:nvPr/>
        </p:nvSpPr>
        <p:spPr bwMode="auto">
          <a:xfrm>
            <a:off x="4648200" y="1254369"/>
            <a:ext cx="4103077" cy="392723"/>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4745" name="Rectangle 1033">
            <a:extLst>
              <a:ext uri="{FF2B5EF4-FFF2-40B4-BE49-F238E27FC236}">
                <a16:creationId xmlns:a16="http://schemas.microsoft.com/office/drawing/2014/main" xmlns="" id="{33A1D04A-A925-479A-81AF-1860E0C72A4E}"/>
              </a:ext>
            </a:extLst>
          </p:cNvPr>
          <p:cNvSpPr>
            <a:spLocks noChangeArrowheads="1"/>
          </p:cNvSpPr>
          <p:nvPr/>
        </p:nvSpPr>
        <p:spPr bwMode="auto">
          <a:xfrm>
            <a:off x="4889989" y="1299797"/>
            <a:ext cx="3531577"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Eccessi (uso controproducente)</a:t>
            </a:r>
          </a:p>
        </p:txBody>
      </p:sp>
      <p:sp>
        <p:nvSpPr>
          <p:cNvPr id="244746" name="Rectangle 1034">
            <a:extLst>
              <a:ext uri="{FF2B5EF4-FFF2-40B4-BE49-F238E27FC236}">
                <a16:creationId xmlns:a16="http://schemas.microsoft.com/office/drawing/2014/main" xmlns="" id="{C0978579-4386-404F-999F-E46095C04870}"/>
              </a:ext>
            </a:extLst>
          </p:cNvPr>
          <p:cNvSpPr>
            <a:spLocks noChangeArrowheads="1"/>
          </p:cNvSpPr>
          <p:nvPr/>
        </p:nvSpPr>
        <p:spPr bwMode="auto">
          <a:xfrm>
            <a:off x="1195754" y="1299797"/>
            <a:ext cx="286629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Punti di forza (uso produttivo)</a:t>
            </a:r>
          </a:p>
        </p:txBody>
      </p:sp>
      <p:sp>
        <p:nvSpPr>
          <p:cNvPr id="244747" name="Rectangle 1035">
            <a:extLst>
              <a:ext uri="{FF2B5EF4-FFF2-40B4-BE49-F238E27FC236}">
                <a16:creationId xmlns:a16="http://schemas.microsoft.com/office/drawing/2014/main" xmlns="" id="{515B38FE-A499-40CC-B524-01C753665C87}"/>
              </a:ext>
            </a:extLst>
          </p:cNvPr>
          <p:cNvSpPr>
            <a:spLocks noChangeArrowheads="1"/>
          </p:cNvSpPr>
          <p:nvPr/>
        </p:nvSpPr>
        <p:spPr bwMode="auto">
          <a:xfrm>
            <a:off x="1494693" y="1758462"/>
            <a:ext cx="618832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292"/>
              <a:t>Condizioni normali  (punteggio in Alto) </a:t>
            </a:r>
          </a:p>
        </p:txBody>
      </p:sp>
      <p:sp>
        <p:nvSpPr>
          <p:cNvPr id="244748" name="Rectangle 1036">
            <a:extLst>
              <a:ext uri="{FF2B5EF4-FFF2-40B4-BE49-F238E27FC236}">
                <a16:creationId xmlns:a16="http://schemas.microsoft.com/office/drawing/2014/main" xmlns="" id="{9CAB4735-32B0-47B7-86AA-11788E74B2C7}"/>
              </a:ext>
            </a:extLst>
          </p:cNvPr>
          <p:cNvSpPr>
            <a:spLocks noChangeArrowheads="1"/>
          </p:cNvSpPr>
          <p:nvPr/>
        </p:nvSpPr>
        <p:spPr bwMode="auto">
          <a:xfrm>
            <a:off x="4695093" y="2233246"/>
            <a:ext cx="3955074" cy="402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it-IT" altLang="it-IT" sz="1600" dirty="0"/>
              <a:t>Non lavora volentieri a progetti di minor respiro</a:t>
            </a:r>
          </a:p>
          <a:p>
            <a:endParaRPr lang="it-IT" altLang="it-IT" sz="1600" dirty="0"/>
          </a:p>
          <a:p>
            <a:endParaRPr lang="it-IT" altLang="it-IT" sz="1600" dirty="0"/>
          </a:p>
          <a:p>
            <a:pPr>
              <a:buFontTx/>
              <a:buChar char="•"/>
            </a:pPr>
            <a:r>
              <a:rPr lang="it-IT" altLang="it-IT" sz="1600" dirty="0"/>
              <a:t>Può trovarsi molto coinvolto e non saper dire di no</a:t>
            </a:r>
          </a:p>
          <a:p>
            <a:endParaRPr lang="it-IT" altLang="it-IT" sz="1600" dirty="0"/>
          </a:p>
          <a:p>
            <a:pPr>
              <a:buFontTx/>
              <a:buChar char="•"/>
            </a:pPr>
            <a:r>
              <a:rPr lang="it-IT" altLang="it-IT" sz="1600" dirty="0"/>
              <a:t>Facilmente manipolabile, e dunque esposto a delusioni</a:t>
            </a:r>
          </a:p>
          <a:p>
            <a:endParaRPr lang="it-IT" altLang="it-IT" sz="1600" dirty="0"/>
          </a:p>
          <a:p>
            <a:pPr>
              <a:buFontTx/>
              <a:buChar char="•"/>
            </a:pPr>
            <a:r>
              <a:rPr lang="it-IT" altLang="it-IT" sz="1600" dirty="0" err="1"/>
              <a:t>Iper</a:t>
            </a:r>
            <a:r>
              <a:rPr lang="it-IT" altLang="it-IT" sz="1600" dirty="0"/>
              <a:t> protettivo e </a:t>
            </a:r>
            <a:r>
              <a:rPr lang="it-IT" altLang="it-IT" sz="1600" dirty="0" err="1"/>
              <a:t>iper</a:t>
            </a:r>
            <a:r>
              <a:rPr lang="it-IT" altLang="it-IT" sz="1600" dirty="0"/>
              <a:t> disponibile nei confronti degli interessi altrui</a:t>
            </a:r>
          </a:p>
          <a:p>
            <a:endParaRPr lang="it-IT" altLang="it-IT" sz="1600" dirty="0"/>
          </a:p>
          <a:p>
            <a:pPr>
              <a:buFontTx/>
              <a:buChar char="•"/>
            </a:pPr>
            <a:r>
              <a:rPr lang="it-IT" altLang="it-IT" sz="1600" dirty="0"/>
              <a:t>Può essere troppo sensibile all’orientamento degli altri e può riuscirgli difficile dare corso a iniziative proprie</a:t>
            </a:r>
          </a:p>
        </p:txBody>
      </p:sp>
    </p:spTree>
    <p:extLst>
      <p:ext uri="{BB962C8B-B14F-4D97-AF65-F5344CB8AC3E}">
        <p14:creationId xmlns:p14="http://schemas.microsoft.com/office/powerpoint/2010/main" val="396498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1026">
            <a:extLst>
              <a:ext uri="{FF2B5EF4-FFF2-40B4-BE49-F238E27FC236}">
                <a16:creationId xmlns:a16="http://schemas.microsoft.com/office/drawing/2014/main" xmlns="" id="{8C493E8E-68FB-4C15-8AC4-4BC99D27FF74}"/>
              </a:ext>
            </a:extLst>
          </p:cNvPr>
          <p:cNvSpPr>
            <a:spLocks noChangeArrowheads="1"/>
          </p:cNvSpPr>
          <p:nvPr/>
        </p:nvSpPr>
        <p:spPr bwMode="auto">
          <a:xfrm>
            <a:off x="499697" y="2133600"/>
            <a:ext cx="4103077" cy="4463752"/>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5763" name="Rectangle 1027">
            <a:extLst>
              <a:ext uri="{FF2B5EF4-FFF2-40B4-BE49-F238E27FC236}">
                <a16:creationId xmlns:a16="http://schemas.microsoft.com/office/drawing/2014/main" xmlns="" id="{D269CA5F-EC0B-48F4-8B9F-9056BA1C9E4C}"/>
              </a:ext>
            </a:extLst>
          </p:cNvPr>
          <p:cNvSpPr>
            <a:spLocks noChangeArrowheads="1"/>
          </p:cNvSpPr>
          <p:nvPr/>
        </p:nvSpPr>
        <p:spPr bwMode="auto">
          <a:xfrm>
            <a:off x="4648200" y="2133600"/>
            <a:ext cx="4103077" cy="4463752"/>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5764" name="Rectangle 1028">
            <a:extLst>
              <a:ext uri="{FF2B5EF4-FFF2-40B4-BE49-F238E27FC236}">
                <a16:creationId xmlns:a16="http://schemas.microsoft.com/office/drawing/2014/main" xmlns="" id="{DACE1172-63C9-4C0C-9F89-6E0E5C939E61}"/>
              </a:ext>
            </a:extLst>
          </p:cNvPr>
          <p:cNvSpPr>
            <a:spLocks noChangeArrowheads="1"/>
          </p:cNvSpPr>
          <p:nvPr/>
        </p:nvSpPr>
        <p:spPr bwMode="auto">
          <a:xfrm>
            <a:off x="499697" y="1693985"/>
            <a:ext cx="8251580" cy="392723"/>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5765" name="Rectangle 1029">
            <a:extLst>
              <a:ext uri="{FF2B5EF4-FFF2-40B4-BE49-F238E27FC236}">
                <a16:creationId xmlns:a16="http://schemas.microsoft.com/office/drawing/2014/main" xmlns="" id="{B551178E-8AFD-43F8-B8D7-AB9C019E979E}"/>
              </a:ext>
            </a:extLst>
          </p:cNvPr>
          <p:cNvSpPr>
            <a:spLocks noChangeArrowheads="1"/>
          </p:cNvSpPr>
          <p:nvPr/>
        </p:nvSpPr>
        <p:spPr bwMode="auto">
          <a:xfrm>
            <a:off x="499697" y="1254369"/>
            <a:ext cx="4103077" cy="392723"/>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5766" name="Rectangle 1030">
            <a:extLst>
              <a:ext uri="{FF2B5EF4-FFF2-40B4-BE49-F238E27FC236}">
                <a16:creationId xmlns:a16="http://schemas.microsoft.com/office/drawing/2014/main" xmlns="" id="{F60453FB-1806-41C4-9E61-E26F4E7F7A27}"/>
              </a:ext>
            </a:extLst>
          </p:cNvPr>
          <p:cNvSpPr>
            <a:spLocks noChangeArrowheads="1"/>
          </p:cNvSpPr>
          <p:nvPr/>
        </p:nvSpPr>
        <p:spPr bwMode="auto">
          <a:xfrm>
            <a:off x="546589" y="2233246"/>
            <a:ext cx="3955073" cy="645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800" dirty="0"/>
              <a:t>Ama avere il controllo della situazione e condurre personalmente il corso degli eventi</a:t>
            </a:r>
          </a:p>
          <a:p>
            <a:pPr algn="just"/>
            <a:endParaRPr lang="it-IT" altLang="it-IT" sz="1800" dirty="0"/>
          </a:p>
          <a:p>
            <a:pPr algn="just">
              <a:buFontTx/>
              <a:buChar char="•"/>
            </a:pPr>
            <a:r>
              <a:rPr lang="it-IT" altLang="it-IT" sz="1800" dirty="0"/>
              <a:t>E’ rapido nell’agire e trasmettere agli altri il senso della necessità di agire in modo tempestivo</a:t>
            </a:r>
          </a:p>
          <a:p>
            <a:pPr algn="just"/>
            <a:endParaRPr lang="it-IT" altLang="it-IT" sz="1800" dirty="0"/>
          </a:p>
          <a:p>
            <a:pPr algn="just"/>
            <a:endParaRPr lang="it-IT" altLang="it-IT" sz="1800" dirty="0"/>
          </a:p>
          <a:p>
            <a:pPr algn="just">
              <a:buFontTx/>
              <a:buChar char="•"/>
            </a:pPr>
            <a:r>
              <a:rPr lang="it-IT" altLang="it-IT" sz="1800" dirty="0"/>
              <a:t>E’ a proprio agio in situazioni di sfida legate a situazioni o a persone difficili</a:t>
            </a:r>
          </a:p>
          <a:p>
            <a:pPr algn="just"/>
            <a:endParaRPr lang="it-IT" altLang="it-IT" sz="1800" dirty="0"/>
          </a:p>
          <a:p>
            <a:pPr algn="just">
              <a:buFontTx/>
              <a:buChar char="•"/>
            </a:pPr>
            <a:r>
              <a:rPr lang="it-IT" altLang="it-IT" sz="1800" dirty="0"/>
              <a:t>Ama muoversi speditamente, preferisce la verità, la novità, i progetti nuovi</a:t>
            </a:r>
          </a:p>
          <a:p>
            <a:pPr algn="just"/>
            <a:endParaRPr lang="it-IT" altLang="it-IT" sz="1800" dirty="0"/>
          </a:p>
          <a:p>
            <a:pPr algn="just">
              <a:buFontTx/>
              <a:buChar char="•"/>
            </a:pPr>
            <a:endParaRPr lang="it-IT" altLang="it-IT" sz="1800" dirty="0"/>
          </a:p>
          <a:p>
            <a:pPr algn="just">
              <a:buFontTx/>
              <a:buChar char="•"/>
            </a:pPr>
            <a:r>
              <a:rPr lang="it-IT" altLang="it-IT" sz="1800" dirty="0"/>
              <a:t>Rapido nel cogliere un’opportunità o nel crearla</a:t>
            </a:r>
          </a:p>
          <a:p>
            <a:pPr algn="just"/>
            <a:endParaRPr lang="it-IT" altLang="it-IT" sz="1800" dirty="0"/>
          </a:p>
          <a:p>
            <a:pPr algn="just"/>
            <a:endParaRPr lang="it-IT" altLang="it-IT" sz="1800" dirty="0"/>
          </a:p>
          <a:p>
            <a:pPr algn="just">
              <a:buFontTx/>
              <a:buChar char="•"/>
            </a:pPr>
            <a:r>
              <a:rPr lang="it-IT" altLang="it-IT" sz="1800" dirty="0"/>
              <a:t>Fa di tutto per vincere resistenze nascoste</a:t>
            </a:r>
          </a:p>
        </p:txBody>
      </p:sp>
      <p:sp>
        <p:nvSpPr>
          <p:cNvPr id="245767" name="Rectangle 1031">
            <a:extLst>
              <a:ext uri="{FF2B5EF4-FFF2-40B4-BE49-F238E27FC236}">
                <a16:creationId xmlns:a16="http://schemas.microsoft.com/office/drawing/2014/main" xmlns="" id="{68EC483D-384F-4A81-BEC1-0493DFD8CAE7}"/>
              </a:ext>
            </a:extLst>
          </p:cNvPr>
          <p:cNvSpPr>
            <a:spLocks noGrp="1" noChangeArrowheads="1"/>
          </p:cNvSpPr>
          <p:nvPr>
            <p:ph type="title"/>
          </p:nvPr>
        </p:nvSpPr>
        <p:spPr>
          <a:xfrm>
            <a:off x="830725" y="375871"/>
            <a:ext cx="7885594" cy="552450"/>
          </a:xfrm>
          <a:noFill/>
          <a:ln/>
        </p:spPr>
        <p:txBody>
          <a:bodyPr/>
          <a:lstStyle/>
          <a:p>
            <a:r>
              <a:rPr lang="it-IT" altLang="it-IT" sz="4000" b="1" dirty="0"/>
              <a:t>LIFO</a:t>
            </a:r>
            <a:r>
              <a:rPr lang="it-IT" altLang="it-IT" sz="4000" b="1" baseline="30000" dirty="0"/>
              <a:t>®</a:t>
            </a:r>
            <a:r>
              <a:rPr lang="it-IT" altLang="it-IT" sz="4000" b="1" dirty="0"/>
              <a:t> - STILE DIREZIONE/COMANDO</a:t>
            </a:r>
          </a:p>
        </p:txBody>
      </p:sp>
      <p:sp>
        <p:nvSpPr>
          <p:cNvPr id="245768" name="Rectangle 1032">
            <a:extLst>
              <a:ext uri="{FF2B5EF4-FFF2-40B4-BE49-F238E27FC236}">
                <a16:creationId xmlns:a16="http://schemas.microsoft.com/office/drawing/2014/main" xmlns="" id="{276DB95C-DC8F-4FD8-A416-C1E88C92B265}"/>
              </a:ext>
            </a:extLst>
          </p:cNvPr>
          <p:cNvSpPr>
            <a:spLocks noChangeArrowheads="1"/>
          </p:cNvSpPr>
          <p:nvPr/>
        </p:nvSpPr>
        <p:spPr bwMode="auto">
          <a:xfrm>
            <a:off x="4648200" y="1254369"/>
            <a:ext cx="4103077" cy="392723"/>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5769" name="Rectangle 1033">
            <a:extLst>
              <a:ext uri="{FF2B5EF4-FFF2-40B4-BE49-F238E27FC236}">
                <a16:creationId xmlns:a16="http://schemas.microsoft.com/office/drawing/2014/main" xmlns="" id="{EC326F4F-233F-41E2-89F3-3BDED3998082}"/>
              </a:ext>
            </a:extLst>
          </p:cNvPr>
          <p:cNvSpPr>
            <a:spLocks noChangeArrowheads="1"/>
          </p:cNvSpPr>
          <p:nvPr/>
        </p:nvSpPr>
        <p:spPr bwMode="auto">
          <a:xfrm>
            <a:off x="4889989" y="1299797"/>
            <a:ext cx="3531577"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Eccessi (uso controproducente)</a:t>
            </a:r>
          </a:p>
        </p:txBody>
      </p:sp>
      <p:sp>
        <p:nvSpPr>
          <p:cNvPr id="245770" name="Rectangle 1034">
            <a:extLst>
              <a:ext uri="{FF2B5EF4-FFF2-40B4-BE49-F238E27FC236}">
                <a16:creationId xmlns:a16="http://schemas.microsoft.com/office/drawing/2014/main" xmlns="" id="{A4734BF8-ECAB-4435-AF05-2812E0E1F811}"/>
              </a:ext>
            </a:extLst>
          </p:cNvPr>
          <p:cNvSpPr>
            <a:spLocks noChangeArrowheads="1"/>
          </p:cNvSpPr>
          <p:nvPr/>
        </p:nvSpPr>
        <p:spPr bwMode="auto">
          <a:xfrm>
            <a:off x="1195754" y="1299797"/>
            <a:ext cx="286629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Punti di forza (uso produttivo)</a:t>
            </a:r>
          </a:p>
        </p:txBody>
      </p:sp>
      <p:sp>
        <p:nvSpPr>
          <p:cNvPr id="245771" name="Rectangle 1035">
            <a:extLst>
              <a:ext uri="{FF2B5EF4-FFF2-40B4-BE49-F238E27FC236}">
                <a16:creationId xmlns:a16="http://schemas.microsoft.com/office/drawing/2014/main" xmlns="" id="{5A29CA3B-1BD6-4161-A086-BEC8610F5B20}"/>
              </a:ext>
            </a:extLst>
          </p:cNvPr>
          <p:cNvSpPr>
            <a:spLocks noChangeArrowheads="1"/>
          </p:cNvSpPr>
          <p:nvPr/>
        </p:nvSpPr>
        <p:spPr bwMode="auto">
          <a:xfrm>
            <a:off x="1494693" y="1758462"/>
            <a:ext cx="618832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292"/>
              <a:t>Condizioni normali  (punteggio in Alto) </a:t>
            </a:r>
          </a:p>
        </p:txBody>
      </p:sp>
      <p:sp>
        <p:nvSpPr>
          <p:cNvPr id="245772" name="Rectangle 1036">
            <a:extLst>
              <a:ext uri="{FF2B5EF4-FFF2-40B4-BE49-F238E27FC236}">
                <a16:creationId xmlns:a16="http://schemas.microsoft.com/office/drawing/2014/main" xmlns="" id="{8E2CC31C-05FA-4EAD-8311-FCB07756A67D}"/>
              </a:ext>
            </a:extLst>
          </p:cNvPr>
          <p:cNvSpPr>
            <a:spLocks noChangeArrowheads="1"/>
          </p:cNvSpPr>
          <p:nvPr/>
        </p:nvSpPr>
        <p:spPr bwMode="auto">
          <a:xfrm>
            <a:off x="4695093" y="2233246"/>
            <a:ext cx="3955074" cy="417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400" dirty="0"/>
              <a:t>Domina e trascura l’apporto di elementi importanti da parte di altre persone</a:t>
            </a:r>
          </a:p>
          <a:p>
            <a:pPr algn="just"/>
            <a:endParaRPr lang="it-IT" altLang="it-IT" sz="1400" dirty="0"/>
          </a:p>
          <a:p>
            <a:pPr algn="just">
              <a:buFontTx/>
              <a:buChar char="•"/>
            </a:pPr>
            <a:r>
              <a:rPr lang="it-IT" altLang="it-IT" sz="1400" dirty="0"/>
              <a:t>Sacrifica la riflessione a favore dell’azione e può sommergere gli altri con una sensazione di emergenza</a:t>
            </a:r>
          </a:p>
          <a:p>
            <a:pPr algn="just"/>
            <a:endParaRPr lang="it-IT" altLang="it-IT" sz="1400" dirty="0"/>
          </a:p>
          <a:p>
            <a:pPr algn="just">
              <a:buFontTx/>
              <a:buChar char="•"/>
            </a:pPr>
            <a:r>
              <a:rPr lang="it-IT" altLang="it-IT" sz="1400" dirty="0"/>
              <a:t>Può accogliere una sfida per il gusto di accoglierla, anche se improduttiva</a:t>
            </a:r>
          </a:p>
          <a:p>
            <a:pPr algn="just"/>
            <a:endParaRPr lang="it-IT" altLang="it-IT" sz="1400" dirty="0"/>
          </a:p>
          <a:p>
            <a:pPr algn="just">
              <a:buFontTx/>
              <a:buChar char="•"/>
            </a:pPr>
            <a:r>
              <a:rPr lang="it-IT" altLang="it-IT" sz="1400" dirty="0"/>
              <a:t>Può accadere che non presti sufficiente attenzione a continuare vecchi progetti che hanno dato risultato positivo</a:t>
            </a:r>
          </a:p>
          <a:p>
            <a:pPr algn="just"/>
            <a:endParaRPr lang="it-IT" altLang="it-IT" sz="1400" dirty="0"/>
          </a:p>
          <a:p>
            <a:pPr algn="just">
              <a:buFontTx/>
              <a:buChar char="•"/>
            </a:pPr>
            <a:r>
              <a:rPr lang="it-IT" altLang="it-IT" sz="1400" dirty="0"/>
              <a:t>Può essere tentato di forzare un intervento quando non è necessario</a:t>
            </a:r>
          </a:p>
          <a:p>
            <a:pPr algn="just"/>
            <a:endParaRPr lang="it-IT" altLang="it-IT" sz="1400" dirty="0"/>
          </a:p>
          <a:p>
            <a:pPr algn="just">
              <a:buFontTx/>
              <a:buChar char="•"/>
            </a:pPr>
            <a:r>
              <a:rPr lang="it-IT" altLang="it-IT" sz="1400" dirty="0"/>
              <a:t>Può accadere che gli altri si sentano sotto un terzo grado</a:t>
            </a:r>
          </a:p>
        </p:txBody>
      </p:sp>
    </p:spTree>
    <p:extLst>
      <p:ext uri="{BB962C8B-B14F-4D97-AF65-F5344CB8AC3E}">
        <p14:creationId xmlns:p14="http://schemas.microsoft.com/office/powerpoint/2010/main" val="330433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xmlns="" id="{D533B1C9-B8BD-441C-8EFB-71336BF6D9CF}"/>
              </a:ext>
            </a:extLst>
          </p:cNvPr>
          <p:cNvSpPr>
            <a:spLocks noChangeArrowheads="1"/>
          </p:cNvSpPr>
          <p:nvPr/>
        </p:nvSpPr>
        <p:spPr bwMode="auto">
          <a:xfrm>
            <a:off x="499697" y="2133600"/>
            <a:ext cx="4103077" cy="4463752"/>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6787" name="Rectangle 3">
            <a:extLst>
              <a:ext uri="{FF2B5EF4-FFF2-40B4-BE49-F238E27FC236}">
                <a16:creationId xmlns:a16="http://schemas.microsoft.com/office/drawing/2014/main" xmlns="" id="{FAEA97FA-5B57-43D7-9F88-B8D0233AFF6D}"/>
              </a:ext>
            </a:extLst>
          </p:cNvPr>
          <p:cNvSpPr>
            <a:spLocks noChangeArrowheads="1"/>
          </p:cNvSpPr>
          <p:nvPr/>
        </p:nvSpPr>
        <p:spPr bwMode="auto">
          <a:xfrm>
            <a:off x="4648200" y="2133600"/>
            <a:ext cx="4103077" cy="4463752"/>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6788" name="Rectangle 4">
            <a:extLst>
              <a:ext uri="{FF2B5EF4-FFF2-40B4-BE49-F238E27FC236}">
                <a16:creationId xmlns:a16="http://schemas.microsoft.com/office/drawing/2014/main" xmlns="" id="{9E49A653-E7C8-4F48-84C7-0882E47FF13C}"/>
              </a:ext>
            </a:extLst>
          </p:cNvPr>
          <p:cNvSpPr>
            <a:spLocks noChangeArrowheads="1"/>
          </p:cNvSpPr>
          <p:nvPr/>
        </p:nvSpPr>
        <p:spPr bwMode="auto">
          <a:xfrm>
            <a:off x="499697" y="1693985"/>
            <a:ext cx="8251580" cy="392723"/>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6789" name="Rectangle 5">
            <a:extLst>
              <a:ext uri="{FF2B5EF4-FFF2-40B4-BE49-F238E27FC236}">
                <a16:creationId xmlns:a16="http://schemas.microsoft.com/office/drawing/2014/main" xmlns="" id="{6508C8E4-699D-47B3-B3ED-3A123246AD1B}"/>
              </a:ext>
            </a:extLst>
          </p:cNvPr>
          <p:cNvSpPr>
            <a:spLocks noChangeArrowheads="1"/>
          </p:cNvSpPr>
          <p:nvPr/>
        </p:nvSpPr>
        <p:spPr bwMode="auto">
          <a:xfrm>
            <a:off x="499697" y="1254369"/>
            <a:ext cx="4103077" cy="392723"/>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6790" name="Rectangle 6">
            <a:extLst>
              <a:ext uri="{FF2B5EF4-FFF2-40B4-BE49-F238E27FC236}">
                <a16:creationId xmlns:a16="http://schemas.microsoft.com/office/drawing/2014/main" xmlns="" id="{71ADF40C-DC43-4A39-A4FA-B376410BF46E}"/>
              </a:ext>
            </a:extLst>
          </p:cNvPr>
          <p:cNvSpPr>
            <a:spLocks noChangeArrowheads="1"/>
          </p:cNvSpPr>
          <p:nvPr/>
        </p:nvSpPr>
        <p:spPr bwMode="auto">
          <a:xfrm>
            <a:off x="499697" y="2233246"/>
            <a:ext cx="4001965" cy="427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600" dirty="0"/>
              <a:t>Per decidere fa affidamento su dati, analisi e logica</a:t>
            </a:r>
          </a:p>
          <a:p>
            <a:pPr algn="just"/>
            <a:endParaRPr lang="it-IT" altLang="it-IT" sz="1600" dirty="0"/>
          </a:p>
          <a:p>
            <a:pPr algn="just">
              <a:buFontTx/>
              <a:buChar char="•"/>
            </a:pPr>
            <a:r>
              <a:rPr lang="it-IT" altLang="it-IT" sz="1600" dirty="0"/>
              <a:t>Espone in modo chiaro i pro e i contro della sua posizione e le possibili soluzioni per gli altri</a:t>
            </a:r>
          </a:p>
          <a:p>
            <a:pPr algn="just"/>
            <a:endParaRPr lang="it-IT" altLang="it-IT" sz="1600" dirty="0"/>
          </a:p>
          <a:p>
            <a:pPr algn="just">
              <a:buFontTx/>
              <a:buChar char="•"/>
            </a:pPr>
            <a:r>
              <a:rPr lang="it-IT" altLang="it-IT" sz="1600" dirty="0"/>
              <a:t>Studia a fondo la situazione e le esigenze delle persone coinvolte</a:t>
            </a:r>
          </a:p>
          <a:p>
            <a:pPr algn="just"/>
            <a:endParaRPr lang="it-IT" altLang="it-IT" sz="1600" dirty="0"/>
          </a:p>
          <a:p>
            <a:pPr algn="just">
              <a:buFontTx/>
              <a:buChar char="•"/>
            </a:pPr>
            <a:r>
              <a:rPr lang="it-IT" altLang="it-IT" sz="1600" dirty="0"/>
              <a:t>E’ metodico e segue coerentemente procedure e politiche</a:t>
            </a:r>
          </a:p>
          <a:p>
            <a:pPr algn="just"/>
            <a:endParaRPr lang="it-IT" altLang="it-IT" sz="1600" dirty="0"/>
          </a:p>
          <a:p>
            <a:pPr algn="just"/>
            <a:endParaRPr lang="it-IT" altLang="it-IT" sz="1600" dirty="0"/>
          </a:p>
          <a:p>
            <a:pPr algn="just">
              <a:buFontTx/>
              <a:buChar char="•"/>
            </a:pPr>
            <a:r>
              <a:rPr lang="it-IT" altLang="it-IT" sz="1600" dirty="0"/>
              <a:t>Preferisce lavorare con le cose vere e verificate, e ottenere il massimo da ciò che già esiste</a:t>
            </a:r>
          </a:p>
        </p:txBody>
      </p:sp>
      <p:sp>
        <p:nvSpPr>
          <p:cNvPr id="246791" name="Rectangle 7">
            <a:extLst>
              <a:ext uri="{FF2B5EF4-FFF2-40B4-BE49-F238E27FC236}">
                <a16:creationId xmlns:a16="http://schemas.microsoft.com/office/drawing/2014/main" xmlns="" id="{D48D615E-3832-408F-A89F-5E446A04A8CA}"/>
              </a:ext>
            </a:extLst>
          </p:cNvPr>
          <p:cNvSpPr>
            <a:spLocks noGrp="1" noChangeArrowheads="1"/>
          </p:cNvSpPr>
          <p:nvPr>
            <p:ph type="title"/>
          </p:nvPr>
        </p:nvSpPr>
        <p:spPr>
          <a:xfrm>
            <a:off x="755577" y="304800"/>
            <a:ext cx="7957602" cy="552450"/>
          </a:xfrm>
          <a:noFill/>
          <a:ln/>
        </p:spPr>
        <p:txBody>
          <a:bodyPr/>
          <a:lstStyle/>
          <a:p>
            <a:r>
              <a:rPr lang="it-IT" altLang="it-IT" sz="3600" b="1" dirty="0"/>
              <a:t>LIFO</a:t>
            </a:r>
            <a:r>
              <a:rPr lang="it-IT" altLang="it-IT" sz="3600" b="1" baseline="30000" dirty="0"/>
              <a:t>®</a:t>
            </a:r>
            <a:r>
              <a:rPr lang="it-IT" altLang="it-IT" sz="3600" b="1" dirty="0"/>
              <a:t> - STILE CONTINUITÀ/TRADIZIONE</a:t>
            </a:r>
          </a:p>
        </p:txBody>
      </p:sp>
      <p:sp>
        <p:nvSpPr>
          <p:cNvPr id="246792" name="Rectangle 8">
            <a:extLst>
              <a:ext uri="{FF2B5EF4-FFF2-40B4-BE49-F238E27FC236}">
                <a16:creationId xmlns:a16="http://schemas.microsoft.com/office/drawing/2014/main" xmlns="" id="{FDB9DED1-1801-4EBB-BE2C-FA156C8D1306}"/>
              </a:ext>
            </a:extLst>
          </p:cNvPr>
          <p:cNvSpPr>
            <a:spLocks noChangeArrowheads="1"/>
          </p:cNvSpPr>
          <p:nvPr/>
        </p:nvSpPr>
        <p:spPr bwMode="auto">
          <a:xfrm>
            <a:off x="4648200" y="1254369"/>
            <a:ext cx="4103077" cy="392723"/>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6793" name="Rectangle 9">
            <a:extLst>
              <a:ext uri="{FF2B5EF4-FFF2-40B4-BE49-F238E27FC236}">
                <a16:creationId xmlns:a16="http://schemas.microsoft.com/office/drawing/2014/main" xmlns="" id="{99AB6EF9-8B5C-48BF-AED5-32B1CA62EAC5}"/>
              </a:ext>
            </a:extLst>
          </p:cNvPr>
          <p:cNvSpPr>
            <a:spLocks noChangeArrowheads="1"/>
          </p:cNvSpPr>
          <p:nvPr/>
        </p:nvSpPr>
        <p:spPr bwMode="auto">
          <a:xfrm>
            <a:off x="4889989" y="1299797"/>
            <a:ext cx="3531577"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Eccessi (uso controproducente)</a:t>
            </a:r>
          </a:p>
        </p:txBody>
      </p:sp>
      <p:sp>
        <p:nvSpPr>
          <p:cNvPr id="246794" name="Rectangle 10">
            <a:extLst>
              <a:ext uri="{FF2B5EF4-FFF2-40B4-BE49-F238E27FC236}">
                <a16:creationId xmlns:a16="http://schemas.microsoft.com/office/drawing/2014/main" xmlns="" id="{B575CA8C-89F9-4DA4-9BDA-85A4342940F0}"/>
              </a:ext>
            </a:extLst>
          </p:cNvPr>
          <p:cNvSpPr>
            <a:spLocks noChangeArrowheads="1"/>
          </p:cNvSpPr>
          <p:nvPr/>
        </p:nvSpPr>
        <p:spPr bwMode="auto">
          <a:xfrm>
            <a:off x="1195754" y="1299797"/>
            <a:ext cx="286629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Punti di forza (uso produttivo)</a:t>
            </a:r>
          </a:p>
        </p:txBody>
      </p:sp>
      <p:sp>
        <p:nvSpPr>
          <p:cNvPr id="246795" name="Rectangle 11">
            <a:extLst>
              <a:ext uri="{FF2B5EF4-FFF2-40B4-BE49-F238E27FC236}">
                <a16:creationId xmlns:a16="http://schemas.microsoft.com/office/drawing/2014/main" xmlns="" id="{1C64307E-4DE5-4B72-AB7A-F420AEA109AA}"/>
              </a:ext>
            </a:extLst>
          </p:cNvPr>
          <p:cNvSpPr>
            <a:spLocks noChangeArrowheads="1"/>
          </p:cNvSpPr>
          <p:nvPr/>
        </p:nvSpPr>
        <p:spPr bwMode="auto">
          <a:xfrm>
            <a:off x="1494693" y="1758462"/>
            <a:ext cx="618832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292"/>
              <a:t>Condizioni normali  (punteggio in Alto) </a:t>
            </a:r>
          </a:p>
        </p:txBody>
      </p:sp>
      <p:sp>
        <p:nvSpPr>
          <p:cNvPr id="246796" name="Rectangle 12">
            <a:extLst>
              <a:ext uri="{FF2B5EF4-FFF2-40B4-BE49-F238E27FC236}">
                <a16:creationId xmlns:a16="http://schemas.microsoft.com/office/drawing/2014/main" xmlns="" id="{9D2B0349-A248-4428-8926-C505456B840B}"/>
              </a:ext>
            </a:extLst>
          </p:cNvPr>
          <p:cNvSpPr>
            <a:spLocks noChangeArrowheads="1"/>
          </p:cNvSpPr>
          <p:nvPr/>
        </p:nvSpPr>
        <p:spPr bwMode="auto">
          <a:xfrm>
            <a:off x="4695093" y="2233247"/>
            <a:ext cx="3955074" cy="4000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600" dirty="0"/>
              <a:t>Può lasciarsi prendere dall’analisi dei dati e non accorgersi del disinteresse altrui</a:t>
            </a:r>
          </a:p>
          <a:p>
            <a:pPr algn="just"/>
            <a:endParaRPr lang="it-IT" altLang="it-IT" sz="1600" dirty="0"/>
          </a:p>
          <a:p>
            <a:pPr algn="just">
              <a:buFontTx/>
              <a:buChar char="•"/>
            </a:pPr>
            <a:r>
              <a:rPr lang="it-IT" altLang="it-IT" sz="1600" dirty="0"/>
              <a:t>Può confondere gli interlocutori con troppe soluzioni, impedendo loro di agire</a:t>
            </a:r>
          </a:p>
          <a:p>
            <a:pPr algn="just"/>
            <a:endParaRPr lang="it-IT" altLang="it-IT" sz="1600" dirty="0"/>
          </a:p>
          <a:p>
            <a:pPr algn="just">
              <a:buFontTx/>
              <a:buChar char="•"/>
            </a:pPr>
            <a:r>
              <a:rPr lang="it-IT" altLang="it-IT" sz="1600" dirty="0"/>
              <a:t>Può dedicare troppo tempo alla fase di ricerca, portando gli altri al disinteresse</a:t>
            </a:r>
          </a:p>
          <a:p>
            <a:pPr algn="just">
              <a:lnSpc>
                <a:spcPct val="90000"/>
              </a:lnSpc>
            </a:pPr>
            <a:endParaRPr lang="it-IT" altLang="it-IT" sz="1600" dirty="0"/>
          </a:p>
          <a:p>
            <a:pPr algn="just">
              <a:buFontTx/>
              <a:buChar char="•"/>
            </a:pPr>
            <a:r>
              <a:rPr lang="it-IT" altLang="it-IT" sz="1600" dirty="0"/>
              <a:t>Può non essere abbastanza flessibile da fare quelle concessioni che lo aiuterebbero a risolvere un problema</a:t>
            </a:r>
          </a:p>
          <a:p>
            <a:pPr algn="just"/>
            <a:endParaRPr lang="it-IT" altLang="it-IT" sz="1600" dirty="0"/>
          </a:p>
          <a:p>
            <a:pPr algn="just">
              <a:buFontTx/>
              <a:buChar char="•"/>
            </a:pPr>
            <a:r>
              <a:rPr lang="it-IT" altLang="it-IT" sz="1600" dirty="0"/>
              <a:t>Può non apprezzare le nuove idee e non rispondere in modo entusiastico al cambiamento</a:t>
            </a:r>
          </a:p>
        </p:txBody>
      </p:sp>
    </p:spTree>
    <p:extLst>
      <p:ext uri="{BB962C8B-B14F-4D97-AF65-F5344CB8AC3E}">
        <p14:creationId xmlns:p14="http://schemas.microsoft.com/office/powerpoint/2010/main" val="2441066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xmlns="" id="{47276CED-7A46-4A8D-AE8E-7DCBE9F90F1A}"/>
              </a:ext>
            </a:extLst>
          </p:cNvPr>
          <p:cNvSpPr>
            <a:spLocks noChangeArrowheads="1"/>
          </p:cNvSpPr>
          <p:nvPr/>
        </p:nvSpPr>
        <p:spPr bwMode="auto">
          <a:xfrm>
            <a:off x="499697" y="2133600"/>
            <a:ext cx="4103077" cy="4319736"/>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7811" name="Rectangle 3">
            <a:extLst>
              <a:ext uri="{FF2B5EF4-FFF2-40B4-BE49-F238E27FC236}">
                <a16:creationId xmlns:a16="http://schemas.microsoft.com/office/drawing/2014/main" xmlns="" id="{D327B968-4BD8-4583-B73B-1E72B5C8FBBE}"/>
              </a:ext>
            </a:extLst>
          </p:cNvPr>
          <p:cNvSpPr>
            <a:spLocks noChangeArrowheads="1"/>
          </p:cNvSpPr>
          <p:nvPr/>
        </p:nvSpPr>
        <p:spPr bwMode="auto">
          <a:xfrm>
            <a:off x="4648200" y="2133600"/>
            <a:ext cx="4103077" cy="4319736"/>
          </a:xfrm>
          <a:prstGeom prst="rect">
            <a:avLst/>
          </a:prstGeom>
          <a:solidFill>
            <a:schemeClr val="bg1"/>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7812" name="Rectangle 4">
            <a:extLst>
              <a:ext uri="{FF2B5EF4-FFF2-40B4-BE49-F238E27FC236}">
                <a16:creationId xmlns:a16="http://schemas.microsoft.com/office/drawing/2014/main" xmlns="" id="{BFB8F8BA-2841-4D46-BA5B-DB30F7052ACE}"/>
              </a:ext>
            </a:extLst>
          </p:cNvPr>
          <p:cNvSpPr>
            <a:spLocks noChangeArrowheads="1"/>
          </p:cNvSpPr>
          <p:nvPr/>
        </p:nvSpPr>
        <p:spPr bwMode="auto">
          <a:xfrm>
            <a:off x="499697" y="1693985"/>
            <a:ext cx="8251580" cy="392723"/>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7813" name="Rectangle 5">
            <a:extLst>
              <a:ext uri="{FF2B5EF4-FFF2-40B4-BE49-F238E27FC236}">
                <a16:creationId xmlns:a16="http://schemas.microsoft.com/office/drawing/2014/main" xmlns="" id="{2DAD25BA-689E-4EC5-93E0-EF8FA8397936}"/>
              </a:ext>
            </a:extLst>
          </p:cNvPr>
          <p:cNvSpPr>
            <a:spLocks noChangeArrowheads="1"/>
          </p:cNvSpPr>
          <p:nvPr/>
        </p:nvSpPr>
        <p:spPr bwMode="auto">
          <a:xfrm>
            <a:off x="499697" y="1254369"/>
            <a:ext cx="4103077" cy="392723"/>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7814" name="Rectangle 6">
            <a:extLst>
              <a:ext uri="{FF2B5EF4-FFF2-40B4-BE49-F238E27FC236}">
                <a16:creationId xmlns:a16="http://schemas.microsoft.com/office/drawing/2014/main" xmlns="" id="{A88B8DD8-0229-493B-AEB7-99EB9FF8B460}"/>
              </a:ext>
            </a:extLst>
          </p:cNvPr>
          <p:cNvSpPr>
            <a:spLocks noChangeArrowheads="1"/>
          </p:cNvSpPr>
          <p:nvPr/>
        </p:nvSpPr>
        <p:spPr bwMode="auto">
          <a:xfrm>
            <a:off x="546589" y="2233246"/>
            <a:ext cx="3955073" cy="377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600" dirty="0"/>
              <a:t>Usa il tocco leggero e lo charme personale per convincere la gente</a:t>
            </a:r>
          </a:p>
          <a:p>
            <a:pPr algn="just"/>
            <a:endParaRPr lang="it-IT" altLang="it-IT" sz="1600" dirty="0"/>
          </a:p>
          <a:p>
            <a:pPr algn="just">
              <a:buFontTx/>
              <a:buChar char="•"/>
            </a:pPr>
            <a:r>
              <a:rPr lang="it-IT" altLang="it-IT" sz="1600" dirty="0"/>
              <a:t>E’ sensibile e consapevole dei sentimenti degli altri e di come soddisfarli</a:t>
            </a:r>
          </a:p>
          <a:p>
            <a:pPr algn="just"/>
            <a:endParaRPr lang="it-IT" altLang="it-IT" sz="1600" dirty="0"/>
          </a:p>
          <a:p>
            <a:pPr algn="just">
              <a:buFontTx/>
              <a:buChar char="•"/>
            </a:pPr>
            <a:r>
              <a:rPr lang="it-IT" altLang="it-IT" sz="1600" dirty="0"/>
              <a:t>E’ flessibile nel trovare vie per soddisfare gli altri</a:t>
            </a:r>
          </a:p>
          <a:p>
            <a:pPr algn="just"/>
            <a:endParaRPr lang="it-IT" altLang="it-IT" sz="1600" dirty="0"/>
          </a:p>
          <a:p>
            <a:pPr algn="just"/>
            <a:endParaRPr lang="it-IT" altLang="it-IT" sz="1600" dirty="0"/>
          </a:p>
          <a:p>
            <a:pPr algn="just">
              <a:buFontTx/>
              <a:buChar char="•"/>
            </a:pPr>
            <a:r>
              <a:rPr lang="it-IT" altLang="it-IT" sz="1600" dirty="0"/>
              <a:t>Sa mediare facilmente e trova punti di incontro con ogni genere di persone</a:t>
            </a:r>
          </a:p>
          <a:p>
            <a:pPr algn="just"/>
            <a:endParaRPr lang="it-IT" altLang="it-IT" sz="1600" dirty="0"/>
          </a:p>
          <a:p>
            <a:pPr algn="just">
              <a:buFontTx/>
              <a:buChar char="•"/>
            </a:pPr>
            <a:r>
              <a:rPr lang="it-IT" altLang="it-IT" sz="1600" dirty="0"/>
              <a:t>E’ rapido nel cambiare e nell’adattarsi alle nuove idee</a:t>
            </a:r>
          </a:p>
        </p:txBody>
      </p:sp>
      <p:sp>
        <p:nvSpPr>
          <p:cNvPr id="247815" name="Rectangle 7">
            <a:extLst>
              <a:ext uri="{FF2B5EF4-FFF2-40B4-BE49-F238E27FC236}">
                <a16:creationId xmlns:a16="http://schemas.microsoft.com/office/drawing/2014/main" xmlns="" id="{4200F299-5B2E-4F28-BD9A-0136AD99D2B3}"/>
              </a:ext>
            </a:extLst>
          </p:cNvPr>
          <p:cNvSpPr>
            <a:spLocks noGrp="1" noChangeArrowheads="1"/>
          </p:cNvSpPr>
          <p:nvPr>
            <p:ph type="title"/>
          </p:nvPr>
        </p:nvSpPr>
        <p:spPr>
          <a:xfrm>
            <a:off x="546589" y="402248"/>
            <a:ext cx="8317642" cy="552450"/>
          </a:xfrm>
          <a:noFill/>
          <a:ln/>
        </p:spPr>
        <p:txBody>
          <a:bodyPr/>
          <a:lstStyle/>
          <a:p>
            <a:r>
              <a:rPr lang="it-IT" altLang="it-IT" sz="3600" b="1" dirty="0"/>
              <a:t>LIFO</a:t>
            </a:r>
            <a:r>
              <a:rPr lang="it-IT" altLang="it-IT" sz="3600" b="1" baseline="30000" dirty="0"/>
              <a:t>®</a:t>
            </a:r>
            <a:r>
              <a:rPr lang="it-IT" altLang="it-IT" sz="3600" b="1" dirty="0"/>
              <a:t> - STILE FLESSIBILITÀ/ADATTAMENTO</a:t>
            </a:r>
          </a:p>
        </p:txBody>
      </p:sp>
      <p:sp>
        <p:nvSpPr>
          <p:cNvPr id="247816" name="Rectangle 8">
            <a:extLst>
              <a:ext uri="{FF2B5EF4-FFF2-40B4-BE49-F238E27FC236}">
                <a16:creationId xmlns:a16="http://schemas.microsoft.com/office/drawing/2014/main" xmlns="" id="{A6592D59-CCC5-43B6-8CD2-A653022083E2}"/>
              </a:ext>
            </a:extLst>
          </p:cNvPr>
          <p:cNvSpPr>
            <a:spLocks noChangeArrowheads="1"/>
          </p:cNvSpPr>
          <p:nvPr/>
        </p:nvSpPr>
        <p:spPr bwMode="auto">
          <a:xfrm>
            <a:off x="4648200" y="1254369"/>
            <a:ext cx="4103077" cy="392723"/>
          </a:xfrm>
          <a:prstGeom prst="rect">
            <a:avLst/>
          </a:prstGeom>
          <a:solidFill>
            <a:srgbClr val="99CCFF"/>
          </a:solidFill>
          <a:ln w="12700">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47817" name="Rectangle 9">
            <a:extLst>
              <a:ext uri="{FF2B5EF4-FFF2-40B4-BE49-F238E27FC236}">
                <a16:creationId xmlns:a16="http://schemas.microsoft.com/office/drawing/2014/main" xmlns="" id="{4DD2D669-5B2E-42B7-B848-DC18B12666F0}"/>
              </a:ext>
            </a:extLst>
          </p:cNvPr>
          <p:cNvSpPr>
            <a:spLocks noChangeArrowheads="1"/>
          </p:cNvSpPr>
          <p:nvPr/>
        </p:nvSpPr>
        <p:spPr bwMode="auto">
          <a:xfrm>
            <a:off x="4889989" y="1299797"/>
            <a:ext cx="3531577"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Eccessi (uso controproducente)</a:t>
            </a:r>
          </a:p>
        </p:txBody>
      </p:sp>
      <p:sp>
        <p:nvSpPr>
          <p:cNvPr id="247818" name="Rectangle 10">
            <a:extLst>
              <a:ext uri="{FF2B5EF4-FFF2-40B4-BE49-F238E27FC236}">
                <a16:creationId xmlns:a16="http://schemas.microsoft.com/office/drawing/2014/main" xmlns="" id="{B4675758-7160-44C6-814E-F850D4BD8B83}"/>
              </a:ext>
            </a:extLst>
          </p:cNvPr>
          <p:cNvSpPr>
            <a:spLocks noChangeArrowheads="1"/>
          </p:cNvSpPr>
          <p:nvPr/>
        </p:nvSpPr>
        <p:spPr bwMode="auto">
          <a:xfrm>
            <a:off x="1195754" y="1299797"/>
            <a:ext cx="286629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Punti di forza (uso produttivo)</a:t>
            </a:r>
          </a:p>
        </p:txBody>
      </p:sp>
      <p:sp>
        <p:nvSpPr>
          <p:cNvPr id="247819" name="Rectangle 11">
            <a:extLst>
              <a:ext uri="{FF2B5EF4-FFF2-40B4-BE49-F238E27FC236}">
                <a16:creationId xmlns:a16="http://schemas.microsoft.com/office/drawing/2014/main" xmlns="" id="{4D345B13-541B-477B-B978-B3C4CCED2E9C}"/>
              </a:ext>
            </a:extLst>
          </p:cNvPr>
          <p:cNvSpPr>
            <a:spLocks noChangeArrowheads="1"/>
          </p:cNvSpPr>
          <p:nvPr/>
        </p:nvSpPr>
        <p:spPr bwMode="auto">
          <a:xfrm>
            <a:off x="1494693" y="1758462"/>
            <a:ext cx="618832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292"/>
              <a:t>Condizioni normali  (punteggio in Alto) </a:t>
            </a:r>
          </a:p>
        </p:txBody>
      </p:sp>
      <p:sp>
        <p:nvSpPr>
          <p:cNvPr id="247820" name="Rectangle 12">
            <a:extLst>
              <a:ext uri="{FF2B5EF4-FFF2-40B4-BE49-F238E27FC236}">
                <a16:creationId xmlns:a16="http://schemas.microsoft.com/office/drawing/2014/main" xmlns="" id="{FF476BEB-5E69-4BB8-BE61-42C709659D29}"/>
              </a:ext>
            </a:extLst>
          </p:cNvPr>
          <p:cNvSpPr>
            <a:spLocks noChangeArrowheads="1"/>
          </p:cNvSpPr>
          <p:nvPr/>
        </p:nvSpPr>
        <p:spPr bwMode="auto">
          <a:xfrm>
            <a:off x="4695093" y="2233246"/>
            <a:ext cx="3955074" cy="402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600" dirty="0"/>
              <a:t>Diventa fin troppo divertente e si allontana dalla serietà della situazione</a:t>
            </a:r>
          </a:p>
          <a:p>
            <a:pPr algn="just"/>
            <a:endParaRPr lang="it-IT" altLang="it-IT" sz="1600" dirty="0"/>
          </a:p>
          <a:p>
            <a:pPr algn="just">
              <a:buFontTx/>
              <a:buChar char="•"/>
            </a:pPr>
            <a:r>
              <a:rPr lang="it-IT" altLang="it-IT" sz="1600" dirty="0"/>
              <a:t>Può adattarsi troppo ai desideri degli altri, diventando troppo sollecito</a:t>
            </a:r>
          </a:p>
          <a:p>
            <a:pPr algn="just"/>
            <a:endParaRPr lang="it-IT" altLang="it-IT" sz="1600" dirty="0"/>
          </a:p>
          <a:p>
            <a:pPr algn="just">
              <a:buFontTx/>
              <a:buChar char="•"/>
            </a:pPr>
            <a:r>
              <a:rPr lang="it-IT" altLang="it-IT" sz="1600" dirty="0"/>
              <a:t>Può sembrare incoerente e può non fare ciò che l’esperienza insegna essere la soluzione migliore</a:t>
            </a:r>
          </a:p>
          <a:p>
            <a:pPr algn="just"/>
            <a:endParaRPr lang="it-IT" altLang="it-IT" sz="1600" dirty="0"/>
          </a:p>
          <a:p>
            <a:pPr algn="just">
              <a:buFontTx/>
              <a:buChar char="•"/>
            </a:pPr>
            <a:r>
              <a:rPr lang="it-IT" altLang="it-IT" sz="1600" dirty="0"/>
              <a:t>Può perdere troppo tempo nei contatti sociali e non utilizza il proprio tempo in modo efficiente</a:t>
            </a:r>
          </a:p>
          <a:p>
            <a:pPr algn="just"/>
            <a:endParaRPr lang="it-IT" altLang="it-IT" sz="1600" dirty="0"/>
          </a:p>
          <a:p>
            <a:pPr algn="just">
              <a:buFontTx/>
              <a:buChar char="•"/>
            </a:pPr>
            <a:r>
              <a:rPr lang="it-IT" altLang="it-IT" sz="1600" dirty="0"/>
              <a:t>Può disperdere le proprie risorse in molte direzioni e perdere di vista lo scopo</a:t>
            </a:r>
          </a:p>
        </p:txBody>
      </p:sp>
    </p:spTree>
    <p:extLst>
      <p:ext uri="{BB962C8B-B14F-4D97-AF65-F5344CB8AC3E}">
        <p14:creationId xmlns:p14="http://schemas.microsoft.com/office/powerpoint/2010/main" val="3462799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xmlns="" id="{EE673CC2-A601-449C-9AA9-F9E6E758F816}"/>
              </a:ext>
            </a:extLst>
          </p:cNvPr>
          <p:cNvSpPr>
            <a:spLocks noGrp="1" noChangeArrowheads="1"/>
          </p:cNvSpPr>
          <p:nvPr>
            <p:ph type="title"/>
          </p:nvPr>
        </p:nvSpPr>
        <p:spPr>
          <a:xfrm>
            <a:off x="1572359" y="304800"/>
            <a:ext cx="7140819" cy="552450"/>
          </a:xfrm>
          <a:noFill/>
          <a:ln/>
        </p:spPr>
        <p:txBody>
          <a:bodyPr/>
          <a:lstStyle/>
          <a:p>
            <a:r>
              <a:rPr lang="it-IT" altLang="it-IT" b="1" dirty="0"/>
              <a:t>STILI LIFO </a:t>
            </a:r>
            <a:r>
              <a:rPr lang="it-IT" altLang="it-IT" b="1" baseline="30000" dirty="0"/>
              <a:t>®</a:t>
            </a:r>
          </a:p>
        </p:txBody>
      </p:sp>
      <p:sp>
        <p:nvSpPr>
          <p:cNvPr id="248835" name="Rectangle 3">
            <a:extLst>
              <a:ext uri="{FF2B5EF4-FFF2-40B4-BE49-F238E27FC236}">
                <a16:creationId xmlns:a16="http://schemas.microsoft.com/office/drawing/2014/main" xmlns="" id="{BF008CAD-4650-4191-BEF4-56771A2326B8}"/>
              </a:ext>
            </a:extLst>
          </p:cNvPr>
          <p:cNvSpPr>
            <a:spLocks noChangeArrowheads="1"/>
          </p:cNvSpPr>
          <p:nvPr/>
        </p:nvSpPr>
        <p:spPr bwMode="auto">
          <a:xfrm>
            <a:off x="1701313" y="3785089"/>
            <a:ext cx="2932234" cy="1922585"/>
          </a:xfrm>
          <a:prstGeom prst="rect">
            <a:avLst/>
          </a:prstGeom>
          <a:solidFill>
            <a:schemeClr val="accent1"/>
          </a:solidFill>
          <a:ln>
            <a:noFill/>
          </a:ln>
          <a:effectLst>
            <a:outerShdw dist="107763" dir="18900000" algn="ctr" rotWithShape="0">
              <a:schemeClr val="folHlink"/>
            </a:outerShdw>
          </a:effectLst>
          <a:extLst>
            <a:ext uri="{91240B29-F687-4F45-9708-019B960494DF}">
              <a14:hiddenLine xmlns:a14="http://schemas.microsoft.com/office/drawing/2010/main" w="12699">
                <a:solidFill>
                  <a:srgbClr val="FFCC66"/>
                </a:solidFill>
                <a:miter lim="800000"/>
                <a:headEnd/>
                <a:tailEnd/>
              </a14:hiddenLine>
            </a:ext>
          </a:extLst>
        </p:spPr>
        <p:txBody>
          <a:bodyPr wrap="none" anchor="ctr"/>
          <a:lstStyle/>
          <a:p>
            <a:endParaRPr lang="it-IT" sz="1662"/>
          </a:p>
        </p:txBody>
      </p:sp>
      <p:sp>
        <p:nvSpPr>
          <p:cNvPr id="248836" name="Rectangle 4">
            <a:extLst>
              <a:ext uri="{FF2B5EF4-FFF2-40B4-BE49-F238E27FC236}">
                <a16:creationId xmlns:a16="http://schemas.microsoft.com/office/drawing/2014/main" xmlns="" id="{50FA4DC0-E8CF-46D7-9043-BBB3F5EDEA58}"/>
              </a:ext>
            </a:extLst>
          </p:cNvPr>
          <p:cNvSpPr>
            <a:spLocks noChangeArrowheads="1"/>
          </p:cNvSpPr>
          <p:nvPr/>
        </p:nvSpPr>
        <p:spPr bwMode="auto">
          <a:xfrm>
            <a:off x="1701313" y="1818543"/>
            <a:ext cx="2932234" cy="1924050"/>
          </a:xfrm>
          <a:prstGeom prst="rect">
            <a:avLst/>
          </a:prstGeom>
          <a:solidFill>
            <a:schemeClr val="accent1"/>
          </a:solidFill>
          <a:ln>
            <a:noFill/>
          </a:ln>
          <a:effectLst>
            <a:outerShdw dist="107763" dir="18900000" algn="ctr" rotWithShape="0">
              <a:schemeClr val="folHlink"/>
            </a:outerShdw>
          </a:effectLst>
          <a:extLst>
            <a:ext uri="{91240B29-F687-4F45-9708-019B960494DF}">
              <a14:hiddenLine xmlns:a14="http://schemas.microsoft.com/office/drawing/2010/main" w="12699">
                <a:solidFill>
                  <a:srgbClr val="FFCC00"/>
                </a:solidFill>
                <a:miter lim="800000"/>
                <a:headEnd/>
                <a:tailEnd/>
              </a14:hiddenLine>
            </a:ext>
          </a:extLst>
        </p:spPr>
        <p:txBody>
          <a:bodyPr wrap="none" anchor="ctr"/>
          <a:lstStyle/>
          <a:p>
            <a:endParaRPr lang="it-IT" sz="1662"/>
          </a:p>
        </p:txBody>
      </p:sp>
      <p:sp>
        <p:nvSpPr>
          <p:cNvPr id="248837" name="Rectangle 5">
            <a:extLst>
              <a:ext uri="{FF2B5EF4-FFF2-40B4-BE49-F238E27FC236}">
                <a16:creationId xmlns:a16="http://schemas.microsoft.com/office/drawing/2014/main" xmlns="" id="{1E1F0E41-CC76-4BCE-820A-801F49747B6A}"/>
              </a:ext>
            </a:extLst>
          </p:cNvPr>
          <p:cNvSpPr>
            <a:spLocks noChangeArrowheads="1"/>
          </p:cNvSpPr>
          <p:nvPr/>
        </p:nvSpPr>
        <p:spPr bwMode="auto">
          <a:xfrm>
            <a:off x="1774581" y="2107223"/>
            <a:ext cx="2801815" cy="141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292"/>
              </a:lnSpc>
              <a:buFontTx/>
              <a:buChar char="•"/>
            </a:pPr>
            <a:r>
              <a:rPr lang="it-IT" altLang="it-IT" sz="1292" b="1">
                <a:solidFill>
                  <a:schemeClr val="bg1"/>
                </a:solidFill>
                <a:latin typeface="+mn-lt"/>
              </a:rPr>
              <a:t>Ricerca eccellenza</a:t>
            </a:r>
          </a:p>
          <a:p>
            <a:pPr>
              <a:lnSpc>
                <a:spcPts val="1292"/>
              </a:lnSpc>
              <a:buFontTx/>
              <a:buChar char="•"/>
            </a:pPr>
            <a:r>
              <a:rPr lang="it-IT" altLang="it-IT" sz="1292" b="1">
                <a:solidFill>
                  <a:schemeClr val="bg1"/>
                </a:solidFill>
                <a:latin typeface="+mn-lt"/>
              </a:rPr>
              <a:t>Forte impegno personale</a:t>
            </a:r>
          </a:p>
          <a:p>
            <a:pPr>
              <a:lnSpc>
                <a:spcPts val="1292"/>
              </a:lnSpc>
              <a:buFontTx/>
              <a:buChar char="•"/>
            </a:pPr>
            <a:r>
              <a:rPr lang="it-IT" altLang="it-IT" sz="1292" b="1">
                <a:solidFill>
                  <a:schemeClr val="bg1"/>
                </a:solidFill>
                <a:latin typeface="+mn-lt"/>
              </a:rPr>
              <a:t>Sviluppo collaboratori</a:t>
            </a:r>
          </a:p>
          <a:p>
            <a:pPr>
              <a:lnSpc>
                <a:spcPts val="1292"/>
              </a:lnSpc>
              <a:buFontTx/>
              <a:buChar char="•"/>
            </a:pPr>
            <a:r>
              <a:rPr lang="it-IT" altLang="it-IT" sz="1292" b="1">
                <a:solidFill>
                  <a:schemeClr val="bg1"/>
                </a:solidFill>
                <a:latin typeface="+mn-lt"/>
              </a:rPr>
              <a:t>Gestione partecipativa</a:t>
            </a:r>
          </a:p>
          <a:p>
            <a:pPr>
              <a:lnSpc>
                <a:spcPts val="1292"/>
              </a:lnSpc>
              <a:buFontTx/>
              <a:buChar char="•"/>
            </a:pPr>
            <a:r>
              <a:rPr lang="it-IT" altLang="it-IT" sz="1292" b="1">
                <a:solidFill>
                  <a:schemeClr val="bg1"/>
                </a:solidFill>
                <a:latin typeface="+mn-lt"/>
              </a:rPr>
              <a:t>I risultati attraverso le persone</a:t>
            </a:r>
          </a:p>
          <a:p>
            <a:pPr>
              <a:lnSpc>
                <a:spcPts val="1292"/>
              </a:lnSpc>
              <a:buFontTx/>
              <a:buChar char="•"/>
            </a:pPr>
            <a:r>
              <a:rPr lang="it-IT" altLang="it-IT" sz="1292" b="1">
                <a:solidFill>
                  <a:schemeClr val="bg1"/>
                </a:solidFill>
                <a:latin typeface="+mn-lt"/>
              </a:rPr>
              <a:t>Attenzione all’equità</a:t>
            </a:r>
          </a:p>
          <a:p>
            <a:pPr>
              <a:lnSpc>
                <a:spcPts val="1292"/>
              </a:lnSpc>
              <a:buFontTx/>
              <a:buChar char="•"/>
            </a:pPr>
            <a:r>
              <a:rPr lang="it-IT" altLang="it-IT" sz="1292" b="1">
                <a:solidFill>
                  <a:schemeClr val="bg1"/>
                </a:solidFill>
                <a:latin typeface="+mn-lt"/>
              </a:rPr>
              <a:t>Creare aggregazione</a:t>
            </a:r>
          </a:p>
          <a:p>
            <a:pPr>
              <a:lnSpc>
                <a:spcPts val="1292"/>
              </a:lnSpc>
              <a:buFontTx/>
              <a:buChar char="•"/>
            </a:pPr>
            <a:r>
              <a:rPr lang="it-IT" altLang="it-IT" sz="1292" b="1">
                <a:solidFill>
                  <a:schemeClr val="bg1"/>
                </a:solidFill>
                <a:latin typeface="+mn-lt"/>
              </a:rPr>
              <a:t>Delega</a:t>
            </a:r>
          </a:p>
        </p:txBody>
      </p:sp>
      <p:sp>
        <p:nvSpPr>
          <p:cNvPr id="248838" name="Rectangle 6">
            <a:extLst>
              <a:ext uri="{FF2B5EF4-FFF2-40B4-BE49-F238E27FC236}">
                <a16:creationId xmlns:a16="http://schemas.microsoft.com/office/drawing/2014/main" xmlns="" id="{DDF406E5-D822-4902-B425-4FCC4BF25ED1}"/>
              </a:ext>
            </a:extLst>
          </p:cNvPr>
          <p:cNvSpPr>
            <a:spLocks noChangeArrowheads="1"/>
          </p:cNvSpPr>
          <p:nvPr/>
        </p:nvSpPr>
        <p:spPr bwMode="auto">
          <a:xfrm>
            <a:off x="4659923" y="3785089"/>
            <a:ext cx="2935166" cy="1922585"/>
          </a:xfrm>
          <a:prstGeom prst="rect">
            <a:avLst/>
          </a:prstGeom>
          <a:solidFill>
            <a:schemeClr val="accent1"/>
          </a:solidFill>
          <a:ln>
            <a:noFill/>
          </a:ln>
          <a:effectLst>
            <a:outerShdw dist="107763" dir="18900000" algn="ctr" rotWithShape="0">
              <a:schemeClr val="folHlink"/>
            </a:outerShdw>
          </a:effectLst>
          <a:extLst>
            <a:ext uri="{91240B29-F687-4F45-9708-019B960494DF}">
              <a14:hiddenLine xmlns:a14="http://schemas.microsoft.com/office/drawing/2010/main" w="12699">
                <a:solidFill>
                  <a:srgbClr val="FFCC66"/>
                </a:solidFill>
                <a:miter lim="800000"/>
                <a:headEnd/>
                <a:tailEnd/>
              </a14:hiddenLine>
            </a:ext>
          </a:extLst>
        </p:spPr>
        <p:txBody>
          <a:bodyPr wrap="none" anchor="ctr"/>
          <a:lstStyle/>
          <a:p>
            <a:endParaRPr lang="it-IT" sz="1662"/>
          </a:p>
        </p:txBody>
      </p:sp>
      <p:sp>
        <p:nvSpPr>
          <p:cNvPr id="248839" name="Rectangle 7">
            <a:extLst>
              <a:ext uri="{FF2B5EF4-FFF2-40B4-BE49-F238E27FC236}">
                <a16:creationId xmlns:a16="http://schemas.microsoft.com/office/drawing/2014/main" xmlns="" id="{352B6A01-77CB-4364-95BA-DD999D099665}"/>
              </a:ext>
            </a:extLst>
          </p:cNvPr>
          <p:cNvSpPr>
            <a:spLocks noChangeArrowheads="1"/>
          </p:cNvSpPr>
          <p:nvPr/>
        </p:nvSpPr>
        <p:spPr bwMode="auto">
          <a:xfrm>
            <a:off x="4659923" y="1818543"/>
            <a:ext cx="2935166" cy="1924050"/>
          </a:xfrm>
          <a:prstGeom prst="rect">
            <a:avLst/>
          </a:prstGeom>
          <a:solidFill>
            <a:schemeClr val="accent1"/>
          </a:solidFill>
          <a:ln>
            <a:noFill/>
          </a:ln>
          <a:effectLst>
            <a:outerShdw dist="107763" dir="18900000" algn="ctr" rotWithShape="0">
              <a:schemeClr val="folHlink"/>
            </a:outerShdw>
          </a:effectLst>
          <a:extLst>
            <a:ext uri="{91240B29-F687-4F45-9708-019B960494DF}">
              <a14:hiddenLine xmlns:a14="http://schemas.microsoft.com/office/drawing/2010/main" w="12699">
                <a:solidFill>
                  <a:srgbClr val="FFCC66"/>
                </a:solidFill>
                <a:miter lim="800000"/>
                <a:headEnd/>
                <a:tailEnd/>
              </a14:hiddenLine>
            </a:ext>
          </a:extLst>
        </p:spPr>
        <p:txBody>
          <a:bodyPr wrap="none" anchor="ctr"/>
          <a:lstStyle/>
          <a:p>
            <a:endParaRPr lang="it-IT" sz="1662"/>
          </a:p>
        </p:txBody>
      </p:sp>
      <p:sp>
        <p:nvSpPr>
          <p:cNvPr id="248840" name="Rectangle 8">
            <a:extLst>
              <a:ext uri="{FF2B5EF4-FFF2-40B4-BE49-F238E27FC236}">
                <a16:creationId xmlns:a16="http://schemas.microsoft.com/office/drawing/2014/main" xmlns="" id="{41E5820D-CC74-4780-A66E-C76CFB02727E}"/>
              </a:ext>
            </a:extLst>
          </p:cNvPr>
          <p:cNvSpPr>
            <a:spLocks noChangeArrowheads="1"/>
          </p:cNvSpPr>
          <p:nvPr/>
        </p:nvSpPr>
        <p:spPr bwMode="auto">
          <a:xfrm>
            <a:off x="1774581" y="1868366"/>
            <a:ext cx="977411"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292" b="1">
                <a:solidFill>
                  <a:schemeClr val="bg1"/>
                </a:solidFill>
                <a:latin typeface="+mn-lt"/>
              </a:rPr>
              <a:t>Ideali</a:t>
            </a:r>
          </a:p>
        </p:txBody>
      </p:sp>
      <p:sp>
        <p:nvSpPr>
          <p:cNvPr id="248841" name="Rectangle 9">
            <a:extLst>
              <a:ext uri="{FF2B5EF4-FFF2-40B4-BE49-F238E27FC236}">
                <a16:creationId xmlns:a16="http://schemas.microsoft.com/office/drawing/2014/main" xmlns="" id="{155167BC-4075-438C-88B6-CFF803E6E2F6}"/>
              </a:ext>
            </a:extLst>
          </p:cNvPr>
          <p:cNvSpPr>
            <a:spLocks noChangeArrowheads="1"/>
          </p:cNvSpPr>
          <p:nvPr/>
        </p:nvSpPr>
        <p:spPr bwMode="auto">
          <a:xfrm>
            <a:off x="1774581" y="4076700"/>
            <a:ext cx="2801815" cy="141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292"/>
              </a:lnSpc>
              <a:buFontTx/>
              <a:buChar char="•"/>
            </a:pPr>
            <a:r>
              <a:rPr lang="it-IT" altLang="it-IT" sz="1292" b="1">
                <a:solidFill>
                  <a:schemeClr val="bg1"/>
                </a:solidFill>
                <a:latin typeface="+mn-lt"/>
              </a:rPr>
              <a:t>Approccio pragmatico - concreto</a:t>
            </a:r>
          </a:p>
          <a:p>
            <a:pPr>
              <a:lnSpc>
                <a:spcPts val="1292"/>
              </a:lnSpc>
              <a:buFontTx/>
              <a:buChar char="•"/>
            </a:pPr>
            <a:r>
              <a:rPr lang="it-IT" altLang="it-IT" sz="1292" b="1">
                <a:solidFill>
                  <a:schemeClr val="bg1"/>
                </a:solidFill>
                <a:latin typeface="+mn-lt"/>
              </a:rPr>
              <a:t>Analisi e logica</a:t>
            </a:r>
          </a:p>
          <a:p>
            <a:pPr>
              <a:lnSpc>
                <a:spcPts val="1292"/>
              </a:lnSpc>
              <a:buFontTx/>
              <a:buChar char="•"/>
            </a:pPr>
            <a:r>
              <a:rPr lang="it-IT" altLang="it-IT" sz="1292" b="1">
                <a:solidFill>
                  <a:schemeClr val="bg1"/>
                </a:solidFill>
                <a:latin typeface="+mn-lt"/>
              </a:rPr>
              <a:t>Sviluppo metodi e procedure</a:t>
            </a:r>
          </a:p>
          <a:p>
            <a:pPr>
              <a:lnSpc>
                <a:spcPts val="1292"/>
              </a:lnSpc>
              <a:buFontTx/>
              <a:buChar char="•"/>
            </a:pPr>
            <a:r>
              <a:rPr lang="it-IT" altLang="it-IT" sz="1292" b="1">
                <a:solidFill>
                  <a:schemeClr val="bg1"/>
                </a:solidFill>
                <a:latin typeface="+mn-lt"/>
              </a:rPr>
              <a:t>Aderenza alle norme</a:t>
            </a:r>
          </a:p>
          <a:p>
            <a:pPr>
              <a:lnSpc>
                <a:spcPts val="1292"/>
              </a:lnSpc>
              <a:buFontTx/>
              <a:buChar char="•"/>
            </a:pPr>
            <a:r>
              <a:rPr lang="it-IT" altLang="it-IT" sz="1292" b="1">
                <a:solidFill>
                  <a:schemeClr val="bg1"/>
                </a:solidFill>
                <a:latin typeface="+mn-lt"/>
              </a:rPr>
              <a:t>Valutazione costi - benefici</a:t>
            </a:r>
          </a:p>
          <a:p>
            <a:pPr>
              <a:lnSpc>
                <a:spcPts val="1292"/>
              </a:lnSpc>
              <a:buFontTx/>
              <a:buChar char="•"/>
            </a:pPr>
            <a:r>
              <a:rPr lang="it-IT" altLang="it-IT" sz="1292" b="1">
                <a:solidFill>
                  <a:schemeClr val="bg1"/>
                </a:solidFill>
                <a:latin typeface="+mn-lt"/>
              </a:rPr>
              <a:t>Lavoro sistematico</a:t>
            </a:r>
          </a:p>
          <a:p>
            <a:pPr>
              <a:lnSpc>
                <a:spcPts val="1292"/>
              </a:lnSpc>
              <a:buFontTx/>
              <a:buChar char="•"/>
            </a:pPr>
            <a:r>
              <a:rPr lang="it-IT" altLang="it-IT" sz="1292" b="1">
                <a:solidFill>
                  <a:schemeClr val="bg1"/>
                </a:solidFill>
                <a:latin typeface="+mn-lt"/>
              </a:rPr>
              <a:t>Ordine e precisione</a:t>
            </a:r>
          </a:p>
          <a:p>
            <a:pPr>
              <a:lnSpc>
                <a:spcPts val="1292"/>
              </a:lnSpc>
              <a:buFontTx/>
              <a:buChar char="•"/>
            </a:pPr>
            <a:r>
              <a:rPr lang="it-IT" altLang="it-IT" sz="1292" b="1">
                <a:solidFill>
                  <a:schemeClr val="bg1"/>
                </a:solidFill>
                <a:latin typeface="+mn-lt"/>
              </a:rPr>
              <a:t>Utilizzo della struttura</a:t>
            </a:r>
          </a:p>
        </p:txBody>
      </p:sp>
      <p:sp>
        <p:nvSpPr>
          <p:cNvPr id="248842" name="Rectangle 10">
            <a:extLst>
              <a:ext uri="{FF2B5EF4-FFF2-40B4-BE49-F238E27FC236}">
                <a16:creationId xmlns:a16="http://schemas.microsoft.com/office/drawing/2014/main" xmlns="" id="{FBE6D405-6955-4D21-8930-6558DA6809E1}"/>
              </a:ext>
            </a:extLst>
          </p:cNvPr>
          <p:cNvSpPr>
            <a:spLocks noChangeArrowheads="1"/>
          </p:cNvSpPr>
          <p:nvPr/>
        </p:nvSpPr>
        <p:spPr bwMode="auto">
          <a:xfrm>
            <a:off x="1774581" y="3836377"/>
            <a:ext cx="977411"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292" b="1">
                <a:solidFill>
                  <a:schemeClr val="bg1"/>
                </a:solidFill>
                <a:latin typeface="+mn-lt"/>
              </a:rPr>
              <a:t>Logica</a:t>
            </a:r>
          </a:p>
        </p:txBody>
      </p:sp>
      <p:sp>
        <p:nvSpPr>
          <p:cNvPr id="248843" name="Rectangle 11">
            <a:extLst>
              <a:ext uri="{FF2B5EF4-FFF2-40B4-BE49-F238E27FC236}">
                <a16:creationId xmlns:a16="http://schemas.microsoft.com/office/drawing/2014/main" xmlns="" id="{D59942DF-EB13-4250-8C28-002D102D82E6}"/>
              </a:ext>
            </a:extLst>
          </p:cNvPr>
          <p:cNvSpPr>
            <a:spLocks noChangeArrowheads="1"/>
          </p:cNvSpPr>
          <p:nvPr/>
        </p:nvSpPr>
        <p:spPr bwMode="auto">
          <a:xfrm>
            <a:off x="4708282" y="2107223"/>
            <a:ext cx="2798885" cy="141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292"/>
              </a:lnSpc>
              <a:buFontTx/>
              <a:buChar char="•"/>
            </a:pPr>
            <a:r>
              <a:rPr lang="it-IT" altLang="it-IT" sz="1292" b="1">
                <a:solidFill>
                  <a:schemeClr val="bg1"/>
                </a:solidFill>
                <a:latin typeface="+mn-lt"/>
              </a:rPr>
              <a:t>Creatività</a:t>
            </a:r>
          </a:p>
          <a:p>
            <a:pPr>
              <a:lnSpc>
                <a:spcPts val="1292"/>
              </a:lnSpc>
              <a:buFontTx/>
              <a:buChar char="•"/>
            </a:pPr>
            <a:r>
              <a:rPr lang="it-IT" altLang="it-IT" sz="1292" b="1">
                <a:solidFill>
                  <a:schemeClr val="bg1"/>
                </a:solidFill>
                <a:latin typeface="+mn-lt"/>
              </a:rPr>
              <a:t>Gestione del cambiamento</a:t>
            </a:r>
          </a:p>
          <a:p>
            <a:pPr>
              <a:lnSpc>
                <a:spcPts val="1292"/>
              </a:lnSpc>
              <a:buFontTx/>
              <a:buChar char="•"/>
            </a:pPr>
            <a:r>
              <a:rPr lang="it-IT" altLang="it-IT" sz="1292" b="1">
                <a:solidFill>
                  <a:schemeClr val="bg1"/>
                </a:solidFill>
                <a:latin typeface="+mn-lt"/>
              </a:rPr>
              <a:t>Orientamento al cliente</a:t>
            </a:r>
          </a:p>
          <a:p>
            <a:pPr>
              <a:lnSpc>
                <a:spcPts val="1292"/>
              </a:lnSpc>
              <a:buFontTx/>
              <a:buChar char="•"/>
            </a:pPr>
            <a:r>
              <a:rPr lang="it-IT" altLang="it-IT" sz="1292" b="1">
                <a:solidFill>
                  <a:schemeClr val="bg1"/>
                </a:solidFill>
                <a:latin typeface="+mn-lt"/>
              </a:rPr>
              <a:t>Negoziazione a somma positiva</a:t>
            </a:r>
          </a:p>
          <a:p>
            <a:pPr>
              <a:lnSpc>
                <a:spcPts val="1292"/>
              </a:lnSpc>
              <a:buFontTx/>
              <a:buChar char="•"/>
            </a:pPr>
            <a:r>
              <a:rPr lang="it-IT" altLang="it-IT" sz="1292" b="1">
                <a:solidFill>
                  <a:schemeClr val="bg1"/>
                </a:solidFill>
                <a:latin typeface="+mn-lt"/>
              </a:rPr>
              <a:t>Riduzione conflittualità</a:t>
            </a:r>
          </a:p>
          <a:p>
            <a:pPr>
              <a:lnSpc>
                <a:spcPts val="1292"/>
              </a:lnSpc>
              <a:buFontTx/>
              <a:buChar char="•"/>
            </a:pPr>
            <a:r>
              <a:rPr lang="it-IT" altLang="it-IT" sz="1292" b="1">
                <a:solidFill>
                  <a:schemeClr val="bg1"/>
                </a:solidFill>
                <a:latin typeface="+mn-lt"/>
              </a:rPr>
              <a:t>Diplomazia</a:t>
            </a:r>
          </a:p>
          <a:p>
            <a:pPr>
              <a:lnSpc>
                <a:spcPts val="1292"/>
              </a:lnSpc>
              <a:buFontTx/>
              <a:buChar char="•"/>
            </a:pPr>
            <a:r>
              <a:rPr lang="it-IT" altLang="it-IT" sz="1292" b="1">
                <a:solidFill>
                  <a:schemeClr val="bg1"/>
                </a:solidFill>
                <a:latin typeface="+mn-lt"/>
              </a:rPr>
              <a:t>Attenzione alle novità</a:t>
            </a:r>
          </a:p>
          <a:p>
            <a:pPr>
              <a:lnSpc>
                <a:spcPts val="1292"/>
              </a:lnSpc>
              <a:buFontTx/>
              <a:buChar char="•"/>
            </a:pPr>
            <a:r>
              <a:rPr lang="it-IT" altLang="it-IT" sz="1292" b="1">
                <a:solidFill>
                  <a:schemeClr val="bg1"/>
                </a:solidFill>
                <a:latin typeface="+mn-lt"/>
              </a:rPr>
              <a:t>Attenzione agli opinion maker</a:t>
            </a:r>
          </a:p>
        </p:txBody>
      </p:sp>
      <p:sp>
        <p:nvSpPr>
          <p:cNvPr id="248844" name="Rectangle 12">
            <a:extLst>
              <a:ext uri="{FF2B5EF4-FFF2-40B4-BE49-F238E27FC236}">
                <a16:creationId xmlns:a16="http://schemas.microsoft.com/office/drawing/2014/main" xmlns="" id="{BEDB8477-E9CF-4C42-B18D-2F78189A518F}"/>
              </a:ext>
            </a:extLst>
          </p:cNvPr>
          <p:cNvSpPr>
            <a:spLocks noChangeArrowheads="1"/>
          </p:cNvSpPr>
          <p:nvPr/>
        </p:nvSpPr>
        <p:spPr bwMode="auto">
          <a:xfrm>
            <a:off x="4708281" y="1868366"/>
            <a:ext cx="977411"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292" b="1">
                <a:solidFill>
                  <a:schemeClr val="bg1"/>
                </a:solidFill>
                <a:latin typeface="+mn-lt"/>
              </a:rPr>
              <a:t>Armonia</a:t>
            </a:r>
          </a:p>
        </p:txBody>
      </p:sp>
      <p:sp>
        <p:nvSpPr>
          <p:cNvPr id="248845" name="Rectangle 13">
            <a:extLst>
              <a:ext uri="{FF2B5EF4-FFF2-40B4-BE49-F238E27FC236}">
                <a16:creationId xmlns:a16="http://schemas.microsoft.com/office/drawing/2014/main" xmlns="" id="{877F0F0C-0681-4E1C-94D9-B388A6AE3AD0}"/>
              </a:ext>
            </a:extLst>
          </p:cNvPr>
          <p:cNvSpPr>
            <a:spLocks noChangeArrowheads="1"/>
          </p:cNvSpPr>
          <p:nvPr/>
        </p:nvSpPr>
        <p:spPr bwMode="auto">
          <a:xfrm>
            <a:off x="4708282" y="4076700"/>
            <a:ext cx="2798885" cy="158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292"/>
              </a:lnSpc>
              <a:buFontTx/>
              <a:buChar char="•"/>
            </a:pPr>
            <a:r>
              <a:rPr lang="it-IT" altLang="it-IT" sz="1292" b="1">
                <a:solidFill>
                  <a:schemeClr val="bg1"/>
                </a:solidFill>
                <a:latin typeface="+mn-lt"/>
              </a:rPr>
              <a:t>Organizzare</a:t>
            </a:r>
          </a:p>
          <a:p>
            <a:pPr>
              <a:lnSpc>
                <a:spcPts val="1292"/>
              </a:lnSpc>
              <a:buFontTx/>
              <a:buChar char="•"/>
            </a:pPr>
            <a:r>
              <a:rPr lang="it-IT" altLang="it-IT" sz="1292" b="1">
                <a:solidFill>
                  <a:schemeClr val="bg1"/>
                </a:solidFill>
                <a:latin typeface="+mn-lt"/>
              </a:rPr>
              <a:t>Mantenimento del controllo</a:t>
            </a:r>
          </a:p>
          <a:p>
            <a:pPr>
              <a:lnSpc>
                <a:spcPts val="1292"/>
              </a:lnSpc>
              <a:buFontTx/>
              <a:buChar char="•"/>
            </a:pPr>
            <a:r>
              <a:rPr lang="it-IT" altLang="it-IT" sz="1292" b="1">
                <a:solidFill>
                  <a:schemeClr val="bg1"/>
                </a:solidFill>
                <a:latin typeface="+mn-lt"/>
              </a:rPr>
              <a:t>Ricerca opportunità</a:t>
            </a:r>
          </a:p>
          <a:p>
            <a:pPr>
              <a:lnSpc>
                <a:spcPts val="1292"/>
              </a:lnSpc>
              <a:buFontTx/>
              <a:buChar char="•"/>
            </a:pPr>
            <a:r>
              <a:rPr lang="it-IT" altLang="it-IT" sz="1292" b="1">
                <a:solidFill>
                  <a:schemeClr val="bg1"/>
                </a:solidFill>
                <a:latin typeface="+mn-lt"/>
              </a:rPr>
              <a:t>Rapidità di decisione e di azione</a:t>
            </a:r>
          </a:p>
          <a:p>
            <a:pPr>
              <a:lnSpc>
                <a:spcPts val="1292"/>
              </a:lnSpc>
              <a:buFontTx/>
              <a:buChar char="•"/>
            </a:pPr>
            <a:r>
              <a:rPr lang="it-IT" altLang="it-IT" sz="1292" b="1">
                <a:solidFill>
                  <a:schemeClr val="bg1"/>
                </a:solidFill>
                <a:latin typeface="+mn-lt"/>
              </a:rPr>
              <a:t>Competizione</a:t>
            </a:r>
          </a:p>
          <a:p>
            <a:pPr>
              <a:lnSpc>
                <a:spcPts val="1292"/>
              </a:lnSpc>
              <a:buFontTx/>
              <a:buChar char="•"/>
            </a:pPr>
            <a:r>
              <a:rPr lang="it-IT" altLang="it-IT" sz="1292" b="1">
                <a:solidFill>
                  <a:schemeClr val="bg1"/>
                </a:solidFill>
                <a:latin typeface="+mn-lt"/>
              </a:rPr>
              <a:t>Interesse alle sfide nuove</a:t>
            </a:r>
          </a:p>
          <a:p>
            <a:pPr>
              <a:lnSpc>
                <a:spcPts val="1292"/>
              </a:lnSpc>
              <a:buFontTx/>
              <a:buChar char="•"/>
            </a:pPr>
            <a:r>
              <a:rPr lang="it-IT" altLang="it-IT" sz="1292" b="1">
                <a:solidFill>
                  <a:schemeClr val="bg1"/>
                </a:solidFill>
                <a:latin typeface="+mn-lt"/>
              </a:rPr>
              <a:t>Energia</a:t>
            </a:r>
          </a:p>
          <a:p>
            <a:pPr>
              <a:lnSpc>
                <a:spcPts val="1292"/>
              </a:lnSpc>
              <a:buFontTx/>
              <a:buChar char="•"/>
            </a:pPr>
            <a:r>
              <a:rPr lang="it-IT" altLang="it-IT" sz="1292" b="1">
                <a:solidFill>
                  <a:schemeClr val="bg1"/>
                </a:solidFill>
                <a:latin typeface="+mn-lt"/>
              </a:rPr>
              <a:t>Gestione emergenze</a:t>
            </a:r>
          </a:p>
          <a:p>
            <a:pPr>
              <a:lnSpc>
                <a:spcPts val="1292"/>
              </a:lnSpc>
              <a:buFontTx/>
              <a:buChar char="•"/>
            </a:pPr>
            <a:r>
              <a:rPr lang="it-IT" altLang="it-IT" sz="1292" b="1">
                <a:solidFill>
                  <a:schemeClr val="bg1"/>
                </a:solidFill>
                <a:latin typeface="+mn-lt"/>
              </a:rPr>
              <a:t>Intervento diretto</a:t>
            </a:r>
          </a:p>
        </p:txBody>
      </p:sp>
      <p:sp>
        <p:nvSpPr>
          <p:cNvPr id="248846" name="Rectangle 14">
            <a:extLst>
              <a:ext uri="{FF2B5EF4-FFF2-40B4-BE49-F238E27FC236}">
                <a16:creationId xmlns:a16="http://schemas.microsoft.com/office/drawing/2014/main" xmlns="" id="{F6330271-E3B5-4D8C-91CC-030C0AB71ED7}"/>
              </a:ext>
            </a:extLst>
          </p:cNvPr>
          <p:cNvSpPr>
            <a:spLocks noChangeArrowheads="1"/>
          </p:cNvSpPr>
          <p:nvPr/>
        </p:nvSpPr>
        <p:spPr bwMode="auto">
          <a:xfrm>
            <a:off x="4708281" y="3836377"/>
            <a:ext cx="977411"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292" b="1">
                <a:solidFill>
                  <a:schemeClr val="bg1"/>
                </a:solidFill>
                <a:latin typeface="+mn-lt"/>
              </a:rPr>
              <a:t>Azione</a:t>
            </a:r>
          </a:p>
        </p:txBody>
      </p:sp>
      <p:sp>
        <p:nvSpPr>
          <p:cNvPr id="248847" name="Rectangle 15">
            <a:extLst>
              <a:ext uri="{FF2B5EF4-FFF2-40B4-BE49-F238E27FC236}">
                <a16:creationId xmlns:a16="http://schemas.microsoft.com/office/drawing/2014/main" xmlns="" id="{1DB85440-C457-43D9-BD0F-05D08184CAB2}"/>
              </a:ext>
            </a:extLst>
          </p:cNvPr>
          <p:cNvSpPr>
            <a:spLocks noChangeArrowheads="1"/>
          </p:cNvSpPr>
          <p:nvPr/>
        </p:nvSpPr>
        <p:spPr bwMode="auto">
          <a:xfrm>
            <a:off x="4116266" y="5798527"/>
            <a:ext cx="118696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solidFill>
                  <a:schemeClr val="accent2"/>
                </a:solidFill>
              </a:rPr>
              <a:t>COMPITO</a:t>
            </a:r>
            <a:endParaRPr lang="it-IT" altLang="it-IT" sz="1292">
              <a:solidFill>
                <a:schemeClr val="accent2"/>
              </a:solidFill>
            </a:endParaRPr>
          </a:p>
        </p:txBody>
      </p:sp>
      <p:sp>
        <p:nvSpPr>
          <p:cNvPr id="248848" name="Rectangle 16">
            <a:extLst>
              <a:ext uri="{FF2B5EF4-FFF2-40B4-BE49-F238E27FC236}">
                <a16:creationId xmlns:a16="http://schemas.microsoft.com/office/drawing/2014/main" xmlns="" id="{79B5F942-4819-4D3F-908B-420702FF0341}"/>
              </a:ext>
            </a:extLst>
          </p:cNvPr>
          <p:cNvSpPr>
            <a:spLocks noChangeArrowheads="1"/>
          </p:cNvSpPr>
          <p:nvPr/>
        </p:nvSpPr>
        <p:spPr bwMode="auto">
          <a:xfrm>
            <a:off x="3941885" y="1414097"/>
            <a:ext cx="1519604"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solidFill>
                  <a:schemeClr val="accent2"/>
                </a:solidFill>
              </a:rPr>
              <a:t>RELAZIONE</a:t>
            </a:r>
            <a:endParaRPr lang="it-IT" altLang="it-IT" sz="1292">
              <a:solidFill>
                <a:schemeClr val="accent2"/>
              </a:solidFill>
            </a:endParaRPr>
          </a:p>
        </p:txBody>
      </p:sp>
      <p:sp>
        <p:nvSpPr>
          <p:cNvPr id="248849" name="Rectangle 17">
            <a:extLst>
              <a:ext uri="{FF2B5EF4-FFF2-40B4-BE49-F238E27FC236}">
                <a16:creationId xmlns:a16="http://schemas.microsoft.com/office/drawing/2014/main" xmlns="" id="{479785E8-50C5-4872-ACA3-EBC86481C0D7}"/>
              </a:ext>
            </a:extLst>
          </p:cNvPr>
          <p:cNvSpPr>
            <a:spLocks noChangeArrowheads="1"/>
          </p:cNvSpPr>
          <p:nvPr/>
        </p:nvSpPr>
        <p:spPr bwMode="auto">
          <a:xfrm>
            <a:off x="1701312" y="5823438"/>
            <a:ext cx="1477108" cy="259374"/>
          </a:xfrm>
          <a:prstGeom prst="rect">
            <a:avLst/>
          </a:prstGeom>
          <a:solidFill>
            <a:schemeClr val="accent1"/>
          </a:solidFill>
          <a:ln>
            <a:noFill/>
          </a:ln>
          <a:effectLst>
            <a:outerShdw dist="107763" dir="18900000" algn="ctr" rotWithShape="0">
              <a:schemeClr val="folHlink"/>
            </a:outerShdw>
          </a:effectLst>
          <a:extLst>
            <a:ext uri="{91240B29-F687-4F45-9708-019B960494DF}">
              <a14:hiddenLine xmlns:a14="http://schemas.microsoft.com/office/drawing/2010/main" w="12699">
                <a:solidFill>
                  <a:srgbClr val="FFCC66"/>
                </a:solidFill>
                <a:miter lim="800000"/>
                <a:headEnd/>
                <a:tailEnd/>
              </a14:hiddenLine>
            </a:ext>
          </a:extLst>
        </p:spPr>
        <p:txBody>
          <a:bodyPr wrap="none" anchor="ctr"/>
          <a:lstStyle/>
          <a:p>
            <a:endParaRPr lang="it-IT" sz="1662"/>
          </a:p>
        </p:txBody>
      </p:sp>
      <p:sp>
        <p:nvSpPr>
          <p:cNvPr id="248850" name="Rectangle 18">
            <a:extLst>
              <a:ext uri="{FF2B5EF4-FFF2-40B4-BE49-F238E27FC236}">
                <a16:creationId xmlns:a16="http://schemas.microsoft.com/office/drawing/2014/main" xmlns="" id="{3FBEC2A0-6F87-4F79-8197-42BBE1A1817F}"/>
              </a:ext>
            </a:extLst>
          </p:cNvPr>
          <p:cNvSpPr>
            <a:spLocks noChangeArrowheads="1"/>
          </p:cNvSpPr>
          <p:nvPr/>
        </p:nvSpPr>
        <p:spPr bwMode="auto">
          <a:xfrm>
            <a:off x="1758462" y="5805264"/>
            <a:ext cx="1330569"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b="1" dirty="0">
                <a:solidFill>
                  <a:schemeClr val="bg1"/>
                </a:solidFill>
                <a:latin typeface="+mn-lt"/>
              </a:rPr>
              <a:t>Continuità</a:t>
            </a:r>
          </a:p>
        </p:txBody>
      </p:sp>
      <p:sp>
        <p:nvSpPr>
          <p:cNvPr id="248851" name="Rectangle 19">
            <a:extLst>
              <a:ext uri="{FF2B5EF4-FFF2-40B4-BE49-F238E27FC236}">
                <a16:creationId xmlns:a16="http://schemas.microsoft.com/office/drawing/2014/main" xmlns="" id="{C26D2286-12CD-4537-AB32-8FCEAE1A6D3D}"/>
              </a:ext>
            </a:extLst>
          </p:cNvPr>
          <p:cNvSpPr>
            <a:spLocks noChangeArrowheads="1"/>
          </p:cNvSpPr>
          <p:nvPr/>
        </p:nvSpPr>
        <p:spPr bwMode="auto">
          <a:xfrm>
            <a:off x="6117981" y="5823438"/>
            <a:ext cx="1477108" cy="259374"/>
          </a:xfrm>
          <a:prstGeom prst="rect">
            <a:avLst/>
          </a:prstGeom>
          <a:solidFill>
            <a:schemeClr val="accent1"/>
          </a:solidFill>
          <a:ln>
            <a:noFill/>
          </a:ln>
          <a:effectLst>
            <a:outerShdw dist="107763" dir="18900000" algn="ctr" rotWithShape="0">
              <a:schemeClr val="folHlink"/>
            </a:outerShdw>
          </a:effectLst>
          <a:extLst>
            <a:ext uri="{91240B29-F687-4F45-9708-019B960494DF}">
              <a14:hiddenLine xmlns:a14="http://schemas.microsoft.com/office/drawing/2010/main" w="12699">
                <a:solidFill>
                  <a:srgbClr val="FFCC66"/>
                </a:solidFill>
                <a:miter lim="800000"/>
                <a:headEnd/>
                <a:tailEnd/>
              </a14:hiddenLine>
            </a:ext>
          </a:extLst>
        </p:spPr>
        <p:txBody>
          <a:bodyPr wrap="none" anchor="ctr"/>
          <a:lstStyle/>
          <a:p>
            <a:endParaRPr lang="it-IT" sz="1662"/>
          </a:p>
        </p:txBody>
      </p:sp>
      <p:sp>
        <p:nvSpPr>
          <p:cNvPr id="248852" name="Rectangle 20">
            <a:extLst>
              <a:ext uri="{FF2B5EF4-FFF2-40B4-BE49-F238E27FC236}">
                <a16:creationId xmlns:a16="http://schemas.microsoft.com/office/drawing/2014/main" xmlns="" id="{0DF53BA6-F398-41DA-970D-B5A5822D8B6F}"/>
              </a:ext>
            </a:extLst>
          </p:cNvPr>
          <p:cNvSpPr>
            <a:spLocks noChangeArrowheads="1"/>
          </p:cNvSpPr>
          <p:nvPr/>
        </p:nvSpPr>
        <p:spPr bwMode="auto">
          <a:xfrm>
            <a:off x="6173666" y="5805264"/>
            <a:ext cx="1330569"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b="1" dirty="0">
                <a:solidFill>
                  <a:schemeClr val="bg1"/>
                </a:solidFill>
                <a:latin typeface="+mn-lt"/>
              </a:rPr>
              <a:t>Direzione</a:t>
            </a:r>
          </a:p>
        </p:txBody>
      </p:sp>
      <p:sp>
        <p:nvSpPr>
          <p:cNvPr id="248853" name="Rectangle 21">
            <a:extLst>
              <a:ext uri="{FF2B5EF4-FFF2-40B4-BE49-F238E27FC236}">
                <a16:creationId xmlns:a16="http://schemas.microsoft.com/office/drawing/2014/main" xmlns="" id="{ECBD560A-7DC0-44C5-927A-EB562CB1E94C}"/>
              </a:ext>
            </a:extLst>
          </p:cNvPr>
          <p:cNvSpPr>
            <a:spLocks noChangeArrowheads="1"/>
          </p:cNvSpPr>
          <p:nvPr/>
        </p:nvSpPr>
        <p:spPr bwMode="auto">
          <a:xfrm>
            <a:off x="1701312" y="1439007"/>
            <a:ext cx="1477108" cy="259374"/>
          </a:xfrm>
          <a:prstGeom prst="rect">
            <a:avLst/>
          </a:prstGeom>
          <a:solidFill>
            <a:schemeClr val="accent1"/>
          </a:solidFill>
          <a:ln>
            <a:noFill/>
          </a:ln>
          <a:effectLst>
            <a:outerShdw dist="107763" dir="18900000" algn="ctr" rotWithShape="0">
              <a:schemeClr val="folHlink"/>
            </a:outerShdw>
          </a:effectLst>
          <a:extLst>
            <a:ext uri="{91240B29-F687-4F45-9708-019B960494DF}">
              <a14:hiddenLine xmlns:a14="http://schemas.microsoft.com/office/drawing/2010/main" w="12699">
                <a:solidFill>
                  <a:srgbClr val="FFCC00"/>
                </a:solidFill>
                <a:miter lim="800000"/>
                <a:headEnd/>
                <a:tailEnd/>
              </a14:hiddenLine>
            </a:ext>
          </a:extLst>
        </p:spPr>
        <p:txBody>
          <a:bodyPr wrap="none" anchor="ctr"/>
          <a:lstStyle/>
          <a:p>
            <a:endParaRPr lang="it-IT" sz="1662"/>
          </a:p>
        </p:txBody>
      </p:sp>
      <p:sp>
        <p:nvSpPr>
          <p:cNvPr id="248854" name="Rectangle 22">
            <a:extLst>
              <a:ext uri="{FF2B5EF4-FFF2-40B4-BE49-F238E27FC236}">
                <a16:creationId xmlns:a16="http://schemas.microsoft.com/office/drawing/2014/main" xmlns="" id="{BB88FE57-797A-42C0-B9AF-167FF56CE50B}"/>
              </a:ext>
            </a:extLst>
          </p:cNvPr>
          <p:cNvSpPr>
            <a:spLocks noChangeArrowheads="1"/>
          </p:cNvSpPr>
          <p:nvPr/>
        </p:nvSpPr>
        <p:spPr bwMode="auto">
          <a:xfrm>
            <a:off x="1695450" y="1412776"/>
            <a:ext cx="155184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b="1" dirty="0">
                <a:solidFill>
                  <a:schemeClr val="bg1"/>
                </a:solidFill>
                <a:latin typeface="+mn-lt"/>
              </a:rPr>
              <a:t>Collaborazione</a:t>
            </a:r>
          </a:p>
        </p:txBody>
      </p:sp>
      <p:sp>
        <p:nvSpPr>
          <p:cNvPr id="248855" name="Rectangle 23">
            <a:extLst>
              <a:ext uri="{FF2B5EF4-FFF2-40B4-BE49-F238E27FC236}">
                <a16:creationId xmlns:a16="http://schemas.microsoft.com/office/drawing/2014/main" xmlns="" id="{CBF2BDA5-84B0-4E39-8619-AA8976F3AA72}"/>
              </a:ext>
            </a:extLst>
          </p:cNvPr>
          <p:cNvSpPr>
            <a:spLocks noChangeArrowheads="1"/>
          </p:cNvSpPr>
          <p:nvPr/>
        </p:nvSpPr>
        <p:spPr bwMode="auto">
          <a:xfrm>
            <a:off x="6117981" y="1439007"/>
            <a:ext cx="1477108" cy="259374"/>
          </a:xfrm>
          <a:prstGeom prst="rect">
            <a:avLst/>
          </a:prstGeom>
          <a:solidFill>
            <a:schemeClr val="accent1"/>
          </a:solidFill>
          <a:ln>
            <a:noFill/>
          </a:ln>
          <a:effectLst>
            <a:outerShdw dist="107763" dir="18900000" algn="ctr" rotWithShape="0">
              <a:schemeClr val="folHlink"/>
            </a:outerShdw>
          </a:effectLst>
          <a:extLst>
            <a:ext uri="{91240B29-F687-4F45-9708-019B960494DF}">
              <a14:hiddenLine xmlns:a14="http://schemas.microsoft.com/office/drawing/2010/main" w="12699">
                <a:solidFill>
                  <a:srgbClr val="FFCC66"/>
                </a:solidFill>
                <a:miter lim="800000"/>
                <a:headEnd/>
                <a:tailEnd/>
              </a14:hiddenLine>
            </a:ext>
          </a:extLst>
        </p:spPr>
        <p:txBody>
          <a:bodyPr wrap="none" anchor="ctr"/>
          <a:lstStyle/>
          <a:p>
            <a:endParaRPr lang="it-IT" sz="1662" b="1">
              <a:solidFill>
                <a:schemeClr val="bg1"/>
              </a:solidFill>
            </a:endParaRPr>
          </a:p>
        </p:txBody>
      </p:sp>
      <p:sp>
        <p:nvSpPr>
          <p:cNvPr id="248856" name="Rectangle 24">
            <a:extLst>
              <a:ext uri="{FF2B5EF4-FFF2-40B4-BE49-F238E27FC236}">
                <a16:creationId xmlns:a16="http://schemas.microsoft.com/office/drawing/2014/main" xmlns="" id="{301A4141-DF0B-4FD2-A857-B6AC015AF3A7}"/>
              </a:ext>
            </a:extLst>
          </p:cNvPr>
          <p:cNvSpPr>
            <a:spLocks noChangeArrowheads="1"/>
          </p:cNvSpPr>
          <p:nvPr/>
        </p:nvSpPr>
        <p:spPr bwMode="auto">
          <a:xfrm>
            <a:off x="6173666" y="1387678"/>
            <a:ext cx="1330569"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b="1" dirty="0">
                <a:solidFill>
                  <a:schemeClr val="bg1"/>
                </a:solidFill>
                <a:latin typeface="+mn-lt"/>
              </a:rPr>
              <a:t>Flessibilità</a:t>
            </a:r>
          </a:p>
        </p:txBody>
      </p:sp>
      <p:sp>
        <p:nvSpPr>
          <p:cNvPr id="248857" name="Rectangle 25">
            <a:extLst>
              <a:ext uri="{FF2B5EF4-FFF2-40B4-BE49-F238E27FC236}">
                <a16:creationId xmlns:a16="http://schemas.microsoft.com/office/drawing/2014/main" xmlns="" id="{29B737B0-AFF4-47E7-BB8E-7F53AA0871F5}"/>
              </a:ext>
            </a:extLst>
          </p:cNvPr>
          <p:cNvSpPr>
            <a:spLocks noChangeArrowheads="1"/>
          </p:cNvSpPr>
          <p:nvPr/>
        </p:nvSpPr>
        <p:spPr bwMode="auto">
          <a:xfrm>
            <a:off x="990600" y="1943101"/>
            <a:ext cx="348762" cy="326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solidFill>
                  <a:schemeClr val="accent2"/>
                </a:solidFill>
              </a:rPr>
              <a:t>C</a:t>
            </a:r>
          </a:p>
          <a:p>
            <a:pPr algn="ctr"/>
            <a:r>
              <a:rPr lang="it-IT" altLang="it-IT" sz="1477">
                <a:solidFill>
                  <a:schemeClr val="accent2"/>
                </a:solidFill>
              </a:rPr>
              <a:t>O</a:t>
            </a:r>
          </a:p>
          <a:p>
            <a:pPr algn="ctr"/>
            <a:r>
              <a:rPr lang="it-IT" altLang="it-IT" sz="1477">
                <a:solidFill>
                  <a:schemeClr val="accent2"/>
                </a:solidFill>
              </a:rPr>
              <a:t>N</a:t>
            </a:r>
          </a:p>
          <a:p>
            <a:pPr algn="ctr"/>
            <a:r>
              <a:rPr lang="it-IT" altLang="it-IT" sz="1477">
                <a:solidFill>
                  <a:schemeClr val="accent2"/>
                </a:solidFill>
              </a:rPr>
              <a:t>S</a:t>
            </a:r>
          </a:p>
          <a:p>
            <a:pPr algn="ctr"/>
            <a:r>
              <a:rPr lang="it-IT" altLang="it-IT" sz="1477">
                <a:solidFill>
                  <a:schemeClr val="accent2"/>
                </a:solidFill>
              </a:rPr>
              <a:t>O</a:t>
            </a:r>
          </a:p>
          <a:p>
            <a:pPr algn="ctr"/>
            <a:r>
              <a:rPr lang="it-IT" altLang="it-IT" sz="1477">
                <a:solidFill>
                  <a:schemeClr val="accent2"/>
                </a:solidFill>
              </a:rPr>
              <a:t>L</a:t>
            </a:r>
          </a:p>
          <a:p>
            <a:pPr algn="ctr"/>
            <a:r>
              <a:rPr lang="it-IT" altLang="it-IT" sz="1477">
                <a:solidFill>
                  <a:schemeClr val="accent2"/>
                </a:solidFill>
              </a:rPr>
              <a:t>I</a:t>
            </a:r>
          </a:p>
          <a:p>
            <a:pPr algn="ctr"/>
            <a:r>
              <a:rPr lang="it-IT" altLang="it-IT" sz="1477">
                <a:solidFill>
                  <a:schemeClr val="accent2"/>
                </a:solidFill>
              </a:rPr>
              <a:t>D</a:t>
            </a:r>
          </a:p>
          <a:p>
            <a:pPr algn="ctr"/>
            <a:r>
              <a:rPr lang="it-IT" altLang="it-IT" sz="1477">
                <a:solidFill>
                  <a:schemeClr val="accent2"/>
                </a:solidFill>
              </a:rPr>
              <a:t>A</a:t>
            </a:r>
          </a:p>
          <a:p>
            <a:pPr algn="ctr"/>
            <a:r>
              <a:rPr lang="it-IT" altLang="it-IT" sz="1477">
                <a:solidFill>
                  <a:schemeClr val="accent2"/>
                </a:solidFill>
              </a:rPr>
              <a:t>M</a:t>
            </a:r>
          </a:p>
          <a:p>
            <a:pPr algn="ctr"/>
            <a:r>
              <a:rPr lang="it-IT" altLang="it-IT" sz="1477">
                <a:solidFill>
                  <a:schemeClr val="accent2"/>
                </a:solidFill>
              </a:rPr>
              <a:t>E</a:t>
            </a:r>
          </a:p>
          <a:p>
            <a:pPr algn="ctr"/>
            <a:r>
              <a:rPr lang="it-IT" altLang="it-IT" sz="1477">
                <a:solidFill>
                  <a:schemeClr val="accent2"/>
                </a:solidFill>
              </a:rPr>
              <a:t>N</a:t>
            </a:r>
          </a:p>
          <a:p>
            <a:pPr algn="ctr"/>
            <a:r>
              <a:rPr lang="it-IT" altLang="it-IT" sz="1477">
                <a:solidFill>
                  <a:schemeClr val="accent2"/>
                </a:solidFill>
              </a:rPr>
              <a:t>T</a:t>
            </a:r>
          </a:p>
          <a:p>
            <a:pPr algn="ctr"/>
            <a:r>
              <a:rPr lang="it-IT" altLang="it-IT" sz="1477">
                <a:solidFill>
                  <a:schemeClr val="accent2"/>
                </a:solidFill>
              </a:rPr>
              <a:t>O</a:t>
            </a:r>
          </a:p>
        </p:txBody>
      </p:sp>
      <p:sp>
        <p:nvSpPr>
          <p:cNvPr id="248858" name="Rectangle 26">
            <a:extLst>
              <a:ext uri="{FF2B5EF4-FFF2-40B4-BE49-F238E27FC236}">
                <a16:creationId xmlns:a16="http://schemas.microsoft.com/office/drawing/2014/main" xmlns="" id="{9A4EF186-610D-43AA-ACA7-191CC0E3771A}"/>
              </a:ext>
            </a:extLst>
          </p:cNvPr>
          <p:cNvSpPr>
            <a:spLocks noChangeArrowheads="1"/>
          </p:cNvSpPr>
          <p:nvPr/>
        </p:nvSpPr>
        <p:spPr bwMode="auto">
          <a:xfrm>
            <a:off x="7757746" y="2363666"/>
            <a:ext cx="345831" cy="25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solidFill>
                  <a:schemeClr val="accent2"/>
                </a:solidFill>
              </a:rPr>
              <a:t>I</a:t>
            </a:r>
          </a:p>
          <a:p>
            <a:pPr algn="ctr"/>
            <a:r>
              <a:rPr lang="it-IT" altLang="it-IT" sz="1477">
                <a:solidFill>
                  <a:schemeClr val="accent2"/>
                </a:solidFill>
              </a:rPr>
              <a:t>N</a:t>
            </a:r>
          </a:p>
          <a:p>
            <a:pPr algn="ctr"/>
            <a:r>
              <a:rPr lang="it-IT" altLang="it-IT" sz="1477">
                <a:solidFill>
                  <a:schemeClr val="accent2"/>
                </a:solidFill>
              </a:rPr>
              <a:t>N</a:t>
            </a:r>
          </a:p>
          <a:p>
            <a:pPr algn="ctr"/>
            <a:r>
              <a:rPr lang="it-IT" altLang="it-IT" sz="1477">
                <a:solidFill>
                  <a:schemeClr val="accent2"/>
                </a:solidFill>
              </a:rPr>
              <a:t>O</a:t>
            </a:r>
          </a:p>
          <a:p>
            <a:pPr algn="ctr"/>
            <a:r>
              <a:rPr lang="it-IT" altLang="it-IT" sz="1477">
                <a:solidFill>
                  <a:schemeClr val="accent2"/>
                </a:solidFill>
              </a:rPr>
              <a:t>V</a:t>
            </a:r>
          </a:p>
          <a:p>
            <a:pPr algn="ctr"/>
            <a:r>
              <a:rPr lang="it-IT" altLang="it-IT" sz="1477">
                <a:solidFill>
                  <a:schemeClr val="accent2"/>
                </a:solidFill>
              </a:rPr>
              <a:t>A</a:t>
            </a:r>
          </a:p>
          <a:p>
            <a:pPr algn="ctr"/>
            <a:r>
              <a:rPr lang="it-IT" altLang="it-IT" sz="1477">
                <a:solidFill>
                  <a:schemeClr val="accent2"/>
                </a:solidFill>
              </a:rPr>
              <a:t>Z</a:t>
            </a:r>
          </a:p>
          <a:p>
            <a:pPr algn="ctr"/>
            <a:r>
              <a:rPr lang="it-IT" altLang="it-IT" sz="1477">
                <a:solidFill>
                  <a:schemeClr val="accent2"/>
                </a:solidFill>
              </a:rPr>
              <a:t>I</a:t>
            </a:r>
          </a:p>
          <a:p>
            <a:pPr algn="ctr"/>
            <a:r>
              <a:rPr lang="it-IT" altLang="it-IT" sz="1477">
                <a:solidFill>
                  <a:schemeClr val="accent2"/>
                </a:solidFill>
              </a:rPr>
              <a:t>O</a:t>
            </a:r>
          </a:p>
          <a:p>
            <a:pPr algn="ctr"/>
            <a:r>
              <a:rPr lang="it-IT" altLang="it-IT" sz="1477">
                <a:solidFill>
                  <a:schemeClr val="accent2"/>
                </a:solidFill>
              </a:rPr>
              <a:t>N</a:t>
            </a:r>
          </a:p>
          <a:p>
            <a:pPr algn="ctr"/>
            <a:r>
              <a:rPr lang="it-IT" altLang="it-IT" sz="1477">
                <a:solidFill>
                  <a:schemeClr val="accent2"/>
                </a:solidFill>
              </a:rPr>
              <a:t>E</a:t>
            </a:r>
          </a:p>
        </p:txBody>
      </p:sp>
    </p:spTree>
    <p:extLst>
      <p:ext uri="{BB962C8B-B14F-4D97-AF65-F5344CB8AC3E}">
        <p14:creationId xmlns:p14="http://schemas.microsoft.com/office/powerpoint/2010/main" val="1207423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a:extLst>
              <a:ext uri="{FF2B5EF4-FFF2-40B4-BE49-F238E27FC236}">
                <a16:creationId xmlns:a16="http://schemas.microsoft.com/office/drawing/2014/main" xmlns="" id="{321F19EB-6E71-451E-9951-65F58B24532F}"/>
              </a:ext>
            </a:extLst>
          </p:cNvPr>
          <p:cNvSpPr>
            <a:spLocks noChangeArrowheads="1"/>
          </p:cNvSpPr>
          <p:nvPr/>
        </p:nvSpPr>
        <p:spPr bwMode="auto">
          <a:xfrm>
            <a:off x="0" y="762000"/>
            <a:ext cx="9136674" cy="392723"/>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249861" name="Rectangle 5">
            <a:extLst>
              <a:ext uri="{FF2B5EF4-FFF2-40B4-BE49-F238E27FC236}">
                <a16:creationId xmlns:a16="http://schemas.microsoft.com/office/drawing/2014/main" xmlns="" id="{EC184C0E-1C76-4D39-BDC6-D22AFD48D6AA}"/>
              </a:ext>
            </a:extLst>
          </p:cNvPr>
          <p:cNvSpPr>
            <a:spLocks noChangeArrowheads="1"/>
          </p:cNvSpPr>
          <p:nvPr/>
        </p:nvSpPr>
        <p:spPr bwMode="auto">
          <a:xfrm>
            <a:off x="827584" y="1988840"/>
            <a:ext cx="7848872" cy="2324399"/>
          </a:xfrm>
          <a:prstGeom prst="rect">
            <a:avLst/>
          </a:prstGeom>
          <a:solidFill>
            <a:schemeClr val="bg1"/>
          </a:solidFill>
          <a:ln w="12700">
            <a:solidFill>
              <a:srgbClr val="669BE8"/>
            </a:solidFill>
            <a:miter lim="800000"/>
            <a:headEnd/>
            <a:tailEnd/>
          </a:ln>
          <a:effectLst>
            <a:outerShdw dist="107763" dir="2700000" algn="ctr" rotWithShape="0">
              <a:srgbClr val="669BE8"/>
            </a:outerShdw>
          </a:effectLst>
        </p:spPr>
        <p:txBody>
          <a:bodyPr wrap="none" anchor="ct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5400" dirty="0">
                <a:effectLst>
                  <a:outerShdw blurRad="38100" dist="38100" dir="2700000" algn="tl">
                    <a:srgbClr val="C0C0C0"/>
                  </a:outerShdw>
                </a:effectLst>
                <a:latin typeface="Arial" panose="020B0604020202020204" pitchFamily="34" charset="0"/>
              </a:rPr>
              <a:t>Gli stili Lifo in dettaglio</a:t>
            </a:r>
          </a:p>
          <a:p>
            <a:pPr algn="ctr"/>
            <a:r>
              <a:rPr lang="it-IT" altLang="it-IT" sz="4800" dirty="0">
                <a:effectLst>
                  <a:outerShdw blurRad="38100" dist="38100" dir="2700000" algn="tl">
                    <a:srgbClr val="C0C0C0"/>
                  </a:outerShdw>
                </a:effectLst>
                <a:latin typeface="Arial" panose="020B0604020202020204" pitchFamily="34" charset="0"/>
              </a:rPr>
              <a:t>- Condizioni sfavorevoli -</a:t>
            </a:r>
          </a:p>
        </p:txBody>
      </p:sp>
    </p:spTree>
    <p:extLst>
      <p:ext uri="{BB962C8B-B14F-4D97-AF65-F5344CB8AC3E}">
        <p14:creationId xmlns:p14="http://schemas.microsoft.com/office/powerpoint/2010/main" val="627825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026">
            <a:extLst>
              <a:ext uri="{FF2B5EF4-FFF2-40B4-BE49-F238E27FC236}">
                <a16:creationId xmlns:a16="http://schemas.microsoft.com/office/drawing/2014/main" xmlns="" id="{24B83143-E6C3-49D3-867F-A918A917053C}"/>
              </a:ext>
            </a:extLst>
          </p:cNvPr>
          <p:cNvSpPr>
            <a:spLocks noChangeArrowheads="1"/>
          </p:cNvSpPr>
          <p:nvPr/>
        </p:nvSpPr>
        <p:spPr bwMode="auto">
          <a:xfrm>
            <a:off x="499697" y="4844561"/>
            <a:ext cx="4103077" cy="1389185"/>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0883" name="Rectangle 1027">
            <a:extLst>
              <a:ext uri="{FF2B5EF4-FFF2-40B4-BE49-F238E27FC236}">
                <a16:creationId xmlns:a16="http://schemas.microsoft.com/office/drawing/2014/main" xmlns="" id="{C0DF6C9B-44CD-44CE-8584-B333BC3AAA2E}"/>
              </a:ext>
            </a:extLst>
          </p:cNvPr>
          <p:cNvSpPr>
            <a:spLocks noChangeArrowheads="1"/>
          </p:cNvSpPr>
          <p:nvPr/>
        </p:nvSpPr>
        <p:spPr bwMode="auto">
          <a:xfrm>
            <a:off x="4648200" y="4844561"/>
            <a:ext cx="4103077" cy="1389185"/>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0884" name="Rectangle 1028">
            <a:extLst>
              <a:ext uri="{FF2B5EF4-FFF2-40B4-BE49-F238E27FC236}">
                <a16:creationId xmlns:a16="http://schemas.microsoft.com/office/drawing/2014/main" xmlns="" id="{AC0AD766-3624-4DBA-88CF-D1F2CF2AEE7A}"/>
              </a:ext>
            </a:extLst>
          </p:cNvPr>
          <p:cNvSpPr>
            <a:spLocks noChangeArrowheads="1"/>
          </p:cNvSpPr>
          <p:nvPr/>
        </p:nvSpPr>
        <p:spPr bwMode="auto">
          <a:xfrm>
            <a:off x="499697" y="4419600"/>
            <a:ext cx="8251580"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0885" name="Rectangle 1029">
            <a:extLst>
              <a:ext uri="{FF2B5EF4-FFF2-40B4-BE49-F238E27FC236}">
                <a16:creationId xmlns:a16="http://schemas.microsoft.com/office/drawing/2014/main" xmlns="" id="{6C14C5FE-3752-49E3-A3D0-3E1F0CAC6D1B}"/>
              </a:ext>
            </a:extLst>
          </p:cNvPr>
          <p:cNvSpPr>
            <a:spLocks noChangeArrowheads="1"/>
          </p:cNvSpPr>
          <p:nvPr/>
        </p:nvSpPr>
        <p:spPr bwMode="auto">
          <a:xfrm>
            <a:off x="1494693" y="4484077"/>
            <a:ext cx="618832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292"/>
              <a:t>Condizioni di stress  (punteggio in Basso) </a:t>
            </a:r>
          </a:p>
        </p:txBody>
      </p:sp>
      <p:sp>
        <p:nvSpPr>
          <p:cNvPr id="250886" name="Rectangle 1030">
            <a:extLst>
              <a:ext uri="{FF2B5EF4-FFF2-40B4-BE49-F238E27FC236}">
                <a16:creationId xmlns:a16="http://schemas.microsoft.com/office/drawing/2014/main" xmlns="" id="{C1E32573-2907-4DAB-854B-22ADBC56B090}"/>
              </a:ext>
            </a:extLst>
          </p:cNvPr>
          <p:cNvSpPr>
            <a:spLocks noChangeArrowheads="1"/>
          </p:cNvSpPr>
          <p:nvPr/>
        </p:nvSpPr>
        <p:spPr bwMode="auto">
          <a:xfrm>
            <a:off x="499697" y="2133600"/>
            <a:ext cx="4103077" cy="2239108"/>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0887" name="Rectangle 1031">
            <a:extLst>
              <a:ext uri="{FF2B5EF4-FFF2-40B4-BE49-F238E27FC236}">
                <a16:creationId xmlns:a16="http://schemas.microsoft.com/office/drawing/2014/main" xmlns="" id="{5C5CB397-712A-4CA8-A45F-A1907A9C21CB}"/>
              </a:ext>
            </a:extLst>
          </p:cNvPr>
          <p:cNvSpPr>
            <a:spLocks noChangeArrowheads="1"/>
          </p:cNvSpPr>
          <p:nvPr/>
        </p:nvSpPr>
        <p:spPr bwMode="auto">
          <a:xfrm>
            <a:off x="4648200" y="2133600"/>
            <a:ext cx="4103077" cy="2239108"/>
          </a:xfrm>
          <a:prstGeom prst="rect">
            <a:avLst/>
          </a:prstGeom>
          <a:solidFill>
            <a:srgbClr val="F8F8F8"/>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0888" name="Rectangle 1032">
            <a:extLst>
              <a:ext uri="{FF2B5EF4-FFF2-40B4-BE49-F238E27FC236}">
                <a16:creationId xmlns:a16="http://schemas.microsoft.com/office/drawing/2014/main" xmlns="" id="{85BD3F95-8016-4DC5-85E6-C89AD25BEA87}"/>
              </a:ext>
            </a:extLst>
          </p:cNvPr>
          <p:cNvSpPr>
            <a:spLocks noChangeArrowheads="1"/>
          </p:cNvSpPr>
          <p:nvPr/>
        </p:nvSpPr>
        <p:spPr bwMode="auto">
          <a:xfrm>
            <a:off x="499697" y="1693985"/>
            <a:ext cx="8251580"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0889" name="Rectangle 1033">
            <a:extLst>
              <a:ext uri="{FF2B5EF4-FFF2-40B4-BE49-F238E27FC236}">
                <a16:creationId xmlns:a16="http://schemas.microsoft.com/office/drawing/2014/main" xmlns="" id="{1F1C0655-0630-49BD-8EE5-DE75F1D0325F}"/>
              </a:ext>
            </a:extLst>
          </p:cNvPr>
          <p:cNvSpPr>
            <a:spLocks noChangeArrowheads="1"/>
          </p:cNvSpPr>
          <p:nvPr/>
        </p:nvSpPr>
        <p:spPr bwMode="auto">
          <a:xfrm>
            <a:off x="499697" y="1254369"/>
            <a:ext cx="4103077"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0890" name="Rectangle 1034">
            <a:extLst>
              <a:ext uri="{FF2B5EF4-FFF2-40B4-BE49-F238E27FC236}">
                <a16:creationId xmlns:a16="http://schemas.microsoft.com/office/drawing/2014/main" xmlns="" id="{F47F75B0-3C25-4CD0-B4D2-7D0815596154}"/>
              </a:ext>
            </a:extLst>
          </p:cNvPr>
          <p:cNvSpPr>
            <a:spLocks noChangeArrowheads="1"/>
          </p:cNvSpPr>
          <p:nvPr/>
        </p:nvSpPr>
        <p:spPr bwMode="auto">
          <a:xfrm>
            <a:off x="546589" y="2233246"/>
            <a:ext cx="3955073" cy="207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292"/>
              <a:t>E’ disposto ad ascoltare la posizione degli altri</a:t>
            </a:r>
          </a:p>
          <a:p>
            <a:pPr algn="just">
              <a:buFontTx/>
              <a:buChar char="•"/>
            </a:pPr>
            <a:endParaRPr lang="it-IT" altLang="it-IT" sz="1292"/>
          </a:p>
          <a:p>
            <a:pPr algn="just">
              <a:buFontTx/>
              <a:buChar char="•"/>
            </a:pPr>
            <a:r>
              <a:rPr lang="it-IT" altLang="it-IT" sz="1292"/>
              <a:t>Accoglie e cerca di risolvere lamentele fondate</a:t>
            </a:r>
          </a:p>
          <a:p>
            <a:pPr algn="just">
              <a:buFontTx/>
              <a:buChar char="•"/>
            </a:pPr>
            <a:r>
              <a:rPr lang="it-IT" altLang="it-IT" sz="1292"/>
              <a:t>E’ disposto ad occuparsi di ciò che è giusto ed equo per gli altri</a:t>
            </a:r>
          </a:p>
          <a:p>
            <a:pPr algn="just">
              <a:buFontTx/>
              <a:buChar char="•"/>
            </a:pPr>
            <a:endParaRPr lang="it-IT" altLang="it-IT" sz="1292"/>
          </a:p>
          <a:p>
            <a:pPr algn="just">
              <a:buFontTx/>
              <a:buChar char="•"/>
            </a:pPr>
            <a:r>
              <a:rPr lang="it-IT" altLang="it-IT" sz="1292"/>
              <a:t>Spende energie per ridurre il conflitto e instaurare rapporti di collaborazione</a:t>
            </a:r>
          </a:p>
          <a:p>
            <a:pPr algn="just">
              <a:buFontTx/>
              <a:buChar char="•"/>
            </a:pPr>
            <a:r>
              <a:rPr lang="it-IT" altLang="it-IT" sz="1292"/>
              <a:t>Cerca di influenzare gli oppositori con affermazioni di principio e di equità</a:t>
            </a:r>
          </a:p>
        </p:txBody>
      </p:sp>
      <p:sp>
        <p:nvSpPr>
          <p:cNvPr id="250891" name="Rectangle 1035">
            <a:extLst>
              <a:ext uri="{FF2B5EF4-FFF2-40B4-BE49-F238E27FC236}">
                <a16:creationId xmlns:a16="http://schemas.microsoft.com/office/drawing/2014/main" xmlns="" id="{9C528D27-BCB7-43C6-8B73-7522C18F5A78}"/>
              </a:ext>
            </a:extLst>
          </p:cNvPr>
          <p:cNvSpPr>
            <a:spLocks noGrp="1" noChangeArrowheads="1"/>
          </p:cNvSpPr>
          <p:nvPr>
            <p:ph type="title"/>
          </p:nvPr>
        </p:nvSpPr>
        <p:spPr>
          <a:xfrm>
            <a:off x="88974" y="426577"/>
            <a:ext cx="9289031" cy="552450"/>
          </a:xfrm>
          <a:noFill/>
          <a:ln/>
        </p:spPr>
        <p:txBody>
          <a:bodyPr/>
          <a:lstStyle/>
          <a:p>
            <a:r>
              <a:rPr lang="it-IT" altLang="it-IT" sz="3200" b="1" dirty="0"/>
              <a:t>LIFO </a:t>
            </a:r>
            <a:r>
              <a:rPr lang="it-IT" altLang="it-IT" sz="3200" b="1" baseline="30000" dirty="0"/>
              <a:t>®</a:t>
            </a:r>
            <a:r>
              <a:rPr lang="it-IT" altLang="it-IT" sz="3200" b="1" dirty="0"/>
              <a:t> - STILE COLLABORAZIONE/DISPONIBILITÀ</a:t>
            </a:r>
          </a:p>
        </p:txBody>
      </p:sp>
      <p:sp>
        <p:nvSpPr>
          <p:cNvPr id="250892" name="Rectangle 1036">
            <a:extLst>
              <a:ext uri="{FF2B5EF4-FFF2-40B4-BE49-F238E27FC236}">
                <a16:creationId xmlns:a16="http://schemas.microsoft.com/office/drawing/2014/main" xmlns="" id="{2BDCA6C5-BFE7-4463-A2B5-5F6D116D27BA}"/>
              </a:ext>
            </a:extLst>
          </p:cNvPr>
          <p:cNvSpPr>
            <a:spLocks noChangeArrowheads="1"/>
          </p:cNvSpPr>
          <p:nvPr/>
        </p:nvSpPr>
        <p:spPr bwMode="auto">
          <a:xfrm>
            <a:off x="4648200" y="1254369"/>
            <a:ext cx="4103077"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0893" name="Rectangle 1037">
            <a:extLst>
              <a:ext uri="{FF2B5EF4-FFF2-40B4-BE49-F238E27FC236}">
                <a16:creationId xmlns:a16="http://schemas.microsoft.com/office/drawing/2014/main" xmlns="" id="{B1522BB4-69C0-47F6-978A-6D3D8993399C}"/>
              </a:ext>
            </a:extLst>
          </p:cNvPr>
          <p:cNvSpPr>
            <a:spLocks noChangeArrowheads="1"/>
          </p:cNvSpPr>
          <p:nvPr/>
        </p:nvSpPr>
        <p:spPr bwMode="auto">
          <a:xfrm>
            <a:off x="4889989" y="1299797"/>
            <a:ext cx="3531577"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Eccessi (uso controproducente)</a:t>
            </a:r>
          </a:p>
        </p:txBody>
      </p:sp>
      <p:sp>
        <p:nvSpPr>
          <p:cNvPr id="250894" name="Rectangle 1038">
            <a:extLst>
              <a:ext uri="{FF2B5EF4-FFF2-40B4-BE49-F238E27FC236}">
                <a16:creationId xmlns:a16="http://schemas.microsoft.com/office/drawing/2014/main" xmlns="" id="{04EEA1A0-595B-4B87-BBB8-A9D3234F4873}"/>
              </a:ext>
            </a:extLst>
          </p:cNvPr>
          <p:cNvSpPr>
            <a:spLocks noChangeArrowheads="1"/>
          </p:cNvSpPr>
          <p:nvPr/>
        </p:nvSpPr>
        <p:spPr bwMode="auto">
          <a:xfrm>
            <a:off x="1195754" y="1299797"/>
            <a:ext cx="286629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Punti di forza (uso produttivo)</a:t>
            </a:r>
          </a:p>
        </p:txBody>
      </p:sp>
      <p:sp>
        <p:nvSpPr>
          <p:cNvPr id="250895" name="Rectangle 1039">
            <a:extLst>
              <a:ext uri="{FF2B5EF4-FFF2-40B4-BE49-F238E27FC236}">
                <a16:creationId xmlns:a16="http://schemas.microsoft.com/office/drawing/2014/main" xmlns="" id="{80DFA67A-B922-473D-A19B-17E20DD3EA0C}"/>
              </a:ext>
            </a:extLst>
          </p:cNvPr>
          <p:cNvSpPr>
            <a:spLocks noChangeArrowheads="1"/>
          </p:cNvSpPr>
          <p:nvPr/>
        </p:nvSpPr>
        <p:spPr bwMode="auto">
          <a:xfrm>
            <a:off x="1494693" y="1758462"/>
            <a:ext cx="618832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292"/>
              <a:t>Condizioni di conflitto (punteggio in Basso) </a:t>
            </a:r>
          </a:p>
        </p:txBody>
      </p:sp>
      <p:sp>
        <p:nvSpPr>
          <p:cNvPr id="250896" name="Rectangle 1040">
            <a:extLst>
              <a:ext uri="{FF2B5EF4-FFF2-40B4-BE49-F238E27FC236}">
                <a16:creationId xmlns:a16="http://schemas.microsoft.com/office/drawing/2014/main" xmlns="" id="{F33C77D4-DCCD-48E2-B73E-3BF2954C1B32}"/>
              </a:ext>
            </a:extLst>
          </p:cNvPr>
          <p:cNvSpPr>
            <a:spLocks noChangeArrowheads="1"/>
          </p:cNvSpPr>
          <p:nvPr/>
        </p:nvSpPr>
        <p:spPr bwMode="auto">
          <a:xfrm>
            <a:off x="4695093" y="2233246"/>
            <a:ext cx="3955074" cy="207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292"/>
              <a:t>Può finire con l’autoidentificarsi con gli altri piuttosto che con i propri obiettivi</a:t>
            </a:r>
          </a:p>
          <a:p>
            <a:pPr algn="just">
              <a:buFontTx/>
              <a:buChar char="•"/>
            </a:pPr>
            <a:r>
              <a:rPr lang="it-IT" altLang="it-IT" sz="1292"/>
              <a:t>Può accadere che accetti richieste irragionevoli</a:t>
            </a:r>
          </a:p>
          <a:p>
            <a:pPr algn="just">
              <a:buFontTx/>
              <a:buChar char="•"/>
            </a:pPr>
            <a:r>
              <a:rPr lang="it-IT" altLang="it-IT" sz="1292"/>
              <a:t>Rinuncia a se stesso e fa troppe concessioni</a:t>
            </a:r>
          </a:p>
          <a:p>
            <a:pPr algn="just">
              <a:buFontTx/>
              <a:buChar char="•"/>
            </a:pPr>
            <a:endParaRPr lang="it-IT" altLang="it-IT" sz="1292"/>
          </a:p>
          <a:p>
            <a:pPr algn="just">
              <a:buFontTx/>
              <a:buChar char="•"/>
            </a:pPr>
            <a:endParaRPr lang="it-IT" altLang="it-IT" sz="1292"/>
          </a:p>
          <a:p>
            <a:pPr algn="just">
              <a:buFontTx/>
              <a:buChar char="•"/>
            </a:pPr>
            <a:r>
              <a:rPr lang="it-IT" altLang="it-IT" sz="1292"/>
              <a:t>Piuttosto che apparire non collaborativo, si arrende all’opposizione</a:t>
            </a:r>
          </a:p>
          <a:p>
            <a:pPr algn="just">
              <a:buFontTx/>
              <a:buChar char="•"/>
            </a:pPr>
            <a:r>
              <a:rPr lang="it-IT" altLang="it-IT" sz="1292"/>
              <a:t>Può assumere atteggiamenti moralistici ricordando ingiustizie patite di persona</a:t>
            </a:r>
          </a:p>
        </p:txBody>
      </p:sp>
      <p:sp>
        <p:nvSpPr>
          <p:cNvPr id="250897" name="Rectangle 1041">
            <a:extLst>
              <a:ext uri="{FF2B5EF4-FFF2-40B4-BE49-F238E27FC236}">
                <a16:creationId xmlns:a16="http://schemas.microsoft.com/office/drawing/2014/main" xmlns="" id="{A7D4683D-BCDA-4602-9E0C-8E8CC6C238FF}"/>
              </a:ext>
            </a:extLst>
          </p:cNvPr>
          <p:cNvSpPr>
            <a:spLocks noChangeArrowheads="1"/>
          </p:cNvSpPr>
          <p:nvPr/>
        </p:nvSpPr>
        <p:spPr bwMode="auto">
          <a:xfrm>
            <a:off x="546589" y="4948605"/>
            <a:ext cx="3955073" cy="108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it-IT" altLang="it-IT" sz="1292"/>
              <a:t>Disposto ad assumersi responsabilità e a lavorare sodo</a:t>
            </a:r>
          </a:p>
          <a:p>
            <a:pPr>
              <a:buFontTx/>
              <a:buChar char="•"/>
            </a:pPr>
            <a:r>
              <a:rPr lang="it-IT" altLang="it-IT" sz="1292"/>
              <a:t>Ottimista e fiducioso che le cose andranno per il meglio</a:t>
            </a:r>
          </a:p>
          <a:p>
            <a:pPr>
              <a:buFontTx/>
              <a:buChar char="•"/>
            </a:pPr>
            <a:r>
              <a:rPr lang="it-IT" altLang="it-IT" sz="1292"/>
              <a:t>Cerca di usare altre persone e altre risorse per uscire dalla situazione di pressione</a:t>
            </a:r>
          </a:p>
        </p:txBody>
      </p:sp>
      <p:sp>
        <p:nvSpPr>
          <p:cNvPr id="250898" name="Rectangle 1042">
            <a:extLst>
              <a:ext uri="{FF2B5EF4-FFF2-40B4-BE49-F238E27FC236}">
                <a16:creationId xmlns:a16="http://schemas.microsoft.com/office/drawing/2014/main" xmlns="" id="{E071B11F-2D3B-4267-B4C1-184BA92DD3F4}"/>
              </a:ext>
            </a:extLst>
          </p:cNvPr>
          <p:cNvSpPr>
            <a:spLocks noChangeArrowheads="1"/>
          </p:cNvSpPr>
          <p:nvPr/>
        </p:nvSpPr>
        <p:spPr bwMode="auto">
          <a:xfrm>
            <a:off x="4695093" y="4948605"/>
            <a:ext cx="3955074" cy="127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it-IT" altLang="it-IT" sz="1292"/>
              <a:t>Critica sè e gli altri quando non riesce a realizzare l’impossibile</a:t>
            </a:r>
          </a:p>
          <a:p>
            <a:pPr>
              <a:buFontTx/>
              <a:buChar char="•"/>
            </a:pPr>
            <a:r>
              <a:rPr lang="it-IT" altLang="it-IT" sz="1292"/>
              <a:t>Poco attento ai pericoli legati alla situazione</a:t>
            </a:r>
          </a:p>
          <a:p>
            <a:pPr>
              <a:buFontTx/>
              <a:buChar char="•"/>
            </a:pPr>
            <a:endParaRPr lang="it-IT" altLang="it-IT" sz="1292"/>
          </a:p>
          <a:p>
            <a:pPr>
              <a:buFontTx/>
              <a:buChar char="•"/>
            </a:pPr>
            <a:r>
              <a:rPr lang="it-IT" altLang="it-IT" sz="1292"/>
              <a:t>Tende a fare sovra-affidamento sugli altri quando è insicuro</a:t>
            </a:r>
          </a:p>
        </p:txBody>
      </p:sp>
    </p:spTree>
    <p:extLst>
      <p:ext uri="{BB962C8B-B14F-4D97-AF65-F5344CB8AC3E}">
        <p14:creationId xmlns:p14="http://schemas.microsoft.com/office/powerpoint/2010/main" val="1291058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xmlns="" id="{1B090146-6BC0-4CFF-A5D5-F4C0D04D5E5A}"/>
              </a:ext>
            </a:extLst>
          </p:cNvPr>
          <p:cNvSpPr>
            <a:spLocks noChangeArrowheads="1"/>
          </p:cNvSpPr>
          <p:nvPr/>
        </p:nvSpPr>
        <p:spPr bwMode="auto">
          <a:xfrm>
            <a:off x="499697" y="4844561"/>
            <a:ext cx="4103077" cy="1389185"/>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1907" name="Rectangle 3">
            <a:extLst>
              <a:ext uri="{FF2B5EF4-FFF2-40B4-BE49-F238E27FC236}">
                <a16:creationId xmlns:a16="http://schemas.microsoft.com/office/drawing/2014/main" xmlns="" id="{383C41A7-EBAA-457F-865F-E564AE01B0EE}"/>
              </a:ext>
            </a:extLst>
          </p:cNvPr>
          <p:cNvSpPr>
            <a:spLocks noChangeArrowheads="1"/>
          </p:cNvSpPr>
          <p:nvPr/>
        </p:nvSpPr>
        <p:spPr bwMode="auto">
          <a:xfrm>
            <a:off x="4648200" y="4844561"/>
            <a:ext cx="4103077" cy="1389185"/>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1908" name="Rectangle 4">
            <a:extLst>
              <a:ext uri="{FF2B5EF4-FFF2-40B4-BE49-F238E27FC236}">
                <a16:creationId xmlns:a16="http://schemas.microsoft.com/office/drawing/2014/main" xmlns="" id="{5ACC2AF9-3F95-4493-8E29-6DF2CF23B712}"/>
              </a:ext>
            </a:extLst>
          </p:cNvPr>
          <p:cNvSpPr>
            <a:spLocks noChangeArrowheads="1"/>
          </p:cNvSpPr>
          <p:nvPr/>
        </p:nvSpPr>
        <p:spPr bwMode="auto">
          <a:xfrm>
            <a:off x="499697" y="4419600"/>
            <a:ext cx="8251580"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1909" name="Rectangle 5">
            <a:extLst>
              <a:ext uri="{FF2B5EF4-FFF2-40B4-BE49-F238E27FC236}">
                <a16:creationId xmlns:a16="http://schemas.microsoft.com/office/drawing/2014/main" xmlns="" id="{D36C54C6-2067-4752-A15B-C6FF2771B012}"/>
              </a:ext>
            </a:extLst>
          </p:cNvPr>
          <p:cNvSpPr>
            <a:spLocks noChangeArrowheads="1"/>
          </p:cNvSpPr>
          <p:nvPr/>
        </p:nvSpPr>
        <p:spPr bwMode="auto">
          <a:xfrm>
            <a:off x="1494693" y="4484077"/>
            <a:ext cx="618832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292"/>
              <a:t>Condizioni di stress  (punteggio in Basso) </a:t>
            </a:r>
          </a:p>
        </p:txBody>
      </p:sp>
      <p:sp>
        <p:nvSpPr>
          <p:cNvPr id="251910" name="Rectangle 6">
            <a:extLst>
              <a:ext uri="{FF2B5EF4-FFF2-40B4-BE49-F238E27FC236}">
                <a16:creationId xmlns:a16="http://schemas.microsoft.com/office/drawing/2014/main" xmlns="" id="{BA81DF07-F4F9-4564-8522-CA1EDBB99415}"/>
              </a:ext>
            </a:extLst>
          </p:cNvPr>
          <p:cNvSpPr>
            <a:spLocks noChangeArrowheads="1"/>
          </p:cNvSpPr>
          <p:nvPr/>
        </p:nvSpPr>
        <p:spPr bwMode="auto">
          <a:xfrm>
            <a:off x="499697" y="2133600"/>
            <a:ext cx="4103077" cy="2239108"/>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1911" name="Rectangle 7">
            <a:extLst>
              <a:ext uri="{FF2B5EF4-FFF2-40B4-BE49-F238E27FC236}">
                <a16:creationId xmlns:a16="http://schemas.microsoft.com/office/drawing/2014/main" xmlns="" id="{946B0380-3A9F-4A55-AC40-B0E41E124243}"/>
              </a:ext>
            </a:extLst>
          </p:cNvPr>
          <p:cNvSpPr>
            <a:spLocks noChangeArrowheads="1"/>
          </p:cNvSpPr>
          <p:nvPr/>
        </p:nvSpPr>
        <p:spPr bwMode="auto">
          <a:xfrm>
            <a:off x="4648200" y="2133600"/>
            <a:ext cx="4103077" cy="2239108"/>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1912" name="Rectangle 8">
            <a:extLst>
              <a:ext uri="{FF2B5EF4-FFF2-40B4-BE49-F238E27FC236}">
                <a16:creationId xmlns:a16="http://schemas.microsoft.com/office/drawing/2014/main" xmlns="" id="{28EF2E41-0434-47A4-ABA1-45C6D0B555FB}"/>
              </a:ext>
            </a:extLst>
          </p:cNvPr>
          <p:cNvSpPr>
            <a:spLocks noChangeArrowheads="1"/>
          </p:cNvSpPr>
          <p:nvPr/>
        </p:nvSpPr>
        <p:spPr bwMode="auto">
          <a:xfrm>
            <a:off x="499697" y="1693985"/>
            <a:ext cx="8251580"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1913" name="Rectangle 9">
            <a:extLst>
              <a:ext uri="{FF2B5EF4-FFF2-40B4-BE49-F238E27FC236}">
                <a16:creationId xmlns:a16="http://schemas.microsoft.com/office/drawing/2014/main" xmlns="" id="{9161345D-84F5-4EFB-BC6D-0277CB8F769D}"/>
              </a:ext>
            </a:extLst>
          </p:cNvPr>
          <p:cNvSpPr>
            <a:spLocks noChangeArrowheads="1"/>
          </p:cNvSpPr>
          <p:nvPr/>
        </p:nvSpPr>
        <p:spPr bwMode="auto">
          <a:xfrm>
            <a:off x="499697" y="1254369"/>
            <a:ext cx="4103077"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1914" name="Rectangle 10">
            <a:extLst>
              <a:ext uri="{FF2B5EF4-FFF2-40B4-BE49-F238E27FC236}">
                <a16:creationId xmlns:a16="http://schemas.microsoft.com/office/drawing/2014/main" xmlns="" id="{FE4D6421-F4D1-4054-BE90-D586A2D249F4}"/>
              </a:ext>
            </a:extLst>
          </p:cNvPr>
          <p:cNvSpPr>
            <a:spLocks noChangeArrowheads="1"/>
          </p:cNvSpPr>
          <p:nvPr/>
        </p:nvSpPr>
        <p:spPr bwMode="auto">
          <a:xfrm>
            <a:off x="546589" y="2233246"/>
            <a:ext cx="3955073" cy="207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292"/>
              <a:t>Dichiara la propria posizione in modo fermo e convincente</a:t>
            </a:r>
          </a:p>
          <a:p>
            <a:pPr algn="just">
              <a:buFontTx/>
              <a:buChar char="•"/>
            </a:pPr>
            <a:r>
              <a:rPr lang="it-IT" altLang="it-IT" sz="1292"/>
              <a:t>Accetta il dissenso e stimola gli altri ad affrontare e risolvere i  problemi</a:t>
            </a:r>
          </a:p>
          <a:p>
            <a:pPr algn="just">
              <a:buFontTx/>
              <a:buChar char="•"/>
            </a:pPr>
            <a:r>
              <a:rPr lang="it-IT" altLang="it-IT" sz="1292"/>
              <a:t>Pronto a proteggere i propri diritti ed interessi da ogni forma di sfruttamento</a:t>
            </a:r>
          </a:p>
          <a:p>
            <a:pPr algn="just">
              <a:buFontTx/>
              <a:buChar char="•"/>
            </a:pPr>
            <a:r>
              <a:rPr lang="it-IT" altLang="it-IT" sz="1292"/>
              <a:t>Continua a sollecitare gli altri finché non viene presa una decisione ben definita</a:t>
            </a:r>
          </a:p>
          <a:p>
            <a:pPr algn="just">
              <a:buFontTx/>
              <a:buChar char="•"/>
            </a:pPr>
            <a:r>
              <a:rPr lang="it-IT" altLang="it-IT" sz="1292"/>
              <a:t>Abile nel trasformare le obiezioni altrui in vantaggi per la propria posizione</a:t>
            </a:r>
          </a:p>
        </p:txBody>
      </p:sp>
      <p:sp>
        <p:nvSpPr>
          <p:cNvPr id="251915" name="Rectangle 11">
            <a:extLst>
              <a:ext uri="{FF2B5EF4-FFF2-40B4-BE49-F238E27FC236}">
                <a16:creationId xmlns:a16="http://schemas.microsoft.com/office/drawing/2014/main" xmlns="" id="{A12DB58D-2305-49D4-94BE-374D866FD066}"/>
              </a:ext>
            </a:extLst>
          </p:cNvPr>
          <p:cNvSpPr>
            <a:spLocks noGrp="1" noChangeArrowheads="1"/>
          </p:cNvSpPr>
          <p:nvPr>
            <p:ph type="title"/>
          </p:nvPr>
        </p:nvSpPr>
        <p:spPr>
          <a:xfrm>
            <a:off x="793675" y="315791"/>
            <a:ext cx="7957602" cy="552450"/>
          </a:xfrm>
          <a:noFill/>
          <a:ln/>
        </p:spPr>
        <p:txBody>
          <a:bodyPr/>
          <a:lstStyle/>
          <a:p>
            <a:r>
              <a:rPr lang="it-IT" altLang="it-IT" sz="4000" b="1" dirty="0"/>
              <a:t>LIFO </a:t>
            </a:r>
            <a:r>
              <a:rPr lang="it-IT" altLang="it-IT" sz="4000" b="1" baseline="30000" dirty="0"/>
              <a:t>®</a:t>
            </a:r>
            <a:r>
              <a:rPr lang="it-IT" altLang="it-IT" sz="4000" b="1" dirty="0"/>
              <a:t> - STILE DIREZIONE/COMANDO</a:t>
            </a:r>
          </a:p>
        </p:txBody>
      </p:sp>
      <p:sp>
        <p:nvSpPr>
          <p:cNvPr id="251916" name="Rectangle 12">
            <a:extLst>
              <a:ext uri="{FF2B5EF4-FFF2-40B4-BE49-F238E27FC236}">
                <a16:creationId xmlns:a16="http://schemas.microsoft.com/office/drawing/2014/main" xmlns="" id="{1E04223A-E837-4C28-864F-91265B19CBFD}"/>
              </a:ext>
            </a:extLst>
          </p:cNvPr>
          <p:cNvSpPr>
            <a:spLocks noChangeArrowheads="1"/>
          </p:cNvSpPr>
          <p:nvPr/>
        </p:nvSpPr>
        <p:spPr bwMode="auto">
          <a:xfrm>
            <a:off x="4648200" y="1254369"/>
            <a:ext cx="4103077"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1917" name="Rectangle 13">
            <a:extLst>
              <a:ext uri="{FF2B5EF4-FFF2-40B4-BE49-F238E27FC236}">
                <a16:creationId xmlns:a16="http://schemas.microsoft.com/office/drawing/2014/main" xmlns="" id="{74C28211-871F-4589-BB14-AF55C3CB4304}"/>
              </a:ext>
            </a:extLst>
          </p:cNvPr>
          <p:cNvSpPr>
            <a:spLocks noChangeArrowheads="1"/>
          </p:cNvSpPr>
          <p:nvPr/>
        </p:nvSpPr>
        <p:spPr bwMode="auto">
          <a:xfrm>
            <a:off x="4889989" y="1299797"/>
            <a:ext cx="3531577"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Eccessi (uso controproducente)</a:t>
            </a:r>
          </a:p>
        </p:txBody>
      </p:sp>
      <p:sp>
        <p:nvSpPr>
          <p:cNvPr id="251918" name="Rectangle 14">
            <a:extLst>
              <a:ext uri="{FF2B5EF4-FFF2-40B4-BE49-F238E27FC236}">
                <a16:creationId xmlns:a16="http://schemas.microsoft.com/office/drawing/2014/main" xmlns="" id="{A691CEC3-EFF8-4473-9B07-431980EBD90C}"/>
              </a:ext>
            </a:extLst>
          </p:cNvPr>
          <p:cNvSpPr>
            <a:spLocks noChangeArrowheads="1"/>
          </p:cNvSpPr>
          <p:nvPr/>
        </p:nvSpPr>
        <p:spPr bwMode="auto">
          <a:xfrm>
            <a:off x="1195754" y="1299797"/>
            <a:ext cx="286629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Punti di forza (uso produttivo)</a:t>
            </a:r>
          </a:p>
        </p:txBody>
      </p:sp>
      <p:sp>
        <p:nvSpPr>
          <p:cNvPr id="251919" name="Rectangle 15">
            <a:extLst>
              <a:ext uri="{FF2B5EF4-FFF2-40B4-BE49-F238E27FC236}">
                <a16:creationId xmlns:a16="http://schemas.microsoft.com/office/drawing/2014/main" xmlns="" id="{85700413-D54B-4CC7-9247-CB369436C467}"/>
              </a:ext>
            </a:extLst>
          </p:cNvPr>
          <p:cNvSpPr>
            <a:spLocks noChangeArrowheads="1"/>
          </p:cNvSpPr>
          <p:nvPr/>
        </p:nvSpPr>
        <p:spPr bwMode="auto">
          <a:xfrm>
            <a:off x="1494693" y="1758462"/>
            <a:ext cx="618832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292"/>
              <a:t>Condizioni di conflitto (punteggio in Basso) </a:t>
            </a:r>
          </a:p>
        </p:txBody>
      </p:sp>
      <p:sp>
        <p:nvSpPr>
          <p:cNvPr id="251920" name="Rectangle 16">
            <a:extLst>
              <a:ext uri="{FF2B5EF4-FFF2-40B4-BE49-F238E27FC236}">
                <a16:creationId xmlns:a16="http://schemas.microsoft.com/office/drawing/2014/main" xmlns="" id="{C59151EF-C11B-4C3F-A9C4-F5C401600377}"/>
              </a:ext>
            </a:extLst>
          </p:cNvPr>
          <p:cNvSpPr>
            <a:spLocks noChangeArrowheads="1"/>
          </p:cNvSpPr>
          <p:nvPr/>
        </p:nvSpPr>
        <p:spPr bwMode="auto">
          <a:xfrm>
            <a:off x="4695093" y="2233246"/>
            <a:ext cx="3955074" cy="207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292"/>
              <a:t>Può diventare arrogante e troppo esigente, frustrando gli altri</a:t>
            </a:r>
          </a:p>
          <a:p>
            <a:pPr algn="just">
              <a:buFontTx/>
              <a:buChar char="•"/>
            </a:pPr>
            <a:r>
              <a:rPr lang="it-IT" altLang="it-IT" sz="1292"/>
              <a:t>Può accentuare le divergenze mettendo gli altri in difficoltà</a:t>
            </a:r>
          </a:p>
          <a:p>
            <a:pPr algn="just">
              <a:buFontTx/>
              <a:buChar char="•"/>
            </a:pPr>
            <a:r>
              <a:rPr lang="it-IT" altLang="it-IT" sz="1292"/>
              <a:t>Troppo vigile e pronto alla lotta, mette gli altri sulla difensiva</a:t>
            </a:r>
          </a:p>
          <a:p>
            <a:pPr algn="just">
              <a:buFontTx/>
              <a:buChar char="•"/>
            </a:pPr>
            <a:r>
              <a:rPr lang="it-IT" altLang="it-IT" sz="1292"/>
              <a:t>Può incalzare le persone senza lasciar loro lo spazio materiale per decidere</a:t>
            </a:r>
          </a:p>
          <a:p>
            <a:pPr algn="just">
              <a:buFontTx/>
              <a:buChar char="•"/>
            </a:pPr>
            <a:r>
              <a:rPr lang="it-IT" altLang="it-IT" sz="1292"/>
              <a:t>Può essere tentato di dare risposte semplici a problemi complessi</a:t>
            </a:r>
          </a:p>
        </p:txBody>
      </p:sp>
      <p:sp>
        <p:nvSpPr>
          <p:cNvPr id="251921" name="Rectangle 17">
            <a:extLst>
              <a:ext uri="{FF2B5EF4-FFF2-40B4-BE49-F238E27FC236}">
                <a16:creationId xmlns:a16="http://schemas.microsoft.com/office/drawing/2014/main" xmlns="" id="{9C21A9AD-16F7-4A9C-9D86-02D3BCA56FE4}"/>
              </a:ext>
            </a:extLst>
          </p:cNvPr>
          <p:cNvSpPr>
            <a:spLocks noChangeArrowheads="1"/>
          </p:cNvSpPr>
          <p:nvPr/>
        </p:nvSpPr>
        <p:spPr bwMode="auto">
          <a:xfrm>
            <a:off x="546589" y="4948605"/>
            <a:ext cx="3955073" cy="127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it-IT" altLang="it-IT" sz="1292"/>
              <a:t>Profonde energie in numerose direzioni contemporaneamente</a:t>
            </a:r>
          </a:p>
          <a:p>
            <a:pPr>
              <a:buFontTx/>
              <a:buChar char="•"/>
            </a:pPr>
            <a:r>
              <a:rPr lang="it-IT" altLang="it-IT" sz="1292"/>
              <a:t>Fa fronte con tempestività alle emergenze e risolve i  problemi</a:t>
            </a:r>
          </a:p>
          <a:p>
            <a:pPr>
              <a:buFontTx/>
              <a:buChar char="•"/>
            </a:pPr>
            <a:r>
              <a:rPr lang="it-IT" altLang="it-IT" sz="1292"/>
              <a:t>E’ capace di fare molte cose con poco aiuto e di gestire situazioni di tensione</a:t>
            </a:r>
          </a:p>
        </p:txBody>
      </p:sp>
      <p:sp>
        <p:nvSpPr>
          <p:cNvPr id="251922" name="Rectangle 18">
            <a:extLst>
              <a:ext uri="{FF2B5EF4-FFF2-40B4-BE49-F238E27FC236}">
                <a16:creationId xmlns:a16="http://schemas.microsoft.com/office/drawing/2014/main" xmlns="" id="{188EDC5B-26AF-48B8-B88F-367A72E44D60}"/>
              </a:ext>
            </a:extLst>
          </p:cNvPr>
          <p:cNvSpPr>
            <a:spLocks noChangeArrowheads="1"/>
          </p:cNvSpPr>
          <p:nvPr/>
        </p:nvSpPr>
        <p:spPr bwMode="auto">
          <a:xfrm>
            <a:off x="4695093" y="4948605"/>
            <a:ext cx="3955074" cy="127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it-IT" altLang="it-IT" sz="1292"/>
              <a:t>Corre il rischio di disperdere gli sforzi, e di perdere efficacia</a:t>
            </a:r>
          </a:p>
          <a:p>
            <a:pPr>
              <a:buFontTx/>
              <a:buChar char="•"/>
            </a:pPr>
            <a:r>
              <a:rPr lang="it-IT" altLang="it-IT" sz="1292"/>
              <a:t>Reagisce senza verificare le procedure o prendere accordi con le istituzioni</a:t>
            </a:r>
          </a:p>
          <a:p>
            <a:pPr>
              <a:buFontTx/>
              <a:buChar char="•"/>
            </a:pPr>
            <a:r>
              <a:rPr lang="it-IT" altLang="it-IT" sz="1292"/>
              <a:t>Può accadere che si privi dei consigli e delle qualità dei suoi collaboratori</a:t>
            </a:r>
          </a:p>
        </p:txBody>
      </p:sp>
    </p:spTree>
    <p:extLst>
      <p:ext uri="{BB962C8B-B14F-4D97-AF65-F5344CB8AC3E}">
        <p14:creationId xmlns:p14="http://schemas.microsoft.com/office/powerpoint/2010/main" val="17915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custDataLst>
              <p:tags r:id="rId2"/>
            </p:custDataLst>
          </p:nvPr>
        </p:nvSpPr>
        <p:spPr bwMode="auto">
          <a:xfrm>
            <a:off x="2627784" y="251937"/>
            <a:ext cx="4277068" cy="584775"/>
          </a:xfrm>
          <a:prstGeom prst="rect">
            <a:avLst/>
          </a:prstGeom>
          <a:noFill/>
          <a:ln w="9525">
            <a:noFill/>
            <a:miter lim="800000"/>
            <a:headEnd/>
            <a:tailEnd/>
          </a:ln>
          <a:effectLst/>
        </p:spPr>
        <p:txBody>
          <a:bodyPr wrap="none">
            <a:spAutoFit/>
          </a:bodyPr>
          <a:lstStyle/>
          <a:p>
            <a:r>
              <a:rPr lang="fr-FR" sz="3200" b="1" cap="all" dirty="0">
                <a:solidFill>
                  <a:schemeClr val="tx2">
                    <a:lumMod val="75000"/>
                  </a:schemeClr>
                </a:solidFill>
                <a:latin typeface="Calibri" panose="020F0502020204030204" pitchFamily="34" charset="0"/>
              </a:rPr>
              <a:t>CORSO 1 - LEADERSHIP: </a:t>
            </a:r>
            <a:endParaRPr lang="fr-FR" sz="3200" cap="all" dirty="0">
              <a:solidFill>
                <a:schemeClr val="tx2">
                  <a:lumMod val="75000"/>
                </a:schemeClr>
              </a:solidFill>
            </a:endParaRPr>
          </a:p>
        </p:txBody>
      </p:sp>
      <p:sp>
        <p:nvSpPr>
          <p:cNvPr id="5" name="Text Box 8"/>
          <p:cNvSpPr txBox="1">
            <a:spLocks noChangeArrowheads="1"/>
          </p:cNvSpPr>
          <p:nvPr>
            <p:custDataLst>
              <p:tags r:id="rId3"/>
            </p:custDataLst>
          </p:nvPr>
        </p:nvSpPr>
        <p:spPr bwMode="auto">
          <a:xfrm>
            <a:off x="755576" y="836712"/>
            <a:ext cx="8100391" cy="5544616"/>
          </a:xfrm>
          <a:prstGeom prst="rect">
            <a:avLst/>
          </a:prstGeom>
          <a:noFill/>
          <a:ln w="9525">
            <a:noFill/>
            <a:miter lim="800000"/>
            <a:headEnd/>
            <a:tailEnd/>
          </a:ln>
          <a:effectLst/>
        </p:spPr>
        <p:txBody>
          <a:bodyPr lIns="180000" tIns="180000" rIns="180000" bIns="180000"/>
          <a:lstStyle/>
          <a:p>
            <a:pPr marL="457200" indent="-457200"/>
            <a:r>
              <a:rPr lang="it-IT" b="1" dirty="0">
                <a:solidFill>
                  <a:srgbClr val="002060"/>
                </a:solidFill>
                <a:latin typeface="Calibri" panose="020F0502020204030204" pitchFamily="34" charset="0"/>
              </a:rPr>
              <a:t>Obiettivi del corso:</a:t>
            </a:r>
            <a:br>
              <a:rPr lang="it-IT" b="1" dirty="0">
                <a:solidFill>
                  <a:srgbClr val="002060"/>
                </a:solidFill>
                <a:latin typeface="Calibri" panose="020F0502020204030204" pitchFamily="34" charset="0"/>
              </a:rPr>
            </a:br>
            <a:endParaRPr lang="it-IT" b="1" dirty="0">
              <a:solidFill>
                <a:srgbClr val="002060"/>
              </a:solidFill>
              <a:latin typeface="Calibri" panose="020F0502020204030204" pitchFamily="34" charset="0"/>
            </a:endParaRPr>
          </a:p>
          <a:p>
            <a:pPr marL="457200" indent="-457200" algn="just">
              <a:buFontTx/>
              <a:buAutoNum type="arabicParenR"/>
            </a:pPr>
            <a:r>
              <a:rPr lang="it-IT" sz="1400" dirty="0">
                <a:solidFill>
                  <a:srgbClr val="002060"/>
                </a:solidFill>
                <a:latin typeface="Calibri" panose="020F0502020204030204" pitchFamily="34" charset="0"/>
              </a:rPr>
              <a:t>Imparare a gestire e motivare il team in modo più oggettivo, misurando e valutando le performance</a:t>
            </a:r>
          </a:p>
          <a:p>
            <a:pPr marL="457200" indent="-457200" algn="just">
              <a:buFontTx/>
              <a:buAutoNum type="arabicParenR"/>
            </a:pPr>
            <a:r>
              <a:rPr lang="it-IT" sz="1400" dirty="0">
                <a:solidFill>
                  <a:srgbClr val="002060"/>
                </a:solidFill>
                <a:latin typeface="Calibri" panose="020F0502020204030204" pitchFamily="34" charset="0"/>
              </a:rPr>
              <a:t>Gestire lo sviluppo individuale dei collaboratori grazie ad un approccio di coaching</a:t>
            </a:r>
          </a:p>
          <a:p>
            <a:pPr marL="457200" indent="-457200" algn="just">
              <a:buFontTx/>
              <a:buAutoNum type="arabicParenR"/>
            </a:pPr>
            <a:r>
              <a:rPr lang="it-IT" sz="1400" dirty="0">
                <a:solidFill>
                  <a:srgbClr val="002060"/>
                </a:solidFill>
                <a:latin typeface="Calibri" panose="020F0502020204030204" pitchFamily="34" charset="0"/>
              </a:rPr>
              <a:t>Costruire piani di crescita individuale basati su PERFORMANCE, non su motivazioni</a:t>
            </a:r>
          </a:p>
          <a:p>
            <a:pPr marL="457200" indent="-457200" algn="just">
              <a:buAutoNum type="arabicParenR"/>
            </a:pPr>
            <a:r>
              <a:rPr lang="it-IT" sz="1400" dirty="0">
                <a:solidFill>
                  <a:srgbClr val="002060"/>
                </a:solidFill>
                <a:latin typeface="Calibri" panose="020F0502020204030204" pitchFamily="34" charset="0"/>
              </a:rPr>
              <a:t>Gestire situazioni critiche e di difficoltà «motivazionale»</a:t>
            </a:r>
          </a:p>
          <a:p>
            <a:pPr marL="457200" indent="-457200" algn="just">
              <a:buAutoNum type="arabicParenR"/>
            </a:pPr>
            <a:r>
              <a:rPr lang="it-IT" sz="1400" dirty="0">
                <a:solidFill>
                  <a:srgbClr val="002060"/>
                </a:solidFill>
                <a:latin typeface="Calibri" panose="020F0502020204030204" pitchFamily="34" charset="0"/>
              </a:rPr>
              <a:t>Creare il vero e proprio spirito di Team</a:t>
            </a:r>
          </a:p>
          <a:p>
            <a:pPr marL="457200" indent="-457200">
              <a:buAutoNum type="arabicParenR"/>
            </a:pPr>
            <a:r>
              <a:rPr lang="it-IT" sz="1400" dirty="0">
                <a:solidFill>
                  <a:srgbClr val="002060"/>
                </a:solidFill>
                <a:latin typeface="Calibri" panose="020F0502020204030204" pitchFamily="34" charset="0"/>
              </a:rPr>
              <a:t>Utilizzare in modo ottimale ed elastico la propria leadership, basandola anche sui KPI e sull’analisi delle performance «oggettive»</a:t>
            </a:r>
            <a:br>
              <a:rPr lang="it-IT" sz="1400" dirty="0">
                <a:solidFill>
                  <a:srgbClr val="002060"/>
                </a:solidFill>
                <a:latin typeface="Calibri" panose="020F0502020204030204" pitchFamily="34" charset="0"/>
              </a:rPr>
            </a:br>
            <a:endParaRPr lang="it-IT" sz="1400" dirty="0">
              <a:solidFill>
                <a:srgbClr val="002060"/>
              </a:solidFill>
              <a:latin typeface="Calibri" panose="020F0502020204030204" pitchFamily="34" charset="0"/>
            </a:endParaRPr>
          </a:p>
          <a:p>
            <a:pPr marL="457200" indent="-457200"/>
            <a:r>
              <a:rPr lang="it-IT" sz="1400" b="1" dirty="0">
                <a:solidFill>
                  <a:srgbClr val="002060"/>
                </a:solidFill>
                <a:latin typeface="Calibri" panose="020F0502020204030204" pitchFamily="34" charset="0"/>
              </a:rPr>
              <a:t>Contenuti:</a:t>
            </a:r>
            <a:br>
              <a:rPr lang="it-IT" sz="1400" b="1" dirty="0">
                <a:solidFill>
                  <a:srgbClr val="002060"/>
                </a:solidFill>
                <a:latin typeface="Calibri" panose="020F0502020204030204" pitchFamily="34" charset="0"/>
              </a:rPr>
            </a:br>
            <a:endParaRPr lang="it-IT" sz="1400" b="1" dirty="0">
              <a:solidFill>
                <a:srgbClr val="002060"/>
              </a:solidFill>
              <a:latin typeface="Calibri" panose="020F0502020204030204" pitchFamily="34" charset="0"/>
            </a:endParaRPr>
          </a:p>
          <a:p>
            <a:pPr marL="457200" indent="-457200"/>
            <a:r>
              <a:rPr lang="it-IT" sz="1400" b="1" dirty="0">
                <a:solidFill>
                  <a:srgbClr val="002060"/>
                </a:solidFill>
                <a:latin typeface="Calibri" panose="020F0502020204030204" pitchFamily="34" charset="0"/>
              </a:rPr>
              <a:t>GIORNATA 1</a:t>
            </a:r>
          </a:p>
          <a:p>
            <a:pPr marL="457200" indent="-457200" algn="just">
              <a:buAutoNum type="arabicParenR"/>
            </a:pPr>
            <a:r>
              <a:rPr lang="it-IT" sz="1400" dirty="0">
                <a:solidFill>
                  <a:srgbClr val="002060"/>
                </a:solidFill>
                <a:latin typeface="Calibri" panose="020F0502020204030204" pitchFamily="34" charset="0"/>
              </a:rPr>
              <a:t>I 4 stili della leadership in azienda</a:t>
            </a:r>
          </a:p>
          <a:p>
            <a:pPr marL="457200" indent="-457200" algn="just">
              <a:buAutoNum type="arabicParenR"/>
            </a:pPr>
            <a:r>
              <a:rPr lang="it-IT" sz="1400" dirty="0">
                <a:solidFill>
                  <a:srgbClr val="002060"/>
                </a:solidFill>
                <a:latin typeface="Calibri" panose="020F0502020204030204" pitchFamily="34" charset="0"/>
              </a:rPr>
              <a:t>Differenza tra coaching e leadership</a:t>
            </a:r>
          </a:p>
          <a:p>
            <a:pPr algn="just"/>
            <a:r>
              <a:rPr lang="it-IT" sz="1400" b="1" dirty="0">
                <a:solidFill>
                  <a:srgbClr val="002060"/>
                </a:solidFill>
                <a:latin typeface="Calibri" panose="020F0502020204030204" pitchFamily="34" charset="0"/>
              </a:rPr>
              <a:t>GIORNATA 2</a:t>
            </a:r>
          </a:p>
          <a:p>
            <a:pPr marL="457200" indent="-457200" algn="just">
              <a:buAutoNum type="arabicParenR"/>
            </a:pPr>
            <a:r>
              <a:rPr lang="it-IT" sz="1400" dirty="0">
                <a:solidFill>
                  <a:srgbClr val="002060"/>
                </a:solidFill>
                <a:latin typeface="Calibri" panose="020F0502020204030204" pitchFamily="34" charset="0"/>
              </a:rPr>
              <a:t>Creare un Team di lavoro</a:t>
            </a:r>
          </a:p>
          <a:p>
            <a:pPr marL="457200" indent="-457200" algn="just">
              <a:buAutoNum type="arabicParenR"/>
            </a:pPr>
            <a:r>
              <a:rPr lang="it-IT" sz="1400" dirty="0">
                <a:solidFill>
                  <a:srgbClr val="002060"/>
                </a:solidFill>
                <a:latin typeface="Calibri" panose="020F0502020204030204" pitchFamily="34" charset="0"/>
              </a:rPr>
              <a:t>Motivazioni implicite ed esplicite</a:t>
            </a:r>
          </a:p>
          <a:p>
            <a:pPr algn="just"/>
            <a:r>
              <a:rPr lang="it-IT" sz="1400" b="1" dirty="0">
                <a:solidFill>
                  <a:srgbClr val="002060"/>
                </a:solidFill>
                <a:latin typeface="Calibri" panose="020F0502020204030204" pitchFamily="34" charset="0"/>
              </a:rPr>
              <a:t>GIORNATA 3</a:t>
            </a:r>
          </a:p>
          <a:p>
            <a:pPr marL="457200" indent="-457200" algn="just">
              <a:buAutoNum type="arabicParenR"/>
            </a:pPr>
            <a:r>
              <a:rPr lang="it-IT" sz="1400" dirty="0">
                <a:solidFill>
                  <a:srgbClr val="002060"/>
                </a:solidFill>
                <a:latin typeface="Calibri" panose="020F0502020204030204" pitchFamily="34" charset="0"/>
              </a:rPr>
              <a:t>KPI e Indicatori di comportamento</a:t>
            </a:r>
          </a:p>
          <a:p>
            <a:pPr marL="457200" indent="-457200" algn="just">
              <a:buAutoNum type="arabicParenR"/>
            </a:pPr>
            <a:r>
              <a:rPr lang="it-IT" sz="1400" dirty="0">
                <a:solidFill>
                  <a:srgbClr val="002060"/>
                </a:solidFill>
                <a:latin typeface="Calibri" panose="020F0502020204030204" pitchFamily="34" charset="0"/>
              </a:rPr>
              <a:t>Riepilogo dei comportamenti del leader</a:t>
            </a:r>
          </a:p>
          <a:p>
            <a:pPr marL="457200" indent="-457200" algn="just">
              <a:buFontTx/>
              <a:buAutoNum type="arabicParenR"/>
            </a:pPr>
            <a:endParaRPr lang="it-IT" sz="1400" dirty="0">
              <a:solidFill>
                <a:srgbClr val="002060"/>
              </a:solidFill>
              <a:latin typeface="Calibri" panose="020F0502020204030204" pitchFamily="34" charset="0"/>
            </a:endParaRPr>
          </a:p>
          <a:p>
            <a:pPr algn="just"/>
            <a:endParaRPr lang="it-IT" sz="1400" dirty="0">
              <a:solidFill>
                <a:srgbClr val="00206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780012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xmlns="" id="{4DF04C9A-2169-449D-B155-A2E0451CA36F}"/>
              </a:ext>
            </a:extLst>
          </p:cNvPr>
          <p:cNvSpPr>
            <a:spLocks noChangeArrowheads="1"/>
          </p:cNvSpPr>
          <p:nvPr/>
        </p:nvSpPr>
        <p:spPr bwMode="auto">
          <a:xfrm>
            <a:off x="499697" y="4844561"/>
            <a:ext cx="4103077" cy="1389185"/>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2931" name="Rectangle 3">
            <a:extLst>
              <a:ext uri="{FF2B5EF4-FFF2-40B4-BE49-F238E27FC236}">
                <a16:creationId xmlns:a16="http://schemas.microsoft.com/office/drawing/2014/main" xmlns="" id="{A2578E23-4A46-4851-AA36-CE4B58EC42B0}"/>
              </a:ext>
            </a:extLst>
          </p:cNvPr>
          <p:cNvSpPr>
            <a:spLocks noChangeArrowheads="1"/>
          </p:cNvSpPr>
          <p:nvPr/>
        </p:nvSpPr>
        <p:spPr bwMode="auto">
          <a:xfrm>
            <a:off x="4648200" y="4844561"/>
            <a:ext cx="4103077" cy="1389185"/>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2932" name="Rectangle 4">
            <a:extLst>
              <a:ext uri="{FF2B5EF4-FFF2-40B4-BE49-F238E27FC236}">
                <a16:creationId xmlns:a16="http://schemas.microsoft.com/office/drawing/2014/main" xmlns="" id="{68FAB59C-FCF8-4B9C-90CE-BD684C5BE423}"/>
              </a:ext>
            </a:extLst>
          </p:cNvPr>
          <p:cNvSpPr>
            <a:spLocks noChangeArrowheads="1"/>
          </p:cNvSpPr>
          <p:nvPr/>
        </p:nvSpPr>
        <p:spPr bwMode="auto">
          <a:xfrm>
            <a:off x="499697" y="4419600"/>
            <a:ext cx="8251580"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2933" name="Rectangle 5">
            <a:extLst>
              <a:ext uri="{FF2B5EF4-FFF2-40B4-BE49-F238E27FC236}">
                <a16:creationId xmlns:a16="http://schemas.microsoft.com/office/drawing/2014/main" xmlns="" id="{4CAD13DE-928E-44DA-B1A9-C59D12C92FC2}"/>
              </a:ext>
            </a:extLst>
          </p:cNvPr>
          <p:cNvSpPr>
            <a:spLocks noChangeArrowheads="1"/>
          </p:cNvSpPr>
          <p:nvPr/>
        </p:nvSpPr>
        <p:spPr bwMode="auto">
          <a:xfrm>
            <a:off x="1494693" y="4484077"/>
            <a:ext cx="618832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292"/>
              <a:t>Condizioni di stress  (punteggio in Basso) </a:t>
            </a:r>
          </a:p>
        </p:txBody>
      </p:sp>
      <p:sp>
        <p:nvSpPr>
          <p:cNvPr id="252934" name="Rectangle 6">
            <a:extLst>
              <a:ext uri="{FF2B5EF4-FFF2-40B4-BE49-F238E27FC236}">
                <a16:creationId xmlns:a16="http://schemas.microsoft.com/office/drawing/2014/main" xmlns="" id="{C9A00520-3095-48F7-A4A8-C50454D7AEC5}"/>
              </a:ext>
            </a:extLst>
          </p:cNvPr>
          <p:cNvSpPr>
            <a:spLocks noChangeArrowheads="1"/>
          </p:cNvSpPr>
          <p:nvPr/>
        </p:nvSpPr>
        <p:spPr bwMode="auto">
          <a:xfrm>
            <a:off x="499697" y="2133600"/>
            <a:ext cx="4103077" cy="2239108"/>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2935" name="Rectangle 7">
            <a:extLst>
              <a:ext uri="{FF2B5EF4-FFF2-40B4-BE49-F238E27FC236}">
                <a16:creationId xmlns:a16="http://schemas.microsoft.com/office/drawing/2014/main" xmlns="" id="{69CE0E6C-2213-46AD-99A7-33608C705594}"/>
              </a:ext>
            </a:extLst>
          </p:cNvPr>
          <p:cNvSpPr>
            <a:spLocks noChangeArrowheads="1"/>
          </p:cNvSpPr>
          <p:nvPr/>
        </p:nvSpPr>
        <p:spPr bwMode="auto">
          <a:xfrm>
            <a:off x="4648200" y="2133600"/>
            <a:ext cx="4103077" cy="2239108"/>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2936" name="Rectangle 8">
            <a:extLst>
              <a:ext uri="{FF2B5EF4-FFF2-40B4-BE49-F238E27FC236}">
                <a16:creationId xmlns:a16="http://schemas.microsoft.com/office/drawing/2014/main" xmlns="" id="{467008B9-2081-4A45-9080-A533C5E3317C}"/>
              </a:ext>
            </a:extLst>
          </p:cNvPr>
          <p:cNvSpPr>
            <a:spLocks noChangeArrowheads="1"/>
          </p:cNvSpPr>
          <p:nvPr/>
        </p:nvSpPr>
        <p:spPr bwMode="auto">
          <a:xfrm>
            <a:off x="499697" y="1693985"/>
            <a:ext cx="8251580"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2937" name="Rectangle 9">
            <a:extLst>
              <a:ext uri="{FF2B5EF4-FFF2-40B4-BE49-F238E27FC236}">
                <a16:creationId xmlns:a16="http://schemas.microsoft.com/office/drawing/2014/main" xmlns="" id="{F605CDDA-528B-4246-A449-70162E0762DE}"/>
              </a:ext>
            </a:extLst>
          </p:cNvPr>
          <p:cNvSpPr>
            <a:spLocks noChangeArrowheads="1"/>
          </p:cNvSpPr>
          <p:nvPr/>
        </p:nvSpPr>
        <p:spPr bwMode="auto">
          <a:xfrm>
            <a:off x="499697" y="1254369"/>
            <a:ext cx="4103077"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2938" name="Rectangle 10">
            <a:extLst>
              <a:ext uri="{FF2B5EF4-FFF2-40B4-BE49-F238E27FC236}">
                <a16:creationId xmlns:a16="http://schemas.microsoft.com/office/drawing/2014/main" xmlns="" id="{6BD16095-EF1F-42D4-8E70-4CBC2A5B7095}"/>
              </a:ext>
            </a:extLst>
          </p:cNvPr>
          <p:cNvSpPr>
            <a:spLocks noChangeArrowheads="1"/>
          </p:cNvSpPr>
          <p:nvPr/>
        </p:nvSpPr>
        <p:spPr bwMode="auto">
          <a:xfrm>
            <a:off x="546589" y="2233246"/>
            <a:ext cx="3955073" cy="187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292"/>
              <a:t>Sa rispondere in modo calmo e oggettivo alle obiezioni altrui</a:t>
            </a:r>
          </a:p>
          <a:p>
            <a:pPr algn="just">
              <a:buFontTx/>
              <a:buChar char="•"/>
            </a:pPr>
            <a:endParaRPr lang="it-IT" altLang="it-IT" sz="1292"/>
          </a:p>
          <a:p>
            <a:pPr algn="just">
              <a:buFontTx/>
              <a:buChar char="•"/>
            </a:pPr>
            <a:r>
              <a:rPr lang="it-IT" altLang="it-IT" sz="1292"/>
              <a:t>Può perseverare con tenacia su un’idea originaria</a:t>
            </a:r>
          </a:p>
          <a:p>
            <a:pPr algn="just">
              <a:buFontTx/>
              <a:buChar char="•"/>
            </a:pPr>
            <a:endParaRPr lang="it-IT" altLang="it-IT" sz="1292"/>
          </a:p>
          <a:p>
            <a:pPr algn="just">
              <a:buFontTx/>
              <a:buChar char="•"/>
            </a:pPr>
            <a:r>
              <a:rPr lang="it-IT" altLang="it-IT" sz="1292"/>
              <a:t>Usa i fatti per superare le obiezioni degli interlocutori</a:t>
            </a:r>
          </a:p>
          <a:p>
            <a:pPr algn="just">
              <a:buFontTx/>
              <a:buChar char="•"/>
            </a:pPr>
            <a:r>
              <a:rPr lang="it-IT" altLang="it-IT" sz="1292"/>
              <a:t>Prima di ribadire le proprie posizioni e ripresentare la propria proposta preferisce aspettare che si calmino le acque</a:t>
            </a:r>
          </a:p>
        </p:txBody>
      </p:sp>
      <p:sp>
        <p:nvSpPr>
          <p:cNvPr id="252939" name="Rectangle 11">
            <a:extLst>
              <a:ext uri="{FF2B5EF4-FFF2-40B4-BE49-F238E27FC236}">
                <a16:creationId xmlns:a16="http://schemas.microsoft.com/office/drawing/2014/main" xmlns="" id="{BCFF5F6C-63AF-4A7F-ABA8-1CEDBAC60C7E}"/>
              </a:ext>
            </a:extLst>
          </p:cNvPr>
          <p:cNvSpPr>
            <a:spLocks noGrp="1" noChangeArrowheads="1"/>
          </p:cNvSpPr>
          <p:nvPr>
            <p:ph type="title"/>
          </p:nvPr>
        </p:nvSpPr>
        <p:spPr>
          <a:xfrm>
            <a:off x="546589" y="361917"/>
            <a:ext cx="8317642" cy="552450"/>
          </a:xfrm>
          <a:noFill/>
          <a:ln/>
        </p:spPr>
        <p:txBody>
          <a:bodyPr/>
          <a:lstStyle/>
          <a:p>
            <a:r>
              <a:rPr lang="it-IT" altLang="it-IT" sz="3600" b="1" dirty="0"/>
              <a:t>LIFO </a:t>
            </a:r>
            <a:r>
              <a:rPr lang="it-IT" altLang="it-IT" sz="3600" b="1" baseline="30000" dirty="0"/>
              <a:t>®</a:t>
            </a:r>
            <a:r>
              <a:rPr lang="it-IT" altLang="it-IT" sz="3600" b="1" dirty="0"/>
              <a:t> - STILE CONTINUITÀ/TRADIZIONE</a:t>
            </a:r>
          </a:p>
        </p:txBody>
      </p:sp>
      <p:sp>
        <p:nvSpPr>
          <p:cNvPr id="252940" name="Rectangle 12">
            <a:extLst>
              <a:ext uri="{FF2B5EF4-FFF2-40B4-BE49-F238E27FC236}">
                <a16:creationId xmlns:a16="http://schemas.microsoft.com/office/drawing/2014/main" xmlns="" id="{2CEEE0D6-D77F-463E-BD0F-FD8CDFD34536}"/>
              </a:ext>
            </a:extLst>
          </p:cNvPr>
          <p:cNvSpPr>
            <a:spLocks noChangeArrowheads="1"/>
          </p:cNvSpPr>
          <p:nvPr/>
        </p:nvSpPr>
        <p:spPr bwMode="auto">
          <a:xfrm>
            <a:off x="4648200" y="1254369"/>
            <a:ext cx="4103077"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2941" name="Rectangle 13">
            <a:extLst>
              <a:ext uri="{FF2B5EF4-FFF2-40B4-BE49-F238E27FC236}">
                <a16:creationId xmlns:a16="http://schemas.microsoft.com/office/drawing/2014/main" xmlns="" id="{5AC028AB-B3EC-426E-9363-0EF138981754}"/>
              </a:ext>
            </a:extLst>
          </p:cNvPr>
          <p:cNvSpPr>
            <a:spLocks noChangeArrowheads="1"/>
          </p:cNvSpPr>
          <p:nvPr/>
        </p:nvSpPr>
        <p:spPr bwMode="auto">
          <a:xfrm>
            <a:off x="4889989" y="1299797"/>
            <a:ext cx="3531577"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Eccessi (uso controproducente)</a:t>
            </a:r>
          </a:p>
        </p:txBody>
      </p:sp>
      <p:sp>
        <p:nvSpPr>
          <p:cNvPr id="252942" name="Rectangle 14">
            <a:extLst>
              <a:ext uri="{FF2B5EF4-FFF2-40B4-BE49-F238E27FC236}">
                <a16:creationId xmlns:a16="http://schemas.microsoft.com/office/drawing/2014/main" xmlns="" id="{77B2BED7-B548-46F6-80B0-E25F61B7F700}"/>
              </a:ext>
            </a:extLst>
          </p:cNvPr>
          <p:cNvSpPr>
            <a:spLocks noChangeArrowheads="1"/>
          </p:cNvSpPr>
          <p:nvPr/>
        </p:nvSpPr>
        <p:spPr bwMode="auto">
          <a:xfrm>
            <a:off x="1195754" y="1299797"/>
            <a:ext cx="286629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Punti di forza (uso produttivo)</a:t>
            </a:r>
          </a:p>
        </p:txBody>
      </p:sp>
      <p:sp>
        <p:nvSpPr>
          <p:cNvPr id="252943" name="Rectangle 15">
            <a:extLst>
              <a:ext uri="{FF2B5EF4-FFF2-40B4-BE49-F238E27FC236}">
                <a16:creationId xmlns:a16="http://schemas.microsoft.com/office/drawing/2014/main" xmlns="" id="{774994BC-5355-49C6-B5D2-444CE7C8BB9E}"/>
              </a:ext>
            </a:extLst>
          </p:cNvPr>
          <p:cNvSpPr>
            <a:spLocks noChangeArrowheads="1"/>
          </p:cNvSpPr>
          <p:nvPr/>
        </p:nvSpPr>
        <p:spPr bwMode="auto">
          <a:xfrm>
            <a:off x="1494693" y="1758462"/>
            <a:ext cx="618832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292"/>
              <a:t>Condizioni di conflitto (punteggio in Basso) </a:t>
            </a:r>
          </a:p>
        </p:txBody>
      </p:sp>
      <p:sp>
        <p:nvSpPr>
          <p:cNvPr id="252944" name="Rectangle 16">
            <a:extLst>
              <a:ext uri="{FF2B5EF4-FFF2-40B4-BE49-F238E27FC236}">
                <a16:creationId xmlns:a16="http://schemas.microsoft.com/office/drawing/2014/main" xmlns="" id="{0CE4CD98-6D8E-4ADB-9D41-D748922356FF}"/>
              </a:ext>
            </a:extLst>
          </p:cNvPr>
          <p:cNvSpPr>
            <a:spLocks noChangeArrowheads="1"/>
          </p:cNvSpPr>
          <p:nvPr/>
        </p:nvSpPr>
        <p:spPr bwMode="auto">
          <a:xfrm>
            <a:off x="4695093" y="2233247"/>
            <a:ext cx="3955074" cy="1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292"/>
              <a:t>E’ possibile che non dimostri abbastanza coinvolgimento e interesse e appaia troppo distaccato</a:t>
            </a:r>
          </a:p>
          <a:p>
            <a:pPr algn="just">
              <a:buFontTx/>
              <a:buChar char="•"/>
            </a:pPr>
            <a:r>
              <a:rPr lang="it-IT" altLang="it-IT" sz="1292"/>
              <a:t>Talvolta non si piega quando è necessario, inimicandosi gli altri</a:t>
            </a:r>
          </a:p>
          <a:p>
            <a:pPr algn="just">
              <a:buFontTx/>
              <a:buChar char="•"/>
            </a:pPr>
            <a:r>
              <a:rPr lang="it-IT" altLang="it-IT" sz="1292"/>
              <a:t>Per documentare la propria posizione va tanto in profondità che gli altri si perdono nei dettagli</a:t>
            </a:r>
          </a:p>
          <a:p>
            <a:pPr algn="just">
              <a:buFontTx/>
              <a:buChar char="•"/>
            </a:pPr>
            <a:r>
              <a:rPr lang="it-IT" altLang="it-IT" sz="1292"/>
              <a:t>Può ritirarsi e diventare distante, privando gli altri del necessario appoggio</a:t>
            </a:r>
          </a:p>
        </p:txBody>
      </p:sp>
      <p:sp>
        <p:nvSpPr>
          <p:cNvPr id="252945" name="Rectangle 17">
            <a:extLst>
              <a:ext uri="{FF2B5EF4-FFF2-40B4-BE49-F238E27FC236}">
                <a16:creationId xmlns:a16="http://schemas.microsoft.com/office/drawing/2014/main" xmlns="" id="{BA733B94-8972-4AAC-B15A-C80E04F85009}"/>
              </a:ext>
            </a:extLst>
          </p:cNvPr>
          <p:cNvSpPr>
            <a:spLocks noChangeArrowheads="1"/>
          </p:cNvSpPr>
          <p:nvPr/>
        </p:nvSpPr>
        <p:spPr bwMode="auto">
          <a:xfrm>
            <a:off x="546589" y="4948605"/>
            <a:ext cx="3955073" cy="127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292"/>
              <a:t>Prende tempo, analizza la situazione, esamina i pro e i contro di ogni alternativa</a:t>
            </a:r>
          </a:p>
          <a:p>
            <a:pPr algn="just">
              <a:buFontTx/>
              <a:buChar char="•"/>
            </a:pPr>
            <a:r>
              <a:rPr lang="it-IT" altLang="it-IT" sz="1292"/>
              <a:t>Non abbandona procedure, politiche e strade sperimentate</a:t>
            </a:r>
          </a:p>
          <a:p>
            <a:pPr algn="just">
              <a:buFontTx/>
              <a:buChar char="•"/>
            </a:pPr>
            <a:r>
              <a:rPr lang="it-IT" altLang="it-IT" sz="1292"/>
              <a:t>E’ in grado di stabilire le priorità e di lavorare in modo sistematico</a:t>
            </a:r>
          </a:p>
        </p:txBody>
      </p:sp>
      <p:sp>
        <p:nvSpPr>
          <p:cNvPr id="252946" name="Rectangle 18">
            <a:extLst>
              <a:ext uri="{FF2B5EF4-FFF2-40B4-BE49-F238E27FC236}">
                <a16:creationId xmlns:a16="http://schemas.microsoft.com/office/drawing/2014/main" xmlns="" id="{4C60C87C-87D5-4CF3-B939-3EC123393DCA}"/>
              </a:ext>
            </a:extLst>
          </p:cNvPr>
          <p:cNvSpPr>
            <a:spLocks noChangeArrowheads="1"/>
          </p:cNvSpPr>
          <p:nvPr/>
        </p:nvSpPr>
        <p:spPr bwMode="auto">
          <a:xfrm>
            <a:off x="4695093" y="4948605"/>
            <a:ext cx="3955074" cy="127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292"/>
              <a:t>Può rimanere bloccato da paralisi da analisi e non dare il proprio decisivo contributo</a:t>
            </a:r>
          </a:p>
          <a:p>
            <a:pPr algn="just">
              <a:buFontTx/>
              <a:buChar char="•"/>
            </a:pPr>
            <a:r>
              <a:rPr lang="it-IT" altLang="it-IT" sz="1292"/>
              <a:t>Rimane prigioniero di vecchie soluzioni quando sarebbe utile un nuovo approccio</a:t>
            </a:r>
          </a:p>
          <a:p>
            <a:pPr algn="just">
              <a:buFontTx/>
              <a:buChar char="•"/>
            </a:pPr>
            <a:r>
              <a:rPr lang="it-IT" altLang="it-IT" sz="1292"/>
              <a:t>E’ così sistematico da trascurare gli imprevisti e le richieste di intervento tempestivo</a:t>
            </a:r>
          </a:p>
        </p:txBody>
      </p:sp>
    </p:spTree>
    <p:extLst>
      <p:ext uri="{BB962C8B-B14F-4D97-AF65-F5344CB8AC3E}">
        <p14:creationId xmlns:p14="http://schemas.microsoft.com/office/powerpoint/2010/main" val="973615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xmlns="" id="{BB8350D5-9249-4FFF-81B3-89193F21007C}"/>
              </a:ext>
            </a:extLst>
          </p:cNvPr>
          <p:cNvSpPr>
            <a:spLocks noChangeArrowheads="1"/>
          </p:cNvSpPr>
          <p:nvPr/>
        </p:nvSpPr>
        <p:spPr bwMode="auto">
          <a:xfrm>
            <a:off x="499697" y="4620358"/>
            <a:ext cx="4103077" cy="1705708"/>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3955" name="Rectangle 3">
            <a:extLst>
              <a:ext uri="{FF2B5EF4-FFF2-40B4-BE49-F238E27FC236}">
                <a16:creationId xmlns:a16="http://schemas.microsoft.com/office/drawing/2014/main" xmlns="" id="{41559B6C-B9AA-498C-8AD1-14F4918C77B2}"/>
              </a:ext>
            </a:extLst>
          </p:cNvPr>
          <p:cNvSpPr>
            <a:spLocks noChangeArrowheads="1"/>
          </p:cNvSpPr>
          <p:nvPr/>
        </p:nvSpPr>
        <p:spPr bwMode="auto">
          <a:xfrm>
            <a:off x="4648200" y="4620358"/>
            <a:ext cx="4103077" cy="1705708"/>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3956" name="Rectangle 4">
            <a:extLst>
              <a:ext uri="{FF2B5EF4-FFF2-40B4-BE49-F238E27FC236}">
                <a16:creationId xmlns:a16="http://schemas.microsoft.com/office/drawing/2014/main" xmlns="" id="{86DF28F1-7097-42D5-B2C6-1F41255E0EAC}"/>
              </a:ext>
            </a:extLst>
          </p:cNvPr>
          <p:cNvSpPr>
            <a:spLocks noChangeArrowheads="1"/>
          </p:cNvSpPr>
          <p:nvPr/>
        </p:nvSpPr>
        <p:spPr bwMode="auto">
          <a:xfrm>
            <a:off x="499697" y="4195397"/>
            <a:ext cx="8251580"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3957" name="Rectangle 5">
            <a:extLst>
              <a:ext uri="{FF2B5EF4-FFF2-40B4-BE49-F238E27FC236}">
                <a16:creationId xmlns:a16="http://schemas.microsoft.com/office/drawing/2014/main" xmlns="" id="{102D1842-A502-431D-8C46-3AE68608CA2B}"/>
              </a:ext>
            </a:extLst>
          </p:cNvPr>
          <p:cNvSpPr>
            <a:spLocks noChangeArrowheads="1"/>
          </p:cNvSpPr>
          <p:nvPr/>
        </p:nvSpPr>
        <p:spPr bwMode="auto">
          <a:xfrm>
            <a:off x="1494693" y="4259874"/>
            <a:ext cx="618832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292"/>
              <a:t>Condizioni di stress  (punteggio in Basso) </a:t>
            </a:r>
          </a:p>
        </p:txBody>
      </p:sp>
      <p:sp>
        <p:nvSpPr>
          <p:cNvPr id="253958" name="Rectangle 6">
            <a:extLst>
              <a:ext uri="{FF2B5EF4-FFF2-40B4-BE49-F238E27FC236}">
                <a16:creationId xmlns:a16="http://schemas.microsoft.com/office/drawing/2014/main" xmlns="" id="{E5511A5B-AED6-4FB1-8F1F-C4D1B8E417D2}"/>
              </a:ext>
            </a:extLst>
          </p:cNvPr>
          <p:cNvSpPr>
            <a:spLocks noChangeArrowheads="1"/>
          </p:cNvSpPr>
          <p:nvPr/>
        </p:nvSpPr>
        <p:spPr bwMode="auto">
          <a:xfrm>
            <a:off x="499697" y="2133600"/>
            <a:ext cx="4103077" cy="2022231"/>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3959" name="Rectangle 7">
            <a:extLst>
              <a:ext uri="{FF2B5EF4-FFF2-40B4-BE49-F238E27FC236}">
                <a16:creationId xmlns:a16="http://schemas.microsoft.com/office/drawing/2014/main" xmlns="" id="{237C1912-6071-4D94-BA12-501029BBFAB2}"/>
              </a:ext>
            </a:extLst>
          </p:cNvPr>
          <p:cNvSpPr>
            <a:spLocks noChangeArrowheads="1"/>
          </p:cNvSpPr>
          <p:nvPr/>
        </p:nvSpPr>
        <p:spPr bwMode="auto">
          <a:xfrm>
            <a:off x="4648200" y="2133600"/>
            <a:ext cx="4103077" cy="2022231"/>
          </a:xfrm>
          <a:prstGeom prst="rect">
            <a:avLst/>
          </a:prstGeom>
          <a:solidFill>
            <a:schemeClr val="bg1"/>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3960" name="Rectangle 8">
            <a:extLst>
              <a:ext uri="{FF2B5EF4-FFF2-40B4-BE49-F238E27FC236}">
                <a16:creationId xmlns:a16="http://schemas.microsoft.com/office/drawing/2014/main" xmlns="" id="{50EFCEBB-B9DF-41AA-BD35-84335F176146}"/>
              </a:ext>
            </a:extLst>
          </p:cNvPr>
          <p:cNvSpPr>
            <a:spLocks noChangeArrowheads="1"/>
          </p:cNvSpPr>
          <p:nvPr/>
        </p:nvSpPr>
        <p:spPr bwMode="auto">
          <a:xfrm>
            <a:off x="499697" y="1693985"/>
            <a:ext cx="8251580"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3961" name="Rectangle 9">
            <a:extLst>
              <a:ext uri="{FF2B5EF4-FFF2-40B4-BE49-F238E27FC236}">
                <a16:creationId xmlns:a16="http://schemas.microsoft.com/office/drawing/2014/main" xmlns="" id="{BBB879AD-FE5A-4FE9-8AB2-105F88C4C5A4}"/>
              </a:ext>
            </a:extLst>
          </p:cNvPr>
          <p:cNvSpPr>
            <a:spLocks noChangeArrowheads="1"/>
          </p:cNvSpPr>
          <p:nvPr/>
        </p:nvSpPr>
        <p:spPr bwMode="auto">
          <a:xfrm>
            <a:off x="499697" y="1254369"/>
            <a:ext cx="4103077"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3962" name="Rectangle 10">
            <a:extLst>
              <a:ext uri="{FF2B5EF4-FFF2-40B4-BE49-F238E27FC236}">
                <a16:creationId xmlns:a16="http://schemas.microsoft.com/office/drawing/2014/main" xmlns="" id="{EC1641A4-633A-4DE2-9C22-E98B0C71FDFE}"/>
              </a:ext>
            </a:extLst>
          </p:cNvPr>
          <p:cNvSpPr>
            <a:spLocks noChangeArrowheads="1"/>
          </p:cNvSpPr>
          <p:nvPr/>
        </p:nvSpPr>
        <p:spPr bwMode="auto">
          <a:xfrm>
            <a:off x="493835" y="2140928"/>
            <a:ext cx="3955073" cy="1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292"/>
              <a:t>Sa vedere entrambe le facce di una questione</a:t>
            </a:r>
          </a:p>
          <a:p>
            <a:pPr algn="just">
              <a:buFontTx/>
              <a:buChar char="•"/>
            </a:pPr>
            <a:endParaRPr lang="it-IT" altLang="it-IT" sz="1292"/>
          </a:p>
          <a:p>
            <a:pPr algn="just">
              <a:buFontTx/>
              <a:buChar char="•"/>
            </a:pPr>
            <a:r>
              <a:rPr lang="it-IT" altLang="it-IT" sz="1292"/>
              <a:t>Si sforza di tenere bassa la tensione con senso dello humor e sdrammatizzando</a:t>
            </a:r>
          </a:p>
          <a:p>
            <a:pPr algn="just">
              <a:buFontTx/>
              <a:buChar char="•"/>
            </a:pPr>
            <a:endParaRPr lang="it-IT" altLang="it-IT" sz="1292"/>
          </a:p>
          <a:p>
            <a:pPr algn="just">
              <a:buFontTx/>
              <a:buChar char="•"/>
            </a:pPr>
            <a:r>
              <a:rPr lang="it-IT" altLang="it-IT" sz="1292"/>
              <a:t>Trova modi nuovi e non sperimentati per risolvere i contrasti</a:t>
            </a:r>
          </a:p>
          <a:p>
            <a:pPr algn="just">
              <a:buFontTx/>
              <a:buChar char="•"/>
            </a:pPr>
            <a:r>
              <a:rPr lang="it-IT" altLang="it-IT" sz="1292"/>
              <a:t>E’ ottimista e fiducioso sui risultati del conflitto</a:t>
            </a:r>
          </a:p>
        </p:txBody>
      </p:sp>
      <p:sp>
        <p:nvSpPr>
          <p:cNvPr id="253963" name="Rectangle 11">
            <a:extLst>
              <a:ext uri="{FF2B5EF4-FFF2-40B4-BE49-F238E27FC236}">
                <a16:creationId xmlns:a16="http://schemas.microsoft.com/office/drawing/2014/main" xmlns="" id="{0E8B570F-42D2-4E62-9B1A-E05D2D21C747}"/>
              </a:ext>
            </a:extLst>
          </p:cNvPr>
          <p:cNvSpPr>
            <a:spLocks noGrp="1" noChangeArrowheads="1"/>
          </p:cNvSpPr>
          <p:nvPr>
            <p:ph type="title"/>
          </p:nvPr>
        </p:nvSpPr>
        <p:spPr>
          <a:xfrm>
            <a:off x="613242" y="399925"/>
            <a:ext cx="8184217" cy="552450"/>
          </a:xfrm>
          <a:noFill/>
          <a:ln/>
        </p:spPr>
        <p:txBody>
          <a:bodyPr/>
          <a:lstStyle/>
          <a:p>
            <a:r>
              <a:rPr lang="it-IT" altLang="it-IT" sz="3600" b="1" dirty="0"/>
              <a:t>LIFO </a:t>
            </a:r>
            <a:r>
              <a:rPr lang="it-IT" altLang="it-IT" sz="3600" b="1" baseline="30000" dirty="0"/>
              <a:t>®</a:t>
            </a:r>
            <a:r>
              <a:rPr lang="it-IT" altLang="it-IT" sz="3600" b="1" dirty="0"/>
              <a:t> - STILE FLESSIBILITÀ/ADATTAMENTO</a:t>
            </a:r>
          </a:p>
        </p:txBody>
      </p:sp>
      <p:sp>
        <p:nvSpPr>
          <p:cNvPr id="253964" name="Rectangle 12">
            <a:extLst>
              <a:ext uri="{FF2B5EF4-FFF2-40B4-BE49-F238E27FC236}">
                <a16:creationId xmlns:a16="http://schemas.microsoft.com/office/drawing/2014/main" xmlns="" id="{644B562C-2737-463E-9BEA-C6E53F8B7EDD}"/>
              </a:ext>
            </a:extLst>
          </p:cNvPr>
          <p:cNvSpPr>
            <a:spLocks noChangeArrowheads="1"/>
          </p:cNvSpPr>
          <p:nvPr/>
        </p:nvSpPr>
        <p:spPr bwMode="auto">
          <a:xfrm>
            <a:off x="4648200" y="1254369"/>
            <a:ext cx="4103077" cy="392723"/>
          </a:xfrm>
          <a:prstGeom prst="rect">
            <a:avLst/>
          </a:prstGeom>
          <a:solidFill>
            <a:srgbClr val="99CCFF"/>
          </a:solidFill>
          <a:ln w="12699">
            <a:solidFill>
              <a:srgbClr val="669BE8"/>
            </a:solidFill>
            <a:miter lim="800000"/>
            <a:headEnd/>
            <a:tailEnd/>
          </a:ln>
          <a:effectLst>
            <a:outerShdw dist="107763" dir="18900000" algn="ctr" rotWithShape="0">
              <a:srgbClr val="669BE8"/>
            </a:outerShdw>
          </a:effectLst>
        </p:spPr>
        <p:txBody>
          <a:bodyPr wrap="none" anchor="ctr"/>
          <a:lstStyle/>
          <a:p>
            <a:endParaRPr lang="it-IT" sz="1662"/>
          </a:p>
        </p:txBody>
      </p:sp>
      <p:sp>
        <p:nvSpPr>
          <p:cNvPr id="253965" name="Rectangle 13">
            <a:extLst>
              <a:ext uri="{FF2B5EF4-FFF2-40B4-BE49-F238E27FC236}">
                <a16:creationId xmlns:a16="http://schemas.microsoft.com/office/drawing/2014/main" xmlns="" id="{2C815698-4BF4-48D1-A077-B29AD303932F}"/>
              </a:ext>
            </a:extLst>
          </p:cNvPr>
          <p:cNvSpPr>
            <a:spLocks noChangeArrowheads="1"/>
          </p:cNvSpPr>
          <p:nvPr/>
        </p:nvSpPr>
        <p:spPr bwMode="auto">
          <a:xfrm>
            <a:off x="4889989" y="1299797"/>
            <a:ext cx="3531577"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Eccessi (uso controproducente)</a:t>
            </a:r>
          </a:p>
        </p:txBody>
      </p:sp>
      <p:sp>
        <p:nvSpPr>
          <p:cNvPr id="253966" name="Rectangle 14">
            <a:extLst>
              <a:ext uri="{FF2B5EF4-FFF2-40B4-BE49-F238E27FC236}">
                <a16:creationId xmlns:a16="http://schemas.microsoft.com/office/drawing/2014/main" xmlns="" id="{33AB5E68-847D-461B-B9B1-8E7179936A2E}"/>
              </a:ext>
            </a:extLst>
          </p:cNvPr>
          <p:cNvSpPr>
            <a:spLocks noChangeArrowheads="1"/>
          </p:cNvSpPr>
          <p:nvPr/>
        </p:nvSpPr>
        <p:spPr bwMode="auto">
          <a:xfrm>
            <a:off x="1195754" y="1299797"/>
            <a:ext cx="286629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t>Punti di forza (uso produttivo)</a:t>
            </a:r>
          </a:p>
        </p:txBody>
      </p:sp>
      <p:sp>
        <p:nvSpPr>
          <p:cNvPr id="253967" name="Rectangle 15">
            <a:extLst>
              <a:ext uri="{FF2B5EF4-FFF2-40B4-BE49-F238E27FC236}">
                <a16:creationId xmlns:a16="http://schemas.microsoft.com/office/drawing/2014/main" xmlns="" id="{965321DA-F66B-4861-A258-87F9C56FA47D}"/>
              </a:ext>
            </a:extLst>
          </p:cNvPr>
          <p:cNvSpPr>
            <a:spLocks noChangeArrowheads="1"/>
          </p:cNvSpPr>
          <p:nvPr/>
        </p:nvSpPr>
        <p:spPr bwMode="auto">
          <a:xfrm>
            <a:off x="1494693" y="1758462"/>
            <a:ext cx="618832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292"/>
              <a:t>Condizioni di conflitto (punteggio in Basso) </a:t>
            </a:r>
          </a:p>
        </p:txBody>
      </p:sp>
      <p:sp>
        <p:nvSpPr>
          <p:cNvPr id="253968" name="Rectangle 16">
            <a:extLst>
              <a:ext uri="{FF2B5EF4-FFF2-40B4-BE49-F238E27FC236}">
                <a16:creationId xmlns:a16="http://schemas.microsoft.com/office/drawing/2014/main" xmlns="" id="{D0B754C0-DF91-4BC0-8C02-43ECD23EA026}"/>
              </a:ext>
            </a:extLst>
          </p:cNvPr>
          <p:cNvSpPr>
            <a:spLocks noChangeArrowheads="1"/>
          </p:cNvSpPr>
          <p:nvPr/>
        </p:nvSpPr>
        <p:spPr bwMode="auto">
          <a:xfrm>
            <a:off x="4695093" y="2140927"/>
            <a:ext cx="3955074" cy="187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it-IT" altLang="it-IT" sz="1292"/>
              <a:t>Sembra essere ambivalente e incorente, senza mai prendere posizione</a:t>
            </a:r>
          </a:p>
          <a:p>
            <a:pPr>
              <a:buFontTx/>
              <a:buChar char="•"/>
            </a:pPr>
            <a:r>
              <a:rPr lang="it-IT" altLang="it-IT" sz="1292"/>
              <a:t>Può impedire che le obiezioni vengano espresse completamente, così chè il problema prima o poi si  ripresenta</a:t>
            </a:r>
          </a:p>
          <a:p>
            <a:pPr>
              <a:buFontTx/>
              <a:buChar char="•"/>
            </a:pPr>
            <a:r>
              <a:rPr lang="it-IT" altLang="it-IT" sz="1292"/>
              <a:t>Talvolta soluzioni brillanti distolgono dal problema principale</a:t>
            </a:r>
          </a:p>
          <a:p>
            <a:pPr>
              <a:buFontTx/>
              <a:buChar char="•"/>
            </a:pPr>
            <a:r>
              <a:rPr lang="it-IT" altLang="it-IT" sz="1292"/>
              <a:t>Può sembrare agli altri che non prenda nella dovuta considerazione la serietà e la difficoltà del problema</a:t>
            </a:r>
          </a:p>
        </p:txBody>
      </p:sp>
      <p:sp>
        <p:nvSpPr>
          <p:cNvPr id="253969" name="Rectangle 17">
            <a:extLst>
              <a:ext uri="{FF2B5EF4-FFF2-40B4-BE49-F238E27FC236}">
                <a16:creationId xmlns:a16="http://schemas.microsoft.com/office/drawing/2014/main" xmlns="" id="{158B1939-3AE5-4980-8360-1A14F0E1298E}"/>
              </a:ext>
            </a:extLst>
          </p:cNvPr>
          <p:cNvSpPr>
            <a:spLocks noChangeArrowheads="1"/>
          </p:cNvSpPr>
          <p:nvPr/>
        </p:nvSpPr>
        <p:spPr bwMode="auto">
          <a:xfrm>
            <a:off x="493836" y="4689231"/>
            <a:ext cx="4211515" cy="147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it-IT" altLang="it-IT" sz="1292"/>
              <a:t>Dotato di senso dello humor, quando c’è tensione non si lascia coinvolgere</a:t>
            </a:r>
          </a:p>
          <a:p>
            <a:pPr>
              <a:buFontTx/>
              <a:buChar char="•"/>
            </a:pPr>
            <a:r>
              <a:rPr lang="it-IT" altLang="it-IT" sz="1292"/>
              <a:t>Diplomatico e attento nei confronti dei sentimenti altrui per non creare ulteriore tensione </a:t>
            </a:r>
          </a:p>
          <a:p>
            <a:pPr>
              <a:buFontTx/>
              <a:buChar char="•"/>
            </a:pPr>
            <a:r>
              <a:rPr lang="it-IT" altLang="it-IT" sz="1292"/>
              <a:t>Rassicura i collaboratori e promette risultati positivi</a:t>
            </a:r>
          </a:p>
          <a:p>
            <a:pPr>
              <a:buFontTx/>
              <a:buChar char="•"/>
            </a:pPr>
            <a:endParaRPr lang="it-IT" altLang="it-IT" sz="1292"/>
          </a:p>
          <a:p>
            <a:pPr>
              <a:buFontTx/>
              <a:buChar char="•"/>
            </a:pPr>
            <a:r>
              <a:rPr lang="it-IT" altLang="it-IT" sz="1292"/>
              <a:t>Pronto a provare molte soluzioni per ridurre lo stress</a:t>
            </a:r>
          </a:p>
        </p:txBody>
      </p:sp>
      <p:sp>
        <p:nvSpPr>
          <p:cNvPr id="253970" name="Rectangle 18">
            <a:extLst>
              <a:ext uri="{FF2B5EF4-FFF2-40B4-BE49-F238E27FC236}">
                <a16:creationId xmlns:a16="http://schemas.microsoft.com/office/drawing/2014/main" xmlns="" id="{22FEF460-A9F4-4A29-9FD1-2955A0EF4099}"/>
              </a:ext>
            </a:extLst>
          </p:cNvPr>
          <p:cNvSpPr>
            <a:spLocks noChangeArrowheads="1"/>
          </p:cNvSpPr>
          <p:nvPr/>
        </p:nvSpPr>
        <p:spPr bwMode="auto">
          <a:xfrm>
            <a:off x="4695093" y="4689231"/>
            <a:ext cx="3955074" cy="1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marL="190500" indent="-1905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it-IT" altLang="it-IT" sz="1292"/>
              <a:t>Riduce l’entità del problema e crea un falso senso di tranquillità</a:t>
            </a:r>
          </a:p>
          <a:p>
            <a:pPr algn="just">
              <a:buFontTx/>
              <a:buChar char="•"/>
            </a:pPr>
            <a:r>
              <a:rPr lang="it-IT" altLang="it-IT" sz="1292"/>
              <a:t>Può apparire così pieno di tatto da generare confusione su ciò che pensa e sente davvero</a:t>
            </a:r>
          </a:p>
          <a:p>
            <a:pPr algn="just">
              <a:buFontTx/>
              <a:buChar char="•"/>
            </a:pPr>
            <a:r>
              <a:rPr lang="it-IT" altLang="it-IT" sz="1292"/>
              <a:t>Promette più di quanto riesca a mantenere e crea negli altri delusione e sconcerto</a:t>
            </a:r>
          </a:p>
          <a:p>
            <a:pPr algn="just">
              <a:buFontTx/>
              <a:buChar char="•"/>
            </a:pPr>
            <a:r>
              <a:rPr lang="it-IT" altLang="it-IT" sz="1292"/>
              <a:t>Sembra non mettere a fuoco scopi definiti, confonde la gente con troppe opzioni</a:t>
            </a:r>
          </a:p>
        </p:txBody>
      </p:sp>
    </p:spTree>
    <p:extLst>
      <p:ext uri="{BB962C8B-B14F-4D97-AF65-F5344CB8AC3E}">
        <p14:creationId xmlns:p14="http://schemas.microsoft.com/office/powerpoint/2010/main" val="1897341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a:extLst>
              <a:ext uri="{FF2B5EF4-FFF2-40B4-BE49-F238E27FC236}">
                <a16:creationId xmlns:a16="http://schemas.microsoft.com/office/drawing/2014/main" xmlns="" id="{7C9F9174-01F8-4ABA-BB51-E110DC1238AF}"/>
              </a:ext>
            </a:extLst>
          </p:cNvPr>
          <p:cNvSpPr>
            <a:spLocks noChangeArrowheads="1"/>
          </p:cNvSpPr>
          <p:nvPr/>
        </p:nvSpPr>
        <p:spPr bwMode="auto">
          <a:xfrm>
            <a:off x="395536" y="1916832"/>
            <a:ext cx="8352928" cy="2274132"/>
          </a:xfrm>
          <a:prstGeom prst="rect">
            <a:avLst/>
          </a:prstGeom>
          <a:solidFill>
            <a:schemeClr val="bg1"/>
          </a:solidFill>
          <a:ln w="12700">
            <a:solidFill>
              <a:srgbClr val="669BE8"/>
            </a:solidFill>
            <a:miter lim="800000"/>
            <a:headEnd/>
            <a:tailEnd/>
          </a:ln>
          <a:effectLst>
            <a:outerShdw dist="107763" dir="2700000" algn="ctr" rotWithShape="0">
              <a:srgbClr val="669BE8"/>
            </a:outerShdw>
          </a:effectLst>
        </p:spPr>
        <p:txBody>
          <a:bodyPr wrap="none" anchor="ctr"/>
          <a:lstStyle/>
          <a:p>
            <a:endParaRPr lang="it-IT" sz="1662"/>
          </a:p>
        </p:txBody>
      </p:sp>
      <p:sp>
        <p:nvSpPr>
          <p:cNvPr id="174085" name="Rectangle 5">
            <a:extLst>
              <a:ext uri="{FF2B5EF4-FFF2-40B4-BE49-F238E27FC236}">
                <a16:creationId xmlns:a16="http://schemas.microsoft.com/office/drawing/2014/main" xmlns="" id="{F52E6CB6-F13D-4D83-A040-92D9A7DFF271}"/>
              </a:ext>
            </a:extLst>
          </p:cNvPr>
          <p:cNvSpPr>
            <a:spLocks noGrp="1" noChangeArrowheads="1"/>
          </p:cNvSpPr>
          <p:nvPr>
            <p:ph type="title"/>
          </p:nvPr>
        </p:nvSpPr>
        <p:spPr>
          <a:xfrm>
            <a:off x="683569" y="3182815"/>
            <a:ext cx="7848872" cy="509954"/>
          </a:xfrm>
          <a:noFill/>
          <a:ln/>
        </p:spPr>
        <p:txBody>
          <a:bodyPr/>
          <a:lstStyle/>
          <a:p>
            <a:pPr algn="r"/>
            <a:r>
              <a:rPr lang="it-IT" altLang="it-IT" sz="4800" dirty="0">
                <a:solidFill>
                  <a:schemeClr val="tx1"/>
                </a:solidFill>
              </a:rPr>
              <a:t>LA LEADERSHIP SITUAZIONALE </a:t>
            </a:r>
            <a:br>
              <a:rPr lang="it-IT" altLang="it-IT" sz="4800" dirty="0">
                <a:solidFill>
                  <a:schemeClr val="tx1"/>
                </a:solidFill>
              </a:rPr>
            </a:br>
            <a:endParaRPr lang="it-IT" altLang="it-IT" sz="4800" dirty="0">
              <a:solidFill>
                <a:schemeClr val="tx1"/>
              </a:solidFill>
            </a:endParaRPr>
          </a:p>
        </p:txBody>
      </p:sp>
    </p:spTree>
    <p:extLst>
      <p:ext uri="{BB962C8B-B14F-4D97-AF65-F5344CB8AC3E}">
        <p14:creationId xmlns:p14="http://schemas.microsoft.com/office/powerpoint/2010/main" val="1996448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xmlns="" id="{20EFEB0F-F48A-4924-87AC-72BB5DC46E55}"/>
              </a:ext>
            </a:extLst>
          </p:cNvPr>
          <p:cNvSpPr>
            <a:spLocks noGrp="1" noChangeArrowheads="1"/>
          </p:cNvSpPr>
          <p:nvPr>
            <p:ph type="title"/>
          </p:nvPr>
        </p:nvSpPr>
        <p:spPr/>
        <p:txBody>
          <a:bodyPr/>
          <a:lstStyle/>
          <a:p>
            <a:r>
              <a:rPr lang="it-IT" altLang="it-IT" sz="3600" b="1" dirty="0"/>
              <a:t>LA LEADERSHIP SITUAZIONALE</a:t>
            </a:r>
          </a:p>
        </p:txBody>
      </p:sp>
      <p:sp>
        <p:nvSpPr>
          <p:cNvPr id="175107" name="Rectangle 3">
            <a:extLst>
              <a:ext uri="{FF2B5EF4-FFF2-40B4-BE49-F238E27FC236}">
                <a16:creationId xmlns:a16="http://schemas.microsoft.com/office/drawing/2014/main" xmlns="" id="{3C3956ED-E57E-43E1-8BEF-30890362A844}"/>
              </a:ext>
            </a:extLst>
          </p:cNvPr>
          <p:cNvSpPr>
            <a:spLocks noGrp="1" noChangeArrowheads="1"/>
          </p:cNvSpPr>
          <p:nvPr>
            <p:ph type="body" idx="1"/>
          </p:nvPr>
        </p:nvSpPr>
        <p:spPr/>
        <p:txBody>
          <a:bodyPr/>
          <a:lstStyle/>
          <a:p>
            <a:pPr marL="0" indent="0" algn="just">
              <a:lnSpc>
                <a:spcPts val="2031"/>
              </a:lnSpc>
              <a:spcBef>
                <a:spcPct val="0"/>
              </a:spcBef>
              <a:buNone/>
              <a:tabLst>
                <a:tab pos="615477" algn="l"/>
              </a:tabLst>
            </a:pPr>
            <a:r>
              <a:rPr lang="it-IT" altLang="it-IT" sz="2400" dirty="0"/>
              <a:t>La leadership situazionale si fonda su un’azione reciproca che si svolge tra:</a:t>
            </a:r>
          </a:p>
          <a:p>
            <a:pPr marL="0" indent="0" algn="just">
              <a:lnSpc>
                <a:spcPts val="2031"/>
              </a:lnSpc>
              <a:spcBef>
                <a:spcPct val="0"/>
              </a:spcBef>
              <a:buNone/>
              <a:tabLst>
                <a:tab pos="615477" algn="l"/>
              </a:tabLst>
            </a:pPr>
            <a:endParaRPr lang="it-IT" altLang="it-IT" sz="2400" dirty="0"/>
          </a:p>
          <a:p>
            <a:pPr marL="615477" lvl="1" indent="-351701" algn="just">
              <a:lnSpc>
                <a:spcPts val="2031"/>
              </a:lnSpc>
              <a:spcBef>
                <a:spcPct val="0"/>
              </a:spcBef>
              <a:buNone/>
              <a:tabLst>
                <a:tab pos="615477" algn="l"/>
              </a:tabLst>
            </a:pPr>
            <a:r>
              <a:rPr lang="it-IT" altLang="it-IT" sz="2400" dirty="0"/>
              <a:t>1.	la quantità di guida e direzione (comportamento direttivo) che un leader offre</a:t>
            </a:r>
          </a:p>
          <a:p>
            <a:pPr marL="0" indent="0" algn="just">
              <a:lnSpc>
                <a:spcPts val="2031"/>
              </a:lnSpc>
              <a:spcBef>
                <a:spcPct val="0"/>
              </a:spcBef>
              <a:buNone/>
              <a:tabLst>
                <a:tab pos="615477" algn="l"/>
              </a:tabLst>
            </a:pPr>
            <a:endParaRPr lang="it-IT" altLang="it-IT" sz="2400" dirty="0"/>
          </a:p>
          <a:p>
            <a:pPr marL="615477" lvl="1" indent="-351701" algn="just">
              <a:lnSpc>
                <a:spcPts val="2031"/>
              </a:lnSpc>
              <a:spcBef>
                <a:spcPct val="0"/>
              </a:spcBef>
              <a:buNone/>
              <a:tabLst>
                <a:tab pos="615477" algn="l"/>
              </a:tabLst>
            </a:pPr>
            <a:r>
              <a:rPr lang="it-IT" altLang="it-IT" sz="2400" dirty="0"/>
              <a:t>2.	la quantità di sostegno socio-emotivo (comportamento di relazione) fornito da un leader</a:t>
            </a:r>
          </a:p>
          <a:p>
            <a:pPr marL="0" indent="0" algn="just">
              <a:lnSpc>
                <a:spcPts val="2031"/>
              </a:lnSpc>
              <a:spcBef>
                <a:spcPct val="0"/>
              </a:spcBef>
              <a:buNone/>
              <a:tabLst>
                <a:tab pos="615477" algn="l"/>
              </a:tabLst>
            </a:pPr>
            <a:endParaRPr lang="it-IT" altLang="it-IT" sz="2400" dirty="0"/>
          </a:p>
          <a:p>
            <a:pPr marL="615477" lvl="1" indent="-351701" algn="just">
              <a:lnSpc>
                <a:spcPts val="2031"/>
              </a:lnSpc>
              <a:spcBef>
                <a:spcPct val="0"/>
              </a:spcBef>
              <a:buNone/>
              <a:tabLst>
                <a:tab pos="615477" algn="l"/>
              </a:tabLst>
            </a:pPr>
            <a:r>
              <a:rPr lang="it-IT" altLang="it-IT" sz="2400" dirty="0"/>
              <a:t>3.	il livello di prontezza (“maturità”) manifestato dai collaboratori nel perseguimento di uno specifico compito, funzione od obiettivo</a:t>
            </a:r>
          </a:p>
          <a:p>
            <a:pPr marL="0" indent="0" algn="just">
              <a:lnSpc>
                <a:spcPts val="2031"/>
              </a:lnSpc>
              <a:spcBef>
                <a:spcPct val="0"/>
              </a:spcBef>
              <a:buNone/>
              <a:tabLst>
                <a:tab pos="615477" algn="l"/>
              </a:tabLst>
            </a:pPr>
            <a:endParaRPr lang="it-IT" altLang="it-IT" sz="2400" dirty="0"/>
          </a:p>
          <a:p>
            <a:pPr marL="0" indent="0" algn="just">
              <a:lnSpc>
                <a:spcPts val="2031"/>
              </a:lnSpc>
              <a:spcBef>
                <a:spcPct val="0"/>
              </a:spcBef>
              <a:buNone/>
              <a:tabLst>
                <a:tab pos="615477" algn="l"/>
              </a:tabLst>
            </a:pPr>
            <a:r>
              <a:rPr lang="it-IT" altLang="it-IT" sz="2400" dirty="0"/>
              <a:t>Esistono validi motivi per considerare i collaboratori come “il fattore cruciale di qualsiasi processo di leadership”.</a:t>
            </a:r>
          </a:p>
          <a:p>
            <a:pPr marL="0" indent="0" algn="just">
              <a:lnSpc>
                <a:spcPts val="2031"/>
              </a:lnSpc>
              <a:spcBef>
                <a:spcPct val="0"/>
              </a:spcBef>
              <a:buNone/>
              <a:tabLst>
                <a:tab pos="615477" algn="l"/>
              </a:tabLst>
            </a:pPr>
            <a:endParaRPr lang="it-IT" altLang="it-IT" sz="2400" dirty="0"/>
          </a:p>
          <a:p>
            <a:pPr marL="0" indent="0" algn="just">
              <a:tabLst>
                <a:tab pos="615477" algn="l"/>
              </a:tabLst>
            </a:pPr>
            <a:endParaRPr lang="it-IT" altLang="it-IT" sz="2400" dirty="0"/>
          </a:p>
        </p:txBody>
      </p:sp>
    </p:spTree>
    <p:extLst>
      <p:ext uri="{BB962C8B-B14F-4D97-AF65-F5344CB8AC3E}">
        <p14:creationId xmlns:p14="http://schemas.microsoft.com/office/powerpoint/2010/main" val="471901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a:extLst>
              <a:ext uri="{FF2B5EF4-FFF2-40B4-BE49-F238E27FC236}">
                <a16:creationId xmlns:a16="http://schemas.microsoft.com/office/drawing/2014/main" xmlns="" id="{0030CA1C-BE9B-4822-A36D-E1E6B87BD1CE}"/>
              </a:ext>
            </a:extLst>
          </p:cNvPr>
          <p:cNvSpPr>
            <a:spLocks noGrp="1" noChangeArrowheads="1"/>
          </p:cNvSpPr>
          <p:nvPr>
            <p:ph type="body" idx="1"/>
          </p:nvPr>
        </p:nvSpPr>
        <p:spPr/>
        <p:txBody>
          <a:bodyPr/>
          <a:lstStyle/>
          <a:p>
            <a:pPr marL="0" indent="0" algn="just">
              <a:lnSpc>
                <a:spcPct val="105000"/>
              </a:lnSpc>
              <a:spcBef>
                <a:spcPct val="0"/>
              </a:spcBef>
              <a:buNone/>
            </a:pPr>
            <a:r>
              <a:rPr lang="it-IT" altLang="it-IT" sz="2800" dirty="0"/>
              <a:t>Nella leadership situazionale la maturità si definisce come la capacità e disponibilità delle persone ad assumersi la responsabilità di indirizzare il proprio comportamento.</a:t>
            </a:r>
          </a:p>
          <a:p>
            <a:pPr marL="0" indent="0" algn="just">
              <a:lnSpc>
                <a:spcPct val="105000"/>
              </a:lnSpc>
              <a:spcBef>
                <a:spcPct val="0"/>
              </a:spcBef>
              <a:buNone/>
            </a:pPr>
            <a:endParaRPr lang="it-IT" altLang="it-IT" sz="2800" dirty="0"/>
          </a:p>
          <a:p>
            <a:pPr marL="0" indent="0" algn="just">
              <a:lnSpc>
                <a:spcPct val="105000"/>
              </a:lnSpc>
              <a:spcBef>
                <a:spcPct val="0"/>
              </a:spcBef>
              <a:buNone/>
            </a:pPr>
            <a:endParaRPr lang="it-IT" altLang="it-IT" sz="2800" dirty="0"/>
          </a:p>
          <a:p>
            <a:pPr marL="0" indent="0" algn="just">
              <a:lnSpc>
                <a:spcPct val="105000"/>
              </a:lnSpc>
              <a:spcBef>
                <a:spcPct val="0"/>
              </a:spcBef>
              <a:buNone/>
            </a:pPr>
            <a:r>
              <a:rPr lang="it-IT" altLang="it-IT" sz="2800" dirty="0"/>
              <a:t>Queste variabili di maturità dovrebbero essere considerate unicamente ad uno specifico compito da svolgere.</a:t>
            </a:r>
          </a:p>
          <a:p>
            <a:pPr marL="0" indent="0" algn="just">
              <a:lnSpc>
                <a:spcPct val="105000"/>
              </a:lnSpc>
            </a:pPr>
            <a:endParaRPr lang="it-IT" altLang="it-IT" sz="2800" dirty="0"/>
          </a:p>
        </p:txBody>
      </p:sp>
      <p:sp>
        <p:nvSpPr>
          <p:cNvPr id="6" name="Rectangle 2">
            <a:extLst>
              <a:ext uri="{FF2B5EF4-FFF2-40B4-BE49-F238E27FC236}">
                <a16:creationId xmlns:a16="http://schemas.microsoft.com/office/drawing/2014/main" xmlns="" id="{1BC8FC9C-726F-469D-AF56-B7A51B7FE777}"/>
              </a:ext>
            </a:extLst>
          </p:cNvPr>
          <p:cNvSpPr>
            <a:spLocks noGrp="1" noChangeArrowheads="1"/>
          </p:cNvSpPr>
          <p:nvPr>
            <p:ph type="title"/>
          </p:nvPr>
        </p:nvSpPr>
        <p:spPr>
          <a:xfrm>
            <a:off x="899592" y="548680"/>
            <a:ext cx="7571184" cy="720080"/>
          </a:xfrm>
        </p:spPr>
        <p:txBody>
          <a:bodyPr/>
          <a:lstStyle/>
          <a:p>
            <a:r>
              <a:rPr lang="it-IT" altLang="it-IT" sz="3600" b="1" dirty="0"/>
              <a:t>LA LEADERSHIP SITUAZIONALE</a:t>
            </a:r>
          </a:p>
        </p:txBody>
      </p:sp>
    </p:spTree>
    <p:extLst>
      <p:ext uri="{BB962C8B-B14F-4D97-AF65-F5344CB8AC3E}">
        <p14:creationId xmlns:p14="http://schemas.microsoft.com/office/powerpoint/2010/main" val="1314774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a:extLst>
              <a:ext uri="{FF2B5EF4-FFF2-40B4-BE49-F238E27FC236}">
                <a16:creationId xmlns:a16="http://schemas.microsoft.com/office/drawing/2014/main" xmlns="" id="{8AD51A11-D7AA-4C42-AAD7-4B9DA758FE3B}"/>
              </a:ext>
            </a:extLst>
          </p:cNvPr>
          <p:cNvSpPr>
            <a:spLocks noGrp="1" noChangeArrowheads="1"/>
          </p:cNvSpPr>
          <p:nvPr>
            <p:ph type="body" idx="1"/>
          </p:nvPr>
        </p:nvSpPr>
        <p:spPr>
          <a:xfrm>
            <a:off x="846992" y="1365549"/>
            <a:ext cx="7872046" cy="720969"/>
          </a:xfrm>
        </p:spPr>
        <p:txBody>
          <a:bodyPr/>
          <a:lstStyle/>
          <a:p>
            <a:pPr marL="0" indent="0">
              <a:lnSpc>
                <a:spcPct val="75000"/>
              </a:lnSpc>
              <a:buNone/>
            </a:pPr>
            <a:r>
              <a:rPr lang="it-IT" altLang="it-IT" b="1" dirty="0"/>
              <a:t>Esercizio</a:t>
            </a:r>
          </a:p>
          <a:p>
            <a:pPr marL="0" indent="0">
              <a:lnSpc>
                <a:spcPct val="75000"/>
              </a:lnSpc>
              <a:buNone/>
            </a:pPr>
            <a:r>
              <a:rPr lang="it-IT" altLang="it-IT" dirty="0"/>
              <a:t>Individuare le componenti o peculiarità di un collaboratore Immaturo e Maturo</a:t>
            </a:r>
          </a:p>
        </p:txBody>
      </p:sp>
      <p:sp>
        <p:nvSpPr>
          <p:cNvPr id="178180" name="Rectangle 4">
            <a:extLst>
              <a:ext uri="{FF2B5EF4-FFF2-40B4-BE49-F238E27FC236}">
                <a16:creationId xmlns:a16="http://schemas.microsoft.com/office/drawing/2014/main" xmlns="" id="{C1E5A343-BCD5-47C7-A578-53FB6A049AF9}"/>
              </a:ext>
            </a:extLst>
          </p:cNvPr>
          <p:cNvSpPr>
            <a:spLocks noChangeArrowheads="1"/>
          </p:cNvSpPr>
          <p:nvPr/>
        </p:nvSpPr>
        <p:spPr bwMode="auto">
          <a:xfrm>
            <a:off x="879231" y="2595197"/>
            <a:ext cx="3798277" cy="3374780"/>
          </a:xfrm>
          <a:prstGeom prst="rect">
            <a:avLst/>
          </a:prstGeom>
          <a:solidFill>
            <a:schemeClr val="bg1"/>
          </a:solidFill>
          <a:ln w="12700">
            <a:solidFill>
              <a:srgbClr val="669BE8"/>
            </a:solidFill>
            <a:miter lim="800000"/>
            <a:headEnd type="none" w="sm" len="sm"/>
            <a:tailEnd type="none" w="sm" len="sm"/>
          </a:ln>
          <a:effectLst>
            <a:outerShdw dist="107763" dir="18900000" algn="ctr" rotWithShape="0">
              <a:srgbClr val="669BE8"/>
            </a:outerShdw>
          </a:effectLst>
        </p:spPr>
        <p:txBody>
          <a:bodyPr wrap="none" anchor="ctr"/>
          <a:lstStyle/>
          <a:p>
            <a:endParaRPr lang="it-IT" sz="1662"/>
          </a:p>
        </p:txBody>
      </p:sp>
      <p:sp>
        <p:nvSpPr>
          <p:cNvPr id="178181" name="Rectangle 5">
            <a:extLst>
              <a:ext uri="{FF2B5EF4-FFF2-40B4-BE49-F238E27FC236}">
                <a16:creationId xmlns:a16="http://schemas.microsoft.com/office/drawing/2014/main" xmlns="" id="{3DC97F2C-4F35-456A-9EAE-332C4B4BE31F}"/>
              </a:ext>
            </a:extLst>
          </p:cNvPr>
          <p:cNvSpPr>
            <a:spLocks noChangeArrowheads="1"/>
          </p:cNvSpPr>
          <p:nvPr/>
        </p:nvSpPr>
        <p:spPr bwMode="auto">
          <a:xfrm>
            <a:off x="879231" y="2104292"/>
            <a:ext cx="3798277" cy="452804"/>
          </a:xfrm>
          <a:prstGeom prst="rect">
            <a:avLst/>
          </a:prstGeom>
          <a:solidFill>
            <a:schemeClr val="bg1"/>
          </a:solidFill>
          <a:ln w="12700">
            <a:solidFill>
              <a:srgbClr val="669BE8"/>
            </a:solidFill>
            <a:miter lim="800000"/>
            <a:headEnd type="none" w="sm" len="sm"/>
            <a:tailEnd type="none" w="sm" len="sm"/>
          </a:ln>
          <a:effectLst>
            <a:outerShdw dist="107763" dir="18900000" algn="ctr" rotWithShape="0">
              <a:srgbClr val="669BE8"/>
            </a:outerShdw>
          </a:effectLst>
        </p:spPr>
        <p:txBody>
          <a:bodyPr wrap="none" anchor="ctr"/>
          <a:lstStyle/>
          <a:p>
            <a:endParaRPr lang="it-IT" sz="1662"/>
          </a:p>
        </p:txBody>
      </p:sp>
      <p:sp>
        <p:nvSpPr>
          <p:cNvPr id="178182" name="Text Box 6">
            <a:extLst>
              <a:ext uri="{FF2B5EF4-FFF2-40B4-BE49-F238E27FC236}">
                <a16:creationId xmlns:a16="http://schemas.microsoft.com/office/drawing/2014/main" xmlns="" id="{22AB849E-40E4-4B54-BD00-9869FFF540C0}"/>
              </a:ext>
            </a:extLst>
          </p:cNvPr>
          <p:cNvSpPr txBox="1">
            <a:spLocks noChangeArrowheads="1"/>
          </p:cNvSpPr>
          <p:nvPr/>
        </p:nvSpPr>
        <p:spPr bwMode="auto">
          <a:xfrm>
            <a:off x="892420" y="2183424"/>
            <a:ext cx="3763108" cy="31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031">
                <a:solidFill>
                  <a:srgbClr val="336699"/>
                </a:solidFill>
              </a:rPr>
              <a:t>Immaturità</a:t>
            </a:r>
            <a:endParaRPr lang="it-IT" altLang="it-IT" sz="2215">
              <a:effectLst>
                <a:outerShdw blurRad="38100" dist="38100" dir="2700000" algn="tl">
                  <a:srgbClr val="C0C0C0"/>
                </a:outerShdw>
              </a:effectLst>
            </a:endParaRPr>
          </a:p>
        </p:txBody>
      </p:sp>
      <p:sp>
        <p:nvSpPr>
          <p:cNvPr id="178183" name="Rectangle 7">
            <a:extLst>
              <a:ext uri="{FF2B5EF4-FFF2-40B4-BE49-F238E27FC236}">
                <a16:creationId xmlns:a16="http://schemas.microsoft.com/office/drawing/2014/main" xmlns="" id="{65EF63A9-535D-4365-80E5-0DE021EF2A54}"/>
              </a:ext>
            </a:extLst>
          </p:cNvPr>
          <p:cNvSpPr>
            <a:spLocks noChangeArrowheads="1"/>
          </p:cNvSpPr>
          <p:nvPr/>
        </p:nvSpPr>
        <p:spPr bwMode="auto">
          <a:xfrm>
            <a:off x="4783015" y="2595197"/>
            <a:ext cx="3798277" cy="3374780"/>
          </a:xfrm>
          <a:prstGeom prst="rect">
            <a:avLst/>
          </a:prstGeom>
          <a:solidFill>
            <a:schemeClr val="bg1"/>
          </a:solidFill>
          <a:ln w="12700">
            <a:solidFill>
              <a:srgbClr val="669BE8"/>
            </a:solidFill>
            <a:miter lim="800000"/>
            <a:headEnd type="none" w="sm" len="sm"/>
            <a:tailEnd type="none" w="sm" len="sm"/>
          </a:ln>
          <a:effectLst>
            <a:outerShdw dist="107763" dir="18900000" algn="ctr" rotWithShape="0">
              <a:srgbClr val="669BE8"/>
            </a:outerShdw>
          </a:effectLst>
        </p:spPr>
        <p:txBody>
          <a:bodyPr wrap="none" anchor="ctr"/>
          <a:lstStyle/>
          <a:p>
            <a:endParaRPr lang="it-IT" sz="1662"/>
          </a:p>
        </p:txBody>
      </p:sp>
      <p:sp>
        <p:nvSpPr>
          <p:cNvPr id="178184" name="Rectangle 8">
            <a:extLst>
              <a:ext uri="{FF2B5EF4-FFF2-40B4-BE49-F238E27FC236}">
                <a16:creationId xmlns:a16="http://schemas.microsoft.com/office/drawing/2014/main" xmlns="" id="{CB799852-3A31-4C5A-8C45-B4C3EEBADD78}"/>
              </a:ext>
            </a:extLst>
          </p:cNvPr>
          <p:cNvSpPr>
            <a:spLocks noChangeArrowheads="1"/>
          </p:cNvSpPr>
          <p:nvPr/>
        </p:nvSpPr>
        <p:spPr bwMode="auto">
          <a:xfrm>
            <a:off x="4783015" y="2104292"/>
            <a:ext cx="3798277" cy="452804"/>
          </a:xfrm>
          <a:prstGeom prst="rect">
            <a:avLst/>
          </a:prstGeom>
          <a:solidFill>
            <a:schemeClr val="bg1"/>
          </a:solidFill>
          <a:ln w="12700">
            <a:solidFill>
              <a:srgbClr val="669BE8"/>
            </a:solidFill>
            <a:miter lim="800000"/>
            <a:headEnd type="none" w="sm" len="sm"/>
            <a:tailEnd type="none" w="sm" len="sm"/>
          </a:ln>
          <a:effectLst>
            <a:outerShdw dist="107763" dir="18900000" algn="ctr" rotWithShape="0">
              <a:srgbClr val="669BE8"/>
            </a:outerShdw>
          </a:effectLst>
        </p:spPr>
        <p:txBody>
          <a:bodyPr wrap="none" anchor="ctr"/>
          <a:lstStyle/>
          <a:p>
            <a:endParaRPr lang="it-IT" sz="1662"/>
          </a:p>
        </p:txBody>
      </p:sp>
      <p:sp>
        <p:nvSpPr>
          <p:cNvPr id="178185" name="Text Box 9">
            <a:extLst>
              <a:ext uri="{FF2B5EF4-FFF2-40B4-BE49-F238E27FC236}">
                <a16:creationId xmlns:a16="http://schemas.microsoft.com/office/drawing/2014/main" xmlns="" id="{34A77160-967E-4F11-812A-B455F7852338}"/>
              </a:ext>
            </a:extLst>
          </p:cNvPr>
          <p:cNvSpPr txBox="1">
            <a:spLocks noChangeArrowheads="1"/>
          </p:cNvSpPr>
          <p:nvPr/>
        </p:nvSpPr>
        <p:spPr bwMode="auto">
          <a:xfrm>
            <a:off x="4796204" y="2183424"/>
            <a:ext cx="3763108" cy="31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031">
                <a:solidFill>
                  <a:srgbClr val="336699"/>
                </a:solidFill>
              </a:rPr>
              <a:t>Maturità</a:t>
            </a:r>
            <a:endParaRPr lang="it-IT" altLang="it-IT" sz="2215">
              <a:effectLst>
                <a:outerShdw blurRad="38100" dist="38100" dir="2700000" algn="tl">
                  <a:srgbClr val="C0C0C0"/>
                </a:outerShdw>
              </a:effectLst>
            </a:endParaRPr>
          </a:p>
        </p:txBody>
      </p:sp>
      <p:sp>
        <p:nvSpPr>
          <p:cNvPr id="10" name="Rectangle 2">
            <a:extLst>
              <a:ext uri="{FF2B5EF4-FFF2-40B4-BE49-F238E27FC236}">
                <a16:creationId xmlns:a16="http://schemas.microsoft.com/office/drawing/2014/main" xmlns="" id="{5F995EAA-72AA-4B91-97C6-B8715E74772A}"/>
              </a:ext>
            </a:extLst>
          </p:cNvPr>
          <p:cNvSpPr>
            <a:spLocks noGrp="1" noChangeArrowheads="1"/>
          </p:cNvSpPr>
          <p:nvPr>
            <p:ph type="title"/>
          </p:nvPr>
        </p:nvSpPr>
        <p:spPr>
          <a:xfrm>
            <a:off x="899592" y="548680"/>
            <a:ext cx="7571184" cy="720080"/>
          </a:xfrm>
        </p:spPr>
        <p:txBody>
          <a:bodyPr/>
          <a:lstStyle/>
          <a:p>
            <a:r>
              <a:rPr lang="it-IT" altLang="it-IT" sz="3600" b="1" dirty="0"/>
              <a:t>LA LEADERSHIP SITUAZIONALE</a:t>
            </a:r>
          </a:p>
        </p:txBody>
      </p:sp>
    </p:spTree>
    <p:extLst>
      <p:ext uri="{BB962C8B-B14F-4D97-AF65-F5344CB8AC3E}">
        <p14:creationId xmlns:p14="http://schemas.microsoft.com/office/powerpoint/2010/main" val="542866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11" name="Rectangle 11">
            <a:extLst>
              <a:ext uri="{FF2B5EF4-FFF2-40B4-BE49-F238E27FC236}">
                <a16:creationId xmlns:a16="http://schemas.microsoft.com/office/drawing/2014/main" xmlns="" id="{4F7EF2F4-885F-4926-A9FA-FF5FDB2ED641}"/>
              </a:ext>
            </a:extLst>
          </p:cNvPr>
          <p:cNvSpPr>
            <a:spLocks noChangeArrowheads="1"/>
          </p:cNvSpPr>
          <p:nvPr/>
        </p:nvSpPr>
        <p:spPr bwMode="auto">
          <a:xfrm>
            <a:off x="814754" y="2455985"/>
            <a:ext cx="3339612" cy="2983523"/>
          </a:xfrm>
          <a:prstGeom prst="rect">
            <a:avLst/>
          </a:prstGeom>
          <a:solidFill>
            <a:schemeClr val="bg1"/>
          </a:solidFill>
          <a:ln w="12700">
            <a:solidFill>
              <a:srgbClr val="669BE8"/>
            </a:solidFill>
            <a:miter lim="800000"/>
            <a:headEnd type="none" w="sm" len="sm"/>
            <a:tailEnd type="none" w="sm" len="sm"/>
          </a:ln>
          <a:effectLst>
            <a:outerShdw dist="107763" dir="18900000" algn="ctr" rotWithShape="0">
              <a:srgbClr val="669BE8"/>
            </a:outerShdw>
          </a:effectLst>
        </p:spPr>
        <p:txBody>
          <a:bodyPr wrap="none" anchor="ctr"/>
          <a:lstStyle/>
          <a:p>
            <a:endParaRPr lang="it-IT" sz="1662"/>
          </a:p>
        </p:txBody>
      </p:sp>
      <p:sp>
        <p:nvSpPr>
          <p:cNvPr id="179212" name="Rectangle 12">
            <a:extLst>
              <a:ext uri="{FF2B5EF4-FFF2-40B4-BE49-F238E27FC236}">
                <a16:creationId xmlns:a16="http://schemas.microsoft.com/office/drawing/2014/main" xmlns="" id="{00292151-BC4C-4F04-B10A-A4251C4517B0}"/>
              </a:ext>
            </a:extLst>
          </p:cNvPr>
          <p:cNvSpPr>
            <a:spLocks noChangeArrowheads="1"/>
          </p:cNvSpPr>
          <p:nvPr/>
        </p:nvSpPr>
        <p:spPr bwMode="auto">
          <a:xfrm>
            <a:off x="814754" y="1828800"/>
            <a:ext cx="3339612" cy="574431"/>
          </a:xfrm>
          <a:prstGeom prst="rect">
            <a:avLst/>
          </a:prstGeom>
          <a:solidFill>
            <a:schemeClr val="bg1"/>
          </a:solidFill>
          <a:ln w="12700">
            <a:solidFill>
              <a:srgbClr val="669BE8"/>
            </a:solidFill>
            <a:miter lim="800000"/>
            <a:headEnd type="none" w="sm" len="sm"/>
            <a:tailEnd type="none" w="sm" len="sm"/>
          </a:ln>
          <a:effectLst>
            <a:outerShdw dist="107763" dir="18900000" algn="ctr" rotWithShape="0">
              <a:srgbClr val="669BE8"/>
            </a:outerShdw>
          </a:effectLst>
        </p:spPr>
        <p:txBody>
          <a:bodyPr wrap="none" anchor="ctr"/>
          <a:lstStyle/>
          <a:p>
            <a:endParaRPr lang="it-IT" sz="1662"/>
          </a:p>
        </p:txBody>
      </p:sp>
      <p:sp>
        <p:nvSpPr>
          <p:cNvPr id="179213" name="Text Box 13">
            <a:extLst>
              <a:ext uri="{FF2B5EF4-FFF2-40B4-BE49-F238E27FC236}">
                <a16:creationId xmlns:a16="http://schemas.microsoft.com/office/drawing/2014/main" xmlns="" id="{B0F3E654-A410-43B1-BD22-302855B1EC39}"/>
              </a:ext>
            </a:extLst>
          </p:cNvPr>
          <p:cNvSpPr txBox="1">
            <a:spLocks noChangeArrowheads="1"/>
          </p:cNvSpPr>
          <p:nvPr/>
        </p:nvSpPr>
        <p:spPr bwMode="auto">
          <a:xfrm>
            <a:off x="830874" y="1941635"/>
            <a:ext cx="3323492" cy="40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031">
                <a:solidFill>
                  <a:srgbClr val="336699"/>
                </a:solidFill>
              </a:rPr>
              <a:t>Immaturità</a:t>
            </a:r>
          </a:p>
        </p:txBody>
      </p:sp>
      <p:sp>
        <p:nvSpPr>
          <p:cNvPr id="179214" name="Text Box 14">
            <a:extLst>
              <a:ext uri="{FF2B5EF4-FFF2-40B4-BE49-F238E27FC236}">
                <a16:creationId xmlns:a16="http://schemas.microsoft.com/office/drawing/2014/main" xmlns="" id="{5A4D356C-A7B9-49BB-912C-2D62BDE3AFDD}"/>
              </a:ext>
            </a:extLst>
          </p:cNvPr>
          <p:cNvSpPr txBox="1">
            <a:spLocks noChangeArrowheads="1"/>
          </p:cNvSpPr>
          <p:nvPr/>
        </p:nvSpPr>
        <p:spPr bwMode="auto">
          <a:xfrm>
            <a:off x="907073" y="2650882"/>
            <a:ext cx="3193073" cy="225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292"/>
              </a:lnSpc>
            </a:pPr>
            <a:r>
              <a:rPr lang="it-IT" altLang="it-IT" sz="1477"/>
              <a:t>Passivo</a:t>
            </a:r>
          </a:p>
          <a:p>
            <a:pPr>
              <a:lnSpc>
                <a:spcPts val="1292"/>
              </a:lnSpc>
            </a:pPr>
            <a:endParaRPr lang="it-IT" altLang="it-IT" sz="1477"/>
          </a:p>
          <a:p>
            <a:pPr>
              <a:lnSpc>
                <a:spcPts val="1292"/>
              </a:lnSpc>
            </a:pPr>
            <a:r>
              <a:rPr lang="it-IT" altLang="it-IT" sz="1477"/>
              <a:t>Dipendente</a:t>
            </a:r>
          </a:p>
          <a:p>
            <a:pPr>
              <a:lnSpc>
                <a:spcPts val="1292"/>
              </a:lnSpc>
            </a:pPr>
            <a:endParaRPr lang="it-IT" altLang="it-IT" sz="1477"/>
          </a:p>
          <a:p>
            <a:pPr>
              <a:lnSpc>
                <a:spcPts val="1292"/>
              </a:lnSpc>
            </a:pPr>
            <a:r>
              <a:rPr lang="it-IT" altLang="it-IT" sz="1477"/>
              <a:t>Numero limitato di comportamenti</a:t>
            </a:r>
          </a:p>
          <a:p>
            <a:pPr>
              <a:lnSpc>
                <a:spcPts val="1292"/>
              </a:lnSpc>
            </a:pPr>
            <a:endParaRPr lang="it-IT" altLang="it-IT" sz="1477"/>
          </a:p>
          <a:p>
            <a:pPr>
              <a:lnSpc>
                <a:spcPts val="1292"/>
              </a:lnSpc>
            </a:pPr>
            <a:r>
              <a:rPr lang="it-IT" altLang="it-IT" sz="1477"/>
              <a:t>Dispersione di interessi</a:t>
            </a:r>
          </a:p>
          <a:p>
            <a:pPr>
              <a:lnSpc>
                <a:spcPts val="1292"/>
              </a:lnSpc>
            </a:pPr>
            <a:endParaRPr lang="it-IT" altLang="it-IT" sz="1477"/>
          </a:p>
          <a:p>
            <a:pPr>
              <a:lnSpc>
                <a:spcPts val="1292"/>
              </a:lnSpc>
            </a:pPr>
            <a:r>
              <a:rPr lang="it-IT" altLang="it-IT" sz="1477"/>
              <a:t>Prospettiva a breve</a:t>
            </a:r>
          </a:p>
          <a:p>
            <a:pPr>
              <a:lnSpc>
                <a:spcPts val="1292"/>
              </a:lnSpc>
            </a:pPr>
            <a:endParaRPr lang="it-IT" altLang="it-IT" sz="1477"/>
          </a:p>
          <a:p>
            <a:pPr>
              <a:lnSpc>
                <a:spcPts val="1292"/>
              </a:lnSpc>
            </a:pPr>
            <a:r>
              <a:rPr lang="it-IT" altLang="it-IT" sz="1477"/>
              <a:t>Posizione subordinata</a:t>
            </a:r>
          </a:p>
          <a:p>
            <a:pPr>
              <a:lnSpc>
                <a:spcPts val="1292"/>
              </a:lnSpc>
            </a:pPr>
            <a:endParaRPr lang="it-IT" altLang="it-IT" sz="1477"/>
          </a:p>
          <a:p>
            <a:pPr>
              <a:lnSpc>
                <a:spcPts val="1292"/>
              </a:lnSpc>
            </a:pPr>
            <a:r>
              <a:rPr lang="it-IT" altLang="it-IT" sz="1477"/>
              <a:t>Mancanza di fiducia in se stesso</a:t>
            </a:r>
          </a:p>
        </p:txBody>
      </p:sp>
      <p:sp>
        <p:nvSpPr>
          <p:cNvPr id="179215" name="Rectangle 15">
            <a:extLst>
              <a:ext uri="{FF2B5EF4-FFF2-40B4-BE49-F238E27FC236}">
                <a16:creationId xmlns:a16="http://schemas.microsoft.com/office/drawing/2014/main" xmlns="" id="{69F3F9AF-0CAE-46E9-AC96-8FE02311ACA4}"/>
              </a:ext>
            </a:extLst>
          </p:cNvPr>
          <p:cNvSpPr>
            <a:spLocks noChangeArrowheads="1"/>
          </p:cNvSpPr>
          <p:nvPr/>
        </p:nvSpPr>
        <p:spPr bwMode="auto">
          <a:xfrm>
            <a:off x="5040923" y="2455985"/>
            <a:ext cx="3304443" cy="2983523"/>
          </a:xfrm>
          <a:prstGeom prst="rect">
            <a:avLst/>
          </a:prstGeom>
          <a:solidFill>
            <a:schemeClr val="bg1"/>
          </a:solidFill>
          <a:ln w="12700">
            <a:solidFill>
              <a:srgbClr val="669BE8"/>
            </a:solidFill>
            <a:miter lim="800000"/>
            <a:headEnd type="none" w="sm" len="sm"/>
            <a:tailEnd type="none" w="sm" len="sm"/>
          </a:ln>
          <a:effectLst>
            <a:outerShdw dist="107763" dir="18900000" algn="ctr" rotWithShape="0">
              <a:srgbClr val="669BE8"/>
            </a:outerShdw>
          </a:effectLst>
        </p:spPr>
        <p:txBody>
          <a:bodyPr wrap="none" anchor="ctr"/>
          <a:lstStyle/>
          <a:p>
            <a:endParaRPr lang="it-IT" sz="1662"/>
          </a:p>
        </p:txBody>
      </p:sp>
      <p:sp>
        <p:nvSpPr>
          <p:cNvPr id="179216" name="Rectangle 16">
            <a:extLst>
              <a:ext uri="{FF2B5EF4-FFF2-40B4-BE49-F238E27FC236}">
                <a16:creationId xmlns:a16="http://schemas.microsoft.com/office/drawing/2014/main" xmlns="" id="{7F2BEE08-1F88-4A2F-996C-55F36BA8FD4B}"/>
              </a:ext>
            </a:extLst>
          </p:cNvPr>
          <p:cNvSpPr>
            <a:spLocks noChangeArrowheads="1"/>
          </p:cNvSpPr>
          <p:nvPr/>
        </p:nvSpPr>
        <p:spPr bwMode="auto">
          <a:xfrm>
            <a:off x="5040923" y="1828800"/>
            <a:ext cx="3304443" cy="574431"/>
          </a:xfrm>
          <a:prstGeom prst="rect">
            <a:avLst/>
          </a:prstGeom>
          <a:solidFill>
            <a:schemeClr val="bg1"/>
          </a:solidFill>
          <a:ln w="12700">
            <a:solidFill>
              <a:srgbClr val="669BE8"/>
            </a:solidFill>
            <a:miter lim="800000"/>
            <a:headEnd type="none" w="sm" len="sm"/>
            <a:tailEnd type="none" w="sm" len="sm"/>
          </a:ln>
          <a:effectLst>
            <a:outerShdw dist="107763" dir="18900000" algn="ctr" rotWithShape="0">
              <a:srgbClr val="669BE8"/>
            </a:outerShdw>
          </a:effectLst>
        </p:spPr>
        <p:txBody>
          <a:bodyPr wrap="none" anchor="ctr"/>
          <a:lstStyle/>
          <a:p>
            <a:endParaRPr lang="it-IT" sz="1662"/>
          </a:p>
        </p:txBody>
      </p:sp>
      <p:sp>
        <p:nvSpPr>
          <p:cNvPr id="179217" name="Text Box 17">
            <a:extLst>
              <a:ext uri="{FF2B5EF4-FFF2-40B4-BE49-F238E27FC236}">
                <a16:creationId xmlns:a16="http://schemas.microsoft.com/office/drawing/2014/main" xmlns="" id="{FFB4CD8C-C287-4AB2-B128-52793822C8EA}"/>
              </a:ext>
            </a:extLst>
          </p:cNvPr>
          <p:cNvSpPr txBox="1">
            <a:spLocks noChangeArrowheads="1"/>
          </p:cNvSpPr>
          <p:nvPr/>
        </p:nvSpPr>
        <p:spPr bwMode="auto">
          <a:xfrm>
            <a:off x="5057043" y="1941635"/>
            <a:ext cx="3288323" cy="40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031">
                <a:solidFill>
                  <a:srgbClr val="336699"/>
                </a:solidFill>
              </a:rPr>
              <a:t>Maturità</a:t>
            </a:r>
          </a:p>
        </p:txBody>
      </p:sp>
      <p:sp>
        <p:nvSpPr>
          <p:cNvPr id="179218" name="Text Box 18">
            <a:extLst>
              <a:ext uri="{FF2B5EF4-FFF2-40B4-BE49-F238E27FC236}">
                <a16:creationId xmlns:a16="http://schemas.microsoft.com/office/drawing/2014/main" xmlns="" id="{31DC0A5B-AEE1-4663-9BC9-66EB16F2D298}"/>
              </a:ext>
            </a:extLst>
          </p:cNvPr>
          <p:cNvSpPr txBox="1">
            <a:spLocks noChangeArrowheads="1"/>
          </p:cNvSpPr>
          <p:nvPr/>
        </p:nvSpPr>
        <p:spPr bwMode="auto">
          <a:xfrm>
            <a:off x="5133243" y="2650882"/>
            <a:ext cx="3157903" cy="225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292"/>
              </a:lnSpc>
            </a:pPr>
            <a:r>
              <a:rPr lang="it-IT" altLang="it-IT" sz="1477"/>
              <a:t>Attivo</a:t>
            </a:r>
          </a:p>
          <a:p>
            <a:pPr>
              <a:lnSpc>
                <a:spcPts val="1292"/>
              </a:lnSpc>
            </a:pPr>
            <a:endParaRPr lang="it-IT" altLang="it-IT" sz="1477"/>
          </a:p>
          <a:p>
            <a:pPr>
              <a:lnSpc>
                <a:spcPts val="1292"/>
              </a:lnSpc>
            </a:pPr>
            <a:r>
              <a:rPr lang="it-IT" altLang="it-IT" sz="1477"/>
              <a:t>Indipendente</a:t>
            </a:r>
          </a:p>
          <a:p>
            <a:pPr>
              <a:lnSpc>
                <a:spcPts val="1292"/>
              </a:lnSpc>
            </a:pPr>
            <a:endParaRPr lang="it-IT" altLang="it-IT" sz="1477"/>
          </a:p>
          <a:p>
            <a:pPr>
              <a:lnSpc>
                <a:spcPts val="1292"/>
              </a:lnSpc>
            </a:pPr>
            <a:r>
              <a:rPr lang="it-IT" altLang="it-IT" sz="1477"/>
              <a:t>Diversificazione di comportamenti</a:t>
            </a:r>
          </a:p>
          <a:p>
            <a:pPr>
              <a:lnSpc>
                <a:spcPts val="1292"/>
              </a:lnSpc>
            </a:pPr>
            <a:endParaRPr lang="it-IT" altLang="it-IT" sz="1477"/>
          </a:p>
          <a:p>
            <a:pPr>
              <a:lnSpc>
                <a:spcPts val="1292"/>
              </a:lnSpc>
            </a:pPr>
            <a:r>
              <a:rPr lang="it-IT" altLang="it-IT" sz="1477"/>
              <a:t>Profondità di interessi</a:t>
            </a:r>
          </a:p>
          <a:p>
            <a:pPr>
              <a:lnSpc>
                <a:spcPts val="1292"/>
              </a:lnSpc>
            </a:pPr>
            <a:endParaRPr lang="it-IT" altLang="it-IT" sz="1477"/>
          </a:p>
          <a:p>
            <a:pPr>
              <a:lnSpc>
                <a:spcPts val="1292"/>
              </a:lnSpc>
            </a:pPr>
            <a:r>
              <a:rPr lang="it-IT" altLang="it-IT" sz="1477"/>
              <a:t>Prospettiva a lungo</a:t>
            </a:r>
          </a:p>
          <a:p>
            <a:pPr>
              <a:lnSpc>
                <a:spcPts val="1292"/>
              </a:lnSpc>
            </a:pPr>
            <a:endParaRPr lang="it-IT" altLang="it-IT" sz="1477"/>
          </a:p>
          <a:p>
            <a:pPr>
              <a:lnSpc>
                <a:spcPts val="1292"/>
              </a:lnSpc>
            </a:pPr>
            <a:r>
              <a:rPr lang="it-IT" altLang="it-IT" sz="1477"/>
              <a:t>Posizione uguale - interdipendente</a:t>
            </a:r>
          </a:p>
          <a:p>
            <a:pPr>
              <a:lnSpc>
                <a:spcPts val="1292"/>
              </a:lnSpc>
            </a:pPr>
            <a:endParaRPr lang="it-IT" altLang="it-IT" sz="1477"/>
          </a:p>
          <a:p>
            <a:pPr>
              <a:lnSpc>
                <a:spcPts val="1292"/>
              </a:lnSpc>
            </a:pPr>
            <a:r>
              <a:rPr lang="it-IT" altLang="it-IT" sz="1477"/>
              <a:t>Fiducia e controllo di sè</a:t>
            </a:r>
          </a:p>
        </p:txBody>
      </p:sp>
      <p:sp>
        <p:nvSpPr>
          <p:cNvPr id="179219" name="AutoShape 19">
            <a:extLst>
              <a:ext uri="{FF2B5EF4-FFF2-40B4-BE49-F238E27FC236}">
                <a16:creationId xmlns:a16="http://schemas.microsoft.com/office/drawing/2014/main" xmlns="" id="{450F793B-6460-4083-A2CE-A2264D542F7E}"/>
              </a:ext>
            </a:extLst>
          </p:cNvPr>
          <p:cNvSpPr>
            <a:spLocks noChangeArrowheads="1"/>
          </p:cNvSpPr>
          <p:nvPr/>
        </p:nvSpPr>
        <p:spPr bwMode="auto">
          <a:xfrm flipV="1">
            <a:off x="4454770" y="1814146"/>
            <a:ext cx="338504" cy="656492"/>
          </a:xfrm>
          <a:prstGeom prst="rightArrow">
            <a:avLst>
              <a:gd name="adj1" fmla="val 75009"/>
              <a:gd name="adj2" fmla="val 50005"/>
            </a:avLst>
          </a:prstGeom>
          <a:solidFill>
            <a:srgbClr val="99CCFF"/>
          </a:solidFill>
          <a:ln w="12700">
            <a:solidFill>
              <a:srgbClr val="669BE8"/>
            </a:solidFill>
            <a:miter lim="800000"/>
            <a:headEnd/>
            <a:tailEnd/>
          </a:ln>
          <a:effectLst>
            <a:outerShdw dist="64758" dir="678596" algn="ctr" rotWithShape="0">
              <a:srgbClr val="669BE8"/>
            </a:outerShdw>
          </a:effectLst>
        </p:spPr>
        <p:txBody>
          <a:bodyPr wrap="none" anchor="ctr"/>
          <a:lstStyle/>
          <a:p>
            <a:endParaRPr lang="it-IT" sz="1662"/>
          </a:p>
        </p:txBody>
      </p:sp>
      <p:sp>
        <p:nvSpPr>
          <p:cNvPr id="14" name="Rectangle 2">
            <a:extLst>
              <a:ext uri="{FF2B5EF4-FFF2-40B4-BE49-F238E27FC236}">
                <a16:creationId xmlns:a16="http://schemas.microsoft.com/office/drawing/2014/main" xmlns="" id="{C69A2B03-CA39-402D-8D0C-826E87ADF6F5}"/>
              </a:ext>
            </a:extLst>
          </p:cNvPr>
          <p:cNvSpPr>
            <a:spLocks noGrp="1" noChangeArrowheads="1"/>
          </p:cNvSpPr>
          <p:nvPr>
            <p:ph type="title"/>
          </p:nvPr>
        </p:nvSpPr>
        <p:spPr>
          <a:xfrm>
            <a:off x="899592" y="548680"/>
            <a:ext cx="7571184" cy="720080"/>
          </a:xfrm>
        </p:spPr>
        <p:txBody>
          <a:bodyPr/>
          <a:lstStyle/>
          <a:p>
            <a:r>
              <a:rPr lang="it-IT" altLang="it-IT" sz="3600" b="1" dirty="0"/>
              <a:t>LA LEADERSHIP SITUAZIONALE</a:t>
            </a:r>
          </a:p>
        </p:txBody>
      </p:sp>
    </p:spTree>
    <p:extLst>
      <p:ext uri="{BB962C8B-B14F-4D97-AF65-F5344CB8AC3E}">
        <p14:creationId xmlns:p14="http://schemas.microsoft.com/office/powerpoint/2010/main" val="4107374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4">
            <a:extLst>
              <a:ext uri="{FF2B5EF4-FFF2-40B4-BE49-F238E27FC236}">
                <a16:creationId xmlns:a16="http://schemas.microsoft.com/office/drawing/2014/main" xmlns="" id="{A3AFAC47-6295-4B42-8E1A-ACFE335C6479}"/>
              </a:ext>
            </a:extLst>
          </p:cNvPr>
          <p:cNvSpPr>
            <a:spLocks noChangeArrowheads="1"/>
          </p:cNvSpPr>
          <p:nvPr/>
        </p:nvSpPr>
        <p:spPr bwMode="auto">
          <a:xfrm>
            <a:off x="2469174" y="5410200"/>
            <a:ext cx="1169377" cy="471854"/>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29" name="Text Box 5">
            <a:extLst>
              <a:ext uri="{FF2B5EF4-FFF2-40B4-BE49-F238E27FC236}">
                <a16:creationId xmlns:a16="http://schemas.microsoft.com/office/drawing/2014/main" xmlns="" id="{F5917A7F-414D-449F-8323-A6B16CB57486}"/>
              </a:ext>
            </a:extLst>
          </p:cNvPr>
          <p:cNvSpPr txBox="1">
            <a:spLocks noChangeArrowheads="1"/>
          </p:cNvSpPr>
          <p:nvPr/>
        </p:nvSpPr>
        <p:spPr bwMode="auto">
          <a:xfrm>
            <a:off x="2466243" y="5578720"/>
            <a:ext cx="1156188"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477"/>
              </a:lnSpc>
            </a:pPr>
            <a:r>
              <a:rPr lang="it-IT" altLang="it-IT" sz="1477"/>
              <a:t>M 4</a:t>
            </a:r>
            <a:endParaRPr lang="it-IT" altLang="it-IT" sz="1662"/>
          </a:p>
        </p:txBody>
      </p:sp>
      <p:sp>
        <p:nvSpPr>
          <p:cNvPr id="180230" name="Rectangle 6">
            <a:extLst>
              <a:ext uri="{FF2B5EF4-FFF2-40B4-BE49-F238E27FC236}">
                <a16:creationId xmlns:a16="http://schemas.microsoft.com/office/drawing/2014/main" xmlns="" id="{FD71CD94-CF63-4EC8-A933-8AA6B8049D03}"/>
              </a:ext>
            </a:extLst>
          </p:cNvPr>
          <p:cNvSpPr>
            <a:spLocks noChangeArrowheads="1"/>
          </p:cNvSpPr>
          <p:nvPr/>
        </p:nvSpPr>
        <p:spPr bwMode="auto">
          <a:xfrm>
            <a:off x="3638551" y="5410200"/>
            <a:ext cx="1167911" cy="471854"/>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31" name="Text Box 7">
            <a:extLst>
              <a:ext uri="{FF2B5EF4-FFF2-40B4-BE49-F238E27FC236}">
                <a16:creationId xmlns:a16="http://schemas.microsoft.com/office/drawing/2014/main" xmlns="" id="{3136A987-7B88-41F6-A685-F2FD301CD485}"/>
              </a:ext>
            </a:extLst>
          </p:cNvPr>
          <p:cNvSpPr txBox="1">
            <a:spLocks noChangeArrowheads="1"/>
          </p:cNvSpPr>
          <p:nvPr/>
        </p:nvSpPr>
        <p:spPr bwMode="auto">
          <a:xfrm>
            <a:off x="3634154" y="5578720"/>
            <a:ext cx="1159120"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477"/>
              </a:lnSpc>
            </a:pPr>
            <a:r>
              <a:rPr lang="it-IT" altLang="it-IT" sz="1477"/>
              <a:t>M 3</a:t>
            </a:r>
            <a:endParaRPr lang="it-IT" altLang="it-IT" sz="1662"/>
          </a:p>
        </p:txBody>
      </p:sp>
      <p:sp>
        <p:nvSpPr>
          <p:cNvPr id="180232" name="Rectangle 8">
            <a:extLst>
              <a:ext uri="{FF2B5EF4-FFF2-40B4-BE49-F238E27FC236}">
                <a16:creationId xmlns:a16="http://schemas.microsoft.com/office/drawing/2014/main" xmlns="" id="{A75F1D0E-22FB-4C63-BD2B-73002AC7FF6E}"/>
              </a:ext>
            </a:extLst>
          </p:cNvPr>
          <p:cNvSpPr>
            <a:spLocks noChangeArrowheads="1"/>
          </p:cNvSpPr>
          <p:nvPr/>
        </p:nvSpPr>
        <p:spPr bwMode="auto">
          <a:xfrm>
            <a:off x="4806462" y="5410200"/>
            <a:ext cx="1167912" cy="471854"/>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33" name="Text Box 9">
            <a:extLst>
              <a:ext uri="{FF2B5EF4-FFF2-40B4-BE49-F238E27FC236}">
                <a16:creationId xmlns:a16="http://schemas.microsoft.com/office/drawing/2014/main" xmlns="" id="{53602FD3-0D0B-4E3E-941B-A5FB366FEA17}"/>
              </a:ext>
            </a:extLst>
          </p:cNvPr>
          <p:cNvSpPr txBox="1">
            <a:spLocks noChangeArrowheads="1"/>
          </p:cNvSpPr>
          <p:nvPr/>
        </p:nvSpPr>
        <p:spPr bwMode="auto">
          <a:xfrm>
            <a:off x="4803531" y="5578720"/>
            <a:ext cx="1156189" cy="284693"/>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477"/>
              </a:lnSpc>
            </a:pPr>
            <a:r>
              <a:rPr lang="it-IT" altLang="it-IT" sz="1477"/>
              <a:t>M 2</a:t>
            </a:r>
            <a:endParaRPr lang="it-IT" altLang="it-IT" sz="1662"/>
          </a:p>
        </p:txBody>
      </p:sp>
      <p:sp>
        <p:nvSpPr>
          <p:cNvPr id="180234" name="Rectangle 10">
            <a:extLst>
              <a:ext uri="{FF2B5EF4-FFF2-40B4-BE49-F238E27FC236}">
                <a16:creationId xmlns:a16="http://schemas.microsoft.com/office/drawing/2014/main" xmlns="" id="{26E2D7A0-D99D-4475-B52D-FEBF63D210BF}"/>
              </a:ext>
            </a:extLst>
          </p:cNvPr>
          <p:cNvSpPr>
            <a:spLocks noChangeArrowheads="1"/>
          </p:cNvSpPr>
          <p:nvPr/>
        </p:nvSpPr>
        <p:spPr bwMode="auto">
          <a:xfrm>
            <a:off x="5974374" y="5410200"/>
            <a:ext cx="1169377" cy="471854"/>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35" name="Text Box 11">
            <a:extLst>
              <a:ext uri="{FF2B5EF4-FFF2-40B4-BE49-F238E27FC236}">
                <a16:creationId xmlns:a16="http://schemas.microsoft.com/office/drawing/2014/main" xmlns="" id="{7AA16A74-E166-457A-953A-AC279F8558B7}"/>
              </a:ext>
            </a:extLst>
          </p:cNvPr>
          <p:cNvSpPr txBox="1">
            <a:spLocks noChangeArrowheads="1"/>
          </p:cNvSpPr>
          <p:nvPr/>
        </p:nvSpPr>
        <p:spPr bwMode="auto">
          <a:xfrm>
            <a:off x="5972908" y="5578720"/>
            <a:ext cx="1156189"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477"/>
              </a:lnSpc>
            </a:pPr>
            <a:r>
              <a:rPr lang="it-IT" altLang="it-IT" sz="1477"/>
              <a:t>M 1</a:t>
            </a:r>
            <a:endParaRPr lang="it-IT" altLang="it-IT" sz="1662"/>
          </a:p>
        </p:txBody>
      </p:sp>
      <p:sp>
        <p:nvSpPr>
          <p:cNvPr id="180236" name="Line 12">
            <a:extLst>
              <a:ext uri="{FF2B5EF4-FFF2-40B4-BE49-F238E27FC236}">
                <a16:creationId xmlns:a16="http://schemas.microsoft.com/office/drawing/2014/main" xmlns="" id="{E2529D13-4674-4515-9F86-093EC1BAD0D4}"/>
              </a:ext>
            </a:extLst>
          </p:cNvPr>
          <p:cNvSpPr>
            <a:spLocks noChangeShapeType="1"/>
          </p:cNvSpPr>
          <p:nvPr/>
        </p:nvSpPr>
        <p:spPr bwMode="auto">
          <a:xfrm flipV="1">
            <a:off x="2469174" y="5234354"/>
            <a:ext cx="0" cy="3516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37" name="Line 13">
            <a:extLst>
              <a:ext uri="{FF2B5EF4-FFF2-40B4-BE49-F238E27FC236}">
                <a16:creationId xmlns:a16="http://schemas.microsoft.com/office/drawing/2014/main" xmlns="" id="{3789EECE-75C0-495C-9C48-7A22D26D178A}"/>
              </a:ext>
            </a:extLst>
          </p:cNvPr>
          <p:cNvSpPr>
            <a:spLocks noChangeShapeType="1"/>
          </p:cNvSpPr>
          <p:nvPr/>
        </p:nvSpPr>
        <p:spPr bwMode="auto">
          <a:xfrm flipV="1">
            <a:off x="3638550" y="5234354"/>
            <a:ext cx="0" cy="3516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38" name="Line 14">
            <a:extLst>
              <a:ext uri="{FF2B5EF4-FFF2-40B4-BE49-F238E27FC236}">
                <a16:creationId xmlns:a16="http://schemas.microsoft.com/office/drawing/2014/main" xmlns="" id="{4DBCF9B9-32C8-457F-8872-B1241E40D625}"/>
              </a:ext>
            </a:extLst>
          </p:cNvPr>
          <p:cNvSpPr>
            <a:spLocks noChangeShapeType="1"/>
          </p:cNvSpPr>
          <p:nvPr/>
        </p:nvSpPr>
        <p:spPr bwMode="auto">
          <a:xfrm flipV="1">
            <a:off x="4806462" y="5234354"/>
            <a:ext cx="0" cy="3516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39" name="Text Box 15">
            <a:extLst>
              <a:ext uri="{FF2B5EF4-FFF2-40B4-BE49-F238E27FC236}">
                <a16:creationId xmlns:a16="http://schemas.microsoft.com/office/drawing/2014/main" xmlns="" id="{A1344958-BBE4-4DA4-A416-560CE8F450CC}"/>
              </a:ext>
            </a:extLst>
          </p:cNvPr>
          <p:cNvSpPr txBox="1">
            <a:spLocks noChangeArrowheads="1"/>
          </p:cNvSpPr>
          <p:nvPr/>
        </p:nvSpPr>
        <p:spPr bwMode="auto">
          <a:xfrm>
            <a:off x="2499946" y="4958862"/>
            <a:ext cx="1156189"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292"/>
              </a:lnSpc>
            </a:pPr>
            <a:r>
              <a:rPr lang="it-IT" altLang="it-IT" sz="1292"/>
              <a:t>Alta</a:t>
            </a:r>
          </a:p>
        </p:txBody>
      </p:sp>
      <p:sp>
        <p:nvSpPr>
          <p:cNvPr id="180240" name="Text Box 16">
            <a:extLst>
              <a:ext uri="{FF2B5EF4-FFF2-40B4-BE49-F238E27FC236}">
                <a16:creationId xmlns:a16="http://schemas.microsoft.com/office/drawing/2014/main" xmlns="" id="{A698CE15-C961-4421-AF20-E031888E6F5F}"/>
              </a:ext>
            </a:extLst>
          </p:cNvPr>
          <p:cNvSpPr txBox="1">
            <a:spLocks noChangeArrowheads="1"/>
          </p:cNvSpPr>
          <p:nvPr/>
        </p:nvSpPr>
        <p:spPr bwMode="auto">
          <a:xfrm>
            <a:off x="3711820" y="4958862"/>
            <a:ext cx="2284534"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292"/>
              </a:lnSpc>
            </a:pPr>
            <a:r>
              <a:rPr lang="it-IT" altLang="it-IT" sz="1292"/>
              <a:t>Media</a:t>
            </a:r>
          </a:p>
        </p:txBody>
      </p:sp>
      <p:sp>
        <p:nvSpPr>
          <p:cNvPr id="180241" name="Text Box 17">
            <a:extLst>
              <a:ext uri="{FF2B5EF4-FFF2-40B4-BE49-F238E27FC236}">
                <a16:creationId xmlns:a16="http://schemas.microsoft.com/office/drawing/2014/main" xmlns="" id="{AB8671BB-B86D-4A0B-B00D-F03CC03293DD}"/>
              </a:ext>
            </a:extLst>
          </p:cNvPr>
          <p:cNvSpPr txBox="1">
            <a:spLocks noChangeArrowheads="1"/>
          </p:cNvSpPr>
          <p:nvPr/>
        </p:nvSpPr>
        <p:spPr bwMode="auto">
          <a:xfrm>
            <a:off x="6016869" y="4958862"/>
            <a:ext cx="1135674"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292"/>
              </a:lnSpc>
            </a:pPr>
            <a:r>
              <a:rPr lang="it-IT" altLang="it-IT" sz="1292"/>
              <a:t>Bassa</a:t>
            </a:r>
          </a:p>
        </p:txBody>
      </p:sp>
      <p:sp>
        <p:nvSpPr>
          <p:cNvPr id="180242" name="Rectangle 18">
            <a:extLst>
              <a:ext uri="{FF2B5EF4-FFF2-40B4-BE49-F238E27FC236}">
                <a16:creationId xmlns:a16="http://schemas.microsoft.com/office/drawing/2014/main" xmlns="" id="{D2EAC8E1-84A9-40E8-B742-41C505806170}"/>
              </a:ext>
            </a:extLst>
          </p:cNvPr>
          <p:cNvSpPr>
            <a:spLocks noChangeArrowheads="1"/>
          </p:cNvSpPr>
          <p:nvPr/>
        </p:nvSpPr>
        <p:spPr bwMode="auto">
          <a:xfrm>
            <a:off x="2469174" y="1156189"/>
            <a:ext cx="4683369" cy="331177"/>
          </a:xfrm>
          <a:prstGeom prst="rect">
            <a:avLst/>
          </a:prstGeom>
          <a:solidFill>
            <a:srgbClr val="99CCFF"/>
          </a:solidFill>
          <a:ln w="12700">
            <a:solidFill>
              <a:srgbClr val="669BE8"/>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43" name="Text Box 19">
            <a:extLst>
              <a:ext uri="{FF2B5EF4-FFF2-40B4-BE49-F238E27FC236}">
                <a16:creationId xmlns:a16="http://schemas.microsoft.com/office/drawing/2014/main" xmlns="" id="{67C2A73F-1AEC-49FA-BEAE-7A5F4E058D4F}"/>
              </a:ext>
            </a:extLst>
          </p:cNvPr>
          <p:cNvSpPr txBox="1">
            <a:spLocks noChangeArrowheads="1"/>
          </p:cNvSpPr>
          <p:nvPr/>
        </p:nvSpPr>
        <p:spPr bwMode="auto">
          <a:xfrm>
            <a:off x="2483827" y="1222131"/>
            <a:ext cx="4635011"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477"/>
              </a:lnSpc>
            </a:pPr>
            <a:r>
              <a:rPr lang="it-IT" altLang="it-IT" sz="1477"/>
              <a:t>STILE DEL LEADER</a:t>
            </a:r>
            <a:endParaRPr lang="it-IT" altLang="it-IT" sz="1662"/>
          </a:p>
        </p:txBody>
      </p:sp>
      <p:sp>
        <p:nvSpPr>
          <p:cNvPr id="180244" name="Text Box 20">
            <a:extLst>
              <a:ext uri="{FF2B5EF4-FFF2-40B4-BE49-F238E27FC236}">
                <a16:creationId xmlns:a16="http://schemas.microsoft.com/office/drawing/2014/main" xmlns="" id="{AA0C9EEF-331F-4707-B735-D2C8B2CEE265}"/>
              </a:ext>
            </a:extLst>
          </p:cNvPr>
          <p:cNvSpPr txBox="1">
            <a:spLocks noChangeArrowheads="1"/>
          </p:cNvSpPr>
          <p:nvPr/>
        </p:nvSpPr>
        <p:spPr bwMode="auto">
          <a:xfrm>
            <a:off x="1979712" y="5961185"/>
            <a:ext cx="4690697"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292"/>
              </a:lnSpc>
            </a:pPr>
            <a:r>
              <a:rPr lang="it-IT" altLang="it-IT" sz="1292" dirty="0"/>
              <a:t>Maturità del collaboratore</a:t>
            </a:r>
          </a:p>
        </p:txBody>
      </p:sp>
      <p:sp>
        <p:nvSpPr>
          <p:cNvPr id="180245" name="Text Box 21">
            <a:extLst>
              <a:ext uri="{FF2B5EF4-FFF2-40B4-BE49-F238E27FC236}">
                <a16:creationId xmlns:a16="http://schemas.microsoft.com/office/drawing/2014/main" xmlns="" id="{7AEA905C-22C0-49E3-8B2A-CA7F0EA1B29C}"/>
              </a:ext>
            </a:extLst>
          </p:cNvPr>
          <p:cNvSpPr txBox="1">
            <a:spLocks noChangeArrowheads="1"/>
          </p:cNvSpPr>
          <p:nvPr/>
        </p:nvSpPr>
        <p:spPr bwMode="auto">
          <a:xfrm rot="16200000">
            <a:off x="1674203" y="5274084"/>
            <a:ext cx="1156188"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292"/>
              </a:lnSpc>
            </a:pPr>
            <a:r>
              <a:rPr lang="it-IT" altLang="it-IT" sz="1292"/>
              <a:t>Maturo</a:t>
            </a:r>
          </a:p>
        </p:txBody>
      </p:sp>
      <p:sp>
        <p:nvSpPr>
          <p:cNvPr id="180246" name="Text Box 22">
            <a:extLst>
              <a:ext uri="{FF2B5EF4-FFF2-40B4-BE49-F238E27FC236}">
                <a16:creationId xmlns:a16="http://schemas.microsoft.com/office/drawing/2014/main" xmlns="" id="{2A1A8CC2-4910-4105-8CFA-16A48B335D57}"/>
              </a:ext>
            </a:extLst>
          </p:cNvPr>
          <p:cNvSpPr txBox="1">
            <a:spLocks noChangeArrowheads="1"/>
          </p:cNvSpPr>
          <p:nvPr/>
        </p:nvSpPr>
        <p:spPr bwMode="auto">
          <a:xfrm rot="5400000" flipH="1">
            <a:off x="6754691" y="5272619"/>
            <a:ext cx="1156189"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292"/>
              </a:lnSpc>
            </a:pPr>
            <a:r>
              <a:rPr lang="it-IT" altLang="it-IT" sz="1292"/>
              <a:t>Immaturo</a:t>
            </a:r>
          </a:p>
        </p:txBody>
      </p:sp>
      <p:sp>
        <p:nvSpPr>
          <p:cNvPr id="180247" name="Line 23">
            <a:extLst>
              <a:ext uri="{FF2B5EF4-FFF2-40B4-BE49-F238E27FC236}">
                <a16:creationId xmlns:a16="http://schemas.microsoft.com/office/drawing/2014/main" xmlns="" id="{43EDEC7D-B4B0-410F-9BC2-0C9932F8A60B}"/>
              </a:ext>
            </a:extLst>
          </p:cNvPr>
          <p:cNvSpPr>
            <a:spLocks noChangeShapeType="1"/>
          </p:cNvSpPr>
          <p:nvPr/>
        </p:nvSpPr>
        <p:spPr bwMode="auto">
          <a:xfrm flipV="1">
            <a:off x="5975838" y="5234354"/>
            <a:ext cx="0" cy="3516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48" name="Line 24">
            <a:extLst>
              <a:ext uri="{FF2B5EF4-FFF2-40B4-BE49-F238E27FC236}">
                <a16:creationId xmlns:a16="http://schemas.microsoft.com/office/drawing/2014/main" xmlns="" id="{8D624E86-6D20-4B71-9928-B0323CA11A84}"/>
              </a:ext>
            </a:extLst>
          </p:cNvPr>
          <p:cNvSpPr>
            <a:spLocks noChangeShapeType="1"/>
          </p:cNvSpPr>
          <p:nvPr/>
        </p:nvSpPr>
        <p:spPr bwMode="auto">
          <a:xfrm flipV="1">
            <a:off x="7145215" y="5234354"/>
            <a:ext cx="0" cy="3516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49" name="Rectangle 25">
            <a:extLst>
              <a:ext uri="{FF2B5EF4-FFF2-40B4-BE49-F238E27FC236}">
                <a16:creationId xmlns:a16="http://schemas.microsoft.com/office/drawing/2014/main" xmlns="" id="{333BD344-5063-4EE4-B19E-C2763F05CB29}"/>
              </a:ext>
            </a:extLst>
          </p:cNvPr>
          <p:cNvSpPr>
            <a:spLocks noChangeArrowheads="1"/>
          </p:cNvSpPr>
          <p:nvPr/>
        </p:nvSpPr>
        <p:spPr bwMode="auto">
          <a:xfrm>
            <a:off x="2472105" y="3005504"/>
            <a:ext cx="1169377" cy="1346688"/>
          </a:xfrm>
          <a:prstGeom prst="rect">
            <a:avLst/>
          </a:prstGeom>
          <a:noFill/>
          <a:ln w="12700">
            <a:solidFill>
              <a:srgbClr val="B2B2B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50" name="Rectangle 26">
            <a:extLst>
              <a:ext uri="{FF2B5EF4-FFF2-40B4-BE49-F238E27FC236}">
                <a16:creationId xmlns:a16="http://schemas.microsoft.com/office/drawing/2014/main" xmlns="" id="{B6597E8B-E6BE-4D38-8341-C7DDDEE64B3C}"/>
              </a:ext>
            </a:extLst>
          </p:cNvPr>
          <p:cNvSpPr>
            <a:spLocks noChangeArrowheads="1"/>
          </p:cNvSpPr>
          <p:nvPr/>
        </p:nvSpPr>
        <p:spPr bwMode="auto">
          <a:xfrm>
            <a:off x="3641482" y="3005504"/>
            <a:ext cx="1167911" cy="1346688"/>
          </a:xfrm>
          <a:prstGeom prst="rect">
            <a:avLst/>
          </a:prstGeom>
          <a:noFill/>
          <a:ln w="12700">
            <a:solidFill>
              <a:srgbClr val="B2B2B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51" name="Text Box 27">
            <a:extLst>
              <a:ext uri="{FF2B5EF4-FFF2-40B4-BE49-F238E27FC236}">
                <a16:creationId xmlns:a16="http://schemas.microsoft.com/office/drawing/2014/main" xmlns="" id="{AD6F6FEB-1800-4220-9465-D2A026E563BD}"/>
              </a:ext>
            </a:extLst>
          </p:cNvPr>
          <p:cNvSpPr txBox="1">
            <a:spLocks noChangeArrowheads="1"/>
          </p:cNvSpPr>
          <p:nvPr/>
        </p:nvSpPr>
        <p:spPr bwMode="auto">
          <a:xfrm>
            <a:off x="3637085" y="3486150"/>
            <a:ext cx="115912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477"/>
              </a:lnSpc>
            </a:pPr>
            <a:r>
              <a:rPr lang="it-IT" altLang="it-IT" sz="1477"/>
              <a:t>Poco sostegno e poca guida</a:t>
            </a:r>
            <a:endParaRPr lang="it-IT" altLang="it-IT" sz="1662"/>
          </a:p>
        </p:txBody>
      </p:sp>
      <p:sp>
        <p:nvSpPr>
          <p:cNvPr id="180252" name="Rectangle 28">
            <a:extLst>
              <a:ext uri="{FF2B5EF4-FFF2-40B4-BE49-F238E27FC236}">
                <a16:creationId xmlns:a16="http://schemas.microsoft.com/office/drawing/2014/main" xmlns="" id="{BFA398C2-D6D2-4196-BC59-284F77280067}"/>
              </a:ext>
            </a:extLst>
          </p:cNvPr>
          <p:cNvSpPr>
            <a:spLocks noChangeArrowheads="1"/>
          </p:cNvSpPr>
          <p:nvPr/>
        </p:nvSpPr>
        <p:spPr bwMode="auto">
          <a:xfrm>
            <a:off x="4809392" y="3005504"/>
            <a:ext cx="1167912" cy="1346688"/>
          </a:xfrm>
          <a:prstGeom prst="rect">
            <a:avLst/>
          </a:prstGeom>
          <a:solidFill>
            <a:schemeClr val="bg1"/>
          </a:solidFill>
          <a:ln w="12700">
            <a:solidFill>
              <a:srgbClr val="B2B2B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53" name="Text Box 29">
            <a:extLst>
              <a:ext uri="{FF2B5EF4-FFF2-40B4-BE49-F238E27FC236}">
                <a16:creationId xmlns:a16="http://schemas.microsoft.com/office/drawing/2014/main" xmlns="" id="{7B79CCCC-B5E4-420F-879B-72B3A8C8AB14}"/>
              </a:ext>
            </a:extLst>
          </p:cNvPr>
          <p:cNvSpPr txBox="1">
            <a:spLocks noChangeArrowheads="1"/>
          </p:cNvSpPr>
          <p:nvPr/>
        </p:nvSpPr>
        <p:spPr bwMode="auto">
          <a:xfrm>
            <a:off x="4806462" y="3486150"/>
            <a:ext cx="1223597" cy="669414"/>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477"/>
              </a:lnSpc>
            </a:pPr>
            <a:r>
              <a:rPr lang="it-IT" altLang="it-IT" sz="1477"/>
              <a:t>Poco sostegno e molta guida</a:t>
            </a:r>
            <a:endParaRPr lang="it-IT" altLang="it-IT" sz="1662"/>
          </a:p>
        </p:txBody>
      </p:sp>
      <p:sp>
        <p:nvSpPr>
          <p:cNvPr id="180254" name="Rectangle 30">
            <a:extLst>
              <a:ext uri="{FF2B5EF4-FFF2-40B4-BE49-F238E27FC236}">
                <a16:creationId xmlns:a16="http://schemas.microsoft.com/office/drawing/2014/main" xmlns="" id="{BC5A7333-8663-41EB-BB0B-8452855B9B1B}"/>
              </a:ext>
            </a:extLst>
          </p:cNvPr>
          <p:cNvSpPr>
            <a:spLocks noChangeArrowheads="1"/>
          </p:cNvSpPr>
          <p:nvPr/>
        </p:nvSpPr>
        <p:spPr bwMode="auto">
          <a:xfrm>
            <a:off x="5977305" y="3005504"/>
            <a:ext cx="1169377" cy="1346688"/>
          </a:xfrm>
          <a:prstGeom prst="rect">
            <a:avLst/>
          </a:prstGeom>
          <a:noFill/>
          <a:ln w="12700">
            <a:solidFill>
              <a:srgbClr val="B2B2B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55" name="Rectangle 31">
            <a:extLst>
              <a:ext uri="{FF2B5EF4-FFF2-40B4-BE49-F238E27FC236}">
                <a16:creationId xmlns:a16="http://schemas.microsoft.com/office/drawing/2014/main" xmlns="" id="{38B6115A-32D3-4325-8CEF-77BED9935F6D}"/>
              </a:ext>
            </a:extLst>
          </p:cNvPr>
          <p:cNvSpPr>
            <a:spLocks noChangeArrowheads="1"/>
          </p:cNvSpPr>
          <p:nvPr/>
        </p:nvSpPr>
        <p:spPr bwMode="auto">
          <a:xfrm>
            <a:off x="2472105" y="1677866"/>
            <a:ext cx="1169377" cy="1326173"/>
          </a:xfrm>
          <a:prstGeom prst="rect">
            <a:avLst/>
          </a:prstGeom>
          <a:noFill/>
          <a:ln w="12700">
            <a:solidFill>
              <a:srgbClr val="B2B2B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56" name="Text Box 32">
            <a:extLst>
              <a:ext uri="{FF2B5EF4-FFF2-40B4-BE49-F238E27FC236}">
                <a16:creationId xmlns:a16="http://schemas.microsoft.com/office/drawing/2014/main" xmlns="" id="{572732B1-FA93-4ECD-9924-E4C534099FA3}"/>
              </a:ext>
            </a:extLst>
          </p:cNvPr>
          <p:cNvSpPr txBox="1">
            <a:spLocks noChangeArrowheads="1"/>
          </p:cNvSpPr>
          <p:nvPr/>
        </p:nvSpPr>
        <p:spPr bwMode="auto">
          <a:xfrm>
            <a:off x="2469174" y="1884484"/>
            <a:ext cx="1156188"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477"/>
              </a:lnSpc>
            </a:pPr>
            <a:r>
              <a:rPr lang="it-IT" altLang="it-IT" sz="1477"/>
              <a:t>Molto sostegno e poca guida</a:t>
            </a:r>
            <a:endParaRPr lang="it-IT" altLang="it-IT" sz="1662"/>
          </a:p>
        </p:txBody>
      </p:sp>
      <p:sp>
        <p:nvSpPr>
          <p:cNvPr id="180257" name="Rectangle 33">
            <a:extLst>
              <a:ext uri="{FF2B5EF4-FFF2-40B4-BE49-F238E27FC236}">
                <a16:creationId xmlns:a16="http://schemas.microsoft.com/office/drawing/2014/main" xmlns="" id="{C304BDAE-7760-4D4E-BA13-A1E11DFE25F7}"/>
              </a:ext>
            </a:extLst>
          </p:cNvPr>
          <p:cNvSpPr>
            <a:spLocks noChangeArrowheads="1"/>
          </p:cNvSpPr>
          <p:nvPr/>
        </p:nvSpPr>
        <p:spPr bwMode="auto">
          <a:xfrm>
            <a:off x="3641482" y="1677866"/>
            <a:ext cx="1167911" cy="1326173"/>
          </a:xfrm>
          <a:prstGeom prst="rect">
            <a:avLst/>
          </a:prstGeom>
          <a:noFill/>
          <a:ln w="12700">
            <a:solidFill>
              <a:srgbClr val="B2B2B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58" name="Rectangle 34">
            <a:extLst>
              <a:ext uri="{FF2B5EF4-FFF2-40B4-BE49-F238E27FC236}">
                <a16:creationId xmlns:a16="http://schemas.microsoft.com/office/drawing/2014/main" xmlns="" id="{D412B32C-879D-4213-BEE0-9C8DB9B7F45A}"/>
              </a:ext>
            </a:extLst>
          </p:cNvPr>
          <p:cNvSpPr>
            <a:spLocks noChangeArrowheads="1"/>
          </p:cNvSpPr>
          <p:nvPr/>
        </p:nvSpPr>
        <p:spPr bwMode="auto">
          <a:xfrm>
            <a:off x="4809392" y="1677866"/>
            <a:ext cx="1167912" cy="1330569"/>
          </a:xfrm>
          <a:prstGeom prst="rect">
            <a:avLst/>
          </a:prstGeom>
          <a:solidFill>
            <a:schemeClr val="bg1"/>
          </a:solidFill>
          <a:ln w="12700">
            <a:solidFill>
              <a:srgbClr val="B2B2B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59" name="Rectangle 35">
            <a:extLst>
              <a:ext uri="{FF2B5EF4-FFF2-40B4-BE49-F238E27FC236}">
                <a16:creationId xmlns:a16="http://schemas.microsoft.com/office/drawing/2014/main" xmlns="" id="{D02C737E-E6C6-4056-A768-640A08758C30}"/>
              </a:ext>
            </a:extLst>
          </p:cNvPr>
          <p:cNvSpPr>
            <a:spLocks noChangeArrowheads="1"/>
          </p:cNvSpPr>
          <p:nvPr/>
        </p:nvSpPr>
        <p:spPr bwMode="auto">
          <a:xfrm>
            <a:off x="5977305" y="1677866"/>
            <a:ext cx="1169377" cy="1330569"/>
          </a:xfrm>
          <a:prstGeom prst="rect">
            <a:avLst/>
          </a:prstGeom>
          <a:noFill/>
          <a:ln w="12700">
            <a:solidFill>
              <a:srgbClr val="B2B2B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60" name="Text Box 36">
            <a:extLst>
              <a:ext uri="{FF2B5EF4-FFF2-40B4-BE49-F238E27FC236}">
                <a16:creationId xmlns:a16="http://schemas.microsoft.com/office/drawing/2014/main" xmlns="" id="{4E75C92F-7C52-4DBC-B3F5-77531022A2D3}"/>
              </a:ext>
            </a:extLst>
          </p:cNvPr>
          <p:cNvSpPr txBox="1">
            <a:spLocks noChangeArrowheads="1"/>
          </p:cNvSpPr>
          <p:nvPr/>
        </p:nvSpPr>
        <p:spPr bwMode="auto">
          <a:xfrm>
            <a:off x="5975838" y="1884484"/>
            <a:ext cx="1156189"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477"/>
              </a:lnSpc>
            </a:pPr>
            <a:r>
              <a:rPr lang="it-IT" altLang="it-IT" sz="1477"/>
              <a:t>Molto sostegno e molta guida</a:t>
            </a:r>
            <a:endParaRPr lang="it-IT" altLang="it-IT" sz="1662"/>
          </a:p>
        </p:txBody>
      </p:sp>
      <p:sp>
        <p:nvSpPr>
          <p:cNvPr id="180261" name="Text Box 37">
            <a:extLst>
              <a:ext uri="{FF2B5EF4-FFF2-40B4-BE49-F238E27FC236}">
                <a16:creationId xmlns:a16="http://schemas.microsoft.com/office/drawing/2014/main" xmlns="" id="{E763E612-B3A5-4D98-848F-EFEF788714AA}"/>
              </a:ext>
            </a:extLst>
          </p:cNvPr>
          <p:cNvSpPr txBox="1">
            <a:spLocks noChangeArrowheads="1"/>
          </p:cNvSpPr>
          <p:nvPr/>
        </p:nvSpPr>
        <p:spPr bwMode="auto">
          <a:xfrm>
            <a:off x="1868366" y="4510455"/>
            <a:ext cx="1135673"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292"/>
              </a:lnSpc>
            </a:pPr>
            <a:r>
              <a:rPr lang="it-IT" altLang="it-IT" sz="1292"/>
              <a:t>Basso</a:t>
            </a:r>
          </a:p>
        </p:txBody>
      </p:sp>
      <p:sp>
        <p:nvSpPr>
          <p:cNvPr id="180262" name="Text Box 38">
            <a:extLst>
              <a:ext uri="{FF2B5EF4-FFF2-40B4-BE49-F238E27FC236}">
                <a16:creationId xmlns:a16="http://schemas.microsoft.com/office/drawing/2014/main" xmlns="" id="{5EC10CB3-68EF-4C0F-AF3B-B79A50275804}"/>
              </a:ext>
            </a:extLst>
          </p:cNvPr>
          <p:cNvSpPr txBox="1">
            <a:spLocks noChangeArrowheads="1"/>
          </p:cNvSpPr>
          <p:nvPr/>
        </p:nvSpPr>
        <p:spPr bwMode="auto">
          <a:xfrm>
            <a:off x="6611815" y="4510455"/>
            <a:ext cx="1156189"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292"/>
              </a:lnSpc>
            </a:pPr>
            <a:r>
              <a:rPr lang="it-IT" altLang="it-IT" sz="1292"/>
              <a:t>Alto</a:t>
            </a:r>
          </a:p>
        </p:txBody>
      </p:sp>
      <p:sp>
        <p:nvSpPr>
          <p:cNvPr id="180263" name="Line 39">
            <a:extLst>
              <a:ext uri="{FF2B5EF4-FFF2-40B4-BE49-F238E27FC236}">
                <a16:creationId xmlns:a16="http://schemas.microsoft.com/office/drawing/2014/main" xmlns="" id="{4A10C1A0-9AB4-473F-9B90-DCDD7D592ECE}"/>
              </a:ext>
            </a:extLst>
          </p:cNvPr>
          <p:cNvSpPr>
            <a:spLocks noChangeShapeType="1"/>
          </p:cNvSpPr>
          <p:nvPr/>
        </p:nvSpPr>
        <p:spPr bwMode="auto">
          <a:xfrm flipH="1">
            <a:off x="2828193" y="4643804"/>
            <a:ext cx="4021015"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64" name="Text Box 40">
            <a:extLst>
              <a:ext uri="{FF2B5EF4-FFF2-40B4-BE49-F238E27FC236}">
                <a16:creationId xmlns:a16="http://schemas.microsoft.com/office/drawing/2014/main" xmlns="" id="{B5E28645-75C8-4BE1-A1D5-3C61F7744D3E}"/>
              </a:ext>
            </a:extLst>
          </p:cNvPr>
          <p:cNvSpPr txBox="1">
            <a:spLocks noChangeArrowheads="1"/>
          </p:cNvSpPr>
          <p:nvPr/>
        </p:nvSpPr>
        <p:spPr bwMode="auto">
          <a:xfrm>
            <a:off x="3319097" y="4470889"/>
            <a:ext cx="2923442" cy="42575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292"/>
              </a:lnSpc>
            </a:pPr>
            <a:r>
              <a:rPr lang="it-IT" altLang="it-IT" sz="1292"/>
              <a:t>Comportamento al compito</a:t>
            </a:r>
          </a:p>
          <a:p>
            <a:pPr algn="ctr">
              <a:lnSpc>
                <a:spcPts val="1292"/>
              </a:lnSpc>
            </a:pPr>
            <a:r>
              <a:rPr lang="it-IT" altLang="it-IT" sz="1292"/>
              <a:t>(comportamento direttivo)</a:t>
            </a:r>
          </a:p>
        </p:txBody>
      </p:sp>
      <p:grpSp>
        <p:nvGrpSpPr>
          <p:cNvPr id="180265" name="Group 41">
            <a:extLst>
              <a:ext uri="{FF2B5EF4-FFF2-40B4-BE49-F238E27FC236}">
                <a16:creationId xmlns:a16="http://schemas.microsoft.com/office/drawing/2014/main" xmlns="" id="{96023C37-6215-480F-B7E1-905201C01BBA}"/>
              </a:ext>
            </a:extLst>
          </p:cNvPr>
          <p:cNvGrpSpPr>
            <a:grpSpLocks/>
          </p:cNvGrpSpPr>
          <p:nvPr/>
        </p:nvGrpSpPr>
        <p:grpSpPr bwMode="auto">
          <a:xfrm>
            <a:off x="2479431" y="1928446"/>
            <a:ext cx="2332892" cy="1711569"/>
            <a:chOff x="1488" y="1040"/>
            <a:chExt cx="1592" cy="1168"/>
          </a:xfrm>
        </p:grpSpPr>
        <p:sp>
          <p:nvSpPr>
            <p:cNvPr id="180266" name="Arc 42">
              <a:extLst>
                <a:ext uri="{FF2B5EF4-FFF2-40B4-BE49-F238E27FC236}">
                  <a16:creationId xmlns:a16="http://schemas.microsoft.com/office/drawing/2014/main" xmlns="" id="{798FE162-FFC9-4EB2-BD66-24E376407DF8}"/>
                </a:ext>
              </a:extLst>
            </p:cNvPr>
            <p:cNvSpPr>
              <a:spLocks/>
            </p:cNvSpPr>
            <p:nvPr/>
          </p:nvSpPr>
          <p:spPr bwMode="auto">
            <a:xfrm flipV="1">
              <a:off x="1488" y="1536"/>
              <a:ext cx="1044" cy="6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67" name="Arc 43">
              <a:extLst>
                <a:ext uri="{FF2B5EF4-FFF2-40B4-BE49-F238E27FC236}">
                  <a16:creationId xmlns:a16="http://schemas.microsoft.com/office/drawing/2014/main" xmlns="" id="{84834838-CB49-45BE-884F-59BCA1020D96}"/>
                </a:ext>
              </a:extLst>
            </p:cNvPr>
            <p:cNvSpPr>
              <a:spLocks/>
            </p:cNvSpPr>
            <p:nvPr/>
          </p:nvSpPr>
          <p:spPr bwMode="auto">
            <a:xfrm flipH="1">
              <a:off x="2528" y="1040"/>
              <a:ext cx="552" cy="5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grpSp>
      <p:grpSp>
        <p:nvGrpSpPr>
          <p:cNvPr id="180268" name="Group 44">
            <a:extLst>
              <a:ext uri="{FF2B5EF4-FFF2-40B4-BE49-F238E27FC236}">
                <a16:creationId xmlns:a16="http://schemas.microsoft.com/office/drawing/2014/main" xmlns="" id="{CD0E1662-707C-41CC-B7D6-87DE29C62A2D}"/>
              </a:ext>
            </a:extLst>
          </p:cNvPr>
          <p:cNvGrpSpPr>
            <a:grpSpLocks/>
          </p:cNvGrpSpPr>
          <p:nvPr/>
        </p:nvGrpSpPr>
        <p:grpSpPr bwMode="auto">
          <a:xfrm flipH="1">
            <a:off x="4812323" y="1928446"/>
            <a:ext cx="2332892" cy="1711569"/>
            <a:chOff x="1488" y="1040"/>
            <a:chExt cx="1592" cy="1168"/>
          </a:xfrm>
        </p:grpSpPr>
        <p:sp>
          <p:nvSpPr>
            <p:cNvPr id="180269" name="Arc 45">
              <a:extLst>
                <a:ext uri="{FF2B5EF4-FFF2-40B4-BE49-F238E27FC236}">
                  <a16:creationId xmlns:a16="http://schemas.microsoft.com/office/drawing/2014/main" xmlns="" id="{25C3FE3E-B2C6-44DD-B6C7-260DDD7395EB}"/>
                </a:ext>
              </a:extLst>
            </p:cNvPr>
            <p:cNvSpPr>
              <a:spLocks/>
            </p:cNvSpPr>
            <p:nvPr/>
          </p:nvSpPr>
          <p:spPr bwMode="auto">
            <a:xfrm flipV="1">
              <a:off x="1488" y="1536"/>
              <a:ext cx="1044" cy="6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70" name="Arc 46">
              <a:extLst>
                <a:ext uri="{FF2B5EF4-FFF2-40B4-BE49-F238E27FC236}">
                  <a16:creationId xmlns:a16="http://schemas.microsoft.com/office/drawing/2014/main" xmlns="" id="{3367A101-9B20-40A8-967C-3EF8F7C84661}"/>
                </a:ext>
              </a:extLst>
            </p:cNvPr>
            <p:cNvSpPr>
              <a:spLocks/>
            </p:cNvSpPr>
            <p:nvPr/>
          </p:nvSpPr>
          <p:spPr bwMode="auto">
            <a:xfrm flipH="1">
              <a:off x="2528" y="1040"/>
              <a:ext cx="552" cy="5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grpSp>
      <p:sp>
        <p:nvSpPr>
          <p:cNvPr id="180271" name="Text Box 47">
            <a:extLst>
              <a:ext uri="{FF2B5EF4-FFF2-40B4-BE49-F238E27FC236}">
                <a16:creationId xmlns:a16="http://schemas.microsoft.com/office/drawing/2014/main" xmlns="" id="{F0D1266A-1855-4669-BC42-BB1672AFFF6E}"/>
              </a:ext>
            </a:extLst>
          </p:cNvPr>
          <p:cNvSpPr txBox="1">
            <a:spLocks noChangeArrowheads="1"/>
          </p:cNvSpPr>
          <p:nvPr/>
        </p:nvSpPr>
        <p:spPr bwMode="auto">
          <a:xfrm>
            <a:off x="2501412" y="3134459"/>
            <a:ext cx="115618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846"/>
              </a:lnSpc>
            </a:pPr>
            <a:r>
              <a:rPr lang="it-IT" altLang="it-IT" sz="1846"/>
              <a:t>S4</a:t>
            </a:r>
          </a:p>
        </p:txBody>
      </p:sp>
      <p:sp>
        <p:nvSpPr>
          <p:cNvPr id="180272" name="Text Box 48">
            <a:extLst>
              <a:ext uri="{FF2B5EF4-FFF2-40B4-BE49-F238E27FC236}">
                <a16:creationId xmlns:a16="http://schemas.microsoft.com/office/drawing/2014/main" xmlns="" id="{EC7FF95D-97BA-4FAE-B897-12CF7E2A0824}"/>
              </a:ext>
            </a:extLst>
          </p:cNvPr>
          <p:cNvSpPr txBox="1">
            <a:spLocks noChangeArrowheads="1"/>
          </p:cNvSpPr>
          <p:nvPr/>
        </p:nvSpPr>
        <p:spPr bwMode="auto">
          <a:xfrm>
            <a:off x="5983166" y="3134459"/>
            <a:ext cx="115618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846"/>
              </a:lnSpc>
            </a:pPr>
            <a:r>
              <a:rPr lang="it-IT" altLang="it-IT" sz="1846"/>
              <a:t>S1</a:t>
            </a:r>
          </a:p>
        </p:txBody>
      </p:sp>
      <p:sp>
        <p:nvSpPr>
          <p:cNvPr id="180273" name="Text Box 49">
            <a:extLst>
              <a:ext uri="{FF2B5EF4-FFF2-40B4-BE49-F238E27FC236}">
                <a16:creationId xmlns:a16="http://schemas.microsoft.com/office/drawing/2014/main" xmlns="" id="{410FCEDE-AF2F-4190-AFA0-AB8BC218DB6B}"/>
              </a:ext>
            </a:extLst>
          </p:cNvPr>
          <p:cNvSpPr txBox="1">
            <a:spLocks noChangeArrowheads="1"/>
          </p:cNvSpPr>
          <p:nvPr/>
        </p:nvSpPr>
        <p:spPr bwMode="auto">
          <a:xfrm>
            <a:off x="3661997" y="2694843"/>
            <a:ext cx="115618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r">
              <a:lnSpc>
                <a:spcPts val="1846"/>
              </a:lnSpc>
            </a:pPr>
            <a:r>
              <a:rPr lang="it-IT" altLang="it-IT" sz="1846"/>
              <a:t>S3</a:t>
            </a:r>
          </a:p>
        </p:txBody>
      </p:sp>
      <p:sp>
        <p:nvSpPr>
          <p:cNvPr id="180274" name="Text Box 50">
            <a:extLst>
              <a:ext uri="{FF2B5EF4-FFF2-40B4-BE49-F238E27FC236}">
                <a16:creationId xmlns:a16="http://schemas.microsoft.com/office/drawing/2014/main" xmlns="" id="{BA9FDAFD-8A5B-471C-B5C7-90856E39E73E}"/>
              </a:ext>
            </a:extLst>
          </p:cNvPr>
          <p:cNvSpPr txBox="1">
            <a:spLocks noChangeArrowheads="1"/>
          </p:cNvSpPr>
          <p:nvPr/>
        </p:nvSpPr>
        <p:spPr bwMode="auto">
          <a:xfrm>
            <a:off x="4857751" y="2694843"/>
            <a:ext cx="115618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846"/>
              </a:lnSpc>
            </a:pPr>
            <a:r>
              <a:rPr lang="it-IT" altLang="it-IT" sz="1846"/>
              <a:t>S2</a:t>
            </a:r>
          </a:p>
        </p:txBody>
      </p:sp>
      <p:sp>
        <p:nvSpPr>
          <p:cNvPr id="180275" name="Text Box 51">
            <a:extLst>
              <a:ext uri="{FF2B5EF4-FFF2-40B4-BE49-F238E27FC236}">
                <a16:creationId xmlns:a16="http://schemas.microsoft.com/office/drawing/2014/main" xmlns="" id="{4F97429F-55E3-44FC-A5C4-58EC2A4353B9}"/>
              </a:ext>
            </a:extLst>
          </p:cNvPr>
          <p:cNvSpPr txBox="1">
            <a:spLocks noChangeArrowheads="1"/>
          </p:cNvSpPr>
          <p:nvPr/>
        </p:nvSpPr>
        <p:spPr bwMode="auto">
          <a:xfrm>
            <a:off x="1565031" y="1415562"/>
            <a:ext cx="1156189"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292"/>
              </a:lnSpc>
            </a:pPr>
            <a:r>
              <a:rPr lang="it-IT" altLang="it-IT" sz="1292"/>
              <a:t>Alto</a:t>
            </a:r>
          </a:p>
        </p:txBody>
      </p:sp>
      <p:sp>
        <p:nvSpPr>
          <p:cNvPr id="180276" name="Line 52">
            <a:extLst>
              <a:ext uri="{FF2B5EF4-FFF2-40B4-BE49-F238E27FC236}">
                <a16:creationId xmlns:a16="http://schemas.microsoft.com/office/drawing/2014/main" xmlns="" id="{9C20A442-BBF2-4F4E-9ADD-1D504CC2E261}"/>
              </a:ext>
            </a:extLst>
          </p:cNvPr>
          <p:cNvSpPr>
            <a:spLocks noChangeShapeType="1"/>
          </p:cNvSpPr>
          <p:nvPr/>
        </p:nvSpPr>
        <p:spPr bwMode="auto">
          <a:xfrm rot="5400000" flipH="1">
            <a:off x="572966" y="3149112"/>
            <a:ext cx="3001108"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180277" name="Text Box 53">
            <a:extLst>
              <a:ext uri="{FF2B5EF4-FFF2-40B4-BE49-F238E27FC236}">
                <a16:creationId xmlns:a16="http://schemas.microsoft.com/office/drawing/2014/main" xmlns="" id="{5CEDD7F3-8576-42D5-B1FB-44EC295CD0D0}"/>
              </a:ext>
            </a:extLst>
          </p:cNvPr>
          <p:cNvSpPr txBox="1">
            <a:spLocks noChangeArrowheads="1"/>
          </p:cNvSpPr>
          <p:nvPr/>
        </p:nvSpPr>
        <p:spPr bwMode="auto">
          <a:xfrm rot="16200000">
            <a:off x="796437" y="2954550"/>
            <a:ext cx="2548304" cy="42575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292"/>
              </a:lnSpc>
            </a:pPr>
            <a:r>
              <a:rPr lang="it-IT" altLang="it-IT" sz="1292"/>
              <a:t>Comportamento alla relazione</a:t>
            </a:r>
          </a:p>
          <a:p>
            <a:pPr algn="ctr">
              <a:lnSpc>
                <a:spcPts val="1292"/>
              </a:lnSpc>
            </a:pPr>
            <a:r>
              <a:rPr lang="it-IT" altLang="it-IT" sz="1292"/>
              <a:t>(comportamento di relazione)</a:t>
            </a:r>
          </a:p>
        </p:txBody>
      </p:sp>
      <p:sp>
        <p:nvSpPr>
          <p:cNvPr id="180278" name="WordArt 54">
            <a:extLst>
              <a:ext uri="{FF2B5EF4-FFF2-40B4-BE49-F238E27FC236}">
                <a16:creationId xmlns:a16="http://schemas.microsoft.com/office/drawing/2014/main" xmlns="" id="{AD793B58-7AED-4563-B781-1D874F5236AA}"/>
              </a:ext>
            </a:extLst>
          </p:cNvPr>
          <p:cNvSpPr>
            <a:spLocks noChangeArrowheads="1" noChangeShapeType="1" noTextEdit="1"/>
          </p:cNvSpPr>
          <p:nvPr/>
        </p:nvSpPr>
        <p:spPr bwMode="auto">
          <a:xfrm rot="19130391">
            <a:off x="3777762" y="1984131"/>
            <a:ext cx="977412" cy="27695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it-IT" sz="1662" kern="10">
                <a:ln w="9525">
                  <a:solidFill>
                    <a:srgbClr val="000000"/>
                  </a:solidFill>
                  <a:round/>
                  <a:headEnd type="none" w="sm" len="sm"/>
                  <a:tailEnd type="none" w="sm" len="sm"/>
                </a:ln>
                <a:solidFill>
                  <a:srgbClr val="000000"/>
                </a:solidFill>
                <a:cs typeface="Arial" panose="020B0604020202020204" pitchFamily="34" charset="0"/>
              </a:rPr>
              <a:t>Coinvolgere</a:t>
            </a:r>
          </a:p>
        </p:txBody>
      </p:sp>
      <p:sp>
        <p:nvSpPr>
          <p:cNvPr id="180279" name="WordArt 55">
            <a:extLst>
              <a:ext uri="{FF2B5EF4-FFF2-40B4-BE49-F238E27FC236}">
                <a16:creationId xmlns:a16="http://schemas.microsoft.com/office/drawing/2014/main" xmlns="" id="{F61FC023-E0B7-49E0-9A5D-A325C588F900}"/>
              </a:ext>
            </a:extLst>
          </p:cNvPr>
          <p:cNvSpPr>
            <a:spLocks noChangeArrowheads="1" noChangeShapeType="1" noTextEdit="1"/>
          </p:cNvSpPr>
          <p:nvPr/>
        </p:nvSpPr>
        <p:spPr bwMode="auto">
          <a:xfrm rot="2166291">
            <a:off x="4994031" y="1991459"/>
            <a:ext cx="791308" cy="237392"/>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it-IT" sz="1662" kern="10">
                <a:ln w="9525">
                  <a:solidFill>
                    <a:srgbClr val="000000"/>
                  </a:solidFill>
                  <a:round/>
                  <a:headEnd type="none" w="sm" len="sm"/>
                  <a:tailEnd type="none" w="sm" len="sm"/>
                </a:ln>
                <a:solidFill>
                  <a:srgbClr val="000000"/>
                </a:solidFill>
                <a:cs typeface="Arial" panose="020B0604020202020204" pitchFamily="34" charset="0"/>
              </a:rPr>
              <a:t>Vendere</a:t>
            </a:r>
          </a:p>
        </p:txBody>
      </p:sp>
      <p:sp>
        <p:nvSpPr>
          <p:cNvPr id="180280" name="WordArt 56">
            <a:extLst>
              <a:ext uri="{FF2B5EF4-FFF2-40B4-BE49-F238E27FC236}">
                <a16:creationId xmlns:a16="http://schemas.microsoft.com/office/drawing/2014/main" xmlns="" id="{C47A0A9A-C96A-4C6B-8C60-4748A27BDC2B}"/>
              </a:ext>
            </a:extLst>
          </p:cNvPr>
          <p:cNvSpPr>
            <a:spLocks noChangeArrowheads="1" noChangeShapeType="1" noTextEdit="1"/>
          </p:cNvSpPr>
          <p:nvPr/>
        </p:nvSpPr>
        <p:spPr bwMode="auto">
          <a:xfrm>
            <a:off x="2941028" y="3398227"/>
            <a:ext cx="747346" cy="47478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it-IT" sz="1477" kern="10">
                <a:ln w="9525">
                  <a:solidFill>
                    <a:srgbClr val="000000"/>
                  </a:solidFill>
                  <a:round/>
                  <a:headEnd type="none" w="sm" len="sm"/>
                  <a:tailEnd type="none" w="sm" len="sm"/>
                </a:ln>
                <a:solidFill>
                  <a:srgbClr val="000000"/>
                </a:solidFill>
                <a:cs typeface="Arial" panose="020B0604020202020204" pitchFamily="34" charset="0"/>
              </a:rPr>
              <a:t>Delegare</a:t>
            </a:r>
          </a:p>
        </p:txBody>
      </p:sp>
      <p:sp>
        <p:nvSpPr>
          <p:cNvPr id="180281" name="WordArt 57">
            <a:extLst>
              <a:ext uri="{FF2B5EF4-FFF2-40B4-BE49-F238E27FC236}">
                <a16:creationId xmlns:a16="http://schemas.microsoft.com/office/drawing/2014/main" xmlns="" id="{1FCECC2E-6A07-4C71-B6C5-10E4889A9E8D}"/>
              </a:ext>
            </a:extLst>
          </p:cNvPr>
          <p:cNvSpPr>
            <a:spLocks noChangeArrowheads="1" noChangeShapeType="1" noTextEdit="1"/>
          </p:cNvSpPr>
          <p:nvPr/>
        </p:nvSpPr>
        <p:spPr bwMode="auto">
          <a:xfrm rot="3019005">
            <a:off x="5640265" y="3239966"/>
            <a:ext cx="747346" cy="47478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it-IT" sz="1477" kern="10">
                <a:ln w="9525">
                  <a:solidFill>
                    <a:srgbClr val="000000"/>
                  </a:solidFill>
                  <a:round/>
                  <a:headEnd type="none" w="sm" len="sm"/>
                  <a:tailEnd type="none" w="sm" len="sm"/>
                </a:ln>
                <a:solidFill>
                  <a:srgbClr val="000000"/>
                </a:solidFill>
                <a:cs typeface="Arial" panose="020B0604020202020204" pitchFamily="34" charset="0"/>
              </a:rPr>
              <a:t>Prescrivere</a:t>
            </a:r>
          </a:p>
        </p:txBody>
      </p:sp>
      <p:sp>
        <p:nvSpPr>
          <p:cNvPr id="59" name="Rectangle 2">
            <a:extLst>
              <a:ext uri="{FF2B5EF4-FFF2-40B4-BE49-F238E27FC236}">
                <a16:creationId xmlns:a16="http://schemas.microsoft.com/office/drawing/2014/main" xmlns="" id="{65B4BCE9-0C9B-443C-AFC1-725901C88523}"/>
              </a:ext>
            </a:extLst>
          </p:cNvPr>
          <p:cNvSpPr>
            <a:spLocks noGrp="1" noChangeArrowheads="1"/>
          </p:cNvSpPr>
          <p:nvPr>
            <p:ph type="title"/>
          </p:nvPr>
        </p:nvSpPr>
        <p:spPr>
          <a:xfrm>
            <a:off x="899592" y="332656"/>
            <a:ext cx="7571184" cy="720080"/>
          </a:xfrm>
        </p:spPr>
        <p:txBody>
          <a:bodyPr/>
          <a:lstStyle/>
          <a:p>
            <a:r>
              <a:rPr lang="it-IT" altLang="it-IT" sz="3600" b="1" dirty="0"/>
              <a:t>LA LEADERSHIP SITUAZIONALE</a:t>
            </a:r>
          </a:p>
        </p:txBody>
      </p:sp>
    </p:spTree>
    <p:extLst>
      <p:ext uri="{BB962C8B-B14F-4D97-AF65-F5344CB8AC3E}">
        <p14:creationId xmlns:p14="http://schemas.microsoft.com/office/powerpoint/2010/main" val="3568211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a:extLst>
              <a:ext uri="{FF2B5EF4-FFF2-40B4-BE49-F238E27FC236}">
                <a16:creationId xmlns:a16="http://schemas.microsoft.com/office/drawing/2014/main" xmlns="" id="{32472665-9A8A-4249-AB8B-23CC0790051B}"/>
              </a:ext>
            </a:extLst>
          </p:cNvPr>
          <p:cNvSpPr>
            <a:spLocks noGrp="1" noChangeArrowheads="1"/>
          </p:cNvSpPr>
          <p:nvPr>
            <p:ph type="body" idx="1"/>
          </p:nvPr>
        </p:nvSpPr>
        <p:spPr>
          <a:xfrm>
            <a:off x="770793" y="1389185"/>
            <a:ext cx="7537938" cy="509954"/>
          </a:xfrm>
        </p:spPr>
        <p:txBody>
          <a:bodyPr/>
          <a:lstStyle/>
          <a:p>
            <a:pPr>
              <a:lnSpc>
                <a:spcPct val="75000"/>
              </a:lnSpc>
              <a:buFont typeface="Monotype Sorts" pitchFamily="2" charset="2"/>
              <a:buNone/>
            </a:pPr>
            <a:r>
              <a:rPr lang="it-IT" altLang="it-IT" b="1"/>
              <a:t>Esercizio</a:t>
            </a:r>
          </a:p>
          <a:p>
            <a:pPr>
              <a:lnSpc>
                <a:spcPct val="75000"/>
              </a:lnSpc>
              <a:buFont typeface="Monotype Sorts" pitchFamily="2" charset="2"/>
              <a:buNone/>
            </a:pPr>
            <a:r>
              <a:rPr lang="it-IT" altLang="it-IT"/>
              <a:t>Definire le caratteristiche o finalità dei 4 stili di leadership</a:t>
            </a:r>
          </a:p>
        </p:txBody>
      </p:sp>
      <p:sp>
        <p:nvSpPr>
          <p:cNvPr id="181252" name="Line 4">
            <a:extLst>
              <a:ext uri="{FF2B5EF4-FFF2-40B4-BE49-F238E27FC236}">
                <a16:creationId xmlns:a16="http://schemas.microsoft.com/office/drawing/2014/main" xmlns="" id="{E8FAFA31-B246-410E-9BDF-54C63C24CB69}"/>
              </a:ext>
            </a:extLst>
          </p:cNvPr>
          <p:cNvSpPr>
            <a:spLocks noChangeShapeType="1"/>
          </p:cNvSpPr>
          <p:nvPr/>
        </p:nvSpPr>
        <p:spPr bwMode="auto">
          <a:xfrm>
            <a:off x="4362450" y="2479431"/>
            <a:ext cx="0" cy="3323492"/>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62"/>
          </a:p>
        </p:txBody>
      </p:sp>
      <p:sp>
        <p:nvSpPr>
          <p:cNvPr id="181253" name="Line 5">
            <a:extLst>
              <a:ext uri="{FF2B5EF4-FFF2-40B4-BE49-F238E27FC236}">
                <a16:creationId xmlns:a16="http://schemas.microsoft.com/office/drawing/2014/main" xmlns="" id="{2096E640-AC6D-4E03-A129-15A4C1042741}"/>
              </a:ext>
            </a:extLst>
          </p:cNvPr>
          <p:cNvSpPr>
            <a:spLocks noChangeShapeType="1"/>
          </p:cNvSpPr>
          <p:nvPr/>
        </p:nvSpPr>
        <p:spPr bwMode="auto">
          <a:xfrm rot="16200000">
            <a:off x="4361718" y="597145"/>
            <a:ext cx="1465" cy="7016262"/>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62"/>
          </a:p>
        </p:txBody>
      </p:sp>
      <p:sp>
        <p:nvSpPr>
          <p:cNvPr id="181254" name="Rectangle 6">
            <a:extLst>
              <a:ext uri="{FF2B5EF4-FFF2-40B4-BE49-F238E27FC236}">
                <a16:creationId xmlns:a16="http://schemas.microsoft.com/office/drawing/2014/main" xmlns="" id="{D7AAD4C9-A12E-4E0B-8EA2-40DDD8D495BE}"/>
              </a:ext>
            </a:extLst>
          </p:cNvPr>
          <p:cNvSpPr>
            <a:spLocks noChangeArrowheads="1"/>
          </p:cNvSpPr>
          <p:nvPr/>
        </p:nvSpPr>
        <p:spPr bwMode="auto">
          <a:xfrm>
            <a:off x="841131" y="2620108"/>
            <a:ext cx="3405554" cy="50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lstStyle>
            <a:lvl1pPr marL="474663" indent="-474663" algn="l">
              <a:defRPr sz="2400">
                <a:solidFill>
                  <a:schemeClr val="tx1"/>
                </a:solidFill>
                <a:latin typeface="Times New Roman" panose="02020603050405020304" pitchFamily="18" charset="0"/>
              </a:defRPr>
            </a:lvl1pPr>
            <a:lvl2pPr marL="950913" indent="-285750" algn="l">
              <a:defRPr sz="2400">
                <a:solidFill>
                  <a:schemeClr val="tx1"/>
                </a:solidFill>
                <a:latin typeface="Times New Roman" panose="02020603050405020304" pitchFamily="18" charset="0"/>
              </a:defRPr>
            </a:lvl2pPr>
            <a:lvl3pPr marL="1370013" indent="-228600" algn="l">
              <a:defRPr sz="2400">
                <a:solidFill>
                  <a:schemeClr val="tx1"/>
                </a:solidFill>
                <a:latin typeface="Times New Roman" panose="02020603050405020304" pitchFamily="18" charset="0"/>
              </a:defRPr>
            </a:lvl3pPr>
            <a:lvl4pPr marL="1712913"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5000"/>
              </a:lnSpc>
              <a:spcBef>
                <a:spcPct val="45000"/>
              </a:spcBef>
              <a:buClr>
                <a:schemeClr val="tx1"/>
              </a:buClr>
              <a:buSzPct val="75000"/>
              <a:buFont typeface="Monotype Sorts" pitchFamily="2" charset="2"/>
              <a:buNone/>
            </a:pPr>
            <a:r>
              <a:rPr lang="it-IT" altLang="it-IT" sz="2031"/>
              <a:t>Coinvolgere/motivare</a:t>
            </a:r>
          </a:p>
        </p:txBody>
      </p:sp>
      <p:sp>
        <p:nvSpPr>
          <p:cNvPr id="181255" name="Rectangle 7">
            <a:extLst>
              <a:ext uri="{FF2B5EF4-FFF2-40B4-BE49-F238E27FC236}">
                <a16:creationId xmlns:a16="http://schemas.microsoft.com/office/drawing/2014/main" xmlns="" id="{AC920579-0CE6-4982-B84E-7A0A050F3354}"/>
              </a:ext>
            </a:extLst>
          </p:cNvPr>
          <p:cNvSpPr>
            <a:spLocks noChangeArrowheads="1"/>
          </p:cNvSpPr>
          <p:nvPr/>
        </p:nvSpPr>
        <p:spPr bwMode="auto">
          <a:xfrm>
            <a:off x="841131" y="4273061"/>
            <a:ext cx="3405554" cy="50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lstStyle>
            <a:lvl1pPr marL="474663" indent="-474663" algn="l">
              <a:defRPr sz="2400">
                <a:solidFill>
                  <a:schemeClr val="tx1"/>
                </a:solidFill>
                <a:latin typeface="Times New Roman" panose="02020603050405020304" pitchFamily="18" charset="0"/>
              </a:defRPr>
            </a:lvl1pPr>
            <a:lvl2pPr marL="950913" indent="-285750" algn="l">
              <a:defRPr sz="2400">
                <a:solidFill>
                  <a:schemeClr val="tx1"/>
                </a:solidFill>
                <a:latin typeface="Times New Roman" panose="02020603050405020304" pitchFamily="18" charset="0"/>
              </a:defRPr>
            </a:lvl2pPr>
            <a:lvl3pPr marL="1370013" indent="-228600" algn="l">
              <a:defRPr sz="2400">
                <a:solidFill>
                  <a:schemeClr val="tx1"/>
                </a:solidFill>
                <a:latin typeface="Times New Roman" panose="02020603050405020304" pitchFamily="18" charset="0"/>
              </a:defRPr>
            </a:lvl3pPr>
            <a:lvl4pPr marL="1712913"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5000"/>
              </a:lnSpc>
              <a:spcBef>
                <a:spcPct val="45000"/>
              </a:spcBef>
              <a:buClr>
                <a:schemeClr val="tx1"/>
              </a:buClr>
              <a:buSzPct val="75000"/>
              <a:buFont typeface="Monotype Sorts" pitchFamily="2" charset="2"/>
              <a:buNone/>
            </a:pPr>
            <a:r>
              <a:rPr lang="it-IT" altLang="it-IT" sz="2031"/>
              <a:t>Delegare</a:t>
            </a:r>
          </a:p>
        </p:txBody>
      </p:sp>
      <p:sp>
        <p:nvSpPr>
          <p:cNvPr id="181256" name="Rectangle 8">
            <a:extLst>
              <a:ext uri="{FF2B5EF4-FFF2-40B4-BE49-F238E27FC236}">
                <a16:creationId xmlns:a16="http://schemas.microsoft.com/office/drawing/2014/main" xmlns="" id="{17ABF010-7A30-48E8-9393-CCFA5523D38F}"/>
              </a:ext>
            </a:extLst>
          </p:cNvPr>
          <p:cNvSpPr>
            <a:spLocks noChangeArrowheads="1"/>
          </p:cNvSpPr>
          <p:nvPr/>
        </p:nvSpPr>
        <p:spPr bwMode="auto">
          <a:xfrm>
            <a:off x="4445977" y="2620108"/>
            <a:ext cx="3405554" cy="50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lstStyle>
            <a:lvl1pPr marL="474663" indent="-474663" algn="l">
              <a:defRPr sz="2400">
                <a:solidFill>
                  <a:schemeClr val="tx1"/>
                </a:solidFill>
                <a:latin typeface="Times New Roman" panose="02020603050405020304" pitchFamily="18" charset="0"/>
              </a:defRPr>
            </a:lvl1pPr>
            <a:lvl2pPr marL="950913" indent="-285750" algn="l">
              <a:defRPr sz="2400">
                <a:solidFill>
                  <a:schemeClr val="tx1"/>
                </a:solidFill>
                <a:latin typeface="Times New Roman" panose="02020603050405020304" pitchFamily="18" charset="0"/>
              </a:defRPr>
            </a:lvl2pPr>
            <a:lvl3pPr marL="1370013" indent="-228600" algn="l">
              <a:defRPr sz="2400">
                <a:solidFill>
                  <a:schemeClr val="tx1"/>
                </a:solidFill>
                <a:latin typeface="Times New Roman" panose="02020603050405020304" pitchFamily="18" charset="0"/>
              </a:defRPr>
            </a:lvl3pPr>
            <a:lvl4pPr marL="1712913"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5000"/>
              </a:lnSpc>
              <a:spcBef>
                <a:spcPct val="45000"/>
              </a:spcBef>
              <a:buClr>
                <a:schemeClr val="tx1"/>
              </a:buClr>
              <a:buSzPct val="75000"/>
              <a:buFont typeface="Monotype Sorts" pitchFamily="2" charset="2"/>
              <a:buNone/>
            </a:pPr>
            <a:r>
              <a:rPr lang="it-IT" altLang="it-IT" sz="2031"/>
              <a:t>Vendere</a:t>
            </a:r>
          </a:p>
        </p:txBody>
      </p:sp>
      <p:sp>
        <p:nvSpPr>
          <p:cNvPr id="181257" name="Rectangle 9">
            <a:extLst>
              <a:ext uri="{FF2B5EF4-FFF2-40B4-BE49-F238E27FC236}">
                <a16:creationId xmlns:a16="http://schemas.microsoft.com/office/drawing/2014/main" xmlns="" id="{BB93F977-4672-4068-A92D-AFAC3C60C2FF}"/>
              </a:ext>
            </a:extLst>
          </p:cNvPr>
          <p:cNvSpPr>
            <a:spLocks noChangeArrowheads="1"/>
          </p:cNvSpPr>
          <p:nvPr/>
        </p:nvSpPr>
        <p:spPr bwMode="auto">
          <a:xfrm>
            <a:off x="4445977" y="4273061"/>
            <a:ext cx="3405554" cy="50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lstStyle>
            <a:lvl1pPr marL="474663" indent="-474663" algn="l">
              <a:defRPr sz="2400">
                <a:solidFill>
                  <a:schemeClr val="tx1"/>
                </a:solidFill>
                <a:latin typeface="Times New Roman" panose="02020603050405020304" pitchFamily="18" charset="0"/>
              </a:defRPr>
            </a:lvl1pPr>
            <a:lvl2pPr marL="950913" indent="-285750" algn="l">
              <a:defRPr sz="2400">
                <a:solidFill>
                  <a:schemeClr val="tx1"/>
                </a:solidFill>
                <a:latin typeface="Times New Roman" panose="02020603050405020304" pitchFamily="18" charset="0"/>
              </a:defRPr>
            </a:lvl2pPr>
            <a:lvl3pPr marL="1370013" indent="-228600" algn="l">
              <a:defRPr sz="2400">
                <a:solidFill>
                  <a:schemeClr val="tx1"/>
                </a:solidFill>
                <a:latin typeface="Times New Roman" panose="02020603050405020304" pitchFamily="18" charset="0"/>
              </a:defRPr>
            </a:lvl3pPr>
            <a:lvl4pPr marL="1712913"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5000"/>
              </a:lnSpc>
              <a:spcBef>
                <a:spcPct val="45000"/>
              </a:spcBef>
              <a:buClr>
                <a:schemeClr val="tx1"/>
              </a:buClr>
              <a:buSzPct val="75000"/>
              <a:buFont typeface="Monotype Sorts" pitchFamily="2" charset="2"/>
              <a:buNone/>
            </a:pPr>
            <a:r>
              <a:rPr lang="it-IT" altLang="it-IT" sz="2031"/>
              <a:t>Prescrivere</a:t>
            </a:r>
          </a:p>
        </p:txBody>
      </p:sp>
      <p:sp>
        <p:nvSpPr>
          <p:cNvPr id="12" name="Rectangle 2">
            <a:extLst>
              <a:ext uri="{FF2B5EF4-FFF2-40B4-BE49-F238E27FC236}">
                <a16:creationId xmlns:a16="http://schemas.microsoft.com/office/drawing/2014/main" xmlns="" id="{F0A24F03-42AD-4E03-9799-FE49C8EB0C3B}"/>
              </a:ext>
            </a:extLst>
          </p:cNvPr>
          <p:cNvSpPr txBox="1">
            <a:spLocks noChangeArrowheads="1"/>
          </p:cNvSpPr>
          <p:nvPr/>
        </p:nvSpPr>
        <p:spPr bwMode="auto">
          <a:xfrm>
            <a:off x="1187624" y="308176"/>
            <a:ext cx="7571184"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400" kern="1200">
                <a:solidFill>
                  <a:srgbClr val="002060"/>
                </a:solidFill>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it-IT" altLang="it-IT" sz="3600" b="1" dirty="0"/>
              <a:t>LA LEADERSHIP SITUAZIONALE</a:t>
            </a:r>
          </a:p>
        </p:txBody>
      </p:sp>
    </p:spTree>
    <p:extLst>
      <p:ext uri="{BB962C8B-B14F-4D97-AF65-F5344CB8AC3E}">
        <p14:creationId xmlns:p14="http://schemas.microsoft.com/office/powerpoint/2010/main" val="2706166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a:extLst>
              <a:ext uri="{FF2B5EF4-FFF2-40B4-BE49-F238E27FC236}">
                <a16:creationId xmlns:a16="http://schemas.microsoft.com/office/drawing/2014/main" xmlns="" id="{D714BDA2-1494-4BC7-A71C-8168AFF8FDF5}"/>
              </a:ext>
            </a:extLst>
          </p:cNvPr>
          <p:cNvSpPr>
            <a:spLocks noGrp="1" noChangeArrowheads="1"/>
          </p:cNvSpPr>
          <p:nvPr>
            <p:ph type="body" idx="1"/>
          </p:nvPr>
        </p:nvSpPr>
        <p:spPr>
          <a:xfrm>
            <a:off x="507023" y="1354016"/>
            <a:ext cx="8135815" cy="4642338"/>
          </a:xfrm>
        </p:spPr>
        <p:txBody>
          <a:bodyPr/>
          <a:lstStyle/>
          <a:p>
            <a:pPr marL="0" indent="0" algn="just">
              <a:buNone/>
            </a:pPr>
            <a:endParaRPr lang="it-IT" altLang="it-IT" b="1" dirty="0"/>
          </a:p>
          <a:p>
            <a:pPr marL="0" indent="0" algn="just">
              <a:buNone/>
            </a:pPr>
            <a:r>
              <a:rPr lang="it-IT" altLang="it-IT" sz="2585" b="1" dirty="0"/>
              <a:t>“</a:t>
            </a:r>
            <a:r>
              <a:rPr lang="it-IT" altLang="it-IT" sz="2215" b="1" dirty="0"/>
              <a:t>Prescrivere” è per una bassa maturità</a:t>
            </a:r>
          </a:p>
          <a:p>
            <a:pPr marL="0" indent="0" algn="just">
              <a:buNone/>
            </a:pPr>
            <a:endParaRPr lang="it-IT" altLang="it-IT" sz="2215" b="1" dirty="0"/>
          </a:p>
          <a:p>
            <a:pPr marL="0" indent="0" algn="just">
              <a:lnSpc>
                <a:spcPts val="2769"/>
              </a:lnSpc>
              <a:spcBef>
                <a:spcPct val="0"/>
              </a:spcBef>
              <a:buNone/>
            </a:pPr>
            <a:r>
              <a:rPr lang="it-IT" altLang="it-IT" sz="2215" dirty="0"/>
              <a:t>Le persone che non sono capaci </a:t>
            </a:r>
            <a:r>
              <a:rPr lang="it-IT" altLang="it-IT" sz="2215" dirty="0" err="1"/>
              <a:t>nè</a:t>
            </a:r>
            <a:r>
              <a:rPr lang="it-IT" altLang="it-IT" sz="2215" dirty="0"/>
              <a:t> pronte (M1) ad assumersi la responsabilità di fare qualcosa non sono competenti </a:t>
            </a:r>
            <a:r>
              <a:rPr lang="it-IT" altLang="it-IT" sz="2215" dirty="0" err="1"/>
              <a:t>nè</a:t>
            </a:r>
            <a:r>
              <a:rPr lang="it-IT" altLang="it-IT" sz="2215" dirty="0"/>
              <a:t> sicuri di </a:t>
            </a:r>
            <a:r>
              <a:rPr lang="it-IT" altLang="it-IT" sz="2215" dirty="0" err="1"/>
              <a:t>sè</a:t>
            </a:r>
            <a:r>
              <a:rPr lang="it-IT" altLang="it-IT" sz="2215" dirty="0"/>
              <a:t>.</a:t>
            </a:r>
          </a:p>
          <a:p>
            <a:pPr marL="0" indent="0" algn="just">
              <a:lnSpc>
                <a:spcPts val="2769"/>
              </a:lnSpc>
              <a:spcBef>
                <a:spcPct val="0"/>
              </a:spcBef>
              <a:buNone/>
            </a:pPr>
            <a:endParaRPr lang="it-IT" altLang="it-IT" sz="2215" dirty="0"/>
          </a:p>
          <a:p>
            <a:pPr marL="0" indent="0" algn="just">
              <a:lnSpc>
                <a:spcPts val="2769"/>
              </a:lnSpc>
              <a:spcBef>
                <a:spcPct val="0"/>
              </a:spcBef>
              <a:buNone/>
            </a:pPr>
            <a:endParaRPr lang="it-IT" altLang="it-IT" sz="2215" dirty="0"/>
          </a:p>
        </p:txBody>
      </p:sp>
      <p:sp>
        <p:nvSpPr>
          <p:cNvPr id="182276" name="Text Box 4">
            <a:extLst>
              <a:ext uri="{FF2B5EF4-FFF2-40B4-BE49-F238E27FC236}">
                <a16:creationId xmlns:a16="http://schemas.microsoft.com/office/drawing/2014/main" xmlns="" id="{A65D21DA-26C0-4644-9964-F88BDE8CFDAF}"/>
              </a:ext>
            </a:extLst>
          </p:cNvPr>
          <p:cNvSpPr txBox="1">
            <a:spLocks noChangeArrowheads="1"/>
          </p:cNvSpPr>
          <p:nvPr/>
        </p:nvSpPr>
        <p:spPr bwMode="auto">
          <a:xfrm>
            <a:off x="7408420" y="5994890"/>
            <a:ext cx="829073" cy="37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846">
                <a:effectLst>
                  <a:outerShdw blurRad="38100" dist="38100" dir="2700000" algn="tl">
                    <a:srgbClr val="C0C0C0"/>
                  </a:outerShdw>
                </a:effectLst>
                <a:latin typeface="Arial" panose="020B0604020202020204" pitchFamily="34" charset="0"/>
              </a:rPr>
              <a:t>segue</a:t>
            </a:r>
          </a:p>
        </p:txBody>
      </p:sp>
      <p:sp>
        <p:nvSpPr>
          <p:cNvPr id="7" name="Rectangle 2">
            <a:extLst>
              <a:ext uri="{FF2B5EF4-FFF2-40B4-BE49-F238E27FC236}">
                <a16:creationId xmlns:a16="http://schemas.microsoft.com/office/drawing/2014/main" xmlns="" id="{09169DE4-46FC-475A-9DB3-81E6DE07C9D2}"/>
              </a:ext>
            </a:extLst>
          </p:cNvPr>
          <p:cNvSpPr>
            <a:spLocks noGrp="1" noChangeArrowheads="1"/>
          </p:cNvSpPr>
          <p:nvPr>
            <p:ph type="title"/>
          </p:nvPr>
        </p:nvSpPr>
        <p:spPr>
          <a:xfrm>
            <a:off x="899592" y="476672"/>
            <a:ext cx="7571184" cy="720080"/>
          </a:xfrm>
        </p:spPr>
        <p:txBody>
          <a:bodyPr/>
          <a:lstStyle/>
          <a:p>
            <a:r>
              <a:rPr lang="it-IT" altLang="it-IT" sz="3600" b="1" dirty="0"/>
              <a:t>LA LEADERSHIP SITUAZIONALE</a:t>
            </a:r>
          </a:p>
        </p:txBody>
      </p:sp>
      <p:sp>
        <p:nvSpPr>
          <p:cNvPr id="8" name="Rectangle 3">
            <a:extLst>
              <a:ext uri="{FF2B5EF4-FFF2-40B4-BE49-F238E27FC236}">
                <a16:creationId xmlns:a16="http://schemas.microsoft.com/office/drawing/2014/main" xmlns="" id="{C7F43668-8B2D-4747-BF87-9B002EA9D191}"/>
              </a:ext>
            </a:extLst>
          </p:cNvPr>
          <p:cNvSpPr txBox="1">
            <a:spLocks noChangeArrowheads="1"/>
          </p:cNvSpPr>
          <p:nvPr/>
        </p:nvSpPr>
        <p:spPr bwMode="auto">
          <a:xfrm>
            <a:off x="507022" y="2924944"/>
            <a:ext cx="8135815" cy="4642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1400" kern="1200">
                <a:solidFill>
                  <a:srgbClr val="002060"/>
                </a:solidFill>
                <a:latin typeface="Calibri"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1400" kern="1200">
                <a:solidFill>
                  <a:srgbClr val="002060"/>
                </a:solidFill>
                <a:latin typeface="Calibri"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1400" kern="1200">
                <a:solidFill>
                  <a:srgbClr val="002060"/>
                </a:solidFill>
                <a:latin typeface="Calibri"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sz="1400" kern="1200">
                <a:solidFill>
                  <a:srgbClr val="002060"/>
                </a:solidFill>
                <a:latin typeface="Calibri"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sz="1400" kern="1200">
                <a:solidFill>
                  <a:srgbClr val="00206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it-IT" altLang="it-IT" sz="2215" dirty="0"/>
          </a:p>
          <a:p>
            <a:pPr marL="0" indent="0" algn="just">
              <a:lnSpc>
                <a:spcPct val="115000"/>
              </a:lnSpc>
              <a:spcBef>
                <a:spcPct val="0"/>
              </a:spcBef>
              <a:buFont typeface="Arial" pitchFamily="34" charset="0"/>
              <a:buNone/>
            </a:pPr>
            <a:r>
              <a:rPr lang="it-IT" altLang="it-IT" sz="2215" dirty="0"/>
              <a:t>Il leader definisce i ruoli e dice alle persone che cosa fare, come, quando e dove svolgere le varie mansioni, ponendo l’accento sul comportamento direttivo. </a:t>
            </a:r>
          </a:p>
          <a:p>
            <a:pPr marL="0" indent="0" algn="just">
              <a:lnSpc>
                <a:spcPct val="115000"/>
              </a:lnSpc>
              <a:spcBef>
                <a:spcPct val="0"/>
              </a:spcBef>
              <a:buFont typeface="Arial" pitchFamily="34" charset="0"/>
              <a:buNone/>
            </a:pPr>
            <a:r>
              <a:rPr lang="it-IT" altLang="it-IT" sz="2215" dirty="0"/>
              <a:t>Questo stile prevede, quindi, un alto comportamento direttivo e un basso comportamento di relazione.</a:t>
            </a:r>
          </a:p>
          <a:p>
            <a:pPr marL="0" indent="0" algn="just">
              <a:lnSpc>
                <a:spcPct val="115000"/>
              </a:lnSpc>
              <a:spcBef>
                <a:spcPct val="0"/>
              </a:spcBef>
              <a:buFont typeface="Arial" pitchFamily="34" charset="0"/>
              <a:buNone/>
            </a:pPr>
            <a:endParaRPr lang="it-IT" altLang="it-IT" sz="2215" b="1" dirty="0"/>
          </a:p>
        </p:txBody>
      </p:sp>
    </p:spTree>
    <p:extLst>
      <p:ext uri="{BB962C8B-B14F-4D97-AF65-F5344CB8AC3E}">
        <p14:creationId xmlns:p14="http://schemas.microsoft.com/office/powerpoint/2010/main" val="246874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929900"/>
            <a:ext cx="8458200" cy="3581400"/>
          </a:xfrm>
        </p:spPr>
        <p:txBody>
          <a:bodyPr/>
          <a:lstStyle/>
          <a:p>
            <a:pPr algn="ctr">
              <a:buNone/>
            </a:pPr>
            <a:r>
              <a:rPr lang="it-IT" sz="2800" i="1" dirty="0"/>
              <a:t>Leadership è </a:t>
            </a:r>
          </a:p>
          <a:p>
            <a:pPr algn="ctr">
              <a:buNone/>
            </a:pPr>
            <a:r>
              <a:rPr lang="it-IT" sz="2800" i="1" dirty="0"/>
              <a:t>comunicare agli altri il loro valore e il loro potenziale in maniera tanto chiara da far sì che li vedano essi stessi. </a:t>
            </a:r>
          </a:p>
          <a:p>
            <a:pPr algn="ctr">
              <a:buNone/>
            </a:pPr>
            <a:endParaRPr lang="it-IT" sz="2800" i="1" dirty="0"/>
          </a:p>
          <a:p>
            <a:pPr algn="ctr">
              <a:buNone/>
            </a:pPr>
            <a:r>
              <a:rPr lang="it-IT" sz="2800" i="1" dirty="0"/>
              <a:t>(Stephen </a:t>
            </a:r>
            <a:r>
              <a:rPr lang="it-IT" sz="2800" i="1" dirty="0" err="1"/>
              <a:t>Covey</a:t>
            </a:r>
            <a:r>
              <a:rPr lang="it-IT" sz="2800" i="1" dirty="0"/>
              <a:t> - L'ottava regola)</a:t>
            </a:r>
          </a:p>
        </p:txBody>
      </p:sp>
      <p:pic>
        <p:nvPicPr>
          <p:cNvPr id="34818" name="Picture 2" descr="https://encrypted-tbn1.gstatic.com/images?q=tbn:ANd9GcRImycKb5YLphsn0AaXcrm4_5ABGAiRfM4o3Win03HT9KvnN5Qi"/>
          <p:cNvPicPr>
            <a:picLocks noChangeAspect="1" noChangeArrowheads="1"/>
          </p:cNvPicPr>
          <p:nvPr/>
        </p:nvPicPr>
        <p:blipFill>
          <a:blip r:embed="rId3" cstate="print"/>
          <a:srcRect/>
          <a:stretch>
            <a:fillRect/>
          </a:stretch>
        </p:blipFill>
        <p:spPr bwMode="auto">
          <a:xfrm rot="1520930">
            <a:off x="7574582" y="15154"/>
            <a:ext cx="1260139" cy="1728192"/>
          </a:xfrm>
          <a:prstGeom prst="rect">
            <a:avLst/>
          </a:prstGeom>
          <a:noFill/>
        </p:spPr>
      </p:pic>
    </p:spTree>
    <p:extLst>
      <p:ext uri="{BB962C8B-B14F-4D97-AF65-F5344CB8AC3E}">
        <p14:creationId xmlns:p14="http://schemas.microsoft.com/office/powerpoint/2010/main" val="3740946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a:extLst>
              <a:ext uri="{FF2B5EF4-FFF2-40B4-BE49-F238E27FC236}">
                <a16:creationId xmlns:a16="http://schemas.microsoft.com/office/drawing/2014/main" xmlns="" id="{624503B7-27CA-4361-AB98-20C0345C4839}"/>
              </a:ext>
            </a:extLst>
          </p:cNvPr>
          <p:cNvSpPr>
            <a:spLocks noGrp="1" noChangeArrowheads="1"/>
          </p:cNvSpPr>
          <p:nvPr>
            <p:ph type="body" idx="1"/>
          </p:nvPr>
        </p:nvSpPr>
        <p:spPr>
          <a:xfrm>
            <a:off x="507023" y="1371600"/>
            <a:ext cx="8276492" cy="4572000"/>
          </a:xfrm>
        </p:spPr>
        <p:txBody>
          <a:bodyPr/>
          <a:lstStyle/>
          <a:p>
            <a:pPr marL="0" indent="0">
              <a:lnSpc>
                <a:spcPct val="75000"/>
              </a:lnSpc>
              <a:buNone/>
            </a:pPr>
            <a:endParaRPr lang="it-IT" altLang="it-IT" sz="2400" b="1" dirty="0"/>
          </a:p>
          <a:p>
            <a:pPr marL="0" indent="0">
              <a:lnSpc>
                <a:spcPct val="75000"/>
              </a:lnSpc>
              <a:buNone/>
            </a:pPr>
            <a:r>
              <a:rPr lang="it-IT" altLang="it-IT" sz="2400" b="1" dirty="0"/>
              <a:t>“Vendere” è per una maturità medio bassa</a:t>
            </a:r>
          </a:p>
          <a:p>
            <a:pPr marL="0" indent="0">
              <a:lnSpc>
                <a:spcPct val="75000"/>
              </a:lnSpc>
              <a:buNone/>
            </a:pPr>
            <a:endParaRPr lang="it-IT" altLang="it-IT" sz="2400" b="1" dirty="0"/>
          </a:p>
          <a:p>
            <a:pPr marL="0" indent="0" algn="just">
              <a:lnSpc>
                <a:spcPts val="2769"/>
              </a:lnSpc>
              <a:spcBef>
                <a:spcPct val="0"/>
              </a:spcBef>
              <a:buNone/>
            </a:pPr>
            <a:r>
              <a:rPr lang="it-IT" altLang="it-IT" sz="2400" dirty="0"/>
              <a:t>Le persone incapaci, ma disponibili (M2) ad assumersi la responsabilità, hanno fiducia in se stesse, ma mancano ancora di capacità. Si direbbe, quindi, che uno stile di “vendita” (S2), che presuppone un comportamento direttivo, data la mancanza di capacità, ma anche un comportamento di sostegno per consolidare la disponibilità e l’entusiasmo dei collaboratori, sia il più opportuno con individui a questo livello di maturità.</a:t>
            </a:r>
          </a:p>
          <a:p>
            <a:pPr marL="0" indent="0">
              <a:lnSpc>
                <a:spcPts val="2769"/>
              </a:lnSpc>
              <a:spcBef>
                <a:spcPct val="0"/>
              </a:spcBef>
              <a:buNone/>
            </a:pPr>
            <a:endParaRPr lang="it-IT" altLang="it-IT" sz="2400" dirty="0"/>
          </a:p>
        </p:txBody>
      </p:sp>
      <p:sp>
        <p:nvSpPr>
          <p:cNvPr id="183300" name="Text Box 4">
            <a:extLst>
              <a:ext uri="{FF2B5EF4-FFF2-40B4-BE49-F238E27FC236}">
                <a16:creationId xmlns:a16="http://schemas.microsoft.com/office/drawing/2014/main" xmlns="" id="{C4C1C405-54E0-48E5-A744-2C08F50777D1}"/>
              </a:ext>
            </a:extLst>
          </p:cNvPr>
          <p:cNvSpPr txBox="1">
            <a:spLocks noChangeArrowheads="1"/>
          </p:cNvSpPr>
          <p:nvPr/>
        </p:nvSpPr>
        <p:spPr bwMode="auto">
          <a:xfrm>
            <a:off x="7408420" y="5994890"/>
            <a:ext cx="829073" cy="37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846">
                <a:effectLst>
                  <a:outerShdw blurRad="38100" dist="38100" dir="2700000" algn="tl">
                    <a:srgbClr val="C0C0C0"/>
                  </a:outerShdw>
                </a:effectLst>
                <a:latin typeface="Arial" panose="020B0604020202020204" pitchFamily="34" charset="0"/>
              </a:rPr>
              <a:t>segue</a:t>
            </a:r>
          </a:p>
        </p:txBody>
      </p:sp>
      <p:sp>
        <p:nvSpPr>
          <p:cNvPr id="7" name="Rectangle 2">
            <a:extLst>
              <a:ext uri="{FF2B5EF4-FFF2-40B4-BE49-F238E27FC236}">
                <a16:creationId xmlns:a16="http://schemas.microsoft.com/office/drawing/2014/main" xmlns="" id="{4377B6A6-C66C-4F40-8662-52BAEE13169F}"/>
              </a:ext>
            </a:extLst>
          </p:cNvPr>
          <p:cNvSpPr>
            <a:spLocks noGrp="1" noChangeArrowheads="1"/>
          </p:cNvSpPr>
          <p:nvPr>
            <p:ph type="title"/>
          </p:nvPr>
        </p:nvSpPr>
        <p:spPr>
          <a:xfrm>
            <a:off x="1043608" y="297157"/>
            <a:ext cx="7571184" cy="720080"/>
          </a:xfrm>
        </p:spPr>
        <p:txBody>
          <a:bodyPr/>
          <a:lstStyle/>
          <a:p>
            <a:r>
              <a:rPr lang="it-IT" altLang="it-IT" sz="3600" b="1" dirty="0"/>
              <a:t>LA LEADERSHIP SITUAZIONALE</a:t>
            </a:r>
          </a:p>
        </p:txBody>
      </p:sp>
    </p:spTree>
    <p:extLst>
      <p:ext uri="{BB962C8B-B14F-4D97-AF65-F5344CB8AC3E}">
        <p14:creationId xmlns:p14="http://schemas.microsoft.com/office/powerpoint/2010/main" val="3343822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051">
            <a:extLst>
              <a:ext uri="{FF2B5EF4-FFF2-40B4-BE49-F238E27FC236}">
                <a16:creationId xmlns:a16="http://schemas.microsoft.com/office/drawing/2014/main" xmlns="" id="{A37BB241-F69A-4ABE-9FA0-7648DEE1F224}"/>
              </a:ext>
            </a:extLst>
          </p:cNvPr>
          <p:cNvSpPr>
            <a:spLocks noChangeArrowheads="1"/>
          </p:cNvSpPr>
          <p:nvPr/>
        </p:nvSpPr>
        <p:spPr bwMode="auto">
          <a:xfrm>
            <a:off x="559777" y="1565031"/>
            <a:ext cx="8012723" cy="379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lstStyle>
            <a:lvl1pPr algn="l">
              <a:defRPr sz="2400">
                <a:solidFill>
                  <a:schemeClr val="tx1"/>
                </a:solidFill>
                <a:latin typeface="Times New Roman" panose="02020603050405020304" pitchFamily="18" charset="0"/>
              </a:defRPr>
            </a:lvl1pPr>
            <a:lvl2pPr marL="950913" indent="-285750" algn="l">
              <a:defRPr sz="2400">
                <a:solidFill>
                  <a:schemeClr val="tx1"/>
                </a:solidFill>
                <a:latin typeface="Times New Roman" panose="02020603050405020304" pitchFamily="18" charset="0"/>
              </a:defRPr>
            </a:lvl2pPr>
            <a:lvl3pPr marL="1370013" indent="-228600" algn="l">
              <a:defRPr sz="2400">
                <a:solidFill>
                  <a:schemeClr val="tx1"/>
                </a:solidFill>
                <a:latin typeface="Times New Roman" panose="02020603050405020304" pitchFamily="18" charset="0"/>
              </a:defRPr>
            </a:lvl3pPr>
            <a:lvl4pPr marL="1712913" indent="-228600" algn="l">
              <a:defRPr sz="2400">
                <a:solidFill>
                  <a:schemeClr val="tx1"/>
                </a:solidFill>
                <a:latin typeface="Times New Roman" panose="02020603050405020304" pitchFamily="18" charset="0"/>
              </a:defRPr>
            </a:lvl4pPr>
            <a:lvl5pPr marL="2114550" indent="-228600" algn="l">
              <a:defRPr sz="2400">
                <a:solidFill>
                  <a:schemeClr val="tx1"/>
                </a:solidFill>
                <a:latin typeface="Times New Roman" panose="02020603050405020304" pitchFamily="18" charset="0"/>
              </a:defRPr>
            </a:lvl5pPr>
            <a:lvl6pPr marL="2571750" indent="-228600" eaLnBrk="0" fontAlgn="base" hangingPunct="0">
              <a:spcBef>
                <a:spcPct val="0"/>
              </a:spcBef>
              <a:spcAft>
                <a:spcPct val="0"/>
              </a:spcAft>
              <a:defRPr sz="2400">
                <a:solidFill>
                  <a:schemeClr val="tx1"/>
                </a:solidFill>
                <a:latin typeface="Times New Roman" panose="02020603050405020304" pitchFamily="18" charset="0"/>
              </a:defRPr>
            </a:lvl6pPr>
            <a:lvl7pPr marL="3028950" indent="-228600" eaLnBrk="0" fontAlgn="base" hangingPunct="0">
              <a:spcBef>
                <a:spcPct val="0"/>
              </a:spcBef>
              <a:spcAft>
                <a:spcPct val="0"/>
              </a:spcAft>
              <a:defRPr sz="2400">
                <a:solidFill>
                  <a:schemeClr val="tx1"/>
                </a:solidFill>
                <a:latin typeface="Times New Roman" panose="02020603050405020304" pitchFamily="18" charset="0"/>
              </a:defRPr>
            </a:lvl7pPr>
            <a:lvl8pPr marL="3486150" indent="-228600" eaLnBrk="0" fontAlgn="base" hangingPunct="0">
              <a:spcBef>
                <a:spcPct val="0"/>
              </a:spcBef>
              <a:spcAft>
                <a:spcPct val="0"/>
              </a:spcAft>
              <a:defRPr sz="2400">
                <a:solidFill>
                  <a:schemeClr val="tx1"/>
                </a:solidFill>
                <a:latin typeface="Times New Roman" panose="02020603050405020304" pitchFamily="18" charset="0"/>
              </a:defRPr>
            </a:lvl8pPr>
            <a:lvl9pPr marL="394335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05000"/>
              </a:lnSpc>
              <a:spcBef>
                <a:spcPct val="45000"/>
              </a:spcBef>
              <a:buClr>
                <a:schemeClr val="tx1"/>
              </a:buClr>
              <a:buSzPct val="75000"/>
              <a:buFont typeface="Monotype Sorts" pitchFamily="2" charset="2"/>
              <a:buNone/>
            </a:pPr>
            <a:r>
              <a:rPr lang="it-IT" altLang="it-IT" dirty="0">
                <a:latin typeface="+mn-lt"/>
              </a:rPr>
              <a:t>“</a:t>
            </a:r>
            <a:r>
              <a:rPr lang="it-IT" altLang="it-IT" b="1" dirty="0">
                <a:latin typeface="+mn-lt"/>
              </a:rPr>
              <a:t>Coinvolgere” è per una maturità medio alta</a:t>
            </a:r>
          </a:p>
          <a:p>
            <a:pPr algn="just">
              <a:lnSpc>
                <a:spcPct val="105000"/>
              </a:lnSpc>
              <a:spcBef>
                <a:spcPct val="45000"/>
              </a:spcBef>
              <a:buClr>
                <a:schemeClr val="tx1"/>
              </a:buClr>
              <a:buSzPct val="75000"/>
              <a:buFont typeface="Monotype Sorts" pitchFamily="2" charset="2"/>
              <a:buNone/>
            </a:pPr>
            <a:endParaRPr lang="it-IT" altLang="it-IT" dirty="0">
              <a:latin typeface="+mn-lt"/>
            </a:endParaRPr>
          </a:p>
          <a:p>
            <a:pPr algn="just">
              <a:lnSpc>
                <a:spcPct val="105000"/>
              </a:lnSpc>
              <a:buClr>
                <a:schemeClr val="tx1"/>
              </a:buClr>
              <a:buSzPct val="75000"/>
              <a:buFont typeface="Monotype Sorts" pitchFamily="2" charset="2"/>
              <a:buNone/>
            </a:pPr>
            <a:r>
              <a:rPr lang="it-IT" altLang="it-IT" dirty="0">
                <a:latin typeface="+mn-lt"/>
              </a:rPr>
              <a:t>Le persone a questo livello di maturità sono capaci, ma non sono pronte (M3) a fare quello che vuole il leader. La loro mancanza di disponibilità è spesso una conseguenza della loro mancanza di fiducia in </a:t>
            </a:r>
            <a:r>
              <a:rPr lang="it-IT" altLang="it-IT" dirty="0" err="1">
                <a:latin typeface="+mn-lt"/>
              </a:rPr>
              <a:t>sè</a:t>
            </a:r>
            <a:r>
              <a:rPr lang="it-IT" altLang="it-IT" dirty="0">
                <a:latin typeface="+mn-lt"/>
              </a:rPr>
              <a:t> stesse o incertezza.</a:t>
            </a:r>
          </a:p>
          <a:p>
            <a:pPr algn="just">
              <a:lnSpc>
                <a:spcPct val="105000"/>
              </a:lnSpc>
              <a:spcBef>
                <a:spcPct val="45000"/>
              </a:spcBef>
              <a:buClr>
                <a:schemeClr val="tx1"/>
              </a:buClr>
              <a:buSzPct val="75000"/>
              <a:buFont typeface="Monotype Sorts" pitchFamily="2" charset="2"/>
              <a:buNone/>
            </a:pPr>
            <a:r>
              <a:rPr lang="it-IT" altLang="it-IT" dirty="0">
                <a:latin typeface="+mn-lt"/>
              </a:rPr>
              <a:t>Questo stile è detto di “coinvolgimento” perché sia il leader sia il collaboratore contribuiscono al processo decisionale ed il ruolo principale del leader è un ruolo di comunicazione e di agevolazione; prevede un alto comportamento di relazione e un basso comportamento direttivo.</a:t>
            </a:r>
          </a:p>
          <a:p>
            <a:pPr algn="just">
              <a:lnSpc>
                <a:spcPct val="105000"/>
              </a:lnSpc>
              <a:buClr>
                <a:schemeClr val="tx1"/>
              </a:buClr>
              <a:buSzPct val="75000"/>
              <a:buFont typeface="Monotype Sorts" pitchFamily="2" charset="2"/>
              <a:buNone/>
            </a:pPr>
            <a:r>
              <a:rPr lang="it-IT" altLang="it-IT" dirty="0">
                <a:latin typeface="+mn-lt"/>
              </a:rPr>
              <a:t> </a:t>
            </a:r>
          </a:p>
          <a:p>
            <a:pPr algn="just">
              <a:lnSpc>
                <a:spcPct val="75000"/>
              </a:lnSpc>
              <a:spcBef>
                <a:spcPct val="45000"/>
              </a:spcBef>
              <a:buClr>
                <a:schemeClr val="tx1"/>
              </a:buClr>
              <a:buSzPct val="75000"/>
              <a:buFont typeface="Monotype Sorts" pitchFamily="2" charset="2"/>
              <a:buNone/>
            </a:pPr>
            <a:endParaRPr lang="it-IT" altLang="it-IT" dirty="0">
              <a:latin typeface="+mn-lt"/>
            </a:endParaRPr>
          </a:p>
        </p:txBody>
      </p:sp>
      <p:sp>
        <p:nvSpPr>
          <p:cNvPr id="184324" name="Text Box 2052">
            <a:extLst>
              <a:ext uri="{FF2B5EF4-FFF2-40B4-BE49-F238E27FC236}">
                <a16:creationId xmlns:a16="http://schemas.microsoft.com/office/drawing/2014/main" xmlns="" id="{BDAC5A5F-FDAE-4CEE-8926-E1D0D0D7AF91}"/>
              </a:ext>
            </a:extLst>
          </p:cNvPr>
          <p:cNvSpPr txBox="1">
            <a:spLocks noChangeArrowheads="1"/>
          </p:cNvSpPr>
          <p:nvPr/>
        </p:nvSpPr>
        <p:spPr bwMode="auto">
          <a:xfrm>
            <a:off x="7408420" y="5994890"/>
            <a:ext cx="829073" cy="37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846">
                <a:effectLst>
                  <a:outerShdw blurRad="38100" dist="38100" dir="2700000" algn="tl">
                    <a:srgbClr val="C0C0C0"/>
                  </a:outerShdw>
                </a:effectLst>
                <a:latin typeface="Arial" panose="020B0604020202020204" pitchFamily="34" charset="0"/>
              </a:rPr>
              <a:t>segue</a:t>
            </a:r>
          </a:p>
        </p:txBody>
      </p:sp>
      <p:sp>
        <p:nvSpPr>
          <p:cNvPr id="6" name="Rectangle 2">
            <a:extLst>
              <a:ext uri="{FF2B5EF4-FFF2-40B4-BE49-F238E27FC236}">
                <a16:creationId xmlns:a16="http://schemas.microsoft.com/office/drawing/2014/main" xmlns="" id="{352A7DAF-1871-4B99-89DB-836FE2F00527}"/>
              </a:ext>
            </a:extLst>
          </p:cNvPr>
          <p:cNvSpPr txBox="1">
            <a:spLocks noChangeArrowheads="1"/>
          </p:cNvSpPr>
          <p:nvPr/>
        </p:nvSpPr>
        <p:spPr>
          <a:xfrm>
            <a:off x="1043608" y="297157"/>
            <a:ext cx="7571184" cy="720080"/>
          </a:xfrm>
          <a:prstGeom prst="rect">
            <a:avLst/>
          </a:prstGeom>
        </p:spPr>
        <p:txBody>
          <a:bodyPr/>
          <a:lstStyle>
            <a:lvl1pPr algn="ctr" rtl="0" eaLnBrk="1" fontAlgn="base" hangingPunct="1">
              <a:spcBef>
                <a:spcPct val="0"/>
              </a:spcBef>
              <a:spcAft>
                <a:spcPct val="0"/>
              </a:spcAft>
              <a:defRPr sz="4400" kern="1200">
                <a:solidFill>
                  <a:schemeClr val="tx1"/>
                </a:solidFill>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it-IT" altLang="it-IT" sz="3600" b="1" dirty="0"/>
              <a:t>LA LEADERSHIP SITUAZIONALE</a:t>
            </a:r>
          </a:p>
        </p:txBody>
      </p:sp>
    </p:spTree>
    <p:extLst>
      <p:ext uri="{BB962C8B-B14F-4D97-AF65-F5344CB8AC3E}">
        <p14:creationId xmlns:p14="http://schemas.microsoft.com/office/powerpoint/2010/main" val="3796694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1027">
            <a:extLst>
              <a:ext uri="{FF2B5EF4-FFF2-40B4-BE49-F238E27FC236}">
                <a16:creationId xmlns:a16="http://schemas.microsoft.com/office/drawing/2014/main" xmlns="" id="{148C2234-6666-42E6-815A-0C959DE8670C}"/>
              </a:ext>
            </a:extLst>
          </p:cNvPr>
          <p:cNvSpPr>
            <a:spLocks noChangeArrowheads="1"/>
          </p:cNvSpPr>
          <p:nvPr/>
        </p:nvSpPr>
        <p:spPr bwMode="auto">
          <a:xfrm>
            <a:off x="570611" y="1340768"/>
            <a:ext cx="8012723" cy="379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lstStyle>
            <a:lvl1pPr algn="l">
              <a:defRPr sz="2400">
                <a:solidFill>
                  <a:schemeClr val="tx1"/>
                </a:solidFill>
                <a:latin typeface="Times New Roman" panose="02020603050405020304" pitchFamily="18" charset="0"/>
              </a:defRPr>
            </a:lvl1pPr>
            <a:lvl2pPr marL="950913" indent="-285750" algn="l">
              <a:defRPr sz="2400">
                <a:solidFill>
                  <a:schemeClr val="tx1"/>
                </a:solidFill>
                <a:latin typeface="Times New Roman" panose="02020603050405020304" pitchFamily="18" charset="0"/>
              </a:defRPr>
            </a:lvl2pPr>
            <a:lvl3pPr marL="1370013" indent="-228600" algn="l">
              <a:defRPr sz="2400">
                <a:solidFill>
                  <a:schemeClr val="tx1"/>
                </a:solidFill>
                <a:latin typeface="Times New Roman" panose="02020603050405020304" pitchFamily="18" charset="0"/>
              </a:defRPr>
            </a:lvl3pPr>
            <a:lvl4pPr marL="1712913" indent="-228600" algn="l">
              <a:defRPr sz="2400">
                <a:solidFill>
                  <a:schemeClr val="tx1"/>
                </a:solidFill>
                <a:latin typeface="Times New Roman" panose="02020603050405020304" pitchFamily="18" charset="0"/>
              </a:defRPr>
            </a:lvl4pPr>
            <a:lvl5pPr marL="2114550" indent="-228600" algn="l">
              <a:defRPr sz="2400">
                <a:solidFill>
                  <a:schemeClr val="tx1"/>
                </a:solidFill>
                <a:latin typeface="Times New Roman" panose="02020603050405020304" pitchFamily="18" charset="0"/>
              </a:defRPr>
            </a:lvl5pPr>
            <a:lvl6pPr marL="2571750" indent="-228600" eaLnBrk="0" fontAlgn="base" hangingPunct="0">
              <a:spcBef>
                <a:spcPct val="0"/>
              </a:spcBef>
              <a:spcAft>
                <a:spcPct val="0"/>
              </a:spcAft>
              <a:defRPr sz="2400">
                <a:solidFill>
                  <a:schemeClr val="tx1"/>
                </a:solidFill>
                <a:latin typeface="Times New Roman" panose="02020603050405020304" pitchFamily="18" charset="0"/>
              </a:defRPr>
            </a:lvl6pPr>
            <a:lvl7pPr marL="3028950" indent="-228600" eaLnBrk="0" fontAlgn="base" hangingPunct="0">
              <a:spcBef>
                <a:spcPct val="0"/>
              </a:spcBef>
              <a:spcAft>
                <a:spcPct val="0"/>
              </a:spcAft>
              <a:defRPr sz="2400">
                <a:solidFill>
                  <a:schemeClr val="tx1"/>
                </a:solidFill>
                <a:latin typeface="Times New Roman" panose="02020603050405020304" pitchFamily="18" charset="0"/>
              </a:defRPr>
            </a:lvl7pPr>
            <a:lvl8pPr marL="3486150" indent="-228600" eaLnBrk="0" fontAlgn="base" hangingPunct="0">
              <a:spcBef>
                <a:spcPct val="0"/>
              </a:spcBef>
              <a:spcAft>
                <a:spcPct val="0"/>
              </a:spcAft>
              <a:defRPr sz="2400">
                <a:solidFill>
                  <a:schemeClr val="tx1"/>
                </a:solidFill>
                <a:latin typeface="Times New Roman" panose="02020603050405020304" pitchFamily="18" charset="0"/>
              </a:defRPr>
            </a:lvl8pPr>
            <a:lvl9pPr marL="394335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05000"/>
              </a:lnSpc>
              <a:spcBef>
                <a:spcPct val="45000"/>
              </a:spcBef>
              <a:buClr>
                <a:schemeClr val="tx1"/>
              </a:buClr>
              <a:buSzPct val="75000"/>
              <a:buFont typeface="Monotype Sorts" pitchFamily="2" charset="2"/>
              <a:buNone/>
            </a:pPr>
            <a:r>
              <a:rPr lang="it-IT" altLang="it-IT" b="1" dirty="0">
                <a:latin typeface="+mn-lt"/>
              </a:rPr>
              <a:t>“Delegare” è per un alto livello di maturità</a:t>
            </a:r>
          </a:p>
          <a:p>
            <a:pPr algn="just">
              <a:lnSpc>
                <a:spcPct val="105000"/>
              </a:lnSpc>
              <a:spcBef>
                <a:spcPct val="45000"/>
              </a:spcBef>
              <a:buClr>
                <a:schemeClr val="tx1"/>
              </a:buClr>
              <a:buSzPct val="75000"/>
              <a:buFont typeface="Monotype Sorts" pitchFamily="2" charset="2"/>
              <a:buNone/>
            </a:pPr>
            <a:endParaRPr lang="it-IT" altLang="it-IT" dirty="0">
              <a:latin typeface="+mn-lt"/>
            </a:endParaRPr>
          </a:p>
          <a:p>
            <a:pPr algn="just">
              <a:lnSpc>
                <a:spcPct val="105000"/>
              </a:lnSpc>
              <a:buClr>
                <a:schemeClr val="tx1"/>
              </a:buClr>
              <a:buSzPct val="75000"/>
              <a:buFont typeface="Monotype Sorts" pitchFamily="2" charset="2"/>
              <a:buNone/>
            </a:pPr>
            <a:r>
              <a:rPr lang="it-IT" altLang="it-IT" dirty="0">
                <a:latin typeface="+mn-lt"/>
              </a:rPr>
              <a:t>Le persone a questo livello di maturità sono tanto capaci quanto disponibili, o sicure di </a:t>
            </a:r>
            <a:r>
              <a:rPr lang="it-IT" altLang="it-IT" dirty="0" err="1">
                <a:latin typeface="+mn-lt"/>
              </a:rPr>
              <a:t>sè</a:t>
            </a:r>
            <a:r>
              <a:rPr lang="it-IT" altLang="it-IT" dirty="0">
                <a:latin typeface="+mn-lt"/>
              </a:rPr>
              <a:t>, nell’assumersi le proprie responsabilità.</a:t>
            </a:r>
          </a:p>
          <a:p>
            <a:pPr algn="just">
              <a:lnSpc>
                <a:spcPct val="105000"/>
              </a:lnSpc>
              <a:buClr>
                <a:schemeClr val="tx1"/>
              </a:buClr>
              <a:buSzPct val="75000"/>
              <a:buFont typeface="Monotype Sorts" pitchFamily="2" charset="2"/>
              <a:buNone/>
            </a:pPr>
            <a:endParaRPr lang="it-IT" altLang="it-IT" dirty="0">
              <a:latin typeface="+mn-lt"/>
            </a:endParaRPr>
          </a:p>
          <a:p>
            <a:pPr algn="just">
              <a:lnSpc>
                <a:spcPct val="105000"/>
              </a:lnSpc>
              <a:buClr>
                <a:schemeClr val="tx1"/>
              </a:buClr>
              <a:buSzPct val="75000"/>
              <a:buFont typeface="Monotype Sorts" pitchFamily="2" charset="2"/>
              <a:buNone/>
            </a:pPr>
            <a:r>
              <a:rPr lang="it-IT" altLang="it-IT" dirty="0">
                <a:latin typeface="+mn-lt"/>
              </a:rPr>
              <a:t>Uno stile di “delega” (S4) discreto, che fornisca poche direttive e poco sostegno, ha la massima probabilità di risultare efficace con persone caratterizzate da questo livello di maturità.</a:t>
            </a:r>
          </a:p>
          <a:p>
            <a:pPr algn="just">
              <a:lnSpc>
                <a:spcPct val="105000"/>
              </a:lnSpc>
              <a:buClr>
                <a:schemeClr val="tx1"/>
              </a:buClr>
              <a:buSzPct val="75000"/>
            </a:pPr>
            <a:r>
              <a:rPr lang="it-IT" altLang="it-IT" dirty="0">
                <a:latin typeface="+mj-lt"/>
              </a:rPr>
              <a:t>Questo stile prevede un basso comportamento di relazione e un basso comportamento direttivo.</a:t>
            </a:r>
          </a:p>
          <a:p>
            <a:pPr algn="just">
              <a:lnSpc>
                <a:spcPct val="105000"/>
              </a:lnSpc>
              <a:buClr>
                <a:schemeClr val="tx1"/>
              </a:buClr>
              <a:buSzPct val="75000"/>
              <a:buFont typeface="Monotype Sorts" pitchFamily="2" charset="2"/>
              <a:buNone/>
            </a:pPr>
            <a:endParaRPr lang="it-IT" altLang="it-IT" dirty="0">
              <a:latin typeface="+mn-lt"/>
            </a:endParaRPr>
          </a:p>
          <a:p>
            <a:pPr algn="just">
              <a:lnSpc>
                <a:spcPct val="105000"/>
              </a:lnSpc>
              <a:buClr>
                <a:schemeClr val="tx1"/>
              </a:buClr>
              <a:buSzPct val="75000"/>
              <a:buFont typeface="Monotype Sorts" pitchFamily="2" charset="2"/>
              <a:buNone/>
            </a:pPr>
            <a:endParaRPr lang="it-IT" altLang="it-IT" dirty="0">
              <a:latin typeface="+mn-lt"/>
            </a:endParaRPr>
          </a:p>
        </p:txBody>
      </p:sp>
      <p:sp>
        <p:nvSpPr>
          <p:cNvPr id="185349" name="Text Box 1029">
            <a:extLst>
              <a:ext uri="{FF2B5EF4-FFF2-40B4-BE49-F238E27FC236}">
                <a16:creationId xmlns:a16="http://schemas.microsoft.com/office/drawing/2014/main" xmlns="" id="{1686A3EF-7B07-44AE-9CBD-CD9F13555D76}"/>
              </a:ext>
            </a:extLst>
          </p:cNvPr>
          <p:cNvSpPr txBox="1">
            <a:spLocks noChangeArrowheads="1"/>
          </p:cNvSpPr>
          <p:nvPr/>
        </p:nvSpPr>
        <p:spPr bwMode="auto">
          <a:xfrm>
            <a:off x="7408420" y="5994890"/>
            <a:ext cx="829073" cy="37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846">
                <a:effectLst>
                  <a:outerShdw blurRad="38100" dist="38100" dir="2700000" algn="tl">
                    <a:srgbClr val="C0C0C0"/>
                  </a:outerShdw>
                </a:effectLst>
                <a:latin typeface="Arial" panose="020B0604020202020204" pitchFamily="34" charset="0"/>
              </a:rPr>
              <a:t>segue</a:t>
            </a:r>
          </a:p>
        </p:txBody>
      </p:sp>
      <p:sp>
        <p:nvSpPr>
          <p:cNvPr id="5" name="Rectangle 2">
            <a:extLst>
              <a:ext uri="{FF2B5EF4-FFF2-40B4-BE49-F238E27FC236}">
                <a16:creationId xmlns:a16="http://schemas.microsoft.com/office/drawing/2014/main" xmlns="" id="{01E1CE65-FCB3-4525-8741-33B69B19BF92}"/>
              </a:ext>
            </a:extLst>
          </p:cNvPr>
          <p:cNvSpPr txBox="1">
            <a:spLocks noChangeArrowheads="1"/>
          </p:cNvSpPr>
          <p:nvPr/>
        </p:nvSpPr>
        <p:spPr>
          <a:xfrm>
            <a:off x="1043608" y="297157"/>
            <a:ext cx="7571184" cy="720080"/>
          </a:xfrm>
          <a:prstGeom prst="rect">
            <a:avLst/>
          </a:prstGeom>
        </p:spPr>
        <p:txBody>
          <a:bodyPr/>
          <a:lstStyle>
            <a:lvl1pPr algn="ctr" rtl="0" eaLnBrk="1" fontAlgn="base" hangingPunct="1">
              <a:spcBef>
                <a:spcPct val="0"/>
              </a:spcBef>
              <a:spcAft>
                <a:spcPct val="0"/>
              </a:spcAft>
              <a:defRPr sz="4400" kern="1200">
                <a:solidFill>
                  <a:schemeClr val="tx1"/>
                </a:solidFill>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it-IT" altLang="it-IT" sz="3600" b="1" dirty="0"/>
              <a:t>LA LEADERSHIP SITUAZIONALE</a:t>
            </a:r>
          </a:p>
        </p:txBody>
      </p:sp>
    </p:spTree>
    <p:extLst>
      <p:ext uri="{BB962C8B-B14F-4D97-AF65-F5344CB8AC3E}">
        <p14:creationId xmlns:p14="http://schemas.microsoft.com/office/powerpoint/2010/main" val="2248548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1115616" y="1587154"/>
            <a:ext cx="7472065" cy="3569728"/>
          </a:xfrm>
        </p:spPr>
        <p:txBody>
          <a:bodyPr>
            <a:normAutofit/>
          </a:bodyPr>
          <a:lstStyle/>
          <a:p>
            <a:r>
              <a:rPr lang="it-IT" sz="2400" dirty="0"/>
              <a:t>01. AUMENTARE LA CONSAPEVOLEZZA</a:t>
            </a:r>
          </a:p>
          <a:p>
            <a:endParaRPr lang="it-IT" sz="2400" dirty="0"/>
          </a:p>
          <a:p>
            <a:r>
              <a:rPr lang="it-IT" sz="2400" dirty="0"/>
              <a:t>02. ACCOMPAGNARE NEL CAMBIAMENTO</a:t>
            </a:r>
          </a:p>
          <a:p>
            <a:endParaRPr lang="it-IT" sz="2400" dirty="0"/>
          </a:p>
          <a:p>
            <a:r>
              <a:rPr lang="it-IT" sz="2400" dirty="0"/>
              <a:t>03. FORNIRE FEEDBACK PERSONALIZZATI</a:t>
            </a:r>
          </a:p>
          <a:p>
            <a:endParaRPr lang="it-IT" sz="2400" dirty="0"/>
          </a:p>
          <a:p>
            <a:r>
              <a:rPr lang="it-IT" sz="2400" dirty="0"/>
              <a:t>04. COMUNICARE IN MODO EFFICACE, CONDIVIDERE, </a:t>
            </a:r>
          </a:p>
          <a:p>
            <a:pPr marL="0" indent="0">
              <a:buNone/>
            </a:pPr>
            <a:r>
              <a:rPr lang="it-IT" sz="2400" dirty="0"/>
              <a:t>          COINVOLGERE </a:t>
            </a:r>
          </a:p>
          <a:p>
            <a:endParaRPr lang="it-IT" sz="2400" dirty="0"/>
          </a:p>
          <a:p>
            <a:endParaRPr lang="it-IT" sz="2400" dirty="0"/>
          </a:p>
          <a:p>
            <a:endParaRPr lang="it-IT" altLang="en-US" sz="1000" dirty="0"/>
          </a:p>
          <a:p>
            <a:pPr marL="0" indent="0">
              <a:buNone/>
            </a:pPr>
            <a:endParaRPr lang="en-US" altLang="en-US" sz="1000" dirty="0"/>
          </a:p>
          <a:p>
            <a:endParaRPr lang="en-US" sz="2400" dirty="0"/>
          </a:p>
        </p:txBody>
      </p:sp>
      <p:sp>
        <p:nvSpPr>
          <p:cNvPr id="4" name="Titolo 3"/>
          <p:cNvSpPr>
            <a:spLocks noGrp="1"/>
          </p:cNvSpPr>
          <p:nvPr>
            <p:ph type="title"/>
          </p:nvPr>
        </p:nvSpPr>
        <p:spPr>
          <a:xfrm>
            <a:off x="439430" y="692696"/>
            <a:ext cx="8425921" cy="258868"/>
          </a:xfrm>
        </p:spPr>
        <p:txBody>
          <a:bodyPr/>
          <a:lstStyle/>
          <a:p>
            <a:r>
              <a:rPr lang="it-IT" sz="3600" b="1" dirty="0">
                <a:solidFill>
                  <a:srgbClr val="002060"/>
                </a:solidFill>
              </a:rPr>
              <a:t>IL LEADER COME COACH</a:t>
            </a:r>
            <a:endParaRPr lang="en-US" sz="3600" b="1" dirty="0">
              <a:solidFill>
                <a:srgbClr val="002060"/>
              </a:solidFill>
            </a:endParaRPr>
          </a:p>
        </p:txBody>
      </p:sp>
      <p:sp>
        <p:nvSpPr>
          <p:cNvPr id="6" name="Rectangle 2"/>
          <p:cNvSpPr>
            <a:spLocks noChangeArrowheads="1"/>
          </p:cNvSpPr>
          <p:nvPr/>
        </p:nvSpPr>
        <p:spPr bwMode="auto">
          <a:xfrm>
            <a:off x="0" y="85867"/>
            <a:ext cx="1881344" cy="199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eaLnBrk="0" fontAlgn="base">
              <a:spcBef>
                <a:spcPct val="0"/>
              </a:spcBef>
              <a:spcAft>
                <a:spcPct val="0"/>
              </a:spcAft>
            </a:pPr>
            <a:r>
              <a:rPr lang="en-US" altLang="en-US" sz="1000" dirty="0">
                <a:solidFill>
                  <a:schemeClr val="tx1"/>
                </a:solidFill>
                <a:latin typeface="Segoe UI" panose="020B0502040204020203" pitchFamily="34" charset="0"/>
                <a:cs typeface="Segoe UI" panose="020B0502040204020203" pitchFamily="34" charset="0"/>
              </a:rPr>
              <a:t> </a:t>
            </a:r>
            <a:endParaRPr lang="en-US"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2320313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4105E08A-27B3-4123-98DF-639CF758DC67}"/>
              </a:ext>
            </a:extLst>
          </p:cNvPr>
          <p:cNvSpPr txBox="1"/>
          <p:nvPr/>
        </p:nvSpPr>
        <p:spPr>
          <a:xfrm>
            <a:off x="1352395" y="2996952"/>
            <a:ext cx="6747997" cy="2031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50000"/>
              </a:lnSpc>
              <a:spcBef>
                <a:spcPts val="0"/>
              </a:spcBef>
              <a:spcAft>
                <a:spcPts val="0"/>
              </a:spcAft>
              <a:buClrTx/>
              <a:buSzTx/>
              <a:buFontTx/>
              <a:buNone/>
              <a:tabLst/>
            </a:pPr>
            <a:r>
              <a:rPr kumimoji="0" lang="it-IT" sz="2800" b="1" i="0" u="none" strike="noStrike" cap="none" spc="0" normalizeH="0" baseline="0" dirty="0">
                <a:ln>
                  <a:noFill/>
                </a:ln>
                <a:solidFill>
                  <a:srgbClr val="002060"/>
                </a:solidFill>
                <a:effectLst/>
                <a:uFillTx/>
                <a:latin typeface="+mn-lt"/>
                <a:ea typeface="+mn-ea"/>
                <a:cs typeface="+mn-cs"/>
                <a:sym typeface="Calibri"/>
              </a:rPr>
              <a:t>RIUSCIRE A FAR DIMOSTRARE A QUALCUNO </a:t>
            </a:r>
          </a:p>
          <a:p>
            <a:pPr marL="0" marR="0" indent="0" algn="ctr" defTabSz="914400" rtl="0" fontAlgn="auto" latinLnBrk="0" hangingPunct="0">
              <a:lnSpc>
                <a:spcPct val="150000"/>
              </a:lnSpc>
              <a:spcBef>
                <a:spcPts val="0"/>
              </a:spcBef>
              <a:spcAft>
                <a:spcPts val="0"/>
              </a:spcAft>
              <a:buClrTx/>
              <a:buSzTx/>
              <a:buFontTx/>
              <a:buNone/>
              <a:tabLst/>
            </a:pPr>
            <a:r>
              <a:rPr kumimoji="0" lang="it-IT" sz="2800" b="1" i="0" u="none" strike="noStrike" cap="none" spc="0" normalizeH="0" baseline="0" dirty="0">
                <a:ln>
                  <a:noFill/>
                </a:ln>
                <a:solidFill>
                  <a:srgbClr val="002060"/>
                </a:solidFill>
                <a:effectLst/>
                <a:uFillTx/>
                <a:latin typeface="+mn-lt"/>
                <a:ea typeface="+mn-ea"/>
                <a:cs typeface="+mn-cs"/>
                <a:sym typeface="Calibri"/>
              </a:rPr>
              <a:t>LA PROPRIA COMPETENZA </a:t>
            </a:r>
          </a:p>
          <a:p>
            <a:pPr marL="0" marR="0" indent="0" algn="ctr" defTabSz="914400" rtl="0" fontAlgn="auto" latinLnBrk="0" hangingPunct="0">
              <a:lnSpc>
                <a:spcPct val="150000"/>
              </a:lnSpc>
              <a:spcBef>
                <a:spcPts val="0"/>
              </a:spcBef>
              <a:spcAft>
                <a:spcPts val="0"/>
              </a:spcAft>
              <a:buClrTx/>
              <a:buSzTx/>
              <a:buFontTx/>
              <a:buNone/>
              <a:tabLst/>
            </a:pPr>
            <a:r>
              <a:rPr kumimoji="0" lang="it-IT" sz="2800" b="1" i="0" u="none" strike="noStrike" cap="none" spc="0" normalizeH="0" baseline="0" dirty="0">
                <a:ln>
                  <a:noFill/>
                </a:ln>
                <a:solidFill>
                  <a:srgbClr val="002060"/>
                </a:solidFill>
                <a:effectLst/>
                <a:uFillTx/>
                <a:latin typeface="+mn-lt"/>
                <a:ea typeface="+mn-ea"/>
                <a:cs typeface="+mn-cs"/>
                <a:sym typeface="Calibri"/>
              </a:rPr>
              <a:t>E LE PROPRIE CAPACITA’</a:t>
            </a:r>
          </a:p>
        </p:txBody>
      </p:sp>
      <p:sp>
        <p:nvSpPr>
          <p:cNvPr id="2" name="Rettangolo 1">
            <a:extLst>
              <a:ext uri="{FF2B5EF4-FFF2-40B4-BE49-F238E27FC236}">
                <a16:creationId xmlns:a16="http://schemas.microsoft.com/office/drawing/2014/main" xmlns="" id="{E920AFDD-0C82-4510-B804-CCE0E47B089E}"/>
              </a:ext>
            </a:extLst>
          </p:cNvPr>
          <p:cNvSpPr/>
          <p:nvPr/>
        </p:nvSpPr>
        <p:spPr>
          <a:xfrm>
            <a:off x="2483768" y="620688"/>
            <a:ext cx="4395755" cy="1200329"/>
          </a:xfrm>
          <a:prstGeom prst="rect">
            <a:avLst/>
          </a:prstGeom>
          <a:noFill/>
        </p:spPr>
        <p:txBody>
          <a:bodyPr wrap="none" lIns="91440" tIns="45720" rIns="91440" bIns="45720">
            <a:spAutoFit/>
          </a:bodyPr>
          <a:lstStyle/>
          <a:p>
            <a:pPr algn="ctr"/>
            <a:r>
              <a:rPr lang="it-IT" sz="7200" b="1" cap="none" spc="0" dirty="0">
                <a:ln w="22225">
                  <a:solidFill>
                    <a:schemeClr val="accent2"/>
                  </a:solidFill>
                  <a:prstDash val="solid"/>
                </a:ln>
                <a:solidFill>
                  <a:schemeClr val="accent2">
                    <a:lumMod val="40000"/>
                    <a:lumOff val="60000"/>
                  </a:schemeClr>
                </a:solidFill>
                <a:effectLst/>
              </a:rPr>
              <a:t>MOTIVARE</a:t>
            </a:r>
          </a:p>
        </p:txBody>
      </p:sp>
      <p:sp>
        <p:nvSpPr>
          <p:cNvPr id="3" name="Rettangolo 2">
            <a:extLst>
              <a:ext uri="{FF2B5EF4-FFF2-40B4-BE49-F238E27FC236}">
                <a16:creationId xmlns:a16="http://schemas.microsoft.com/office/drawing/2014/main" xmlns="" id="{BFE2B129-2D9B-41AC-85B5-BD67F1DBF2E6}"/>
              </a:ext>
            </a:extLst>
          </p:cNvPr>
          <p:cNvSpPr/>
          <p:nvPr/>
        </p:nvSpPr>
        <p:spPr>
          <a:xfrm>
            <a:off x="4307985" y="1556792"/>
            <a:ext cx="747320" cy="1446550"/>
          </a:xfrm>
          <a:prstGeom prst="rect">
            <a:avLst/>
          </a:prstGeom>
          <a:noFill/>
        </p:spPr>
        <p:txBody>
          <a:bodyPr wrap="none" lIns="91440" tIns="45720" rIns="91440" bIns="45720">
            <a:spAutoFit/>
          </a:bodyPr>
          <a:lstStyle/>
          <a:p>
            <a:pPr algn="ctr"/>
            <a:r>
              <a:rPr lang="it-IT" sz="88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Tree>
    <p:extLst>
      <p:ext uri="{BB962C8B-B14F-4D97-AF65-F5344CB8AC3E}">
        <p14:creationId xmlns:p14="http://schemas.microsoft.com/office/powerpoint/2010/main" val="2190865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Il coaching"/>
          <p:cNvSpPr>
            <a:spLocks noGrp="1"/>
          </p:cNvSpPr>
          <p:nvPr>
            <p:ph type="title"/>
          </p:nvPr>
        </p:nvSpPr>
        <p:spPr>
          <a:xfrm>
            <a:off x="304800" y="44624"/>
            <a:ext cx="8534400" cy="1295400"/>
          </a:xfrm>
          <a:prstGeom prst="rect">
            <a:avLst/>
          </a:prstGeom>
        </p:spPr>
        <p:txBody>
          <a:bodyPr/>
          <a:lstStyle>
            <a:lvl1pPr>
              <a:defRPr>
                <a:latin typeface="Lato Regular"/>
                <a:ea typeface="Lato Regular"/>
                <a:cs typeface="Lato Regular"/>
                <a:sym typeface="Lato Regular"/>
              </a:defRPr>
            </a:lvl1pPr>
          </a:lstStyle>
          <a:p>
            <a:r>
              <a:rPr lang="it-IT" sz="4000" b="1" dirty="0">
                <a:latin typeface="+mn-lt"/>
              </a:rPr>
              <a:t>MANAGER COACH</a:t>
            </a:r>
            <a:endParaRPr sz="4000" b="1" dirty="0">
              <a:latin typeface="+mn-lt"/>
            </a:endParaRPr>
          </a:p>
        </p:txBody>
      </p:sp>
      <p:sp>
        <p:nvSpPr>
          <p:cNvPr id="97" name="È rivolto a persone che stanno bene e vogliono stare ancora meglio raggiungendo l’eccellenza in ciò che fanno."/>
          <p:cNvSpPr>
            <a:spLocks noGrp="1"/>
          </p:cNvSpPr>
          <p:nvPr>
            <p:ph type="body" idx="1"/>
          </p:nvPr>
        </p:nvSpPr>
        <p:spPr>
          <a:xfrm>
            <a:off x="381000" y="1340024"/>
            <a:ext cx="8458200" cy="1143000"/>
          </a:xfrm>
          <a:prstGeom prst="rect">
            <a:avLst/>
          </a:prstGeom>
        </p:spPr>
        <p:txBody>
          <a:bodyPr/>
          <a:lstStyle/>
          <a:p>
            <a:pPr marL="0" indent="0" algn="ctr">
              <a:spcBef>
                <a:spcPts val="400"/>
              </a:spcBef>
              <a:buSzTx/>
              <a:buFontTx/>
              <a:buNone/>
              <a:defRPr sz="2600">
                <a:latin typeface="Lato Regular"/>
                <a:ea typeface="Lato Regular"/>
                <a:cs typeface="Lato Regular"/>
                <a:sym typeface="Lato Regular"/>
              </a:defRPr>
            </a:pPr>
            <a:r>
              <a:rPr lang="it-IT" i="1" dirty="0">
                <a:latin typeface="+mn-lt"/>
              </a:rPr>
              <a:t>«Un manager deve essere percepito come un sostegno, non come una minaccia»</a:t>
            </a:r>
            <a:endParaRPr i="1" dirty="0">
              <a:latin typeface="+mn-lt"/>
            </a:endParaRPr>
          </a:p>
        </p:txBody>
      </p:sp>
      <p:graphicFrame>
        <p:nvGraphicFramePr>
          <p:cNvPr id="13" name="Diagramma 12">
            <a:extLst>
              <a:ext uri="{FF2B5EF4-FFF2-40B4-BE49-F238E27FC236}">
                <a16:creationId xmlns:a16="http://schemas.microsoft.com/office/drawing/2014/main" xmlns="" id="{EBC6A4DF-9B8B-4968-B593-A581E21CC9C6}"/>
              </a:ext>
            </a:extLst>
          </p:cNvPr>
          <p:cNvGraphicFramePr/>
          <p:nvPr>
            <p:extLst>
              <p:ext uri="{D42A27DB-BD31-4B8C-83A1-F6EECF244321}">
                <p14:modId xmlns:p14="http://schemas.microsoft.com/office/powerpoint/2010/main" val="1426852121"/>
              </p:ext>
            </p:extLst>
          </p:nvPr>
        </p:nvGraphicFramePr>
        <p:xfrm>
          <a:off x="544724" y="1155874"/>
          <a:ext cx="82944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arentesi graffa chiusa 1">
            <a:extLst>
              <a:ext uri="{FF2B5EF4-FFF2-40B4-BE49-F238E27FC236}">
                <a16:creationId xmlns:a16="http://schemas.microsoft.com/office/drawing/2014/main" xmlns="" id="{E442D6A1-D3D8-4F7F-95CD-8CF714EACC10}"/>
              </a:ext>
            </a:extLst>
          </p:cNvPr>
          <p:cNvSpPr/>
          <p:nvPr/>
        </p:nvSpPr>
        <p:spPr>
          <a:xfrm rot="5400000">
            <a:off x="4399862" y="1037673"/>
            <a:ext cx="584200" cy="6730312"/>
          </a:xfrm>
          <a:prstGeom prst="rightBrace">
            <a:avLst>
              <a:gd name="adj1" fmla="val 0"/>
              <a:gd name="adj2" fmla="val 50566"/>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endParaRPr>
          </a:p>
        </p:txBody>
      </p:sp>
      <p:sp>
        <p:nvSpPr>
          <p:cNvPr id="3" name="Rettangolo con angoli arrotondati 2">
            <a:extLst>
              <a:ext uri="{FF2B5EF4-FFF2-40B4-BE49-F238E27FC236}">
                <a16:creationId xmlns:a16="http://schemas.microsoft.com/office/drawing/2014/main" xmlns="" id="{C4194319-7BCE-4A5D-9D33-DB8BEE310A49}"/>
              </a:ext>
            </a:extLst>
          </p:cNvPr>
          <p:cNvSpPr/>
          <p:nvPr/>
        </p:nvSpPr>
        <p:spPr>
          <a:xfrm>
            <a:off x="1595821" y="4961096"/>
            <a:ext cx="6192282" cy="715087"/>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ea typeface="+mn-ea"/>
                <a:cs typeface="+mn-cs"/>
                <a:sym typeface="Calibri"/>
              </a:rPr>
              <a:t>MANAGER COACH: il capo sa cosa sta succedendo e il collaboratore sceglie di assumersi la responsabilità</a:t>
            </a:r>
          </a:p>
        </p:txBody>
      </p:sp>
    </p:spTree>
    <p:extLst>
      <p:ext uri="{BB962C8B-B14F-4D97-AF65-F5344CB8AC3E}">
        <p14:creationId xmlns:p14="http://schemas.microsoft.com/office/powerpoint/2010/main" val="272368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e fai…"/>
          <p:cNvSpPr>
            <a:spLocks noGrp="1"/>
          </p:cNvSpPr>
          <p:nvPr>
            <p:ph type="body" idx="1"/>
          </p:nvPr>
        </p:nvSpPr>
        <p:spPr>
          <a:xfrm>
            <a:off x="342900" y="1206772"/>
            <a:ext cx="8458200" cy="2283188"/>
          </a:xfrm>
          <a:prstGeom prst="rect">
            <a:avLst/>
          </a:prstGeom>
        </p:spPr>
        <p:txBody>
          <a:bodyPr>
            <a:noAutofit/>
          </a:bodyPr>
          <a:lstStyle/>
          <a:p>
            <a:pPr marL="0" indent="0" algn="ctr" defTabSz="585215">
              <a:spcBef>
                <a:spcPts val="0"/>
              </a:spcBef>
              <a:buSzTx/>
              <a:buFontTx/>
              <a:buNone/>
              <a:defRPr sz="2496">
                <a:latin typeface="Lato Regular"/>
                <a:ea typeface="Lato Regular"/>
                <a:cs typeface="Lato Regular"/>
                <a:sym typeface="Lato Regular"/>
              </a:defRPr>
            </a:pPr>
            <a:r>
              <a:rPr sz="2400" i="1" dirty="0">
                <a:latin typeface="+mn-lt"/>
              </a:rPr>
              <a:t>“</a:t>
            </a:r>
            <a:r>
              <a:rPr lang="it-IT" sz="2400" i="1" dirty="0">
                <a:latin typeface="+mn-lt"/>
              </a:rPr>
              <a:t>Il coaching si incentra sulle POSSIBILITA’ FUTURE, </a:t>
            </a:r>
          </a:p>
          <a:p>
            <a:pPr marL="0" indent="0" algn="ctr" defTabSz="585215">
              <a:spcBef>
                <a:spcPts val="0"/>
              </a:spcBef>
              <a:buSzTx/>
              <a:buFontTx/>
              <a:buNone/>
              <a:defRPr sz="2496">
                <a:latin typeface="Lato Regular"/>
                <a:ea typeface="Lato Regular"/>
                <a:cs typeface="Lato Regular"/>
                <a:sym typeface="Lato Regular"/>
              </a:defRPr>
            </a:pPr>
            <a:r>
              <a:rPr lang="it-IT" sz="2400" i="1" dirty="0">
                <a:latin typeface="+mn-lt"/>
              </a:rPr>
              <a:t>non sugli errori passati</a:t>
            </a:r>
            <a:r>
              <a:rPr sz="2400" i="1" dirty="0">
                <a:latin typeface="+mn-lt"/>
                <a:ea typeface="Lato Regular"/>
                <a:cs typeface="Lato Regular"/>
                <a:sym typeface="Lato Regular"/>
              </a:rPr>
              <a:t>”</a:t>
            </a:r>
            <a:endParaRPr lang="it-IT" sz="2400" i="1" dirty="0">
              <a:latin typeface="+mn-lt"/>
              <a:ea typeface="Lato Regular"/>
              <a:cs typeface="Lato Regular"/>
              <a:sym typeface="Lato Regular"/>
            </a:endParaRPr>
          </a:p>
          <a:p>
            <a:pPr marL="0" indent="0" algn="ctr" defTabSz="585215">
              <a:spcBef>
                <a:spcPts val="0"/>
              </a:spcBef>
              <a:buSzTx/>
              <a:buFontTx/>
              <a:buNone/>
              <a:defRPr sz="2496">
                <a:latin typeface="Lato Regular"/>
                <a:ea typeface="Lato Regular"/>
                <a:cs typeface="Lato Regular"/>
                <a:sym typeface="Lato Regular"/>
              </a:defRPr>
            </a:pPr>
            <a:endParaRPr lang="it-IT" sz="2400" dirty="0">
              <a:latin typeface="+mn-lt"/>
              <a:ea typeface="Lato Regular"/>
              <a:cs typeface="Lato Regular"/>
              <a:sym typeface="Lato Regular"/>
            </a:endParaRPr>
          </a:p>
          <a:p>
            <a:pPr marL="0" indent="0" algn="ctr" defTabSz="585215">
              <a:spcBef>
                <a:spcPts val="0"/>
              </a:spcBef>
              <a:buSzTx/>
              <a:buFontTx/>
              <a:buNone/>
              <a:defRPr sz="2496">
                <a:latin typeface="Lato Regular"/>
                <a:ea typeface="Lato Regular"/>
                <a:cs typeface="Lato Regular"/>
                <a:sym typeface="Lato Regular"/>
              </a:defRPr>
            </a:pPr>
            <a:endParaRPr lang="it-IT" sz="2400" dirty="0">
              <a:latin typeface="+mn-lt"/>
              <a:ea typeface="Lato Regular"/>
              <a:cs typeface="Lato Regular"/>
              <a:sym typeface="Lato Regular"/>
            </a:endParaRPr>
          </a:p>
          <a:p>
            <a:pPr marL="0" indent="0" algn="ctr" defTabSz="585215">
              <a:spcBef>
                <a:spcPts val="0"/>
              </a:spcBef>
              <a:buSzTx/>
              <a:buFontTx/>
              <a:buNone/>
              <a:defRPr sz="2496">
                <a:latin typeface="Lato Regular"/>
                <a:ea typeface="Lato Regular"/>
                <a:cs typeface="Lato Regular"/>
                <a:sym typeface="Lato Regular"/>
              </a:defRPr>
            </a:pPr>
            <a:r>
              <a:rPr lang="it-IT" sz="2400" dirty="0">
                <a:latin typeface="+mn-lt"/>
                <a:ea typeface="Lato Regular"/>
                <a:cs typeface="Lato Regular"/>
                <a:sym typeface="Lato Regular"/>
              </a:rPr>
              <a:t>Il manager coach pensa alle persone non in termini di prestazioni, ma di POTENZIALE</a:t>
            </a:r>
          </a:p>
          <a:p>
            <a:pPr marL="0" indent="0" algn="ctr" defTabSz="585215">
              <a:spcBef>
                <a:spcPts val="0"/>
              </a:spcBef>
              <a:buSzTx/>
              <a:buFontTx/>
              <a:buNone/>
              <a:defRPr sz="2496">
                <a:latin typeface="Lato Regular"/>
                <a:ea typeface="Lato Regular"/>
                <a:cs typeface="Lato Regular"/>
                <a:sym typeface="Lato Regular"/>
              </a:defRPr>
            </a:pPr>
            <a:r>
              <a:rPr sz="2400" dirty="0">
                <a:latin typeface="+mn-lt"/>
                <a:ea typeface="Lato Regular"/>
                <a:cs typeface="Lato Regular"/>
                <a:sym typeface="Lato Regular"/>
              </a:rPr>
              <a:t> </a:t>
            </a:r>
          </a:p>
        </p:txBody>
      </p:sp>
      <p:cxnSp>
        <p:nvCxnSpPr>
          <p:cNvPr id="3" name="Connettore 2 2">
            <a:extLst>
              <a:ext uri="{FF2B5EF4-FFF2-40B4-BE49-F238E27FC236}">
                <a16:creationId xmlns:a16="http://schemas.microsoft.com/office/drawing/2014/main" xmlns="" id="{0069B33B-A99C-4C54-BB2C-FE708368D226}"/>
              </a:ext>
            </a:extLst>
          </p:cNvPr>
          <p:cNvCxnSpPr/>
          <p:nvPr/>
        </p:nvCxnSpPr>
        <p:spPr>
          <a:xfrm flipH="1">
            <a:off x="2773680" y="3733800"/>
            <a:ext cx="1356360" cy="792480"/>
          </a:xfrm>
          <a:prstGeom prst="straightConnector1">
            <a:avLst/>
          </a:prstGeom>
          <a:noFill/>
          <a:ln w="762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6" name="Connettore 2 5">
            <a:extLst>
              <a:ext uri="{FF2B5EF4-FFF2-40B4-BE49-F238E27FC236}">
                <a16:creationId xmlns:a16="http://schemas.microsoft.com/office/drawing/2014/main" xmlns="" id="{40708529-63CB-4297-B189-46A188AF99B7}"/>
              </a:ext>
            </a:extLst>
          </p:cNvPr>
          <p:cNvCxnSpPr>
            <a:cxnSpLocks/>
          </p:cNvCxnSpPr>
          <p:nvPr/>
        </p:nvCxnSpPr>
        <p:spPr>
          <a:xfrm>
            <a:off x="5394960" y="3733800"/>
            <a:ext cx="1264920" cy="792480"/>
          </a:xfrm>
          <a:prstGeom prst="straightConnector1">
            <a:avLst/>
          </a:prstGeom>
          <a:noFill/>
          <a:ln w="762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7" name="Rettangolo 6">
            <a:extLst>
              <a:ext uri="{FF2B5EF4-FFF2-40B4-BE49-F238E27FC236}">
                <a16:creationId xmlns:a16="http://schemas.microsoft.com/office/drawing/2014/main" xmlns="" id="{2F0CEEEC-C961-40C7-A0A7-54DB14D0CCAE}"/>
              </a:ext>
            </a:extLst>
          </p:cNvPr>
          <p:cNvSpPr/>
          <p:nvPr/>
        </p:nvSpPr>
        <p:spPr>
          <a:xfrm>
            <a:off x="544724" y="4694170"/>
            <a:ext cx="3741730"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3600" b="1" cap="none" spc="0" dirty="0">
                <a:ln/>
                <a:solidFill>
                  <a:schemeClr val="accent3"/>
                </a:solidFill>
                <a:effectLst/>
              </a:rPr>
              <a:t>CONSAPEVOLEZZA</a:t>
            </a:r>
          </a:p>
        </p:txBody>
      </p:sp>
      <p:sp>
        <p:nvSpPr>
          <p:cNvPr id="8" name="Rettangolo 7">
            <a:extLst>
              <a:ext uri="{FF2B5EF4-FFF2-40B4-BE49-F238E27FC236}">
                <a16:creationId xmlns:a16="http://schemas.microsoft.com/office/drawing/2014/main" xmlns="" id="{BE15918B-4510-4D4C-AFE6-9AE2FCD39237}"/>
              </a:ext>
            </a:extLst>
          </p:cNvPr>
          <p:cNvSpPr/>
          <p:nvPr/>
        </p:nvSpPr>
        <p:spPr>
          <a:xfrm>
            <a:off x="5192276" y="4632614"/>
            <a:ext cx="3576620" cy="646331"/>
          </a:xfrm>
          <a:prstGeom prst="rect">
            <a:avLst/>
          </a:prstGeom>
          <a:noFill/>
        </p:spPr>
        <p:txBody>
          <a:bodyPr wrap="none" lIns="91440" tIns="45720" rIns="91440" bIns="45720">
            <a:spAutoFit/>
          </a:bodyPr>
          <a:lstStyle/>
          <a:p>
            <a:pPr algn="ctr"/>
            <a:r>
              <a:rPr lang="it-IT" sz="3600" b="1" cap="none" spc="0" dirty="0">
                <a:ln w="22225">
                  <a:solidFill>
                    <a:schemeClr val="accent2"/>
                  </a:solidFill>
                  <a:prstDash val="solid"/>
                </a:ln>
                <a:solidFill>
                  <a:schemeClr val="accent2">
                    <a:lumMod val="40000"/>
                    <a:lumOff val="60000"/>
                  </a:schemeClr>
                </a:solidFill>
                <a:effectLst/>
              </a:rPr>
              <a:t>RESPONSABILITA’</a:t>
            </a:r>
          </a:p>
        </p:txBody>
      </p:sp>
    </p:spTree>
    <p:extLst>
      <p:ext uri="{BB962C8B-B14F-4D97-AF65-F5344CB8AC3E}">
        <p14:creationId xmlns:p14="http://schemas.microsoft.com/office/powerpoint/2010/main" val="467688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e fai…"/>
          <p:cNvSpPr>
            <a:spLocks noGrp="1"/>
          </p:cNvSpPr>
          <p:nvPr>
            <p:ph type="body" idx="1"/>
          </p:nvPr>
        </p:nvSpPr>
        <p:spPr>
          <a:xfrm>
            <a:off x="214563" y="1891073"/>
            <a:ext cx="8458200" cy="2283188"/>
          </a:xfrm>
          <a:prstGeom prst="rect">
            <a:avLst/>
          </a:prstGeom>
        </p:spPr>
        <p:txBody>
          <a:bodyPr>
            <a:noAutofit/>
          </a:bodyPr>
          <a:lstStyle/>
          <a:p>
            <a:pPr algn="just" defTabSz="585215">
              <a:spcBef>
                <a:spcPts val="0"/>
              </a:spcBef>
              <a:buSzTx/>
              <a:buFontTx/>
              <a:buChar char="-"/>
              <a:defRPr sz="2496">
                <a:latin typeface="Lato Regular"/>
                <a:ea typeface="Lato Regular"/>
                <a:cs typeface="Lato Regular"/>
                <a:sym typeface="Lato Regular"/>
              </a:defRPr>
            </a:pPr>
            <a:r>
              <a:rPr lang="it-IT" sz="2000" dirty="0">
                <a:latin typeface="+mn-lt"/>
                <a:ea typeface="Lato Regular"/>
                <a:cs typeface="Lato Regular"/>
                <a:sym typeface="Lato Regular"/>
              </a:rPr>
              <a:t>Consapevolezza nel raccogliere e percepire con chiarezza i fatti e le informazioni rilevanti =&gt; capacità di determinare ciò che è rilevante =&gt; </a:t>
            </a:r>
            <a:r>
              <a:rPr lang="it-IT" sz="2000" b="1" dirty="0">
                <a:latin typeface="+mn-lt"/>
                <a:ea typeface="Lato Regular"/>
                <a:cs typeface="Lato Regular"/>
                <a:sym typeface="Lato Regular"/>
              </a:rPr>
              <a:t>COSA SUCCEDE INTORNO A TE</a:t>
            </a:r>
          </a:p>
          <a:p>
            <a:pPr marL="0" indent="0" algn="just" defTabSz="585215">
              <a:spcBef>
                <a:spcPts val="0"/>
              </a:spcBef>
              <a:buSzTx/>
              <a:buNone/>
              <a:defRPr sz="2496">
                <a:latin typeface="Lato Regular"/>
                <a:ea typeface="Lato Regular"/>
                <a:cs typeface="Lato Regular"/>
                <a:sym typeface="Lato Regular"/>
              </a:defRPr>
            </a:pPr>
            <a:endParaRPr lang="it-IT" sz="2000" dirty="0">
              <a:latin typeface="+mn-lt"/>
              <a:ea typeface="Lato Regular"/>
              <a:cs typeface="Lato Regular"/>
              <a:sym typeface="Lato Regular"/>
            </a:endParaRPr>
          </a:p>
          <a:p>
            <a:pPr algn="just" defTabSz="585215">
              <a:spcBef>
                <a:spcPts val="0"/>
              </a:spcBef>
              <a:buSzTx/>
              <a:buFontTx/>
              <a:buChar char="-"/>
              <a:defRPr sz="2496">
                <a:latin typeface="Lato Regular"/>
                <a:ea typeface="Lato Regular"/>
                <a:cs typeface="Lato Regular"/>
                <a:sym typeface="Lato Regular"/>
              </a:defRPr>
            </a:pPr>
            <a:r>
              <a:rPr lang="it-IT" sz="2000" dirty="0">
                <a:latin typeface="+mn-lt"/>
                <a:ea typeface="Lato Regular"/>
                <a:cs typeface="Lato Regular"/>
                <a:sym typeface="Lato Regular"/>
              </a:rPr>
              <a:t>Autoconsapevolezza =&gt; capacità di riconoscere quando e come le emozioni o i desideri distorcono la percezione che si ha di se stessi =&gt; </a:t>
            </a:r>
            <a:r>
              <a:rPr lang="it-IT" sz="2000" b="1" dirty="0">
                <a:latin typeface="+mn-lt"/>
                <a:ea typeface="Lato Regular"/>
                <a:cs typeface="Lato Regular"/>
                <a:sym typeface="Lato Regular"/>
              </a:rPr>
              <a:t>COSA SUCCEDE DENTRO DI TE</a:t>
            </a:r>
          </a:p>
          <a:p>
            <a:pPr algn="just" defTabSz="585215">
              <a:spcBef>
                <a:spcPts val="0"/>
              </a:spcBef>
              <a:buSzTx/>
              <a:buFontTx/>
              <a:buChar char="-"/>
              <a:defRPr sz="2496">
                <a:latin typeface="Lato Regular"/>
                <a:ea typeface="Lato Regular"/>
                <a:cs typeface="Lato Regular"/>
                <a:sym typeface="Lato Regular"/>
              </a:defRPr>
            </a:pPr>
            <a:endParaRPr lang="it-IT" sz="2000" dirty="0">
              <a:latin typeface="+mn-lt"/>
              <a:ea typeface="Lato Regular"/>
              <a:cs typeface="Lato Regular"/>
              <a:sym typeface="Lato Regular"/>
            </a:endParaRPr>
          </a:p>
          <a:p>
            <a:pPr algn="just" defTabSz="585215">
              <a:spcBef>
                <a:spcPts val="0"/>
              </a:spcBef>
              <a:buSzTx/>
              <a:buFontTx/>
              <a:buChar char="-"/>
              <a:defRPr sz="2496">
                <a:latin typeface="Lato Regular"/>
                <a:ea typeface="Lato Regular"/>
                <a:cs typeface="Lato Regular"/>
                <a:sym typeface="Lato Regular"/>
              </a:defRPr>
            </a:pPr>
            <a:endParaRPr lang="it-IT" sz="2000" dirty="0">
              <a:latin typeface="+mn-lt"/>
              <a:ea typeface="Lato Regular"/>
              <a:cs typeface="Lato Regular"/>
              <a:sym typeface="Lato Regular"/>
            </a:endParaRPr>
          </a:p>
          <a:p>
            <a:pPr marL="0" indent="0" algn="just" defTabSz="585215">
              <a:spcBef>
                <a:spcPts val="0"/>
              </a:spcBef>
              <a:buSzTx/>
              <a:buFontTx/>
              <a:buNone/>
              <a:defRPr sz="2496">
                <a:latin typeface="Lato Regular"/>
                <a:ea typeface="Lato Regular"/>
                <a:cs typeface="Lato Regular"/>
                <a:sym typeface="Lato Regular"/>
              </a:defRPr>
            </a:pPr>
            <a:r>
              <a:rPr sz="2000" dirty="0">
                <a:latin typeface="+mn-lt"/>
                <a:ea typeface="Lato Regular"/>
                <a:cs typeface="Lato Regular"/>
                <a:sym typeface="Lato Regular"/>
              </a:rPr>
              <a:t> </a:t>
            </a:r>
          </a:p>
        </p:txBody>
      </p:sp>
      <p:sp>
        <p:nvSpPr>
          <p:cNvPr id="91" name="Numero diapositiva"/>
          <p:cNvSpPr>
            <a:spLocks noGrp="1"/>
          </p:cNvSpPr>
          <p:nvPr>
            <p:ph type="sldNum" sz="quarter" idx="2"/>
          </p:nvPr>
        </p:nvSpPr>
        <p:spPr>
          <a:xfrm>
            <a:off x="373983" y="6544711"/>
            <a:ext cx="170741" cy="2311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47</a:t>
            </a:fld>
            <a:endParaRPr/>
          </a:p>
        </p:txBody>
      </p:sp>
      <p:sp>
        <p:nvSpPr>
          <p:cNvPr id="7" name="Rettangolo 6">
            <a:extLst>
              <a:ext uri="{FF2B5EF4-FFF2-40B4-BE49-F238E27FC236}">
                <a16:creationId xmlns:a16="http://schemas.microsoft.com/office/drawing/2014/main" xmlns="" id="{2F0CEEEC-C961-40C7-A0A7-54DB14D0CCAE}"/>
              </a:ext>
            </a:extLst>
          </p:cNvPr>
          <p:cNvSpPr/>
          <p:nvPr/>
        </p:nvSpPr>
        <p:spPr>
          <a:xfrm>
            <a:off x="214563" y="1157480"/>
            <a:ext cx="3741730"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3600" b="1" cap="none" spc="0" dirty="0">
                <a:ln/>
                <a:solidFill>
                  <a:schemeClr val="accent3"/>
                </a:solidFill>
                <a:effectLst/>
              </a:rPr>
              <a:t>CONSAPEVOLEZZA</a:t>
            </a:r>
          </a:p>
        </p:txBody>
      </p:sp>
      <p:sp>
        <p:nvSpPr>
          <p:cNvPr id="9" name="Rettangolo 8">
            <a:extLst>
              <a:ext uri="{FF2B5EF4-FFF2-40B4-BE49-F238E27FC236}">
                <a16:creationId xmlns:a16="http://schemas.microsoft.com/office/drawing/2014/main" xmlns="" id="{33C3E2A2-F001-468D-8629-050FF28ABBD9}"/>
              </a:ext>
            </a:extLst>
          </p:cNvPr>
          <p:cNvSpPr/>
          <p:nvPr/>
        </p:nvSpPr>
        <p:spPr>
          <a:xfrm>
            <a:off x="3956293" y="1139821"/>
            <a:ext cx="1721946"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3600" b="1" cap="none" spc="0" dirty="0">
                <a:ln/>
                <a:solidFill>
                  <a:schemeClr val="accent3"/>
                </a:solidFill>
                <a:effectLst/>
              </a:rPr>
              <a:t>= INPUT</a:t>
            </a:r>
          </a:p>
        </p:txBody>
      </p:sp>
      <p:sp>
        <p:nvSpPr>
          <p:cNvPr id="10" name="Rettangolo 9">
            <a:extLst>
              <a:ext uri="{FF2B5EF4-FFF2-40B4-BE49-F238E27FC236}">
                <a16:creationId xmlns:a16="http://schemas.microsoft.com/office/drawing/2014/main" xmlns="" id="{73C43CFE-AF14-4C65-846A-06D37EB41B9A}"/>
              </a:ext>
            </a:extLst>
          </p:cNvPr>
          <p:cNvSpPr/>
          <p:nvPr/>
        </p:nvSpPr>
        <p:spPr>
          <a:xfrm>
            <a:off x="214563" y="4905330"/>
            <a:ext cx="5737469" cy="646331"/>
          </a:xfrm>
          <a:prstGeom prst="rect">
            <a:avLst/>
          </a:prstGeom>
          <a:noFill/>
        </p:spPr>
        <p:txBody>
          <a:bodyPr wrap="none" lIns="91440" tIns="45720" rIns="91440" bIns="45720">
            <a:spAutoFit/>
          </a:bodyPr>
          <a:lstStyle/>
          <a:p>
            <a:pPr algn="ctr"/>
            <a:r>
              <a:rPr lang="it-IT" sz="3600" b="1" cap="none" spc="0" dirty="0">
                <a:ln w="22225">
                  <a:solidFill>
                    <a:schemeClr val="accent2"/>
                  </a:solidFill>
                  <a:prstDash val="solid"/>
                </a:ln>
                <a:solidFill>
                  <a:schemeClr val="accent2">
                    <a:lumMod val="40000"/>
                    <a:lumOff val="60000"/>
                  </a:schemeClr>
                </a:solidFill>
                <a:effectLst/>
              </a:rPr>
              <a:t>RESPONSABILITA’  = OUTPUT</a:t>
            </a:r>
          </a:p>
        </p:txBody>
      </p:sp>
    </p:spTree>
    <p:extLst>
      <p:ext uri="{BB962C8B-B14F-4D97-AF65-F5344CB8AC3E}">
        <p14:creationId xmlns:p14="http://schemas.microsoft.com/office/powerpoint/2010/main" val="1435067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35" descr="Picture 35"/>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Lst>
          </a:blip>
          <a:stretch>
            <a:fillRect/>
          </a:stretch>
        </p:blipFill>
        <p:spPr>
          <a:xfrm>
            <a:off x="425116" y="706259"/>
            <a:ext cx="8293768" cy="6214314"/>
          </a:xfrm>
          <a:prstGeom prst="rect">
            <a:avLst/>
          </a:prstGeom>
          <a:ln>
            <a:noFill/>
          </a:ln>
          <a:effectLst>
            <a:outerShdw blurRad="292100" dist="139700" dir="2700000" algn="tl" rotWithShape="0">
              <a:srgbClr val="333333">
                <a:alpha val="65000"/>
              </a:srgbClr>
            </a:outerShdw>
          </a:effectLst>
        </p:spPr>
      </p:pic>
      <p:sp>
        <p:nvSpPr>
          <p:cNvPr id="108" name="Text Box 8"/>
          <p:cNvSpPr/>
          <p:nvPr/>
        </p:nvSpPr>
        <p:spPr>
          <a:xfrm>
            <a:off x="1033647" y="5905336"/>
            <a:ext cx="2514600"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700"/>
              </a:spcBef>
              <a:defRPr sz="1400">
                <a:latin typeface="Lato Bold"/>
                <a:ea typeface="Lato Bold"/>
                <a:cs typeface="Lato Bold"/>
                <a:sym typeface="Lato Bold"/>
              </a:defRPr>
            </a:lvl1pPr>
          </a:lstStyle>
          <a:p>
            <a:pPr algn="ctr">
              <a:spcBef>
                <a:spcPts val="0"/>
              </a:spcBef>
            </a:pPr>
            <a:r>
              <a:rPr sz="2400" b="1" dirty="0">
                <a:solidFill>
                  <a:srgbClr val="C00000"/>
                </a:solidFill>
              </a:rPr>
              <a:t>“Non so di </a:t>
            </a:r>
            <a:endParaRPr lang="it-IT" sz="2400" b="1" dirty="0">
              <a:solidFill>
                <a:srgbClr val="C00000"/>
              </a:solidFill>
            </a:endParaRPr>
          </a:p>
          <a:p>
            <a:pPr algn="ctr">
              <a:spcBef>
                <a:spcPts val="0"/>
              </a:spcBef>
            </a:pPr>
            <a:r>
              <a:rPr sz="2400" b="1" dirty="0">
                <a:solidFill>
                  <a:srgbClr val="C00000"/>
                </a:solidFill>
              </a:rPr>
              <a:t>non </a:t>
            </a:r>
            <a:r>
              <a:rPr sz="2400" b="1" dirty="0" err="1">
                <a:solidFill>
                  <a:srgbClr val="C00000"/>
                </a:solidFill>
              </a:rPr>
              <a:t>sapere</a:t>
            </a:r>
            <a:r>
              <a:rPr sz="2400" b="1" dirty="0">
                <a:solidFill>
                  <a:srgbClr val="C00000"/>
                </a:solidFill>
              </a:rPr>
              <a:t>”</a:t>
            </a:r>
            <a:endParaRPr sz="2400" b="1" dirty="0">
              <a:solidFill>
                <a:srgbClr val="C00000"/>
              </a:solidFill>
              <a:latin typeface="Franklin Gothic Medium"/>
              <a:ea typeface="Franklin Gothic Medium"/>
              <a:cs typeface="Franklin Gothic Medium"/>
              <a:sym typeface="Franklin Gothic Medium"/>
            </a:endParaRPr>
          </a:p>
        </p:txBody>
      </p:sp>
      <p:sp>
        <p:nvSpPr>
          <p:cNvPr id="114" name="Text Box 15"/>
          <p:cNvSpPr/>
          <p:nvPr/>
        </p:nvSpPr>
        <p:spPr>
          <a:xfrm>
            <a:off x="2634916" y="5058299"/>
            <a:ext cx="2057400"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700"/>
              </a:spcBef>
              <a:defRPr sz="1400">
                <a:latin typeface="Lato Bold"/>
                <a:ea typeface="Lato Bold"/>
                <a:cs typeface="Lato Bold"/>
                <a:sym typeface="Lato Bold"/>
              </a:defRPr>
            </a:lvl1pPr>
          </a:lstStyle>
          <a:p>
            <a:r>
              <a:rPr sz="2400" b="1" dirty="0">
                <a:solidFill>
                  <a:srgbClr val="C00000"/>
                </a:solidFill>
                <a:latin typeface="+mn-lt"/>
              </a:rPr>
              <a:t>“So di non </a:t>
            </a:r>
            <a:r>
              <a:rPr sz="2400" b="1" dirty="0" err="1">
                <a:solidFill>
                  <a:srgbClr val="C00000"/>
                </a:solidFill>
                <a:latin typeface="+mn-lt"/>
              </a:rPr>
              <a:t>sapere</a:t>
            </a:r>
            <a:r>
              <a:rPr sz="2400" b="1" dirty="0">
                <a:solidFill>
                  <a:srgbClr val="C00000"/>
                </a:solidFill>
                <a:latin typeface="+mn-lt"/>
              </a:rPr>
              <a:t>”</a:t>
            </a:r>
            <a:endParaRPr sz="2400" b="1" dirty="0">
              <a:solidFill>
                <a:srgbClr val="C00000"/>
              </a:solidFill>
              <a:latin typeface="+mn-lt"/>
              <a:ea typeface="Franklin Gothic Medium"/>
              <a:cs typeface="Franklin Gothic Medium"/>
              <a:sym typeface="Franklin Gothic Medium"/>
            </a:endParaRPr>
          </a:p>
        </p:txBody>
      </p:sp>
      <p:sp>
        <p:nvSpPr>
          <p:cNvPr id="120" name="Text Box 21"/>
          <p:cNvSpPr/>
          <p:nvPr/>
        </p:nvSpPr>
        <p:spPr>
          <a:xfrm>
            <a:off x="4211052" y="4163883"/>
            <a:ext cx="1676400"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700"/>
              </a:spcBef>
              <a:defRPr sz="1400">
                <a:latin typeface="Lato Bold"/>
                <a:ea typeface="Lato Bold"/>
                <a:cs typeface="Lato Bold"/>
                <a:sym typeface="Lato Bold"/>
              </a:defRPr>
            </a:lvl1pPr>
          </a:lstStyle>
          <a:p>
            <a:r>
              <a:rPr sz="2400" b="1" dirty="0">
                <a:solidFill>
                  <a:srgbClr val="C00000"/>
                </a:solidFill>
                <a:latin typeface="+mn-lt"/>
              </a:rPr>
              <a:t>“So come </a:t>
            </a:r>
            <a:r>
              <a:rPr sz="2400" b="1" dirty="0" err="1">
                <a:solidFill>
                  <a:srgbClr val="C00000"/>
                </a:solidFill>
                <a:latin typeface="+mn-lt"/>
              </a:rPr>
              <a:t>farlo</a:t>
            </a:r>
            <a:r>
              <a:rPr sz="2400" b="1" dirty="0">
                <a:solidFill>
                  <a:srgbClr val="C00000"/>
                </a:solidFill>
                <a:latin typeface="+mn-lt"/>
              </a:rPr>
              <a:t>”</a:t>
            </a:r>
          </a:p>
        </p:txBody>
      </p:sp>
      <p:sp>
        <p:nvSpPr>
          <p:cNvPr id="126" name="Text Box 27"/>
          <p:cNvSpPr/>
          <p:nvPr/>
        </p:nvSpPr>
        <p:spPr>
          <a:xfrm>
            <a:off x="6193786" y="2963556"/>
            <a:ext cx="2218763"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spcBef>
                <a:spcPts val="700"/>
              </a:spcBef>
              <a:defRPr sz="1400">
                <a:latin typeface="Lato Bold"/>
                <a:ea typeface="Lato Bold"/>
                <a:cs typeface="Lato Bold"/>
                <a:sym typeface="Lato Bold"/>
              </a:defRPr>
            </a:pPr>
            <a:r>
              <a:rPr sz="2400" b="1" dirty="0">
                <a:solidFill>
                  <a:srgbClr val="C00000"/>
                </a:solidFill>
              </a:rPr>
              <a:t>“So </a:t>
            </a:r>
            <a:r>
              <a:rPr sz="2400" b="1" dirty="0" err="1">
                <a:solidFill>
                  <a:srgbClr val="C00000"/>
                </a:solidFill>
              </a:rPr>
              <a:t>farlo</a:t>
            </a:r>
            <a:r>
              <a:rPr sz="2400" b="1" dirty="0">
                <a:solidFill>
                  <a:srgbClr val="C00000"/>
                </a:solidFill>
              </a:rPr>
              <a:t>, ma non come lo </a:t>
            </a:r>
            <a:r>
              <a:rPr sz="2400" b="1" dirty="0" err="1">
                <a:solidFill>
                  <a:srgbClr val="C00000"/>
                </a:solidFill>
              </a:rPr>
              <a:t>faccio</a:t>
            </a:r>
            <a:r>
              <a:rPr sz="2400" b="1" dirty="0">
                <a:solidFill>
                  <a:srgbClr val="C00000"/>
                </a:solidFill>
              </a:rPr>
              <a:t>”</a:t>
            </a:r>
          </a:p>
        </p:txBody>
      </p:sp>
      <p:sp>
        <p:nvSpPr>
          <p:cNvPr id="2" name="CasellaDiTesto 1">
            <a:extLst>
              <a:ext uri="{FF2B5EF4-FFF2-40B4-BE49-F238E27FC236}">
                <a16:creationId xmlns:a16="http://schemas.microsoft.com/office/drawing/2014/main" xmlns="" id="{BF874838-9B24-4705-A146-13BCA5DC0DBB}"/>
              </a:ext>
            </a:extLst>
          </p:cNvPr>
          <p:cNvSpPr txBox="1"/>
          <p:nvPr/>
        </p:nvSpPr>
        <p:spPr>
          <a:xfrm>
            <a:off x="5158678" y="121555"/>
            <a:ext cx="4010526" cy="830995"/>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it-IT" sz="2400" b="1" i="0" u="none" strike="noStrike" cap="none" spc="0" normalizeH="0" baseline="0" dirty="0">
                <a:ln>
                  <a:noFill/>
                </a:ln>
                <a:solidFill>
                  <a:schemeClr val="bg1"/>
                </a:solidFill>
                <a:effectLst/>
                <a:uFillTx/>
                <a:latin typeface="+mn-lt"/>
                <a:ea typeface="+mn-ea"/>
                <a:cs typeface="+mn-cs"/>
                <a:sym typeface="Calibri"/>
              </a:rPr>
              <a:t>So farlo, so come lo faccio </a:t>
            </a:r>
          </a:p>
          <a:p>
            <a:pPr marL="0" marR="0" indent="0" algn="ctr" defTabSz="914400" rtl="0" fontAlgn="auto" latinLnBrk="0" hangingPunct="0">
              <a:lnSpc>
                <a:spcPct val="100000"/>
              </a:lnSpc>
              <a:spcBef>
                <a:spcPts val="0"/>
              </a:spcBef>
              <a:spcAft>
                <a:spcPts val="0"/>
              </a:spcAft>
              <a:buClrTx/>
              <a:buSzTx/>
              <a:buFontTx/>
              <a:buNone/>
              <a:tabLst/>
            </a:pPr>
            <a:r>
              <a:rPr kumimoji="0" lang="it-IT" sz="2400" b="1" i="0" u="none" strike="noStrike" cap="none" spc="0" normalizeH="0" baseline="0" dirty="0">
                <a:ln>
                  <a:noFill/>
                </a:ln>
                <a:solidFill>
                  <a:schemeClr val="bg1"/>
                </a:solidFill>
                <a:effectLst/>
                <a:uFillTx/>
                <a:latin typeface="+mn-lt"/>
                <a:ea typeface="+mn-ea"/>
                <a:cs typeface="+mn-cs"/>
                <a:sym typeface="Calibri"/>
              </a:rPr>
              <a:t>e so riapplicarlo</a:t>
            </a:r>
          </a:p>
        </p:txBody>
      </p:sp>
      <p:sp>
        <p:nvSpPr>
          <p:cNvPr id="104" name="I livelli di consapevolezza"/>
          <p:cNvSpPr>
            <a:spLocks noGrp="1"/>
          </p:cNvSpPr>
          <p:nvPr>
            <p:ph type="title"/>
          </p:nvPr>
        </p:nvSpPr>
        <p:spPr>
          <a:xfrm>
            <a:off x="184484" y="1323390"/>
            <a:ext cx="3610926" cy="1295400"/>
          </a:xfrm>
          <a:prstGeom prst="rect">
            <a:avLst/>
          </a:prstGeom>
        </p:spPr>
        <p:txBody>
          <a:bodyPr>
            <a:noAutofit/>
          </a:bodyPr>
          <a:lstStyle>
            <a:lvl1pPr>
              <a:defRPr>
                <a:latin typeface="Lato Regular"/>
                <a:ea typeface="Lato Regular"/>
                <a:cs typeface="Lato Regular"/>
                <a:sym typeface="Lato Regular"/>
              </a:defRPr>
            </a:lvl1pPr>
          </a:lstStyle>
          <a:p>
            <a:r>
              <a:rPr lang="it-IT" sz="2800" b="1" dirty="0">
                <a:latin typeface="+mn-lt"/>
              </a:rPr>
              <a:t>I LIVELLI DI CONSAPEVOLEZZA</a:t>
            </a:r>
          </a:p>
        </p:txBody>
      </p:sp>
    </p:spTree>
    <p:extLst>
      <p:ext uri="{BB962C8B-B14F-4D97-AF65-F5344CB8AC3E}">
        <p14:creationId xmlns:p14="http://schemas.microsoft.com/office/powerpoint/2010/main" val="20129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La scala dell’eccellenza"/>
          <p:cNvSpPr>
            <a:spLocks noGrp="1"/>
          </p:cNvSpPr>
          <p:nvPr>
            <p:ph type="title"/>
          </p:nvPr>
        </p:nvSpPr>
        <p:spPr>
          <a:xfrm>
            <a:off x="1565380" y="100643"/>
            <a:ext cx="5823207" cy="1295400"/>
          </a:xfrm>
          <a:prstGeom prst="rect">
            <a:avLst/>
          </a:prstGeom>
        </p:spPr>
        <p:txBody>
          <a:bodyPr>
            <a:noAutofit/>
          </a:bodyPr>
          <a:lstStyle>
            <a:lvl1pPr>
              <a:defRPr>
                <a:latin typeface="Lato Regular"/>
                <a:ea typeface="Lato Regular"/>
                <a:cs typeface="Lato Regular"/>
                <a:sym typeface="Lato Regular"/>
              </a:defRPr>
            </a:lvl1pPr>
          </a:lstStyle>
          <a:p>
            <a:r>
              <a:rPr lang="it-IT" sz="3600" b="1" dirty="0">
                <a:latin typeface="+mn-lt"/>
              </a:rPr>
              <a:t>LEADERSHIP E COACHING</a:t>
            </a:r>
            <a:endParaRPr sz="3600" b="1" dirty="0">
              <a:latin typeface="+mn-lt"/>
            </a:endParaRPr>
          </a:p>
        </p:txBody>
      </p:sp>
      <p:sp>
        <p:nvSpPr>
          <p:cNvPr id="264" name="Line 1034"/>
          <p:cNvSpPr/>
          <p:nvPr/>
        </p:nvSpPr>
        <p:spPr>
          <a:xfrm>
            <a:off x="7130908" y="1999131"/>
            <a:ext cx="1782765" cy="0"/>
          </a:xfrm>
          <a:prstGeom prst="line">
            <a:avLst/>
          </a:prstGeom>
          <a:ln w="25400">
            <a:solidFill>
              <a:srgbClr val="000000"/>
            </a:solidFill>
          </a:ln>
        </p:spPr>
        <p:txBody>
          <a:bodyPr lIns="45719" rIns="45719" anchor="ctr"/>
          <a:lstStyle/>
          <a:p>
            <a:pPr algn="ctr">
              <a:defRPr sz="2800">
                <a:latin typeface="Verdana"/>
                <a:ea typeface="Verdana"/>
                <a:cs typeface="Verdana"/>
                <a:sym typeface="Verdana"/>
              </a:defRPr>
            </a:pPr>
            <a:endParaRPr sz="3600"/>
          </a:p>
        </p:txBody>
      </p:sp>
      <p:sp>
        <p:nvSpPr>
          <p:cNvPr id="265" name="Line 1035"/>
          <p:cNvSpPr/>
          <p:nvPr/>
        </p:nvSpPr>
        <p:spPr>
          <a:xfrm>
            <a:off x="5348143" y="2898914"/>
            <a:ext cx="1782765" cy="0"/>
          </a:xfrm>
          <a:prstGeom prst="line">
            <a:avLst/>
          </a:prstGeom>
          <a:ln w="25400">
            <a:solidFill>
              <a:srgbClr val="000000"/>
            </a:solidFill>
          </a:ln>
        </p:spPr>
        <p:txBody>
          <a:bodyPr lIns="45719" rIns="45719" anchor="ctr"/>
          <a:lstStyle/>
          <a:p>
            <a:pPr algn="ctr">
              <a:defRPr sz="2800">
                <a:latin typeface="Verdana"/>
                <a:ea typeface="Verdana"/>
                <a:cs typeface="Verdana"/>
                <a:sym typeface="Verdana"/>
              </a:defRPr>
            </a:pPr>
            <a:endParaRPr sz="3600"/>
          </a:p>
        </p:txBody>
      </p:sp>
      <p:sp>
        <p:nvSpPr>
          <p:cNvPr id="266" name="Line 1037"/>
          <p:cNvSpPr/>
          <p:nvPr/>
        </p:nvSpPr>
        <p:spPr>
          <a:xfrm>
            <a:off x="3565377" y="3798697"/>
            <a:ext cx="1782765" cy="0"/>
          </a:xfrm>
          <a:prstGeom prst="line">
            <a:avLst/>
          </a:prstGeom>
          <a:ln w="25400">
            <a:solidFill>
              <a:srgbClr val="000000"/>
            </a:solidFill>
          </a:ln>
        </p:spPr>
        <p:txBody>
          <a:bodyPr lIns="45719" rIns="45719" anchor="ctr"/>
          <a:lstStyle/>
          <a:p>
            <a:pPr algn="ctr">
              <a:defRPr sz="2800">
                <a:latin typeface="Verdana"/>
                <a:ea typeface="Verdana"/>
                <a:cs typeface="Verdana"/>
                <a:sym typeface="Verdana"/>
              </a:defRPr>
            </a:pPr>
            <a:endParaRPr sz="3600"/>
          </a:p>
        </p:txBody>
      </p:sp>
      <p:grpSp>
        <p:nvGrpSpPr>
          <p:cNvPr id="274" name="Gruppo 43"/>
          <p:cNvGrpSpPr/>
          <p:nvPr/>
        </p:nvGrpSpPr>
        <p:grpSpPr>
          <a:xfrm>
            <a:off x="1693474" y="3798697"/>
            <a:ext cx="3385420" cy="2184719"/>
            <a:chOff x="0" y="396875"/>
            <a:chExt cx="2894031" cy="1850172"/>
          </a:xfrm>
        </p:grpSpPr>
        <p:sp>
          <p:nvSpPr>
            <p:cNvPr id="267" name="Text Box 1029"/>
            <p:cNvSpPr/>
            <p:nvPr/>
          </p:nvSpPr>
          <p:spPr>
            <a:xfrm>
              <a:off x="102096" y="703013"/>
              <a:ext cx="1426320" cy="4952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spcBef>
                  <a:spcPts val="700"/>
                </a:spcBef>
                <a:defRPr sz="1200">
                  <a:latin typeface="Lato Regular"/>
                  <a:ea typeface="Lato Regular"/>
                  <a:cs typeface="Lato Regular"/>
                  <a:sym typeface="Lato Regular"/>
                </a:defRPr>
              </a:pPr>
              <a:r>
                <a:rPr lang="it-IT" sz="1600" dirty="0"/>
                <a:t>So di non sapere</a:t>
              </a:r>
              <a:r>
                <a:rPr sz="1600" dirty="0"/>
                <a:t/>
              </a:r>
              <a:br>
                <a:rPr sz="1600" dirty="0"/>
              </a:br>
              <a:endParaRPr sz="1600" dirty="0"/>
            </a:p>
          </p:txBody>
        </p:sp>
        <p:sp>
          <p:nvSpPr>
            <p:cNvPr id="268" name="Line 1039"/>
            <p:cNvSpPr/>
            <p:nvPr/>
          </p:nvSpPr>
          <p:spPr>
            <a:xfrm>
              <a:off x="76200" y="1158875"/>
              <a:ext cx="1524000" cy="0"/>
            </a:xfrm>
            <a:prstGeom prst="line">
              <a:avLst/>
            </a:prstGeom>
            <a:noFill/>
            <a:ln w="25400" cap="flat">
              <a:solidFill>
                <a:srgbClr val="000000"/>
              </a:solidFill>
              <a:prstDash val="solid"/>
              <a:round/>
            </a:ln>
            <a:effectLst/>
          </p:spPr>
          <p:txBody>
            <a:bodyPr wrap="square" lIns="45719" tIns="45719" rIns="45719" bIns="45719" numCol="1" anchor="ctr">
              <a:noAutofit/>
            </a:bodyPr>
            <a:lstStyle/>
            <a:p>
              <a:pPr algn="ctr">
                <a:defRPr sz="2800">
                  <a:latin typeface="Verdana"/>
                  <a:ea typeface="Verdana"/>
                  <a:cs typeface="Verdana"/>
                  <a:sym typeface="Verdana"/>
                </a:defRPr>
              </a:pPr>
              <a:endParaRPr sz="3600"/>
            </a:p>
          </p:txBody>
        </p:sp>
        <p:sp>
          <p:nvSpPr>
            <p:cNvPr id="269" name="Line 1040"/>
            <p:cNvSpPr/>
            <p:nvPr/>
          </p:nvSpPr>
          <p:spPr>
            <a:xfrm flipV="1">
              <a:off x="1600200" y="396875"/>
              <a:ext cx="0" cy="762000"/>
            </a:xfrm>
            <a:prstGeom prst="line">
              <a:avLst/>
            </a:prstGeom>
            <a:noFill/>
            <a:ln w="25400" cap="flat">
              <a:solidFill>
                <a:srgbClr val="000000"/>
              </a:solidFill>
              <a:prstDash val="solid"/>
              <a:round/>
            </a:ln>
            <a:effectLst/>
          </p:spPr>
          <p:txBody>
            <a:bodyPr wrap="square" lIns="45719" tIns="45719" rIns="45719" bIns="45719" numCol="1" anchor="ctr">
              <a:noAutofit/>
            </a:bodyPr>
            <a:lstStyle/>
            <a:p>
              <a:pPr algn="ctr">
                <a:defRPr sz="2800">
                  <a:latin typeface="Verdana"/>
                  <a:ea typeface="Verdana"/>
                  <a:cs typeface="Verdana"/>
                  <a:sym typeface="Verdana"/>
                </a:defRPr>
              </a:pPr>
              <a:endParaRPr sz="3600"/>
            </a:p>
          </p:txBody>
        </p:sp>
        <p:sp>
          <p:nvSpPr>
            <p:cNvPr id="270" name="Text Box 1044"/>
            <p:cNvSpPr/>
            <p:nvPr/>
          </p:nvSpPr>
          <p:spPr>
            <a:xfrm>
              <a:off x="0" y="1158875"/>
              <a:ext cx="1676400" cy="2867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700"/>
                </a:spcBef>
                <a:defRPr sz="1200">
                  <a:latin typeface="Lato Bold"/>
                  <a:ea typeface="Lato Bold"/>
                  <a:cs typeface="Lato Bold"/>
                  <a:sym typeface="Lato Bold"/>
                </a:defRPr>
              </a:lvl1pPr>
            </a:lstStyle>
            <a:p>
              <a:r>
                <a:rPr sz="1600">
                  <a:latin typeface="+mn-lt"/>
                </a:rPr>
                <a:t>“Area della crescita”</a:t>
              </a:r>
            </a:p>
          </p:txBody>
        </p:sp>
        <p:sp>
          <p:nvSpPr>
            <p:cNvPr id="272" name="Text Box 1055"/>
            <p:cNvSpPr/>
            <p:nvPr/>
          </p:nvSpPr>
          <p:spPr>
            <a:xfrm rot="21592086">
              <a:off x="1831992" y="1069695"/>
              <a:ext cx="1062039" cy="4952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200">
                  <a:solidFill>
                    <a:srgbClr val="FF0000"/>
                  </a:solidFill>
                  <a:latin typeface="Lato Bold"/>
                  <a:ea typeface="Lato Bold"/>
                  <a:cs typeface="Lato Bold"/>
                  <a:sym typeface="Lato Bold"/>
                </a:defRPr>
              </a:pPr>
              <a:r>
                <a:rPr sz="1600"/>
                <a:t>Training e</a:t>
              </a:r>
              <a:endParaRPr sz="1600" b="1">
                <a:solidFill>
                  <a:srgbClr val="003366"/>
                </a:solidFill>
                <a:ea typeface="Franklin Gothic Medium"/>
                <a:cs typeface="Franklin Gothic Medium"/>
                <a:sym typeface="Franklin Gothic Medium"/>
              </a:endParaRPr>
            </a:p>
            <a:p>
              <a:pPr algn="ctr">
                <a:defRPr sz="1200">
                  <a:solidFill>
                    <a:srgbClr val="FF0000"/>
                  </a:solidFill>
                  <a:latin typeface="Lato Bold"/>
                  <a:ea typeface="Lato Bold"/>
                  <a:cs typeface="Lato Bold"/>
                  <a:sym typeface="Lato Bold"/>
                </a:defRPr>
              </a:pPr>
              <a:r>
                <a:rPr sz="1600"/>
                <a:t>controllo</a:t>
              </a:r>
            </a:p>
          </p:txBody>
        </p:sp>
        <p:sp>
          <p:nvSpPr>
            <p:cNvPr id="273" name="AutoShape 1059"/>
            <p:cNvSpPr/>
            <p:nvPr/>
          </p:nvSpPr>
          <p:spPr>
            <a:xfrm rot="18846099">
              <a:off x="1683988" y="1795367"/>
              <a:ext cx="754064" cy="149296"/>
            </a:xfrm>
            <a:prstGeom prst="rightArrow">
              <a:avLst>
                <a:gd name="adj1" fmla="val 50000"/>
                <a:gd name="adj2" fmla="val 117574"/>
              </a:avLst>
            </a:prstGeom>
            <a:noFill/>
            <a:ln w="19050" cap="flat">
              <a:solidFill>
                <a:srgbClr val="003366"/>
              </a:solidFill>
              <a:prstDash val="solid"/>
              <a:miter lim="800000"/>
            </a:ln>
            <a:effectLst/>
          </p:spPr>
          <p:txBody>
            <a:bodyPr wrap="square" lIns="45719" tIns="45719" rIns="45719" bIns="45719" numCol="1" anchor="ctr">
              <a:noAutofit/>
            </a:bodyPr>
            <a:lstStyle/>
            <a:p>
              <a:pPr algn="ctr">
                <a:defRPr sz="2800" b="1">
                  <a:solidFill>
                    <a:srgbClr val="003366"/>
                  </a:solidFill>
                  <a:latin typeface="Franklin Gothic Medium"/>
                  <a:ea typeface="Franklin Gothic Medium"/>
                  <a:cs typeface="Franklin Gothic Medium"/>
                  <a:sym typeface="Franklin Gothic Medium"/>
                </a:defRPr>
              </a:pPr>
              <a:endParaRPr sz="3600"/>
            </a:p>
          </p:txBody>
        </p:sp>
      </p:grpSp>
      <p:grpSp>
        <p:nvGrpSpPr>
          <p:cNvPr id="281" name="Gruppo 44"/>
          <p:cNvGrpSpPr/>
          <p:nvPr/>
        </p:nvGrpSpPr>
        <p:grpSpPr>
          <a:xfrm>
            <a:off x="3476239" y="2898914"/>
            <a:ext cx="3675767" cy="2106025"/>
            <a:chOff x="0" y="381000"/>
            <a:chExt cx="3142235" cy="1783528"/>
          </a:xfrm>
        </p:grpSpPr>
        <p:sp>
          <p:nvSpPr>
            <p:cNvPr id="275" name="Text Box 1030"/>
            <p:cNvSpPr/>
            <p:nvPr/>
          </p:nvSpPr>
          <p:spPr>
            <a:xfrm>
              <a:off x="122039" y="692679"/>
              <a:ext cx="1466900" cy="4952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spcBef>
                  <a:spcPts val="700"/>
                </a:spcBef>
                <a:defRPr sz="1300">
                  <a:latin typeface="Lato Regular"/>
                  <a:ea typeface="Lato Regular"/>
                  <a:cs typeface="Lato Regular"/>
                  <a:sym typeface="Lato Regular"/>
                </a:defRPr>
              </a:pPr>
              <a:r>
                <a:rPr lang="it-IT" sz="1600" dirty="0"/>
                <a:t>So fare</a:t>
              </a:r>
              <a:r>
                <a:rPr sz="1600" dirty="0"/>
                <a:t/>
              </a:r>
              <a:br>
                <a:rPr sz="1600" dirty="0"/>
              </a:br>
              <a:endParaRPr sz="1600" dirty="0"/>
            </a:p>
          </p:txBody>
        </p:sp>
        <p:sp>
          <p:nvSpPr>
            <p:cNvPr id="276" name="Line 1038"/>
            <p:cNvSpPr/>
            <p:nvPr/>
          </p:nvSpPr>
          <p:spPr>
            <a:xfrm flipV="1">
              <a:off x="1600200" y="381000"/>
              <a:ext cx="0" cy="762000"/>
            </a:xfrm>
            <a:prstGeom prst="line">
              <a:avLst/>
            </a:prstGeom>
            <a:noFill/>
            <a:ln w="25400" cap="flat">
              <a:solidFill>
                <a:srgbClr val="000000"/>
              </a:solidFill>
              <a:prstDash val="solid"/>
              <a:round/>
            </a:ln>
            <a:effectLst/>
          </p:spPr>
          <p:txBody>
            <a:bodyPr wrap="square" lIns="45719" tIns="45719" rIns="45719" bIns="45719" numCol="1" anchor="ctr">
              <a:noAutofit/>
            </a:bodyPr>
            <a:lstStyle/>
            <a:p>
              <a:pPr algn="ctr">
                <a:defRPr sz="2800">
                  <a:latin typeface="Verdana"/>
                  <a:ea typeface="Verdana"/>
                  <a:cs typeface="Verdana"/>
                  <a:sym typeface="Verdana"/>
                </a:defRPr>
              </a:pPr>
              <a:endParaRPr sz="3600"/>
            </a:p>
          </p:txBody>
        </p:sp>
        <p:sp>
          <p:nvSpPr>
            <p:cNvPr id="277" name="Text Box 1045"/>
            <p:cNvSpPr/>
            <p:nvPr/>
          </p:nvSpPr>
          <p:spPr>
            <a:xfrm>
              <a:off x="0" y="1143000"/>
              <a:ext cx="1676400" cy="4952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700"/>
                </a:spcBef>
                <a:defRPr sz="1300">
                  <a:latin typeface="Lato Bold"/>
                  <a:ea typeface="Lato Bold"/>
                  <a:cs typeface="Lato Bold"/>
                  <a:sym typeface="Lato Bold"/>
                </a:defRPr>
              </a:lvl1pPr>
            </a:lstStyle>
            <a:p>
              <a:r>
                <a:rPr sz="1600">
                  <a:latin typeface="+mn-lt"/>
                </a:rPr>
                <a:t>“Area dell’ affiancamento”</a:t>
              </a:r>
            </a:p>
          </p:txBody>
        </p:sp>
        <p:sp>
          <p:nvSpPr>
            <p:cNvPr id="279" name="Text Box 1056"/>
            <p:cNvSpPr/>
            <p:nvPr/>
          </p:nvSpPr>
          <p:spPr>
            <a:xfrm rot="17192">
              <a:off x="1891674" y="1053174"/>
              <a:ext cx="1250561" cy="4952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defRPr sz="1200">
                  <a:solidFill>
                    <a:srgbClr val="FF0000"/>
                  </a:solidFill>
                  <a:latin typeface="Lato Bold"/>
                  <a:ea typeface="Lato Bold"/>
                  <a:cs typeface="Lato Bold"/>
                  <a:sym typeface="Lato Bold"/>
                </a:defRPr>
              </a:pPr>
              <a:r>
                <a:rPr sz="1600"/>
                <a:t>Supervisione e </a:t>
              </a:r>
              <a:endParaRPr sz="1600" b="1">
                <a:solidFill>
                  <a:srgbClr val="003366"/>
                </a:solidFill>
                <a:ea typeface="Franklin Gothic Medium"/>
                <a:cs typeface="Franklin Gothic Medium"/>
                <a:sym typeface="Franklin Gothic Medium"/>
              </a:endParaRPr>
            </a:p>
            <a:p>
              <a:pPr algn="ctr">
                <a:defRPr sz="1200">
                  <a:solidFill>
                    <a:srgbClr val="FF0000"/>
                  </a:solidFill>
                  <a:latin typeface="Lato Bold"/>
                  <a:ea typeface="Lato Bold"/>
                  <a:cs typeface="Lato Bold"/>
                  <a:sym typeface="Lato Bold"/>
                </a:defRPr>
              </a:pPr>
              <a:r>
                <a:rPr sz="1600"/>
                <a:t>Motivazione</a:t>
              </a:r>
            </a:p>
          </p:txBody>
        </p:sp>
        <p:sp>
          <p:nvSpPr>
            <p:cNvPr id="280" name="AutoShape 1061"/>
            <p:cNvSpPr/>
            <p:nvPr/>
          </p:nvSpPr>
          <p:spPr>
            <a:xfrm rot="18846099">
              <a:off x="1299367" y="1707327"/>
              <a:ext cx="754064" cy="160338"/>
            </a:xfrm>
            <a:prstGeom prst="rightArrow">
              <a:avLst>
                <a:gd name="adj1" fmla="val 50000"/>
                <a:gd name="adj2" fmla="val 117575"/>
              </a:avLst>
            </a:prstGeom>
            <a:noFill/>
            <a:ln w="19050" cap="flat">
              <a:solidFill>
                <a:srgbClr val="003366"/>
              </a:solidFill>
              <a:prstDash val="solid"/>
              <a:miter lim="800000"/>
            </a:ln>
            <a:effectLst/>
          </p:spPr>
          <p:txBody>
            <a:bodyPr wrap="square" lIns="45719" tIns="45719" rIns="45719" bIns="45719" numCol="1" anchor="ctr">
              <a:noAutofit/>
            </a:bodyPr>
            <a:lstStyle/>
            <a:p>
              <a:pPr algn="ctr">
                <a:defRPr sz="2800" b="1">
                  <a:solidFill>
                    <a:srgbClr val="003366"/>
                  </a:solidFill>
                  <a:latin typeface="Franklin Gothic Medium"/>
                  <a:ea typeface="Franklin Gothic Medium"/>
                  <a:cs typeface="Franklin Gothic Medium"/>
                  <a:sym typeface="Franklin Gothic Medium"/>
                </a:defRPr>
              </a:pPr>
              <a:endParaRPr sz="3600"/>
            </a:p>
          </p:txBody>
        </p:sp>
      </p:grpSp>
      <p:grpSp>
        <p:nvGrpSpPr>
          <p:cNvPr id="291" name="Gruppo 45"/>
          <p:cNvGrpSpPr/>
          <p:nvPr/>
        </p:nvGrpSpPr>
        <p:grpSpPr>
          <a:xfrm>
            <a:off x="5259004" y="1196752"/>
            <a:ext cx="3864569" cy="2642781"/>
            <a:chOff x="0" y="844490"/>
            <a:chExt cx="3303633" cy="2238091"/>
          </a:xfrm>
        </p:grpSpPr>
        <p:sp>
          <p:nvSpPr>
            <p:cNvPr id="282" name="Text Box 1033"/>
            <p:cNvSpPr/>
            <p:nvPr/>
          </p:nvSpPr>
          <p:spPr>
            <a:xfrm>
              <a:off x="57134" y="1615218"/>
              <a:ext cx="1515816" cy="4952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spcBef>
                  <a:spcPts val="700"/>
                </a:spcBef>
                <a:defRPr sz="1300">
                  <a:latin typeface="Lato Regular"/>
                  <a:ea typeface="Lato Regular"/>
                  <a:cs typeface="Lato Regular"/>
                  <a:sym typeface="Lato Regular"/>
                </a:defRPr>
              </a:pPr>
              <a:r>
                <a:rPr lang="it-IT" sz="1600" dirty="0"/>
                <a:t>So fare ma non so come lo faccio</a:t>
              </a:r>
              <a:endParaRPr sz="1600" dirty="0"/>
            </a:p>
          </p:txBody>
        </p:sp>
        <p:sp>
          <p:nvSpPr>
            <p:cNvPr id="283" name="Line 1036"/>
            <p:cNvSpPr/>
            <p:nvPr/>
          </p:nvSpPr>
          <p:spPr>
            <a:xfrm flipV="1">
              <a:off x="1600200" y="1524000"/>
              <a:ext cx="0" cy="762000"/>
            </a:xfrm>
            <a:prstGeom prst="line">
              <a:avLst/>
            </a:prstGeom>
            <a:noFill/>
            <a:ln w="25400" cap="flat">
              <a:solidFill>
                <a:srgbClr val="000000"/>
              </a:solidFill>
              <a:prstDash val="solid"/>
              <a:round/>
            </a:ln>
            <a:effectLst/>
          </p:spPr>
          <p:txBody>
            <a:bodyPr wrap="square" lIns="45719" tIns="45719" rIns="45719" bIns="45719" numCol="1" anchor="ctr">
              <a:noAutofit/>
            </a:bodyPr>
            <a:lstStyle/>
            <a:p>
              <a:pPr algn="ctr">
                <a:defRPr sz="2800">
                  <a:latin typeface="Verdana"/>
                  <a:ea typeface="Verdana"/>
                  <a:cs typeface="Verdana"/>
                  <a:sym typeface="Verdana"/>
                </a:defRPr>
              </a:pPr>
              <a:endParaRPr sz="3600"/>
            </a:p>
          </p:txBody>
        </p:sp>
        <p:sp>
          <p:nvSpPr>
            <p:cNvPr id="284" name="Text Box 1041"/>
            <p:cNvSpPr/>
            <p:nvPr/>
          </p:nvSpPr>
          <p:spPr>
            <a:xfrm>
              <a:off x="1551033" y="844490"/>
              <a:ext cx="1752600" cy="4952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spcBef>
                  <a:spcPts val="700"/>
                </a:spcBef>
                <a:defRPr sz="1300">
                  <a:latin typeface="Lato Regular"/>
                  <a:ea typeface="Lato Regular"/>
                  <a:cs typeface="Lato Regular"/>
                  <a:sym typeface="Lato Regular"/>
                </a:defRPr>
              </a:pPr>
              <a:r>
                <a:rPr lang="it-IT" sz="1600" dirty="0"/>
                <a:t>So fare, come lo faccio e riapplicarlo</a:t>
              </a:r>
              <a:endParaRPr sz="1600" dirty="0"/>
            </a:p>
          </p:txBody>
        </p:sp>
        <p:sp>
          <p:nvSpPr>
            <p:cNvPr id="285" name="Text Box 1046"/>
            <p:cNvSpPr/>
            <p:nvPr/>
          </p:nvSpPr>
          <p:spPr>
            <a:xfrm>
              <a:off x="0" y="2286000"/>
              <a:ext cx="1676400" cy="2867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700"/>
                </a:spcBef>
                <a:defRPr sz="1300">
                  <a:latin typeface="Lato Bold"/>
                  <a:ea typeface="Lato Bold"/>
                  <a:cs typeface="Lato Bold"/>
                  <a:sym typeface="Lato Bold"/>
                </a:defRPr>
              </a:lvl1pPr>
            </a:lstStyle>
            <a:p>
              <a:r>
                <a:rPr sz="1600">
                  <a:latin typeface="+mn-lt"/>
                </a:rPr>
                <a:t>“Area della delega”</a:t>
              </a:r>
            </a:p>
          </p:txBody>
        </p:sp>
        <p:sp>
          <p:nvSpPr>
            <p:cNvPr id="286" name="Text Box 1047"/>
            <p:cNvSpPr/>
            <p:nvPr/>
          </p:nvSpPr>
          <p:spPr>
            <a:xfrm>
              <a:off x="1600200" y="1524000"/>
              <a:ext cx="1676400" cy="4952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700"/>
                </a:spcBef>
                <a:defRPr sz="1300">
                  <a:latin typeface="Lato Bold"/>
                  <a:ea typeface="Lato Bold"/>
                  <a:cs typeface="Lato Bold"/>
                  <a:sym typeface="Lato Bold"/>
                </a:defRPr>
              </a:lvl1pPr>
            </a:lstStyle>
            <a:p>
              <a:r>
                <a:rPr sz="1600">
                  <a:latin typeface="+mn-lt"/>
                </a:rPr>
                <a:t>“Area del Manager-Coach”</a:t>
              </a:r>
            </a:p>
          </p:txBody>
        </p:sp>
        <p:sp>
          <p:nvSpPr>
            <p:cNvPr id="289" name="Text Box 1060"/>
            <p:cNvSpPr/>
            <p:nvPr/>
          </p:nvSpPr>
          <p:spPr>
            <a:xfrm rot="17192">
              <a:off x="1982874" y="2160196"/>
              <a:ext cx="728465" cy="2867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sz="1200">
                  <a:solidFill>
                    <a:srgbClr val="FF0000"/>
                  </a:solidFill>
                  <a:latin typeface="Lato Bold"/>
                  <a:ea typeface="Lato Bold"/>
                  <a:cs typeface="Lato Bold"/>
                  <a:sym typeface="Lato Bold"/>
                </a:defRPr>
              </a:lvl1pPr>
            </a:lstStyle>
            <a:p>
              <a:r>
                <a:rPr sz="1600">
                  <a:latin typeface="+mn-lt"/>
                </a:rPr>
                <a:t>Coaching</a:t>
              </a:r>
            </a:p>
          </p:txBody>
        </p:sp>
        <p:sp>
          <p:nvSpPr>
            <p:cNvPr id="290" name="AutoShape 1062"/>
            <p:cNvSpPr/>
            <p:nvPr/>
          </p:nvSpPr>
          <p:spPr>
            <a:xfrm rot="18846099">
              <a:off x="1321893" y="2625381"/>
              <a:ext cx="754063" cy="160338"/>
            </a:xfrm>
            <a:prstGeom prst="rightArrow">
              <a:avLst>
                <a:gd name="adj1" fmla="val 50000"/>
                <a:gd name="adj2" fmla="val 117574"/>
              </a:avLst>
            </a:prstGeom>
            <a:noFill/>
            <a:ln w="19050" cap="flat">
              <a:solidFill>
                <a:srgbClr val="003366"/>
              </a:solidFill>
              <a:prstDash val="solid"/>
              <a:miter lim="800000"/>
            </a:ln>
            <a:effectLst/>
          </p:spPr>
          <p:txBody>
            <a:bodyPr wrap="square" lIns="45719" tIns="45719" rIns="45719" bIns="45719" numCol="1" anchor="ctr">
              <a:noAutofit/>
            </a:bodyPr>
            <a:lstStyle/>
            <a:p>
              <a:pPr algn="ctr">
                <a:defRPr sz="2800" b="1">
                  <a:solidFill>
                    <a:srgbClr val="003366"/>
                  </a:solidFill>
                  <a:latin typeface="Franklin Gothic Medium"/>
                  <a:ea typeface="Franklin Gothic Medium"/>
                  <a:cs typeface="Franklin Gothic Medium"/>
                  <a:sym typeface="Franklin Gothic Medium"/>
                </a:defRPr>
              </a:pPr>
              <a:endParaRPr sz="3600"/>
            </a:p>
          </p:txBody>
        </p:sp>
      </p:grpSp>
      <p:grpSp>
        <p:nvGrpSpPr>
          <p:cNvPr id="299" name="Gruppo 42"/>
          <p:cNvGrpSpPr/>
          <p:nvPr/>
        </p:nvGrpSpPr>
        <p:grpSpPr>
          <a:xfrm>
            <a:off x="-178430" y="4698480"/>
            <a:ext cx="3641180" cy="1466824"/>
            <a:chOff x="0" y="244475"/>
            <a:chExt cx="3112668" cy="1242210"/>
          </a:xfrm>
        </p:grpSpPr>
        <p:sp>
          <p:nvSpPr>
            <p:cNvPr id="292" name="Text Box 1028"/>
            <p:cNvSpPr/>
            <p:nvPr/>
          </p:nvSpPr>
          <p:spPr>
            <a:xfrm>
              <a:off x="76199" y="336550"/>
              <a:ext cx="1600200" cy="7037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spcBef>
                  <a:spcPts val="700"/>
                </a:spcBef>
                <a:defRPr sz="1200">
                  <a:latin typeface="Lato Regular"/>
                  <a:ea typeface="Lato Regular"/>
                  <a:cs typeface="Lato Regular"/>
                  <a:sym typeface="Lato Regular"/>
                </a:defRPr>
              </a:pPr>
              <a:r>
                <a:rPr lang="it-IT" sz="1600" dirty="0"/>
                <a:t>Non so di non sapere</a:t>
              </a:r>
              <a:r>
                <a:rPr sz="1600" dirty="0"/>
                <a:t/>
              </a:r>
              <a:br>
                <a:rPr sz="1600" dirty="0"/>
              </a:br>
              <a:endParaRPr sz="1600" dirty="0"/>
            </a:p>
          </p:txBody>
        </p:sp>
        <p:sp>
          <p:nvSpPr>
            <p:cNvPr id="293" name="Line 1031"/>
            <p:cNvSpPr/>
            <p:nvPr/>
          </p:nvSpPr>
          <p:spPr>
            <a:xfrm>
              <a:off x="152399" y="1006475"/>
              <a:ext cx="1524000" cy="0"/>
            </a:xfrm>
            <a:prstGeom prst="line">
              <a:avLst/>
            </a:prstGeom>
            <a:noFill/>
            <a:ln w="25400" cap="flat">
              <a:solidFill>
                <a:srgbClr val="000000"/>
              </a:solidFill>
              <a:prstDash val="solid"/>
              <a:round/>
            </a:ln>
            <a:effectLst/>
          </p:spPr>
          <p:txBody>
            <a:bodyPr wrap="square" lIns="45719" tIns="45719" rIns="45719" bIns="45719" numCol="1" anchor="ctr">
              <a:noAutofit/>
            </a:bodyPr>
            <a:lstStyle/>
            <a:p>
              <a:pPr algn="ctr">
                <a:defRPr sz="2800">
                  <a:latin typeface="Verdana"/>
                  <a:ea typeface="Verdana"/>
                  <a:cs typeface="Verdana"/>
                  <a:sym typeface="Verdana"/>
                </a:defRPr>
              </a:pPr>
              <a:endParaRPr sz="3600"/>
            </a:p>
          </p:txBody>
        </p:sp>
        <p:sp>
          <p:nvSpPr>
            <p:cNvPr id="294" name="Line 1032"/>
            <p:cNvSpPr/>
            <p:nvPr/>
          </p:nvSpPr>
          <p:spPr>
            <a:xfrm flipV="1">
              <a:off x="1676399" y="244475"/>
              <a:ext cx="1" cy="762000"/>
            </a:xfrm>
            <a:prstGeom prst="line">
              <a:avLst/>
            </a:prstGeom>
            <a:noFill/>
            <a:ln w="25400" cap="flat">
              <a:solidFill>
                <a:srgbClr val="000000"/>
              </a:solidFill>
              <a:prstDash val="solid"/>
              <a:round/>
            </a:ln>
            <a:effectLst/>
          </p:spPr>
          <p:txBody>
            <a:bodyPr wrap="square" lIns="45719" tIns="45719" rIns="45719" bIns="45719" numCol="1" anchor="ctr">
              <a:noAutofit/>
            </a:bodyPr>
            <a:lstStyle/>
            <a:p>
              <a:pPr algn="ctr">
                <a:defRPr sz="2800">
                  <a:latin typeface="Verdana"/>
                  <a:ea typeface="Verdana"/>
                  <a:cs typeface="Verdana"/>
                  <a:sym typeface="Verdana"/>
                </a:defRPr>
              </a:pPr>
              <a:endParaRPr sz="3600"/>
            </a:p>
          </p:txBody>
        </p:sp>
        <p:sp>
          <p:nvSpPr>
            <p:cNvPr id="296" name="Text Box 1064"/>
            <p:cNvSpPr/>
            <p:nvPr/>
          </p:nvSpPr>
          <p:spPr>
            <a:xfrm>
              <a:off x="0" y="915436"/>
              <a:ext cx="1828800" cy="5712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spcBef>
                  <a:spcPts val="700"/>
                </a:spcBef>
                <a:defRPr sz="1200">
                  <a:latin typeface="Lato Bold"/>
                  <a:ea typeface="Lato Bold"/>
                  <a:cs typeface="Lato Bold"/>
                  <a:sym typeface="Lato Bold"/>
                </a:defRPr>
              </a:lvl1pPr>
            </a:lstStyle>
            <a:p>
              <a:endParaRPr lang="it-IT" sz="1600" dirty="0">
                <a:latin typeface="+mn-lt"/>
              </a:endParaRPr>
            </a:p>
            <a:p>
              <a:r>
                <a:rPr sz="1600" dirty="0">
                  <a:latin typeface="+mn-lt"/>
                </a:rPr>
                <a:t>“Area </a:t>
              </a:r>
              <a:r>
                <a:rPr sz="1600" dirty="0" err="1">
                  <a:latin typeface="+mn-lt"/>
                </a:rPr>
                <a:t>ristretta</a:t>
              </a:r>
              <a:r>
                <a:rPr sz="1600" dirty="0">
                  <a:latin typeface="+mn-lt"/>
                </a:rPr>
                <a:t>”</a:t>
              </a:r>
            </a:p>
          </p:txBody>
        </p:sp>
        <p:sp>
          <p:nvSpPr>
            <p:cNvPr id="297" name="Text Box 1065"/>
            <p:cNvSpPr/>
            <p:nvPr/>
          </p:nvSpPr>
          <p:spPr>
            <a:xfrm rot="21592086">
              <a:off x="2086404" y="956872"/>
              <a:ext cx="1026264" cy="2867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sz="1200">
                  <a:solidFill>
                    <a:srgbClr val="FF0000"/>
                  </a:solidFill>
                  <a:latin typeface="Lato Bold"/>
                  <a:ea typeface="Lato Bold"/>
                  <a:cs typeface="Lato Bold"/>
                  <a:sym typeface="Lato Bold"/>
                </a:defRPr>
              </a:lvl1pPr>
            </a:lstStyle>
            <a:p>
              <a:r>
                <a:rPr sz="1600" dirty="0" err="1">
                  <a:latin typeface="+mn-lt"/>
                </a:rPr>
                <a:t>Osservazione</a:t>
              </a:r>
              <a:endParaRPr sz="1600" dirty="0">
                <a:latin typeface="+mn-lt"/>
              </a:endParaRPr>
            </a:p>
          </p:txBody>
        </p:sp>
      </p:grpSp>
    </p:spTree>
    <p:extLst>
      <p:ext uri="{BB962C8B-B14F-4D97-AF65-F5344CB8AC3E}">
        <p14:creationId xmlns:p14="http://schemas.microsoft.com/office/powerpoint/2010/main" val="79496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xmlns="" id="{EB531ECF-E1EB-4D6E-B242-872532F09DFA}"/>
              </a:ext>
            </a:extLst>
          </p:cNvPr>
          <p:cNvSpPr>
            <a:spLocks noGrp="1" noChangeArrowheads="1"/>
          </p:cNvSpPr>
          <p:nvPr>
            <p:ph type="title"/>
          </p:nvPr>
        </p:nvSpPr>
        <p:spPr>
          <a:xfrm>
            <a:off x="1066800" y="360525"/>
            <a:ext cx="7281496" cy="509954"/>
          </a:xfrm>
        </p:spPr>
        <p:txBody>
          <a:bodyPr/>
          <a:lstStyle/>
          <a:p>
            <a:r>
              <a:rPr lang="it-IT" altLang="it-IT" sz="3600" b="1" dirty="0"/>
              <a:t>GLI ELEMENTI DELLA LEADERSHIP</a:t>
            </a:r>
          </a:p>
        </p:txBody>
      </p:sp>
      <p:sp>
        <p:nvSpPr>
          <p:cNvPr id="328707" name="Rectangle 3">
            <a:extLst>
              <a:ext uri="{FF2B5EF4-FFF2-40B4-BE49-F238E27FC236}">
                <a16:creationId xmlns:a16="http://schemas.microsoft.com/office/drawing/2014/main" xmlns="" id="{6616DD0D-C041-4B8C-92F7-0EFBDAD8E615}"/>
              </a:ext>
            </a:extLst>
          </p:cNvPr>
          <p:cNvSpPr>
            <a:spLocks noChangeArrowheads="1"/>
          </p:cNvSpPr>
          <p:nvPr/>
        </p:nvSpPr>
        <p:spPr bwMode="auto">
          <a:xfrm>
            <a:off x="228600" y="6295292"/>
            <a:ext cx="334108" cy="281354"/>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328708" name="Text Box 4">
            <a:extLst>
              <a:ext uri="{FF2B5EF4-FFF2-40B4-BE49-F238E27FC236}">
                <a16:creationId xmlns:a16="http://schemas.microsoft.com/office/drawing/2014/main" xmlns="" id="{21B058AE-4477-4CCD-BB31-BF187431B0E1}"/>
              </a:ext>
            </a:extLst>
          </p:cNvPr>
          <p:cNvSpPr txBox="1">
            <a:spLocks noChangeArrowheads="1"/>
          </p:cNvSpPr>
          <p:nvPr/>
        </p:nvSpPr>
        <p:spPr bwMode="auto">
          <a:xfrm>
            <a:off x="269631" y="1318846"/>
            <a:ext cx="363415" cy="4397871"/>
          </a:xfrm>
          <a:prstGeom prst="rect">
            <a:avLst/>
          </a:prstGeom>
          <a:solidFill>
            <a:srgbClr val="FFFF00"/>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it-IT" altLang="it-IT" sz="1662">
                <a:effectLst>
                  <a:outerShdw blurRad="38100" dist="38100" dir="2700000" algn="tl">
                    <a:srgbClr val="FFFFFF"/>
                  </a:outerShdw>
                </a:effectLst>
                <a:latin typeface="Arial" panose="020B0604020202020204" pitchFamily="34" charset="0"/>
              </a:rPr>
              <a:t>AMBIENTE </a:t>
            </a:r>
          </a:p>
          <a:p>
            <a:pPr algn="ctr">
              <a:spcBef>
                <a:spcPct val="50000"/>
              </a:spcBef>
            </a:pPr>
            <a:endParaRPr lang="it-IT" altLang="it-IT" sz="1477">
              <a:effectLst>
                <a:outerShdw blurRad="38100" dist="38100" dir="2700000" algn="tl">
                  <a:srgbClr val="FFFFFF"/>
                </a:outerShdw>
              </a:effectLst>
              <a:latin typeface="Arial" panose="020B0604020202020204" pitchFamily="34" charset="0"/>
            </a:endParaRPr>
          </a:p>
          <a:p>
            <a:pPr algn="ctr">
              <a:spcBef>
                <a:spcPct val="50000"/>
              </a:spcBef>
            </a:pPr>
            <a:r>
              <a:rPr lang="it-IT" altLang="it-IT" sz="1662">
                <a:effectLst>
                  <a:outerShdw blurRad="38100" dist="38100" dir="2700000" algn="tl">
                    <a:srgbClr val="FFFFFF"/>
                  </a:outerShdw>
                </a:effectLst>
                <a:latin typeface="Arial" panose="020B0604020202020204" pitchFamily="34" charset="0"/>
              </a:rPr>
              <a:t>INTERNO</a:t>
            </a:r>
          </a:p>
        </p:txBody>
      </p:sp>
      <p:sp>
        <p:nvSpPr>
          <p:cNvPr id="328709" name="Text Box 5">
            <a:extLst>
              <a:ext uri="{FF2B5EF4-FFF2-40B4-BE49-F238E27FC236}">
                <a16:creationId xmlns:a16="http://schemas.microsoft.com/office/drawing/2014/main" xmlns="" id="{CAB9BEE2-2472-4636-9C71-25687166967E}"/>
              </a:ext>
            </a:extLst>
          </p:cNvPr>
          <p:cNvSpPr txBox="1">
            <a:spLocks noChangeArrowheads="1"/>
          </p:cNvSpPr>
          <p:nvPr/>
        </p:nvSpPr>
        <p:spPr bwMode="auto">
          <a:xfrm>
            <a:off x="8382000" y="1400908"/>
            <a:ext cx="328246" cy="4440575"/>
          </a:xfrm>
          <a:prstGeom prst="rect">
            <a:avLst/>
          </a:prstGeom>
          <a:solidFill>
            <a:srgbClr val="FFFF00"/>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it-IT" altLang="it-IT" sz="1662">
                <a:solidFill>
                  <a:srgbClr val="008080"/>
                </a:solidFill>
                <a:effectLst>
                  <a:outerShdw blurRad="38100" dist="38100" dir="2700000" algn="tl">
                    <a:srgbClr val="000000"/>
                  </a:outerShdw>
                </a:effectLst>
                <a:latin typeface="Arial" panose="020B0604020202020204" pitchFamily="34" charset="0"/>
              </a:rPr>
              <a:t>AMBIENTE</a:t>
            </a:r>
          </a:p>
          <a:p>
            <a:pPr algn="ctr">
              <a:spcBef>
                <a:spcPct val="50000"/>
              </a:spcBef>
            </a:pPr>
            <a:r>
              <a:rPr lang="it-IT" altLang="it-IT" sz="1662">
                <a:solidFill>
                  <a:srgbClr val="008080"/>
                </a:solidFill>
                <a:effectLst>
                  <a:outerShdw blurRad="38100" dist="38100" dir="2700000" algn="tl">
                    <a:srgbClr val="000000"/>
                  </a:outerShdw>
                </a:effectLst>
                <a:latin typeface="Arial" panose="020B0604020202020204" pitchFamily="34" charset="0"/>
              </a:rPr>
              <a:t> </a:t>
            </a:r>
          </a:p>
          <a:p>
            <a:pPr algn="ctr">
              <a:spcBef>
                <a:spcPct val="50000"/>
              </a:spcBef>
            </a:pPr>
            <a:r>
              <a:rPr lang="it-IT" altLang="it-IT" sz="1662">
                <a:solidFill>
                  <a:srgbClr val="008080"/>
                </a:solidFill>
                <a:effectLst>
                  <a:outerShdw blurRad="38100" dist="38100" dir="2700000" algn="tl">
                    <a:srgbClr val="000000"/>
                  </a:outerShdw>
                </a:effectLst>
                <a:latin typeface="Arial" panose="020B0604020202020204" pitchFamily="34" charset="0"/>
              </a:rPr>
              <a:t>ESTERNO</a:t>
            </a:r>
          </a:p>
        </p:txBody>
      </p:sp>
      <p:sp>
        <p:nvSpPr>
          <p:cNvPr id="328710" name="Oval 6">
            <a:extLst>
              <a:ext uri="{FF2B5EF4-FFF2-40B4-BE49-F238E27FC236}">
                <a16:creationId xmlns:a16="http://schemas.microsoft.com/office/drawing/2014/main" xmlns="" id="{D98EA598-F455-415A-810C-2D752D3622CD}"/>
              </a:ext>
            </a:extLst>
          </p:cNvPr>
          <p:cNvSpPr>
            <a:spLocks noChangeArrowheads="1"/>
          </p:cNvSpPr>
          <p:nvPr/>
        </p:nvSpPr>
        <p:spPr bwMode="auto">
          <a:xfrm>
            <a:off x="1301262" y="1963616"/>
            <a:ext cx="3259015" cy="2028092"/>
          </a:xfrm>
          <a:prstGeom prst="ellipse">
            <a:avLst/>
          </a:prstGeom>
          <a:solidFill>
            <a:srgbClr val="CCECFF"/>
          </a:solidFill>
          <a:ln w="12700">
            <a:solidFill>
              <a:schemeClr val="tx1"/>
            </a:solidFill>
            <a:round/>
            <a:headEnd type="none" w="sm" len="sm"/>
            <a:tailEnd type="none" w="sm" len="sm"/>
          </a:ln>
          <a:effectLst>
            <a:outerShdw dist="107763" dir="13500000" algn="ctr" rotWithShape="0">
              <a:schemeClr val="bg2"/>
            </a:outerShdw>
          </a:effectLst>
        </p:spPr>
        <p:txBody>
          <a:bodyPr wrap="none" anchor="ct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sz="1477" u="sng">
              <a:effectLst>
                <a:outerShdw blurRad="38100" dist="38100" dir="2700000" algn="tl">
                  <a:srgbClr val="FFFFFF"/>
                </a:outerShdw>
              </a:effectLst>
              <a:latin typeface="Arial" panose="020B0604020202020204" pitchFamily="34" charset="0"/>
            </a:endParaRPr>
          </a:p>
          <a:p>
            <a:r>
              <a:rPr lang="it-IT" altLang="it-IT" sz="1477">
                <a:effectLst>
                  <a:outerShdw blurRad="38100" dist="38100" dir="2700000" algn="tl">
                    <a:srgbClr val="FFFFFF"/>
                  </a:outerShdw>
                </a:effectLst>
                <a:latin typeface="Arial" panose="020B0604020202020204" pitchFamily="34" charset="0"/>
              </a:rPr>
              <a:t> </a:t>
            </a:r>
          </a:p>
          <a:p>
            <a:pPr>
              <a:buFontTx/>
              <a:buChar char="•"/>
            </a:pPr>
            <a:r>
              <a:rPr lang="it-IT" altLang="it-IT" sz="1477">
                <a:effectLst>
                  <a:outerShdw blurRad="38100" dist="38100" dir="2700000" algn="tl">
                    <a:srgbClr val="FFFFFF"/>
                  </a:outerShdw>
                </a:effectLst>
                <a:latin typeface="Arial" panose="020B0604020202020204" pitchFamily="34" charset="0"/>
              </a:rPr>
              <a:t> FINALITA ‘</a:t>
            </a:r>
          </a:p>
          <a:p>
            <a:pPr>
              <a:buFontTx/>
              <a:buChar char="•"/>
            </a:pPr>
            <a:r>
              <a:rPr lang="it-IT" altLang="it-IT" sz="1477">
                <a:effectLst>
                  <a:outerShdw blurRad="38100" dist="38100" dir="2700000" algn="tl">
                    <a:srgbClr val="FFFFFF"/>
                  </a:outerShdw>
                </a:effectLst>
                <a:latin typeface="Arial" panose="020B0604020202020204" pitchFamily="34" charset="0"/>
              </a:rPr>
              <a:t> COMPETENZE RICHIESTE</a:t>
            </a:r>
            <a:endParaRPr lang="it-IT" altLang="it-IT" sz="1477" u="sng">
              <a:effectLst>
                <a:outerShdw blurRad="38100" dist="38100" dir="2700000" algn="tl">
                  <a:srgbClr val="FFFFFF"/>
                </a:outerShdw>
              </a:effectLst>
              <a:latin typeface="Arial" panose="020B0604020202020204" pitchFamily="34" charset="0"/>
            </a:endParaRPr>
          </a:p>
        </p:txBody>
      </p:sp>
      <p:sp>
        <p:nvSpPr>
          <p:cNvPr id="328711" name="Oval 7">
            <a:extLst>
              <a:ext uri="{FF2B5EF4-FFF2-40B4-BE49-F238E27FC236}">
                <a16:creationId xmlns:a16="http://schemas.microsoft.com/office/drawing/2014/main" xmlns="" id="{92B00D4B-F2CB-4355-9933-A2ADDBF0A46B}"/>
              </a:ext>
            </a:extLst>
          </p:cNvPr>
          <p:cNvSpPr>
            <a:spLocks noChangeArrowheads="1"/>
          </p:cNvSpPr>
          <p:nvPr/>
        </p:nvSpPr>
        <p:spPr bwMode="auto">
          <a:xfrm>
            <a:off x="4337538" y="1916723"/>
            <a:ext cx="3341077" cy="2039815"/>
          </a:xfrm>
          <a:prstGeom prst="ellipse">
            <a:avLst/>
          </a:prstGeom>
          <a:solidFill>
            <a:srgbClr val="C3FBFF"/>
          </a:solidFill>
          <a:ln w="12700">
            <a:solidFill>
              <a:schemeClr val="tx1"/>
            </a:solidFill>
            <a:round/>
            <a:headEnd type="none" w="sm" len="sm"/>
            <a:tailEnd type="none" w="sm" len="sm"/>
          </a:ln>
          <a:effectLst>
            <a:outerShdw dist="107763" dir="18900000" algn="ctr" rotWithShape="0">
              <a:schemeClr val="bg2"/>
            </a:outerShdw>
          </a:effectLst>
        </p:spPr>
        <p:txBody>
          <a:bodyPr wrap="none" anchor="ct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it-IT" sz="831">
              <a:effectLst>
                <a:outerShdw blurRad="38100" dist="38100" dir="2700000" algn="tl">
                  <a:srgbClr val="FFFFFF"/>
                </a:outerShdw>
              </a:effectLst>
              <a:latin typeface="Arial" panose="020B0604020202020204" pitchFamily="34" charset="0"/>
            </a:endParaRPr>
          </a:p>
        </p:txBody>
      </p:sp>
      <p:sp>
        <p:nvSpPr>
          <p:cNvPr id="328712" name="Oval 8">
            <a:extLst>
              <a:ext uri="{FF2B5EF4-FFF2-40B4-BE49-F238E27FC236}">
                <a16:creationId xmlns:a16="http://schemas.microsoft.com/office/drawing/2014/main" xmlns="" id="{F9A42EF1-D2A6-4E30-BC34-49150F36BEC3}"/>
              </a:ext>
            </a:extLst>
          </p:cNvPr>
          <p:cNvSpPr>
            <a:spLocks noChangeArrowheads="1"/>
          </p:cNvSpPr>
          <p:nvPr/>
        </p:nvSpPr>
        <p:spPr bwMode="auto">
          <a:xfrm>
            <a:off x="2461846" y="3593123"/>
            <a:ext cx="3798277" cy="1922585"/>
          </a:xfrm>
          <a:prstGeom prst="ellipse">
            <a:avLst/>
          </a:prstGeom>
          <a:solidFill>
            <a:srgbClr val="FFCCFF"/>
          </a:solid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u="sng">
                <a:effectLst>
                  <a:outerShdw blurRad="38100" dist="38100" dir="2700000" algn="tl">
                    <a:srgbClr val="FFFFFF"/>
                  </a:outerShdw>
                </a:effectLst>
                <a:latin typeface="Arial" panose="020B0604020202020204" pitchFamily="34" charset="0"/>
              </a:rPr>
              <a:t>STILI </a:t>
            </a:r>
            <a:r>
              <a:rPr lang="it-IT" altLang="it-IT" sz="1477">
                <a:effectLst>
                  <a:outerShdw blurRad="38100" dist="38100" dir="2700000" algn="tl">
                    <a:srgbClr val="FFFFFF"/>
                  </a:outerShdw>
                </a:effectLst>
                <a:latin typeface="Arial" panose="020B0604020202020204" pitchFamily="34" charset="0"/>
              </a:rPr>
              <a:t>DI</a:t>
            </a:r>
          </a:p>
          <a:p>
            <a:pPr algn="ctr"/>
            <a:r>
              <a:rPr lang="it-IT" altLang="it-IT" sz="1477">
                <a:effectLst>
                  <a:outerShdw blurRad="38100" dist="38100" dir="2700000" algn="tl">
                    <a:srgbClr val="FFFFFF"/>
                  </a:outerShdw>
                </a:effectLst>
                <a:latin typeface="Arial" panose="020B0604020202020204" pitchFamily="34" charset="0"/>
              </a:rPr>
              <a:t>COMPORTAMENTO</a:t>
            </a:r>
          </a:p>
          <a:p>
            <a:pPr algn="ctr"/>
            <a:r>
              <a:rPr lang="it-IT" altLang="it-IT" sz="1477">
                <a:effectLst>
                  <a:outerShdw blurRad="38100" dist="38100" dir="2700000" algn="tl">
                    <a:srgbClr val="FFFFFF"/>
                  </a:outerShdw>
                </a:effectLst>
                <a:latin typeface="Arial" panose="020B0604020202020204" pitchFamily="34" charset="0"/>
              </a:rPr>
              <a:t>EFFICACI</a:t>
            </a:r>
          </a:p>
        </p:txBody>
      </p:sp>
      <p:sp>
        <p:nvSpPr>
          <p:cNvPr id="328713" name="Text Box 9">
            <a:extLst>
              <a:ext uri="{FF2B5EF4-FFF2-40B4-BE49-F238E27FC236}">
                <a16:creationId xmlns:a16="http://schemas.microsoft.com/office/drawing/2014/main" xmlns="" id="{024EC065-A3E6-4342-9476-2ABDB3A18C59}"/>
              </a:ext>
            </a:extLst>
          </p:cNvPr>
          <p:cNvSpPr txBox="1">
            <a:spLocks noChangeArrowheads="1"/>
          </p:cNvSpPr>
          <p:nvPr/>
        </p:nvSpPr>
        <p:spPr bwMode="auto">
          <a:xfrm>
            <a:off x="4386918" y="2476501"/>
            <a:ext cx="3075265" cy="77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477">
                <a:effectLst>
                  <a:outerShdw blurRad="38100" dist="38100" dir="2700000" algn="tl">
                    <a:srgbClr val="C0C0C0"/>
                  </a:outerShdw>
                </a:effectLst>
                <a:latin typeface="Arial" panose="020B0604020202020204" pitchFamily="34" charset="0"/>
              </a:rPr>
              <a:t>CARATTERISTICHE PERSONALI</a:t>
            </a:r>
          </a:p>
          <a:p>
            <a:pPr algn="ctr"/>
            <a:endParaRPr lang="it-IT" altLang="it-IT" sz="1477" u="sng">
              <a:effectLst>
                <a:outerShdw blurRad="38100" dist="38100" dir="2700000" algn="tl">
                  <a:srgbClr val="C0C0C0"/>
                </a:outerShdw>
              </a:effectLst>
              <a:latin typeface="Arial" panose="020B0604020202020204" pitchFamily="34" charset="0"/>
            </a:endParaRPr>
          </a:p>
          <a:p>
            <a:pPr algn="ctr"/>
            <a:r>
              <a:rPr lang="it-IT" altLang="it-IT" sz="1477" u="sng">
                <a:effectLst>
                  <a:outerShdw blurRad="38100" dist="38100" dir="2700000" algn="tl">
                    <a:srgbClr val="C0C0C0"/>
                  </a:outerShdw>
                </a:effectLst>
                <a:latin typeface="Arial" panose="020B0604020202020204" pitchFamily="34" charset="0"/>
              </a:rPr>
              <a:t>TRATTI</a:t>
            </a:r>
          </a:p>
        </p:txBody>
      </p:sp>
      <p:sp>
        <p:nvSpPr>
          <p:cNvPr id="328714" name="Text Box 10">
            <a:extLst>
              <a:ext uri="{FF2B5EF4-FFF2-40B4-BE49-F238E27FC236}">
                <a16:creationId xmlns:a16="http://schemas.microsoft.com/office/drawing/2014/main" xmlns="" id="{8260D055-9C2A-4BB9-A286-A98E90350708}"/>
              </a:ext>
            </a:extLst>
          </p:cNvPr>
          <p:cNvSpPr txBox="1">
            <a:spLocks noChangeArrowheads="1"/>
          </p:cNvSpPr>
          <p:nvPr/>
        </p:nvSpPr>
        <p:spPr bwMode="auto">
          <a:xfrm>
            <a:off x="1981200" y="2280139"/>
            <a:ext cx="2086708" cy="63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5000"/>
              </a:lnSpc>
              <a:spcBef>
                <a:spcPct val="50000"/>
              </a:spcBef>
            </a:pPr>
            <a:r>
              <a:rPr lang="it-IT" altLang="it-IT" sz="1477">
                <a:effectLst>
                  <a:outerShdw blurRad="38100" dist="38100" dir="2700000" algn="tl">
                    <a:srgbClr val="C0C0C0"/>
                  </a:outerShdw>
                </a:effectLst>
                <a:latin typeface="Arial" panose="020B0604020202020204" pitchFamily="34" charset="0"/>
              </a:rPr>
              <a:t>PROFILO DI</a:t>
            </a:r>
          </a:p>
          <a:p>
            <a:pPr algn="ctr">
              <a:lnSpc>
                <a:spcPct val="95000"/>
              </a:lnSpc>
              <a:spcBef>
                <a:spcPct val="50000"/>
              </a:spcBef>
            </a:pPr>
            <a:r>
              <a:rPr lang="it-IT" altLang="it-IT" sz="1477" u="sng">
                <a:effectLst>
                  <a:outerShdw blurRad="38100" dist="38100" dir="2700000" algn="tl">
                    <a:srgbClr val="C0C0C0"/>
                  </a:outerShdw>
                </a:effectLst>
                <a:latin typeface="Arial" panose="020B0604020202020204" pitchFamily="34" charset="0"/>
              </a:rPr>
              <a:t>RUOLO</a:t>
            </a:r>
          </a:p>
        </p:txBody>
      </p:sp>
      <p:sp>
        <p:nvSpPr>
          <p:cNvPr id="328715" name="AutoShape 11">
            <a:extLst>
              <a:ext uri="{FF2B5EF4-FFF2-40B4-BE49-F238E27FC236}">
                <a16:creationId xmlns:a16="http://schemas.microsoft.com/office/drawing/2014/main" xmlns="" id="{8437A6C5-0493-4EAA-91F8-854034AF4EBF}"/>
              </a:ext>
            </a:extLst>
          </p:cNvPr>
          <p:cNvSpPr>
            <a:spLocks noChangeArrowheads="1"/>
          </p:cNvSpPr>
          <p:nvPr/>
        </p:nvSpPr>
        <p:spPr bwMode="auto">
          <a:xfrm>
            <a:off x="750277" y="4542692"/>
            <a:ext cx="633046" cy="644769"/>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328716" name="AutoShape 12">
            <a:extLst>
              <a:ext uri="{FF2B5EF4-FFF2-40B4-BE49-F238E27FC236}">
                <a16:creationId xmlns:a16="http://schemas.microsoft.com/office/drawing/2014/main" xmlns="" id="{F470113E-C663-4FFB-BBFD-622432C3ECB0}"/>
              </a:ext>
            </a:extLst>
          </p:cNvPr>
          <p:cNvSpPr>
            <a:spLocks noChangeArrowheads="1"/>
          </p:cNvSpPr>
          <p:nvPr/>
        </p:nvSpPr>
        <p:spPr bwMode="auto">
          <a:xfrm>
            <a:off x="762000" y="1588477"/>
            <a:ext cx="633046" cy="644769"/>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328717" name="AutoShape 13">
            <a:extLst>
              <a:ext uri="{FF2B5EF4-FFF2-40B4-BE49-F238E27FC236}">
                <a16:creationId xmlns:a16="http://schemas.microsoft.com/office/drawing/2014/main" xmlns="" id="{2660A0AB-7C94-416F-B7C0-D54965040D14}"/>
              </a:ext>
            </a:extLst>
          </p:cNvPr>
          <p:cNvSpPr>
            <a:spLocks noChangeArrowheads="1"/>
          </p:cNvSpPr>
          <p:nvPr/>
        </p:nvSpPr>
        <p:spPr bwMode="auto">
          <a:xfrm>
            <a:off x="7737231" y="4671646"/>
            <a:ext cx="562708" cy="609600"/>
          </a:xfrm>
          <a:prstGeom prst="leftArrow">
            <a:avLst>
              <a:gd name="adj1" fmla="val 50000"/>
              <a:gd name="adj2"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328718" name="AutoShape 14">
            <a:extLst>
              <a:ext uri="{FF2B5EF4-FFF2-40B4-BE49-F238E27FC236}">
                <a16:creationId xmlns:a16="http://schemas.microsoft.com/office/drawing/2014/main" xmlns="" id="{FFAE4C3F-9BE5-473B-AB05-67204666C186}"/>
              </a:ext>
            </a:extLst>
          </p:cNvPr>
          <p:cNvSpPr>
            <a:spLocks noChangeArrowheads="1"/>
          </p:cNvSpPr>
          <p:nvPr/>
        </p:nvSpPr>
        <p:spPr bwMode="auto">
          <a:xfrm>
            <a:off x="7713784" y="1565031"/>
            <a:ext cx="562708" cy="609600"/>
          </a:xfrm>
          <a:prstGeom prst="leftArrow">
            <a:avLst>
              <a:gd name="adj1" fmla="val 50000"/>
              <a:gd name="adj2" fmla="val 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Tree>
    <p:extLst>
      <p:ext uri="{BB962C8B-B14F-4D97-AF65-F5344CB8AC3E}">
        <p14:creationId xmlns:p14="http://schemas.microsoft.com/office/powerpoint/2010/main" val="4007470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Picture 6" descr="Picture 6"/>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LineDrawing/>
                    </a14:imgEffect>
                  </a14:imgLayer>
                </a14:imgProps>
              </a:ext>
            </a:extLst>
          </a:blip>
          <a:srcRect l="13642" r="14564"/>
          <a:stretch/>
        </p:blipFill>
        <p:spPr>
          <a:xfrm>
            <a:off x="0" y="0"/>
            <a:ext cx="9144000" cy="6858000"/>
          </a:xfrm>
          <a:prstGeom prst="rect">
            <a:avLst/>
          </a:prstGeom>
          <a:ln w="12700">
            <a:miter lim="400000"/>
          </a:ln>
        </p:spPr>
      </p:pic>
      <p:sp>
        <p:nvSpPr>
          <p:cNvPr id="352" name="Manager Coach"/>
          <p:cNvSpPr>
            <a:spLocks noGrp="1"/>
          </p:cNvSpPr>
          <p:nvPr>
            <p:ph type="title"/>
          </p:nvPr>
        </p:nvSpPr>
        <p:spPr>
          <a:xfrm>
            <a:off x="304800" y="266700"/>
            <a:ext cx="8534400" cy="1295400"/>
          </a:xfrm>
          <a:prstGeom prst="rect">
            <a:avLst/>
          </a:prstGeom>
        </p:spPr>
        <p:txBody>
          <a:bodyPr/>
          <a:lstStyle>
            <a:lvl1pPr>
              <a:defRPr>
                <a:latin typeface="Lato Regular"/>
                <a:ea typeface="Lato Regular"/>
                <a:cs typeface="Lato Regular"/>
                <a:sym typeface="Lato Regular"/>
              </a:defRPr>
            </a:lvl1pPr>
          </a:lstStyle>
          <a:p>
            <a:r>
              <a:rPr lang="it-IT" sz="4000" b="1" dirty="0">
                <a:latin typeface="+mn-lt"/>
              </a:rPr>
              <a:t>MANAGER COACH</a:t>
            </a:r>
          </a:p>
        </p:txBody>
      </p:sp>
      <p:sp>
        <p:nvSpPr>
          <p:cNvPr id="353" name="“Non si può insegnare nulla.…"/>
          <p:cNvSpPr>
            <a:spLocks noGrp="1"/>
          </p:cNvSpPr>
          <p:nvPr>
            <p:ph type="body" sz="half" idx="1"/>
          </p:nvPr>
        </p:nvSpPr>
        <p:spPr>
          <a:xfrm>
            <a:off x="304800" y="2219960"/>
            <a:ext cx="8458200" cy="3220720"/>
          </a:xfrm>
          <a:prstGeom prst="rect">
            <a:avLst/>
          </a:prstGeom>
        </p:spPr>
        <p:txBody>
          <a:bodyPr>
            <a:normAutofit/>
          </a:bodyPr>
          <a:lstStyle/>
          <a:p>
            <a:pPr marL="0" indent="0" algn="ctr">
              <a:spcBef>
                <a:spcPts val="0"/>
              </a:spcBef>
              <a:buSzTx/>
              <a:buFontTx/>
              <a:buNone/>
              <a:defRPr sz="2600">
                <a:latin typeface="Lato Regular"/>
                <a:ea typeface="Lato Regular"/>
                <a:cs typeface="Lato Regular"/>
                <a:sym typeface="Lato Regular"/>
              </a:defRPr>
            </a:pPr>
            <a:r>
              <a:rPr sz="3600" b="1" dirty="0">
                <a:solidFill>
                  <a:srgbClr val="C00000"/>
                </a:solidFill>
                <a:latin typeface="Baskerville Old Face" panose="02020602080505020303" pitchFamily="18" charset="0"/>
              </a:rPr>
              <a:t>“Non </a:t>
            </a:r>
            <a:r>
              <a:rPr sz="3600" b="1" dirty="0" err="1">
                <a:solidFill>
                  <a:srgbClr val="C00000"/>
                </a:solidFill>
                <a:latin typeface="Baskerville Old Face" panose="02020602080505020303" pitchFamily="18" charset="0"/>
              </a:rPr>
              <a:t>si</a:t>
            </a:r>
            <a:r>
              <a:rPr sz="3600" b="1" dirty="0">
                <a:solidFill>
                  <a:srgbClr val="C00000"/>
                </a:solidFill>
                <a:latin typeface="Baskerville Old Face" panose="02020602080505020303" pitchFamily="18" charset="0"/>
              </a:rPr>
              <a:t> </a:t>
            </a:r>
            <a:r>
              <a:rPr sz="3600" b="1" dirty="0" err="1">
                <a:solidFill>
                  <a:srgbClr val="C00000"/>
                </a:solidFill>
                <a:latin typeface="Baskerville Old Face" panose="02020602080505020303" pitchFamily="18" charset="0"/>
              </a:rPr>
              <a:t>può</a:t>
            </a:r>
            <a:r>
              <a:rPr sz="3600" b="1" dirty="0">
                <a:solidFill>
                  <a:srgbClr val="C00000"/>
                </a:solidFill>
                <a:latin typeface="Baskerville Old Face" panose="02020602080505020303" pitchFamily="18" charset="0"/>
              </a:rPr>
              <a:t> </a:t>
            </a:r>
            <a:r>
              <a:rPr sz="3600" b="1" dirty="0" err="1">
                <a:solidFill>
                  <a:srgbClr val="C00000"/>
                </a:solidFill>
                <a:latin typeface="Baskerville Old Face" panose="02020602080505020303" pitchFamily="18" charset="0"/>
              </a:rPr>
              <a:t>insegnare</a:t>
            </a:r>
            <a:r>
              <a:rPr sz="3600" b="1" dirty="0">
                <a:solidFill>
                  <a:srgbClr val="C00000"/>
                </a:solidFill>
                <a:latin typeface="Baskerville Old Face" panose="02020602080505020303" pitchFamily="18" charset="0"/>
              </a:rPr>
              <a:t> </a:t>
            </a:r>
            <a:r>
              <a:rPr sz="3600" b="1" dirty="0" err="1">
                <a:solidFill>
                  <a:srgbClr val="C00000"/>
                </a:solidFill>
                <a:latin typeface="Baskerville Old Face" panose="02020602080505020303" pitchFamily="18" charset="0"/>
              </a:rPr>
              <a:t>nulla</a:t>
            </a:r>
            <a:r>
              <a:rPr sz="3600" b="1" dirty="0">
                <a:solidFill>
                  <a:srgbClr val="C00000"/>
                </a:solidFill>
                <a:latin typeface="Baskerville Old Face" panose="02020602080505020303" pitchFamily="18" charset="0"/>
              </a:rPr>
              <a:t>.</a:t>
            </a:r>
            <a:endParaRPr sz="3600" b="1" dirty="0">
              <a:solidFill>
                <a:srgbClr val="C00000"/>
              </a:solidFill>
              <a:latin typeface="Baskerville Old Face" panose="02020602080505020303" pitchFamily="18" charset="0"/>
              <a:ea typeface="Franklin Gothic Medium"/>
              <a:cs typeface="Franklin Gothic Medium"/>
              <a:sym typeface="Franklin Gothic Medium"/>
            </a:endParaRPr>
          </a:p>
          <a:p>
            <a:pPr marL="0" indent="0" algn="ctr">
              <a:spcBef>
                <a:spcPts val="0"/>
              </a:spcBef>
              <a:buSzTx/>
              <a:buFontTx/>
              <a:buNone/>
              <a:defRPr sz="2600">
                <a:latin typeface="Lato Regular"/>
                <a:ea typeface="Lato Regular"/>
                <a:cs typeface="Lato Regular"/>
                <a:sym typeface="Lato Regular"/>
              </a:defRPr>
            </a:pPr>
            <a:r>
              <a:rPr sz="3600" b="1" dirty="0">
                <a:solidFill>
                  <a:srgbClr val="C00000"/>
                </a:solidFill>
                <a:latin typeface="Baskerville Old Face" panose="02020602080505020303" pitchFamily="18" charset="0"/>
              </a:rPr>
              <a:t>Si </a:t>
            </a:r>
            <a:r>
              <a:rPr sz="3600" b="1" dirty="0" err="1">
                <a:solidFill>
                  <a:srgbClr val="C00000"/>
                </a:solidFill>
                <a:latin typeface="Baskerville Old Face" panose="02020602080505020303" pitchFamily="18" charset="0"/>
              </a:rPr>
              <a:t>può</a:t>
            </a:r>
            <a:r>
              <a:rPr sz="3600" b="1" dirty="0">
                <a:solidFill>
                  <a:srgbClr val="C00000"/>
                </a:solidFill>
                <a:latin typeface="Baskerville Old Face" panose="02020602080505020303" pitchFamily="18" charset="0"/>
              </a:rPr>
              <a:t> solo </a:t>
            </a:r>
            <a:r>
              <a:rPr sz="3600" b="1" dirty="0" err="1">
                <a:solidFill>
                  <a:srgbClr val="C00000"/>
                </a:solidFill>
                <a:latin typeface="Baskerville Old Face" panose="02020602080505020303" pitchFamily="18" charset="0"/>
              </a:rPr>
              <a:t>aiutare</a:t>
            </a:r>
            <a:r>
              <a:rPr sz="3600" b="1" dirty="0">
                <a:solidFill>
                  <a:srgbClr val="C00000"/>
                </a:solidFill>
                <a:latin typeface="Baskerville Old Face" panose="02020602080505020303" pitchFamily="18" charset="0"/>
              </a:rPr>
              <a:t> a </a:t>
            </a:r>
            <a:r>
              <a:rPr sz="3600" b="1" dirty="0" err="1">
                <a:solidFill>
                  <a:srgbClr val="C00000"/>
                </a:solidFill>
                <a:latin typeface="Baskerville Old Face" panose="02020602080505020303" pitchFamily="18" charset="0"/>
              </a:rPr>
              <a:t>trovare</a:t>
            </a:r>
            <a:r>
              <a:rPr sz="3600" b="1" dirty="0">
                <a:solidFill>
                  <a:srgbClr val="C00000"/>
                </a:solidFill>
                <a:latin typeface="Baskerville Old Face" panose="02020602080505020303" pitchFamily="18" charset="0"/>
              </a:rPr>
              <a:t> </a:t>
            </a:r>
            <a:endParaRPr sz="3600" b="1" dirty="0">
              <a:solidFill>
                <a:srgbClr val="C00000"/>
              </a:solidFill>
              <a:latin typeface="Baskerville Old Face" panose="02020602080505020303" pitchFamily="18" charset="0"/>
              <a:ea typeface="Franklin Gothic Medium"/>
              <a:cs typeface="Franklin Gothic Medium"/>
              <a:sym typeface="Franklin Gothic Medium"/>
            </a:endParaRPr>
          </a:p>
          <a:p>
            <a:pPr marL="0" indent="0" algn="ctr">
              <a:spcBef>
                <a:spcPts val="0"/>
              </a:spcBef>
              <a:buSzTx/>
              <a:buFontTx/>
              <a:buNone/>
              <a:defRPr sz="2600">
                <a:latin typeface="Lato Regular"/>
                <a:ea typeface="Lato Regular"/>
                <a:cs typeface="Lato Regular"/>
                <a:sym typeface="Lato Regular"/>
              </a:defRPr>
            </a:pPr>
            <a:r>
              <a:rPr sz="3600" b="1" dirty="0">
                <a:solidFill>
                  <a:srgbClr val="C00000"/>
                </a:solidFill>
                <a:latin typeface="Baskerville Old Face" panose="02020602080505020303" pitchFamily="18" charset="0"/>
              </a:rPr>
              <a:t>la </a:t>
            </a:r>
            <a:r>
              <a:rPr sz="3600" b="1" dirty="0" err="1">
                <a:solidFill>
                  <a:srgbClr val="C00000"/>
                </a:solidFill>
                <a:latin typeface="Baskerville Old Face" panose="02020602080505020303" pitchFamily="18" charset="0"/>
              </a:rPr>
              <a:t>saggezza</a:t>
            </a:r>
            <a:r>
              <a:rPr sz="3600" b="1" dirty="0">
                <a:solidFill>
                  <a:srgbClr val="C00000"/>
                </a:solidFill>
                <a:latin typeface="Baskerville Old Face" panose="02020602080505020303" pitchFamily="18" charset="0"/>
              </a:rPr>
              <a:t> </a:t>
            </a:r>
            <a:r>
              <a:rPr sz="3600" b="1" dirty="0" err="1">
                <a:solidFill>
                  <a:srgbClr val="C00000"/>
                </a:solidFill>
                <a:latin typeface="Baskerville Old Face" panose="02020602080505020303" pitchFamily="18" charset="0"/>
              </a:rPr>
              <a:t>dentro</a:t>
            </a:r>
            <a:r>
              <a:rPr sz="3600" b="1" dirty="0">
                <a:solidFill>
                  <a:srgbClr val="C00000"/>
                </a:solidFill>
                <a:latin typeface="Baskerville Old Face" panose="02020602080505020303" pitchFamily="18" charset="0"/>
              </a:rPr>
              <a:t> di </a:t>
            </a:r>
            <a:r>
              <a:rPr sz="3600" b="1" dirty="0" err="1">
                <a:solidFill>
                  <a:srgbClr val="C00000"/>
                </a:solidFill>
                <a:latin typeface="Baskerville Old Face" panose="02020602080505020303" pitchFamily="18" charset="0"/>
              </a:rPr>
              <a:t>sé</a:t>
            </a:r>
            <a:r>
              <a:rPr sz="3600" b="1" dirty="0">
                <a:solidFill>
                  <a:srgbClr val="C00000"/>
                </a:solidFill>
                <a:latin typeface="Baskerville Old Face" panose="02020602080505020303" pitchFamily="18" charset="0"/>
              </a:rPr>
              <a:t>.”</a:t>
            </a:r>
            <a:endParaRPr sz="3600" b="1" dirty="0">
              <a:solidFill>
                <a:srgbClr val="C00000"/>
              </a:solidFill>
              <a:latin typeface="Baskerville Old Face" panose="02020602080505020303" pitchFamily="18" charset="0"/>
              <a:ea typeface="Franklin Gothic Medium"/>
              <a:cs typeface="Franklin Gothic Medium"/>
              <a:sym typeface="Franklin Gothic Medium"/>
            </a:endParaRPr>
          </a:p>
          <a:p>
            <a:pPr marL="0" indent="0" algn="ctr">
              <a:spcBef>
                <a:spcPts val="0"/>
              </a:spcBef>
              <a:buSzTx/>
              <a:buFontTx/>
              <a:buNone/>
              <a:defRPr sz="2600">
                <a:latin typeface="Lato Regular"/>
                <a:ea typeface="Lato Regular"/>
                <a:cs typeface="Lato Regular"/>
                <a:sym typeface="Lato Regular"/>
              </a:defRPr>
            </a:pPr>
            <a:r>
              <a:rPr sz="2800" dirty="0">
                <a:latin typeface="Baskerville Old Face" panose="02020602080505020303" pitchFamily="18" charset="0"/>
              </a:rPr>
              <a:t>							</a:t>
            </a:r>
            <a:r>
              <a:rPr sz="2400" dirty="0">
                <a:latin typeface="Baskerville Old Face" panose="02020602080505020303" pitchFamily="18" charset="0"/>
                <a:ea typeface="Lato Bold"/>
                <a:cs typeface="Lato Bold"/>
                <a:sym typeface="Lato Bold"/>
              </a:rPr>
              <a:t>Galileo</a:t>
            </a:r>
          </a:p>
        </p:txBody>
      </p:sp>
      <p:sp>
        <p:nvSpPr>
          <p:cNvPr id="354" name="Numero diapositiva"/>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50</a:t>
            </a:fld>
            <a:endParaRPr/>
          </a:p>
        </p:txBody>
      </p:sp>
    </p:spTree>
    <p:extLst>
      <p:ext uri="{BB962C8B-B14F-4D97-AF65-F5344CB8AC3E}">
        <p14:creationId xmlns:p14="http://schemas.microsoft.com/office/powerpoint/2010/main" val="456439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a:extLst>
              <a:ext uri="{FF2B5EF4-FFF2-40B4-BE49-F238E27FC236}">
                <a16:creationId xmlns:a16="http://schemas.microsoft.com/office/drawing/2014/main" xmlns="" id="{61118B94-48AA-4CEE-B9C0-CCB2FE7EF38D}"/>
              </a:ext>
            </a:extLst>
          </p:cNvPr>
          <p:cNvGraphicFramePr/>
          <p:nvPr>
            <p:extLst/>
          </p:nvPr>
        </p:nvGraphicFramePr>
        <p:xfrm>
          <a:off x="60960" y="711200"/>
          <a:ext cx="90068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tangolo 3">
            <a:extLst>
              <a:ext uri="{FF2B5EF4-FFF2-40B4-BE49-F238E27FC236}">
                <a16:creationId xmlns:a16="http://schemas.microsoft.com/office/drawing/2014/main" xmlns="" id="{FE0DB15E-A089-4DF2-8D7C-C04CF435225F}"/>
              </a:ext>
            </a:extLst>
          </p:cNvPr>
          <p:cNvSpPr/>
          <p:nvPr/>
        </p:nvSpPr>
        <p:spPr>
          <a:xfrm>
            <a:off x="315929" y="3576935"/>
            <a:ext cx="1518364" cy="1862048"/>
          </a:xfrm>
          <a:prstGeom prst="rect">
            <a:avLst/>
          </a:prstGeom>
          <a:noFill/>
        </p:spPr>
        <p:txBody>
          <a:bodyPr wrap="none" lIns="91440" tIns="45720" rIns="91440" bIns="45720">
            <a:spAutoFit/>
          </a:bodyPr>
          <a:lstStyle/>
          <a:p>
            <a:pPr algn="ctr"/>
            <a:r>
              <a:rPr lang="it-IT" sz="11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a:t>
            </a:r>
          </a:p>
        </p:txBody>
      </p:sp>
      <p:sp>
        <p:nvSpPr>
          <p:cNvPr id="5" name="Rettangolo 4">
            <a:extLst>
              <a:ext uri="{FF2B5EF4-FFF2-40B4-BE49-F238E27FC236}">
                <a16:creationId xmlns:a16="http://schemas.microsoft.com/office/drawing/2014/main" xmlns="" id="{D9F98FA3-27AE-4C33-B2AF-AB2D0E317398}"/>
              </a:ext>
            </a:extLst>
          </p:cNvPr>
          <p:cNvSpPr/>
          <p:nvPr/>
        </p:nvSpPr>
        <p:spPr>
          <a:xfrm>
            <a:off x="2854551" y="3562003"/>
            <a:ext cx="1409360" cy="1862048"/>
          </a:xfrm>
          <a:prstGeom prst="rect">
            <a:avLst/>
          </a:prstGeom>
          <a:noFill/>
        </p:spPr>
        <p:txBody>
          <a:bodyPr wrap="none" lIns="91440" tIns="45720" rIns="91440" bIns="45720">
            <a:spAutoFit/>
          </a:bodyPr>
          <a:lstStyle/>
          <a:p>
            <a:pPr algn="ctr"/>
            <a:r>
              <a:rPr lang="it-IT" sz="11500" b="1" cap="none" spc="0" dirty="0">
                <a:ln w="12700">
                  <a:solidFill>
                    <a:schemeClr val="accent1"/>
                  </a:solidFill>
                  <a:prstDash val="solid"/>
                </a:ln>
                <a:solidFill>
                  <a:srgbClr val="00B050"/>
                </a:solidFill>
                <a:effectLst>
                  <a:outerShdw dist="38100" dir="2640000" algn="bl" rotWithShape="0">
                    <a:schemeClr val="accent1"/>
                  </a:outerShdw>
                </a:effectLst>
              </a:rPr>
              <a:t>R.</a:t>
            </a:r>
          </a:p>
        </p:txBody>
      </p:sp>
      <p:sp>
        <p:nvSpPr>
          <p:cNvPr id="6" name="Rettangolo 5">
            <a:extLst>
              <a:ext uri="{FF2B5EF4-FFF2-40B4-BE49-F238E27FC236}">
                <a16:creationId xmlns:a16="http://schemas.microsoft.com/office/drawing/2014/main" xmlns="" id="{4DAD0BD2-6686-4B67-8B37-9DE2CD0126BA}"/>
              </a:ext>
            </a:extLst>
          </p:cNvPr>
          <p:cNvSpPr/>
          <p:nvPr/>
        </p:nvSpPr>
        <p:spPr>
          <a:xfrm>
            <a:off x="5120502" y="3562003"/>
            <a:ext cx="1576072" cy="1862048"/>
          </a:xfrm>
          <a:prstGeom prst="rect">
            <a:avLst/>
          </a:prstGeom>
          <a:noFill/>
        </p:spPr>
        <p:txBody>
          <a:bodyPr wrap="none" lIns="91440" tIns="45720" rIns="91440" bIns="45720">
            <a:spAutoFit/>
          </a:bodyPr>
          <a:lstStyle/>
          <a:p>
            <a:pPr algn="ctr"/>
            <a:r>
              <a:rPr lang="it-IT" sz="11500" b="1" cap="none" spc="0" dirty="0">
                <a:ln w="12700">
                  <a:solidFill>
                    <a:schemeClr val="accent1"/>
                  </a:solidFill>
                  <a:prstDash val="solid"/>
                </a:ln>
                <a:solidFill>
                  <a:srgbClr val="6EF52B"/>
                </a:solidFill>
                <a:effectLst>
                  <a:outerShdw dist="38100" dir="2640000" algn="bl" rotWithShape="0">
                    <a:schemeClr val="accent1"/>
                  </a:outerShdw>
                </a:effectLst>
              </a:rPr>
              <a:t>O.</a:t>
            </a:r>
          </a:p>
        </p:txBody>
      </p:sp>
      <p:sp>
        <p:nvSpPr>
          <p:cNvPr id="7" name="Rettangolo 6">
            <a:extLst>
              <a:ext uri="{FF2B5EF4-FFF2-40B4-BE49-F238E27FC236}">
                <a16:creationId xmlns:a16="http://schemas.microsoft.com/office/drawing/2014/main" xmlns="" id="{2EBFAC15-0167-46EF-BEC0-356EBA16A1E2}"/>
              </a:ext>
            </a:extLst>
          </p:cNvPr>
          <p:cNvSpPr/>
          <p:nvPr/>
        </p:nvSpPr>
        <p:spPr>
          <a:xfrm>
            <a:off x="7190863" y="3562003"/>
            <a:ext cx="1915910" cy="1862048"/>
          </a:xfrm>
          <a:prstGeom prst="rect">
            <a:avLst/>
          </a:prstGeom>
          <a:noFill/>
        </p:spPr>
        <p:txBody>
          <a:bodyPr wrap="none" lIns="91440" tIns="45720" rIns="91440" bIns="45720">
            <a:spAutoFit/>
          </a:bodyPr>
          <a:lstStyle/>
          <a:p>
            <a:pPr algn="ctr"/>
            <a:r>
              <a:rPr lang="it-IT" sz="11500" b="1" cap="none" spc="0" dirty="0">
                <a:ln w="12700">
                  <a:solidFill>
                    <a:schemeClr val="accent1"/>
                  </a:solidFill>
                  <a:prstDash val="solid"/>
                </a:ln>
                <a:solidFill>
                  <a:schemeClr val="accent6">
                    <a:lumMod val="60000"/>
                    <a:lumOff val="40000"/>
                  </a:schemeClr>
                </a:solidFill>
                <a:effectLst>
                  <a:outerShdw dist="38100" dir="2640000" algn="bl" rotWithShape="0">
                    <a:schemeClr val="accent1"/>
                  </a:outerShdw>
                </a:effectLst>
              </a:rPr>
              <a:t>W.</a:t>
            </a:r>
          </a:p>
        </p:txBody>
      </p:sp>
    </p:spTree>
    <p:extLst>
      <p:ext uri="{BB962C8B-B14F-4D97-AF65-F5344CB8AC3E}">
        <p14:creationId xmlns:p14="http://schemas.microsoft.com/office/powerpoint/2010/main" val="1582982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Numero diapositiva"/>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52</a:t>
            </a:fld>
            <a:endParaRPr/>
          </a:p>
        </p:txBody>
      </p:sp>
      <p:pic>
        <p:nvPicPr>
          <p:cNvPr id="359" name="Segnaposto contenuto 3" descr="Segnaposto contenuto 3"/>
          <p:cNvPicPr>
            <a:picLocks noChangeAspect="1"/>
          </p:cNvPicPr>
          <p:nvPr/>
        </p:nvPicPr>
        <p:blipFill>
          <a:blip r:embed="rId2">
            <a:extLst/>
          </a:blip>
          <a:stretch>
            <a:fillRect/>
          </a:stretch>
        </p:blipFill>
        <p:spPr>
          <a:xfrm>
            <a:off x="1043608" y="332656"/>
            <a:ext cx="7489439" cy="56229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0354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xmlns="" id="{BD52D6C4-76A9-4281-9CC8-99E2ACD65759}"/>
              </a:ext>
            </a:extLst>
          </p:cNvPr>
          <p:cNvGrpSpPr/>
          <p:nvPr/>
        </p:nvGrpSpPr>
        <p:grpSpPr>
          <a:xfrm>
            <a:off x="1043608" y="980728"/>
            <a:ext cx="6944921" cy="5184577"/>
            <a:chOff x="1043608" y="980728"/>
            <a:chExt cx="6944921" cy="5184577"/>
          </a:xfrm>
        </p:grpSpPr>
        <p:pic>
          <p:nvPicPr>
            <p:cNvPr id="10242" name="Picture 2" descr="Risultati immagini per action plan">
              <a:extLst>
                <a:ext uri="{FF2B5EF4-FFF2-40B4-BE49-F238E27FC236}">
                  <a16:creationId xmlns:a16="http://schemas.microsoft.com/office/drawing/2014/main" xmlns="" id="{8B098E22-A3E2-4BA7-9269-AB42FF01C6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980728"/>
              <a:ext cx="6944921" cy="5184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CasellaDiTesto 4">
              <a:extLst>
                <a:ext uri="{FF2B5EF4-FFF2-40B4-BE49-F238E27FC236}">
                  <a16:creationId xmlns:a16="http://schemas.microsoft.com/office/drawing/2014/main" xmlns="" id="{73FC1878-24F4-4A7F-B1B2-1EB146CEF5EE}"/>
                </a:ext>
              </a:extLst>
            </p:cNvPr>
            <p:cNvSpPr txBox="1"/>
            <p:nvPr/>
          </p:nvSpPr>
          <p:spPr>
            <a:xfrm rot="21071512">
              <a:off x="1734772" y="3761111"/>
              <a:ext cx="4592767" cy="3693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it-IT" sz="1800" u="none" strike="noStrike" cap="none" spc="0" normalizeH="0" baseline="0" dirty="0">
                  <a:ln>
                    <a:noFill/>
                  </a:ln>
                  <a:solidFill>
                    <a:srgbClr val="C00000"/>
                  </a:solidFill>
                  <a:effectLst/>
                  <a:uFillTx/>
                  <a:latin typeface="Berlin Sans FB" panose="020E0602020502020306" pitchFamily="34" charset="0"/>
                  <a:ea typeface="Batang" panose="02030600000101010101" pitchFamily="18" charset="-127"/>
                  <a:sym typeface="Calibri"/>
                </a:rPr>
                <a:t>esercitazione</a:t>
              </a:r>
            </a:p>
          </p:txBody>
        </p:sp>
      </p:grpSp>
    </p:spTree>
    <p:extLst>
      <p:ext uri="{BB962C8B-B14F-4D97-AF65-F5344CB8AC3E}">
        <p14:creationId xmlns:p14="http://schemas.microsoft.com/office/powerpoint/2010/main" val="18112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xmlns="" id="{E2BE33B4-B2D8-4422-B85C-E6ABCA35250A}"/>
              </a:ext>
            </a:extLst>
          </p:cNvPr>
          <p:cNvSpPr>
            <a:spLocks noGrp="1" noChangeArrowheads="1"/>
          </p:cNvSpPr>
          <p:nvPr>
            <p:ph type="title"/>
          </p:nvPr>
        </p:nvSpPr>
        <p:spPr>
          <a:xfrm>
            <a:off x="1055674" y="229800"/>
            <a:ext cx="7281496" cy="509954"/>
          </a:xfrm>
        </p:spPr>
        <p:txBody>
          <a:bodyPr/>
          <a:lstStyle/>
          <a:p>
            <a:r>
              <a:rPr lang="it-IT" altLang="it-IT" sz="3600" b="1" dirty="0"/>
              <a:t>GLI ELEMENTI DELLA LEADERSHIP</a:t>
            </a:r>
          </a:p>
        </p:txBody>
      </p:sp>
      <p:sp>
        <p:nvSpPr>
          <p:cNvPr id="329731" name="Rectangle 3">
            <a:extLst>
              <a:ext uri="{FF2B5EF4-FFF2-40B4-BE49-F238E27FC236}">
                <a16:creationId xmlns:a16="http://schemas.microsoft.com/office/drawing/2014/main" xmlns="" id="{A6165789-F935-428C-8211-8CB140485D6C}"/>
              </a:ext>
            </a:extLst>
          </p:cNvPr>
          <p:cNvSpPr>
            <a:spLocks noChangeArrowheads="1"/>
          </p:cNvSpPr>
          <p:nvPr/>
        </p:nvSpPr>
        <p:spPr bwMode="auto">
          <a:xfrm>
            <a:off x="228600" y="6295292"/>
            <a:ext cx="334108" cy="281354"/>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329732" name="Text Box 4">
            <a:extLst>
              <a:ext uri="{FF2B5EF4-FFF2-40B4-BE49-F238E27FC236}">
                <a16:creationId xmlns:a16="http://schemas.microsoft.com/office/drawing/2014/main" xmlns="" id="{74E2E56B-6C85-4DA3-854A-7350D63448AE}"/>
              </a:ext>
            </a:extLst>
          </p:cNvPr>
          <p:cNvSpPr txBox="1">
            <a:spLocks noChangeArrowheads="1"/>
          </p:cNvSpPr>
          <p:nvPr/>
        </p:nvSpPr>
        <p:spPr bwMode="auto">
          <a:xfrm>
            <a:off x="726831" y="1447800"/>
            <a:ext cx="236806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sz="2800" dirty="0">
                <a:effectLst>
                  <a:outerShdw blurRad="38100" dist="38100" dir="2700000" algn="tl">
                    <a:srgbClr val="C0C0C0"/>
                  </a:outerShdw>
                </a:effectLst>
                <a:latin typeface="+mn-lt"/>
              </a:rPr>
              <a:t>* </a:t>
            </a:r>
            <a:r>
              <a:rPr lang="it-IT" altLang="it-IT" sz="2800" u="sng" dirty="0">
                <a:effectLst>
                  <a:outerShdw blurRad="38100" dist="38100" dir="2700000" algn="tl">
                    <a:srgbClr val="C0C0C0"/>
                  </a:outerShdw>
                </a:effectLst>
                <a:latin typeface="+mn-lt"/>
              </a:rPr>
              <a:t>IL PROCESSO</a:t>
            </a:r>
          </a:p>
          <a:p>
            <a:pPr>
              <a:spcBef>
                <a:spcPct val="50000"/>
              </a:spcBef>
            </a:pPr>
            <a:r>
              <a:rPr lang="it-IT" altLang="it-IT" sz="2800" dirty="0">
                <a:effectLst>
                  <a:outerShdw blurRad="38100" dist="38100" dir="2700000" algn="tl">
                    <a:srgbClr val="C0C0C0"/>
                  </a:outerShdw>
                </a:effectLst>
                <a:latin typeface="+mn-lt"/>
              </a:rPr>
              <a:t>   </a:t>
            </a:r>
            <a:r>
              <a:rPr lang="it-IT" altLang="it-IT" sz="1800" dirty="0">
                <a:effectLst>
                  <a:outerShdw blurRad="38100" dist="38100" dir="2700000" algn="tl">
                    <a:srgbClr val="C0C0C0"/>
                  </a:outerShdw>
                </a:effectLst>
                <a:latin typeface="+mn-lt"/>
              </a:rPr>
              <a:t>(DI CAMBIAMENTO)</a:t>
            </a:r>
          </a:p>
        </p:txBody>
      </p:sp>
      <p:sp>
        <p:nvSpPr>
          <p:cNvPr id="329733" name="Text Box 5">
            <a:extLst>
              <a:ext uri="{FF2B5EF4-FFF2-40B4-BE49-F238E27FC236}">
                <a16:creationId xmlns:a16="http://schemas.microsoft.com/office/drawing/2014/main" xmlns="" id="{ED54A6B2-8677-4CEA-AF87-55EA3B87255A}"/>
              </a:ext>
            </a:extLst>
          </p:cNvPr>
          <p:cNvSpPr txBox="1">
            <a:spLocks noChangeArrowheads="1"/>
          </p:cNvSpPr>
          <p:nvPr/>
        </p:nvSpPr>
        <p:spPr bwMode="auto">
          <a:xfrm>
            <a:off x="785446" y="4637673"/>
            <a:ext cx="25790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sz="2800" dirty="0">
                <a:solidFill>
                  <a:schemeClr val="accent1"/>
                </a:solidFill>
                <a:effectLst>
                  <a:outerShdw blurRad="38100" dist="38100" dir="2700000" algn="tl">
                    <a:srgbClr val="C0C0C0"/>
                  </a:outerShdw>
                </a:effectLst>
                <a:latin typeface="+mn-lt"/>
              </a:rPr>
              <a:t>* </a:t>
            </a:r>
            <a:r>
              <a:rPr lang="it-IT" altLang="it-IT" sz="2800" u="sng" dirty="0">
                <a:solidFill>
                  <a:srgbClr val="E30127"/>
                </a:solidFill>
                <a:effectLst>
                  <a:outerShdw blurRad="38100" dist="38100" dir="2700000" algn="tl">
                    <a:srgbClr val="C0C0C0"/>
                  </a:outerShdw>
                </a:effectLst>
                <a:latin typeface="+mn-lt"/>
              </a:rPr>
              <a:t>RISULTATI</a:t>
            </a:r>
          </a:p>
        </p:txBody>
      </p:sp>
      <p:sp>
        <p:nvSpPr>
          <p:cNvPr id="329734" name="Text Box 6">
            <a:extLst>
              <a:ext uri="{FF2B5EF4-FFF2-40B4-BE49-F238E27FC236}">
                <a16:creationId xmlns:a16="http://schemas.microsoft.com/office/drawing/2014/main" xmlns="" id="{FBBFC22F-0AA9-4B73-B212-39C96DE3B576}"/>
              </a:ext>
            </a:extLst>
          </p:cNvPr>
          <p:cNvSpPr txBox="1">
            <a:spLocks noChangeArrowheads="1"/>
          </p:cNvSpPr>
          <p:nvPr/>
        </p:nvSpPr>
        <p:spPr bwMode="auto">
          <a:xfrm>
            <a:off x="3364523" y="1447800"/>
            <a:ext cx="545594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01600" indent="-1016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Char char="•"/>
            </a:pPr>
            <a:r>
              <a:rPr lang="it-IT" altLang="it-IT">
                <a:effectLst>
                  <a:outerShdw blurRad="38100" dist="38100" dir="2700000" algn="tl">
                    <a:srgbClr val="C0C0C0"/>
                  </a:outerShdw>
                </a:effectLst>
                <a:latin typeface="+mn-lt"/>
              </a:rPr>
              <a:t>La Leadership è un </a:t>
            </a:r>
            <a:r>
              <a:rPr lang="it-IT" altLang="it-IT" u="sng">
                <a:effectLst>
                  <a:outerShdw blurRad="38100" dist="38100" dir="2700000" algn="tl">
                    <a:srgbClr val="C0C0C0"/>
                  </a:outerShdw>
                </a:effectLst>
                <a:latin typeface="+mn-lt"/>
              </a:rPr>
              <a:t>processo </a:t>
            </a:r>
            <a:r>
              <a:rPr lang="it-IT" altLang="it-IT">
                <a:effectLst>
                  <a:outerShdw blurRad="38100" dist="38100" dir="2700000" algn="tl">
                    <a:srgbClr val="C0C0C0"/>
                  </a:outerShdw>
                </a:effectLst>
                <a:latin typeface="+mn-lt"/>
              </a:rPr>
              <a:t>attraverso il quale una persona induce un collaboratore a comportarsi in un certo modo.</a:t>
            </a:r>
          </a:p>
          <a:p>
            <a:pPr algn="just">
              <a:spcBef>
                <a:spcPct val="50000"/>
              </a:spcBef>
              <a:buFontTx/>
              <a:buChar char="•"/>
            </a:pPr>
            <a:r>
              <a:rPr lang="it-IT" altLang="it-IT">
                <a:effectLst>
                  <a:outerShdw blurRad="38100" dist="38100" dir="2700000" algn="tl">
                    <a:srgbClr val="C0C0C0"/>
                  </a:outerShdw>
                </a:effectLst>
                <a:latin typeface="+mn-lt"/>
              </a:rPr>
              <a:t>L’esercizio della Leadership implica influenzare il </a:t>
            </a:r>
            <a:r>
              <a:rPr lang="it-IT" altLang="it-IT" u="sng">
                <a:effectLst>
                  <a:outerShdw blurRad="38100" dist="38100" dir="2700000" algn="tl">
                    <a:srgbClr val="C0C0C0"/>
                  </a:outerShdw>
                </a:effectLst>
                <a:latin typeface="+mn-lt"/>
              </a:rPr>
              <a:t>cambiamento</a:t>
            </a:r>
            <a:r>
              <a:rPr lang="it-IT" altLang="it-IT">
                <a:effectLst>
                  <a:outerShdw blurRad="38100" dist="38100" dir="2700000" algn="tl">
                    <a:srgbClr val="C0C0C0"/>
                  </a:outerShdw>
                </a:effectLst>
                <a:latin typeface="+mn-lt"/>
              </a:rPr>
              <a:t> di comportamento delle persone</a:t>
            </a:r>
          </a:p>
        </p:txBody>
      </p:sp>
      <p:sp>
        <p:nvSpPr>
          <p:cNvPr id="329735" name="Text Box 7">
            <a:extLst>
              <a:ext uri="{FF2B5EF4-FFF2-40B4-BE49-F238E27FC236}">
                <a16:creationId xmlns:a16="http://schemas.microsoft.com/office/drawing/2014/main" xmlns="" id="{D0CB1AE9-8741-406B-B9DD-F8618A012FAF}"/>
              </a:ext>
            </a:extLst>
          </p:cNvPr>
          <p:cNvSpPr txBox="1">
            <a:spLocks noChangeArrowheads="1"/>
          </p:cNvSpPr>
          <p:nvPr/>
        </p:nvSpPr>
        <p:spPr bwMode="auto">
          <a:xfrm>
            <a:off x="3364523" y="4614227"/>
            <a:ext cx="54559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01600" indent="-1016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Char char="•"/>
            </a:pPr>
            <a:r>
              <a:rPr lang="it-IT" altLang="it-IT" dirty="0">
                <a:solidFill>
                  <a:srgbClr val="E30127"/>
                </a:solidFill>
                <a:effectLst>
                  <a:outerShdw blurRad="38100" dist="38100" dir="2700000" algn="tl">
                    <a:srgbClr val="C0C0C0"/>
                  </a:outerShdw>
                </a:effectLst>
                <a:latin typeface="+mn-lt"/>
              </a:rPr>
              <a:t>La Leadership rappresenta uno strumento per ottenere gli </a:t>
            </a:r>
            <a:r>
              <a:rPr lang="it-IT" altLang="it-IT" u="sng" dirty="0">
                <a:solidFill>
                  <a:srgbClr val="E30127"/>
                </a:solidFill>
                <a:effectLst>
                  <a:outerShdw blurRad="38100" dist="38100" dir="2700000" algn="tl">
                    <a:srgbClr val="C0C0C0"/>
                  </a:outerShdw>
                </a:effectLst>
                <a:latin typeface="+mn-lt"/>
              </a:rPr>
              <a:t>obiettivi</a:t>
            </a:r>
          </a:p>
        </p:txBody>
      </p:sp>
    </p:spTree>
    <p:extLst>
      <p:ext uri="{BB962C8B-B14F-4D97-AF65-F5344CB8AC3E}">
        <p14:creationId xmlns:p14="http://schemas.microsoft.com/office/powerpoint/2010/main" val="319369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xmlns="" id="{E2B76546-E122-44C2-9810-E85C725206E0}"/>
              </a:ext>
            </a:extLst>
          </p:cNvPr>
          <p:cNvSpPr>
            <a:spLocks noGrp="1" noChangeArrowheads="1"/>
          </p:cNvSpPr>
          <p:nvPr>
            <p:ph type="title"/>
          </p:nvPr>
        </p:nvSpPr>
        <p:spPr>
          <a:xfrm>
            <a:off x="1043608" y="332656"/>
            <a:ext cx="7281496" cy="509954"/>
          </a:xfrm>
        </p:spPr>
        <p:txBody>
          <a:bodyPr/>
          <a:lstStyle/>
          <a:p>
            <a:r>
              <a:rPr lang="it-IT" altLang="it-IT" sz="3600" b="1" dirty="0"/>
              <a:t>GLI ELEMENTI DELLA LEADERSHIP</a:t>
            </a:r>
          </a:p>
        </p:txBody>
      </p:sp>
      <p:sp>
        <p:nvSpPr>
          <p:cNvPr id="330755" name="Rectangle 3">
            <a:extLst>
              <a:ext uri="{FF2B5EF4-FFF2-40B4-BE49-F238E27FC236}">
                <a16:creationId xmlns:a16="http://schemas.microsoft.com/office/drawing/2014/main" xmlns="" id="{CE621704-DE72-4D7F-8E74-D0C5FBC143A6}"/>
              </a:ext>
            </a:extLst>
          </p:cNvPr>
          <p:cNvSpPr>
            <a:spLocks noChangeArrowheads="1"/>
          </p:cNvSpPr>
          <p:nvPr/>
        </p:nvSpPr>
        <p:spPr bwMode="auto">
          <a:xfrm>
            <a:off x="228600" y="6295292"/>
            <a:ext cx="334108" cy="281354"/>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330756" name="Text Box 4">
            <a:extLst>
              <a:ext uri="{FF2B5EF4-FFF2-40B4-BE49-F238E27FC236}">
                <a16:creationId xmlns:a16="http://schemas.microsoft.com/office/drawing/2014/main" xmlns="" id="{2E60ED25-4CED-4D8F-A882-E8DA3110F52F}"/>
              </a:ext>
            </a:extLst>
          </p:cNvPr>
          <p:cNvSpPr txBox="1">
            <a:spLocks noChangeArrowheads="1"/>
          </p:cNvSpPr>
          <p:nvPr/>
        </p:nvSpPr>
        <p:spPr bwMode="auto">
          <a:xfrm>
            <a:off x="726831" y="1482969"/>
            <a:ext cx="23680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sz="2800" dirty="0">
                <a:solidFill>
                  <a:srgbClr val="003300"/>
                </a:solidFill>
                <a:effectLst>
                  <a:outerShdw blurRad="38100" dist="38100" dir="2700000" algn="tl">
                    <a:srgbClr val="C0C0C0"/>
                  </a:outerShdw>
                </a:effectLst>
                <a:latin typeface="+mn-lt"/>
              </a:rPr>
              <a:t>* </a:t>
            </a:r>
            <a:r>
              <a:rPr lang="it-IT" altLang="it-IT" sz="2800" u="sng" dirty="0">
                <a:solidFill>
                  <a:srgbClr val="003300"/>
                </a:solidFill>
                <a:effectLst>
                  <a:outerShdw blurRad="38100" dist="38100" dir="2700000" algn="tl">
                    <a:srgbClr val="C0C0C0"/>
                  </a:outerShdw>
                </a:effectLst>
                <a:latin typeface="+mn-lt"/>
              </a:rPr>
              <a:t>DEFINIZIONE</a:t>
            </a:r>
            <a:endParaRPr lang="it-IT" altLang="it-IT" sz="2800" dirty="0">
              <a:solidFill>
                <a:srgbClr val="003300"/>
              </a:solidFill>
              <a:effectLst>
                <a:outerShdw blurRad="38100" dist="38100" dir="2700000" algn="tl">
                  <a:srgbClr val="C0C0C0"/>
                </a:outerShdw>
              </a:effectLst>
              <a:latin typeface="+mn-lt"/>
            </a:endParaRPr>
          </a:p>
        </p:txBody>
      </p:sp>
      <p:sp>
        <p:nvSpPr>
          <p:cNvPr id="330757" name="Text Box 5">
            <a:extLst>
              <a:ext uri="{FF2B5EF4-FFF2-40B4-BE49-F238E27FC236}">
                <a16:creationId xmlns:a16="http://schemas.microsoft.com/office/drawing/2014/main" xmlns="" id="{96AEF5FB-97EC-4499-8297-A49633C70CD6}"/>
              </a:ext>
            </a:extLst>
          </p:cNvPr>
          <p:cNvSpPr txBox="1">
            <a:spLocks noChangeArrowheads="1"/>
          </p:cNvSpPr>
          <p:nvPr/>
        </p:nvSpPr>
        <p:spPr bwMode="auto">
          <a:xfrm>
            <a:off x="3347864" y="1447800"/>
            <a:ext cx="51845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01600" indent="-1016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90000"/>
              </a:lnSpc>
              <a:spcBef>
                <a:spcPct val="50000"/>
              </a:spcBef>
              <a:buFontTx/>
              <a:buChar char="•"/>
            </a:pPr>
            <a:r>
              <a:rPr lang="it-IT" altLang="it-IT" dirty="0">
                <a:solidFill>
                  <a:srgbClr val="003300"/>
                </a:solidFill>
                <a:effectLst>
                  <a:outerShdw blurRad="38100" dist="38100" dir="2700000" algn="tl">
                    <a:srgbClr val="C0C0C0"/>
                  </a:outerShdw>
                </a:effectLst>
                <a:latin typeface="+mn-lt"/>
              </a:rPr>
              <a:t>La Leadership  è un’interazione tra due o più persone di un gruppo che spesso implica una</a:t>
            </a:r>
          </a:p>
          <a:p>
            <a:pPr algn="ctr">
              <a:lnSpc>
                <a:spcPct val="90000"/>
              </a:lnSpc>
              <a:spcBef>
                <a:spcPct val="50000"/>
              </a:spcBef>
            </a:pPr>
            <a:r>
              <a:rPr lang="it-IT" altLang="it-IT" u="sng" dirty="0">
                <a:solidFill>
                  <a:srgbClr val="003300"/>
                </a:solidFill>
                <a:effectLst>
                  <a:outerShdw blurRad="38100" dist="38100" dir="2700000" algn="tl">
                    <a:srgbClr val="C0C0C0"/>
                  </a:outerShdw>
                </a:effectLst>
                <a:latin typeface="+mn-lt"/>
              </a:rPr>
              <a:t>RI-STRUTTURAZIONE</a:t>
            </a:r>
          </a:p>
          <a:p>
            <a:pPr algn="just">
              <a:lnSpc>
                <a:spcPct val="90000"/>
              </a:lnSpc>
              <a:spcBef>
                <a:spcPct val="50000"/>
              </a:spcBef>
            </a:pPr>
            <a:r>
              <a:rPr lang="it-IT" altLang="it-IT" dirty="0">
                <a:solidFill>
                  <a:srgbClr val="003300"/>
                </a:solidFill>
                <a:effectLst>
                  <a:outerShdw blurRad="38100" dist="38100" dir="2700000" algn="tl">
                    <a:srgbClr val="C0C0C0"/>
                  </a:outerShdw>
                </a:effectLst>
                <a:latin typeface="+mn-lt"/>
              </a:rPr>
              <a:t>  della situazione, delle percezioni e aspettative della persona.</a:t>
            </a:r>
          </a:p>
          <a:p>
            <a:pPr algn="just">
              <a:lnSpc>
                <a:spcPct val="90000"/>
              </a:lnSpc>
              <a:spcBef>
                <a:spcPct val="50000"/>
              </a:spcBef>
              <a:buFontTx/>
              <a:buChar char="•"/>
            </a:pPr>
            <a:r>
              <a:rPr lang="it-IT" altLang="it-IT" dirty="0">
                <a:solidFill>
                  <a:srgbClr val="003300"/>
                </a:solidFill>
                <a:effectLst>
                  <a:outerShdw blurRad="38100" dist="38100" dir="2700000" algn="tl">
                    <a:srgbClr val="C0C0C0"/>
                  </a:outerShdw>
                </a:effectLst>
                <a:latin typeface="+mn-lt"/>
              </a:rPr>
              <a:t>La Leadership si verifica quando una persona </a:t>
            </a:r>
            <a:r>
              <a:rPr lang="it-IT" altLang="it-IT" u="sng" dirty="0">
                <a:solidFill>
                  <a:srgbClr val="003300"/>
                </a:solidFill>
                <a:effectLst>
                  <a:outerShdw blurRad="38100" dist="38100" dir="2700000" algn="tl">
                    <a:srgbClr val="C0C0C0"/>
                  </a:outerShdw>
                </a:effectLst>
                <a:latin typeface="+mn-lt"/>
              </a:rPr>
              <a:t>modifica</a:t>
            </a:r>
            <a:r>
              <a:rPr lang="it-IT" altLang="it-IT" dirty="0">
                <a:solidFill>
                  <a:srgbClr val="003300"/>
                </a:solidFill>
                <a:effectLst>
                  <a:outerShdw blurRad="38100" dist="38100" dir="2700000" algn="tl">
                    <a:srgbClr val="C0C0C0"/>
                  </a:outerShdw>
                </a:effectLst>
                <a:latin typeface="+mn-lt"/>
              </a:rPr>
              <a:t> la motivazione e/o le </a:t>
            </a:r>
            <a:r>
              <a:rPr lang="it-IT" altLang="it-IT" u="sng" dirty="0">
                <a:solidFill>
                  <a:srgbClr val="003300"/>
                </a:solidFill>
                <a:effectLst>
                  <a:outerShdw blurRad="38100" dist="38100" dir="2700000" algn="tl">
                    <a:srgbClr val="C0C0C0"/>
                  </a:outerShdw>
                </a:effectLst>
                <a:latin typeface="+mn-lt"/>
              </a:rPr>
              <a:t>competenze </a:t>
            </a:r>
            <a:r>
              <a:rPr lang="it-IT" altLang="it-IT" dirty="0">
                <a:solidFill>
                  <a:srgbClr val="003300"/>
                </a:solidFill>
                <a:effectLst>
                  <a:outerShdw blurRad="38100" dist="38100" dir="2700000" algn="tl">
                    <a:srgbClr val="C0C0C0"/>
                  </a:outerShdw>
                </a:effectLst>
                <a:latin typeface="+mn-lt"/>
              </a:rPr>
              <a:t>delle persone di un gruppo</a:t>
            </a:r>
          </a:p>
        </p:txBody>
      </p:sp>
    </p:spTree>
    <p:extLst>
      <p:ext uri="{BB962C8B-B14F-4D97-AF65-F5344CB8AC3E}">
        <p14:creationId xmlns:p14="http://schemas.microsoft.com/office/powerpoint/2010/main" val="262740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xmlns="" id="{944B5B67-3E6E-4249-BBF3-4E937DB0827D}"/>
              </a:ext>
            </a:extLst>
          </p:cNvPr>
          <p:cNvSpPr>
            <a:spLocks noGrp="1" noChangeArrowheads="1"/>
          </p:cNvSpPr>
          <p:nvPr>
            <p:ph type="title"/>
          </p:nvPr>
        </p:nvSpPr>
        <p:spPr>
          <a:xfrm>
            <a:off x="1259632" y="332656"/>
            <a:ext cx="7281496" cy="509954"/>
          </a:xfrm>
        </p:spPr>
        <p:txBody>
          <a:bodyPr/>
          <a:lstStyle/>
          <a:p>
            <a:r>
              <a:rPr lang="it-IT" altLang="it-IT" sz="3600" b="1" dirty="0"/>
              <a:t>GLI ELEMENTI DELLA LEADERSHIP</a:t>
            </a:r>
          </a:p>
        </p:txBody>
      </p:sp>
      <p:sp>
        <p:nvSpPr>
          <p:cNvPr id="331779" name="Rectangle 3">
            <a:extLst>
              <a:ext uri="{FF2B5EF4-FFF2-40B4-BE49-F238E27FC236}">
                <a16:creationId xmlns:a16="http://schemas.microsoft.com/office/drawing/2014/main" xmlns="" id="{0D1D7595-4938-4E01-B425-D80E51E8CEEF}"/>
              </a:ext>
            </a:extLst>
          </p:cNvPr>
          <p:cNvSpPr>
            <a:spLocks noChangeArrowheads="1"/>
          </p:cNvSpPr>
          <p:nvPr/>
        </p:nvSpPr>
        <p:spPr bwMode="auto">
          <a:xfrm>
            <a:off x="228600" y="6295292"/>
            <a:ext cx="334108" cy="281354"/>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331780" name="Text Box 4">
            <a:extLst>
              <a:ext uri="{FF2B5EF4-FFF2-40B4-BE49-F238E27FC236}">
                <a16:creationId xmlns:a16="http://schemas.microsoft.com/office/drawing/2014/main" xmlns="" id="{5CA8E873-62E2-4C0F-9A93-F77533DD1A1B}"/>
              </a:ext>
            </a:extLst>
          </p:cNvPr>
          <p:cNvSpPr txBox="1">
            <a:spLocks noChangeArrowheads="1"/>
          </p:cNvSpPr>
          <p:nvPr/>
        </p:nvSpPr>
        <p:spPr bwMode="auto">
          <a:xfrm>
            <a:off x="726831" y="1482969"/>
            <a:ext cx="23680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sz="2800">
                <a:solidFill>
                  <a:srgbClr val="003366"/>
                </a:solidFill>
                <a:effectLst>
                  <a:outerShdw blurRad="38100" dist="38100" dir="2700000" algn="tl">
                    <a:srgbClr val="C0C0C0"/>
                  </a:outerShdw>
                </a:effectLst>
                <a:latin typeface="+mn-lt"/>
              </a:rPr>
              <a:t>* </a:t>
            </a:r>
            <a:r>
              <a:rPr lang="it-IT" altLang="it-IT" sz="2800" u="sng">
                <a:solidFill>
                  <a:srgbClr val="003366"/>
                </a:solidFill>
                <a:effectLst>
                  <a:outerShdw blurRad="38100" dist="38100" dir="2700000" algn="tl">
                    <a:srgbClr val="C0C0C0"/>
                  </a:outerShdw>
                </a:effectLst>
                <a:latin typeface="+mn-lt"/>
              </a:rPr>
              <a:t>I TRATTI</a:t>
            </a:r>
            <a:endParaRPr lang="it-IT" altLang="it-IT" sz="2800">
              <a:solidFill>
                <a:srgbClr val="003366"/>
              </a:solidFill>
              <a:effectLst>
                <a:outerShdw blurRad="38100" dist="38100" dir="2700000" algn="tl">
                  <a:srgbClr val="C0C0C0"/>
                </a:outerShdw>
              </a:effectLst>
              <a:latin typeface="+mn-lt"/>
            </a:endParaRPr>
          </a:p>
        </p:txBody>
      </p:sp>
      <p:sp>
        <p:nvSpPr>
          <p:cNvPr id="331781" name="Text Box 5">
            <a:extLst>
              <a:ext uri="{FF2B5EF4-FFF2-40B4-BE49-F238E27FC236}">
                <a16:creationId xmlns:a16="http://schemas.microsoft.com/office/drawing/2014/main" xmlns="" id="{3588C45A-DE79-4B7A-8BA8-3D6B29B9D274}"/>
              </a:ext>
            </a:extLst>
          </p:cNvPr>
          <p:cNvSpPr txBox="1">
            <a:spLocks noChangeArrowheads="1"/>
          </p:cNvSpPr>
          <p:nvPr/>
        </p:nvSpPr>
        <p:spPr bwMode="auto">
          <a:xfrm>
            <a:off x="2699792" y="1482969"/>
            <a:ext cx="5976664" cy="385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01600" indent="-101600" algn="l">
              <a:defRPr sz="2400">
                <a:solidFill>
                  <a:schemeClr val="tx1"/>
                </a:solidFill>
                <a:latin typeface="Times New Roman" panose="02020603050405020304" pitchFamily="18" charset="0"/>
              </a:defRPr>
            </a:lvl1pPr>
            <a:lvl2pPr marL="482600" indent="-190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90000"/>
              </a:lnSpc>
              <a:spcBef>
                <a:spcPct val="50000"/>
              </a:spcBef>
              <a:buFontTx/>
              <a:buChar char="•"/>
            </a:pPr>
            <a:r>
              <a:rPr lang="it-IT" altLang="it-IT" dirty="0">
                <a:solidFill>
                  <a:srgbClr val="003366"/>
                </a:solidFill>
                <a:effectLst>
                  <a:outerShdw blurRad="38100" dist="38100" dir="2700000" algn="tl">
                    <a:srgbClr val="C0C0C0"/>
                  </a:outerShdw>
                </a:effectLst>
                <a:latin typeface="+mn-lt"/>
              </a:rPr>
              <a:t>Si identificano con le </a:t>
            </a:r>
            <a:r>
              <a:rPr lang="it-IT" altLang="it-IT" u="sng" dirty="0">
                <a:solidFill>
                  <a:srgbClr val="003366"/>
                </a:solidFill>
                <a:effectLst>
                  <a:outerShdw blurRad="38100" dist="38100" dir="2700000" algn="tl">
                    <a:srgbClr val="C0C0C0"/>
                  </a:outerShdw>
                </a:effectLst>
                <a:latin typeface="+mn-lt"/>
              </a:rPr>
              <a:t>caratteristiche personali </a:t>
            </a:r>
            <a:r>
              <a:rPr lang="it-IT" altLang="it-IT" dirty="0">
                <a:solidFill>
                  <a:srgbClr val="003366"/>
                </a:solidFill>
                <a:effectLst>
                  <a:outerShdw blurRad="38100" dist="38100" dir="2700000" algn="tl">
                    <a:srgbClr val="C0C0C0"/>
                  </a:outerShdw>
                </a:effectLst>
                <a:latin typeface="+mn-lt"/>
              </a:rPr>
              <a:t>che possono essere più o meno orientate:</a:t>
            </a:r>
          </a:p>
          <a:p>
            <a:pPr lvl="1" algn="just">
              <a:lnSpc>
                <a:spcPct val="90000"/>
              </a:lnSpc>
              <a:spcBef>
                <a:spcPct val="50000"/>
              </a:spcBef>
              <a:buFont typeface="Wingdings" panose="05000000000000000000" pitchFamily="2" charset="2"/>
              <a:buChar char="Ø"/>
            </a:pPr>
            <a:r>
              <a:rPr lang="it-IT" altLang="it-IT" dirty="0">
                <a:solidFill>
                  <a:srgbClr val="003366"/>
                </a:solidFill>
                <a:effectLst>
                  <a:outerShdw blurRad="38100" dist="38100" dir="2700000" algn="tl">
                    <a:srgbClr val="C0C0C0"/>
                  </a:outerShdw>
                </a:effectLst>
                <a:latin typeface="+mn-lt"/>
              </a:rPr>
              <a:t>Alla responsabilizzazione</a:t>
            </a:r>
          </a:p>
          <a:p>
            <a:pPr lvl="1" algn="just">
              <a:lnSpc>
                <a:spcPct val="90000"/>
              </a:lnSpc>
              <a:spcBef>
                <a:spcPct val="50000"/>
              </a:spcBef>
              <a:buFont typeface="Wingdings" panose="05000000000000000000" pitchFamily="2" charset="2"/>
              <a:buChar char="Ø"/>
            </a:pPr>
            <a:r>
              <a:rPr lang="it-IT" altLang="it-IT" dirty="0">
                <a:solidFill>
                  <a:srgbClr val="003366"/>
                </a:solidFill>
                <a:effectLst>
                  <a:outerShdw blurRad="38100" dist="38100" dir="2700000" algn="tl">
                    <a:srgbClr val="C0C0C0"/>
                  </a:outerShdw>
                </a:effectLst>
                <a:latin typeface="+mn-lt"/>
              </a:rPr>
              <a:t>Agli obiettivi / risultati</a:t>
            </a:r>
          </a:p>
          <a:p>
            <a:pPr lvl="1" algn="just">
              <a:lnSpc>
                <a:spcPct val="90000"/>
              </a:lnSpc>
              <a:spcBef>
                <a:spcPct val="50000"/>
              </a:spcBef>
              <a:buFont typeface="Wingdings" panose="05000000000000000000" pitchFamily="2" charset="2"/>
              <a:buChar char="Ø"/>
            </a:pPr>
            <a:r>
              <a:rPr lang="it-IT" altLang="it-IT" dirty="0">
                <a:solidFill>
                  <a:srgbClr val="003366"/>
                </a:solidFill>
                <a:effectLst>
                  <a:outerShdw blurRad="38100" dist="38100" dir="2700000" algn="tl">
                    <a:srgbClr val="C0C0C0"/>
                  </a:outerShdw>
                </a:effectLst>
                <a:latin typeface="+mn-lt"/>
              </a:rPr>
              <a:t>Al </a:t>
            </a:r>
            <a:r>
              <a:rPr lang="it-IT" altLang="it-IT" dirty="0" err="1">
                <a:solidFill>
                  <a:srgbClr val="003366"/>
                </a:solidFill>
                <a:effectLst>
                  <a:outerShdw blurRad="38100" dist="38100" dir="2700000" algn="tl">
                    <a:srgbClr val="C0C0C0"/>
                  </a:outerShdw>
                </a:effectLst>
                <a:latin typeface="+mn-lt"/>
              </a:rPr>
              <a:t>problem</a:t>
            </a:r>
            <a:r>
              <a:rPr lang="it-IT" altLang="it-IT" dirty="0">
                <a:solidFill>
                  <a:srgbClr val="003366"/>
                </a:solidFill>
                <a:effectLst>
                  <a:outerShdw blurRad="38100" dist="38100" dir="2700000" algn="tl">
                    <a:srgbClr val="C0C0C0"/>
                  </a:outerShdw>
                </a:effectLst>
                <a:latin typeface="+mn-lt"/>
              </a:rPr>
              <a:t> solving</a:t>
            </a:r>
          </a:p>
          <a:p>
            <a:pPr lvl="1" algn="just">
              <a:lnSpc>
                <a:spcPct val="90000"/>
              </a:lnSpc>
              <a:spcBef>
                <a:spcPct val="50000"/>
              </a:spcBef>
              <a:buFont typeface="Wingdings" panose="05000000000000000000" pitchFamily="2" charset="2"/>
              <a:buChar char="Ø"/>
            </a:pPr>
            <a:r>
              <a:rPr lang="it-IT" altLang="it-IT" dirty="0">
                <a:solidFill>
                  <a:srgbClr val="003366"/>
                </a:solidFill>
                <a:effectLst>
                  <a:outerShdw blurRad="38100" dist="38100" dir="2700000" algn="tl">
                    <a:srgbClr val="C0C0C0"/>
                  </a:outerShdw>
                </a:effectLst>
                <a:latin typeface="+mn-lt"/>
              </a:rPr>
              <a:t>Alla presa di decisioni</a:t>
            </a:r>
          </a:p>
          <a:p>
            <a:pPr lvl="1" algn="just">
              <a:lnSpc>
                <a:spcPct val="90000"/>
              </a:lnSpc>
              <a:spcBef>
                <a:spcPct val="50000"/>
              </a:spcBef>
              <a:buFont typeface="Wingdings" panose="05000000000000000000" pitchFamily="2" charset="2"/>
              <a:buChar char="Ø"/>
            </a:pPr>
            <a:r>
              <a:rPr lang="it-IT" altLang="it-IT" dirty="0">
                <a:solidFill>
                  <a:srgbClr val="003366"/>
                </a:solidFill>
                <a:effectLst>
                  <a:outerShdw blurRad="38100" dist="38100" dir="2700000" algn="tl">
                    <a:srgbClr val="C0C0C0"/>
                  </a:outerShdw>
                </a:effectLst>
                <a:latin typeface="+mn-lt"/>
              </a:rPr>
              <a:t>Alla fiducia in sé</a:t>
            </a:r>
          </a:p>
          <a:p>
            <a:pPr lvl="1" algn="just">
              <a:lnSpc>
                <a:spcPct val="90000"/>
              </a:lnSpc>
              <a:spcBef>
                <a:spcPct val="50000"/>
              </a:spcBef>
              <a:buFont typeface="Wingdings" panose="05000000000000000000" pitchFamily="2" charset="2"/>
              <a:buChar char="Ø"/>
            </a:pPr>
            <a:r>
              <a:rPr lang="it-IT" altLang="it-IT" dirty="0">
                <a:solidFill>
                  <a:srgbClr val="003366"/>
                </a:solidFill>
                <a:effectLst>
                  <a:outerShdw blurRad="38100" dist="38100" dir="2700000" algn="tl">
                    <a:srgbClr val="C0C0C0"/>
                  </a:outerShdw>
                </a:effectLst>
                <a:latin typeface="+mn-lt"/>
              </a:rPr>
              <a:t>Ad influenzare il comportamento altrui</a:t>
            </a:r>
          </a:p>
        </p:txBody>
      </p:sp>
    </p:spTree>
    <p:extLst>
      <p:ext uri="{BB962C8B-B14F-4D97-AF65-F5344CB8AC3E}">
        <p14:creationId xmlns:p14="http://schemas.microsoft.com/office/powerpoint/2010/main" val="318677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xmlns="" id="{B4548452-447A-435A-ABD1-5852C4260653}"/>
              </a:ext>
            </a:extLst>
          </p:cNvPr>
          <p:cNvSpPr>
            <a:spLocks noGrp="1" noChangeArrowheads="1"/>
          </p:cNvSpPr>
          <p:nvPr>
            <p:ph type="title"/>
          </p:nvPr>
        </p:nvSpPr>
        <p:spPr>
          <a:xfrm>
            <a:off x="1259632" y="434101"/>
            <a:ext cx="7281496" cy="509954"/>
          </a:xfrm>
        </p:spPr>
        <p:txBody>
          <a:bodyPr/>
          <a:lstStyle/>
          <a:p>
            <a:r>
              <a:rPr lang="it-IT" altLang="it-IT" sz="3600" b="1" dirty="0"/>
              <a:t>GLI ELEMENTI DELLA LEADERSHIP</a:t>
            </a:r>
          </a:p>
        </p:txBody>
      </p:sp>
      <p:sp>
        <p:nvSpPr>
          <p:cNvPr id="332803" name="Rectangle 3">
            <a:extLst>
              <a:ext uri="{FF2B5EF4-FFF2-40B4-BE49-F238E27FC236}">
                <a16:creationId xmlns:a16="http://schemas.microsoft.com/office/drawing/2014/main" xmlns="" id="{CB4BAA8D-05B6-426E-B20B-91F6D2939DF9}"/>
              </a:ext>
            </a:extLst>
          </p:cNvPr>
          <p:cNvSpPr>
            <a:spLocks noChangeArrowheads="1"/>
          </p:cNvSpPr>
          <p:nvPr/>
        </p:nvSpPr>
        <p:spPr bwMode="auto">
          <a:xfrm>
            <a:off x="228600" y="6295292"/>
            <a:ext cx="334108" cy="281354"/>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62"/>
          </a:p>
        </p:txBody>
      </p:sp>
      <p:sp>
        <p:nvSpPr>
          <p:cNvPr id="332804" name="Text Box 4">
            <a:extLst>
              <a:ext uri="{FF2B5EF4-FFF2-40B4-BE49-F238E27FC236}">
                <a16:creationId xmlns:a16="http://schemas.microsoft.com/office/drawing/2014/main" xmlns="" id="{CEE45D59-1DEA-4D4C-92CF-5D66CD5C76F1}"/>
              </a:ext>
            </a:extLst>
          </p:cNvPr>
          <p:cNvSpPr txBox="1">
            <a:spLocks noChangeArrowheads="1"/>
          </p:cNvSpPr>
          <p:nvPr/>
        </p:nvSpPr>
        <p:spPr bwMode="auto">
          <a:xfrm>
            <a:off x="726831" y="1928446"/>
            <a:ext cx="23680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sz="2800">
                <a:solidFill>
                  <a:srgbClr val="000066"/>
                </a:solidFill>
                <a:effectLst>
                  <a:outerShdw blurRad="38100" dist="38100" dir="2700000" algn="tl">
                    <a:srgbClr val="C0C0C0"/>
                  </a:outerShdw>
                </a:effectLst>
                <a:latin typeface="+mn-lt"/>
              </a:rPr>
              <a:t>* </a:t>
            </a:r>
            <a:r>
              <a:rPr lang="it-IT" altLang="it-IT" sz="2800" u="sng">
                <a:solidFill>
                  <a:srgbClr val="000066"/>
                </a:solidFill>
                <a:effectLst>
                  <a:outerShdw blurRad="38100" dist="38100" dir="2700000" algn="tl">
                    <a:srgbClr val="C0C0C0"/>
                  </a:outerShdw>
                </a:effectLst>
                <a:latin typeface="+mn-lt"/>
              </a:rPr>
              <a:t>GLI STILI</a:t>
            </a:r>
            <a:endParaRPr lang="it-IT" altLang="it-IT" sz="1800">
              <a:solidFill>
                <a:srgbClr val="000066"/>
              </a:solidFill>
              <a:effectLst>
                <a:outerShdw blurRad="38100" dist="38100" dir="2700000" algn="tl">
                  <a:srgbClr val="C0C0C0"/>
                </a:outerShdw>
              </a:effectLst>
              <a:latin typeface="+mn-lt"/>
            </a:endParaRPr>
          </a:p>
        </p:txBody>
      </p:sp>
      <p:sp>
        <p:nvSpPr>
          <p:cNvPr id="332805" name="Text Box 5">
            <a:extLst>
              <a:ext uri="{FF2B5EF4-FFF2-40B4-BE49-F238E27FC236}">
                <a16:creationId xmlns:a16="http://schemas.microsoft.com/office/drawing/2014/main" xmlns="" id="{4134CA0B-A86F-496B-8E21-4D3772039477}"/>
              </a:ext>
            </a:extLst>
          </p:cNvPr>
          <p:cNvSpPr txBox="1">
            <a:spLocks noChangeArrowheads="1"/>
          </p:cNvSpPr>
          <p:nvPr/>
        </p:nvSpPr>
        <p:spPr bwMode="auto">
          <a:xfrm>
            <a:off x="785446" y="3792415"/>
            <a:ext cx="274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1600" indent="-1016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Char char="•"/>
            </a:pPr>
            <a:r>
              <a:rPr lang="it-IT" altLang="it-IT" sz="2800" u="sng">
                <a:solidFill>
                  <a:srgbClr val="600010"/>
                </a:solidFill>
                <a:effectLst>
                  <a:outerShdw blurRad="38100" dist="38100" dir="2700000" algn="tl">
                    <a:srgbClr val="C0C0C0"/>
                  </a:outerShdw>
                </a:effectLst>
                <a:latin typeface="+mn-lt"/>
              </a:rPr>
              <a:t>IL CONTESTO DI RIFERIMENTO</a:t>
            </a:r>
          </a:p>
        </p:txBody>
      </p:sp>
      <p:sp>
        <p:nvSpPr>
          <p:cNvPr id="332806" name="Text Box 6">
            <a:extLst>
              <a:ext uri="{FF2B5EF4-FFF2-40B4-BE49-F238E27FC236}">
                <a16:creationId xmlns:a16="http://schemas.microsoft.com/office/drawing/2014/main" xmlns="" id="{49735B2D-CB9A-4F7B-ADE1-C050640F2123}"/>
              </a:ext>
            </a:extLst>
          </p:cNvPr>
          <p:cNvSpPr txBox="1">
            <a:spLocks noChangeArrowheads="1"/>
          </p:cNvSpPr>
          <p:nvPr/>
        </p:nvSpPr>
        <p:spPr bwMode="auto">
          <a:xfrm>
            <a:off x="4454769" y="1928447"/>
            <a:ext cx="371621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1600" indent="-1016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Char char="•"/>
            </a:pPr>
            <a:r>
              <a:rPr lang="it-IT" altLang="it-IT">
                <a:solidFill>
                  <a:srgbClr val="000066"/>
                </a:solidFill>
                <a:effectLst>
                  <a:outerShdw blurRad="38100" dist="38100" dir="2700000" algn="tl">
                    <a:srgbClr val="C0C0C0"/>
                  </a:outerShdw>
                </a:effectLst>
                <a:latin typeface="+mn-lt"/>
              </a:rPr>
              <a:t> Rappresentano le modalità di esercizio della Leadership </a:t>
            </a:r>
          </a:p>
        </p:txBody>
      </p:sp>
      <p:sp>
        <p:nvSpPr>
          <p:cNvPr id="332807" name="Text Box 7">
            <a:extLst>
              <a:ext uri="{FF2B5EF4-FFF2-40B4-BE49-F238E27FC236}">
                <a16:creationId xmlns:a16="http://schemas.microsoft.com/office/drawing/2014/main" xmlns="" id="{C6CF7A6B-E511-4DA1-B03B-19FDB095C16B}"/>
              </a:ext>
            </a:extLst>
          </p:cNvPr>
          <p:cNvSpPr txBox="1">
            <a:spLocks noChangeArrowheads="1"/>
          </p:cNvSpPr>
          <p:nvPr/>
        </p:nvSpPr>
        <p:spPr bwMode="auto">
          <a:xfrm>
            <a:off x="4536831" y="3768970"/>
            <a:ext cx="37748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1600" indent="-101600"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marL="1143000" algn="l">
              <a:defRPr sz="2400">
                <a:solidFill>
                  <a:schemeClr val="tx1"/>
                </a:solidFill>
                <a:latin typeface="Times New Roman" panose="02020603050405020304" pitchFamily="18" charset="0"/>
              </a:defRPr>
            </a:lvl3pPr>
            <a:lvl4pPr marL="1714500" algn="l">
              <a:defRPr sz="2400">
                <a:solidFill>
                  <a:schemeClr val="tx1"/>
                </a:solidFill>
                <a:latin typeface="Times New Roman" panose="02020603050405020304" pitchFamily="18" charset="0"/>
              </a:defRPr>
            </a:lvl4pPr>
            <a:lvl5pPr marL="2286000" algn="l">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Char char="•"/>
            </a:pPr>
            <a:r>
              <a:rPr lang="it-IT" altLang="it-IT">
                <a:solidFill>
                  <a:srgbClr val="600010"/>
                </a:solidFill>
                <a:effectLst>
                  <a:outerShdw blurRad="38100" dist="38100" dir="2700000" algn="tl">
                    <a:srgbClr val="C0C0C0"/>
                  </a:outerShdw>
                </a:effectLst>
                <a:latin typeface="+mn-lt"/>
              </a:rPr>
              <a:t>Riguarda l’ambiente </a:t>
            </a:r>
            <a:r>
              <a:rPr lang="it-IT" altLang="it-IT" u="sng">
                <a:solidFill>
                  <a:srgbClr val="600010"/>
                </a:solidFill>
                <a:effectLst>
                  <a:outerShdw blurRad="38100" dist="38100" dir="2700000" algn="tl">
                    <a:srgbClr val="C0C0C0"/>
                  </a:outerShdw>
                </a:effectLst>
                <a:latin typeface="+mn-lt"/>
              </a:rPr>
              <a:t>interno</a:t>
            </a:r>
            <a:r>
              <a:rPr lang="it-IT" altLang="it-IT">
                <a:solidFill>
                  <a:srgbClr val="600010"/>
                </a:solidFill>
                <a:effectLst>
                  <a:outerShdw blurRad="38100" dist="38100" dir="2700000" algn="tl">
                    <a:srgbClr val="C0C0C0"/>
                  </a:outerShdw>
                </a:effectLst>
                <a:latin typeface="+mn-lt"/>
              </a:rPr>
              <a:t> (aspetti HARD e SOFT) e l’ambiente </a:t>
            </a:r>
            <a:r>
              <a:rPr lang="it-IT" altLang="it-IT" u="sng">
                <a:solidFill>
                  <a:srgbClr val="600010"/>
                </a:solidFill>
                <a:effectLst>
                  <a:outerShdw blurRad="38100" dist="38100" dir="2700000" algn="tl">
                    <a:srgbClr val="C0C0C0"/>
                  </a:outerShdw>
                </a:effectLst>
                <a:latin typeface="+mn-lt"/>
              </a:rPr>
              <a:t>esterno</a:t>
            </a:r>
          </a:p>
        </p:txBody>
      </p:sp>
    </p:spTree>
    <p:extLst>
      <p:ext uri="{BB962C8B-B14F-4D97-AF65-F5344CB8AC3E}">
        <p14:creationId xmlns:p14="http://schemas.microsoft.com/office/powerpoint/2010/main" val="3097955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fEesrRKLIFjwBcyPz45j8Y"/>
</p:tagLst>
</file>

<file path=ppt/tags/tag2.xml><?xml version="1.0" encoding="utf-8"?>
<p:tagLst xmlns:a="http://schemas.openxmlformats.org/drawingml/2006/main" xmlns:r="http://schemas.openxmlformats.org/officeDocument/2006/relationships" xmlns:p="http://schemas.openxmlformats.org/presentationml/2006/main">
  <p:tag name="DVSECTIONID" val="S8wPzPfX3vJz6DPrR4VeW0"/>
</p:tagLst>
</file>

<file path=ppt/tags/tag3.xml><?xml version="1.0" encoding="utf-8"?>
<p:tagLst xmlns:a="http://schemas.openxmlformats.org/drawingml/2006/main" xmlns:r="http://schemas.openxmlformats.org/officeDocument/2006/relationships" xmlns:p="http://schemas.openxmlformats.org/presentationml/2006/main">
  <p:tag name="DVSHAPEID" val="OLApKgoIlH5SFoEO4pzDjj"/>
</p:tagLst>
</file>

<file path=ppt/tags/tag4.xml><?xml version="1.0" encoding="utf-8"?>
<p:tagLst xmlns:a="http://schemas.openxmlformats.org/drawingml/2006/main" xmlns:r="http://schemas.openxmlformats.org/officeDocument/2006/relationships" xmlns:p="http://schemas.openxmlformats.org/presentationml/2006/main">
  <p:tag name="DVSECTIONID" val="S8wPzPfX3vJz6DPrR4VeW0"/>
</p:tagLst>
</file>

<file path=ppt/tags/tag5.xml><?xml version="1.0" encoding="utf-8"?>
<p:tagLst xmlns:a="http://schemas.openxmlformats.org/drawingml/2006/main" xmlns:r="http://schemas.openxmlformats.org/officeDocument/2006/relationships" xmlns:p="http://schemas.openxmlformats.org/presentationml/2006/main">
  <p:tag name="DVSHAPEID" val="OLApKgoIlH5SFoEO4pzDjj"/>
</p:tagLst>
</file>

<file path=ppt/tags/tag6.xml><?xml version="1.0" encoding="utf-8"?>
<p:tagLst xmlns:a="http://schemas.openxmlformats.org/drawingml/2006/main" xmlns:r="http://schemas.openxmlformats.org/officeDocument/2006/relationships" xmlns:p="http://schemas.openxmlformats.org/presentationml/2006/main">
  <p:tag name="DVSHAPEID" val="Tk5fbHW9F6UtZNPU8gO4T4"/>
</p:tagLst>
</file>

<file path=ppt/theme/theme1.xml><?xml version="1.0" encoding="utf-8"?>
<a:theme xmlns:a="http://schemas.openxmlformats.org/drawingml/2006/main" name="Format CH Network">
  <a:themeElements>
    <a:clrScheme name="Personalizzato 45">
      <a:dk1>
        <a:srgbClr val="1751A3"/>
      </a:dk1>
      <a:lt1>
        <a:sysClr val="window" lastClr="FFFFFF"/>
      </a:lt1>
      <a:dk2>
        <a:srgbClr val="1F497D"/>
      </a:dk2>
      <a:lt2>
        <a:srgbClr val="EEECE1"/>
      </a:lt2>
      <a:accent1>
        <a:srgbClr val="4F81BD"/>
      </a:accent1>
      <a:accent2>
        <a:srgbClr val="C0504D"/>
      </a:accent2>
      <a:accent3>
        <a:srgbClr val="0E882B"/>
      </a:accent3>
      <a:accent4>
        <a:srgbClr val="8064A2"/>
      </a:accent4>
      <a:accent5>
        <a:srgbClr val="4BACC6"/>
      </a:accent5>
      <a:accent6>
        <a:srgbClr val="B1D23B"/>
      </a:accent6>
      <a:hlink>
        <a:srgbClr val="7F7F7F"/>
      </a:hlink>
      <a:folHlink>
        <a:srgbClr val="0C0C0C"/>
      </a:folHlink>
    </a:clrScheme>
    <a:fontScheme name="CHALLEN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Format CH Network</Template>
  <TotalTime>3255</TotalTime>
  <Words>5084</Words>
  <Application>Microsoft Office PowerPoint</Application>
  <PresentationFormat>Presentazione su schermo (4:3)</PresentationFormat>
  <Paragraphs>767</Paragraphs>
  <Slides>53</Slides>
  <Notes>32</Notes>
  <HiddenSlides>0</HiddenSlides>
  <MMClips>0</MMClips>
  <ScaleCrop>false</ScaleCrop>
  <HeadingPairs>
    <vt:vector size="8" baseType="variant">
      <vt:variant>
        <vt:lpstr>Caratteri utilizzati</vt:lpstr>
      </vt:variant>
      <vt:variant>
        <vt:i4>13</vt:i4>
      </vt:variant>
      <vt:variant>
        <vt:lpstr>Tema</vt:lpstr>
      </vt:variant>
      <vt:variant>
        <vt:i4>1</vt:i4>
      </vt:variant>
      <vt:variant>
        <vt:lpstr>Server OLE incorporati</vt:lpstr>
      </vt:variant>
      <vt:variant>
        <vt:i4>1</vt:i4>
      </vt:variant>
      <vt:variant>
        <vt:lpstr>Titoli diapositive</vt:lpstr>
      </vt:variant>
      <vt:variant>
        <vt:i4>53</vt:i4>
      </vt:variant>
    </vt:vector>
  </HeadingPairs>
  <TitlesOfParts>
    <vt:vector size="68" baseType="lpstr">
      <vt:lpstr>Arial</vt:lpstr>
      <vt:lpstr>Baskerville Old Face</vt:lpstr>
      <vt:lpstr>Batang</vt:lpstr>
      <vt:lpstr>Berlin Sans FB</vt:lpstr>
      <vt:lpstr>Calibri</vt:lpstr>
      <vt:lpstr>Franklin Gothic Medium</vt:lpstr>
      <vt:lpstr>Lato Bold</vt:lpstr>
      <vt:lpstr>Lato Regular</vt:lpstr>
      <vt:lpstr>Monotype Sorts</vt:lpstr>
      <vt:lpstr>Segoe UI</vt:lpstr>
      <vt:lpstr>Times New Roman</vt:lpstr>
      <vt:lpstr>Verdana</vt:lpstr>
      <vt:lpstr>Wingdings</vt:lpstr>
      <vt:lpstr>Format CH Network</vt:lpstr>
      <vt:lpstr>ClipArt</vt:lpstr>
      <vt:lpstr>Presentazione standard di PowerPoint</vt:lpstr>
      <vt:lpstr>Presentazione standard di PowerPoint</vt:lpstr>
      <vt:lpstr>Presentazione standard di PowerPoint</vt:lpstr>
      <vt:lpstr>Presentazione standard di PowerPoint</vt:lpstr>
      <vt:lpstr>GLI ELEMENTI DELLA LEADERSHIP</vt:lpstr>
      <vt:lpstr>GLI ELEMENTI DELLA LEADERSHIP</vt:lpstr>
      <vt:lpstr>GLI ELEMENTI DELLA LEADERSHIP</vt:lpstr>
      <vt:lpstr>GLI ELEMENTI DELLA LEADERSHIP</vt:lpstr>
      <vt:lpstr>GLI ELEMENTI DELLA LEADERSHIP</vt:lpstr>
      <vt:lpstr>LE COMPETENZE</vt:lpstr>
      <vt:lpstr>NATURA DELLE COMPETENZE</vt:lpstr>
      <vt:lpstr>LE ABILITÀ MANAGERIALI </vt:lpstr>
      <vt:lpstr>LE ABILITÀ MANAGERIALI </vt:lpstr>
      <vt:lpstr>Presentazione standard di PowerPoint</vt:lpstr>
      <vt:lpstr>Presentazione standard di PowerPoint</vt:lpstr>
      <vt:lpstr>IL MODELLO “LIFO”</vt:lpstr>
      <vt:lpstr>Presentazione standard di PowerPoint</vt:lpstr>
      <vt:lpstr>Presentazione standard di PowerPoint</vt:lpstr>
      <vt:lpstr>IL MODELLO “LIFO”</vt:lpstr>
      <vt:lpstr>IL MODELLO “LIFO”</vt:lpstr>
      <vt:lpstr>LIFO UNA VISIONE D’INSIEME</vt:lpstr>
      <vt:lpstr>LIFO® - STILE COLLABORAZIONE/DISPONIBILITÀ</vt:lpstr>
      <vt:lpstr>LIFO® - STILE DIREZIONE/COMANDO</vt:lpstr>
      <vt:lpstr>LIFO® - STILE CONTINUITÀ/TRADIZIONE</vt:lpstr>
      <vt:lpstr>LIFO® - STILE FLESSIBILITÀ/ADATTAMENTO</vt:lpstr>
      <vt:lpstr>STILI LIFO ®</vt:lpstr>
      <vt:lpstr>Presentazione standard di PowerPoint</vt:lpstr>
      <vt:lpstr>LIFO ® - STILE COLLABORAZIONE/DISPONIBILITÀ</vt:lpstr>
      <vt:lpstr>LIFO ® - STILE DIREZIONE/COMANDO</vt:lpstr>
      <vt:lpstr>LIFO ® - STILE CONTINUITÀ/TRADIZIONE</vt:lpstr>
      <vt:lpstr>LIFO ® - STILE FLESSIBILITÀ/ADATTAMENTO</vt:lpstr>
      <vt:lpstr>LA LEADERSHIP SITUAZIONALE  </vt:lpstr>
      <vt:lpstr>LA LEADERSHIP SITUAZIONALE</vt:lpstr>
      <vt:lpstr>LA LEADERSHIP SITUAZIONALE</vt:lpstr>
      <vt:lpstr>LA LEADERSHIP SITUAZIONALE</vt:lpstr>
      <vt:lpstr>LA LEADERSHIP SITUAZIONALE</vt:lpstr>
      <vt:lpstr>LA LEADERSHIP SITUAZIONALE</vt:lpstr>
      <vt:lpstr>Presentazione standard di PowerPoint</vt:lpstr>
      <vt:lpstr>LA LEADERSHIP SITUAZIONALE</vt:lpstr>
      <vt:lpstr>LA LEADERSHIP SITUAZIONALE</vt:lpstr>
      <vt:lpstr>Presentazione standard di PowerPoint</vt:lpstr>
      <vt:lpstr>Presentazione standard di PowerPoint</vt:lpstr>
      <vt:lpstr>IL LEADER COME COACH</vt:lpstr>
      <vt:lpstr>Presentazione standard di PowerPoint</vt:lpstr>
      <vt:lpstr>MANAGER COACH</vt:lpstr>
      <vt:lpstr>Presentazione standard di PowerPoint</vt:lpstr>
      <vt:lpstr>Presentazione standard di PowerPoint</vt:lpstr>
      <vt:lpstr>I LIVELLI DI CONSAPEVOLEZZA</vt:lpstr>
      <vt:lpstr>LEADERSHIP E COACHING</vt:lpstr>
      <vt:lpstr>MANAGER COACH</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Ambra</dc:creator>
  <cp:lastModifiedBy>maurizio leone</cp:lastModifiedBy>
  <cp:revision>347</cp:revision>
  <dcterms:created xsi:type="dcterms:W3CDTF">2012-02-20T10:59:36Z</dcterms:created>
  <dcterms:modified xsi:type="dcterms:W3CDTF">2017-10-29T08:36:30Z</dcterms:modified>
</cp:coreProperties>
</file>