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89" r:id="rId1"/>
  </p:sldMasterIdLst>
  <p:notesMasterIdLst>
    <p:notesMasterId r:id="rId31"/>
  </p:notesMasterIdLst>
  <p:handoutMasterIdLst>
    <p:handoutMasterId r:id="rId32"/>
  </p:handoutMasterIdLst>
  <p:sldIdLst>
    <p:sldId id="256" r:id="rId2"/>
    <p:sldId id="264" r:id="rId3"/>
    <p:sldId id="262" r:id="rId4"/>
    <p:sldId id="266" r:id="rId5"/>
    <p:sldId id="267" r:id="rId6"/>
    <p:sldId id="269" r:id="rId7"/>
    <p:sldId id="270" r:id="rId8"/>
    <p:sldId id="272" r:id="rId9"/>
    <p:sldId id="273" r:id="rId10"/>
    <p:sldId id="263" r:id="rId11"/>
    <p:sldId id="277" r:id="rId12"/>
    <p:sldId id="281" r:id="rId13"/>
    <p:sldId id="286" r:id="rId14"/>
    <p:sldId id="287" r:id="rId15"/>
    <p:sldId id="292" r:id="rId16"/>
    <p:sldId id="294" r:id="rId17"/>
    <p:sldId id="295" r:id="rId18"/>
    <p:sldId id="297" r:id="rId19"/>
    <p:sldId id="299" r:id="rId20"/>
    <p:sldId id="293" r:id="rId21"/>
    <p:sldId id="265" r:id="rId22"/>
    <p:sldId id="300" r:id="rId23"/>
    <p:sldId id="302" r:id="rId24"/>
    <p:sldId id="305" r:id="rId25"/>
    <p:sldId id="306" r:id="rId26"/>
    <p:sldId id="307" r:id="rId27"/>
    <p:sldId id="308" r:id="rId28"/>
    <p:sldId id="313" r:id="rId29"/>
    <p:sldId id="316" r:id="rId30"/>
  </p:sldIdLst>
  <p:sldSz cx="6858000" cy="9144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charset="0"/>
        <a:ea typeface="ＭＳ Ｐゴシック" charset="0"/>
        <a:cs typeface="+mn-cs"/>
      </a:defRPr>
    </a:lvl1pPr>
    <a:lvl2pPr marL="457200" algn="l" rtl="0" eaLnBrk="0" fontAlgn="base" hangingPunct="0">
      <a:spcBef>
        <a:spcPct val="0"/>
      </a:spcBef>
      <a:spcAft>
        <a:spcPct val="0"/>
      </a:spcAft>
      <a:defRPr kern="1200">
        <a:solidFill>
          <a:schemeClr val="tx1"/>
        </a:solidFill>
        <a:latin typeface="Verdana" charset="0"/>
        <a:ea typeface="ＭＳ Ｐゴシック" charset="0"/>
        <a:cs typeface="+mn-cs"/>
      </a:defRPr>
    </a:lvl2pPr>
    <a:lvl3pPr marL="914400" algn="l" rtl="0" eaLnBrk="0" fontAlgn="base" hangingPunct="0">
      <a:spcBef>
        <a:spcPct val="0"/>
      </a:spcBef>
      <a:spcAft>
        <a:spcPct val="0"/>
      </a:spcAft>
      <a:defRPr kern="1200">
        <a:solidFill>
          <a:schemeClr val="tx1"/>
        </a:solidFill>
        <a:latin typeface="Verdana" charset="0"/>
        <a:ea typeface="ＭＳ Ｐゴシック" charset="0"/>
        <a:cs typeface="+mn-cs"/>
      </a:defRPr>
    </a:lvl3pPr>
    <a:lvl4pPr marL="1371600" algn="l" rtl="0" eaLnBrk="0" fontAlgn="base" hangingPunct="0">
      <a:spcBef>
        <a:spcPct val="0"/>
      </a:spcBef>
      <a:spcAft>
        <a:spcPct val="0"/>
      </a:spcAft>
      <a:defRPr kern="1200">
        <a:solidFill>
          <a:schemeClr val="tx1"/>
        </a:solidFill>
        <a:latin typeface="Verdana" charset="0"/>
        <a:ea typeface="ＭＳ Ｐゴシック" charset="0"/>
        <a:cs typeface="+mn-cs"/>
      </a:defRPr>
    </a:lvl4pPr>
    <a:lvl5pPr marL="1828800" algn="l" rtl="0" eaLnBrk="0" fontAlgn="base" hangingPunct="0">
      <a:spcBef>
        <a:spcPct val="0"/>
      </a:spcBef>
      <a:spcAft>
        <a:spcPct val="0"/>
      </a:spcAft>
      <a:defRPr kern="1200">
        <a:solidFill>
          <a:schemeClr val="tx1"/>
        </a:solidFill>
        <a:latin typeface="Verdana" charset="0"/>
        <a:ea typeface="ＭＳ Ｐゴシック" charset="0"/>
        <a:cs typeface="+mn-cs"/>
      </a:defRPr>
    </a:lvl5pPr>
    <a:lvl6pPr marL="2286000" algn="l" defTabSz="457200" rtl="0" eaLnBrk="1" latinLnBrk="0" hangingPunct="1">
      <a:defRPr kern="1200">
        <a:solidFill>
          <a:schemeClr val="tx1"/>
        </a:solidFill>
        <a:latin typeface="Verdana" charset="0"/>
        <a:ea typeface="ＭＳ Ｐゴシック" charset="0"/>
        <a:cs typeface="+mn-cs"/>
      </a:defRPr>
    </a:lvl6pPr>
    <a:lvl7pPr marL="2743200" algn="l" defTabSz="457200" rtl="0" eaLnBrk="1" latinLnBrk="0" hangingPunct="1">
      <a:defRPr kern="1200">
        <a:solidFill>
          <a:schemeClr val="tx1"/>
        </a:solidFill>
        <a:latin typeface="Verdana" charset="0"/>
        <a:ea typeface="ＭＳ Ｐゴシック" charset="0"/>
        <a:cs typeface="+mn-cs"/>
      </a:defRPr>
    </a:lvl7pPr>
    <a:lvl8pPr marL="3200400" algn="l" defTabSz="457200" rtl="0" eaLnBrk="1" latinLnBrk="0" hangingPunct="1">
      <a:defRPr kern="1200">
        <a:solidFill>
          <a:schemeClr val="tx1"/>
        </a:solidFill>
        <a:latin typeface="Verdana" charset="0"/>
        <a:ea typeface="ＭＳ Ｐゴシック" charset="0"/>
        <a:cs typeface="+mn-cs"/>
      </a:defRPr>
    </a:lvl8pPr>
    <a:lvl9pPr marL="3657600" algn="l" defTabSz="457200" rtl="0" eaLnBrk="1" latinLnBrk="0" hangingPunct="1">
      <a:defRPr kern="1200">
        <a:solidFill>
          <a:schemeClr val="tx1"/>
        </a:solidFill>
        <a:latin typeface="Verdana" charset="0"/>
        <a:ea typeface="ＭＳ Ｐゴシック" charset="0"/>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3" autoAdjust="0"/>
    <p:restoredTop sz="94694" autoAdjust="0"/>
  </p:normalViewPr>
  <p:slideViewPr>
    <p:cSldViewPr>
      <p:cViewPr varScale="1">
        <p:scale>
          <a:sx n="87" d="100"/>
          <a:sy n="87" d="100"/>
        </p:scale>
        <p:origin x="3424" y="208"/>
      </p:cViewPr>
      <p:guideLst>
        <p:guide orient="horz" pos="2880"/>
        <p:guide pos="2160"/>
      </p:guideLst>
    </p:cSldViewPr>
  </p:slideViewPr>
  <p:notesTextViewPr>
    <p:cViewPr>
      <p:scale>
        <a:sx n="100" d="100"/>
        <a:sy n="100" d="100"/>
      </p:scale>
      <p:origin x="0" y="0"/>
    </p:cViewPr>
  </p:notesTextViewPr>
  <p:sorterViewPr>
    <p:cViewPr>
      <p:scale>
        <a:sx n="66" d="100"/>
        <a:sy n="66" d="100"/>
      </p:scale>
      <p:origin x="0" y="189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F98B22D-5A31-074D-A214-9E80AA13D138}" type="datetimeFigureOut">
              <a:rPr lang="en-US" smtClean="0"/>
              <a:t>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D78AD8F-D2EA-3C46-AEB2-D57F69AF318D}" type="slidenum">
              <a:rPr lang="en-US" smtClean="0"/>
              <a:t>‹#›</a:t>
            </a:fld>
            <a:endParaRPr lang="en-US"/>
          </a:p>
        </p:txBody>
      </p:sp>
    </p:spTree>
    <p:extLst>
      <p:ext uri="{BB962C8B-B14F-4D97-AF65-F5344CB8AC3E}">
        <p14:creationId xmlns:p14="http://schemas.microsoft.com/office/powerpoint/2010/main" val="25521029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E85958-F101-8E4D-8E8E-4629738C4F55}" type="datetimeFigureOut">
              <a:rPr lang="en-US" smtClean="0"/>
              <a:t>10/20/21</a:t>
            </a:fld>
            <a:endParaRPr lang="en-US"/>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B0A7E0-F97C-244E-9843-63245ECAF590}" type="slidenum">
              <a:rPr lang="en-US" smtClean="0"/>
              <a:t>‹#›</a:t>
            </a:fld>
            <a:endParaRPr lang="en-US"/>
          </a:p>
        </p:txBody>
      </p:sp>
    </p:spTree>
    <p:extLst>
      <p:ext uri="{BB962C8B-B14F-4D97-AF65-F5344CB8AC3E}">
        <p14:creationId xmlns:p14="http://schemas.microsoft.com/office/powerpoint/2010/main" val="302159866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91842" name="Rectangle 2"/>
          <p:cNvSpPr>
            <a:spLocks noGrp="1" noChangeArrowheads="1"/>
          </p:cNvSpPr>
          <p:nvPr>
            <p:ph type="ctrTitle"/>
          </p:nvPr>
        </p:nvSpPr>
        <p:spPr>
          <a:xfrm>
            <a:off x="514350" y="914400"/>
            <a:ext cx="5829300" cy="2836333"/>
          </a:xfrm>
        </p:spPr>
        <p:txBody>
          <a:bodyPr/>
          <a:lstStyle>
            <a:lvl1pPr algn="ctr">
              <a:defRPr sz="5800"/>
            </a:lvl1pPr>
          </a:lstStyle>
          <a:p>
            <a:pPr lvl="0"/>
            <a:r>
              <a:rPr lang="en-US" noProof="0"/>
              <a:t>Click to edit Master title style</a:t>
            </a:r>
          </a:p>
        </p:txBody>
      </p:sp>
      <p:sp>
        <p:nvSpPr>
          <p:cNvPr id="291843" name="Rectangle 3"/>
          <p:cNvSpPr>
            <a:spLocks noGrp="1" noChangeArrowheads="1"/>
          </p:cNvSpPr>
          <p:nvPr>
            <p:ph type="subTitle" idx="1"/>
          </p:nvPr>
        </p:nvSpPr>
        <p:spPr>
          <a:xfrm>
            <a:off x="1028700" y="4360333"/>
            <a:ext cx="4800600" cy="2946400"/>
          </a:xfrm>
        </p:spPr>
        <p:txBody>
          <a:bodyPr/>
          <a:lstStyle>
            <a:lvl1pPr marL="0" indent="0" algn="ctr">
              <a:buFont typeface="Wingdings" charset="0"/>
              <a:buNone/>
              <a:defRPr sz="3000"/>
            </a:lvl1pPr>
          </a:lstStyle>
          <a:p>
            <a:pPr lvl="0"/>
            <a:r>
              <a:rPr lang="en-US" noProof="0"/>
              <a:t>Click to edit Master subtitle style</a:t>
            </a:r>
          </a:p>
        </p:txBody>
      </p:sp>
      <p:sp>
        <p:nvSpPr>
          <p:cNvPr id="291844" name="Rectangle 4"/>
          <p:cNvSpPr>
            <a:spLocks noGrp="1" noChangeArrowheads="1"/>
          </p:cNvSpPr>
          <p:nvPr>
            <p:ph type="dt" sz="half" idx="2"/>
          </p:nvPr>
        </p:nvSpPr>
        <p:spPr/>
        <p:txBody>
          <a:bodyPr/>
          <a:lstStyle>
            <a:lvl1pPr>
              <a:defRPr/>
            </a:lvl1pPr>
          </a:lstStyle>
          <a:p>
            <a:endParaRPr lang="en-US"/>
          </a:p>
        </p:txBody>
      </p:sp>
      <p:sp>
        <p:nvSpPr>
          <p:cNvPr id="291845" name="Rectangle 5"/>
          <p:cNvSpPr>
            <a:spLocks noGrp="1" noChangeArrowheads="1"/>
          </p:cNvSpPr>
          <p:nvPr>
            <p:ph type="ftr" sz="quarter" idx="3"/>
          </p:nvPr>
        </p:nvSpPr>
        <p:spPr/>
        <p:txBody>
          <a:bodyPr/>
          <a:lstStyle>
            <a:lvl1pPr>
              <a:defRPr/>
            </a:lvl1pPr>
          </a:lstStyle>
          <a:p>
            <a:r>
              <a:rPr lang="en-US"/>
              <a:t>©2018 Heidi Gerard Kaduson, Ph.D., RPT-S</a:t>
            </a:r>
          </a:p>
        </p:txBody>
      </p:sp>
      <p:sp>
        <p:nvSpPr>
          <p:cNvPr id="291846" name="Rectangle 6"/>
          <p:cNvSpPr>
            <a:spLocks noGrp="1" noChangeArrowheads="1"/>
          </p:cNvSpPr>
          <p:nvPr>
            <p:ph type="sldNum" sz="quarter" idx="4"/>
          </p:nvPr>
        </p:nvSpPr>
        <p:spPr/>
        <p:txBody>
          <a:bodyPr/>
          <a:lstStyle>
            <a:lvl1pPr>
              <a:defRPr/>
            </a:lvl1pPr>
          </a:lstStyle>
          <a:p>
            <a:fld id="{1F71B816-DD65-3A4B-9D03-745668249A7C}" type="slidenum">
              <a:rPr lang="en-US"/>
              <a:pPr/>
              <a:t>‹#›</a:t>
            </a:fld>
            <a:endParaRPr lang="en-US"/>
          </a:p>
        </p:txBody>
      </p:sp>
      <p:grpSp>
        <p:nvGrpSpPr>
          <p:cNvPr id="291847" name="Group 7"/>
          <p:cNvGrpSpPr>
            <a:grpSpLocks/>
          </p:cNvGrpSpPr>
          <p:nvPr/>
        </p:nvGrpSpPr>
        <p:grpSpPr bwMode="auto">
          <a:xfrm>
            <a:off x="171450" y="3852334"/>
            <a:ext cx="6457950" cy="268817"/>
            <a:chOff x="144" y="1680"/>
            <a:chExt cx="5424" cy="144"/>
          </a:xfrm>
        </p:grpSpPr>
        <p:sp>
          <p:nvSpPr>
            <p:cNvPr id="291848" name="Rectangle 8"/>
            <p:cNvSpPr>
              <a:spLocks noChangeArrowheads="1"/>
            </p:cNvSpPr>
            <p:nvPr userDrawn="1"/>
          </p:nvSpPr>
          <p:spPr bwMode="auto">
            <a:xfrm>
              <a:off x="144" y="1680"/>
              <a:ext cx="1808" cy="144"/>
            </a:xfrm>
            <a:prstGeom prst="rect">
              <a:avLst/>
            </a:prstGeom>
            <a:solidFill>
              <a:schemeClr val="bg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91849" name="Rectangle 9"/>
            <p:cNvSpPr>
              <a:spLocks noChangeArrowheads="1"/>
            </p:cNvSpPr>
            <p:nvPr userDrawn="1"/>
          </p:nvSpPr>
          <p:spPr bwMode="auto">
            <a:xfrm>
              <a:off x="1952" y="1680"/>
              <a:ext cx="1808" cy="144"/>
            </a:xfrm>
            <a:prstGeom prst="rect">
              <a:avLst/>
            </a:prstGeom>
            <a:solidFill>
              <a:schemeClr val="accent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91850" name="Rectangle 10"/>
            <p:cNvSpPr>
              <a:spLocks noChangeArrowheads="1"/>
            </p:cNvSpPr>
            <p:nvPr userDrawn="1"/>
          </p:nvSpPr>
          <p:spPr bwMode="auto">
            <a:xfrm>
              <a:off x="3760" y="1680"/>
              <a:ext cx="1808" cy="144"/>
            </a:xfrm>
            <a:prstGeom prst="rect">
              <a:avLst/>
            </a:prstGeom>
            <a:solidFill>
              <a:schemeClr val="tx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©2018 Heidi Gerard Kaduson, Ph.D., RPT-S</a:t>
            </a:r>
          </a:p>
        </p:txBody>
      </p:sp>
      <p:sp>
        <p:nvSpPr>
          <p:cNvPr id="6" name="Slide Number Placeholder 5"/>
          <p:cNvSpPr>
            <a:spLocks noGrp="1"/>
          </p:cNvSpPr>
          <p:nvPr>
            <p:ph type="sldNum" sz="quarter" idx="12"/>
          </p:nvPr>
        </p:nvSpPr>
        <p:spPr/>
        <p:txBody>
          <a:bodyPr/>
          <a:lstStyle>
            <a:lvl1pPr>
              <a:defRPr/>
            </a:lvl1pPr>
          </a:lstStyle>
          <a:p>
            <a:fld id="{817409F2-8F15-D54B-8ACD-3FFA050A9585}" type="slidenum">
              <a:rPr lang="en-US"/>
              <a:pPr/>
              <a:t>‹#›</a:t>
            </a:fld>
            <a:endParaRPr lang="en-US"/>
          </a:p>
        </p:txBody>
      </p:sp>
    </p:spTree>
    <p:extLst>
      <p:ext uri="{BB962C8B-B14F-4D97-AF65-F5344CB8AC3E}">
        <p14:creationId xmlns:p14="http://schemas.microsoft.com/office/powerpoint/2010/main" val="1517466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70418"/>
            <a:ext cx="1543050" cy="780414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70418"/>
            <a:ext cx="4514850" cy="780414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©2018 Heidi Gerard Kaduson, Ph.D., RPT-S</a:t>
            </a:r>
          </a:p>
        </p:txBody>
      </p:sp>
      <p:sp>
        <p:nvSpPr>
          <p:cNvPr id="6" name="Slide Number Placeholder 5"/>
          <p:cNvSpPr>
            <a:spLocks noGrp="1"/>
          </p:cNvSpPr>
          <p:nvPr>
            <p:ph type="sldNum" sz="quarter" idx="12"/>
          </p:nvPr>
        </p:nvSpPr>
        <p:spPr/>
        <p:txBody>
          <a:bodyPr/>
          <a:lstStyle>
            <a:lvl1pPr>
              <a:defRPr/>
            </a:lvl1pPr>
          </a:lstStyle>
          <a:p>
            <a:fld id="{63A5F261-EF67-ED4E-AA2E-D8EFB7899F07}" type="slidenum">
              <a:rPr lang="en-US"/>
              <a:pPr/>
              <a:t>‹#›</a:t>
            </a:fld>
            <a:endParaRPr lang="en-US"/>
          </a:p>
        </p:txBody>
      </p:sp>
    </p:spTree>
    <p:extLst>
      <p:ext uri="{BB962C8B-B14F-4D97-AF65-F5344CB8AC3E}">
        <p14:creationId xmlns:p14="http://schemas.microsoft.com/office/powerpoint/2010/main" val="192808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©2018 Heidi Gerard Kaduson, Ph.D., RPT-S</a:t>
            </a:r>
          </a:p>
        </p:txBody>
      </p:sp>
      <p:sp>
        <p:nvSpPr>
          <p:cNvPr id="6" name="Slide Number Placeholder 5"/>
          <p:cNvSpPr>
            <a:spLocks noGrp="1"/>
          </p:cNvSpPr>
          <p:nvPr>
            <p:ph type="sldNum" sz="quarter" idx="12"/>
          </p:nvPr>
        </p:nvSpPr>
        <p:spPr/>
        <p:txBody>
          <a:bodyPr/>
          <a:lstStyle>
            <a:lvl1pPr>
              <a:defRPr/>
            </a:lvl1pPr>
          </a:lstStyle>
          <a:p>
            <a:fld id="{731DDE4B-6360-E941-883E-24BB821E7652}" type="slidenum">
              <a:rPr lang="en-US"/>
              <a:pPr/>
              <a:t>‹#›</a:t>
            </a:fld>
            <a:endParaRPr lang="en-US"/>
          </a:p>
        </p:txBody>
      </p:sp>
    </p:spTree>
    <p:extLst>
      <p:ext uri="{BB962C8B-B14F-4D97-AF65-F5344CB8AC3E}">
        <p14:creationId xmlns:p14="http://schemas.microsoft.com/office/powerpoint/2010/main" val="1900374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©2018 Heidi Gerard Kaduson, Ph.D., RPT-S</a:t>
            </a:r>
          </a:p>
        </p:txBody>
      </p:sp>
      <p:sp>
        <p:nvSpPr>
          <p:cNvPr id="6" name="Slide Number Placeholder 5"/>
          <p:cNvSpPr>
            <a:spLocks noGrp="1"/>
          </p:cNvSpPr>
          <p:nvPr>
            <p:ph type="sldNum" sz="quarter" idx="12"/>
          </p:nvPr>
        </p:nvSpPr>
        <p:spPr/>
        <p:txBody>
          <a:bodyPr/>
          <a:lstStyle>
            <a:lvl1pPr>
              <a:defRPr/>
            </a:lvl1pPr>
          </a:lstStyle>
          <a:p>
            <a:fld id="{A2BBABEC-797E-3C4A-A657-5C1FEAE25C44}" type="slidenum">
              <a:rPr lang="en-US"/>
              <a:pPr/>
              <a:t>‹#›</a:t>
            </a:fld>
            <a:endParaRPr lang="en-US"/>
          </a:p>
        </p:txBody>
      </p:sp>
    </p:spTree>
    <p:extLst>
      <p:ext uri="{BB962C8B-B14F-4D97-AF65-F5344CB8AC3E}">
        <p14:creationId xmlns:p14="http://schemas.microsoft.com/office/powerpoint/2010/main" val="1312135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133601"/>
            <a:ext cx="3028950" cy="60409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133601"/>
            <a:ext cx="3028950" cy="60409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©2018 Heidi Gerard Kaduson, Ph.D., RPT-S</a:t>
            </a:r>
          </a:p>
        </p:txBody>
      </p:sp>
      <p:sp>
        <p:nvSpPr>
          <p:cNvPr id="7" name="Slide Number Placeholder 6"/>
          <p:cNvSpPr>
            <a:spLocks noGrp="1"/>
          </p:cNvSpPr>
          <p:nvPr>
            <p:ph type="sldNum" sz="quarter" idx="12"/>
          </p:nvPr>
        </p:nvSpPr>
        <p:spPr/>
        <p:txBody>
          <a:bodyPr/>
          <a:lstStyle>
            <a:lvl1pPr>
              <a:defRPr/>
            </a:lvl1pPr>
          </a:lstStyle>
          <a:p>
            <a:fld id="{D9D6C1F4-E662-954F-8558-4920C3715962}" type="slidenum">
              <a:rPr lang="en-US"/>
              <a:pPr/>
              <a:t>‹#›</a:t>
            </a:fld>
            <a:endParaRPr lang="en-US"/>
          </a:p>
        </p:txBody>
      </p:sp>
    </p:spTree>
    <p:extLst>
      <p:ext uri="{BB962C8B-B14F-4D97-AF65-F5344CB8AC3E}">
        <p14:creationId xmlns:p14="http://schemas.microsoft.com/office/powerpoint/2010/main" val="445506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r>
              <a:rPr lang="en-US"/>
              <a:t>©2018 Heidi Gerard Kaduson, Ph.D., RPT-S</a:t>
            </a:r>
          </a:p>
        </p:txBody>
      </p:sp>
      <p:sp>
        <p:nvSpPr>
          <p:cNvPr id="9" name="Slide Number Placeholder 8"/>
          <p:cNvSpPr>
            <a:spLocks noGrp="1"/>
          </p:cNvSpPr>
          <p:nvPr>
            <p:ph type="sldNum" sz="quarter" idx="12"/>
          </p:nvPr>
        </p:nvSpPr>
        <p:spPr/>
        <p:txBody>
          <a:bodyPr/>
          <a:lstStyle>
            <a:lvl1pPr>
              <a:defRPr/>
            </a:lvl1pPr>
          </a:lstStyle>
          <a:p>
            <a:fld id="{342C3E01-2C0D-4342-B4A6-9D4C8A34B8BC}" type="slidenum">
              <a:rPr lang="en-US"/>
              <a:pPr/>
              <a:t>‹#›</a:t>
            </a:fld>
            <a:endParaRPr lang="en-US"/>
          </a:p>
        </p:txBody>
      </p:sp>
    </p:spTree>
    <p:extLst>
      <p:ext uri="{BB962C8B-B14F-4D97-AF65-F5344CB8AC3E}">
        <p14:creationId xmlns:p14="http://schemas.microsoft.com/office/powerpoint/2010/main" val="881817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en-US"/>
              <a:t>©2018 Heidi Gerard Kaduson, Ph.D., RPT-S</a:t>
            </a:r>
          </a:p>
        </p:txBody>
      </p:sp>
      <p:sp>
        <p:nvSpPr>
          <p:cNvPr id="5" name="Slide Number Placeholder 4"/>
          <p:cNvSpPr>
            <a:spLocks noGrp="1"/>
          </p:cNvSpPr>
          <p:nvPr>
            <p:ph type="sldNum" sz="quarter" idx="12"/>
          </p:nvPr>
        </p:nvSpPr>
        <p:spPr/>
        <p:txBody>
          <a:bodyPr/>
          <a:lstStyle>
            <a:lvl1pPr>
              <a:defRPr/>
            </a:lvl1pPr>
          </a:lstStyle>
          <a:p>
            <a:fld id="{D450B050-4FD5-A54C-8252-0410B84A5484}" type="slidenum">
              <a:rPr lang="en-US"/>
              <a:pPr/>
              <a:t>‹#›</a:t>
            </a:fld>
            <a:endParaRPr lang="en-US"/>
          </a:p>
        </p:txBody>
      </p:sp>
    </p:spTree>
    <p:extLst>
      <p:ext uri="{BB962C8B-B14F-4D97-AF65-F5344CB8AC3E}">
        <p14:creationId xmlns:p14="http://schemas.microsoft.com/office/powerpoint/2010/main" val="2825711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r>
              <a:rPr lang="en-US"/>
              <a:t>©2018 Heidi Gerard Kaduson, Ph.D., RPT-S</a:t>
            </a:r>
          </a:p>
        </p:txBody>
      </p:sp>
      <p:sp>
        <p:nvSpPr>
          <p:cNvPr id="4" name="Slide Number Placeholder 3"/>
          <p:cNvSpPr>
            <a:spLocks noGrp="1"/>
          </p:cNvSpPr>
          <p:nvPr>
            <p:ph type="sldNum" sz="quarter" idx="12"/>
          </p:nvPr>
        </p:nvSpPr>
        <p:spPr/>
        <p:txBody>
          <a:bodyPr/>
          <a:lstStyle>
            <a:lvl1pPr>
              <a:defRPr/>
            </a:lvl1pPr>
          </a:lstStyle>
          <a:p>
            <a:fld id="{E683594B-0017-6D4E-BC2F-4C5F46E91A94}" type="slidenum">
              <a:rPr lang="en-US"/>
              <a:pPr/>
              <a:t>‹#›</a:t>
            </a:fld>
            <a:endParaRPr lang="en-US"/>
          </a:p>
        </p:txBody>
      </p:sp>
    </p:spTree>
    <p:extLst>
      <p:ext uri="{BB962C8B-B14F-4D97-AF65-F5344CB8AC3E}">
        <p14:creationId xmlns:p14="http://schemas.microsoft.com/office/powerpoint/2010/main" val="2730584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©2018 Heidi Gerard Kaduson, Ph.D., RPT-S</a:t>
            </a:r>
          </a:p>
        </p:txBody>
      </p:sp>
      <p:sp>
        <p:nvSpPr>
          <p:cNvPr id="7" name="Slide Number Placeholder 6"/>
          <p:cNvSpPr>
            <a:spLocks noGrp="1"/>
          </p:cNvSpPr>
          <p:nvPr>
            <p:ph type="sldNum" sz="quarter" idx="12"/>
          </p:nvPr>
        </p:nvSpPr>
        <p:spPr/>
        <p:txBody>
          <a:bodyPr/>
          <a:lstStyle>
            <a:lvl1pPr>
              <a:defRPr/>
            </a:lvl1pPr>
          </a:lstStyle>
          <a:p>
            <a:fld id="{AAFFF20F-6C0F-8748-A4D9-2BB13DECE1F4}" type="slidenum">
              <a:rPr lang="en-US"/>
              <a:pPr/>
              <a:t>‹#›</a:t>
            </a:fld>
            <a:endParaRPr lang="en-US"/>
          </a:p>
        </p:txBody>
      </p:sp>
    </p:spTree>
    <p:extLst>
      <p:ext uri="{BB962C8B-B14F-4D97-AF65-F5344CB8AC3E}">
        <p14:creationId xmlns:p14="http://schemas.microsoft.com/office/powerpoint/2010/main" val="2852157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©2018 Heidi Gerard Kaduson, Ph.D., RPT-S</a:t>
            </a:r>
          </a:p>
        </p:txBody>
      </p:sp>
      <p:sp>
        <p:nvSpPr>
          <p:cNvPr id="7" name="Slide Number Placeholder 6"/>
          <p:cNvSpPr>
            <a:spLocks noGrp="1"/>
          </p:cNvSpPr>
          <p:nvPr>
            <p:ph type="sldNum" sz="quarter" idx="12"/>
          </p:nvPr>
        </p:nvSpPr>
        <p:spPr/>
        <p:txBody>
          <a:bodyPr/>
          <a:lstStyle>
            <a:lvl1pPr>
              <a:defRPr/>
            </a:lvl1pPr>
          </a:lstStyle>
          <a:p>
            <a:fld id="{29BA0B49-5181-0948-9744-3D45572A0879}" type="slidenum">
              <a:rPr lang="en-US"/>
              <a:pPr/>
              <a:t>‹#›</a:t>
            </a:fld>
            <a:endParaRPr lang="en-US"/>
          </a:p>
        </p:txBody>
      </p:sp>
    </p:spTree>
    <p:extLst>
      <p:ext uri="{BB962C8B-B14F-4D97-AF65-F5344CB8AC3E}">
        <p14:creationId xmlns:p14="http://schemas.microsoft.com/office/powerpoint/2010/main" val="118507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0818" name="Rectangle 2"/>
          <p:cNvSpPr>
            <a:spLocks noGrp="1" noChangeArrowheads="1"/>
          </p:cNvSpPr>
          <p:nvPr>
            <p:ph type="title"/>
          </p:nvPr>
        </p:nvSpPr>
        <p:spPr bwMode="auto">
          <a:xfrm>
            <a:off x="342900" y="370418"/>
            <a:ext cx="6172200" cy="151976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290819" name="Rectangle 3"/>
          <p:cNvSpPr>
            <a:spLocks noGrp="1" noChangeArrowheads="1"/>
          </p:cNvSpPr>
          <p:nvPr>
            <p:ph type="body" idx="1"/>
          </p:nvPr>
        </p:nvSpPr>
        <p:spPr bwMode="auto">
          <a:xfrm>
            <a:off x="342900" y="2133601"/>
            <a:ext cx="6172200" cy="604096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90820" name="Rectangle 4"/>
          <p:cNvSpPr>
            <a:spLocks noGrp="1" noChangeArrowheads="1"/>
          </p:cNvSpPr>
          <p:nvPr>
            <p:ph type="dt" sz="half" idx="2"/>
          </p:nvPr>
        </p:nvSpPr>
        <p:spPr bwMode="auto">
          <a:xfrm>
            <a:off x="342900" y="8331200"/>
            <a:ext cx="1600200" cy="6096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eaLnBrk="1" hangingPunct="1">
              <a:defRPr sz="1000"/>
            </a:lvl1pPr>
          </a:lstStyle>
          <a:p>
            <a:endParaRPr lang="en-US"/>
          </a:p>
        </p:txBody>
      </p:sp>
      <p:sp>
        <p:nvSpPr>
          <p:cNvPr id="290821" name="Rectangle 5"/>
          <p:cNvSpPr>
            <a:spLocks noGrp="1" noChangeArrowheads="1"/>
          </p:cNvSpPr>
          <p:nvPr>
            <p:ph type="ftr" sz="quarter" idx="3"/>
          </p:nvPr>
        </p:nvSpPr>
        <p:spPr bwMode="auto">
          <a:xfrm>
            <a:off x="1066800" y="8331200"/>
            <a:ext cx="3448050" cy="6096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eaLnBrk="1" hangingPunct="1">
              <a:defRPr sz="1000"/>
            </a:lvl1pPr>
          </a:lstStyle>
          <a:p>
            <a:r>
              <a:rPr lang="en-US"/>
              <a:t>©2018 Heidi Gerard Kaduson, Ph.D., RPT-S</a:t>
            </a:r>
            <a:endParaRPr lang="en-US" dirty="0"/>
          </a:p>
        </p:txBody>
      </p:sp>
      <p:sp>
        <p:nvSpPr>
          <p:cNvPr id="290822" name="Rectangle 6"/>
          <p:cNvSpPr>
            <a:spLocks noGrp="1" noChangeArrowheads="1"/>
          </p:cNvSpPr>
          <p:nvPr>
            <p:ph type="sldNum" sz="quarter" idx="4"/>
          </p:nvPr>
        </p:nvSpPr>
        <p:spPr bwMode="auto">
          <a:xfrm>
            <a:off x="4914900" y="8331200"/>
            <a:ext cx="1600200" cy="6096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eaLnBrk="1" hangingPunct="1">
              <a:defRPr sz="1000"/>
            </a:lvl1pPr>
          </a:lstStyle>
          <a:p>
            <a:fld id="{12071E1B-1506-CC44-9DBD-8431A1F66A8E}" type="slidenum">
              <a:rPr lang="en-US" smtClean="0"/>
              <a:t>‹#›</a:t>
            </a:fld>
            <a:endParaRPr lang="en-US" dirty="0"/>
          </a:p>
        </p:txBody>
      </p:sp>
      <p:sp>
        <p:nvSpPr>
          <p:cNvPr id="290823" name="Rectangle 7"/>
          <p:cNvSpPr>
            <a:spLocks noChangeArrowheads="1"/>
          </p:cNvSpPr>
          <p:nvPr/>
        </p:nvSpPr>
        <p:spPr bwMode="auto">
          <a:xfrm>
            <a:off x="0" y="0"/>
            <a:ext cx="171450" cy="3048000"/>
          </a:xfrm>
          <a:prstGeom prst="rect">
            <a:avLst/>
          </a:prstGeom>
          <a:solidFill>
            <a:schemeClr val="bg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290824" name="Line 8"/>
          <p:cNvSpPr>
            <a:spLocks noChangeShapeType="1"/>
          </p:cNvSpPr>
          <p:nvPr/>
        </p:nvSpPr>
        <p:spPr bwMode="auto">
          <a:xfrm>
            <a:off x="342900" y="1930400"/>
            <a:ext cx="6057900" cy="0"/>
          </a:xfrm>
          <a:prstGeom prst="line">
            <a:avLst/>
          </a:prstGeom>
          <a:noFill/>
          <a:ln w="19050">
            <a:solidFill>
              <a:schemeClr val="tx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290825" name="Rectangle 9"/>
          <p:cNvSpPr>
            <a:spLocks noChangeArrowheads="1"/>
          </p:cNvSpPr>
          <p:nvPr/>
        </p:nvSpPr>
        <p:spPr bwMode="auto">
          <a:xfrm>
            <a:off x="0" y="3048000"/>
            <a:ext cx="171450" cy="3048000"/>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290826" name="Rectangle 10"/>
          <p:cNvSpPr>
            <a:spLocks noChangeArrowheads="1"/>
          </p:cNvSpPr>
          <p:nvPr/>
        </p:nvSpPr>
        <p:spPr bwMode="auto">
          <a:xfrm>
            <a:off x="0" y="6096000"/>
            <a:ext cx="171450" cy="3048000"/>
          </a:xfrm>
          <a:prstGeom prst="rect">
            <a:avLst/>
          </a:prstGeom>
          <a:solidFill>
            <a:schemeClr val="tx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Tree>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hdr="0" dt="0"/>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Garamond" charset="0"/>
          <a:ea typeface="ＭＳ Ｐゴシック" charset="0"/>
        </a:defRPr>
      </a:lvl2pPr>
      <a:lvl3pPr algn="l" rtl="0" eaLnBrk="1" fontAlgn="base" hangingPunct="1">
        <a:spcBef>
          <a:spcPct val="0"/>
        </a:spcBef>
        <a:spcAft>
          <a:spcPct val="0"/>
        </a:spcAft>
        <a:defRPr sz="4400">
          <a:solidFill>
            <a:schemeClr val="tx2"/>
          </a:solidFill>
          <a:latin typeface="Garamond" charset="0"/>
          <a:ea typeface="ＭＳ Ｐゴシック" charset="0"/>
        </a:defRPr>
      </a:lvl3pPr>
      <a:lvl4pPr algn="l" rtl="0" eaLnBrk="1" fontAlgn="base" hangingPunct="1">
        <a:spcBef>
          <a:spcPct val="0"/>
        </a:spcBef>
        <a:spcAft>
          <a:spcPct val="0"/>
        </a:spcAft>
        <a:defRPr sz="4400">
          <a:solidFill>
            <a:schemeClr val="tx2"/>
          </a:solidFill>
          <a:latin typeface="Garamond" charset="0"/>
          <a:ea typeface="ＭＳ Ｐゴシック" charset="0"/>
        </a:defRPr>
      </a:lvl4pPr>
      <a:lvl5pPr algn="l" rtl="0" eaLnBrk="1" fontAlgn="base" hangingPunct="1">
        <a:spcBef>
          <a:spcPct val="0"/>
        </a:spcBef>
        <a:spcAft>
          <a:spcPct val="0"/>
        </a:spcAft>
        <a:defRPr sz="4400">
          <a:solidFill>
            <a:schemeClr val="tx2"/>
          </a:solidFill>
          <a:latin typeface="Garamond" charset="0"/>
          <a:ea typeface="ＭＳ Ｐゴシック" charset="0"/>
        </a:defRPr>
      </a:lvl5pPr>
      <a:lvl6pPr marL="457200" algn="l" rtl="0" eaLnBrk="1" fontAlgn="base" hangingPunct="1">
        <a:spcBef>
          <a:spcPct val="0"/>
        </a:spcBef>
        <a:spcAft>
          <a:spcPct val="0"/>
        </a:spcAft>
        <a:defRPr sz="4400">
          <a:solidFill>
            <a:schemeClr val="tx2"/>
          </a:solidFill>
          <a:latin typeface="Garamond" charset="0"/>
          <a:ea typeface="ＭＳ Ｐゴシック" charset="0"/>
        </a:defRPr>
      </a:lvl6pPr>
      <a:lvl7pPr marL="914400" algn="l" rtl="0" eaLnBrk="1" fontAlgn="base" hangingPunct="1">
        <a:spcBef>
          <a:spcPct val="0"/>
        </a:spcBef>
        <a:spcAft>
          <a:spcPct val="0"/>
        </a:spcAft>
        <a:defRPr sz="4400">
          <a:solidFill>
            <a:schemeClr val="tx2"/>
          </a:solidFill>
          <a:latin typeface="Garamond" charset="0"/>
          <a:ea typeface="ＭＳ Ｐゴシック" charset="0"/>
        </a:defRPr>
      </a:lvl7pPr>
      <a:lvl8pPr marL="1371600" algn="l" rtl="0" eaLnBrk="1" fontAlgn="base" hangingPunct="1">
        <a:spcBef>
          <a:spcPct val="0"/>
        </a:spcBef>
        <a:spcAft>
          <a:spcPct val="0"/>
        </a:spcAft>
        <a:defRPr sz="4400">
          <a:solidFill>
            <a:schemeClr val="tx2"/>
          </a:solidFill>
          <a:latin typeface="Garamond" charset="0"/>
          <a:ea typeface="ＭＳ Ｐゴシック" charset="0"/>
        </a:defRPr>
      </a:lvl8pPr>
      <a:lvl9pPr marL="1828800" algn="l" rtl="0" eaLnBrk="1" fontAlgn="base" hangingPunct="1">
        <a:spcBef>
          <a:spcPct val="0"/>
        </a:spcBef>
        <a:spcAft>
          <a:spcPct val="0"/>
        </a:spcAft>
        <a:defRPr sz="4400">
          <a:solidFill>
            <a:schemeClr val="tx2"/>
          </a:solidFill>
          <a:latin typeface="Garamond" charset="0"/>
          <a:ea typeface="ＭＳ Ｐゴシック" charset="0"/>
        </a:defRPr>
      </a:lvl9pPr>
    </p:titleStyle>
    <p:bodyStyle>
      <a:lvl1pPr marL="342900" indent="-342900" algn="l" rtl="0" eaLnBrk="1" fontAlgn="base" hangingPunct="1">
        <a:spcBef>
          <a:spcPct val="20000"/>
        </a:spcBef>
        <a:spcAft>
          <a:spcPct val="0"/>
        </a:spcAft>
        <a:buClr>
          <a:schemeClr val="bg2"/>
        </a:buClr>
        <a:buSzPct val="75000"/>
        <a:buFont typeface="Wingdings" charset="0"/>
        <a:buChar char="p"/>
        <a:defRPr sz="28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SzPct val="75000"/>
        <a:buFont typeface="Wingdings" charset="0"/>
        <a:buChar char="n"/>
        <a:defRPr sz="2400">
          <a:solidFill>
            <a:schemeClr val="tx1"/>
          </a:solidFill>
          <a:latin typeface="+mn-lt"/>
          <a:ea typeface="+mn-ea"/>
        </a:defRPr>
      </a:lvl2pPr>
      <a:lvl3pPr marL="1143000" indent="-228600" algn="l" rtl="0" eaLnBrk="1" fontAlgn="base" hangingPunct="1">
        <a:spcBef>
          <a:spcPct val="20000"/>
        </a:spcBef>
        <a:spcAft>
          <a:spcPct val="0"/>
        </a:spcAft>
        <a:buClr>
          <a:schemeClr val="accent1"/>
        </a:buClr>
        <a:buSzPct val="65000"/>
        <a:buFont typeface="Wingdings" charset="0"/>
        <a:buChar char="p"/>
        <a:defRPr sz="2000">
          <a:solidFill>
            <a:schemeClr val="tx1"/>
          </a:solidFill>
          <a:latin typeface="+mn-lt"/>
          <a:ea typeface="+mn-ea"/>
        </a:defRPr>
      </a:lvl3pPr>
      <a:lvl4pPr marL="1600200" indent="-228600" algn="l" rtl="0" eaLnBrk="1" fontAlgn="base" hangingPunct="1">
        <a:spcBef>
          <a:spcPct val="20000"/>
        </a:spcBef>
        <a:spcAft>
          <a:spcPct val="0"/>
        </a:spcAft>
        <a:buClr>
          <a:schemeClr val="bg2"/>
        </a:buClr>
        <a:buFont typeface="Wingdings" charset="0"/>
        <a:buChar char="§"/>
        <a:defRPr>
          <a:solidFill>
            <a:schemeClr val="tx1"/>
          </a:solidFill>
          <a:latin typeface="+mn-lt"/>
          <a:ea typeface="+mn-ea"/>
        </a:defRPr>
      </a:lvl4pPr>
      <a:lvl5pPr marL="2057400" indent="-228600" algn="l" rtl="0" eaLnBrk="1" fontAlgn="base" hangingPunct="1">
        <a:spcBef>
          <a:spcPct val="20000"/>
        </a:spcBef>
        <a:spcAft>
          <a:spcPct val="0"/>
        </a:spcAft>
        <a:buClr>
          <a:schemeClr val="tx2"/>
        </a:buClr>
        <a:buSzPct val="80000"/>
        <a:buFont typeface="Wingdings" charset="0"/>
        <a:buChar char="§"/>
        <a:defRPr>
          <a:solidFill>
            <a:schemeClr val="tx1"/>
          </a:solidFill>
          <a:latin typeface="+mn-lt"/>
          <a:ea typeface="+mn-ea"/>
        </a:defRPr>
      </a:lvl5pPr>
      <a:lvl6pPr marL="2514600" indent="-228600" algn="l" rtl="0" eaLnBrk="1" fontAlgn="base" hangingPunct="1">
        <a:spcBef>
          <a:spcPct val="20000"/>
        </a:spcBef>
        <a:spcAft>
          <a:spcPct val="0"/>
        </a:spcAft>
        <a:buClr>
          <a:schemeClr val="tx2"/>
        </a:buClr>
        <a:buSzPct val="80000"/>
        <a:buFont typeface="Wingdings" charset="0"/>
        <a:buChar char="§"/>
        <a:defRPr>
          <a:solidFill>
            <a:schemeClr val="tx1"/>
          </a:solidFill>
          <a:latin typeface="+mn-lt"/>
          <a:ea typeface="+mn-ea"/>
        </a:defRPr>
      </a:lvl6pPr>
      <a:lvl7pPr marL="2971800" indent="-228600" algn="l" rtl="0" eaLnBrk="1" fontAlgn="base" hangingPunct="1">
        <a:spcBef>
          <a:spcPct val="20000"/>
        </a:spcBef>
        <a:spcAft>
          <a:spcPct val="0"/>
        </a:spcAft>
        <a:buClr>
          <a:schemeClr val="tx2"/>
        </a:buClr>
        <a:buSzPct val="80000"/>
        <a:buFont typeface="Wingdings" charset="0"/>
        <a:buChar char="§"/>
        <a:defRPr>
          <a:solidFill>
            <a:schemeClr val="tx1"/>
          </a:solidFill>
          <a:latin typeface="+mn-lt"/>
          <a:ea typeface="+mn-ea"/>
        </a:defRPr>
      </a:lvl7pPr>
      <a:lvl8pPr marL="3429000" indent="-228600" algn="l" rtl="0" eaLnBrk="1" fontAlgn="base" hangingPunct="1">
        <a:spcBef>
          <a:spcPct val="20000"/>
        </a:spcBef>
        <a:spcAft>
          <a:spcPct val="0"/>
        </a:spcAft>
        <a:buClr>
          <a:schemeClr val="tx2"/>
        </a:buClr>
        <a:buSzPct val="80000"/>
        <a:buFont typeface="Wingdings" charset="0"/>
        <a:buChar char="§"/>
        <a:defRPr>
          <a:solidFill>
            <a:schemeClr val="tx1"/>
          </a:solidFill>
          <a:latin typeface="+mn-lt"/>
          <a:ea typeface="+mn-ea"/>
        </a:defRPr>
      </a:lvl8pPr>
      <a:lvl9pPr marL="3886200" indent="-228600" algn="l" rtl="0" eaLnBrk="1" fontAlgn="base" hangingPunct="1">
        <a:spcBef>
          <a:spcPct val="20000"/>
        </a:spcBef>
        <a:spcAft>
          <a:spcPct val="0"/>
        </a:spcAft>
        <a:buClr>
          <a:schemeClr val="tx2"/>
        </a:buClr>
        <a:buSzPct val="80000"/>
        <a:buFont typeface="Wingdings" charset="0"/>
        <a:buChar char="§"/>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Technique Packet</a:t>
            </a:r>
          </a:p>
        </p:txBody>
      </p:sp>
      <p:sp>
        <p:nvSpPr>
          <p:cNvPr id="3" name="Subtitle 2"/>
          <p:cNvSpPr>
            <a:spLocks noGrp="1"/>
          </p:cNvSpPr>
          <p:nvPr>
            <p:ph type="subTitle" idx="1"/>
          </p:nvPr>
        </p:nvSpPr>
        <p:spPr/>
        <p:txBody>
          <a:bodyPr/>
          <a:lstStyle/>
          <a:p>
            <a:r>
              <a:rPr lang="en-US" sz="1600" dirty="0">
                <a:latin typeface="Lucida Calligraphy"/>
                <a:cs typeface="Lucida Calligraphy"/>
              </a:rPr>
              <a:t>Heidi G. Kaduson Ph.D., RPT-S</a:t>
            </a:r>
          </a:p>
          <a:p>
            <a:r>
              <a:rPr lang="en-US" sz="1600" dirty="0"/>
              <a:t>Licensed Clinical Psychologist</a:t>
            </a:r>
          </a:p>
          <a:p>
            <a:r>
              <a:rPr lang="en-US" sz="1600" dirty="0"/>
              <a:t>Registered Play Therapist Supervisor</a:t>
            </a:r>
          </a:p>
          <a:p>
            <a:r>
              <a:rPr lang="en-US" sz="1600" dirty="0"/>
              <a:t>NJ </a:t>
            </a:r>
            <a:r>
              <a:rPr lang="en-US" sz="1600" dirty="0" err="1"/>
              <a:t>Lic</a:t>
            </a:r>
            <a:r>
              <a:rPr lang="en-US" sz="1600" dirty="0"/>
              <a:t>. No. 3293; NY </a:t>
            </a:r>
            <a:r>
              <a:rPr lang="en-US" sz="1600" dirty="0" err="1"/>
              <a:t>Lic</a:t>
            </a:r>
            <a:r>
              <a:rPr lang="en-US" sz="1600" dirty="0"/>
              <a:t>. No.. 015605</a:t>
            </a:r>
          </a:p>
          <a:p>
            <a:r>
              <a:rPr lang="en-US" sz="1600" dirty="0"/>
              <a:t>Monroe Professional Plaza</a:t>
            </a:r>
          </a:p>
          <a:p>
            <a:r>
              <a:rPr lang="en-US" sz="1600" dirty="0"/>
              <a:t>983 Route 33, Building 2</a:t>
            </a:r>
          </a:p>
          <a:p>
            <a:r>
              <a:rPr lang="en-US" sz="1600" dirty="0"/>
              <a:t>Monroe Township, NJ  08831</a:t>
            </a:r>
          </a:p>
          <a:p>
            <a:r>
              <a:rPr lang="en-US" sz="1600" dirty="0" err="1"/>
              <a:t>Hgkaduson</a:t>
            </a:r>
            <a:r>
              <a:rPr lang="en-US" sz="1600" dirty="0"/>
              <a:t> @</a:t>
            </a:r>
            <a:r>
              <a:rPr lang="en-US" sz="1600" dirty="0" err="1"/>
              <a:t>aol.com</a:t>
            </a:r>
            <a:endParaRPr lang="en-US" sz="1600" dirty="0"/>
          </a:p>
        </p:txBody>
      </p:sp>
    </p:spTree>
    <p:extLst>
      <p:ext uri="{BB962C8B-B14F-4D97-AF65-F5344CB8AC3E}">
        <p14:creationId xmlns:p14="http://schemas.microsoft.com/office/powerpoint/2010/main" val="2802777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370418"/>
            <a:ext cx="6172200" cy="1215140"/>
          </a:xfrm>
        </p:spPr>
        <p:txBody>
          <a:bodyPr/>
          <a:lstStyle/>
          <a:p>
            <a:pPr algn="ctr"/>
            <a:r>
              <a:rPr lang="en-US" sz="3600" dirty="0"/>
              <a:t>Monsters in Party Hats </a:t>
            </a:r>
            <a:br>
              <a:rPr lang="en-US" sz="3600" dirty="0"/>
            </a:br>
            <a:r>
              <a:rPr lang="en-US" sz="3600" dirty="0"/>
              <a:t>(David Crenshaw)</a:t>
            </a:r>
          </a:p>
        </p:txBody>
      </p:sp>
      <p:sp>
        <p:nvSpPr>
          <p:cNvPr id="3" name="Content Placeholder 2"/>
          <p:cNvSpPr>
            <a:spLocks noGrp="1"/>
          </p:cNvSpPr>
          <p:nvPr>
            <p:ph idx="1"/>
          </p:nvPr>
        </p:nvSpPr>
        <p:spPr>
          <a:xfrm>
            <a:off x="342900" y="1988710"/>
            <a:ext cx="6172200" cy="6185857"/>
          </a:xfrm>
        </p:spPr>
        <p:txBody>
          <a:bodyPr/>
          <a:lstStyle/>
          <a:p>
            <a:pPr>
              <a:defRPr/>
            </a:pPr>
            <a:r>
              <a:rPr lang="en-US" sz="1000" dirty="0">
                <a:latin typeface="Arial"/>
                <a:cs typeface="Arial"/>
              </a:rPr>
              <a:t>(Materials:  Drawing paper, pencils, markers, crayons, finger paints and clay).</a:t>
            </a:r>
          </a:p>
          <a:p>
            <a:pPr>
              <a:defRPr/>
            </a:pPr>
            <a:endParaRPr lang="en-US" sz="1000" dirty="0">
              <a:latin typeface="Arial"/>
              <a:cs typeface="Arial"/>
            </a:endParaRPr>
          </a:p>
          <a:p>
            <a:pPr>
              <a:defRPr/>
            </a:pPr>
            <a:r>
              <a:rPr lang="en-US" sz="1000" dirty="0">
                <a:latin typeface="Arial"/>
                <a:cs typeface="Arial"/>
              </a:rPr>
              <a:t>The therapist sits at the same level as the child, either at a table or on the floor. Choices are very important to anxious children since it reinforces their sense of personal control. The drawing strategy proceeds as follows:</a:t>
            </a:r>
          </a:p>
          <a:p>
            <a:pPr>
              <a:defRPr/>
            </a:pPr>
            <a:endParaRPr lang="en-US" sz="1000" dirty="0">
              <a:latin typeface="Arial"/>
              <a:cs typeface="Arial"/>
            </a:endParaRPr>
          </a:p>
          <a:p>
            <a:pPr>
              <a:defRPr/>
            </a:pPr>
            <a:r>
              <a:rPr lang="en-US" sz="1000" dirty="0">
                <a:latin typeface="Arial"/>
                <a:cs typeface="Arial"/>
              </a:rPr>
              <a:t>The therapist asks the child to draw something – anything that the child likes to do or draw.  This introduces the materials to the child, and allows the child to choose what s/he would like to draw.  Once the child is relaxed and just chatting with the therapist, then the therapist proceeds with:</a:t>
            </a:r>
          </a:p>
          <a:p>
            <a:pPr>
              <a:defRPr/>
            </a:pPr>
            <a:endParaRPr lang="en-US" sz="1000" dirty="0">
              <a:latin typeface="Arial"/>
              <a:cs typeface="Arial"/>
            </a:endParaRPr>
          </a:p>
          <a:p>
            <a:pPr lvl="1">
              <a:defRPr/>
            </a:pPr>
            <a:r>
              <a:rPr lang="ja-JP" altLang="en-US" sz="1000" dirty="0">
                <a:latin typeface="Arial"/>
                <a:cs typeface="Arial"/>
              </a:rPr>
              <a:t>“</a:t>
            </a:r>
            <a:r>
              <a:rPr lang="en-US" sz="1000" dirty="0">
                <a:latin typeface="Arial"/>
                <a:cs typeface="Arial"/>
              </a:rPr>
              <a:t>Now I want you to think about the scary things that have happened to you or the scary thoughts or dreams. I don</a:t>
            </a:r>
            <a:r>
              <a:rPr lang="ja-JP" altLang="en-US" sz="1000" dirty="0">
                <a:latin typeface="Arial"/>
                <a:cs typeface="Arial"/>
              </a:rPr>
              <a:t>’</a:t>
            </a:r>
            <a:r>
              <a:rPr lang="en-US" sz="1000" dirty="0">
                <a:latin typeface="Arial"/>
                <a:cs typeface="Arial"/>
              </a:rPr>
              <a:t>t want you to draw the one that scares you the most; rather, I would like you to draw one that scared you </a:t>
            </a:r>
            <a:r>
              <a:rPr lang="en-US" sz="1000" i="1" dirty="0">
                <a:latin typeface="Arial"/>
                <a:cs typeface="Arial"/>
              </a:rPr>
              <a:t>only a little.</a:t>
            </a:r>
            <a:r>
              <a:rPr lang="ja-JP" altLang="en-US" sz="1000" i="1" dirty="0">
                <a:latin typeface="Arial"/>
                <a:cs typeface="Arial"/>
              </a:rPr>
              <a:t>”</a:t>
            </a:r>
            <a:endParaRPr lang="en-US" altLang="ja-JP" sz="1000" i="1" dirty="0">
              <a:latin typeface="Arial"/>
              <a:cs typeface="Arial"/>
            </a:endParaRPr>
          </a:p>
          <a:p>
            <a:pPr lvl="1">
              <a:defRPr/>
            </a:pPr>
            <a:endParaRPr lang="en-US" sz="1000" i="1" dirty="0">
              <a:latin typeface="Arial"/>
              <a:cs typeface="Arial"/>
            </a:endParaRPr>
          </a:p>
          <a:p>
            <a:r>
              <a:rPr lang="en-US" sz="1000" dirty="0">
                <a:latin typeface="Arial"/>
                <a:cs typeface="Arial"/>
              </a:rPr>
              <a:t>If the child hesitates, the therapist states, </a:t>
            </a:r>
          </a:p>
          <a:p>
            <a:pPr lvl="2"/>
            <a:r>
              <a:rPr lang="en-US" sz="1000" dirty="0">
                <a:latin typeface="Arial"/>
                <a:cs typeface="Arial"/>
              </a:rPr>
              <a:t>“</a:t>
            </a:r>
            <a:r>
              <a:rPr lang="en-US" altLang="ja-JP" sz="1000" dirty="0">
                <a:latin typeface="Arial"/>
                <a:cs typeface="Arial"/>
              </a:rPr>
              <a:t>I</a:t>
            </a:r>
            <a:r>
              <a:rPr lang="en-US" sz="1000" dirty="0">
                <a:latin typeface="Arial"/>
                <a:cs typeface="Arial"/>
              </a:rPr>
              <a:t>’</a:t>
            </a:r>
            <a:r>
              <a:rPr lang="en-US" altLang="ja-JP" sz="1000" dirty="0">
                <a:latin typeface="Arial"/>
                <a:cs typeface="Arial"/>
              </a:rPr>
              <a:t>ve used these drawings with lots of children. These children have discovered that when they draw their scary thoughts or the thing that happened to them, it</a:t>
            </a:r>
            <a:r>
              <a:rPr lang="ja-JP" altLang="en-US" sz="1000" dirty="0">
                <a:latin typeface="Arial"/>
                <a:cs typeface="Arial"/>
              </a:rPr>
              <a:t>’</a:t>
            </a:r>
            <a:r>
              <a:rPr lang="en-US" altLang="ja-JP" sz="1000" dirty="0">
                <a:latin typeface="Arial"/>
                <a:cs typeface="Arial"/>
              </a:rPr>
              <a:t>s not so scary anymore. When they put it out here on the paper, they can step back from it and to their surprise, it</a:t>
            </a:r>
            <a:r>
              <a:rPr lang="ja-JP" altLang="en-US" sz="1000" dirty="0">
                <a:latin typeface="Arial"/>
                <a:cs typeface="Arial"/>
              </a:rPr>
              <a:t>’</a:t>
            </a:r>
            <a:r>
              <a:rPr lang="en-US" altLang="ja-JP" sz="1000" dirty="0">
                <a:latin typeface="Arial"/>
                <a:cs typeface="Arial"/>
              </a:rPr>
              <a:t>s not as scary to them as it was when it was just in their minds. Also, when they put it down on paper and share it with me they don</a:t>
            </a:r>
            <a:r>
              <a:rPr lang="ja-JP" altLang="en-US" sz="1000" dirty="0">
                <a:latin typeface="Arial"/>
                <a:cs typeface="Arial"/>
              </a:rPr>
              <a:t>’</a:t>
            </a:r>
            <a:r>
              <a:rPr lang="en-US" altLang="ja-JP" sz="1000" dirty="0">
                <a:latin typeface="Arial"/>
                <a:cs typeface="Arial"/>
              </a:rPr>
              <a:t>t feel so alone.</a:t>
            </a:r>
          </a:p>
          <a:p>
            <a:endParaRPr lang="en-US" sz="1000" dirty="0">
              <a:latin typeface="Arial"/>
              <a:cs typeface="Arial"/>
            </a:endParaRPr>
          </a:p>
          <a:p>
            <a:r>
              <a:rPr lang="en-US" sz="1000" dirty="0">
                <a:latin typeface="Arial"/>
                <a:cs typeface="Arial"/>
              </a:rPr>
              <a:t>After the child has drawn the scary monster, the therapist continues: </a:t>
            </a:r>
          </a:p>
          <a:p>
            <a:pPr lvl="2"/>
            <a:r>
              <a:rPr lang="ja-JP" altLang="en-US" sz="1000" dirty="0">
                <a:latin typeface="Arial"/>
                <a:cs typeface="Arial"/>
              </a:rPr>
              <a:t>“</a:t>
            </a:r>
            <a:r>
              <a:rPr lang="en-US" altLang="ja-JP" sz="1000" dirty="0">
                <a:latin typeface="Arial"/>
                <a:cs typeface="Arial"/>
              </a:rPr>
              <a:t>Good job! Now I want to try to change the monster in some way. You can shrink him and make him smaller. You could put a party hat on him so he </a:t>
            </a:r>
            <a:r>
              <a:rPr lang="en-US" altLang="ja-JP" sz="1000" dirty="0" err="1">
                <a:latin typeface="Arial"/>
                <a:cs typeface="Arial"/>
              </a:rPr>
              <a:t>doesn</a:t>
            </a:r>
            <a:r>
              <a:rPr lang="ja-JP" altLang="en-US" sz="1000" dirty="0">
                <a:latin typeface="Arial"/>
                <a:cs typeface="Arial"/>
              </a:rPr>
              <a:t>’</a:t>
            </a:r>
            <a:r>
              <a:rPr lang="en-US" altLang="ja-JP" sz="1000" dirty="0">
                <a:latin typeface="Arial"/>
                <a:cs typeface="Arial"/>
              </a:rPr>
              <a:t>t look scary anymore! You can draw one of your favorite superheroes who arrives on the scene and tames the monster, or you can change it in some way that </a:t>
            </a:r>
            <a:r>
              <a:rPr lang="en-US" altLang="ja-JP" sz="1000" i="1" dirty="0">
                <a:latin typeface="Arial"/>
                <a:cs typeface="Arial"/>
              </a:rPr>
              <a:t>you choose</a:t>
            </a:r>
            <a:r>
              <a:rPr lang="en-US" altLang="ja-JP" sz="1000" dirty="0">
                <a:latin typeface="Arial"/>
                <a:cs typeface="Arial"/>
              </a:rPr>
              <a:t> that makes him less scary to you!</a:t>
            </a:r>
            <a:r>
              <a:rPr lang="ja-JP" altLang="en-US" sz="1000" dirty="0">
                <a:latin typeface="Arial"/>
                <a:cs typeface="Arial"/>
              </a:rPr>
              <a:t>”</a:t>
            </a:r>
            <a:endParaRPr lang="en-US" altLang="ja-JP" sz="1000" dirty="0">
              <a:latin typeface="Arial"/>
              <a:cs typeface="Arial"/>
            </a:endParaRPr>
          </a:p>
          <a:p>
            <a:pPr lvl="2"/>
            <a:endParaRPr lang="en-US" sz="1000" dirty="0">
              <a:latin typeface="Arial"/>
              <a:cs typeface="Arial"/>
            </a:endParaRPr>
          </a:p>
          <a:p>
            <a:r>
              <a:rPr lang="en-US" sz="1000" dirty="0">
                <a:latin typeface="Arial"/>
                <a:cs typeface="Arial"/>
              </a:rPr>
              <a:t>While the child is doing the modification of the drawing, or afterward if it is distracting to the child the therapist can add, </a:t>
            </a:r>
          </a:p>
          <a:p>
            <a:pPr lvl="2"/>
            <a:r>
              <a:rPr lang="en-US" sz="1000" dirty="0">
                <a:latin typeface="Arial"/>
                <a:cs typeface="Arial"/>
              </a:rPr>
              <a:t>One amazing thing that so many children have discovered is that when they realize that they can change the picture out here on the paper, they can also change it in their head so they don</a:t>
            </a:r>
            <a:r>
              <a:rPr lang="ja-JP" altLang="en-US" sz="1000" dirty="0">
                <a:latin typeface="Arial"/>
                <a:cs typeface="Arial"/>
              </a:rPr>
              <a:t>’</a:t>
            </a:r>
            <a:r>
              <a:rPr lang="en-US" altLang="ja-JP" sz="1000" dirty="0">
                <a:latin typeface="Arial"/>
                <a:cs typeface="Arial"/>
              </a:rPr>
              <a:t>t have to be afraid anymore!</a:t>
            </a:r>
          </a:p>
          <a:p>
            <a:pPr lvl="2"/>
            <a:endParaRPr lang="en-US" sz="1000" dirty="0">
              <a:latin typeface="Arial"/>
              <a:cs typeface="Arial"/>
            </a:endParaRPr>
          </a:p>
          <a:p>
            <a:r>
              <a:rPr lang="en-US" sz="1000" dirty="0">
                <a:latin typeface="Arial"/>
                <a:cs typeface="Arial"/>
              </a:rPr>
              <a:t>In the event that the child is trying to come to terms with his fears about an actual event in his life, he may be instructed to draw the event itself and then to draw it looking all better or when it is gone.  Alternatively, the child could be asked to draw a picture of himself or his family looking all better.</a:t>
            </a:r>
          </a:p>
          <a:p>
            <a:endParaRPr lang="en-US" dirty="0"/>
          </a:p>
        </p:txBody>
      </p:sp>
      <p:sp>
        <p:nvSpPr>
          <p:cNvPr id="4" name="Footer Placeholder 3"/>
          <p:cNvSpPr>
            <a:spLocks noGrp="1"/>
          </p:cNvSpPr>
          <p:nvPr>
            <p:ph type="ftr" sz="quarter" idx="11"/>
          </p:nvPr>
        </p:nvSpPr>
        <p:spPr/>
        <p:txBody>
          <a:bodyPr/>
          <a:lstStyle/>
          <a:p>
            <a:r>
              <a:rPr lang="en-US"/>
              <a:t>©2018 Heidi Gerard Kaduson, Ph.D., RPT-S</a:t>
            </a:r>
          </a:p>
        </p:txBody>
      </p:sp>
      <p:sp>
        <p:nvSpPr>
          <p:cNvPr id="5" name="Slide Number Placeholder 4"/>
          <p:cNvSpPr>
            <a:spLocks noGrp="1"/>
          </p:cNvSpPr>
          <p:nvPr>
            <p:ph type="sldNum" sz="quarter" idx="12"/>
          </p:nvPr>
        </p:nvSpPr>
        <p:spPr/>
        <p:txBody>
          <a:bodyPr/>
          <a:lstStyle/>
          <a:p>
            <a:fld id="{731DDE4B-6360-E941-883E-24BB821E7652}" type="slidenum">
              <a:rPr lang="en-US" smtClean="0"/>
              <a:pPr/>
              <a:t>10</a:t>
            </a:fld>
            <a:endParaRPr lang="en-US"/>
          </a:p>
        </p:txBody>
      </p:sp>
    </p:spTree>
    <p:extLst>
      <p:ext uri="{BB962C8B-B14F-4D97-AF65-F5344CB8AC3E}">
        <p14:creationId xmlns:p14="http://schemas.microsoft.com/office/powerpoint/2010/main" val="28104147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370418"/>
            <a:ext cx="6172200" cy="1188303"/>
          </a:xfrm>
        </p:spPr>
        <p:txBody>
          <a:bodyPr/>
          <a:lstStyle/>
          <a:p>
            <a:pPr algn="ctr"/>
            <a:r>
              <a:rPr lang="en-US" dirty="0"/>
              <a:t>Monster Buster</a:t>
            </a:r>
          </a:p>
        </p:txBody>
      </p:sp>
      <p:sp>
        <p:nvSpPr>
          <p:cNvPr id="3" name="Content Placeholder 2"/>
          <p:cNvSpPr>
            <a:spLocks noGrp="1"/>
          </p:cNvSpPr>
          <p:nvPr>
            <p:ph idx="1"/>
          </p:nvPr>
        </p:nvSpPr>
        <p:spPr/>
        <p:txBody>
          <a:bodyPr/>
          <a:lstStyle/>
          <a:p>
            <a:r>
              <a:rPr lang="en-US" sz="1600" dirty="0">
                <a:latin typeface="Chalkboard" charset="0"/>
              </a:rPr>
              <a:t>(Materials:  white board, markers, silly string and gun)</a:t>
            </a:r>
          </a:p>
          <a:p>
            <a:endParaRPr lang="en-US" sz="1600" dirty="0">
              <a:latin typeface="Chalkboard" charset="0"/>
            </a:endParaRPr>
          </a:p>
          <a:p>
            <a:r>
              <a:rPr lang="en-US" sz="1600" dirty="0">
                <a:latin typeface="Chalkboard" charset="0"/>
              </a:rPr>
              <a:t>Child is asked to draw the horrible monster that they saw in their dream or wherever they believed it to be, and the therapist encourages the child to make it even scarier by saying descriptors to make it worse.  With the therapist right there, the child will enjoy the process and laugh while making the drawing more </a:t>
            </a:r>
            <a:r>
              <a:rPr lang="ja-JP" altLang="en-US" sz="1600" dirty="0"/>
              <a:t>“</a:t>
            </a:r>
            <a:r>
              <a:rPr lang="en-US" altLang="ja-JP" sz="1600" dirty="0">
                <a:latin typeface="Chalkboard" charset="0"/>
              </a:rPr>
              <a:t>realistic</a:t>
            </a:r>
            <a:r>
              <a:rPr lang="ja-JP" altLang="en-US" sz="1600" dirty="0"/>
              <a:t>”</a:t>
            </a:r>
            <a:r>
              <a:rPr lang="en-US" altLang="ja-JP" sz="1600" dirty="0">
                <a:latin typeface="Chalkboard" charset="0"/>
              </a:rPr>
              <a:t>.   When the picture is finished, then the child is given a choice of which color monster buster string the child wants to use to kill off the monster.  The therapist explains that once the monster is hit with the monster buster, it is removed and goes away for good. The therapist helps the child remove the silly string and erase the monster.  Then the silly string is put into a </a:t>
            </a:r>
            <a:r>
              <a:rPr lang="en-US" altLang="ja-JP" sz="1600" dirty="0" err="1">
                <a:latin typeface="Chalkboard" charset="0"/>
              </a:rPr>
              <a:t>ziploc</a:t>
            </a:r>
            <a:r>
              <a:rPr lang="en-US" altLang="ja-JP" sz="1600" dirty="0">
                <a:latin typeface="Chalkboard" charset="0"/>
              </a:rPr>
              <a:t> bag to take home to keep in the bedroom so that none of his friends can show up either.</a:t>
            </a:r>
          </a:p>
          <a:p>
            <a:endParaRPr lang="en-US" sz="1600" dirty="0">
              <a:latin typeface="Chalkboard" charset="0"/>
            </a:endParaRPr>
          </a:p>
          <a:p>
            <a:r>
              <a:rPr lang="en-US" sz="1600" dirty="0">
                <a:latin typeface="Chalkboard" charset="0"/>
              </a:rPr>
              <a:t>Also adapted to killing off </a:t>
            </a:r>
            <a:r>
              <a:rPr lang="ja-JP" altLang="en-US" sz="1600" dirty="0"/>
              <a:t>“</a:t>
            </a:r>
            <a:r>
              <a:rPr lang="en-US" altLang="ja-JP" sz="1600" dirty="0">
                <a:latin typeface="Chalkboard" charset="0"/>
              </a:rPr>
              <a:t>Ms. Or Mr. Worrier</a:t>
            </a:r>
            <a:r>
              <a:rPr lang="ja-JP" altLang="en-US" sz="1600" dirty="0"/>
              <a:t>”</a:t>
            </a:r>
            <a:r>
              <a:rPr lang="en-US" altLang="ja-JP" sz="1600" dirty="0">
                <a:latin typeface="Chalkboard" charset="0"/>
              </a:rPr>
              <a:t> when a child has OCD.</a:t>
            </a:r>
            <a:endParaRPr lang="en-US" altLang="ja-JP" sz="1600" b="1" u="sng" dirty="0">
              <a:solidFill>
                <a:srgbClr val="FF0000"/>
              </a:solidFill>
              <a:latin typeface="Chalkboard" charset="0"/>
            </a:endParaRPr>
          </a:p>
          <a:p>
            <a:endParaRPr lang="en-US" dirty="0"/>
          </a:p>
        </p:txBody>
      </p:sp>
      <p:sp>
        <p:nvSpPr>
          <p:cNvPr id="4" name="Footer Placeholder 3"/>
          <p:cNvSpPr>
            <a:spLocks noGrp="1"/>
          </p:cNvSpPr>
          <p:nvPr>
            <p:ph type="ftr" sz="quarter" idx="11"/>
          </p:nvPr>
        </p:nvSpPr>
        <p:spPr/>
        <p:txBody>
          <a:bodyPr/>
          <a:lstStyle/>
          <a:p>
            <a:r>
              <a:rPr lang="en-US"/>
              <a:t>©2018 Heidi Gerard Kaduson, Ph.D., RPT-S</a:t>
            </a:r>
          </a:p>
        </p:txBody>
      </p:sp>
      <p:sp>
        <p:nvSpPr>
          <p:cNvPr id="5" name="Slide Number Placeholder 4"/>
          <p:cNvSpPr>
            <a:spLocks noGrp="1"/>
          </p:cNvSpPr>
          <p:nvPr>
            <p:ph type="sldNum" sz="quarter" idx="12"/>
          </p:nvPr>
        </p:nvSpPr>
        <p:spPr/>
        <p:txBody>
          <a:bodyPr/>
          <a:lstStyle/>
          <a:p>
            <a:fld id="{731DDE4B-6360-E941-883E-24BB821E7652}" type="slidenum">
              <a:rPr lang="en-US" smtClean="0"/>
              <a:pPr/>
              <a:t>11</a:t>
            </a:fld>
            <a:endParaRPr lang="en-US"/>
          </a:p>
        </p:txBody>
      </p:sp>
    </p:spTree>
    <p:extLst>
      <p:ext uri="{BB962C8B-B14F-4D97-AF65-F5344CB8AC3E}">
        <p14:creationId xmlns:p14="http://schemas.microsoft.com/office/powerpoint/2010/main" val="21172485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370418"/>
            <a:ext cx="6172200" cy="1188303"/>
          </a:xfrm>
        </p:spPr>
        <p:txBody>
          <a:bodyPr/>
          <a:lstStyle/>
          <a:p>
            <a:pPr algn="ctr"/>
            <a:r>
              <a:rPr lang="en-US" dirty="0" err="1"/>
              <a:t>Splatz</a:t>
            </a:r>
            <a:endParaRPr lang="en-US" dirty="0"/>
          </a:p>
        </p:txBody>
      </p:sp>
      <p:sp>
        <p:nvSpPr>
          <p:cNvPr id="3" name="Content Placeholder 2"/>
          <p:cNvSpPr>
            <a:spLocks noGrp="1"/>
          </p:cNvSpPr>
          <p:nvPr>
            <p:ph idx="1"/>
          </p:nvPr>
        </p:nvSpPr>
        <p:spPr/>
        <p:txBody>
          <a:bodyPr/>
          <a:lstStyle/>
          <a:p>
            <a:r>
              <a:rPr lang="en-US" sz="1600" dirty="0">
                <a:latin typeface="Chalkboard" charset="0"/>
              </a:rPr>
              <a:t>(Materials:  Whiteboard, </a:t>
            </a:r>
            <a:r>
              <a:rPr lang="en-US" sz="1600" dirty="0" err="1">
                <a:latin typeface="Chalkboard" charset="0"/>
              </a:rPr>
              <a:t>splatz</a:t>
            </a:r>
            <a:r>
              <a:rPr lang="en-US" sz="1600" dirty="0">
                <a:latin typeface="Chalkboard" charset="0"/>
              </a:rPr>
              <a:t> eggs, or wall rollers)</a:t>
            </a:r>
          </a:p>
          <a:p>
            <a:endParaRPr lang="en-US" sz="1600" dirty="0">
              <a:latin typeface="Chalkboard" charset="0"/>
            </a:endParaRPr>
          </a:p>
          <a:p>
            <a:r>
              <a:rPr lang="en-US" sz="1600" dirty="0">
                <a:latin typeface="Chalkboard" charset="0"/>
              </a:rPr>
              <a:t>Therapist introduces this technique when the child is familiar with the treatment.  She tells the child that it is time to get his mad feelings out </a:t>
            </a:r>
            <a:r>
              <a:rPr lang="en-US" sz="1600" dirty="0"/>
              <a:t>–</a:t>
            </a:r>
            <a:r>
              <a:rPr lang="en-US" sz="1600" dirty="0">
                <a:latin typeface="Chalkboard" charset="0"/>
              </a:rPr>
              <a:t> mad about school, about home, about anything.  First the therapist illustrates saying an anger statement (i.e., I hate mean people), and then she throws the </a:t>
            </a:r>
            <a:r>
              <a:rPr lang="en-US" sz="1600" dirty="0" err="1">
                <a:latin typeface="Chalkboard" charset="0"/>
              </a:rPr>
              <a:t>splatz</a:t>
            </a:r>
            <a:r>
              <a:rPr lang="en-US" sz="1600" dirty="0">
                <a:latin typeface="Chalkboard" charset="0"/>
              </a:rPr>
              <a:t> against the white board </a:t>
            </a:r>
            <a:r>
              <a:rPr lang="mr-IN" sz="1600" dirty="0">
                <a:latin typeface="Chalkboard" charset="0"/>
              </a:rPr>
              <a:t>–</a:t>
            </a:r>
            <a:r>
              <a:rPr lang="en-US" sz="1600" dirty="0">
                <a:latin typeface="Chalkboard" charset="0"/>
              </a:rPr>
              <a:t> making sure not to throw too hard in case child cannot throw easily. Then therapist tells child that it is his turn, and remember to say what you hate when you throw the </a:t>
            </a:r>
            <a:r>
              <a:rPr lang="en-US" sz="1600" dirty="0" err="1">
                <a:latin typeface="Chalkboard" charset="0"/>
              </a:rPr>
              <a:t>splatz</a:t>
            </a:r>
            <a:r>
              <a:rPr lang="en-US" sz="1600" dirty="0">
                <a:latin typeface="Chalkboard" charset="0"/>
              </a:rPr>
              <a:t>.  If the </a:t>
            </a:r>
            <a:r>
              <a:rPr lang="en-US" sz="1600" dirty="0" err="1">
                <a:latin typeface="Chalkboard" charset="0"/>
              </a:rPr>
              <a:t>splatz</a:t>
            </a:r>
            <a:r>
              <a:rPr lang="en-US" sz="1600" dirty="0">
                <a:latin typeface="Chalkboard" charset="0"/>
              </a:rPr>
              <a:t> does not hit the whiteboard, then the therapist can say, “you really hate (whatever was said), so say it again and hit the whiteboard.”  When they connect with the whiteboard, then they can say another hate.  The goal for many children is to break the </a:t>
            </a:r>
            <a:r>
              <a:rPr lang="en-US" sz="1600" dirty="0" err="1">
                <a:latin typeface="Chalkboard" charset="0"/>
              </a:rPr>
              <a:t>splatz</a:t>
            </a:r>
            <a:r>
              <a:rPr lang="en-US" sz="1600" dirty="0">
                <a:latin typeface="Chalkboard" charset="0"/>
              </a:rPr>
              <a:t>, so paper towels must be readily available.</a:t>
            </a:r>
          </a:p>
          <a:p>
            <a:endParaRPr lang="en-US" dirty="0"/>
          </a:p>
        </p:txBody>
      </p:sp>
      <p:sp>
        <p:nvSpPr>
          <p:cNvPr id="4" name="Footer Placeholder 3"/>
          <p:cNvSpPr>
            <a:spLocks noGrp="1"/>
          </p:cNvSpPr>
          <p:nvPr>
            <p:ph type="ftr" sz="quarter" idx="11"/>
          </p:nvPr>
        </p:nvSpPr>
        <p:spPr/>
        <p:txBody>
          <a:bodyPr/>
          <a:lstStyle/>
          <a:p>
            <a:r>
              <a:rPr lang="en-US"/>
              <a:t>©2018 Heidi Gerard Kaduson, Ph.D., RPT-S</a:t>
            </a:r>
          </a:p>
        </p:txBody>
      </p:sp>
      <p:sp>
        <p:nvSpPr>
          <p:cNvPr id="5" name="Slide Number Placeholder 4"/>
          <p:cNvSpPr>
            <a:spLocks noGrp="1"/>
          </p:cNvSpPr>
          <p:nvPr>
            <p:ph type="sldNum" sz="quarter" idx="12"/>
          </p:nvPr>
        </p:nvSpPr>
        <p:spPr/>
        <p:txBody>
          <a:bodyPr/>
          <a:lstStyle/>
          <a:p>
            <a:fld id="{731DDE4B-6360-E941-883E-24BB821E7652}" type="slidenum">
              <a:rPr lang="en-US" smtClean="0"/>
              <a:pPr/>
              <a:t>12</a:t>
            </a:fld>
            <a:endParaRPr lang="en-US"/>
          </a:p>
        </p:txBody>
      </p:sp>
    </p:spTree>
    <p:extLst>
      <p:ext uri="{BB962C8B-B14F-4D97-AF65-F5344CB8AC3E}">
        <p14:creationId xmlns:p14="http://schemas.microsoft.com/office/powerpoint/2010/main" val="19451768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370418"/>
            <a:ext cx="6172200" cy="1161465"/>
          </a:xfrm>
        </p:spPr>
        <p:txBody>
          <a:bodyPr/>
          <a:lstStyle/>
          <a:p>
            <a:pPr algn="ctr"/>
            <a:r>
              <a:rPr lang="en-US" dirty="0"/>
              <a:t>The Worry Can Technique</a:t>
            </a:r>
          </a:p>
        </p:txBody>
      </p:sp>
      <p:sp>
        <p:nvSpPr>
          <p:cNvPr id="3" name="Content Placeholder 2"/>
          <p:cNvSpPr>
            <a:spLocks noGrp="1"/>
          </p:cNvSpPr>
          <p:nvPr>
            <p:ph idx="1"/>
          </p:nvPr>
        </p:nvSpPr>
        <p:spPr/>
        <p:txBody>
          <a:bodyPr/>
          <a:lstStyle/>
          <a:p>
            <a:r>
              <a:rPr lang="en-US" sz="1400" dirty="0">
                <a:latin typeface="Chalkboard" charset="0"/>
              </a:rPr>
              <a:t>(Materials needed: used powdered baby formula cans or any other can, washed and dried thoroughly to prevent rusting; construction paper and copy paper, markers, glue, scissors.) </a:t>
            </a:r>
          </a:p>
          <a:p>
            <a:endParaRPr lang="en-US" sz="1400" dirty="0">
              <a:latin typeface="Chalkboard" charset="0"/>
            </a:endParaRPr>
          </a:p>
          <a:p>
            <a:r>
              <a:rPr lang="en-US" sz="1400" dirty="0">
                <a:latin typeface="Chalkboard" charset="0"/>
              </a:rPr>
              <a:t>The therapist and child cut construction paper in a strip long enough and wide enough to cover the can (Tip: you may want to prepare this ahead of time when working with a group).  Then the child or children draw scary things on one side of the construction paper strip and color them with the markers. If the children prefer, they can write down scary words instead.</a:t>
            </a:r>
          </a:p>
          <a:p>
            <a:endParaRPr lang="en-US" sz="1400" dirty="0">
              <a:latin typeface="Chalkboard" charset="0"/>
            </a:endParaRPr>
          </a:p>
          <a:p>
            <a:r>
              <a:rPr lang="en-US" sz="1400" dirty="0">
                <a:latin typeface="Chalkboard" charset="0"/>
              </a:rPr>
              <a:t>When each child is finished drawing or writing, have him or her glue the strip to the can.  The next step is to put the lid on the can and make a slot in the top of it using the scissors. The slot should be large enough to put small, folded pieces of paper inside the can.</a:t>
            </a:r>
          </a:p>
          <a:p>
            <a:pPr lvl="1">
              <a:spcAft>
                <a:spcPts val="600"/>
              </a:spcAft>
            </a:pPr>
            <a:endParaRPr lang="en-US" sz="1400" dirty="0">
              <a:latin typeface="Chalkboard" charset="0"/>
            </a:endParaRPr>
          </a:p>
          <a:p>
            <a:r>
              <a:rPr lang="en-US" sz="1400" dirty="0">
                <a:latin typeface="Chalkboard" charset="0"/>
              </a:rPr>
              <a:t>Cut small strips of the copy paper. Each strip must be big enough to write a few words on it. On the strips of paper, have each child write down his or her worries with one worry to a piece of paper.  Each child should fold each worry and put it into the can he or she constructed.    Take turns sharing one worry with his or her peers.  Encourage the sharing of support and feedback. </a:t>
            </a:r>
          </a:p>
          <a:p>
            <a:pPr marL="0" indent="0">
              <a:buNone/>
            </a:pPr>
            <a:endParaRPr lang="en-US" dirty="0"/>
          </a:p>
        </p:txBody>
      </p:sp>
      <p:sp>
        <p:nvSpPr>
          <p:cNvPr id="4" name="Footer Placeholder 3"/>
          <p:cNvSpPr>
            <a:spLocks noGrp="1"/>
          </p:cNvSpPr>
          <p:nvPr>
            <p:ph type="ftr" sz="quarter" idx="11"/>
          </p:nvPr>
        </p:nvSpPr>
        <p:spPr/>
        <p:txBody>
          <a:bodyPr/>
          <a:lstStyle/>
          <a:p>
            <a:r>
              <a:rPr lang="en-US"/>
              <a:t>©2018 Heidi Gerard Kaduson, Ph.D., RPT-S</a:t>
            </a:r>
          </a:p>
        </p:txBody>
      </p:sp>
      <p:sp>
        <p:nvSpPr>
          <p:cNvPr id="5" name="Slide Number Placeholder 4"/>
          <p:cNvSpPr>
            <a:spLocks noGrp="1"/>
          </p:cNvSpPr>
          <p:nvPr>
            <p:ph type="sldNum" sz="quarter" idx="12"/>
          </p:nvPr>
        </p:nvSpPr>
        <p:spPr/>
        <p:txBody>
          <a:bodyPr/>
          <a:lstStyle/>
          <a:p>
            <a:fld id="{731DDE4B-6360-E941-883E-24BB821E7652}" type="slidenum">
              <a:rPr lang="en-US" smtClean="0"/>
              <a:pPr/>
              <a:t>13</a:t>
            </a:fld>
            <a:endParaRPr lang="en-US"/>
          </a:p>
        </p:txBody>
      </p:sp>
    </p:spTree>
    <p:extLst>
      <p:ext uri="{BB962C8B-B14F-4D97-AF65-F5344CB8AC3E}">
        <p14:creationId xmlns:p14="http://schemas.microsoft.com/office/powerpoint/2010/main" val="6070112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370418"/>
            <a:ext cx="6172200" cy="1053919"/>
          </a:xfrm>
        </p:spPr>
        <p:txBody>
          <a:bodyPr/>
          <a:lstStyle/>
          <a:p>
            <a:pPr algn="ctr"/>
            <a:r>
              <a:rPr lang="en-US" dirty="0"/>
              <a:t>The Worry Bee</a:t>
            </a:r>
          </a:p>
        </p:txBody>
      </p:sp>
      <p:sp>
        <p:nvSpPr>
          <p:cNvPr id="3" name="Content Placeholder 2"/>
          <p:cNvSpPr>
            <a:spLocks noGrp="1"/>
          </p:cNvSpPr>
          <p:nvPr>
            <p:ph idx="1"/>
          </p:nvPr>
        </p:nvSpPr>
        <p:spPr/>
        <p:txBody>
          <a:bodyPr/>
          <a:lstStyle/>
          <a:p>
            <a:pPr marL="285750" lvl="2" indent="-285750">
              <a:buClr>
                <a:schemeClr val="bg2"/>
              </a:buClr>
              <a:buSzPct val="75000"/>
            </a:pPr>
            <a:r>
              <a:rPr lang="en-US" sz="1600" dirty="0">
                <a:latin typeface="Chalkboard" charset="0"/>
              </a:rPr>
              <a:t>(Materials:  Construction paper (black and yellow); scissors, glue, and template for Bee).</a:t>
            </a:r>
          </a:p>
          <a:p>
            <a:pPr marL="0" indent="0">
              <a:buNone/>
            </a:pPr>
            <a:endParaRPr lang="en-US" sz="1600" dirty="0">
              <a:latin typeface="Chalkboard" charset="0"/>
            </a:endParaRPr>
          </a:p>
          <a:p>
            <a:r>
              <a:rPr lang="en-US" sz="1600" dirty="0">
                <a:latin typeface="Chalkboard" charset="0"/>
              </a:rPr>
              <a:t>The therapist begins this technique by talking about worries that kids have sometimes.  Bringing up worriers that are age appropriate for the child, but not saying that these are worries of the client.  Instead, the therapist asks the child what worries kids his age might have.  That keeps the distance for the child to really report his own worries within the context of being an expert on, for instance, 9 year olds.  While cutting out the template for the bee, the therapist talks about how things that worry us all the time tend to sting just like a bee.  So we are going to make a Worry Bee, and some of the things that worry us are going to be put on the bee so it can take it away.  For children 3 to 7 (in the preoperational stage of development) the bee can be attached to a helium balloon and they can let go of their worries for good.</a:t>
            </a:r>
          </a:p>
        </p:txBody>
      </p:sp>
      <p:sp>
        <p:nvSpPr>
          <p:cNvPr id="4" name="Footer Placeholder 3"/>
          <p:cNvSpPr>
            <a:spLocks noGrp="1"/>
          </p:cNvSpPr>
          <p:nvPr>
            <p:ph type="ftr" sz="quarter" idx="11"/>
          </p:nvPr>
        </p:nvSpPr>
        <p:spPr/>
        <p:txBody>
          <a:bodyPr/>
          <a:lstStyle/>
          <a:p>
            <a:r>
              <a:rPr lang="en-US"/>
              <a:t>©2018 Heidi Gerard Kaduson, Ph.D., RPT-S</a:t>
            </a:r>
          </a:p>
        </p:txBody>
      </p:sp>
      <p:sp>
        <p:nvSpPr>
          <p:cNvPr id="5" name="Slide Number Placeholder 4"/>
          <p:cNvSpPr>
            <a:spLocks noGrp="1"/>
          </p:cNvSpPr>
          <p:nvPr>
            <p:ph type="sldNum" sz="quarter" idx="12"/>
          </p:nvPr>
        </p:nvSpPr>
        <p:spPr/>
        <p:txBody>
          <a:bodyPr/>
          <a:lstStyle/>
          <a:p>
            <a:fld id="{731DDE4B-6360-E941-883E-24BB821E7652}" type="slidenum">
              <a:rPr lang="en-US" smtClean="0"/>
              <a:pPr/>
              <a:t>14</a:t>
            </a:fld>
            <a:endParaRPr lang="en-US"/>
          </a:p>
        </p:txBody>
      </p:sp>
    </p:spTree>
    <p:extLst>
      <p:ext uri="{BB962C8B-B14F-4D97-AF65-F5344CB8AC3E}">
        <p14:creationId xmlns:p14="http://schemas.microsoft.com/office/powerpoint/2010/main" val="32705188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370418"/>
            <a:ext cx="6172200" cy="1242076"/>
          </a:xfrm>
        </p:spPr>
        <p:txBody>
          <a:bodyPr/>
          <a:lstStyle/>
          <a:p>
            <a:pPr algn="ctr"/>
            <a:r>
              <a:rPr lang="en-US" dirty="0"/>
              <a:t>The Slow-Motion Game</a:t>
            </a:r>
          </a:p>
        </p:txBody>
      </p:sp>
      <p:sp>
        <p:nvSpPr>
          <p:cNvPr id="3" name="Content Placeholder 2"/>
          <p:cNvSpPr>
            <a:spLocks noGrp="1"/>
          </p:cNvSpPr>
          <p:nvPr>
            <p:ph idx="1"/>
          </p:nvPr>
        </p:nvSpPr>
        <p:spPr>
          <a:xfrm>
            <a:off x="342900" y="1934937"/>
            <a:ext cx="6172200" cy="6239631"/>
          </a:xfrm>
        </p:spPr>
        <p:txBody>
          <a:bodyPr/>
          <a:lstStyle/>
          <a:p>
            <a:r>
              <a:rPr lang="en-US" sz="1100" dirty="0">
                <a:latin typeface="Chalkboard" charset="0"/>
              </a:rPr>
              <a:t>(Materials:  Stopwatches (for each child); Laminated cards (see below), Die, Poker Chips, Paper, Coloring Materials).</a:t>
            </a:r>
          </a:p>
          <a:p>
            <a:pPr marL="0" indent="0">
              <a:buNone/>
            </a:pPr>
            <a:endParaRPr lang="en-US" sz="1100" dirty="0">
              <a:latin typeface="Chalkboard" charset="0"/>
            </a:endParaRPr>
          </a:p>
          <a:p>
            <a:r>
              <a:rPr lang="en-US" sz="1100" dirty="0">
                <a:latin typeface="Chalkboard" charset="0"/>
              </a:rPr>
              <a:t>The children in the group are introduced to the game with the instructions about what self-control is. Many of the children are asked to contribute what they think self-control might be defined as. The therapist then turns the discussion to activity level, and how difficult it is to have self-control when we are moving too fast. The children are asked to illustrate on a piece of paper what fast moving might look like. Any art is acceptable, and the children are praised for whatever their illustration demonstrates. Once the group has an understanding of the premise.</a:t>
            </a:r>
          </a:p>
          <a:p>
            <a:r>
              <a:rPr lang="en-US" sz="1100" dirty="0">
                <a:latin typeface="Chalkboard" charset="0"/>
              </a:rPr>
              <a:t>Each child is handed a stopwatch, and in the center of the table are cards created by the therapist with different scenes that the child will act out in slow motion. These cards are made from Avery Labels, which have the lamination attached and can be computer printed so that they last longer. Children will play the game if they believe it is a game that everyone</a:t>
            </a:r>
            <a:r>
              <a:rPr lang="en-US" sz="1100" dirty="0">
                <a:latin typeface="Lucida Grande" charset="0"/>
              </a:rPr>
              <a:t> </a:t>
            </a:r>
            <a:r>
              <a:rPr lang="en-US" sz="1100" dirty="0">
                <a:latin typeface="Chalkboard" charset="0"/>
              </a:rPr>
              <a:t>has played The cards might have situation such as the following: throwing a basketball, running a race, raising your hand, playing baseball, having a shoot-out, playing soccer, doing a math test, doing jumping jacks.</a:t>
            </a:r>
          </a:p>
          <a:p>
            <a:endParaRPr lang="en-US" sz="1100" dirty="0">
              <a:latin typeface="Chalkboard" charset="0"/>
            </a:endParaRPr>
          </a:p>
          <a:p>
            <a:r>
              <a:rPr lang="en-US" sz="1100" dirty="0">
                <a:latin typeface="Chalkboard" charset="0"/>
              </a:rPr>
              <a:t>The therapist then has the children roll the die to see who goes first. The highest number goes first, and the child picks a card and goes to the head of the room with the therapist. The therapist tells the group what that child is going to do in every slow motion. The children have to start their stopwatches all together when the therapist say 1, 2, 3, start.</a:t>
            </a:r>
            <a:r>
              <a:rPr lang="en-US" sz="1100" dirty="0">
                <a:latin typeface="Lucida Grande" charset="0"/>
              </a:rPr>
              <a:t> </a:t>
            </a:r>
            <a:r>
              <a:rPr lang="en-US" sz="1100" dirty="0">
                <a:latin typeface="Chalkboard" charset="0"/>
              </a:rPr>
              <a:t>After each 15 seconds, the children report the time passed to the child who is performing the task. He or she must keep doing the task for an entire minute in slow motion (with the help of the therapist</a:t>
            </a:r>
            <a:r>
              <a:rPr lang="ja-JP" altLang="en-US" sz="1100" dirty="0"/>
              <a:t>’</a:t>
            </a:r>
            <a:r>
              <a:rPr lang="en-US" altLang="ja-JP" sz="1100" dirty="0">
                <a:latin typeface="Chalkboard" charset="0"/>
              </a:rPr>
              <a:t>s guidance when the motion is too fast). When the child has reached the full minute, the other children yell stop. Having successfully completed the task, the child earns a poker chip. Then the next child goes (working in a clockwise direction). He or she picks up a card, comes to the front of the room, and the play starts again.</a:t>
            </a:r>
          </a:p>
          <a:p>
            <a:endParaRPr lang="en-US" sz="1100" dirty="0">
              <a:latin typeface="Chalkboard" charset="0"/>
            </a:endParaRPr>
          </a:p>
          <a:p>
            <a:r>
              <a:rPr lang="en-US" sz="1100" dirty="0">
                <a:latin typeface="Chalkboard" charset="0"/>
              </a:rPr>
              <a:t>When each child in the group has done the first task, the time is increased to two minutes for the second round. At the end of the second round, the players would all have two chips each, and a treat is given.</a:t>
            </a:r>
          </a:p>
          <a:p>
            <a:endParaRPr lang="en-US" sz="1600" dirty="0">
              <a:latin typeface="Chalkboard" charset="0"/>
            </a:endParaRPr>
          </a:p>
          <a:p>
            <a:endParaRPr lang="en-US" dirty="0"/>
          </a:p>
        </p:txBody>
      </p:sp>
      <p:sp>
        <p:nvSpPr>
          <p:cNvPr id="4" name="Footer Placeholder 3"/>
          <p:cNvSpPr>
            <a:spLocks noGrp="1"/>
          </p:cNvSpPr>
          <p:nvPr>
            <p:ph type="ftr" sz="quarter" idx="11"/>
          </p:nvPr>
        </p:nvSpPr>
        <p:spPr/>
        <p:txBody>
          <a:bodyPr/>
          <a:lstStyle/>
          <a:p>
            <a:r>
              <a:rPr lang="en-US"/>
              <a:t>©2018 Heidi Gerard Kaduson, Ph.D., RPT-S</a:t>
            </a:r>
          </a:p>
        </p:txBody>
      </p:sp>
      <p:sp>
        <p:nvSpPr>
          <p:cNvPr id="5" name="Slide Number Placeholder 4"/>
          <p:cNvSpPr>
            <a:spLocks noGrp="1"/>
          </p:cNvSpPr>
          <p:nvPr>
            <p:ph type="sldNum" sz="quarter" idx="12"/>
          </p:nvPr>
        </p:nvSpPr>
        <p:spPr/>
        <p:txBody>
          <a:bodyPr/>
          <a:lstStyle/>
          <a:p>
            <a:fld id="{731DDE4B-6360-E941-883E-24BB821E7652}" type="slidenum">
              <a:rPr lang="en-US" smtClean="0"/>
              <a:pPr/>
              <a:t>15</a:t>
            </a:fld>
            <a:endParaRPr lang="en-US"/>
          </a:p>
        </p:txBody>
      </p:sp>
    </p:spTree>
    <p:extLst>
      <p:ext uri="{BB962C8B-B14F-4D97-AF65-F5344CB8AC3E}">
        <p14:creationId xmlns:p14="http://schemas.microsoft.com/office/powerpoint/2010/main" val="36867485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370418"/>
            <a:ext cx="6172200" cy="1053919"/>
          </a:xfrm>
        </p:spPr>
        <p:txBody>
          <a:bodyPr/>
          <a:lstStyle/>
          <a:p>
            <a:pPr algn="ctr"/>
            <a:r>
              <a:rPr lang="en-US" dirty="0"/>
              <a:t>Beat the Clock</a:t>
            </a:r>
          </a:p>
        </p:txBody>
      </p:sp>
      <p:sp>
        <p:nvSpPr>
          <p:cNvPr id="3" name="Content Placeholder 2"/>
          <p:cNvSpPr>
            <a:spLocks noGrp="1"/>
          </p:cNvSpPr>
          <p:nvPr>
            <p:ph idx="1"/>
          </p:nvPr>
        </p:nvSpPr>
        <p:spPr/>
        <p:txBody>
          <a:bodyPr/>
          <a:lstStyle/>
          <a:p>
            <a:r>
              <a:rPr lang="en-US" sz="1200" dirty="0">
                <a:latin typeface="Chalkboard" charset="0"/>
              </a:rPr>
              <a:t>(Materials: kitchen timer, poker chips, drawing materials, blocks, and some easy reading books. The child is introduced to the task at hand (building a tower out of blocks, drawing a picture, coloring in stencils, or reading a book).</a:t>
            </a:r>
          </a:p>
          <a:p>
            <a:pPr>
              <a:defRPr/>
            </a:pPr>
            <a:r>
              <a:rPr lang="en-US" sz="1200" dirty="0">
                <a:latin typeface="Chalkboard" charset="0"/>
              </a:rPr>
              <a:t>Therapist begins this technique by saying:</a:t>
            </a:r>
          </a:p>
          <a:p>
            <a:pPr>
              <a:defRPr/>
            </a:pPr>
            <a:endParaRPr lang="en-US" sz="1200" dirty="0">
              <a:latin typeface="Chalkboard" charset="0"/>
            </a:endParaRPr>
          </a:p>
          <a:p>
            <a:pPr lvl="1">
              <a:defRPr/>
            </a:pPr>
            <a:r>
              <a:rPr lang="en-US" sz="1200" i="1" dirty="0">
                <a:latin typeface="Chalkboard" charset="0"/>
              </a:rPr>
              <a:t>	</a:t>
            </a:r>
            <a:r>
              <a:rPr lang="en-US" sz="1200" dirty="0">
                <a:latin typeface="Chalkboard" charset="0"/>
              </a:rPr>
              <a:t>We are going to play the game Beat the Clock. First I will give you ten poker chips.  Now I am going to give a piece of paper with a design on it.  You must color the design and keep your eyes on the work the entire time.  If you look up, distracted by anything around you. you will have to pay me one chip. Each time you get distracted or ask questions or do anything except color the picture, you will give me another chip. When you have accumulated 25 chips, then you may pick from the Treasure Box.</a:t>
            </a:r>
          </a:p>
          <a:p>
            <a:pPr>
              <a:defRPr/>
            </a:pPr>
            <a:endParaRPr lang="en-US" sz="1200" dirty="0">
              <a:latin typeface="Chalkboard" charset="0"/>
            </a:endParaRPr>
          </a:p>
          <a:p>
            <a:pPr>
              <a:defRPr/>
            </a:pPr>
            <a:r>
              <a:rPr lang="en-US" sz="1200" dirty="0">
                <a:latin typeface="Chalkboard" charset="0"/>
              </a:rPr>
              <a:t> On the first trial, the therapist will find out the baseline ability of the child.  Therefore, the therapist uses a second hand on her own watch to time the child. When the therapist has to take away the 4</a:t>
            </a:r>
            <a:r>
              <a:rPr lang="en-US" sz="1200" baseline="30000" dirty="0">
                <a:latin typeface="Chalkboard" charset="0"/>
              </a:rPr>
              <a:t>th</a:t>
            </a:r>
            <a:r>
              <a:rPr lang="en-US" sz="1200" dirty="0">
                <a:latin typeface="Chalkboard" charset="0"/>
              </a:rPr>
              <a:t> chip, she will tell the child that time is up and she beat the clock.  The length of the time the child can attend before taking away the 4</a:t>
            </a:r>
            <a:r>
              <a:rPr lang="en-US" sz="1200" baseline="30000" dirty="0">
                <a:latin typeface="Chalkboard" charset="0"/>
              </a:rPr>
              <a:t>th</a:t>
            </a:r>
            <a:r>
              <a:rPr lang="en-US" sz="1200" dirty="0">
                <a:latin typeface="Chalkboard" charset="0"/>
              </a:rPr>
              <a:t> chip is the baseline.</a:t>
            </a:r>
          </a:p>
          <a:p>
            <a:pPr>
              <a:defRPr/>
            </a:pPr>
            <a:r>
              <a:rPr lang="en-US" sz="1200" dirty="0">
                <a:latin typeface="Chalkboard" charset="0"/>
              </a:rPr>
              <a:t>			</a:t>
            </a:r>
          </a:p>
          <a:p>
            <a:pPr>
              <a:defRPr/>
            </a:pPr>
            <a:r>
              <a:rPr lang="en-US" sz="1200" dirty="0">
                <a:latin typeface="Chalkboard" charset="0"/>
              </a:rPr>
              <a:t>The therapist remains non-intrusive for the first and subsequent trials, except that the therapist does focus on giving a lot of positive reinforcement using words that are usually used against the child (concentrate, attention, focus). After several sessions of training, the child will increase his or her attention span to 5 minutes per timing.  At this point, the therapist will begin to create distractions to make sure that the child is trained enough to do this time span during homework or in a classroom.</a:t>
            </a:r>
          </a:p>
          <a:p>
            <a:endParaRPr lang="en-US" sz="1200" dirty="0"/>
          </a:p>
        </p:txBody>
      </p:sp>
      <p:sp>
        <p:nvSpPr>
          <p:cNvPr id="4" name="Footer Placeholder 3"/>
          <p:cNvSpPr>
            <a:spLocks noGrp="1"/>
          </p:cNvSpPr>
          <p:nvPr>
            <p:ph type="ftr" sz="quarter" idx="11"/>
          </p:nvPr>
        </p:nvSpPr>
        <p:spPr/>
        <p:txBody>
          <a:bodyPr/>
          <a:lstStyle/>
          <a:p>
            <a:r>
              <a:rPr lang="en-US"/>
              <a:t>©2018 Heidi Gerard Kaduson, Ph.D., RPT-S</a:t>
            </a:r>
          </a:p>
        </p:txBody>
      </p:sp>
      <p:sp>
        <p:nvSpPr>
          <p:cNvPr id="5" name="Slide Number Placeholder 4"/>
          <p:cNvSpPr>
            <a:spLocks noGrp="1"/>
          </p:cNvSpPr>
          <p:nvPr>
            <p:ph type="sldNum" sz="quarter" idx="12"/>
          </p:nvPr>
        </p:nvSpPr>
        <p:spPr/>
        <p:txBody>
          <a:bodyPr/>
          <a:lstStyle/>
          <a:p>
            <a:fld id="{731DDE4B-6360-E941-883E-24BB821E7652}" type="slidenum">
              <a:rPr lang="en-US" smtClean="0"/>
              <a:pPr/>
              <a:t>16</a:t>
            </a:fld>
            <a:endParaRPr lang="en-US"/>
          </a:p>
        </p:txBody>
      </p:sp>
    </p:spTree>
    <p:extLst>
      <p:ext uri="{BB962C8B-B14F-4D97-AF65-F5344CB8AC3E}">
        <p14:creationId xmlns:p14="http://schemas.microsoft.com/office/powerpoint/2010/main" val="13393979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370418"/>
            <a:ext cx="6172200" cy="1188303"/>
          </a:xfrm>
        </p:spPr>
        <p:txBody>
          <a:bodyPr/>
          <a:lstStyle/>
          <a:p>
            <a:pPr algn="ctr"/>
            <a:r>
              <a:rPr lang="en-US" dirty="0"/>
              <a:t>Bubble Blowing Game</a:t>
            </a:r>
          </a:p>
        </p:txBody>
      </p:sp>
      <p:sp>
        <p:nvSpPr>
          <p:cNvPr id="3" name="Content Placeholder 2"/>
          <p:cNvSpPr>
            <a:spLocks noGrp="1"/>
          </p:cNvSpPr>
          <p:nvPr>
            <p:ph idx="1"/>
          </p:nvPr>
        </p:nvSpPr>
        <p:spPr/>
        <p:txBody>
          <a:bodyPr/>
          <a:lstStyle/>
          <a:p>
            <a:pPr>
              <a:defRPr/>
            </a:pPr>
            <a:r>
              <a:rPr lang="en-US" sz="1200" dirty="0">
                <a:latin typeface="Chalkboard" charset="0"/>
              </a:rPr>
              <a:t>(Materials:  Two bottles of bubbles for blowing)</a:t>
            </a:r>
          </a:p>
          <a:p>
            <a:pPr>
              <a:defRPr/>
            </a:pPr>
            <a:endParaRPr lang="en-US" sz="1200" dirty="0">
              <a:latin typeface="Chalkboard" charset="0"/>
            </a:endParaRPr>
          </a:p>
          <a:p>
            <a:pPr>
              <a:defRPr/>
            </a:pPr>
            <a:r>
              <a:rPr lang="en-US" sz="1200" dirty="0">
                <a:latin typeface="Chalkboard" charset="0"/>
              </a:rPr>
              <a:t>The therapist starts by giving the child a bottle of bubbles, and has her own bottle as well.  Then the therapist illustrates how to blow the bubbles:</a:t>
            </a:r>
          </a:p>
          <a:p>
            <a:r>
              <a:rPr lang="en-US" sz="1200" dirty="0">
                <a:latin typeface="Chalkboard" charset="0"/>
              </a:rPr>
              <a:t>This is the Bubble Blowing Game. There are many ways to blow bubbles.  If you take a quick breath and blow fast, you don</a:t>
            </a:r>
            <a:r>
              <a:rPr lang="ja-JP" altLang="en-US" sz="1200" dirty="0"/>
              <a:t>’</a:t>
            </a:r>
            <a:r>
              <a:rPr lang="en-US" altLang="ja-JP" sz="1200" dirty="0">
                <a:latin typeface="Chalkboard" charset="0"/>
              </a:rPr>
              <a:t>t get any bubbles. (Illustrate)</a:t>
            </a:r>
          </a:p>
          <a:p>
            <a:endParaRPr lang="en-US" sz="1200" dirty="0">
              <a:latin typeface="Chalkboard" charset="0"/>
            </a:endParaRPr>
          </a:p>
          <a:p>
            <a:r>
              <a:rPr lang="en-US" sz="1200" dirty="0">
                <a:latin typeface="Chalkboard" charset="0"/>
              </a:rPr>
              <a:t>If you take a long breath and blow quickly, you get many small bubbles. (Illustrate)</a:t>
            </a:r>
          </a:p>
          <a:p>
            <a:endParaRPr lang="en-US" sz="1200" dirty="0">
              <a:latin typeface="Chalkboard" charset="0"/>
            </a:endParaRPr>
          </a:p>
          <a:p>
            <a:r>
              <a:rPr lang="en-US" sz="1200" dirty="0">
                <a:latin typeface="Chalkboard" charset="0"/>
              </a:rPr>
              <a:t>But, if you take a long breath and blow very slowly, you get a big bubble. (Illustrate)</a:t>
            </a:r>
          </a:p>
          <a:p>
            <a:endParaRPr lang="en-US" sz="1200" dirty="0">
              <a:latin typeface="Chalkboard" charset="0"/>
            </a:endParaRPr>
          </a:p>
          <a:p>
            <a:r>
              <a:rPr lang="en-US" sz="1200" dirty="0">
                <a:latin typeface="Chalkboard" charset="0"/>
              </a:rPr>
              <a:t>Now it is your turn to practice, and when you have practiced for a while, we will have a competition and see who can win the bubble blowing game.</a:t>
            </a:r>
          </a:p>
          <a:p>
            <a:endParaRPr lang="en-US" sz="1200" dirty="0">
              <a:latin typeface="Chalkboard" charset="0"/>
            </a:endParaRPr>
          </a:p>
          <a:p>
            <a:r>
              <a:rPr lang="en-US" sz="1200" dirty="0">
                <a:latin typeface="Chalkboard" charset="0"/>
              </a:rPr>
              <a:t>The therapist then encourages the child to keep trying and illustrates the noise of inhalation so that the child can understand how much to inhale.  When the child has accomplished one or two big bubbles, then the competition can begin.  The therapist must always hold her pinky up while blowing so that her bubble will always break, and the child will win.</a:t>
            </a:r>
          </a:p>
          <a:p>
            <a:endParaRPr lang="en-US" sz="1200" dirty="0">
              <a:latin typeface="Chalkboard" charset="0"/>
            </a:endParaRPr>
          </a:p>
          <a:p>
            <a:r>
              <a:rPr lang="en-US" sz="1200" dirty="0">
                <a:latin typeface="Chalkboard" charset="0"/>
              </a:rPr>
              <a:t>The bubbles are sent home so that the parents can play the game five times before homework and/or five times before bed.  </a:t>
            </a:r>
          </a:p>
          <a:p>
            <a:endParaRPr lang="en-US" sz="1200" dirty="0"/>
          </a:p>
        </p:txBody>
      </p:sp>
      <p:sp>
        <p:nvSpPr>
          <p:cNvPr id="4" name="Footer Placeholder 3"/>
          <p:cNvSpPr>
            <a:spLocks noGrp="1"/>
          </p:cNvSpPr>
          <p:nvPr>
            <p:ph type="ftr" sz="quarter" idx="11"/>
          </p:nvPr>
        </p:nvSpPr>
        <p:spPr/>
        <p:txBody>
          <a:bodyPr/>
          <a:lstStyle/>
          <a:p>
            <a:r>
              <a:rPr lang="en-US"/>
              <a:t>©2018 Heidi Gerard Kaduson, Ph.D., RPT-S</a:t>
            </a:r>
          </a:p>
        </p:txBody>
      </p:sp>
      <p:sp>
        <p:nvSpPr>
          <p:cNvPr id="5" name="Slide Number Placeholder 4"/>
          <p:cNvSpPr>
            <a:spLocks noGrp="1"/>
          </p:cNvSpPr>
          <p:nvPr>
            <p:ph type="sldNum" sz="quarter" idx="12"/>
          </p:nvPr>
        </p:nvSpPr>
        <p:spPr/>
        <p:txBody>
          <a:bodyPr/>
          <a:lstStyle/>
          <a:p>
            <a:fld id="{731DDE4B-6360-E941-883E-24BB821E7652}" type="slidenum">
              <a:rPr lang="en-US" smtClean="0"/>
              <a:pPr/>
              <a:t>17</a:t>
            </a:fld>
            <a:endParaRPr lang="en-US"/>
          </a:p>
        </p:txBody>
      </p:sp>
    </p:spTree>
    <p:extLst>
      <p:ext uri="{BB962C8B-B14F-4D97-AF65-F5344CB8AC3E}">
        <p14:creationId xmlns:p14="http://schemas.microsoft.com/office/powerpoint/2010/main" val="7047165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370418"/>
            <a:ext cx="6172200" cy="1161465"/>
          </a:xfrm>
        </p:spPr>
        <p:txBody>
          <a:bodyPr/>
          <a:lstStyle/>
          <a:p>
            <a:pPr algn="ctr"/>
            <a:r>
              <a:rPr lang="en-US" dirty="0"/>
              <a:t>Broadcast News</a:t>
            </a:r>
          </a:p>
        </p:txBody>
      </p:sp>
      <p:sp>
        <p:nvSpPr>
          <p:cNvPr id="3" name="Content Placeholder 2"/>
          <p:cNvSpPr>
            <a:spLocks noGrp="1"/>
          </p:cNvSpPr>
          <p:nvPr>
            <p:ph idx="1"/>
          </p:nvPr>
        </p:nvSpPr>
        <p:spPr/>
        <p:txBody>
          <a:bodyPr/>
          <a:lstStyle/>
          <a:p>
            <a:r>
              <a:rPr lang="en-US" sz="1600" dirty="0">
                <a:latin typeface="Chalkboard" charset="0"/>
              </a:rPr>
              <a:t>(Materials: Video camera, table, chairs, phone, two pieces of blank paper) 	</a:t>
            </a:r>
          </a:p>
          <a:p>
            <a:endParaRPr lang="en-US" sz="1600" dirty="0">
              <a:latin typeface="Chalkboard" charset="0"/>
            </a:endParaRPr>
          </a:p>
          <a:p>
            <a:r>
              <a:rPr lang="en-US" sz="1600" dirty="0">
                <a:latin typeface="Chalkboard" charset="0"/>
              </a:rPr>
              <a:t>The therapist introduces the Broadcast News as a news program starring the therapist and the expert (the child). The therapist talks about what news the two of them will be covering. The child may add any other news stories as well, as long as they are following the theme of the newscast. The therapist introduces the first news story, and states again that the child is the expert for the day. When the introduction of the story is complete, the therapist says that a caller is on the phone. The child picks up the phone, and the therapist changes his/her voice to pretend to be a caller. All of the calls ask the question of the expert. The client then responds to the caller on the telephone. The therapist must not look at the child once they are the caller so that the child can maintain the expert status and stay in the role.  The therapist directs the next newscast and the play follows until the therapist closes the newscast. Once the broadcast begins, the therapist is following and building off of the lead of the child.  </a:t>
            </a:r>
          </a:p>
        </p:txBody>
      </p:sp>
      <p:sp>
        <p:nvSpPr>
          <p:cNvPr id="4" name="Footer Placeholder 3"/>
          <p:cNvSpPr>
            <a:spLocks noGrp="1"/>
          </p:cNvSpPr>
          <p:nvPr>
            <p:ph type="ftr" sz="quarter" idx="11"/>
          </p:nvPr>
        </p:nvSpPr>
        <p:spPr/>
        <p:txBody>
          <a:bodyPr/>
          <a:lstStyle/>
          <a:p>
            <a:r>
              <a:rPr lang="en-US"/>
              <a:t>©2018 Heidi Gerard Kaduson, Ph.D., RPT-S</a:t>
            </a:r>
          </a:p>
        </p:txBody>
      </p:sp>
      <p:sp>
        <p:nvSpPr>
          <p:cNvPr id="5" name="Slide Number Placeholder 4"/>
          <p:cNvSpPr>
            <a:spLocks noGrp="1"/>
          </p:cNvSpPr>
          <p:nvPr>
            <p:ph type="sldNum" sz="quarter" idx="12"/>
          </p:nvPr>
        </p:nvSpPr>
        <p:spPr/>
        <p:txBody>
          <a:bodyPr/>
          <a:lstStyle/>
          <a:p>
            <a:fld id="{731DDE4B-6360-E941-883E-24BB821E7652}" type="slidenum">
              <a:rPr lang="en-US" smtClean="0"/>
              <a:pPr/>
              <a:t>18</a:t>
            </a:fld>
            <a:endParaRPr lang="en-US"/>
          </a:p>
        </p:txBody>
      </p:sp>
    </p:spTree>
    <p:extLst>
      <p:ext uri="{BB962C8B-B14F-4D97-AF65-F5344CB8AC3E}">
        <p14:creationId xmlns:p14="http://schemas.microsoft.com/office/powerpoint/2010/main" val="5261689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370418"/>
            <a:ext cx="6172200" cy="1242076"/>
          </a:xfrm>
        </p:spPr>
        <p:txBody>
          <a:bodyPr/>
          <a:lstStyle/>
          <a:p>
            <a:pPr algn="ctr"/>
            <a:r>
              <a:rPr lang="en-US" dirty="0"/>
              <a:t>Strategic Board Games</a:t>
            </a:r>
          </a:p>
        </p:txBody>
      </p:sp>
      <p:sp>
        <p:nvSpPr>
          <p:cNvPr id="3" name="Content Placeholder 2"/>
          <p:cNvSpPr>
            <a:spLocks noGrp="1"/>
          </p:cNvSpPr>
          <p:nvPr>
            <p:ph idx="1"/>
          </p:nvPr>
        </p:nvSpPr>
        <p:spPr/>
        <p:txBody>
          <a:bodyPr/>
          <a:lstStyle/>
          <a:p>
            <a:r>
              <a:rPr lang="en-US" sz="1600" dirty="0">
                <a:latin typeface="Chalkboard" charset="0"/>
              </a:rPr>
              <a:t>(Materials:  Games of Strategy:  </a:t>
            </a:r>
            <a:r>
              <a:rPr lang="en-US" sz="1600" i="1" dirty="0">
                <a:latin typeface="Chalkboard" charset="0"/>
              </a:rPr>
              <a:t>Trouble, Sorry, Connect Four)</a:t>
            </a:r>
          </a:p>
          <a:p>
            <a:endParaRPr lang="en-US" sz="1600" i="1" dirty="0">
              <a:latin typeface="Chalkboard" charset="0"/>
            </a:endParaRPr>
          </a:p>
          <a:p>
            <a:r>
              <a:rPr lang="en-US" sz="1600" dirty="0">
                <a:latin typeface="Chalkboard" charset="0"/>
              </a:rPr>
              <a:t>Therapist plays the games with the child.  During a strategic game, the therapist starts by going over the rules, and then allows the child to be first.  The therapist does not comment on the child</a:t>
            </a:r>
            <a:r>
              <a:rPr lang="ja-JP" altLang="en-US" sz="1600" dirty="0"/>
              <a:t>’</a:t>
            </a:r>
            <a:r>
              <a:rPr lang="en-US" altLang="ja-JP" sz="1600" dirty="0">
                <a:latin typeface="Chalkboard" charset="0"/>
              </a:rPr>
              <a:t>s moves.  When it is the therapist</a:t>
            </a:r>
            <a:r>
              <a:rPr lang="ja-JP" altLang="en-US" sz="1600" dirty="0"/>
              <a:t>’</a:t>
            </a:r>
            <a:r>
              <a:rPr lang="en-US" altLang="ja-JP" sz="1600" dirty="0">
                <a:latin typeface="Chalkboard" charset="0"/>
              </a:rPr>
              <a:t>s turn, she says aloud all strategies she is thinking about, and why she is thinking that way.  Child will overhear what the therapist says, and if successful, the child might copy, but it is very important for the therapist not to comment on anything else, just her own moves and thoughts about it.</a:t>
            </a:r>
          </a:p>
          <a:p>
            <a:endParaRPr lang="en-US" dirty="0">
              <a:latin typeface="Chalkboard" charset="0"/>
            </a:endParaRPr>
          </a:p>
        </p:txBody>
      </p:sp>
      <p:sp>
        <p:nvSpPr>
          <p:cNvPr id="4" name="Footer Placeholder 3"/>
          <p:cNvSpPr>
            <a:spLocks noGrp="1"/>
          </p:cNvSpPr>
          <p:nvPr>
            <p:ph type="ftr" sz="quarter" idx="11"/>
          </p:nvPr>
        </p:nvSpPr>
        <p:spPr/>
        <p:txBody>
          <a:bodyPr/>
          <a:lstStyle/>
          <a:p>
            <a:r>
              <a:rPr lang="en-US"/>
              <a:t>©2018 Heidi Gerard Kaduson, Ph.D., RPT-S</a:t>
            </a:r>
          </a:p>
        </p:txBody>
      </p:sp>
      <p:sp>
        <p:nvSpPr>
          <p:cNvPr id="5" name="Slide Number Placeholder 4"/>
          <p:cNvSpPr>
            <a:spLocks noGrp="1"/>
          </p:cNvSpPr>
          <p:nvPr>
            <p:ph type="sldNum" sz="quarter" idx="12"/>
          </p:nvPr>
        </p:nvSpPr>
        <p:spPr/>
        <p:txBody>
          <a:bodyPr/>
          <a:lstStyle/>
          <a:p>
            <a:fld id="{731DDE4B-6360-E941-883E-24BB821E7652}" type="slidenum">
              <a:rPr lang="en-US" smtClean="0"/>
              <a:pPr/>
              <a:t>19</a:t>
            </a:fld>
            <a:endParaRPr lang="en-US"/>
          </a:p>
        </p:txBody>
      </p:sp>
    </p:spTree>
    <p:extLst>
      <p:ext uri="{BB962C8B-B14F-4D97-AF65-F5344CB8AC3E}">
        <p14:creationId xmlns:p14="http://schemas.microsoft.com/office/powerpoint/2010/main" val="987805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370418"/>
            <a:ext cx="6172200" cy="1188303"/>
          </a:xfrm>
        </p:spPr>
        <p:txBody>
          <a:bodyPr/>
          <a:lstStyle/>
          <a:p>
            <a:pPr algn="ctr"/>
            <a:r>
              <a:rPr lang="en-US" dirty="0"/>
              <a:t>Berkeley Puppet Interview</a:t>
            </a:r>
          </a:p>
        </p:txBody>
      </p:sp>
      <p:sp>
        <p:nvSpPr>
          <p:cNvPr id="3" name="Content Placeholder 2"/>
          <p:cNvSpPr>
            <a:spLocks noGrp="1"/>
          </p:cNvSpPr>
          <p:nvPr>
            <p:ph idx="1"/>
          </p:nvPr>
        </p:nvSpPr>
        <p:spPr/>
        <p:txBody>
          <a:bodyPr/>
          <a:lstStyle/>
          <a:p>
            <a:r>
              <a:rPr lang="en-US" sz="1400" dirty="0">
                <a:latin typeface="Arial"/>
                <a:cs typeface="Arial"/>
              </a:rPr>
              <a:t>Materials – Puppets; Berkeley Statements (provided separately).   </a:t>
            </a:r>
          </a:p>
          <a:p>
            <a:endParaRPr lang="en-US" sz="1400" dirty="0">
              <a:latin typeface="Arial"/>
              <a:cs typeface="Arial"/>
            </a:endParaRPr>
          </a:p>
          <a:p>
            <a:r>
              <a:rPr lang="en-US" sz="1400" dirty="0">
                <a:latin typeface="Arial"/>
                <a:cs typeface="Arial"/>
              </a:rPr>
              <a:t>Puppets are put together while the child gets comfortable.  Then Therapist has </a:t>
            </a:r>
            <a:r>
              <a:rPr lang="en-US" sz="1400" i="1" dirty="0">
                <a:latin typeface="Arial"/>
                <a:cs typeface="Arial"/>
              </a:rPr>
              <a:t>Iggy </a:t>
            </a:r>
            <a:r>
              <a:rPr lang="en-US" sz="1400" dirty="0">
                <a:latin typeface="Arial"/>
                <a:cs typeface="Arial"/>
              </a:rPr>
              <a:t> on one hand and </a:t>
            </a:r>
            <a:r>
              <a:rPr lang="en-US" sz="1400" i="1" dirty="0" err="1">
                <a:latin typeface="Arial"/>
                <a:cs typeface="Arial"/>
              </a:rPr>
              <a:t>Ziggy</a:t>
            </a:r>
            <a:r>
              <a:rPr lang="en-US" sz="1400" dirty="0">
                <a:latin typeface="Arial"/>
                <a:cs typeface="Arial"/>
              </a:rPr>
              <a:t> on the other hand.  Therapist must have puppets say the statements and then ask the puppet of the child, “What about you?”  Child can comment or just point.  Therapist must always remember to look only at the puppet and not the child.</a:t>
            </a:r>
          </a:p>
          <a:p>
            <a:endParaRPr lang="en-US" sz="1400" dirty="0"/>
          </a:p>
        </p:txBody>
      </p:sp>
      <p:sp>
        <p:nvSpPr>
          <p:cNvPr id="4" name="Footer Placeholder 3"/>
          <p:cNvSpPr>
            <a:spLocks noGrp="1"/>
          </p:cNvSpPr>
          <p:nvPr>
            <p:ph type="ftr" sz="quarter" idx="11"/>
          </p:nvPr>
        </p:nvSpPr>
        <p:spPr/>
        <p:txBody>
          <a:bodyPr/>
          <a:lstStyle/>
          <a:p>
            <a:r>
              <a:rPr lang="en-US"/>
              <a:t>©2018 Heidi Gerard Kaduson, Ph.D., RPT-S</a:t>
            </a:r>
          </a:p>
        </p:txBody>
      </p:sp>
      <p:sp>
        <p:nvSpPr>
          <p:cNvPr id="5" name="Slide Number Placeholder 4"/>
          <p:cNvSpPr>
            <a:spLocks noGrp="1"/>
          </p:cNvSpPr>
          <p:nvPr>
            <p:ph type="sldNum" sz="quarter" idx="12"/>
          </p:nvPr>
        </p:nvSpPr>
        <p:spPr/>
        <p:txBody>
          <a:bodyPr/>
          <a:lstStyle/>
          <a:p>
            <a:fld id="{731DDE4B-6360-E941-883E-24BB821E7652}" type="slidenum">
              <a:rPr lang="en-US" smtClean="0"/>
              <a:pPr/>
              <a:t>2</a:t>
            </a:fld>
            <a:endParaRPr lang="en-US"/>
          </a:p>
        </p:txBody>
      </p:sp>
    </p:spTree>
    <p:extLst>
      <p:ext uri="{BB962C8B-B14F-4D97-AF65-F5344CB8AC3E}">
        <p14:creationId xmlns:p14="http://schemas.microsoft.com/office/powerpoint/2010/main" val="267359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370418"/>
            <a:ext cx="6172200" cy="1161465"/>
          </a:xfrm>
        </p:spPr>
        <p:txBody>
          <a:bodyPr/>
          <a:lstStyle/>
          <a:p>
            <a:pPr algn="ctr"/>
            <a:r>
              <a:rPr lang="en-US" sz="4000" dirty="0"/>
              <a:t>The Pick Up Sticks Self-Control Game</a:t>
            </a:r>
          </a:p>
        </p:txBody>
      </p:sp>
      <p:sp>
        <p:nvSpPr>
          <p:cNvPr id="3" name="Content Placeholder 2"/>
          <p:cNvSpPr>
            <a:spLocks noGrp="1"/>
          </p:cNvSpPr>
          <p:nvPr>
            <p:ph idx="1"/>
          </p:nvPr>
        </p:nvSpPr>
        <p:spPr/>
        <p:txBody>
          <a:bodyPr/>
          <a:lstStyle/>
          <a:p>
            <a:r>
              <a:rPr lang="en-US" sz="1600" dirty="0">
                <a:latin typeface="Chalkboard" charset="0"/>
              </a:rPr>
              <a:t>(Materials:  Pick Up Sticks Game).</a:t>
            </a:r>
          </a:p>
          <a:p>
            <a:endParaRPr lang="en-US" sz="1800" dirty="0">
              <a:latin typeface="Chalkboard" charset="0"/>
            </a:endParaRPr>
          </a:p>
          <a:p>
            <a:r>
              <a:rPr lang="en-US" sz="1600" dirty="0">
                <a:latin typeface="Chalkboard" charset="0"/>
              </a:rPr>
              <a:t>This game is introduced as a self-control game.  The therapist reviews the rules of the game </a:t>
            </a:r>
            <a:r>
              <a:rPr lang="en-US" sz="1600" dirty="0"/>
              <a:t>–</a:t>
            </a:r>
            <a:r>
              <a:rPr lang="en-US" sz="1600" dirty="0">
                <a:latin typeface="Chalkboard" charset="0"/>
              </a:rPr>
              <a:t> one must remove a stick without disturbing the other sticks in the pile.  If one makes any other sticks move, they must lose that turn and put the stick back.  The first stick to be picked up by each player will be the  Stick to help remove the others without disturbing the pile.  </a:t>
            </a:r>
          </a:p>
          <a:p>
            <a:endParaRPr lang="en-US" sz="1600" dirty="0">
              <a:latin typeface="Chalkboard" charset="0"/>
            </a:endParaRPr>
          </a:p>
          <a:p>
            <a:r>
              <a:rPr lang="en-US" sz="1600" dirty="0">
                <a:latin typeface="Chalkboard" charset="0"/>
              </a:rPr>
              <a:t>The child goes first and holds the game in his fist, and drops it onto the table or floor (not carpeted).  Then the child removes all the sticks that are easy to move and separated from the pile.  The therapist</a:t>
            </a:r>
            <a:r>
              <a:rPr lang="ja-JP" altLang="en-US" sz="1600" dirty="0"/>
              <a:t>’</a:t>
            </a:r>
            <a:r>
              <a:rPr lang="en-US" altLang="ja-JP" sz="1600" dirty="0">
                <a:latin typeface="Chalkboard" charset="0"/>
              </a:rPr>
              <a:t>s job is to match the number of sticks that the child has taken, plus one more.  While the therapist is removing the sticks, she continually talks aloud about how she is trying to have good self-control, and she is breathing deeply to keep herself calm, etc.  This will illustrate for the child what he can do to make it more successful on his next turn.  The game ends when there are no sticks left to pick up</a:t>
            </a:r>
            <a:r>
              <a:rPr lang="en-US" altLang="ja-JP" sz="1800" dirty="0">
                <a:latin typeface="Chalkboard" charset="0"/>
              </a:rPr>
              <a:t>.  </a:t>
            </a:r>
          </a:p>
          <a:p>
            <a:endParaRPr lang="en-US" sz="1600" dirty="0"/>
          </a:p>
        </p:txBody>
      </p:sp>
      <p:sp>
        <p:nvSpPr>
          <p:cNvPr id="4" name="Footer Placeholder 3"/>
          <p:cNvSpPr>
            <a:spLocks noGrp="1"/>
          </p:cNvSpPr>
          <p:nvPr>
            <p:ph type="ftr" sz="quarter" idx="11"/>
          </p:nvPr>
        </p:nvSpPr>
        <p:spPr/>
        <p:txBody>
          <a:bodyPr/>
          <a:lstStyle/>
          <a:p>
            <a:r>
              <a:rPr lang="en-US"/>
              <a:t>©2018 Heidi Gerard Kaduson, Ph.D., RPT-S</a:t>
            </a:r>
          </a:p>
        </p:txBody>
      </p:sp>
      <p:sp>
        <p:nvSpPr>
          <p:cNvPr id="5" name="Slide Number Placeholder 4"/>
          <p:cNvSpPr>
            <a:spLocks noGrp="1"/>
          </p:cNvSpPr>
          <p:nvPr>
            <p:ph type="sldNum" sz="quarter" idx="12"/>
          </p:nvPr>
        </p:nvSpPr>
        <p:spPr/>
        <p:txBody>
          <a:bodyPr/>
          <a:lstStyle/>
          <a:p>
            <a:fld id="{731DDE4B-6360-E941-883E-24BB821E7652}" type="slidenum">
              <a:rPr lang="en-US" smtClean="0"/>
              <a:pPr/>
              <a:t>20</a:t>
            </a:fld>
            <a:endParaRPr lang="en-US"/>
          </a:p>
        </p:txBody>
      </p:sp>
    </p:spTree>
    <p:extLst>
      <p:ext uri="{BB962C8B-B14F-4D97-AF65-F5344CB8AC3E}">
        <p14:creationId xmlns:p14="http://schemas.microsoft.com/office/powerpoint/2010/main" val="35132083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370418"/>
            <a:ext cx="6172200" cy="1188303"/>
          </a:xfrm>
        </p:spPr>
        <p:txBody>
          <a:bodyPr/>
          <a:lstStyle/>
          <a:p>
            <a:pPr algn="ctr"/>
            <a:r>
              <a:rPr lang="en-US" dirty="0"/>
              <a:t>Feeling Charades</a:t>
            </a:r>
          </a:p>
        </p:txBody>
      </p:sp>
      <p:sp>
        <p:nvSpPr>
          <p:cNvPr id="3" name="Content Placeholder 2"/>
          <p:cNvSpPr>
            <a:spLocks noGrp="1"/>
          </p:cNvSpPr>
          <p:nvPr>
            <p:ph idx="1"/>
          </p:nvPr>
        </p:nvSpPr>
        <p:spPr>
          <a:xfrm>
            <a:off x="342900" y="2133600"/>
            <a:ext cx="6172200" cy="7406760"/>
          </a:xfrm>
        </p:spPr>
        <p:txBody>
          <a:bodyPr/>
          <a:lstStyle/>
          <a:p>
            <a:pPr marL="0" indent="0">
              <a:buNone/>
            </a:pPr>
            <a:r>
              <a:rPr lang="en-US" sz="1400" dirty="0"/>
              <a:t>(Materials:  copy paper, pencils.)</a:t>
            </a:r>
          </a:p>
          <a:p>
            <a:pPr marL="0" indent="0">
              <a:buNone/>
            </a:pPr>
            <a:endParaRPr lang="en-US" sz="1400" dirty="0"/>
          </a:p>
          <a:p>
            <a:pPr marL="0" indent="0">
              <a:buNone/>
            </a:pPr>
            <a:endParaRPr lang="en-US" sz="1400" dirty="0"/>
          </a:p>
          <a:p>
            <a:r>
              <a:rPr lang="en-US" sz="1400" dirty="0"/>
              <a:t>Take two pieces of paper </a:t>
            </a:r>
          </a:p>
          <a:p>
            <a:r>
              <a:rPr lang="en-US" sz="1400" dirty="0"/>
              <a:t>Fold each piece into 4 sections </a:t>
            </a:r>
          </a:p>
          <a:p>
            <a:r>
              <a:rPr lang="en-US" sz="1400" dirty="0"/>
              <a:t>On each piece write a different feeling word </a:t>
            </a:r>
          </a:p>
          <a:p>
            <a:pPr lvl="1"/>
            <a:r>
              <a:rPr lang="en-US" sz="1400" dirty="0"/>
              <a:t>Happy </a:t>
            </a:r>
          </a:p>
          <a:p>
            <a:pPr lvl="1"/>
            <a:r>
              <a:rPr lang="en-US" sz="1400" dirty="0"/>
              <a:t>Sad </a:t>
            </a:r>
          </a:p>
          <a:p>
            <a:pPr lvl="1"/>
            <a:r>
              <a:rPr lang="en-US" sz="1400" dirty="0"/>
              <a:t>Mad </a:t>
            </a:r>
          </a:p>
          <a:p>
            <a:pPr lvl="1"/>
            <a:r>
              <a:rPr lang="en-US" sz="1400" dirty="0"/>
              <a:t>Frustrated </a:t>
            </a:r>
          </a:p>
          <a:p>
            <a:pPr lvl="1"/>
            <a:r>
              <a:rPr lang="en-US" sz="1400" dirty="0"/>
              <a:t>Scared </a:t>
            </a:r>
          </a:p>
          <a:p>
            <a:pPr lvl="1"/>
            <a:r>
              <a:rPr lang="en-US" sz="1400" dirty="0"/>
              <a:t>Confused </a:t>
            </a:r>
          </a:p>
          <a:p>
            <a:pPr lvl="1"/>
            <a:r>
              <a:rPr lang="en-US" sz="1400" dirty="0"/>
              <a:t>Worried </a:t>
            </a:r>
          </a:p>
          <a:p>
            <a:pPr lvl="1"/>
            <a:r>
              <a:rPr lang="en-US" sz="1400" dirty="0"/>
              <a:t>Surprised </a:t>
            </a:r>
          </a:p>
          <a:p>
            <a:r>
              <a:rPr lang="en-US" sz="1400" dirty="0"/>
              <a:t>Place the feeling cards into the middle of the table </a:t>
            </a:r>
          </a:p>
          <a:p>
            <a:pPr marL="0" indent="0">
              <a:buNone/>
            </a:pPr>
            <a:endParaRPr lang="en-US" sz="1400" dirty="0"/>
          </a:p>
          <a:p>
            <a:r>
              <a:rPr lang="en-US" sz="1400" dirty="0"/>
              <a:t>Taking turns, pick a card and act out the feeling word, while the other players try to guess your feeling. </a:t>
            </a:r>
          </a:p>
          <a:p>
            <a:pPr marL="0" indent="0">
              <a:buNone/>
            </a:pPr>
            <a:endParaRPr lang="en-US" sz="1400" dirty="0"/>
          </a:p>
          <a:p>
            <a:r>
              <a:rPr lang="en-US" sz="1400" dirty="0"/>
              <a:t>Return the card to the pile before the next person takes their turn  </a:t>
            </a:r>
          </a:p>
          <a:p>
            <a:endParaRPr lang="en-US" dirty="0"/>
          </a:p>
        </p:txBody>
      </p:sp>
      <p:sp>
        <p:nvSpPr>
          <p:cNvPr id="4" name="Footer Placeholder 3"/>
          <p:cNvSpPr>
            <a:spLocks noGrp="1"/>
          </p:cNvSpPr>
          <p:nvPr>
            <p:ph type="ftr" sz="quarter" idx="11"/>
          </p:nvPr>
        </p:nvSpPr>
        <p:spPr/>
        <p:txBody>
          <a:bodyPr/>
          <a:lstStyle/>
          <a:p>
            <a:r>
              <a:rPr lang="en-US"/>
              <a:t>©2018 Heidi Gerard Kaduson, Ph.D., RPT-S</a:t>
            </a:r>
          </a:p>
        </p:txBody>
      </p:sp>
      <p:sp>
        <p:nvSpPr>
          <p:cNvPr id="5" name="Slide Number Placeholder 4"/>
          <p:cNvSpPr>
            <a:spLocks noGrp="1"/>
          </p:cNvSpPr>
          <p:nvPr>
            <p:ph type="sldNum" sz="quarter" idx="12"/>
          </p:nvPr>
        </p:nvSpPr>
        <p:spPr/>
        <p:txBody>
          <a:bodyPr/>
          <a:lstStyle/>
          <a:p>
            <a:fld id="{731DDE4B-6360-E941-883E-24BB821E7652}" type="slidenum">
              <a:rPr lang="en-US" smtClean="0"/>
              <a:pPr/>
              <a:t>21</a:t>
            </a:fld>
            <a:endParaRPr lang="en-US"/>
          </a:p>
        </p:txBody>
      </p:sp>
    </p:spTree>
    <p:extLst>
      <p:ext uri="{BB962C8B-B14F-4D97-AF65-F5344CB8AC3E}">
        <p14:creationId xmlns:p14="http://schemas.microsoft.com/office/powerpoint/2010/main" val="2199218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370418"/>
            <a:ext cx="6172200" cy="1107692"/>
          </a:xfrm>
        </p:spPr>
        <p:txBody>
          <a:bodyPr/>
          <a:lstStyle/>
          <a:p>
            <a:pPr algn="ctr"/>
            <a:r>
              <a:rPr lang="en-US" dirty="0"/>
              <a:t>Stamp Story</a:t>
            </a:r>
          </a:p>
        </p:txBody>
      </p:sp>
      <p:sp>
        <p:nvSpPr>
          <p:cNvPr id="3" name="Content Placeholder 2"/>
          <p:cNvSpPr>
            <a:spLocks noGrp="1"/>
          </p:cNvSpPr>
          <p:nvPr>
            <p:ph idx="1"/>
          </p:nvPr>
        </p:nvSpPr>
        <p:spPr>
          <a:xfrm>
            <a:off x="342900" y="2133600"/>
            <a:ext cx="6172200" cy="6654328"/>
          </a:xfrm>
        </p:spPr>
        <p:txBody>
          <a:bodyPr/>
          <a:lstStyle/>
          <a:p>
            <a:pPr marL="0" indent="0">
              <a:buNone/>
            </a:pPr>
            <a:endParaRPr lang="en-US" sz="1600" dirty="0">
              <a:solidFill>
                <a:schemeClr val="tx1"/>
              </a:solidFill>
              <a:latin typeface="+mn-lt"/>
              <a:ea typeface="+mn-ea"/>
              <a:cs typeface="+mn-cs"/>
            </a:endParaRPr>
          </a:p>
          <a:p>
            <a:pPr marL="0" lvl="0" indent="0">
              <a:buNone/>
            </a:pPr>
            <a:r>
              <a:rPr lang="en-US" sz="1600" dirty="0">
                <a:solidFill>
                  <a:schemeClr val="tx1"/>
                </a:solidFill>
                <a:latin typeface="+mn-lt"/>
                <a:ea typeface="+mn-ea"/>
                <a:cs typeface="+mn-cs"/>
              </a:rPr>
              <a:t>(Materials: different feeling face stamps, different colored ink pads, large white paper)</a:t>
            </a:r>
          </a:p>
          <a:p>
            <a:pPr lvl="0"/>
            <a:endParaRPr lang="en-US" sz="1600" dirty="0">
              <a:solidFill>
                <a:schemeClr val="tx1"/>
              </a:solidFill>
              <a:latin typeface="+mn-lt"/>
              <a:ea typeface="+mn-ea"/>
              <a:cs typeface="+mn-cs"/>
            </a:endParaRPr>
          </a:p>
          <a:p>
            <a:pPr lvl="0"/>
            <a:r>
              <a:rPr lang="en-US" sz="1600" dirty="0">
                <a:solidFill>
                  <a:schemeClr val="tx1"/>
                </a:solidFill>
                <a:latin typeface="+mn-lt"/>
                <a:ea typeface="+mn-ea"/>
                <a:cs typeface="+mn-cs"/>
              </a:rPr>
              <a:t>Using </a:t>
            </a:r>
            <a:r>
              <a:rPr lang="en-US" sz="1600" dirty="0"/>
              <a:t>the</a:t>
            </a:r>
            <a:r>
              <a:rPr lang="en-US" sz="1600" dirty="0">
                <a:solidFill>
                  <a:schemeClr val="tx1"/>
                </a:solidFill>
                <a:latin typeface="+mn-lt"/>
                <a:ea typeface="+mn-ea"/>
                <a:cs typeface="+mn-cs"/>
              </a:rPr>
              <a:t> large piece of paper, the therapist will write out a small portion of the upcoming event, one at a time, starting with non-threatening time such as waking up in the morning of that day (</a:t>
            </a:r>
            <a:r>
              <a:rPr lang="en-US" sz="1600" dirty="0"/>
              <a:t>i.e.,</a:t>
            </a:r>
            <a:r>
              <a:rPr lang="en-US" sz="1600" dirty="0">
                <a:solidFill>
                  <a:schemeClr val="tx1"/>
                </a:solidFill>
                <a:latin typeface="+mn-lt"/>
                <a:ea typeface="+mn-ea"/>
                <a:cs typeface="+mn-cs"/>
              </a:rPr>
              <a:t> for the first day of school therapist writes: wake up, get ready, ride to school, math class, reading class, writing class, science class, History class, Lunch, ride home, homework, dinner, get ready for bed, go to bed)  Therapist only writes one at a time, and waits for the child to put stamp under that before adding another portion.</a:t>
            </a:r>
          </a:p>
          <a:p>
            <a:pPr lvl="0"/>
            <a:endParaRPr lang="en-US" sz="1600" dirty="0">
              <a:solidFill>
                <a:schemeClr val="tx1"/>
              </a:solidFill>
              <a:latin typeface="+mn-lt"/>
              <a:ea typeface="+mn-ea"/>
              <a:cs typeface="+mn-cs"/>
            </a:endParaRPr>
          </a:p>
          <a:p>
            <a:pPr lvl="0"/>
            <a:r>
              <a:rPr lang="en-US" sz="1600" dirty="0">
                <a:solidFill>
                  <a:schemeClr val="tx1"/>
                </a:solidFill>
                <a:latin typeface="+mn-lt"/>
                <a:ea typeface="+mn-ea"/>
                <a:cs typeface="+mn-cs"/>
              </a:rPr>
              <a:t>The therapist tells the child to pick which feeling face they want to use </a:t>
            </a:r>
            <a:r>
              <a:rPr lang="en-US" sz="1600" dirty="0"/>
              <a:t>after the writing of the first item, and which color they want to put the stamp into.  The child does one item at a time, and therapist doesn’t write another portion until the child has put the feeling face stamp on the page under the statement written.  </a:t>
            </a:r>
          </a:p>
          <a:p>
            <a:pPr marL="0" indent="0">
              <a:buNone/>
            </a:pPr>
            <a:endParaRPr lang="en-US" sz="1600" dirty="0"/>
          </a:p>
        </p:txBody>
      </p:sp>
      <p:sp>
        <p:nvSpPr>
          <p:cNvPr id="4" name="Footer Placeholder 3"/>
          <p:cNvSpPr>
            <a:spLocks noGrp="1"/>
          </p:cNvSpPr>
          <p:nvPr>
            <p:ph type="ftr" sz="quarter" idx="11"/>
          </p:nvPr>
        </p:nvSpPr>
        <p:spPr/>
        <p:txBody>
          <a:bodyPr/>
          <a:lstStyle/>
          <a:p>
            <a:r>
              <a:rPr lang="en-US"/>
              <a:t>©2018 Heidi Gerard Kaduson, Ph.D., RPT-S</a:t>
            </a:r>
          </a:p>
        </p:txBody>
      </p:sp>
      <p:sp>
        <p:nvSpPr>
          <p:cNvPr id="5" name="Slide Number Placeholder 4"/>
          <p:cNvSpPr>
            <a:spLocks noGrp="1"/>
          </p:cNvSpPr>
          <p:nvPr>
            <p:ph type="sldNum" sz="quarter" idx="12"/>
          </p:nvPr>
        </p:nvSpPr>
        <p:spPr/>
        <p:txBody>
          <a:bodyPr/>
          <a:lstStyle/>
          <a:p>
            <a:fld id="{731DDE4B-6360-E941-883E-24BB821E7652}" type="slidenum">
              <a:rPr lang="en-US" smtClean="0"/>
              <a:pPr/>
              <a:t>22</a:t>
            </a:fld>
            <a:endParaRPr lang="en-US"/>
          </a:p>
        </p:txBody>
      </p:sp>
    </p:spTree>
    <p:extLst>
      <p:ext uri="{BB962C8B-B14F-4D97-AF65-F5344CB8AC3E}">
        <p14:creationId xmlns:p14="http://schemas.microsoft.com/office/powerpoint/2010/main" val="10754328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370418"/>
            <a:ext cx="6172200" cy="1188303"/>
          </a:xfrm>
        </p:spPr>
        <p:txBody>
          <a:bodyPr/>
          <a:lstStyle/>
          <a:p>
            <a:pPr algn="ctr"/>
            <a:r>
              <a:rPr lang="en-US" dirty="0"/>
              <a:t>Billboard</a:t>
            </a:r>
          </a:p>
        </p:txBody>
      </p:sp>
      <p:sp>
        <p:nvSpPr>
          <p:cNvPr id="3" name="Content Placeholder 2"/>
          <p:cNvSpPr>
            <a:spLocks noGrp="1"/>
          </p:cNvSpPr>
          <p:nvPr>
            <p:ph idx="1"/>
          </p:nvPr>
        </p:nvSpPr>
        <p:spPr/>
        <p:txBody>
          <a:bodyPr/>
          <a:lstStyle/>
          <a:p>
            <a:pPr lvl="0"/>
            <a:r>
              <a:rPr lang="en-US" sz="1600" dirty="0">
                <a:solidFill>
                  <a:schemeClr val="tx1"/>
                </a:solidFill>
                <a:latin typeface="+mn-lt"/>
                <a:ea typeface="+mn-ea"/>
              </a:rPr>
              <a:t>(Materials: white paper, crayons or markers; magazines for pictures; and other arts and crafts materials to decorate)</a:t>
            </a:r>
          </a:p>
          <a:p>
            <a:pPr lvl="0"/>
            <a:endParaRPr lang="en-US" sz="1600" dirty="0">
              <a:solidFill>
                <a:schemeClr val="tx1"/>
              </a:solidFill>
              <a:latin typeface="+mn-lt"/>
              <a:ea typeface="+mn-ea"/>
            </a:endParaRPr>
          </a:p>
          <a:p>
            <a:pPr lvl="0"/>
            <a:r>
              <a:rPr lang="en-US" sz="1600" dirty="0">
                <a:solidFill>
                  <a:schemeClr val="tx1"/>
                </a:solidFill>
                <a:latin typeface="+mn-lt"/>
                <a:ea typeface="+mn-ea"/>
              </a:rPr>
              <a:t>Create a personal Billboard advertising yourself</a:t>
            </a:r>
          </a:p>
          <a:p>
            <a:pPr marL="0" lvl="0" indent="0">
              <a:buNone/>
            </a:pPr>
            <a:endParaRPr lang="en-US" sz="1600" dirty="0">
              <a:solidFill>
                <a:schemeClr val="tx1"/>
              </a:solidFill>
              <a:latin typeface="+mn-lt"/>
              <a:ea typeface="+mn-ea"/>
            </a:endParaRPr>
          </a:p>
          <a:p>
            <a:pPr lvl="1"/>
            <a:r>
              <a:rPr lang="en-US" sz="1600" dirty="0">
                <a:solidFill>
                  <a:schemeClr val="tx1"/>
                </a:solidFill>
                <a:latin typeface="+mn-lt"/>
                <a:ea typeface="+mn-ea"/>
              </a:rPr>
              <a:t>Using only drawings or pictures to illustrate three positive characteristics you have</a:t>
            </a:r>
          </a:p>
          <a:p>
            <a:pPr marL="457200" lvl="1" indent="0">
              <a:buNone/>
            </a:pPr>
            <a:endParaRPr lang="en-US" sz="1600" dirty="0">
              <a:solidFill>
                <a:schemeClr val="tx1"/>
              </a:solidFill>
              <a:latin typeface="+mn-lt"/>
              <a:ea typeface="+mn-ea"/>
            </a:endParaRPr>
          </a:p>
          <a:p>
            <a:pPr lvl="2"/>
            <a:r>
              <a:rPr lang="en-US" sz="1600" dirty="0">
                <a:solidFill>
                  <a:schemeClr val="tx1"/>
                </a:solidFill>
                <a:latin typeface="+mn-lt"/>
                <a:ea typeface="+mn-ea"/>
              </a:rPr>
              <a:t>Must be colorful and positive features only</a:t>
            </a:r>
          </a:p>
          <a:p>
            <a:pPr lvl="2"/>
            <a:r>
              <a:rPr lang="en-US" sz="1600" dirty="0">
                <a:solidFill>
                  <a:schemeClr val="tx1"/>
                </a:solidFill>
                <a:latin typeface="+mn-lt"/>
                <a:ea typeface="+mn-ea"/>
              </a:rPr>
              <a:t>No words allowed</a:t>
            </a:r>
          </a:p>
          <a:p>
            <a:endParaRPr lang="en-US" dirty="0"/>
          </a:p>
        </p:txBody>
      </p:sp>
      <p:sp>
        <p:nvSpPr>
          <p:cNvPr id="4" name="Footer Placeholder 3"/>
          <p:cNvSpPr>
            <a:spLocks noGrp="1"/>
          </p:cNvSpPr>
          <p:nvPr>
            <p:ph type="ftr" sz="quarter" idx="11"/>
          </p:nvPr>
        </p:nvSpPr>
        <p:spPr/>
        <p:txBody>
          <a:bodyPr/>
          <a:lstStyle/>
          <a:p>
            <a:r>
              <a:rPr lang="en-US"/>
              <a:t>©2018 Heidi Gerard Kaduson, Ph.D., RPT-S</a:t>
            </a:r>
          </a:p>
        </p:txBody>
      </p:sp>
      <p:sp>
        <p:nvSpPr>
          <p:cNvPr id="5" name="Slide Number Placeholder 4"/>
          <p:cNvSpPr>
            <a:spLocks noGrp="1"/>
          </p:cNvSpPr>
          <p:nvPr>
            <p:ph type="sldNum" sz="quarter" idx="12"/>
          </p:nvPr>
        </p:nvSpPr>
        <p:spPr/>
        <p:txBody>
          <a:bodyPr/>
          <a:lstStyle/>
          <a:p>
            <a:fld id="{731DDE4B-6360-E941-883E-24BB821E7652}" type="slidenum">
              <a:rPr lang="en-US" smtClean="0"/>
              <a:pPr/>
              <a:t>23</a:t>
            </a:fld>
            <a:endParaRPr lang="en-US"/>
          </a:p>
        </p:txBody>
      </p:sp>
    </p:spTree>
    <p:extLst>
      <p:ext uri="{BB962C8B-B14F-4D97-AF65-F5344CB8AC3E}">
        <p14:creationId xmlns:p14="http://schemas.microsoft.com/office/powerpoint/2010/main" val="32493608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370418"/>
            <a:ext cx="6172200" cy="1107692"/>
          </a:xfrm>
        </p:spPr>
        <p:txBody>
          <a:bodyPr/>
          <a:lstStyle/>
          <a:p>
            <a:pPr algn="ctr"/>
            <a:r>
              <a:rPr lang="en-US" dirty="0"/>
              <a:t>Senses Scavenger Hunt</a:t>
            </a:r>
          </a:p>
        </p:txBody>
      </p:sp>
      <p:sp>
        <p:nvSpPr>
          <p:cNvPr id="3" name="Content Placeholder 2"/>
          <p:cNvSpPr>
            <a:spLocks noGrp="1"/>
          </p:cNvSpPr>
          <p:nvPr>
            <p:ph idx="1"/>
          </p:nvPr>
        </p:nvSpPr>
        <p:spPr/>
        <p:txBody>
          <a:bodyPr/>
          <a:lstStyle/>
          <a:p>
            <a:pPr marL="0" lvl="0" indent="0">
              <a:buNone/>
            </a:pPr>
            <a:r>
              <a:rPr lang="en-US" sz="1600" dirty="0">
                <a:solidFill>
                  <a:schemeClr val="tx1"/>
                </a:solidFill>
                <a:latin typeface="+mn-lt"/>
                <a:ea typeface="+mn-ea"/>
              </a:rPr>
              <a:t>(Materials: large sheet of white paper, markers, variety of stickers)</a:t>
            </a:r>
            <a:endParaRPr lang="en-US" sz="1600" dirty="0"/>
          </a:p>
          <a:p>
            <a:pPr marL="0" lvl="0" indent="0">
              <a:buNone/>
            </a:pPr>
            <a:endParaRPr lang="en-US" sz="1600" dirty="0">
              <a:solidFill>
                <a:schemeClr val="tx1"/>
              </a:solidFill>
              <a:latin typeface="+mn-lt"/>
              <a:ea typeface="+mn-ea"/>
            </a:endParaRPr>
          </a:p>
          <a:p>
            <a:pPr lvl="0"/>
            <a:r>
              <a:rPr lang="en-US" sz="1600" dirty="0">
                <a:solidFill>
                  <a:schemeClr val="tx1"/>
                </a:solidFill>
                <a:latin typeface="+mn-lt"/>
                <a:ea typeface="+mn-ea"/>
              </a:rPr>
              <a:t>On a large piece of white paper</a:t>
            </a:r>
          </a:p>
          <a:p>
            <a:pPr lvl="0"/>
            <a:r>
              <a:rPr lang="en-US" sz="1600" dirty="0">
                <a:solidFill>
                  <a:schemeClr val="tx1"/>
                </a:solidFill>
                <a:latin typeface="+mn-lt"/>
                <a:ea typeface="+mn-ea"/>
              </a:rPr>
              <a:t>Draw a circle that fits the whole page</a:t>
            </a:r>
          </a:p>
          <a:p>
            <a:pPr lvl="0"/>
            <a:r>
              <a:rPr lang="en-US" sz="1600" dirty="0">
                <a:solidFill>
                  <a:schemeClr val="tx1"/>
                </a:solidFill>
                <a:latin typeface="+mn-lt"/>
                <a:ea typeface="+mn-ea"/>
              </a:rPr>
              <a:t>Divide the Circle into 6 equal sections</a:t>
            </a:r>
          </a:p>
          <a:p>
            <a:pPr lvl="0"/>
            <a:r>
              <a:rPr lang="en-US" sz="1600" dirty="0">
                <a:solidFill>
                  <a:schemeClr val="tx1"/>
                </a:solidFill>
                <a:latin typeface="+mn-lt"/>
                <a:ea typeface="+mn-ea"/>
              </a:rPr>
              <a:t>In each section write 5 different senses and activities</a:t>
            </a:r>
          </a:p>
          <a:p>
            <a:pPr lvl="1"/>
            <a:r>
              <a:rPr lang="en-US" sz="1600" dirty="0">
                <a:solidFill>
                  <a:schemeClr val="tx1"/>
                </a:solidFill>
                <a:latin typeface="+mn-lt"/>
                <a:ea typeface="+mn-ea"/>
              </a:rPr>
              <a:t>Smell</a:t>
            </a:r>
          </a:p>
          <a:p>
            <a:pPr lvl="1"/>
            <a:r>
              <a:rPr lang="en-US" sz="1600" dirty="0">
                <a:solidFill>
                  <a:schemeClr val="tx1"/>
                </a:solidFill>
                <a:latin typeface="+mn-lt"/>
                <a:ea typeface="+mn-ea"/>
              </a:rPr>
              <a:t>Taste</a:t>
            </a:r>
          </a:p>
          <a:p>
            <a:pPr lvl="1"/>
            <a:r>
              <a:rPr lang="en-US" sz="1600" dirty="0">
                <a:solidFill>
                  <a:schemeClr val="tx1"/>
                </a:solidFill>
                <a:latin typeface="+mn-lt"/>
                <a:ea typeface="+mn-ea"/>
              </a:rPr>
              <a:t>Touch</a:t>
            </a:r>
          </a:p>
          <a:p>
            <a:pPr lvl="1"/>
            <a:r>
              <a:rPr lang="en-US" sz="1600" dirty="0">
                <a:solidFill>
                  <a:schemeClr val="tx1"/>
                </a:solidFill>
                <a:latin typeface="+mn-lt"/>
                <a:ea typeface="+mn-ea"/>
              </a:rPr>
              <a:t>Hear</a:t>
            </a:r>
          </a:p>
          <a:p>
            <a:pPr lvl="1"/>
            <a:r>
              <a:rPr lang="en-US" sz="1600" dirty="0">
                <a:solidFill>
                  <a:schemeClr val="tx1"/>
                </a:solidFill>
                <a:latin typeface="+mn-lt"/>
                <a:ea typeface="+mn-ea"/>
              </a:rPr>
              <a:t>See</a:t>
            </a:r>
          </a:p>
          <a:p>
            <a:pPr lvl="1"/>
            <a:r>
              <a:rPr lang="en-US" sz="1600" dirty="0">
                <a:solidFill>
                  <a:schemeClr val="tx1"/>
                </a:solidFill>
                <a:latin typeface="+mn-lt"/>
                <a:ea typeface="+mn-ea"/>
              </a:rPr>
              <a:t>Do</a:t>
            </a:r>
          </a:p>
          <a:p>
            <a:pPr marL="457200" lvl="1" indent="0">
              <a:buNone/>
            </a:pPr>
            <a:endParaRPr lang="en-US" sz="1600" dirty="0">
              <a:solidFill>
                <a:schemeClr val="tx1"/>
              </a:solidFill>
              <a:latin typeface="+mn-lt"/>
              <a:ea typeface="+mn-ea"/>
            </a:endParaRPr>
          </a:p>
          <a:p>
            <a:pPr lvl="0"/>
            <a:r>
              <a:rPr lang="en-US" sz="1600" dirty="0">
                <a:solidFill>
                  <a:schemeClr val="tx1"/>
                </a:solidFill>
                <a:latin typeface="+mn-lt"/>
                <a:ea typeface="+mn-ea"/>
              </a:rPr>
              <a:t>Ask child to search through stickers or magazines and find things they like to smell, taste, touch, hear, see and do and place them in the appropriate section of the circle</a:t>
            </a:r>
          </a:p>
          <a:p>
            <a:pPr marL="0" indent="0">
              <a:buNone/>
            </a:pPr>
            <a:r>
              <a:rPr lang="en-US" dirty="0">
                <a:solidFill>
                  <a:schemeClr val="tx1"/>
                </a:solidFill>
                <a:latin typeface="+mn-lt"/>
                <a:ea typeface="+mn-ea"/>
                <a:cs typeface="+mn-cs"/>
              </a:rPr>
              <a:t> </a:t>
            </a:r>
          </a:p>
          <a:p>
            <a:endParaRPr lang="en-US" dirty="0"/>
          </a:p>
        </p:txBody>
      </p:sp>
      <p:sp>
        <p:nvSpPr>
          <p:cNvPr id="4" name="Footer Placeholder 3"/>
          <p:cNvSpPr>
            <a:spLocks noGrp="1"/>
          </p:cNvSpPr>
          <p:nvPr>
            <p:ph type="ftr" sz="quarter" idx="11"/>
          </p:nvPr>
        </p:nvSpPr>
        <p:spPr/>
        <p:txBody>
          <a:bodyPr/>
          <a:lstStyle/>
          <a:p>
            <a:r>
              <a:rPr lang="en-US"/>
              <a:t>©2018 Heidi Gerard Kaduson, Ph.D., RPT-S</a:t>
            </a:r>
          </a:p>
        </p:txBody>
      </p:sp>
      <p:sp>
        <p:nvSpPr>
          <p:cNvPr id="5" name="Slide Number Placeholder 4"/>
          <p:cNvSpPr>
            <a:spLocks noGrp="1"/>
          </p:cNvSpPr>
          <p:nvPr>
            <p:ph type="sldNum" sz="quarter" idx="12"/>
          </p:nvPr>
        </p:nvSpPr>
        <p:spPr/>
        <p:txBody>
          <a:bodyPr/>
          <a:lstStyle/>
          <a:p>
            <a:fld id="{731DDE4B-6360-E941-883E-24BB821E7652}" type="slidenum">
              <a:rPr lang="en-US" smtClean="0"/>
              <a:pPr/>
              <a:t>24</a:t>
            </a:fld>
            <a:endParaRPr lang="en-US"/>
          </a:p>
        </p:txBody>
      </p:sp>
    </p:spTree>
    <p:extLst>
      <p:ext uri="{BB962C8B-B14F-4D97-AF65-F5344CB8AC3E}">
        <p14:creationId xmlns:p14="http://schemas.microsoft.com/office/powerpoint/2010/main" val="41288326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370418"/>
            <a:ext cx="6172200" cy="1107692"/>
          </a:xfrm>
        </p:spPr>
        <p:txBody>
          <a:bodyPr/>
          <a:lstStyle/>
          <a:p>
            <a:pPr algn="ctr"/>
            <a:r>
              <a:rPr lang="en-US" dirty="0"/>
              <a:t>All the Good</a:t>
            </a:r>
          </a:p>
        </p:txBody>
      </p:sp>
      <p:sp>
        <p:nvSpPr>
          <p:cNvPr id="3" name="Content Placeholder 2"/>
          <p:cNvSpPr>
            <a:spLocks noGrp="1"/>
          </p:cNvSpPr>
          <p:nvPr>
            <p:ph idx="1"/>
          </p:nvPr>
        </p:nvSpPr>
        <p:spPr/>
        <p:txBody>
          <a:bodyPr/>
          <a:lstStyle/>
          <a:p>
            <a:pPr marL="0" lvl="0" indent="0">
              <a:buNone/>
            </a:pPr>
            <a:r>
              <a:rPr lang="en-US" sz="1600" dirty="0">
                <a:solidFill>
                  <a:schemeClr val="tx1"/>
                </a:solidFill>
                <a:latin typeface="+mn-lt"/>
                <a:ea typeface="+mn-ea"/>
              </a:rPr>
              <a:t>(Materials: clay or </a:t>
            </a:r>
            <a:r>
              <a:rPr lang="en-US" sz="1600" dirty="0" err="1">
                <a:solidFill>
                  <a:schemeClr val="tx1"/>
                </a:solidFill>
                <a:latin typeface="+mn-lt"/>
                <a:ea typeface="+mn-ea"/>
              </a:rPr>
              <a:t>playdoh</a:t>
            </a:r>
            <a:r>
              <a:rPr lang="en-US" sz="1600" dirty="0">
                <a:solidFill>
                  <a:schemeClr val="tx1"/>
                </a:solidFill>
                <a:latin typeface="+mn-lt"/>
                <a:ea typeface="+mn-ea"/>
              </a:rPr>
              <a:t>, bingo chips)</a:t>
            </a:r>
          </a:p>
          <a:p>
            <a:pPr lvl="0"/>
            <a:endParaRPr lang="en-US" sz="1600" dirty="0">
              <a:solidFill>
                <a:schemeClr val="tx1"/>
              </a:solidFill>
              <a:latin typeface="+mn-lt"/>
              <a:ea typeface="+mn-ea"/>
            </a:endParaRPr>
          </a:p>
          <a:p>
            <a:pPr lvl="0"/>
            <a:r>
              <a:rPr lang="en-US" sz="1600" dirty="0">
                <a:solidFill>
                  <a:schemeClr val="tx1"/>
                </a:solidFill>
                <a:latin typeface="+mn-lt"/>
                <a:ea typeface="+mn-ea"/>
              </a:rPr>
              <a:t>Make a pot out of clay or play dough</a:t>
            </a:r>
          </a:p>
          <a:p>
            <a:pPr lvl="0"/>
            <a:endParaRPr lang="en-US" sz="1600" dirty="0">
              <a:solidFill>
                <a:schemeClr val="tx1"/>
              </a:solidFill>
              <a:latin typeface="+mn-lt"/>
              <a:ea typeface="+mn-ea"/>
            </a:endParaRPr>
          </a:p>
          <a:p>
            <a:pPr lvl="0"/>
            <a:r>
              <a:rPr lang="en-US" sz="1600" dirty="0">
                <a:solidFill>
                  <a:schemeClr val="tx1"/>
                </a:solidFill>
                <a:latin typeface="+mn-lt"/>
                <a:ea typeface="+mn-ea"/>
              </a:rPr>
              <a:t>Provide bingo chips</a:t>
            </a:r>
          </a:p>
          <a:p>
            <a:pPr lvl="0"/>
            <a:endParaRPr lang="en-US" sz="1600" dirty="0">
              <a:solidFill>
                <a:schemeClr val="tx1"/>
              </a:solidFill>
              <a:latin typeface="+mn-lt"/>
              <a:ea typeface="+mn-ea"/>
            </a:endParaRPr>
          </a:p>
          <a:p>
            <a:pPr lvl="0"/>
            <a:r>
              <a:rPr lang="en-US" sz="1600" dirty="0">
                <a:solidFill>
                  <a:schemeClr val="tx1"/>
                </a:solidFill>
                <a:latin typeface="+mn-lt"/>
                <a:ea typeface="+mn-ea"/>
              </a:rPr>
              <a:t>The child says something good about himself and puts a chip in the bowl</a:t>
            </a:r>
          </a:p>
          <a:p>
            <a:pPr marL="0" lvl="0" indent="0">
              <a:buNone/>
            </a:pPr>
            <a:endParaRPr lang="en-US" sz="1600" dirty="0">
              <a:solidFill>
                <a:schemeClr val="tx1"/>
              </a:solidFill>
              <a:latin typeface="+mn-lt"/>
              <a:ea typeface="+mn-ea"/>
            </a:endParaRPr>
          </a:p>
          <a:p>
            <a:pPr lvl="1"/>
            <a:r>
              <a:rPr lang="en-US" sz="1600" dirty="0">
                <a:solidFill>
                  <a:schemeClr val="tx1"/>
                </a:solidFill>
                <a:latin typeface="+mn-lt"/>
                <a:ea typeface="+mn-ea"/>
              </a:rPr>
              <a:t>The child fills the bowl with chips that represent good qualities about himself</a:t>
            </a:r>
          </a:p>
          <a:p>
            <a:pPr lvl="0"/>
            <a:endParaRPr lang="en-US" sz="1600" dirty="0">
              <a:solidFill>
                <a:schemeClr val="tx1"/>
              </a:solidFill>
              <a:latin typeface="+mn-lt"/>
              <a:ea typeface="+mn-ea"/>
            </a:endParaRPr>
          </a:p>
          <a:p>
            <a:pPr lvl="0"/>
            <a:r>
              <a:rPr lang="en-US" sz="1600" dirty="0">
                <a:solidFill>
                  <a:schemeClr val="tx1"/>
                </a:solidFill>
                <a:latin typeface="+mn-lt"/>
                <a:ea typeface="+mn-ea"/>
              </a:rPr>
              <a:t>A cover is made for the bowl </a:t>
            </a:r>
          </a:p>
          <a:p>
            <a:pPr lvl="0"/>
            <a:endParaRPr lang="en-US" sz="1600" dirty="0">
              <a:solidFill>
                <a:schemeClr val="tx1"/>
              </a:solidFill>
              <a:latin typeface="+mn-lt"/>
              <a:ea typeface="+mn-ea"/>
            </a:endParaRPr>
          </a:p>
          <a:p>
            <a:pPr lvl="0"/>
            <a:r>
              <a:rPr lang="en-US" sz="1600" dirty="0">
                <a:solidFill>
                  <a:schemeClr val="tx1"/>
                </a:solidFill>
                <a:latin typeface="+mn-lt"/>
                <a:ea typeface="+mn-ea"/>
              </a:rPr>
              <a:t>The </a:t>
            </a:r>
            <a:r>
              <a:rPr lang="en-US" sz="1600" dirty="0"/>
              <a:t>c</a:t>
            </a:r>
            <a:r>
              <a:rPr lang="en-US" sz="1600" dirty="0">
                <a:solidFill>
                  <a:schemeClr val="tx1"/>
                </a:solidFill>
                <a:latin typeface="+mn-lt"/>
                <a:ea typeface="+mn-ea"/>
              </a:rPr>
              <a:t>hild takes the bowl full of chips home as a reminder of all the good things about himself</a:t>
            </a:r>
          </a:p>
          <a:p>
            <a:endParaRPr lang="en-US" dirty="0"/>
          </a:p>
        </p:txBody>
      </p:sp>
      <p:sp>
        <p:nvSpPr>
          <p:cNvPr id="4" name="Footer Placeholder 3"/>
          <p:cNvSpPr>
            <a:spLocks noGrp="1"/>
          </p:cNvSpPr>
          <p:nvPr>
            <p:ph type="ftr" sz="quarter" idx="11"/>
          </p:nvPr>
        </p:nvSpPr>
        <p:spPr/>
        <p:txBody>
          <a:bodyPr/>
          <a:lstStyle/>
          <a:p>
            <a:r>
              <a:rPr lang="en-US"/>
              <a:t>©2018 Heidi Gerard Kaduson, Ph.D., RPT-S</a:t>
            </a:r>
          </a:p>
        </p:txBody>
      </p:sp>
      <p:sp>
        <p:nvSpPr>
          <p:cNvPr id="5" name="Slide Number Placeholder 4"/>
          <p:cNvSpPr>
            <a:spLocks noGrp="1"/>
          </p:cNvSpPr>
          <p:nvPr>
            <p:ph type="sldNum" sz="quarter" idx="12"/>
          </p:nvPr>
        </p:nvSpPr>
        <p:spPr/>
        <p:txBody>
          <a:bodyPr/>
          <a:lstStyle/>
          <a:p>
            <a:fld id="{731DDE4B-6360-E941-883E-24BB821E7652}" type="slidenum">
              <a:rPr lang="en-US" smtClean="0"/>
              <a:pPr/>
              <a:t>25</a:t>
            </a:fld>
            <a:endParaRPr lang="en-US"/>
          </a:p>
        </p:txBody>
      </p:sp>
    </p:spTree>
    <p:extLst>
      <p:ext uri="{BB962C8B-B14F-4D97-AF65-F5344CB8AC3E}">
        <p14:creationId xmlns:p14="http://schemas.microsoft.com/office/powerpoint/2010/main" val="1673055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370418"/>
            <a:ext cx="6172200" cy="1188303"/>
          </a:xfrm>
        </p:spPr>
        <p:txBody>
          <a:bodyPr/>
          <a:lstStyle/>
          <a:p>
            <a:pPr algn="ctr"/>
            <a:r>
              <a:rPr lang="en-US" dirty="0"/>
              <a:t>Feeling Word Game</a:t>
            </a:r>
          </a:p>
        </p:txBody>
      </p:sp>
      <p:sp>
        <p:nvSpPr>
          <p:cNvPr id="3" name="Content Placeholder 2"/>
          <p:cNvSpPr>
            <a:spLocks noGrp="1"/>
          </p:cNvSpPr>
          <p:nvPr>
            <p:ph idx="1"/>
          </p:nvPr>
        </p:nvSpPr>
        <p:spPr>
          <a:xfrm>
            <a:off x="342900" y="2133600"/>
            <a:ext cx="6172200" cy="6040967"/>
          </a:xfrm>
        </p:spPr>
        <p:txBody>
          <a:bodyPr/>
          <a:lstStyle/>
          <a:p>
            <a:pPr marL="0" lvl="0" indent="0">
              <a:buNone/>
            </a:pPr>
            <a:r>
              <a:rPr lang="en-US" sz="1100" dirty="0"/>
              <a:t>(</a:t>
            </a:r>
            <a:r>
              <a:rPr lang="en-US" sz="1100" dirty="0">
                <a:solidFill>
                  <a:schemeClr val="tx1"/>
                </a:solidFill>
              </a:rPr>
              <a:t>Materials</a:t>
            </a:r>
            <a:r>
              <a:rPr lang="en-US" sz="1100" dirty="0"/>
              <a:t>: </a:t>
            </a:r>
            <a:r>
              <a:rPr lang="en-US" sz="1100" dirty="0">
                <a:solidFill>
                  <a:schemeClr val="tx1"/>
                </a:solidFill>
              </a:rPr>
              <a:t>6 sheets of paper, Markers</a:t>
            </a:r>
            <a:r>
              <a:rPr lang="en-US" sz="1100" dirty="0"/>
              <a:t>, </a:t>
            </a:r>
            <a:r>
              <a:rPr lang="en-US" sz="1100" dirty="0">
                <a:solidFill>
                  <a:schemeClr val="tx1"/>
                </a:solidFill>
              </a:rPr>
              <a:t>Bingo chips)</a:t>
            </a:r>
          </a:p>
          <a:p>
            <a:pPr lvl="0"/>
            <a:endParaRPr lang="en-US" sz="1100" dirty="0">
              <a:solidFill>
                <a:schemeClr val="tx1"/>
              </a:solidFill>
            </a:endParaRPr>
          </a:p>
          <a:p>
            <a:pPr lvl="0"/>
            <a:r>
              <a:rPr lang="en-US" sz="1100" dirty="0">
                <a:solidFill>
                  <a:schemeClr val="tx1"/>
                </a:solidFill>
              </a:rPr>
              <a:t>Ask the child to help you come up with feelings to write on the sheets of paper</a:t>
            </a:r>
          </a:p>
          <a:p>
            <a:pPr lvl="1"/>
            <a:r>
              <a:rPr lang="en-US" sz="1100" dirty="0">
                <a:solidFill>
                  <a:schemeClr val="tx1"/>
                </a:solidFill>
              </a:rPr>
              <a:t>Make sure to include : Happy</a:t>
            </a:r>
            <a:r>
              <a:rPr lang="en-US" sz="1100" dirty="0"/>
              <a:t>, </a:t>
            </a:r>
            <a:r>
              <a:rPr lang="en-US" sz="1100" dirty="0">
                <a:solidFill>
                  <a:schemeClr val="tx1"/>
                </a:solidFill>
              </a:rPr>
              <a:t>Mad</a:t>
            </a:r>
            <a:r>
              <a:rPr lang="en-US" sz="1100" dirty="0"/>
              <a:t>, </a:t>
            </a:r>
            <a:r>
              <a:rPr lang="en-US" sz="1100" dirty="0">
                <a:solidFill>
                  <a:schemeClr val="tx1"/>
                </a:solidFill>
              </a:rPr>
              <a:t>Sad</a:t>
            </a:r>
            <a:r>
              <a:rPr lang="en-US" sz="1100" dirty="0"/>
              <a:t>, </a:t>
            </a:r>
            <a:r>
              <a:rPr lang="en-US" sz="1100" dirty="0">
                <a:solidFill>
                  <a:schemeClr val="tx1"/>
                </a:solidFill>
              </a:rPr>
              <a:t>Scared</a:t>
            </a:r>
          </a:p>
          <a:p>
            <a:pPr lvl="1"/>
            <a:r>
              <a:rPr lang="en-US" sz="1100" dirty="0">
                <a:solidFill>
                  <a:schemeClr val="tx1"/>
                </a:solidFill>
              </a:rPr>
              <a:t>Other options include: Frustrated</a:t>
            </a:r>
            <a:r>
              <a:rPr lang="en-US" sz="1100" dirty="0"/>
              <a:t>, </a:t>
            </a:r>
            <a:r>
              <a:rPr lang="en-US" sz="1100" dirty="0">
                <a:solidFill>
                  <a:schemeClr val="tx1"/>
                </a:solidFill>
              </a:rPr>
              <a:t>Excited</a:t>
            </a:r>
            <a:r>
              <a:rPr lang="en-US" sz="1100" dirty="0"/>
              <a:t>, </a:t>
            </a:r>
            <a:r>
              <a:rPr lang="en-US" sz="1100" dirty="0">
                <a:solidFill>
                  <a:schemeClr val="tx1"/>
                </a:solidFill>
              </a:rPr>
              <a:t>Nervous</a:t>
            </a:r>
            <a:r>
              <a:rPr lang="en-US" sz="1100" dirty="0"/>
              <a:t>, </a:t>
            </a:r>
            <a:r>
              <a:rPr lang="en-US" sz="1100" dirty="0">
                <a:solidFill>
                  <a:schemeClr val="tx1"/>
                </a:solidFill>
              </a:rPr>
              <a:t>Confused</a:t>
            </a:r>
          </a:p>
          <a:p>
            <a:pPr lvl="0"/>
            <a:endParaRPr lang="en-US" sz="1100" dirty="0">
              <a:solidFill>
                <a:schemeClr val="tx1"/>
              </a:solidFill>
            </a:endParaRPr>
          </a:p>
          <a:p>
            <a:pPr lvl="0"/>
            <a:r>
              <a:rPr lang="en-US" sz="1100" dirty="0">
                <a:solidFill>
                  <a:schemeClr val="tx1"/>
                </a:solidFill>
              </a:rPr>
              <a:t>Next, Instruct the child that you are going to take turns making up stories and expressing the feelings that a person might feel during the story</a:t>
            </a:r>
          </a:p>
          <a:p>
            <a:pPr lvl="1"/>
            <a:r>
              <a:rPr lang="en-US" sz="1100" dirty="0">
                <a:solidFill>
                  <a:schemeClr val="tx1"/>
                </a:solidFill>
              </a:rPr>
              <a:t>Demonstrate to the child that they are to add bingo chips onto the paper with the feeling that the person in the story might feel</a:t>
            </a:r>
          </a:p>
          <a:p>
            <a:pPr lvl="2"/>
            <a:r>
              <a:rPr lang="en-US" sz="1100" dirty="0">
                <a:solidFill>
                  <a:schemeClr val="tx1"/>
                </a:solidFill>
              </a:rPr>
              <a:t>Further explain and show how a persona can have more of one feeling than another and that can be shown by the quantity of bingo chips used</a:t>
            </a:r>
          </a:p>
          <a:p>
            <a:pPr lvl="3"/>
            <a:r>
              <a:rPr lang="en-US" sz="1100" dirty="0">
                <a:solidFill>
                  <a:schemeClr val="tx1"/>
                </a:solidFill>
              </a:rPr>
              <a:t>A lot of Anger = A lot of Chips; A little bit Nervous = a small quantity of chips</a:t>
            </a:r>
          </a:p>
          <a:p>
            <a:pPr lvl="2"/>
            <a:r>
              <a:rPr lang="en-US" sz="1100" dirty="0">
                <a:solidFill>
                  <a:schemeClr val="tx1"/>
                </a:solidFill>
              </a:rPr>
              <a:t>Emphasis that people are able to feel multiple emotions at once</a:t>
            </a:r>
          </a:p>
          <a:p>
            <a:pPr lvl="0"/>
            <a:endParaRPr lang="en-US" sz="1100" dirty="0">
              <a:solidFill>
                <a:schemeClr val="tx1"/>
              </a:solidFill>
            </a:endParaRPr>
          </a:p>
          <a:p>
            <a:pPr lvl="0"/>
            <a:r>
              <a:rPr lang="en-US" sz="1100" dirty="0">
                <a:solidFill>
                  <a:schemeClr val="tx1"/>
                </a:solidFill>
              </a:rPr>
              <a:t>The therapist begins by making up a general story </a:t>
            </a:r>
          </a:p>
          <a:p>
            <a:pPr lvl="1"/>
            <a:r>
              <a:rPr lang="en-US" sz="1100" dirty="0">
                <a:solidFill>
                  <a:schemeClr val="tx1"/>
                </a:solidFill>
              </a:rPr>
              <a:t>Ex: A girl on a soccer team played really hard during a game and scored a goal, but her team still lost the game. </a:t>
            </a:r>
          </a:p>
          <a:p>
            <a:pPr lvl="2"/>
            <a:r>
              <a:rPr lang="en-US" sz="1100" dirty="0">
                <a:solidFill>
                  <a:schemeClr val="tx1"/>
                </a:solidFill>
              </a:rPr>
              <a:t>The therapist would then say “the girl was really happy that she played so well” and place a large quantity of chips on the</a:t>
            </a:r>
            <a:r>
              <a:rPr lang="en-US" sz="1100" i="1" dirty="0">
                <a:solidFill>
                  <a:schemeClr val="tx1"/>
                </a:solidFill>
              </a:rPr>
              <a:t> Happy</a:t>
            </a:r>
            <a:r>
              <a:rPr lang="en-US" sz="1100" dirty="0">
                <a:solidFill>
                  <a:schemeClr val="tx1"/>
                </a:solidFill>
              </a:rPr>
              <a:t> paper; “She was also frustrated because even though she played so well the team still lost” and place a moderate amount of chips on the </a:t>
            </a:r>
            <a:r>
              <a:rPr lang="en-US" sz="1100" i="1" dirty="0">
                <a:solidFill>
                  <a:schemeClr val="tx1"/>
                </a:solidFill>
              </a:rPr>
              <a:t>Frustrated</a:t>
            </a:r>
            <a:r>
              <a:rPr lang="en-US" sz="1100" dirty="0">
                <a:solidFill>
                  <a:schemeClr val="tx1"/>
                </a:solidFill>
              </a:rPr>
              <a:t> paper; “And she may also feel sad that her team lost” and place a small amount of chips on the </a:t>
            </a:r>
            <a:r>
              <a:rPr lang="en-US" sz="1100" i="1" dirty="0">
                <a:solidFill>
                  <a:schemeClr val="tx1"/>
                </a:solidFill>
              </a:rPr>
              <a:t>Sad</a:t>
            </a:r>
            <a:r>
              <a:rPr lang="en-US" sz="1100" dirty="0">
                <a:solidFill>
                  <a:schemeClr val="tx1"/>
                </a:solidFill>
              </a:rPr>
              <a:t> paper.</a:t>
            </a:r>
          </a:p>
          <a:p>
            <a:pPr lvl="0"/>
            <a:endParaRPr lang="en-US" sz="1100" dirty="0">
              <a:solidFill>
                <a:schemeClr val="tx1"/>
              </a:solidFill>
            </a:endParaRPr>
          </a:p>
          <a:p>
            <a:pPr lvl="0"/>
            <a:r>
              <a:rPr lang="en-US" sz="1100" dirty="0">
                <a:solidFill>
                  <a:schemeClr val="tx1"/>
                </a:solidFill>
              </a:rPr>
              <a:t>Next it is the child’s turn to make up a story</a:t>
            </a:r>
          </a:p>
          <a:p>
            <a:pPr lvl="0"/>
            <a:endParaRPr lang="en-US" sz="1100" dirty="0">
              <a:solidFill>
                <a:schemeClr val="tx1"/>
              </a:solidFill>
            </a:endParaRPr>
          </a:p>
          <a:p>
            <a:pPr lvl="0"/>
            <a:r>
              <a:rPr lang="en-US" sz="1100" dirty="0">
                <a:solidFill>
                  <a:schemeClr val="tx1"/>
                </a:solidFill>
              </a:rPr>
              <a:t>When it is the therapists turn again, they make up a second story that is relevant to the child’s life difficulties.</a:t>
            </a:r>
          </a:p>
          <a:p>
            <a:endParaRPr lang="en-US" sz="1100" dirty="0"/>
          </a:p>
        </p:txBody>
      </p:sp>
      <p:sp>
        <p:nvSpPr>
          <p:cNvPr id="4" name="Footer Placeholder 3"/>
          <p:cNvSpPr>
            <a:spLocks noGrp="1"/>
          </p:cNvSpPr>
          <p:nvPr>
            <p:ph type="ftr" sz="quarter" idx="11"/>
          </p:nvPr>
        </p:nvSpPr>
        <p:spPr/>
        <p:txBody>
          <a:bodyPr/>
          <a:lstStyle/>
          <a:p>
            <a:r>
              <a:rPr lang="en-US"/>
              <a:t>©2018 Heidi Gerard Kaduson, Ph.D., RPT-S</a:t>
            </a:r>
          </a:p>
        </p:txBody>
      </p:sp>
      <p:sp>
        <p:nvSpPr>
          <p:cNvPr id="5" name="Slide Number Placeholder 4"/>
          <p:cNvSpPr>
            <a:spLocks noGrp="1"/>
          </p:cNvSpPr>
          <p:nvPr>
            <p:ph type="sldNum" sz="quarter" idx="12"/>
          </p:nvPr>
        </p:nvSpPr>
        <p:spPr/>
        <p:txBody>
          <a:bodyPr/>
          <a:lstStyle/>
          <a:p>
            <a:fld id="{731DDE4B-6360-E941-883E-24BB821E7652}" type="slidenum">
              <a:rPr lang="en-US" smtClean="0"/>
              <a:pPr/>
              <a:t>26</a:t>
            </a:fld>
            <a:endParaRPr lang="en-US" dirty="0"/>
          </a:p>
        </p:txBody>
      </p:sp>
    </p:spTree>
    <p:extLst>
      <p:ext uri="{BB962C8B-B14F-4D97-AF65-F5344CB8AC3E}">
        <p14:creationId xmlns:p14="http://schemas.microsoft.com/office/powerpoint/2010/main" val="8680355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370419"/>
            <a:ext cx="6172200" cy="1088846"/>
          </a:xfrm>
        </p:spPr>
        <p:txBody>
          <a:bodyPr/>
          <a:lstStyle/>
          <a:p>
            <a:pPr algn="ctr"/>
            <a:r>
              <a:rPr lang="en-US" dirty="0"/>
              <a:t>Dart Gun for Target</a:t>
            </a:r>
          </a:p>
        </p:txBody>
      </p:sp>
      <p:sp>
        <p:nvSpPr>
          <p:cNvPr id="3" name="Content Placeholder 2"/>
          <p:cNvSpPr>
            <a:spLocks noGrp="1"/>
          </p:cNvSpPr>
          <p:nvPr>
            <p:ph idx="1"/>
          </p:nvPr>
        </p:nvSpPr>
        <p:spPr/>
        <p:txBody>
          <a:bodyPr/>
          <a:lstStyle/>
          <a:p>
            <a:pPr marL="0" indent="0">
              <a:buNone/>
            </a:pPr>
            <a:r>
              <a:rPr lang="en-US" sz="1600" dirty="0"/>
              <a:t>(Materials: Nerf single shot guns with suction cup on end </a:t>
            </a:r>
            <a:r>
              <a:rPr lang="mr-IN" sz="1600" dirty="0"/>
              <a:t>–</a:t>
            </a:r>
            <a:r>
              <a:rPr lang="en-US" sz="1600" dirty="0"/>
              <a:t> one for child and one for therapist; white board to draw target on, whiteboard markers)</a:t>
            </a:r>
          </a:p>
          <a:p>
            <a:pPr marL="0" indent="0">
              <a:buNone/>
            </a:pPr>
            <a:endParaRPr lang="en-US" sz="1600" dirty="0"/>
          </a:p>
          <a:p>
            <a:pPr marL="0" indent="0">
              <a:buNone/>
            </a:pPr>
            <a:r>
              <a:rPr lang="en-US" sz="1600" dirty="0"/>
              <a:t>Draw dart target on board with 100 in center, then 75, 50, 25 and 10 on outer rings.  Therapist goes first and says something that she hates (I hate cold weather), and she shoots to miss dartboard altogether.  Then child goes and says something s/he hates and shoots to hit board.  Scores are kept by therapist.  Goal is to just enhance verbalization of feelings (anger, sad, scared </a:t>
            </a:r>
            <a:r>
              <a:rPr lang="mr-IN" sz="1600" dirty="0"/>
              <a:t>–</a:t>
            </a:r>
            <a:r>
              <a:rPr lang="en-US" sz="1600" dirty="0"/>
              <a:t> negative feelings). Therapist focuses only on score and does not discuss what is  being expressed by child. Therapist keeps her expression similar to child’s expression.  </a:t>
            </a:r>
          </a:p>
          <a:p>
            <a:endParaRPr lang="en-US" sz="1600" dirty="0"/>
          </a:p>
          <a:p>
            <a:endParaRPr lang="en-US" sz="1600" dirty="0"/>
          </a:p>
        </p:txBody>
      </p:sp>
      <p:sp>
        <p:nvSpPr>
          <p:cNvPr id="4" name="Footer Placeholder 3"/>
          <p:cNvSpPr>
            <a:spLocks noGrp="1"/>
          </p:cNvSpPr>
          <p:nvPr>
            <p:ph type="ftr" sz="quarter" idx="11"/>
          </p:nvPr>
        </p:nvSpPr>
        <p:spPr/>
        <p:txBody>
          <a:bodyPr/>
          <a:lstStyle/>
          <a:p>
            <a:r>
              <a:rPr lang="en-US"/>
              <a:t>©2018 Heidi Gerard Kaduson, Ph.D., RPT-S</a:t>
            </a:r>
          </a:p>
        </p:txBody>
      </p:sp>
      <p:sp>
        <p:nvSpPr>
          <p:cNvPr id="5" name="Slide Number Placeholder 4"/>
          <p:cNvSpPr>
            <a:spLocks noGrp="1"/>
          </p:cNvSpPr>
          <p:nvPr>
            <p:ph type="sldNum" sz="quarter" idx="12"/>
          </p:nvPr>
        </p:nvSpPr>
        <p:spPr/>
        <p:txBody>
          <a:bodyPr/>
          <a:lstStyle/>
          <a:p>
            <a:fld id="{731DDE4B-6360-E941-883E-24BB821E7652}" type="slidenum">
              <a:rPr lang="en-US" smtClean="0"/>
              <a:pPr/>
              <a:t>27</a:t>
            </a:fld>
            <a:endParaRPr lang="en-US"/>
          </a:p>
        </p:txBody>
      </p:sp>
    </p:spTree>
    <p:extLst>
      <p:ext uri="{BB962C8B-B14F-4D97-AF65-F5344CB8AC3E}">
        <p14:creationId xmlns:p14="http://schemas.microsoft.com/office/powerpoint/2010/main" val="28646210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370419"/>
            <a:ext cx="6172200" cy="1061836"/>
          </a:xfrm>
        </p:spPr>
        <p:txBody>
          <a:bodyPr/>
          <a:lstStyle/>
          <a:p>
            <a:pPr algn="ctr"/>
            <a:r>
              <a:rPr lang="en-US" dirty="0"/>
              <a:t>Kid Like You</a:t>
            </a:r>
          </a:p>
        </p:txBody>
      </p:sp>
      <p:sp>
        <p:nvSpPr>
          <p:cNvPr id="3" name="Content Placeholder 2"/>
          <p:cNvSpPr>
            <a:spLocks noGrp="1"/>
          </p:cNvSpPr>
          <p:nvPr>
            <p:ph idx="1"/>
          </p:nvPr>
        </p:nvSpPr>
        <p:spPr/>
        <p:txBody>
          <a:bodyPr/>
          <a:lstStyle/>
          <a:p>
            <a:r>
              <a:rPr lang="en-US" sz="1600" dirty="0"/>
              <a:t>This technique requires no materials.  The therapist must be convincing so that the child buys into the story.  </a:t>
            </a:r>
          </a:p>
          <a:p>
            <a:endParaRPr lang="en-US" sz="1600" dirty="0"/>
          </a:p>
          <a:p>
            <a:r>
              <a:rPr lang="en-US" sz="1600" dirty="0"/>
              <a:t>Therapist asks the child for help with a new kid she just started seeing.  The new kid is a year younger than the child.  Therapist tells the child that the problem the kid is having (which would be similar to one of the issues of the child she is seeing and asking).  She has to convince the child that this kid won’t talk to her about it so she doesn’t know what is going on, but since the child is a year older, he would know more about these kind of things.  The story grows with questions from the child, and the therapist shows so much appreciation for his knowledge.  She ends by saying she will try that with the kid and let him know how it goes.  </a:t>
            </a:r>
          </a:p>
        </p:txBody>
      </p:sp>
      <p:sp>
        <p:nvSpPr>
          <p:cNvPr id="4" name="Footer Placeholder 3"/>
          <p:cNvSpPr>
            <a:spLocks noGrp="1"/>
          </p:cNvSpPr>
          <p:nvPr>
            <p:ph type="ftr" sz="quarter" idx="11"/>
          </p:nvPr>
        </p:nvSpPr>
        <p:spPr/>
        <p:txBody>
          <a:bodyPr/>
          <a:lstStyle/>
          <a:p>
            <a:r>
              <a:rPr lang="en-US"/>
              <a:t>©2018 Heidi Gerard Kaduson, Ph.D., RPT-S</a:t>
            </a:r>
          </a:p>
        </p:txBody>
      </p:sp>
      <p:sp>
        <p:nvSpPr>
          <p:cNvPr id="5" name="Slide Number Placeholder 4"/>
          <p:cNvSpPr>
            <a:spLocks noGrp="1"/>
          </p:cNvSpPr>
          <p:nvPr>
            <p:ph type="sldNum" sz="quarter" idx="12"/>
          </p:nvPr>
        </p:nvSpPr>
        <p:spPr/>
        <p:txBody>
          <a:bodyPr/>
          <a:lstStyle/>
          <a:p>
            <a:fld id="{731DDE4B-6360-E941-883E-24BB821E7652}" type="slidenum">
              <a:rPr lang="en-US" smtClean="0"/>
              <a:pPr/>
              <a:t>28</a:t>
            </a:fld>
            <a:endParaRPr lang="en-US"/>
          </a:p>
        </p:txBody>
      </p:sp>
    </p:spTree>
    <p:extLst>
      <p:ext uri="{BB962C8B-B14F-4D97-AF65-F5344CB8AC3E}">
        <p14:creationId xmlns:p14="http://schemas.microsoft.com/office/powerpoint/2010/main" val="18621893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370419"/>
            <a:ext cx="6172200" cy="1007742"/>
          </a:xfrm>
        </p:spPr>
        <p:txBody>
          <a:bodyPr/>
          <a:lstStyle/>
          <a:p>
            <a:pPr algn="ctr"/>
            <a:r>
              <a:rPr lang="en-US" dirty="0"/>
              <a:t>Bubble Bombs</a:t>
            </a:r>
          </a:p>
        </p:txBody>
      </p:sp>
      <p:sp>
        <p:nvSpPr>
          <p:cNvPr id="3" name="Content Placeholder 2"/>
          <p:cNvSpPr>
            <a:spLocks noGrp="1"/>
          </p:cNvSpPr>
          <p:nvPr>
            <p:ph idx="1"/>
          </p:nvPr>
        </p:nvSpPr>
        <p:spPr/>
        <p:txBody>
          <a:bodyPr/>
          <a:lstStyle/>
          <a:p>
            <a:r>
              <a:rPr lang="en-US" sz="1600" dirty="0"/>
              <a:t>(Materials:  Bubbles with a bubble gun or electronic bubble maker (if possible), or else multiple holed bubble wands so that the bubbles come out a lot at a time).</a:t>
            </a:r>
          </a:p>
          <a:p>
            <a:endParaRPr lang="en-US" sz="1600" dirty="0"/>
          </a:p>
          <a:p>
            <a:r>
              <a:rPr lang="en-US" sz="1600" dirty="0"/>
              <a:t>Therapist just starts the game with “Now let’s play this bubble game.  I will throw out the bubbles and yell, “bubble bombs”, and you have to break them before they hit the ground.  </a:t>
            </a:r>
          </a:p>
          <a:p>
            <a:endParaRPr lang="en-US" sz="1600" dirty="0"/>
          </a:p>
          <a:p>
            <a:r>
              <a:rPr lang="en-US" sz="1600" dirty="0"/>
              <a:t>After first round if child wants to create the bubbles, the therapist has to break the bubbles before they hit the ground.  Therapist should not be more successful than child, and the sillier the better.  </a:t>
            </a:r>
          </a:p>
          <a:p>
            <a:endParaRPr lang="en-US" sz="1600" dirty="0"/>
          </a:p>
          <a:p>
            <a:r>
              <a:rPr lang="en-US" sz="1600" dirty="0"/>
              <a:t>This is a great technique to reduce anxiety and make it fun.</a:t>
            </a:r>
          </a:p>
        </p:txBody>
      </p:sp>
      <p:sp>
        <p:nvSpPr>
          <p:cNvPr id="4" name="Footer Placeholder 3"/>
          <p:cNvSpPr>
            <a:spLocks noGrp="1"/>
          </p:cNvSpPr>
          <p:nvPr>
            <p:ph type="ftr" sz="quarter" idx="11"/>
          </p:nvPr>
        </p:nvSpPr>
        <p:spPr/>
        <p:txBody>
          <a:bodyPr/>
          <a:lstStyle/>
          <a:p>
            <a:r>
              <a:rPr lang="en-US"/>
              <a:t>©2018 Heidi Gerard Kaduson, Ph.D., RPT-S</a:t>
            </a:r>
          </a:p>
        </p:txBody>
      </p:sp>
      <p:sp>
        <p:nvSpPr>
          <p:cNvPr id="5" name="Slide Number Placeholder 4"/>
          <p:cNvSpPr>
            <a:spLocks noGrp="1"/>
          </p:cNvSpPr>
          <p:nvPr>
            <p:ph type="sldNum" sz="quarter" idx="12"/>
          </p:nvPr>
        </p:nvSpPr>
        <p:spPr/>
        <p:txBody>
          <a:bodyPr/>
          <a:lstStyle/>
          <a:p>
            <a:fld id="{731DDE4B-6360-E941-883E-24BB821E7652}" type="slidenum">
              <a:rPr lang="en-US" smtClean="0"/>
              <a:pPr/>
              <a:t>29</a:t>
            </a:fld>
            <a:endParaRPr lang="en-US"/>
          </a:p>
        </p:txBody>
      </p:sp>
    </p:spTree>
    <p:extLst>
      <p:ext uri="{BB962C8B-B14F-4D97-AF65-F5344CB8AC3E}">
        <p14:creationId xmlns:p14="http://schemas.microsoft.com/office/powerpoint/2010/main" val="1962502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370418"/>
            <a:ext cx="6172200" cy="1215140"/>
          </a:xfrm>
        </p:spPr>
        <p:txBody>
          <a:bodyPr/>
          <a:lstStyle/>
          <a:p>
            <a:r>
              <a:rPr lang="en-US" dirty="0"/>
              <a:t>Puppet Incomplete Sentence Blank</a:t>
            </a:r>
          </a:p>
        </p:txBody>
      </p:sp>
      <p:sp>
        <p:nvSpPr>
          <p:cNvPr id="3" name="Content Placeholder 2"/>
          <p:cNvSpPr>
            <a:spLocks noGrp="1"/>
          </p:cNvSpPr>
          <p:nvPr>
            <p:ph idx="1"/>
          </p:nvPr>
        </p:nvSpPr>
        <p:spPr/>
        <p:txBody>
          <a:bodyPr/>
          <a:lstStyle/>
          <a:p>
            <a:r>
              <a:rPr lang="en-US" sz="1400" dirty="0">
                <a:latin typeface="Arial"/>
                <a:cs typeface="Arial"/>
              </a:rPr>
              <a:t>(Materials – Puppets; sentence stems (provided separately).  </a:t>
            </a:r>
          </a:p>
          <a:p>
            <a:endParaRPr lang="en-US" sz="1400" dirty="0">
              <a:latin typeface="Arial"/>
              <a:cs typeface="Arial"/>
            </a:endParaRPr>
          </a:p>
          <a:p>
            <a:r>
              <a:rPr lang="en-US" sz="1400" dirty="0">
                <a:latin typeface="Arial"/>
                <a:cs typeface="Arial"/>
              </a:rPr>
              <a:t>Puppets are put together while the child gets comfortable. Therapist introduces the puppets as puppets that will say what they like and what they don’t like.  The Therapist has two puppets – one on each hand – and leads the child for each sentence stem:  “I like”</a:t>
            </a:r>
            <a:r>
              <a:rPr lang="mr-IN" sz="1400" dirty="0">
                <a:latin typeface="Arial"/>
                <a:cs typeface="Arial"/>
              </a:rPr>
              <a:t>…</a:t>
            </a:r>
            <a:r>
              <a:rPr lang="en-US" sz="1400" dirty="0">
                <a:latin typeface="Arial"/>
                <a:cs typeface="Arial"/>
              </a:rPr>
              <a:t> candy (one puppet) and “I like”</a:t>
            </a:r>
            <a:r>
              <a:rPr lang="mr-IN" sz="1400" dirty="0">
                <a:latin typeface="Arial"/>
                <a:cs typeface="Arial"/>
              </a:rPr>
              <a:t>…</a:t>
            </a:r>
            <a:r>
              <a:rPr lang="en-US" sz="1400" dirty="0">
                <a:latin typeface="Arial"/>
                <a:cs typeface="Arial"/>
              </a:rPr>
              <a:t> sandwiches (other puppet of the Therapist), and then the child</a:t>
            </a:r>
            <a:r>
              <a:rPr lang="ja-JP" altLang="en-US" sz="1400" dirty="0">
                <a:latin typeface="Arial"/>
                <a:cs typeface="Arial"/>
              </a:rPr>
              <a:t>’</a:t>
            </a:r>
            <a:r>
              <a:rPr lang="en-US" altLang="ja-JP" sz="1400" dirty="0">
                <a:latin typeface="Arial"/>
                <a:cs typeface="Arial"/>
              </a:rPr>
              <a:t>s puppet says, “I like”… and finishes the sentence.  This can be done to access conscious and unconscious material.  Make sure to always look at the puppet when it is the child</a:t>
            </a:r>
            <a:r>
              <a:rPr lang="ja-JP" altLang="en-US" sz="1400" dirty="0">
                <a:latin typeface="Arial"/>
                <a:cs typeface="Arial"/>
              </a:rPr>
              <a:t>’</a:t>
            </a:r>
            <a:r>
              <a:rPr lang="en-US" altLang="ja-JP" sz="1400" dirty="0">
                <a:latin typeface="Arial"/>
                <a:cs typeface="Arial"/>
              </a:rPr>
              <a:t>s turn – not at the child.</a:t>
            </a:r>
          </a:p>
        </p:txBody>
      </p:sp>
      <p:sp>
        <p:nvSpPr>
          <p:cNvPr id="4" name="Footer Placeholder 3"/>
          <p:cNvSpPr>
            <a:spLocks noGrp="1"/>
          </p:cNvSpPr>
          <p:nvPr>
            <p:ph type="ftr" sz="quarter" idx="11"/>
          </p:nvPr>
        </p:nvSpPr>
        <p:spPr/>
        <p:txBody>
          <a:bodyPr/>
          <a:lstStyle/>
          <a:p>
            <a:r>
              <a:rPr lang="en-US"/>
              <a:t>©2018 Heidi Gerard Kaduson, Ph.D., RPT-S</a:t>
            </a:r>
          </a:p>
        </p:txBody>
      </p:sp>
      <p:sp>
        <p:nvSpPr>
          <p:cNvPr id="5" name="Slide Number Placeholder 4"/>
          <p:cNvSpPr>
            <a:spLocks noGrp="1"/>
          </p:cNvSpPr>
          <p:nvPr>
            <p:ph type="sldNum" sz="quarter" idx="12"/>
          </p:nvPr>
        </p:nvSpPr>
        <p:spPr/>
        <p:txBody>
          <a:bodyPr/>
          <a:lstStyle/>
          <a:p>
            <a:fld id="{731DDE4B-6360-E941-883E-24BB821E7652}" type="slidenum">
              <a:rPr lang="en-US" smtClean="0"/>
              <a:pPr/>
              <a:t>3</a:t>
            </a:fld>
            <a:endParaRPr lang="en-US"/>
          </a:p>
        </p:txBody>
      </p:sp>
    </p:spTree>
    <p:extLst>
      <p:ext uri="{BB962C8B-B14F-4D97-AF65-F5344CB8AC3E}">
        <p14:creationId xmlns:p14="http://schemas.microsoft.com/office/powerpoint/2010/main" val="210564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370418"/>
            <a:ext cx="6172200" cy="1215140"/>
          </a:xfrm>
        </p:spPr>
        <p:txBody>
          <a:bodyPr/>
          <a:lstStyle/>
          <a:p>
            <a:pPr algn="ctr"/>
            <a:r>
              <a:rPr lang="en-US" dirty="0"/>
              <a:t>Garbage Bag Technique</a:t>
            </a:r>
          </a:p>
        </p:txBody>
      </p:sp>
      <p:sp>
        <p:nvSpPr>
          <p:cNvPr id="3" name="Content Placeholder 2"/>
          <p:cNvSpPr>
            <a:spLocks noGrp="1"/>
          </p:cNvSpPr>
          <p:nvPr>
            <p:ph idx="1"/>
          </p:nvPr>
        </p:nvSpPr>
        <p:spPr/>
        <p:txBody>
          <a:bodyPr/>
          <a:lstStyle/>
          <a:p>
            <a:r>
              <a:rPr lang="en-US" sz="1100" dirty="0">
                <a:latin typeface="Chalkboard" charset="0"/>
              </a:rPr>
              <a:t>(Materials: two brown sandwich bags, colored pencils or markers, twelve strips of paper to write problems on)</a:t>
            </a:r>
          </a:p>
          <a:p>
            <a:endParaRPr lang="en-US" sz="1100" dirty="0">
              <a:latin typeface="Chalkboard" charset="0"/>
            </a:endParaRPr>
          </a:p>
          <a:p>
            <a:r>
              <a:rPr lang="en-US" sz="1100" dirty="0">
                <a:latin typeface="Chalkboard" charset="0"/>
              </a:rPr>
              <a:t>The therapist introduces the techniques by giving the child paper bag to draw anything the child wants to draw on it. The therapist also draws on her/his own bag. While the drawing is taking place, the therapist talks about garbage in the following manner:</a:t>
            </a:r>
          </a:p>
          <a:p>
            <a:endParaRPr lang="en-US" sz="1100" dirty="0">
              <a:latin typeface="Chalkboard" charset="0"/>
            </a:endParaRPr>
          </a:p>
          <a:p>
            <a:r>
              <a:rPr lang="en-US" sz="1100" dirty="0"/>
              <a:t>“</a:t>
            </a:r>
            <a:r>
              <a:rPr lang="en-US" altLang="ja-JP" sz="1100" dirty="0">
                <a:latin typeface="Chalkboard" charset="0"/>
              </a:rPr>
              <a:t>You know what garbage is? It</a:t>
            </a:r>
            <a:r>
              <a:rPr lang="ja-JP" altLang="en-US" sz="1100" dirty="0"/>
              <a:t>’</a:t>
            </a:r>
            <a:r>
              <a:rPr lang="en-US" altLang="ja-JP" sz="1100" dirty="0">
                <a:latin typeface="Chalkboard" charset="0"/>
              </a:rPr>
              <a:t>s the stuff you put in the garbage when you are done with it. It</a:t>
            </a:r>
            <a:r>
              <a:rPr lang="ja-JP" altLang="en-US" sz="1100" dirty="0"/>
              <a:t>’</a:t>
            </a:r>
            <a:r>
              <a:rPr lang="en-US" altLang="ja-JP" sz="1100" dirty="0">
                <a:latin typeface="Chalkboard" charset="0"/>
              </a:rPr>
              <a:t>s stuff that turns green in the back of the refrigerator when it</a:t>
            </a:r>
            <a:r>
              <a:rPr lang="ja-JP" altLang="en-US" sz="1100" dirty="0"/>
              <a:t>’</a:t>
            </a:r>
            <a:r>
              <a:rPr lang="en-US" altLang="ja-JP" sz="1100" dirty="0">
                <a:latin typeface="Chalkboard" charset="0"/>
              </a:rPr>
              <a:t>s been left there too long. You know how things grow on top of it and it looks all yucky?</a:t>
            </a:r>
            <a:r>
              <a:rPr lang="ja-JP" altLang="en-US" sz="1100" dirty="0"/>
              <a:t>”</a:t>
            </a:r>
            <a:endParaRPr lang="en-US" altLang="ja-JP" sz="1100" dirty="0">
              <a:latin typeface="Chalkboard" charset="0"/>
            </a:endParaRPr>
          </a:p>
          <a:p>
            <a:endParaRPr lang="en-US" sz="1100" dirty="0">
              <a:latin typeface="Chalkboard" charset="0"/>
            </a:endParaRPr>
          </a:p>
          <a:p>
            <a:r>
              <a:rPr lang="en-US" sz="1100" dirty="0">
                <a:latin typeface="Chalkboard" charset="0"/>
              </a:rPr>
              <a:t>The therapist continues to do descriptions of garbage until the child hooks on to the image and is going along with the comments of the therapist. Once that is accomplished, the therapist continues:</a:t>
            </a:r>
          </a:p>
          <a:p>
            <a:endParaRPr lang="en-US" sz="1100" dirty="0">
              <a:latin typeface="Chalkboard" charset="0"/>
            </a:endParaRPr>
          </a:p>
          <a:p>
            <a:r>
              <a:rPr lang="en-US" sz="1100" dirty="0"/>
              <a:t>“</a:t>
            </a:r>
            <a:r>
              <a:rPr lang="en-US" altLang="ja-JP" sz="1100" dirty="0">
                <a:latin typeface="Chalkboard" charset="0"/>
              </a:rPr>
              <a:t>Well, what if all the garbage we threw out in the garbage cans was never picked up? What if weeks and weeks and months and months of garbage were left in your home? Then there </a:t>
            </a:r>
            <a:r>
              <a:rPr lang="en-US" altLang="ja-JP" sz="1100" dirty="0" err="1">
                <a:latin typeface="Chalkboard" charset="0"/>
              </a:rPr>
              <a:t>wouldnt</a:t>
            </a:r>
            <a:r>
              <a:rPr lang="en-US" altLang="ja-JP" sz="1100" dirty="0">
                <a:latin typeface="Chalkboard" charset="0"/>
              </a:rPr>
              <a:t> be any place to walk or sit, and we would have to carry our garbage around wherever we went. We</a:t>
            </a:r>
            <a:r>
              <a:rPr lang="ja-JP" altLang="en-US" sz="1100" dirty="0"/>
              <a:t>’</a:t>
            </a:r>
            <a:r>
              <a:rPr lang="en-US" altLang="ja-JP" sz="1100" dirty="0">
                <a:latin typeface="Chalkboard" charset="0"/>
              </a:rPr>
              <a:t>d have to take it to school, to birthday parties, to bed with us, and we would never get rid of the garbage. Well, we keep garbage inside of ourselves as well; things that bother us; things that we can</a:t>
            </a:r>
            <a:r>
              <a:rPr lang="ja-JP" altLang="en-US" sz="1100" dirty="0"/>
              <a:t>’</a:t>
            </a:r>
            <a:r>
              <a:rPr lang="en-US" altLang="ja-JP" sz="1100" dirty="0">
                <a:latin typeface="Chalkboard" charset="0"/>
              </a:rPr>
              <a:t>t stop thinking about. Stuff like that. So, let</a:t>
            </a:r>
            <a:r>
              <a:rPr lang="ja-JP" altLang="en-US" sz="1100" dirty="0"/>
              <a:t>’</a:t>
            </a:r>
            <a:r>
              <a:rPr lang="en-US" altLang="ja-JP" sz="1100" dirty="0">
                <a:latin typeface="Chalkboard" charset="0"/>
              </a:rPr>
              <a:t>s finish drawing on our bag, and then I will give you six pieces of paper so that we can each write down six pieces of our own personal garbage and put them in our garbage bags. Let</a:t>
            </a:r>
            <a:r>
              <a:rPr lang="ja-JP" altLang="en-US" sz="1100" dirty="0"/>
              <a:t>’</a:t>
            </a:r>
            <a:r>
              <a:rPr lang="en-US" altLang="ja-JP" sz="1100" dirty="0">
                <a:latin typeface="Chalkboard" charset="0"/>
              </a:rPr>
              <a:t>s start with something from home.  You can write something that really bothers you on each piece of paper.</a:t>
            </a:r>
          </a:p>
          <a:p>
            <a:endParaRPr lang="en-US" sz="1100" dirty="0">
              <a:latin typeface="Chalkboard" charset="0"/>
            </a:endParaRPr>
          </a:p>
          <a:p>
            <a:r>
              <a:rPr lang="en-US" sz="1100" dirty="0">
                <a:latin typeface="Chalkboard" charset="0"/>
              </a:rPr>
              <a:t>The therapist writes down a problem that s/he knows the child is having and says what is being written. This will guide the child on how to start putting his/her own garbage down on paper as well. </a:t>
            </a:r>
          </a:p>
          <a:p>
            <a:endParaRPr lang="en-US" sz="1100" dirty="0"/>
          </a:p>
        </p:txBody>
      </p:sp>
      <p:sp>
        <p:nvSpPr>
          <p:cNvPr id="4" name="Footer Placeholder 3"/>
          <p:cNvSpPr>
            <a:spLocks noGrp="1"/>
          </p:cNvSpPr>
          <p:nvPr>
            <p:ph type="ftr" sz="quarter" idx="11"/>
          </p:nvPr>
        </p:nvSpPr>
        <p:spPr/>
        <p:txBody>
          <a:bodyPr/>
          <a:lstStyle/>
          <a:p>
            <a:r>
              <a:rPr lang="en-US"/>
              <a:t>©2018 Heidi Gerard Kaduson, Ph.D., RPT-S</a:t>
            </a:r>
          </a:p>
        </p:txBody>
      </p:sp>
      <p:sp>
        <p:nvSpPr>
          <p:cNvPr id="5" name="Slide Number Placeholder 4"/>
          <p:cNvSpPr>
            <a:spLocks noGrp="1"/>
          </p:cNvSpPr>
          <p:nvPr>
            <p:ph type="sldNum" sz="quarter" idx="12"/>
          </p:nvPr>
        </p:nvSpPr>
        <p:spPr/>
        <p:txBody>
          <a:bodyPr/>
          <a:lstStyle/>
          <a:p>
            <a:fld id="{731DDE4B-6360-E941-883E-24BB821E7652}" type="slidenum">
              <a:rPr lang="en-US" smtClean="0"/>
              <a:pPr/>
              <a:t>4</a:t>
            </a:fld>
            <a:endParaRPr lang="en-US"/>
          </a:p>
        </p:txBody>
      </p:sp>
    </p:spTree>
    <p:extLst>
      <p:ext uri="{BB962C8B-B14F-4D97-AF65-F5344CB8AC3E}">
        <p14:creationId xmlns:p14="http://schemas.microsoft.com/office/powerpoint/2010/main" val="1398461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370418"/>
            <a:ext cx="6172200" cy="1268913"/>
          </a:xfrm>
        </p:spPr>
        <p:txBody>
          <a:bodyPr/>
          <a:lstStyle/>
          <a:p>
            <a:pPr algn="ctr"/>
            <a:r>
              <a:rPr lang="en-US" dirty="0"/>
              <a:t>Garbage Bag Technique Cont.</a:t>
            </a:r>
          </a:p>
        </p:txBody>
      </p:sp>
      <p:sp>
        <p:nvSpPr>
          <p:cNvPr id="3" name="Content Placeholder 2"/>
          <p:cNvSpPr>
            <a:spLocks noGrp="1"/>
          </p:cNvSpPr>
          <p:nvPr>
            <p:ph idx="1"/>
          </p:nvPr>
        </p:nvSpPr>
        <p:spPr/>
        <p:txBody>
          <a:bodyPr/>
          <a:lstStyle/>
          <a:p>
            <a:r>
              <a:rPr lang="en-US" sz="1200" dirty="0">
                <a:latin typeface="Chalkboard" charset="0"/>
              </a:rPr>
              <a:t>After three problems have been written about by the child, the therapist guides the child to write things about school.</a:t>
            </a:r>
          </a:p>
          <a:p>
            <a:endParaRPr lang="en-US" sz="1200" b="1" i="1" u="sng" dirty="0">
              <a:latin typeface="Chalkboard" charset="0"/>
            </a:endParaRPr>
          </a:p>
          <a:p>
            <a:r>
              <a:rPr lang="en-US" sz="1200" dirty="0"/>
              <a:t>“</a:t>
            </a:r>
            <a:r>
              <a:rPr lang="en-US" altLang="ja-JP" sz="1200" dirty="0">
                <a:latin typeface="Chalkboard" charset="0"/>
              </a:rPr>
              <a:t>Now that we each have three pieces of garbage from home, let</a:t>
            </a:r>
            <a:r>
              <a:rPr lang="ja-JP" altLang="en-US" sz="1200" dirty="0"/>
              <a:t>’</a:t>
            </a:r>
            <a:r>
              <a:rPr lang="en-US" altLang="ja-JP" sz="1200" dirty="0">
                <a:latin typeface="Chalkboard" charset="0"/>
              </a:rPr>
              <a:t>s write three pieces of garbage that we might feel at school.</a:t>
            </a:r>
          </a:p>
          <a:p>
            <a:endParaRPr lang="en-US" sz="1200" dirty="0">
              <a:latin typeface="Chalkboard" charset="0"/>
            </a:endParaRPr>
          </a:p>
          <a:p>
            <a:r>
              <a:rPr lang="en-US" sz="1200" dirty="0">
                <a:latin typeface="Chalkboard" charset="0"/>
              </a:rPr>
              <a:t>Once again the therapist starts writing one and leads the child to do the same.</a:t>
            </a:r>
          </a:p>
          <a:p>
            <a:endParaRPr lang="en-US" sz="1200" dirty="0">
              <a:latin typeface="Chalkboard" charset="0"/>
            </a:endParaRPr>
          </a:p>
          <a:p>
            <a:r>
              <a:rPr lang="en-US" sz="1200" dirty="0">
                <a:latin typeface="Chalkboard" charset="0"/>
              </a:rPr>
              <a:t>Now we</a:t>
            </a:r>
            <a:r>
              <a:rPr lang="ja-JP" altLang="en-US" sz="1200" dirty="0"/>
              <a:t>’</a:t>
            </a:r>
            <a:r>
              <a:rPr lang="en-US" altLang="ja-JP" sz="1200" dirty="0" err="1">
                <a:latin typeface="Chalkboard" charset="0"/>
              </a:rPr>
              <a:t>ll</a:t>
            </a:r>
            <a:r>
              <a:rPr lang="en-US" altLang="ja-JP" sz="1200" dirty="0">
                <a:latin typeface="Chalkboard" charset="0"/>
              </a:rPr>
              <a:t> close us these garbage bags and leave them closed until next time. Then you can pick from either garbage bag, and we will play out what we could do about that garbage.</a:t>
            </a:r>
            <a:r>
              <a:rPr lang="ja-JP" altLang="en-US" sz="1200" dirty="0"/>
              <a:t>”</a:t>
            </a:r>
            <a:endParaRPr lang="en-US" altLang="ja-JP" sz="1200" dirty="0">
              <a:latin typeface="Chalkboard" charset="0"/>
            </a:endParaRPr>
          </a:p>
          <a:p>
            <a:endParaRPr lang="en-US" sz="1200" dirty="0">
              <a:latin typeface="Chalkboard" charset="0"/>
            </a:endParaRPr>
          </a:p>
          <a:p>
            <a:r>
              <a:rPr lang="en-US" sz="1200" dirty="0">
                <a:latin typeface="Chalkboard" charset="0"/>
              </a:rPr>
              <a:t>The therapist puts the bag away. The next session starts with the child picking out one piece of garbage to play out in miniatures or in role play. The therapist should be prepared to play out any of the items written in the previous session. </a:t>
            </a:r>
          </a:p>
          <a:p>
            <a:endParaRPr lang="en-US" sz="1200" dirty="0">
              <a:latin typeface="Chalkboard" charset="0"/>
            </a:endParaRPr>
          </a:p>
          <a:p>
            <a:r>
              <a:rPr lang="en-US" sz="1200" dirty="0">
                <a:latin typeface="Chalkboard" charset="0"/>
              </a:rPr>
              <a:t>If there </a:t>
            </a:r>
            <a:r>
              <a:rPr lang="en-US" sz="1200" dirty="0" err="1">
                <a:latin typeface="Chalkboard" charset="0"/>
              </a:rPr>
              <a:t>aren</a:t>
            </a:r>
            <a:r>
              <a:rPr lang="ja-JP" altLang="en-US" sz="1200" dirty="0"/>
              <a:t>’</a:t>
            </a:r>
            <a:r>
              <a:rPr lang="en-US" altLang="ja-JP" sz="1200" dirty="0">
                <a:latin typeface="Chalkboard" charset="0"/>
              </a:rPr>
              <a:t>t the appropriate miniature toys to play out the garbage, then the therapist should provide the child with clay so that s/he can make whatever is necessary to bring the play session as close to reality as the child chooses. Many times the child will come up with a solution to the problem or garbage, but sometimes the therapist will have to be more directive and intervene with some suggestions for the miniatures or role play. </a:t>
            </a:r>
          </a:p>
          <a:p>
            <a:endParaRPr lang="en-US" sz="1200" dirty="0">
              <a:latin typeface="Chalkboard" charset="0"/>
            </a:endParaRPr>
          </a:p>
          <a:p>
            <a:r>
              <a:rPr lang="en-US" sz="1200" dirty="0">
                <a:latin typeface="Chalkboard" charset="0"/>
              </a:rPr>
              <a:t>The therapist should not directly relate the problem to the child once the play begins. Keeping everything in the third person is important to allow the child to have enough distance from the problem to help solve it.</a:t>
            </a:r>
          </a:p>
          <a:p>
            <a:endParaRPr lang="en-US" dirty="0"/>
          </a:p>
        </p:txBody>
      </p:sp>
      <p:sp>
        <p:nvSpPr>
          <p:cNvPr id="4" name="Footer Placeholder 3"/>
          <p:cNvSpPr>
            <a:spLocks noGrp="1"/>
          </p:cNvSpPr>
          <p:nvPr>
            <p:ph type="ftr" sz="quarter" idx="11"/>
          </p:nvPr>
        </p:nvSpPr>
        <p:spPr/>
        <p:txBody>
          <a:bodyPr/>
          <a:lstStyle/>
          <a:p>
            <a:r>
              <a:rPr lang="en-US"/>
              <a:t>©2018 Heidi Gerard Kaduson, Ph.D., RPT-S</a:t>
            </a:r>
          </a:p>
        </p:txBody>
      </p:sp>
      <p:sp>
        <p:nvSpPr>
          <p:cNvPr id="5" name="Slide Number Placeholder 4"/>
          <p:cNvSpPr>
            <a:spLocks noGrp="1"/>
          </p:cNvSpPr>
          <p:nvPr>
            <p:ph type="sldNum" sz="quarter" idx="12"/>
          </p:nvPr>
        </p:nvSpPr>
        <p:spPr/>
        <p:txBody>
          <a:bodyPr/>
          <a:lstStyle/>
          <a:p>
            <a:fld id="{731DDE4B-6360-E941-883E-24BB821E7652}" type="slidenum">
              <a:rPr lang="en-US" smtClean="0"/>
              <a:pPr/>
              <a:t>5</a:t>
            </a:fld>
            <a:endParaRPr lang="en-US"/>
          </a:p>
        </p:txBody>
      </p:sp>
    </p:spTree>
    <p:extLst>
      <p:ext uri="{BB962C8B-B14F-4D97-AF65-F5344CB8AC3E}">
        <p14:creationId xmlns:p14="http://schemas.microsoft.com/office/powerpoint/2010/main" val="809164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370418"/>
            <a:ext cx="6172200" cy="1215140"/>
          </a:xfrm>
        </p:spPr>
        <p:txBody>
          <a:bodyPr/>
          <a:lstStyle/>
          <a:p>
            <a:pPr algn="ctr"/>
            <a:r>
              <a:rPr lang="en-US" dirty="0"/>
              <a:t>Color Your Heart</a:t>
            </a:r>
          </a:p>
        </p:txBody>
      </p:sp>
      <p:sp>
        <p:nvSpPr>
          <p:cNvPr id="3" name="Content Placeholder 2"/>
          <p:cNvSpPr>
            <a:spLocks noGrp="1"/>
          </p:cNvSpPr>
          <p:nvPr>
            <p:ph idx="1"/>
          </p:nvPr>
        </p:nvSpPr>
        <p:spPr/>
        <p:txBody>
          <a:bodyPr/>
          <a:lstStyle/>
          <a:p>
            <a:r>
              <a:rPr lang="en-US" sz="1400" dirty="0">
                <a:latin typeface="Chalkboard" charset="0"/>
              </a:rPr>
              <a:t>(Materials:  Blank pieces of paper, bin of markers)</a:t>
            </a:r>
          </a:p>
          <a:p>
            <a:endParaRPr lang="en-US" sz="1400" dirty="0">
              <a:latin typeface="Chalkboard" charset="0"/>
            </a:endParaRPr>
          </a:p>
          <a:p>
            <a:r>
              <a:rPr lang="en-US" sz="1400" dirty="0">
                <a:latin typeface="Chalkboard" charset="0"/>
              </a:rPr>
              <a:t>The therapist first asks the child which color represents happy, sad, mad, and scared, (and then add additional for children 8 and older) such as confused, frustrated, worried, bored, etc.  When the child picks the color, the therapist makes a key with the feeling written in the color chosen.  If the child does not read, then a </a:t>
            </a:r>
            <a:r>
              <a:rPr lang="ja-JP" altLang="en-US" sz="1400" dirty="0"/>
              <a:t>“</a:t>
            </a:r>
            <a:r>
              <a:rPr lang="en-US" altLang="ja-JP" sz="1400" dirty="0">
                <a:latin typeface="Chalkboard" charset="0"/>
              </a:rPr>
              <a:t>face</a:t>
            </a:r>
            <a:r>
              <a:rPr lang="ja-JP" altLang="en-US" sz="1400" dirty="0"/>
              <a:t>”</a:t>
            </a:r>
            <a:r>
              <a:rPr lang="en-US" altLang="ja-JP" sz="1400" dirty="0">
                <a:latin typeface="Chalkboard" charset="0"/>
              </a:rPr>
              <a:t> is drawn to illustrate the feeling.  After the key is finished, the therapist draws a heart on a piece of paper, and says:</a:t>
            </a:r>
          </a:p>
          <a:p>
            <a:endParaRPr lang="en-US" altLang="ja-JP" sz="1400" dirty="0">
              <a:latin typeface="Chalkboard" charset="0"/>
            </a:endParaRPr>
          </a:p>
          <a:p>
            <a:r>
              <a:rPr lang="ja-JP" altLang="en-US" sz="1400" dirty="0"/>
              <a:t>“</a:t>
            </a:r>
            <a:r>
              <a:rPr lang="en-US" altLang="ja-JP" sz="1400" dirty="0">
                <a:latin typeface="Chalkboard" charset="0"/>
              </a:rPr>
              <a:t>I want you to fill in the heart with whatever feelings you have when you (as an example:  </a:t>
            </a:r>
            <a:r>
              <a:rPr lang="ja-JP" altLang="en-US" sz="1400" dirty="0"/>
              <a:t>“</a:t>
            </a:r>
            <a:r>
              <a:rPr lang="en-US" altLang="ja-JP" sz="1400" dirty="0">
                <a:latin typeface="Chalkboard" charset="0"/>
              </a:rPr>
              <a:t>get up in the morning</a:t>
            </a:r>
            <a:r>
              <a:rPr lang="ja-JP" altLang="en-US" sz="1400" dirty="0"/>
              <a:t>”</a:t>
            </a:r>
            <a:r>
              <a:rPr lang="en-US" altLang="ja-JP" sz="1400" dirty="0"/>
              <a:t>)</a:t>
            </a:r>
            <a:r>
              <a:rPr lang="en-US" altLang="ja-JP" sz="1400" dirty="0">
                <a:latin typeface="Chalkboard" charset="0"/>
              </a:rPr>
              <a:t>, and remember that we have more than one feeling at a time so it can</a:t>
            </a:r>
            <a:r>
              <a:rPr lang="ja-JP" altLang="en-US" sz="1400" dirty="0"/>
              <a:t>’</a:t>
            </a:r>
            <a:r>
              <a:rPr lang="en-US" altLang="ja-JP" sz="1400" dirty="0">
                <a:latin typeface="Chalkboard" charset="0"/>
              </a:rPr>
              <a:t>t just be one.</a:t>
            </a:r>
            <a:r>
              <a:rPr lang="ja-JP" altLang="en-US" sz="1400" dirty="0"/>
              <a:t>”</a:t>
            </a:r>
            <a:endParaRPr lang="en-US" altLang="ja-JP" sz="1400" dirty="0">
              <a:latin typeface="Chalkboard" charset="0"/>
            </a:endParaRPr>
          </a:p>
          <a:p>
            <a:endParaRPr lang="en-US" sz="1400" dirty="0">
              <a:latin typeface="Chalkboard" charset="0"/>
            </a:endParaRPr>
          </a:p>
          <a:p>
            <a:r>
              <a:rPr lang="en-US" sz="1400" dirty="0">
                <a:latin typeface="Chalkboard" charset="0"/>
              </a:rPr>
              <a:t>The therapist starts with a non-threatening time for the child (getting up in morning is an example) and then makes other hearts about things closer to the real issue.  In one sitting the therapist can find out how a child feels about anything as long as it starts out non-threatening and goes slowly.</a:t>
            </a:r>
          </a:p>
          <a:p>
            <a:endParaRPr lang="en-US" dirty="0"/>
          </a:p>
        </p:txBody>
      </p:sp>
      <p:sp>
        <p:nvSpPr>
          <p:cNvPr id="4" name="Footer Placeholder 3"/>
          <p:cNvSpPr>
            <a:spLocks noGrp="1"/>
          </p:cNvSpPr>
          <p:nvPr>
            <p:ph type="ftr" sz="quarter" idx="11"/>
          </p:nvPr>
        </p:nvSpPr>
        <p:spPr/>
        <p:txBody>
          <a:bodyPr/>
          <a:lstStyle/>
          <a:p>
            <a:r>
              <a:rPr lang="en-US"/>
              <a:t>©2018 Heidi Gerard Kaduson, Ph.D., RPT-S</a:t>
            </a:r>
          </a:p>
        </p:txBody>
      </p:sp>
      <p:sp>
        <p:nvSpPr>
          <p:cNvPr id="5" name="Slide Number Placeholder 4"/>
          <p:cNvSpPr>
            <a:spLocks noGrp="1"/>
          </p:cNvSpPr>
          <p:nvPr>
            <p:ph type="sldNum" sz="quarter" idx="12"/>
          </p:nvPr>
        </p:nvSpPr>
        <p:spPr/>
        <p:txBody>
          <a:bodyPr/>
          <a:lstStyle/>
          <a:p>
            <a:fld id="{731DDE4B-6360-E941-883E-24BB821E7652}" type="slidenum">
              <a:rPr lang="en-US" smtClean="0"/>
              <a:pPr/>
              <a:t>6</a:t>
            </a:fld>
            <a:endParaRPr lang="en-US"/>
          </a:p>
        </p:txBody>
      </p:sp>
    </p:spTree>
    <p:extLst>
      <p:ext uri="{BB962C8B-B14F-4D97-AF65-F5344CB8AC3E}">
        <p14:creationId xmlns:p14="http://schemas.microsoft.com/office/powerpoint/2010/main" val="1496366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Pick Up Sticks Game </a:t>
            </a:r>
            <a:endParaRPr lang="en-US" sz="1600" dirty="0"/>
          </a:p>
        </p:txBody>
      </p:sp>
      <p:sp>
        <p:nvSpPr>
          <p:cNvPr id="3" name="Content Placeholder 2"/>
          <p:cNvSpPr>
            <a:spLocks noGrp="1"/>
          </p:cNvSpPr>
          <p:nvPr>
            <p:ph idx="1"/>
          </p:nvPr>
        </p:nvSpPr>
        <p:spPr/>
        <p:txBody>
          <a:bodyPr/>
          <a:lstStyle/>
          <a:p>
            <a:r>
              <a:rPr lang="en-US" sz="1200" dirty="0">
                <a:latin typeface="Chalkboard" charset="0"/>
              </a:rPr>
              <a:t>(Materials: Pick-Up-Sticks Game. For those not familiar with the game it consists of a number of plastic or wooden sticks, each about one quarter the diameter of a pencil and one of several colors).</a:t>
            </a:r>
          </a:p>
          <a:p>
            <a:endParaRPr lang="en-US" sz="1200" dirty="0">
              <a:latin typeface="Chalkboard" charset="0"/>
            </a:endParaRPr>
          </a:p>
          <a:p>
            <a:r>
              <a:rPr lang="en-US" sz="1200" dirty="0">
                <a:latin typeface="Chalkboard" charset="0"/>
              </a:rPr>
              <a:t>The activity should be presented to the child in a playful, enjoyable manner.  Children are typing familiar with the Pick-Up-Sticks Game. However, if this game has not been played previously, the therapist must explain it to the child. The child may hold the sticks in their fist and drop them in a pile on the floor or table. The object of the original game is to remove a stick without moving any of the other sticks. The therapist and the child take turns removing sticks. If, when a stick is being removed, other sticks are moved, the player must leave the stick and end the turn. Whoever has the most sticks at the end of the game wins. The game can be made more elaborate by assigning different point values to each of the colors.</a:t>
            </a:r>
          </a:p>
          <a:p>
            <a:pPr lvl="2"/>
            <a:endParaRPr lang="en-US" sz="1200" dirty="0">
              <a:latin typeface="Chalkboard" charset="0"/>
            </a:endParaRPr>
          </a:p>
          <a:p>
            <a:r>
              <a:rPr lang="en-US" sz="1200" dirty="0">
                <a:latin typeface="Chalkboard" charset="0"/>
              </a:rPr>
              <a:t>For this adapted version on the Pick-Up-Stick Game, the therapist should first ask the child to assign each color of the sticks to a feeling that the therapist will present (always start with happy, sad, mad, scared). The therapist should then introduce the Pick-Up-Sticks Game in his or her usual fashion. The therapist will explain the rules of this game to the child, adapting the rules so that the child can remove the stick without worrying about moving other sticks.  They just remove a stick and say when they felt that way (based on the color:  i.e., happy </a:t>
            </a:r>
            <a:r>
              <a:rPr lang="en-US" sz="1200" dirty="0"/>
              <a:t>–</a:t>
            </a:r>
            <a:r>
              <a:rPr lang="en-US" sz="1200" dirty="0">
                <a:latin typeface="Chalkboard" charset="0"/>
              </a:rPr>
              <a:t> yellow; mad - red).They take turns, and the therapist will always respond based on the needs of the child.  When all the sticks are removed, the game ends.</a:t>
            </a:r>
          </a:p>
          <a:p>
            <a:endParaRPr lang="en-US" sz="1200" dirty="0"/>
          </a:p>
        </p:txBody>
      </p:sp>
      <p:sp>
        <p:nvSpPr>
          <p:cNvPr id="4" name="Footer Placeholder 3"/>
          <p:cNvSpPr>
            <a:spLocks noGrp="1"/>
          </p:cNvSpPr>
          <p:nvPr>
            <p:ph type="ftr" sz="quarter" idx="11"/>
          </p:nvPr>
        </p:nvSpPr>
        <p:spPr/>
        <p:txBody>
          <a:bodyPr/>
          <a:lstStyle/>
          <a:p>
            <a:r>
              <a:rPr lang="en-US"/>
              <a:t>©2018 Heidi Gerard Kaduson, Ph.D., RPT-S</a:t>
            </a:r>
          </a:p>
        </p:txBody>
      </p:sp>
      <p:sp>
        <p:nvSpPr>
          <p:cNvPr id="5" name="Slide Number Placeholder 4"/>
          <p:cNvSpPr>
            <a:spLocks noGrp="1"/>
          </p:cNvSpPr>
          <p:nvPr>
            <p:ph type="sldNum" sz="quarter" idx="12"/>
          </p:nvPr>
        </p:nvSpPr>
        <p:spPr/>
        <p:txBody>
          <a:bodyPr/>
          <a:lstStyle/>
          <a:p>
            <a:fld id="{731DDE4B-6360-E941-883E-24BB821E7652}" type="slidenum">
              <a:rPr lang="en-US" smtClean="0"/>
              <a:pPr/>
              <a:t>7</a:t>
            </a:fld>
            <a:endParaRPr lang="en-US"/>
          </a:p>
        </p:txBody>
      </p:sp>
    </p:spTree>
    <p:extLst>
      <p:ext uri="{BB962C8B-B14F-4D97-AF65-F5344CB8AC3E}">
        <p14:creationId xmlns:p14="http://schemas.microsoft.com/office/powerpoint/2010/main" val="20412920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370418"/>
            <a:ext cx="6172200" cy="1188303"/>
          </a:xfrm>
        </p:spPr>
        <p:txBody>
          <a:bodyPr/>
          <a:lstStyle/>
          <a:p>
            <a:pPr algn="ctr"/>
            <a:r>
              <a:rPr lang="en-US" dirty="0"/>
              <a:t>The Anger Shield</a:t>
            </a:r>
          </a:p>
        </p:txBody>
      </p:sp>
      <p:sp>
        <p:nvSpPr>
          <p:cNvPr id="3" name="Content Placeholder 2"/>
          <p:cNvSpPr>
            <a:spLocks noGrp="1"/>
          </p:cNvSpPr>
          <p:nvPr>
            <p:ph idx="1"/>
          </p:nvPr>
        </p:nvSpPr>
        <p:spPr/>
        <p:txBody>
          <a:bodyPr/>
          <a:lstStyle/>
          <a:p>
            <a:r>
              <a:rPr lang="en-US" sz="1400" dirty="0">
                <a:latin typeface="Chalkboard" charset="0"/>
              </a:rPr>
              <a:t>(Materials:  One piece of cardboard, one piece of paper, markers, pencils, large rubber band, stapler)</a:t>
            </a:r>
          </a:p>
          <a:p>
            <a:endParaRPr lang="en-US" sz="1400" dirty="0">
              <a:latin typeface="Chalkboard" charset="0"/>
            </a:endParaRPr>
          </a:p>
          <a:p>
            <a:r>
              <a:rPr lang="en-US" sz="1400" dirty="0">
                <a:latin typeface="Chalkboard" charset="0"/>
              </a:rPr>
              <a:t>The child is invited to make representations of things that the child hates, or list 10 statements of things that make the child angry on a pre-cut cardboard shield.  If the child does not </a:t>
            </a:r>
            <a:r>
              <a:rPr lang="en-US" altLang="ja-JP" sz="1400" dirty="0">
                <a:latin typeface="Chalkboard" charset="0"/>
              </a:rPr>
              <a:t>want to write, then the therapist can write it for her.  Some children enjoy cutting out pictures of things that make them angry and pasting them on the cardboard shield.</a:t>
            </a:r>
          </a:p>
          <a:p>
            <a:endParaRPr lang="en-US" sz="1400" dirty="0">
              <a:latin typeface="Chalkboard" charset="0"/>
            </a:endParaRPr>
          </a:p>
          <a:p>
            <a:r>
              <a:rPr lang="en-US" sz="1400" dirty="0">
                <a:latin typeface="Chalkboard" charset="0"/>
              </a:rPr>
              <a:t>When that is completed, then the child takes the blank sheet of paper and writes the numbers 1 through 10 vertically.  Then the child is asked to list feelings that cause anger (have a feeling words chart nearby so that the child can have a frame of reference).  After the child completes that part, the therapist will put the shield and piece of paper side by side.  The therapist will ask the child to put the number or numbers of the feelings that cause the anger statement next to each statement.  As this is being done, a pattern develops indicating what feelings the child really needs to work on to stop the anger from developing.  </a:t>
            </a:r>
          </a:p>
          <a:p>
            <a:endParaRPr lang="en-US" altLang="ja-JP" sz="1400" dirty="0">
              <a:latin typeface="Chalkboard" charset="0"/>
            </a:endParaRPr>
          </a:p>
          <a:p>
            <a:endParaRPr lang="en-US" sz="1400" dirty="0"/>
          </a:p>
        </p:txBody>
      </p:sp>
      <p:sp>
        <p:nvSpPr>
          <p:cNvPr id="4" name="Footer Placeholder 3"/>
          <p:cNvSpPr>
            <a:spLocks noGrp="1"/>
          </p:cNvSpPr>
          <p:nvPr>
            <p:ph type="ftr" sz="quarter" idx="11"/>
          </p:nvPr>
        </p:nvSpPr>
        <p:spPr/>
        <p:txBody>
          <a:bodyPr/>
          <a:lstStyle/>
          <a:p>
            <a:r>
              <a:rPr lang="en-US"/>
              <a:t>©2018 Heidi Gerard Kaduson, Ph.D., RPT-S</a:t>
            </a:r>
          </a:p>
        </p:txBody>
      </p:sp>
      <p:sp>
        <p:nvSpPr>
          <p:cNvPr id="5" name="Slide Number Placeholder 4"/>
          <p:cNvSpPr>
            <a:spLocks noGrp="1"/>
          </p:cNvSpPr>
          <p:nvPr>
            <p:ph type="sldNum" sz="quarter" idx="12"/>
          </p:nvPr>
        </p:nvSpPr>
        <p:spPr/>
        <p:txBody>
          <a:bodyPr/>
          <a:lstStyle/>
          <a:p>
            <a:fld id="{731DDE4B-6360-E941-883E-24BB821E7652}" type="slidenum">
              <a:rPr lang="en-US" smtClean="0"/>
              <a:pPr/>
              <a:t>8</a:t>
            </a:fld>
            <a:endParaRPr lang="en-US"/>
          </a:p>
        </p:txBody>
      </p:sp>
    </p:spTree>
    <p:extLst>
      <p:ext uri="{BB962C8B-B14F-4D97-AF65-F5344CB8AC3E}">
        <p14:creationId xmlns:p14="http://schemas.microsoft.com/office/powerpoint/2010/main" val="402223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370418"/>
            <a:ext cx="6172200" cy="1242076"/>
          </a:xfrm>
        </p:spPr>
        <p:txBody>
          <a:bodyPr/>
          <a:lstStyle/>
          <a:p>
            <a:pPr algn="ctr"/>
            <a:r>
              <a:rPr lang="en-US" dirty="0"/>
              <a:t>In Memory of</a:t>
            </a:r>
          </a:p>
        </p:txBody>
      </p:sp>
      <p:sp>
        <p:nvSpPr>
          <p:cNvPr id="3" name="Content Placeholder 2"/>
          <p:cNvSpPr>
            <a:spLocks noGrp="1"/>
          </p:cNvSpPr>
          <p:nvPr>
            <p:ph idx="1"/>
          </p:nvPr>
        </p:nvSpPr>
        <p:spPr/>
        <p:txBody>
          <a:bodyPr/>
          <a:lstStyle/>
          <a:p>
            <a:r>
              <a:rPr lang="en-US" sz="1200" dirty="0">
                <a:latin typeface="Chalkboard" charset="0"/>
              </a:rPr>
              <a:t>(</a:t>
            </a:r>
            <a:r>
              <a:rPr lang="en-US" sz="1400" dirty="0">
                <a:latin typeface="Chalkboard" charset="0"/>
              </a:rPr>
              <a:t>Materials:  Two different colors of construction paper, pen, pencil, scissor, glue, glitter, scotch tape)</a:t>
            </a:r>
          </a:p>
          <a:p>
            <a:endParaRPr lang="en-US" sz="1400" dirty="0">
              <a:latin typeface="Chalkboard" charset="0"/>
            </a:endParaRPr>
          </a:p>
          <a:p>
            <a:r>
              <a:rPr lang="en-US" sz="1400" dirty="0">
                <a:latin typeface="Chalkboard" charset="0"/>
              </a:rPr>
              <a:t>Trace one hand on one color construction paper.</a:t>
            </a:r>
          </a:p>
          <a:p>
            <a:r>
              <a:rPr lang="en-US" sz="1400" dirty="0">
                <a:latin typeface="Chalkboard" charset="0"/>
              </a:rPr>
              <a:t>Trace other hand on another color construction paper.  </a:t>
            </a:r>
          </a:p>
          <a:p>
            <a:endParaRPr lang="en-US" sz="1400" dirty="0">
              <a:latin typeface="Chalkboard" charset="0"/>
            </a:endParaRPr>
          </a:p>
          <a:p>
            <a:r>
              <a:rPr lang="en-US" sz="1400" dirty="0">
                <a:latin typeface="Chalkboard" charset="0"/>
              </a:rPr>
              <a:t>Cut out the hands.  On palm of right hand, write a memory of someone.</a:t>
            </a:r>
          </a:p>
          <a:p>
            <a:endParaRPr lang="en-US" sz="1400" dirty="0">
              <a:latin typeface="Chalkboard" charset="0"/>
            </a:endParaRPr>
          </a:p>
          <a:p>
            <a:r>
              <a:rPr lang="en-US" sz="1400" dirty="0">
                <a:latin typeface="Chalkboard" charset="0"/>
              </a:rPr>
              <a:t>On the fingers of the right hand, write a feeling on each finger that you feel when thinking of the memory.  On the palm of the left hand write how you feel you have changed after writing the memory.  On fingers of left hand, write how it feels to have changed since the memory.</a:t>
            </a:r>
          </a:p>
          <a:p>
            <a:endParaRPr lang="en-US" sz="1400" dirty="0">
              <a:latin typeface="Chalkboard" charset="0"/>
            </a:endParaRPr>
          </a:p>
          <a:p>
            <a:pPr lvl="2"/>
            <a:r>
              <a:rPr lang="en-US" sz="1400" dirty="0">
                <a:latin typeface="Chalkboard" charset="0"/>
              </a:rPr>
              <a:t>Fold each construction paper hand in towards itself so that the writing is inside.  Tape the wrist of the hand.  Take a pencil and wrap each finger around the pencil going outside of the hand like a flower.  Put glue and glitter on the fingertips, and do the same for the other hand.  Make a wreath out of cardboard, and each week do one memory, and put the flowers onto the wreath.  </a:t>
            </a:r>
          </a:p>
          <a:p>
            <a:endParaRPr lang="en-US" dirty="0"/>
          </a:p>
        </p:txBody>
      </p:sp>
      <p:sp>
        <p:nvSpPr>
          <p:cNvPr id="4" name="Footer Placeholder 3"/>
          <p:cNvSpPr>
            <a:spLocks noGrp="1"/>
          </p:cNvSpPr>
          <p:nvPr>
            <p:ph type="ftr" sz="quarter" idx="11"/>
          </p:nvPr>
        </p:nvSpPr>
        <p:spPr/>
        <p:txBody>
          <a:bodyPr/>
          <a:lstStyle/>
          <a:p>
            <a:r>
              <a:rPr lang="en-US"/>
              <a:t>©2018 Heidi Gerard Kaduson, Ph.D., RPT-S</a:t>
            </a:r>
          </a:p>
        </p:txBody>
      </p:sp>
      <p:sp>
        <p:nvSpPr>
          <p:cNvPr id="5" name="Slide Number Placeholder 4"/>
          <p:cNvSpPr>
            <a:spLocks noGrp="1"/>
          </p:cNvSpPr>
          <p:nvPr>
            <p:ph type="sldNum" sz="quarter" idx="12"/>
          </p:nvPr>
        </p:nvSpPr>
        <p:spPr/>
        <p:txBody>
          <a:bodyPr/>
          <a:lstStyle/>
          <a:p>
            <a:fld id="{731DDE4B-6360-E941-883E-24BB821E7652}" type="slidenum">
              <a:rPr lang="en-US" smtClean="0"/>
              <a:pPr/>
              <a:t>9</a:t>
            </a:fld>
            <a:endParaRPr lang="en-US"/>
          </a:p>
        </p:txBody>
      </p:sp>
    </p:spTree>
    <p:extLst>
      <p:ext uri="{BB962C8B-B14F-4D97-AF65-F5344CB8AC3E}">
        <p14:creationId xmlns:p14="http://schemas.microsoft.com/office/powerpoint/2010/main" val="3471773644"/>
      </p:ext>
    </p:extLst>
  </p:cSld>
  <p:clrMapOvr>
    <a:masterClrMapping/>
  </p:clrMapOvr>
</p:sld>
</file>

<file path=ppt/theme/theme1.xml><?xml version="1.0" encoding="utf-8"?>
<a:theme xmlns:a="http://schemas.openxmlformats.org/drawingml/2006/main" name="TM10203778">
  <a:themeElements>
    <a:clrScheme name="Office Theme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Office Theme">
      <a:majorFont>
        <a:latin typeface="Garamond"/>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charset="0"/>
            <a:ea typeface="ＭＳ Ｐゴシック" charset="0"/>
          </a:defRPr>
        </a:defPPr>
      </a:lstStyle>
    </a:lnDef>
  </a:objectDefaults>
  <a:extraClrSchemeLst>
    <a:extraClrScheme>
      <a:clrScheme name="Office Theme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Office Theme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Office Theme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Office Theme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Office Theme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Office Theme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TM10203778</Template>
  <TotalTime>5696</TotalTime>
  <Words>6538</Words>
  <Application>Microsoft Macintosh PowerPoint</Application>
  <PresentationFormat>On-screen Show (4:3)</PresentationFormat>
  <Paragraphs>320</Paragraphs>
  <Slides>29</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29</vt:i4>
      </vt:variant>
    </vt:vector>
  </HeadingPairs>
  <TitlesOfParts>
    <vt:vector size="39" baseType="lpstr">
      <vt:lpstr>Arial</vt:lpstr>
      <vt:lpstr>Calibri</vt:lpstr>
      <vt:lpstr>Chalkboard</vt:lpstr>
      <vt:lpstr>Garamond</vt:lpstr>
      <vt:lpstr>Lucida Calligraphy</vt:lpstr>
      <vt:lpstr>Lucida Grande</vt:lpstr>
      <vt:lpstr>Times New Roman</vt:lpstr>
      <vt:lpstr>Verdana</vt:lpstr>
      <vt:lpstr>Wingdings</vt:lpstr>
      <vt:lpstr>TM10203778</vt:lpstr>
      <vt:lpstr>Technique Packet</vt:lpstr>
      <vt:lpstr>Berkeley Puppet Interview</vt:lpstr>
      <vt:lpstr>Puppet Incomplete Sentence Blank</vt:lpstr>
      <vt:lpstr>Garbage Bag Technique</vt:lpstr>
      <vt:lpstr>Garbage Bag Technique Cont.</vt:lpstr>
      <vt:lpstr>Color Your Heart</vt:lpstr>
      <vt:lpstr>The Pick Up Sticks Game </vt:lpstr>
      <vt:lpstr>The Anger Shield</vt:lpstr>
      <vt:lpstr>In Memory of</vt:lpstr>
      <vt:lpstr>Monsters in Party Hats  (David Crenshaw)</vt:lpstr>
      <vt:lpstr>Monster Buster</vt:lpstr>
      <vt:lpstr>Splatz</vt:lpstr>
      <vt:lpstr>The Worry Can Technique</vt:lpstr>
      <vt:lpstr>The Worry Bee</vt:lpstr>
      <vt:lpstr>The Slow-Motion Game</vt:lpstr>
      <vt:lpstr>Beat the Clock</vt:lpstr>
      <vt:lpstr>Bubble Blowing Game</vt:lpstr>
      <vt:lpstr>Broadcast News</vt:lpstr>
      <vt:lpstr>Strategic Board Games</vt:lpstr>
      <vt:lpstr>The Pick Up Sticks Self-Control Game</vt:lpstr>
      <vt:lpstr>Feeling Charades</vt:lpstr>
      <vt:lpstr>Stamp Story</vt:lpstr>
      <vt:lpstr>Billboard</vt:lpstr>
      <vt:lpstr>Senses Scavenger Hunt</vt:lpstr>
      <vt:lpstr>All the Good</vt:lpstr>
      <vt:lpstr>Feeling Word Game</vt:lpstr>
      <vt:lpstr>Dart Gun for Target</vt:lpstr>
      <vt:lpstr>Kid Like You</vt:lpstr>
      <vt:lpstr>Bubble Bombs</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Technique Packet</dc:title>
  <dc:subject/>
  <dc:creator/>
  <cp:keywords/>
  <dc:description/>
  <cp:lastModifiedBy>Heidi Kaduson</cp:lastModifiedBy>
  <cp:revision>74</cp:revision>
  <cp:lastPrinted>1601-01-01T00:00:00Z</cp:lastPrinted>
  <dcterms:created xsi:type="dcterms:W3CDTF">1601-01-01T00:00:00Z</dcterms:created>
  <dcterms:modified xsi:type="dcterms:W3CDTF">2021-10-21T01:18:50Z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TC102037781033</vt:lpwstr>
  </property>
</Properties>
</file>