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8" r:id="rId5"/>
    <p:sldId id="259" r:id="rId6"/>
    <p:sldId id="260" r:id="rId7"/>
    <p:sldId id="263" r:id="rId8"/>
    <p:sldId id="261" r:id="rId9"/>
    <p:sldId id="264" r:id="rId10"/>
    <p:sldId id="265" r:id="rId11"/>
    <p:sldId id="277" r:id="rId12"/>
    <p:sldId id="270" r:id="rId13"/>
    <p:sldId id="271" r:id="rId14"/>
    <p:sldId id="274" r:id="rId15"/>
    <p:sldId id="266" r:id="rId16"/>
    <p:sldId id="267" r:id="rId17"/>
    <p:sldId id="268" r:id="rId18"/>
    <p:sldId id="269" r:id="rId19"/>
    <p:sldId id="272" r:id="rId20"/>
    <p:sldId id="276" r:id="rId21"/>
    <p:sldId id="273" r:id="rId22"/>
    <p:sldId id="279" r:id="rId23"/>
    <p:sldId id="275" r:id="rId24"/>
    <p:sldId id="280" r:id="rId25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C0624-F379-4E7E-8BA3-BBEEB5899956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9E40-B9DB-40FE-9B47-B85775B21D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36002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C0624-F379-4E7E-8BA3-BBEEB5899956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9E40-B9DB-40FE-9B47-B85775B21D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55909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C0624-F379-4E7E-8BA3-BBEEB5899956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9E40-B9DB-40FE-9B47-B85775B21D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1799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C0624-F379-4E7E-8BA3-BBEEB5899956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9E40-B9DB-40FE-9B47-B85775B21D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98466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C0624-F379-4E7E-8BA3-BBEEB5899956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9E40-B9DB-40FE-9B47-B85775B21D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523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C0624-F379-4E7E-8BA3-BBEEB5899956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9E40-B9DB-40FE-9B47-B85775B21D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09098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C0624-F379-4E7E-8BA3-BBEEB5899956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9E40-B9DB-40FE-9B47-B85775B21D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4390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C0624-F379-4E7E-8BA3-BBEEB5899956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9E40-B9DB-40FE-9B47-B85775B21D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17175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C0624-F379-4E7E-8BA3-BBEEB5899956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9E40-B9DB-40FE-9B47-B85775B21D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5107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C0624-F379-4E7E-8BA3-BBEEB5899956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9E40-B9DB-40FE-9B47-B85775B21D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4618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C0624-F379-4E7E-8BA3-BBEEB5899956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9E40-B9DB-40FE-9B47-B85775B21D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47738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C0624-F379-4E7E-8BA3-BBEEB5899956}" type="datetimeFigureOut">
              <a:rPr lang="th-TH" smtClean="0"/>
              <a:t>17/11/60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39E40-B9DB-40FE-9B47-B85775B21D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6064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1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7018" y="2009054"/>
            <a:ext cx="9144000" cy="2387600"/>
          </a:xfrm>
        </p:spPr>
        <p:txBody>
          <a:bodyPr/>
          <a:lstStyle/>
          <a:p>
            <a:r>
              <a:rPr lang="en-US" dirty="0"/>
              <a:t>Exam P</a:t>
            </a:r>
            <a:br>
              <a:rPr lang="en-US" dirty="0"/>
            </a:br>
            <a:r>
              <a:rPr lang="th-TH" dirty="0"/>
              <a:t>ครั้งที่ </a:t>
            </a:r>
            <a:r>
              <a:rPr lang="en-US" dirty="0"/>
              <a:t>3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87324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436" y="86966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In an analysis of healthcare data, ages have been rounded to the nearest multiple of 5 years. The difference between the true age and the rounded age is assumed to be uniformly distributed on the interval from -2.5 years to 2.5 years. The healthcare data are based on a random sample of 48 people. </a:t>
            </a:r>
            <a:endParaRPr lang="th-TH" sz="2000" dirty="0"/>
          </a:p>
        </p:txBody>
      </p:sp>
      <p:sp>
        <p:nvSpPr>
          <p:cNvPr id="5" name="Rectangle 4"/>
          <p:cNvSpPr/>
          <p:nvPr/>
        </p:nvSpPr>
        <p:spPr>
          <a:xfrm>
            <a:off x="455105" y="869662"/>
            <a:ext cx="6463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42.</a:t>
            </a:r>
            <a:endParaRPr lang="th-TH" dirty="0"/>
          </a:p>
        </p:txBody>
      </p:sp>
      <p:sp>
        <p:nvSpPr>
          <p:cNvPr id="2" name="Rectangle 1"/>
          <p:cNvSpPr/>
          <p:nvPr/>
        </p:nvSpPr>
        <p:spPr>
          <a:xfrm>
            <a:off x="1101435" y="2133132"/>
            <a:ext cx="106472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Calculate the approximate probability that the mean of the rounded ages is within 0.25 years of the mean of the true ages. 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43033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436" y="86966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 amounts of automobile losses reported to an insurance company are mutually independent, and each loss is uniformly distributed between 0 and 20,000. The company covers each such loss subject to a deductible of 5,000. </a:t>
            </a:r>
          </a:p>
          <a:p>
            <a:pPr marL="0" indent="0">
              <a:buNone/>
            </a:pPr>
            <a:r>
              <a:rPr lang="en-US" sz="2000" dirty="0"/>
              <a:t>Calculate the probability that the total payout on 200 reported losses is between 1,000,000 and 1,200,000.</a:t>
            </a:r>
            <a:endParaRPr lang="th-TH" sz="2000" dirty="0"/>
          </a:p>
        </p:txBody>
      </p:sp>
      <p:sp>
        <p:nvSpPr>
          <p:cNvPr id="4" name="Rectangle 3"/>
          <p:cNvSpPr/>
          <p:nvPr/>
        </p:nvSpPr>
        <p:spPr>
          <a:xfrm>
            <a:off x="455105" y="869662"/>
            <a:ext cx="6463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43.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36342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Covariance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9988"/>
            <a:ext cx="3415145" cy="2206047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Expected</a:t>
            </a:r>
            <a:endParaRPr lang="th-TH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3917660"/>
            <a:ext cx="3415145" cy="220604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Variance</a:t>
            </a:r>
            <a:endParaRPr lang="th-TH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0" y="1409988"/>
            <a:ext cx="3415145" cy="220604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Covariance</a:t>
            </a:r>
            <a:endParaRPr lang="th-TH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0" y="3917659"/>
            <a:ext cx="3415145" cy="220604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Correlation</a:t>
            </a:r>
          </a:p>
        </p:txBody>
      </p:sp>
    </p:spTree>
    <p:extLst>
      <p:ext uri="{BB962C8B-B14F-4D97-AF65-F5344CB8AC3E}">
        <p14:creationId xmlns:p14="http://schemas.microsoft.com/office/powerpoint/2010/main" val="52543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436" y="86966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Let </a:t>
            </a:r>
            <a:r>
              <a:rPr lang="en-US" sz="2000" i="1" dirty="0"/>
              <a:t>X </a:t>
            </a:r>
            <a:r>
              <a:rPr lang="en-US" sz="2000" dirty="0"/>
              <a:t>denote the size of a surgical claim and let </a:t>
            </a:r>
            <a:r>
              <a:rPr lang="en-US" sz="2000" i="1" dirty="0"/>
              <a:t>Y </a:t>
            </a:r>
            <a:r>
              <a:rPr lang="en-US" sz="2000" dirty="0"/>
              <a:t>denote the size of the associated hospital claim. An actuary is using a model in which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Let                        denote the size of the combined claims before the application of a 20% surcharge on the hospital portion of the claim, and let denote the size of the combined claims after the application of that surcharge. </a:t>
            </a:r>
          </a:p>
          <a:p>
            <a:pPr marL="0" indent="0">
              <a:buNone/>
            </a:pPr>
            <a:r>
              <a:rPr lang="en-US" sz="2000" dirty="0"/>
              <a:t>Calculate</a:t>
            </a:r>
            <a:r>
              <a:rPr lang="en-US" dirty="0"/>
              <a:t> </a:t>
            </a:r>
            <a:endParaRPr lang="th-TH" sz="2000" dirty="0"/>
          </a:p>
        </p:txBody>
      </p:sp>
      <p:sp>
        <p:nvSpPr>
          <p:cNvPr id="4" name="Rectangle 3"/>
          <p:cNvSpPr/>
          <p:nvPr/>
        </p:nvSpPr>
        <p:spPr>
          <a:xfrm>
            <a:off x="455105" y="869662"/>
            <a:ext cx="6463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44.</a:t>
            </a:r>
            <a:endParaRPr lang="th-TH" dirty="0"/>
          </a:p>
        </p:txBody>
      </p:sp>
      <p:graphicFrame>
        <p:nvGraphicFramePr>
          <p:cNvPr id="5" name="Content Placeholder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9112793"/>
              </p:ext>
            </p:extLst>
          </p:nvPr>
        </p:nvGraphicFramePr>
        <p:xfrm>
          <a:off x="1101436" y="1696029"/>
          <a:ext cx="7599219" cy="443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" name="สมการ" r:id="rId3" imgW="3936960" imgH="228600" progId="Equation.3">
                  <p:embed/>
                </p:oleObj>
              </mc:Choice>
              <mc:Fallback>
                <p:oleObj name="สมการ" r:id="rId3" imgW="3936960" imgH="228600" progId="Equation.3">
                  <p:embed/>
                  <p:pic>
                    <p:nvPicPr>
                      <p:cNvPr id="27" name="Content Placeholder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436" y="1696029"/>
                        <a:ext cx="7599219" cy="4430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Content Placeholder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9576428"/>
              </p:ext>
            </p:extLst>
          </p:nvPr>
        </p:nvGraphicFramePr>
        <p:xfrm>
          <a:off x="1598613" y="2359128"/>
          <a:ext cx="1227715" cy="373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5" name="สมการ" r:id="rId5" imgW="711000" imgH="215640" progId="Equation.3">
                  <p:embed/>
                </p:oleObj>
              </mc:Choice>
              <mc:Fallback>
                <p:oleObj name="สมการ" r:id="rId5" imgW="711000" imgH="215640" progId="Equation.3">
                  <p:embed/>
                  <p:pic>
                    <p:nvPicPr>
                      <p:cNvPr id="5" name="Content Placeholder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613" y="2359128"/>
                        <a:ext cx="1227715" cy="3738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Content Placeholder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706704"/>
              </p:ext>
            </p:extLst>
          </p:nvPr>
        </p:nvGraphicFramePr>
        <p:xfrm>
          <a:off x="2170113" y="3306763"/>
          <a:ext cx="131445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6" name="สมการ" r:id="rId7" imgW="761760" imgH="215640" progId="Equation.3">
                  <p:embed/>
                </p:oleObj>
              </mc:Choice>
              <mc:Fallback>
                <p:oleObj name="สมการ" r:id="rId7" imgW="761760" imgH="215640" progId="Equation.3">
                  <p:embed/>
                  <p:pic>
                    <p:nvPicPr>
                      <p:cNvPr id="6" name="Content Placeholder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0113" y="3306763"/>
                        <a:ext cx="1314450" cy="37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6820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436" y="869662"/>
            <a:ext cx="10515600" cy="1513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An actuary analyzes a company’s annual personal auto claims, </a:t>
            </a:r>
            <a:r>
              <a:rPr lang="en-US" sz="2000" i="1" dirty="0"/>
              <a:t>M</a:t>
            </a:r>
            <a:r>
              <a:rPr lang="en-US" sz="2000" dirty="0"/>
              <a:t>, and annual commercial auto claims, </a:t>
            </a:r>
            <a:r>
              <a:rPr lang="en-US" sz="2000" i="1" dirty="0"/>
              <a:t>N</a:t>
            </a:r>
            <a:r>
              <a:rPr lang="en-US" sz="2000" dirty="0"/>
              <a:t>. The analysis reveals that </a:t>
            </a:r>
            <a:r>
              <a:rPr lang="en-US" sz="2000" dirty="0" err="1"/>
              <a:t>Var</a:t>
            </a:r>
            <a:r>
              <a:rPr lang="en-US" sz="2000" dirty="0"/>
              <a:t>(</a:t>
            </a:r>
            <a:r>
              <a:rPr lang="en-US" sz="2000" i="1" dirty="0"/>
              <a:t>M</a:t>
            </a:r>
            <a:r>
              <a:rPr lang="en-US" sz="2000" dirty="0"/>
              <a:t>) = 1600, </a:t>
            </a:r>
            <a:r>
              <a:rPr lang="en-US" sz="2000" dirty="0" err="1"/>
              <a:t>Var</a:t>
            </a:r>
            <a:r>
              <a:rPr lang="en-US" sz="2000" dirty="0"/>
              <a:t>(</a:t>
            </a:r>
            <a:r>
              <a:rPr lang="en-US" sz="2000" i="1" dirty="0"/>
              <a:t>N</a:t>
            </a:r>
            <a:r>
              <a:rPr lang="en-US" sz="2000" dirty="0"/>
              <a:t>) = 900, and the correlation between </a:t>
            </a:r>
            <a:r>
              <a:rPr lang="en-US" sz="2000" i="1" dirty="0"/>
              <a:t>M </a:t>
            </a:r>
            <a:r>
              <a:rPr lang="en-US" sz="2000" dirty="0"/>
              <a:t>and </a:t>
            </a:r>
            <a:r>
              <a:rPr lang="en-US" sz="2000" i="1" dirty="0"/>
              <a:t>N </a:t>
            </a:r>
            <a:r>
              <a:rPr lang="en-US" sz="2000" dirty="0"/>
              <a:t>is 0.64. </a:t>
            </a:r>
            <a:endParaRPr lang="th-TH" sz="2000" dirty="0"/>
          </a:p>
        </p:txBody>
      </p:sp>
      <p:sp>
        <p:nvSpPr>
          <p:cNvPr id="4" name="Rectangle 3"/>
          <p:cNvSpPr/>
          <p:nvPr/>
        </p:nvSpPr>
        <p:spPr>
          <a:xfrm>
            <a:off x="455105" y="869662"/>
            <a:ext cx="6463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45.</a:t>
            </a:r>
            <a:endParaRPr lang="th-TH" dirty="0"/>
          </a:p>
        </p:txBody>
      </p:sp>
      <p:sp>
        <p:nvSpPr>
          <p:cNvPr id="2" name="Rectangle 1"/>
          <p:cNvSpPr/>
          <p:nvPr/>
        </p:nvSpPr>
        <p:spPr>
          <a:xfrm>
            <a:off x="1101436" y="1859762"/>
            <a:ext cx="24495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Calculate </a:t>
            </a:r>
            <a:r>
              <a:rPr lang="en-US" sz="2000" dirty="0" err="1">
                <a:solidFill>
                  <a:srgbClr val="000000"/>
                </a:solidFill>
              </a:rPr>
              <a:t>Var</a:t>
            </a:r>
            <a:r>
              <a:rPr lang="en-US" sz="2000" dirty="0">
                <a:solidFill>
                  <a:srgbClr val="000000"/>
                </a:solidFill>
              </a:rPr>
              <a:t>(</a:t>
            </a:r>
            <a:r>
              <a:rPr lang="en-US" sz="2000" i="1" dirty="0">
                <a:solidFill>
                  <a:srgbClr val="000000"/>
                </a:solidFill>
              </a:rPr>
              <a:t>M </a:t>
            </a:r>
            <a:r>
              <a:rPr lang="en-US" sz="2000" dirty="0">
                <a:solidFill>
                  <a:srgbClr val="000000"/>
                </a:solidFill>
              </a:rPr>
              <a:t>+ </a:t>
            </a:r>
            <a:r>
              <a:rPr lang="en-US" sz="2000" i="1" dirty="0">
                <a:solidFill>
                  <a:srgbClr val="000000"/>
                </a:solidFill>
              </a:rPr>
              <a:t>N</a:t>
            </a:r>
            <a:r>
              <a:rPr lang="en-US" sz="2000" dirty="0">
                <a:solidFill>
                  <a:srgbClr val="000000"/>
                </a:solidFill>
              </a:rPr>
              <a:t>). 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1439291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Integrate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759036" cy="435133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หลักการ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integrate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21582" y="1825625"/>
            <a:ext cx="4759036" cy="43513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การกำหนดขอบเขต</a:t>
            </a:r>
          </a:p>
        </p:txBody>
      </p:sp>
    </p:spTree>
    <p:extLst>
      <p:ext uri="{BB962C8B-B14F-4D97-AF65-F5344CB8AC3E}">
        <p14:creationId xmlns:p14="http://schemas.microsoft.com/office/powerpoint/2010/main" val="14207282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436" y="869662"/>
            <a:ext cx="3754581" cy="63373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Let                              and                             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455105" y="869662"/>
            <a:ext cx="6463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46.</a:t>
            </a:r>
            <a:endParaRPr lang="th-TH" dirty="0"/>
          </a:p>
        </p:txBody>
      </p:sp>
      <p:graphicFrame>
        <p:nvGraphicFramePr>
          <p:cNvPr id="5" name="Content Placeholder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0782208"/>
              </p:ext>
            </p:extLst>
          </p:nvPr>
        </p:nvGraphicFramePr>
        <p:xfrm>
          <a:off x="1904999" y="565184"/>
          <a:ext cx="1933575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" name="สมการ" r:id="rId3" imgW="812520" imgH="393480" progId="Equation.3">
                  <p:embed/>
                </p:oleObj>
              </mc:Choice>
              <mc:Fallback>
                <p:oleObj name="สมการ" r:id="rId3" imgW="812520" imgH="393480" progId="Equation.3">
                  <p:embed/>
                  <p:pic>
                    <p:nvPicPr>
                      <p:cNvPr id="5" name="Content Placeholder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4999" y="565184"/>
                        <a:ext cx="1933575" cy="938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5036126" y="478643"/>
            <a:ext cx="0" cy="18354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036126" y="2314065"/>
            <a:ext cx="2043547" cy="142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036126" y="869662"/>
            <a:ext cx="1683329" cy="1458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036125" y="207818"/>
            <a:ext cx="1021774" cy="21204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759372" y="565184"/>
            <a:ext cx="7633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y=x </a:t>
            </a:r>
            <a:endParaRPr lang="th-TH" dirty="0">
              <a:solidFill>
                <a:schemeClr val="accent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26960" y="-53792"/>
            <a:ext cx="9460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y=2x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endParaRPr lang="th-TH" dirty="0">
              <a:solidFill>
                <a:schemeClr val="accent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5877790" y="565184"/>
            <a:ext cx="0" cy="176309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536991" y="2424031"/>
            <a:ext cx="7024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x=1</a:t>
            </a:r>
            <a:endParaRPr lang="th-TH" dirty="0"/>
          </a:p>
        </p:txBody>
      </p:sp>
      <p:sp>
        <p:nvSpPr>
          <p:cNvPr id="25" name="Rectangle 24"/>
          <p:cNvSpPr/>
          <p:nvPr/>
        </p:nvSpPr>
        <p:spPr>
          <a:xfrm>
            <a:off x="5467347" y="1178015"/>
            <a:ext cx="4842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</a:t>
            </a:r>
            <a:endParaRPr lang="th-TH" dirty="0"/>
          </a:p>
        </p:txBody>
      </p:sp>
      <p:sp>
        <p:nvSpPr>
          <p:cNvPr id="26" name="Rectangle 25"/>
          <p:cNvSpPr/>
          <p:nvPr/>
        </p:nvSpPr>
        <p:spPr>
          <a:xfrm>
            <a:off x="1077190" y="2906344"/>
            <a:ext cx="16933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Evaluated </a:t>
            </a:r>
            <a:endParaRPr lang="th-TH" dirty="0"/>
          </a:p>
        </p:txBody>
      </p:sp>
      <p:graphicFrame>
        <p:nvGraphicFramePr>
          <p:cNvPr id="27" name="Content Placeholder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41092"/>
              </p:ext>
            </p:extLst>
          </p:nvPr>
        </p:nvGraphicFramePr>
        <p:xfrm>
          <a:off x="2860675" y="2728913"/>
          <a:ext cx="1752600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" name="สมการ" r:id="rId5" imgW="736560" imgH="368280" progId="Equation.3">
                  <p:embed/>
                </p:oleObj>
              </mc:Choice>
              <mc:Fallback>
                <p:oleObj name="สมการ" r:id="rId5" imgW="736560" imgH="368280" progId="Equation.3">
                  <p:embed/>
                  <p:pic>
                    <p:nvPicPr>
                      <p:cNvPr id="5" name="Content Placeholder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0675" y="2728913"/>
                        <a:ext cx="1752600" cy="877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4284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Distribution</a:t>
            </a:r>
            <a:endParaRPr lang="th-TH" dirty="0"/>
          </a:p>
        </p:txBody>
      </p:sp>
      <p:sp>
        <p:nvSpPr>
          <p:cNvPr id="6" name="Rectangle 5"/>
          <p:cNvSpPr/>
          <p:nvPr/>
        </p:nvSpPr>
        <p:spPr>
          <a:xfrm>
            <a:off x="574967" y="1552577"/>
            <a:ext cx="3969324" cy="310854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หา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f(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x,y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โจทย์กำหนดให้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f(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x,y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)=f(x)f(y)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15001" y="1178070"/>
            <a:ext cx="6158344" cy="526297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นำ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f(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x,y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ไปใช้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1.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หา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f(x) , f(y)</a:t>
            </a: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หา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3.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หา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expected</a:t>
            </a: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6980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436" y="86966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 car dealership sells 0, 1, or 2 luxury cars on any day. When selling a car, the dealer also tries to persuade the customer to buy an extended warranty for the car. Let </a:t>
            </a:r>
            <a:r>
              <a:rPr lang="en-US" sz="2000" i="1" dirty="0"/>
              <a:t>X </a:t>
            </a:r>
            <a:r>
              <a:rPr lang="en-US" sz="2000" dirty="0"/>
              <a:t>denote the number of luxury cars sold in a given day, and let </a:t>
            </a:r>
            <a:r>
              <a:rPr lang="en-US" sz="2000" i="1" dirty="0"/>
              <a:t>Y </a:t>
            </a:r>
            <a:r>
              <a:rPr lang="en-US" sz="2000" dirty="0"/>
              <a:t>denote the number of extended warranties sold. </a:t>
            </a:r>
          </a:p>
          <a:p>
            <a:pPr marL="0" indent="0">
              <a:buNone/>
            </a:pPr>
            <a:r>
              <a:rPr lang="es-ES" sz="2000" dirty="0"/>
              <a:t>P[</a:t>
            </a:r>
            <a:r>
              <a:rPr lang="es-ES" sz="2000" i="1" dirty="0"/>
              <a:t>X </a:t>
            </a:r>
            <a:r>
              <a:rPr lang="es-ES" sz="2000" dirty="0"/>
              <a:t>= 0, </a:t>
            </a:r>
            <a:r>
              <a:rPr lang="es-ES" sz="2000" i="1" dirty="0"/>
              <a:t>Y </a:t>
            </a:r>
            <a:r>
              <a:rPr lang="es-ES" sz="2000" dirty="0"/>
              <a:t>= 0] = 1/6 </a:t>
            </a:r>
          </a:p>
          <a:p>
            <a:pPr marL="0" indent="0">
              <a:buNone/>
            </a:pPr>
            <a:r>
              <a:rPr lang="es-ES" sz="2000" dirty="0"/>
              <a:t>P[</a:t>
            </a:r>
            <a:r>
              <a:rPr lang="es-ES" sz="2000" i="1" dirty="0"/>
              <a:t>X </a:t>
            </a:r>
            <a:r>
              <a:rPr lang="es-ES" sz="2000" dirty="0"/>
              <a:t>= 1, </a:t>
            </a:r>
            <a:r>
              <a:rPr lang="es-ES" sz="2000" i="1" dirty="0"/>
              <a:t>Y </a:t>
            </a:r>
            <a:r>
              <a:rPr lang="es-ES" sz="2000" dirty="0"/>
              <a:t>= 0] = 1/12 </a:t>
            </a:r>
          </a:p>
          <a:p>
            <a:pPr marL="0" indent="0">
              <a:buNone/>
            </a:pPr>
            <a:r>
              <a:rPr lang="es-ES" sz="2000" dirty="0"/>
              <a:t>P[</a:t>
            </a:r>
            <a:r>
              <a:rPr lang="es-ES" sz="2000" i="1" dirty="0"/>
              <a:t>X </a:t>
            </a:r>
            <a:r>
              <a:rPr lang="es-ES" sz="2000" dirty="0"/>
              <a:t>= 1, </a:t>
            </a:r>
            <a:r>
              <a:rPr lang="es-ES" sz="2000" i="1" dirty="0"/>
              <a:t>Y </a:t>
            </a:r>
            <a:r>
              <a:rPr lang="es-ES" sz="2000" dirty="0"/>
              <a:t>= 1] = 1/6 </a:t>
            </a:r>
          </a:p>
          <a:p>
            <a:pPr marL="0" indent="0">
              <a:buNone/>
            </a:pPr>
            <a:r>
              <a:rPr lang="es-ES" sz="2000" dirty="0"/>
              <a:t>P[</a:t>
            </a:r>
            <a:r>
              <a:rPr lang="es-ES" sz="2000" i="1" dirty="0"/>
              <a:t>X </a:t>
            </a:r>
            <a:r>
              <a:rPr lang="es-ES" sz="2000" dirty="0"/>
              <a:t>= 2, </a:t>
            </a:r>
            <a:r>
              <a:rPr lang="es-ES" sz="2000" i="1" dirty="0"/>
              <a:t>Y </a:t>
            </a:r>
            <a:r>
              <a:rPr lang="es-ES" sz="2000" dirty="0"/>
              <a:t>= 0] = 1/12 </a:t>
            </a:r>
          </a:p>
          <a:p>
            <a:pPr marL="0" indent="0">
              <a:buNone/>
            </a:pPr>
            <a:r>
              <a:rPr lang="es-ES" sz="2000" dirty="0"/>
              <a:t>P[</a:t>
            </a:r>
            <a:r>
              <a:rPr lang="es-ES" sz="2000" i="1" dirty="0"/>
              <a:t>X </a:t>
            </a:r>
            <a:r>
              <a:rPr lang="es-ES" sz="2000" dirty="0"/>
              <a:t>= 2, </a:t>
            </a:r>
            <a:r>
              <a:rPr lang="es-ES" sz="2000" i="1" dirty="0"/>
              <a:t>Y </a:t>
            </a:r>
            <a:r>
              <a:rPr lang="es-ES" sz="2000" dirty="0"/>
              <a:t>= 1] = 1/3 </a:t>
            </a:r>
          </a:p>
          <a:p>
            <a:pPr marL="0" indent="0">
              <a:buNone/>
            </a:pPr>
            <a:r>
              <a:rPr lang="es-ES" sz="2000" dirty="0"/>
              <a:t>P[</a:t>
            </a:r>
            <a:r>
              <a:rPr lang="es-ES" sz="2000" i="1" dirty="0"/>
              <a:t>X </a:t>
            </a:r>
            <a:r>
              <a:rPr lang="es-ES" sz="2000" dirty="0"/>
              <a:t>= 2, </a:t>
            </a:r>
            <a:r>
              <a:rPr lang="es-ES" sz="2000" i="1" dirty="0"/>
              <a:t>Y </a:t>
            </a:r>
            <a:r>
              <a:rPr lang="es-ES" sz="2000" dirty="0"/>
              <a:t>= 2] = 1/6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Calculate the variance of </a:t>
            </a:r>
            <a:r>
              <a:rPr lang="en-US" sz="2000" i="1" dirty="0"/>
              <a:t>X</a:t>
            </a:r>
            <a:r>
              <a:rPr lang="en-US" sz="2000" dirty="0"/>
              <a:t>. </a:t>
            </a:r>
            <a:endParaRPr lang="th-TH" sz="2000" dirty="0"/>
          </a:p>
        </p:txBody>
      </p:sp>
      <p:sp>
        <p:nvSpPr>
          <p:cNvPr id="4" name="Rectangle 3"/>
          <p:cNvSpPr/>
          <p:nvPr/>
        </p:nvSpPr>
        <p:spPr>
          <a:xfrm>
            <a:off x="455105" y="869662"/>
            <a:ext cx="6463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47.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04451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436" y="908051"/>
            <a:ext cx="10515600" cy="3012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 client spends </a:t>
            </a:r>
            <a:r>
              <a:rPr lang="en-US" sz="2000" i="1" dirty="0"/>
              <a:t>X </a:t>
            </a:r>
            <a:r>
              <a:rPr lang="en-US" sz="2000" dirty="0"/>
              <a:t>minutes in an insurance agent’s waiting room and </a:t>
            </a:r>
            <a:r>
              <a:rPr lang="en-US" sz="2000" i="1" dirty="0"/>
              <a:t>Y </a:t>
            </a:r>
            <a:r>
              <a:rPr lang="en-US" sz="2000" dirty="0"/>
              <a:t>minutes meeting with the agent. The joint density function of </a:t>
            </a:r>
            <a:r>
              <a:rPr lang="en-US" sz="2000" i="1" dirty="0"/>
              <a:t>X </a:t>
            </a:r>
            <a:r>
              <a:rPr lang="en-US" sz="2000" dirty="0"/>
              <a:t>and </a:t>
            </a:r>
            <a:r>
              <a:rPr lang="en-US" sz="2000" i="1" dirty="0"/>
              <a:t>Y </a:t>
            </a:r>
            <a:r>
              <a:rPr lang="en-US" sz="2000" dirty="0"/>
              <a:t>can be modeled by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Determine which of the following expressions represents the probability that a client spends less than 60 minutes at the agent’s office. </a:t>
            </a:r>
          </a:p>
          <a:p>
            <a:pPr marL="0" indent="0">
              <a:buNone/>
            </a:pPr>
            <a:endParaRPr lang="th-TH" sz="2000" dirty="0"/>
          </a:p>
        </p:txBody>
      </p:sp>
      <p:sp>
        <p:nvSpPr>
          <p:cNvPr id="4" name="Rectangle 3"/>
          <p:cNvSpPr/>
          <p:nvPr/>
        </p:nvSpPr>
        <p:spPr>
          <a:xfrm>
            <a:off x="455105" y="869662"/>
            <a:ext cx="6463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48.</a:t>
            </a:r>
            <a:endParaRPr lang="th-TH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436" y="1651721"/>
            <a:ext cx="4206025" cy="12715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436" y="3762328"/>
            <a:ext cx="2694709" cy="2994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845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Random Variables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8319655" cy="446073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รู้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distribution 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แน่นอน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Binomial(      ) + Binomial(      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Geometric(   ) + Geometric(   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Exponential (   ) + Exponential (   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Poisson(   ) + Poisson(   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Normal(      ) + Normal(      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791412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436" y="869662"/>
            <a:ext cx="10515600" cy="8344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 device containing two key components fails when, and only when, both components fail. The lifetimes, T</a:t>
            </a:r>
            <a:r>
              <a:rPr lang="en-US" sz="2000" baseline="-25000" dirty="0"/>
              <a:t>1</a:t>
            </a:r>
            <a:r>
              <a:rPr lang="en-US" sz="2000" dirty="0"/>
              <a:t> and T</a:t>
            </a:r>
            <a:r>
              <a:rPr lang="en-US" sz="2000" baseline="-25000" dirty="0"/>
              <a:t>2</a:t>
            </a:r>
            <a:r>
              <a:rPr lang="en-US" sz="2000" dirty="0"/>
              <a:t> of these components are independent with common density function</a:t>
            </a:r>
            <a:endParaRPr lang="th-TH" sz="2000" dirty="0"/>
          </a:p>
        </p:txBody>
      </p:sp>
      <p:sp>
        <p:nvSpPr>
          <p:cNvPr id="4" name="Rectangle 3"/>
          <p:cNvSpPr/>
          <p:nvPr/>
        </p:nvSpPr>
        <p:spPr>
          <a:xfrm>
            <a:off x="455105" y="869662"/>
            <a:ext cx="6463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49.</a:t>
            </a:r>
            <a:endParaRPr lang="th-TH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436" y="1704109"/>
            <a:ext cx="2613695" cy="94037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01435" y="2736503"/>
            <a:ext cx="98852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The cost, </a:t>
            </a:r>
            <a:r>
              <a:rPr lang="en-US" sz="2000" i="1" dirty="0">
                <a:solidFill>
                  <a:srgbClr val="000000"/>
                </a:solidFill>
              </a:rPr>
              <a:t>X</a:t>
            </a:r>
            <a:r>
              <a:rPr lang="en-US" sz="2000" dirty="0">
                <a:solidFill>
                  <a:srgbClr val="000000"/>
                </a:solidFill>
              </a:rPr>
              <a:t>, of operating the device until failure is . Let </a:t>
            </a:r>
            <a:r>
              <a:rPr lang="en-US" sz="2000" i="1" dirty="0">
                <a:solidFill>
                  <a:srgbClr val="000000"/>
                </a:solidFill>
              </a:rPr>
              <a:t>g </a:t>
            </a:r>
            <a:r>
              <a:rPr lang="en-US" sz="2000" dirty="0">
                <a:solidFill>
                  <a:srgbClr val="000000"/>
                </a:solidFill>
              </a:rPr>
              <a:t>be the density function for </a:t>
            </a:r>
            <a:r>
              <a:rPr lang="en-US" sz="2000" i="1" dirty="0">
                <a:solidFill>
                  <a:srgbClr val="000000"/>
                </a:solidFill>
              </a:rPr>
              <a:t>X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Determine g(x) for X &gt; 0 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38327868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436" y="966645"/>
            <a:ext cx="10515600" cy="4262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 joint probability density function of </a:t>
            </a:r>
            <a:r>
              <a:rPr lang="en-US" sz="2000" i="1" dirty="0"/>
              <a:t>X </a:t>
            </a:r>
            <a:r>
              <a:rPr lang="en-US" sz="2000" dirty="0"/>
              <a:t>and </a:t>
            </a:r>
            <a:r>
              <a:rPr lang="en-US" sz="2000" i="1" dirty="0"/>
              <a:t>Y </a:t>
            </a:r>
            <a:r>
              <a:rPr lang="en-US" sz="2000" dirty="0"/>
              <a:t>is given by </a:t>
            </a:r>
            <a:endParaRPr lang="th-TH" sz="2000" dirty="0"/>
          </a:p>
        </p:txBody>
      </p:sp>
      <p:sp>
        <p:nvSpPr>
          <p:cNvPr id="5" name="Rectangle 4"/>
          <p:cNvSpPr/>
          <p:nvPr/>
        </p:nvSpPr>
        <p:spPr>
          <a:xfrm>
            <a:off x="455105" y="869662"/>
            <a:ext cx="6463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50.</a:t>
            </a:r>
            <a:endParaRPr lang="th-TH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435" y="1489865"/>
            <a:ext cx="4363243" cy="132260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01435" y="2909455"/>
            <a:ext cx="38699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Calculate the variance of (</a:t>
            </a:r>
            <a:r>
              <a:rPr lang="en-US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+ </a:t>
            </a:r>
            <a:r>
              <a:rPr lang="en-US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)/2. 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34368642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436" y="869662"/>
            <a:ext cx="10515600" cy="1139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Let </a:t>
            </a:r>
            <a:r>
              <a:rPr lang="en-US" sz="2000" i="1" dirty="0"/>
              <a:t>X </a:t>
            </a:r>
            <a:r>
              <a:rPr lang="en-US" sz="2000" dirty="0"/>
              <a:t>represent the age of an insured automobile involved in an accident. Let </a:t>
            </a:r>
            <a:r>
              <a:rPr lang="en-US" sz="2000" i="1" dirty="0"/>
              <a:t>Y </a:t>
            </a:r>
            <a:r>
              <a:rPr lang="en-US" sz="2000" dirty="0"/>
              <a:t>represent the length of time the owner has insured the automobile at the time of the accident. </a:t>
            </a:r>
          </a:p>
          <a:p>
            <a:pPr marL="0" indent="0">
              <a:buNone/>
            </a:pPr>
            <a:r>
              <a:rPr lang="en-US" sz="2000" i="1" dirty="0"/>
              <a:t>X </a:t>
            </a:r>
            <a:r>
              <a:rPr lang="en-US" sz="2000" dirty="0"/>
              <a:t>and </a:t>
            </a:r>
            <a:r>
              <a:rPr lang="en-US" sz="2000" i="1" dirty="0"/>
              <a:t>Y </a:t>
            </a:r>
            <a:r>
              <a:rPr lang="en-US" sz="2000" dirty="0"/>
              <a:t>have joint probability density function </a:t>
            </a:r>
            <a:endParaRPr lang="th-TH" sz="2000" dirty="0"/>
          </a:p>
        </p:txBody>
      </p:sp>
      <p:sp>
        <p:nvSpPr>
          <p:cNvPr id="4" name="Rectangle 3"/>
          <p:cNvSpPr/>
          <p:nvPr/>
        </p:nvSpPr>
        <p:spPr>
          <a:xfrm>
            <a:off x="455105" y="869662"/>
            <a:ext cx="6463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51.</a:t>
            </a:r>
            <a:endParaRPr lang="th-TH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436" y="2008910"/>
            <a:ext cx="5420512" cy="161188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01436" y="3492274"/>
            <a:ext cx="99683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Calculate the expected age of an insured automobile involved in an accident. 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18403371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436" y="86966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Let </a:t>
            </a:r>
            <a:r>
              <a:rPr lang="en-US" sz="2000" i="1" dirty="0"/>
              <a:t>T</a:t>
            </a:r>
            <a:r>
              <a:rPr lang="en-US" sz="2000" dirty="0"/>
              <a:t>1 be the time between a car accident and reporting a claim to the insurance company. Let </a:t>
            </a:r>
            <a:r>
              <a:rPr lang="en-US" sz="2000" i="1" dirty="0"/>
              <a:t>T</a:t>
            </a:r>
            <a:r>
              <a:rPr lang="en-US" sz="2000" dirty="0"/>
              <a:t>2 be the time between the report of the claim and payment of the claim. The joint density function of </a:t>
            </a:r>
            <a:r>
              <a:rPr lang="en-US" sz="2000" i="1" dirty="0"/>
              <a:t>T</a:t>
            </a:r>
            <a:r>
              <a:rPr lang="en-US" sz="2000" dirty="0"/>
              <a:t>1 and </a:t>
            </a:r>
            <a:r>
              <a:rPr lang="en-US" sz="2000" i="1" dirty="0"/>
              <a:t>T</a:t>
            </a:r>
            <a:r>
              <a:rPr lang="en-US" sz="2000" dirty="0"/>
              <a:t>2, , is constant over the region ,                                                        and zero otherwise. </a:t>
            </a:r>
            <a:endParaRPr lang="th-TH" sz="2000" dirty="0"/>
          </a:p>
        </p:txBody>
      </p:sp>
      <p:sp>
        <p:nvSpPr>
          <p:cNvPr id="4" name="Rectangle 3"/>
          <p:cNvSpPr/>
          <p:nvPr/>
        </p:nvSpPr>
        <p:spPr>
          <a:xfrm>
            <a:off x="455105" y="869662"/>
            <a:ext cx="6463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52.</a:t>
            </a:r>
            <a:endParaRPr lang="th-TH" dirty="0"/>
          </a:p>
        </p:txBody>
      </p:sp>
      <p:graphicFrame>
        <p:nvGraphicFramePr>
          <p:cNvPr id="6" name="Content Placeholder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3192379"/>
              </p:ext>
            </p:extLst>
          </p:nvPr>
        </p:nvGraphicFramePr>
        <p:xfrm>
          <a:off x="5385234" y="1407037"/>
          <a:ext cx="3052184" cy="358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สมการ" r:id="rId3" imgW="1841400" imgH="215640" progId="Equation.3">
                  <p:embed/>
                </p:oleObj>
              </mc:Choice>
              <mc:Fallback>
                <p:oleObj name="สมการ" r:id="rId3" imgW="1841400" imgH="215640" progId="Equation.3">
                  <p:embed/>
                  <p:pic>
                    <p:nvPicPr>
                      <p:cNvPr id="5" name="Content Placeholder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5234" y="1407037"/>
                        <a:ext cx="3052184" cy="3585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1101436" y="1930257"/>
            <a:ext cx="10515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Calculate                   , the expected time between a car accident and payment of the claim. </a:t>
            </a:r>
            <a:endParaRPr lang="th-TH" sz="2000" dirty="0"/>
          </a:p>
        </p:txBody>
      </p:sp>
      <p:graphicFrame>
        <p:nvGraphicFramePr>
          <p:cNvPr id="8" name="Content Placeholder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5437584"/>
              </p:ext>
            </p:extLst>
          </p:nvPr>
        </p:nvGraphicFramePr>
        <p:xfrm>
          <a:off x="2185265" y="1930257"/>
          <a:ext cx="107473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สมการ" r:id="rId5" imgW="647640" imgH="215640" progId="Equation.3">
                  <p:embed/>
                </p:oleObj>
              </mc:Choice>
              <mc:Fallback>
                <p:oleObj name="สมการ" r:id="rId5" imgW="647640" imgH="215640" progId="Equation.3">
                  <p:embed/>
                  <p:pic>
                    <p:nvPicPr>
                      <p:cNvPr id="6" name="Content Placeholder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5265" y="1930257"/>
                        <a:ext cx="1074738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48022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436" y="869662"/>
            <a:ext cx="10515600" cy="13332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 family buys two policies from the same insurance company. Losses under the two policies are independent and have continuous uniform distributions on the interval from 0 to 10. One policy has a deductible of 1 and the other has a deductible of 2. The family experiences exactly one loss under each policy. </a:t>
            </a:r>
            <a:endParaRPr lang="th-TH" sz="2000" dirty="0"/>
          </a:p>
        </p:txBody>
      </p:sp>
      <p:sp>
        <p:nvSpPr>
          <p:cNvPr id="4" name="Rectangle 3"/>
          <p:cNvSpPr/>
          <p:nvPr/>
        </p:nvSpPr>
        <p:spPr>
          <a:xfrm>
            <a:off x="455105" y="869662"/>
            <a:ext cx="6463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53.</a:t>
            </a:r>
            <a:endParaRPr lang="th-TH" dirty="0"/>
          </a:p>
        </p:txBody>
      </p:sp>
      <p:sp>
        <p:nvSpPr>
          <p:cNvPr id="2" name="Rectangle 1"/>
          <p:cNvSpPr/>
          <p:nvPr/>
        </p:nvSpPr>
        <p:spPr>
          <a:xfrm>
            <a:off x="1101435" y="2202873"/>
            <a:ext cx="107580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Calculate the probability that the total benefit paid to the family does not exceed 5 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314751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436" y="869662"/>
            <a:ext cx="10515600" cy="18735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In a given region, the number of tornadoes in a one-week period is modeled by a Poisson distribution with mean 2. The numbers of tornadoes in different weeks are mutually independent.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Calculate the probability that fewer than four tornadoes occur in a three-week period. 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th-TH" sz="2000" dirty="0"/>
          </a:p>
        </p:txBody>
      </p:sp>
      <p:sp>
        <p:nvSpPr>
          <p:cNvPr id="4" name="Rectangle 3"/>
          <p:cNvSpPr/>
          <p:nvPr/>
        </p:nvSpPr>
        <p:spPr>
          <a:xfrm>
            <a:off x="455105" y="869662"/>
            <a:ext cx="6463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37.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84406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436" y="869662"/>
            <a:ext cx="10515600" cy="2316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In each of the months June, July, and August, the number of accidents occurring in that month is modeled by a Poisson random variable with mean 1. In each of the other 9 months of the year, the number of accidents occurring is modeled by a Poisson random variable with mean 0.5. Assume that these 12 random variables are mutually independent. </a:t>
            </a:r>
            <a:endParaRPr lang="th-TH" sz="2000" dirty="0"/>
          </a:p>
        </p:txBody>
      </p:sp>
      <p:sp>
        <p:nvSpPr>
          <p:cNvPr id="4" name="Rectangle 3"/>
          <p:cNvSpPr/>
          <p:nvPr/>
        </p:nvSpPr>
        <p:spPr>
          <a:xfrm>
            <a:off x="455105" y="869662"/>
            <a:ext cx="6463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38.</a:t>
            </a:r>
            <a:endParaRPr lang="th-TH" dirty="0"/>
          </a:p>
        </p:txBody>
      </p:sp>
      <p:sp>
        <p:nvSpPr>
          <p:cNvPr id="2" name="Rectangle 1"/>
          <p:cNvSpPr/>
          <p:nvPr/>
        </p:nvSpPr>
        <p:spPr>
          <a:xfrm>
            <a:off x="1101436" y="2210030"/>
            <a:ext cx="10515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Calculate the probability that exactly two accidents occur in July through November 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128556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47989"/>
            <a:ext cx="9483436" cy="20120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ไม่รู้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distribution 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ที่แน่นอน</a:t>
            </a:r>
          </a:p>
          <a:p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Convolution</a:t>
            </a:r>
          </a:p>
          <a:p>
            <a:r>
              <a:rPr lang="en-US" dirty="0">
                <a:ea typeface="Tahoma" panose="020B0604030504040204" pitchFamily="34" charset="0"/>
                <a:cs typeface="Tahoma" panose="020B0604030504040204" pitchFamily="34" charset="0"/>
              </a:rPr>
              <a:t>Normal approximate</a:t>
            </a:r>
            <a:endParaRPr lang="th-TH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799" y="2660073"/>
            <a:ext cx="9483437" cy="2012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ea typeface="Tahoma" panose="020B0604030504040204" pitchFamily="34" charset="0"/>
                <a:cs typeface="Tahoma" panose="020B0604030504040204" pitchFamily="34" charset="0"/>
              </a:rPr>
              <a:t>Ex. Let X is modeled by Poisson with mean 2 and Y is modeled by Geometric with mean 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ea typeface="Tahoma" panose="020B0604030504040204" pitchFamily="34" charset="0"/>
                <a:cs typeface="Tahoma" panose="020B0604030504040204" pitchFamily="34" charset="0"/>
              </a:rPr>
              <a:t>      and S = X+Y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en-US" sz="2000" dirty="0" err="1">
                <a:ea typeface="Tahoma" panose="020B0604030504040204" pitchFamily="34" charset="0"/>
                <a:cs typeface="Tahoma" panose="020B0604030504040204" pitchFamily="34" charset="0"/>
              </a:rPr>
              <a:t>Calculatee</a:t>
            </a:r>
            <a:r>
              <a:rPr lang="en-US" sz="2000" dirty="0">
                <a:ea typeface="Tahoma" panose="020B0604030504040204" pitchFamily="34" charset="0"/>
                <a:cs typeface="Tahoma" panose="020B0604030504040204" pitchFamily="34" charset="0"/>
              </a:rPr>
              <a:t> P(S=2)	     </a:t>
            </a:r>
            <a:endParaRPr lang="th-TH" sz="20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497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218" y="264535"/>
            <a:ext cx="10515600" cy="1148630"/>
          </a:xfrm>
        </p:spPr>
        <p:txBody>
          <a:bodyPr/>
          <a:lstStyle/>
          <a:p>
            <a:r>
              <a:rPr lang="en-US" dirty="0"/>
              <a:t>Normal Approximation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709" y="1590097"/>
            <a:ext cx="5133109" cy="435133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err="1"/>
              <a:t>Aggregrate</a:t>
            </a:r>
            <a:endParaRPr lang="th-TH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650182" y="1590097"/>
            <a:ext cx="5133109" cy="43513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Average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48935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436" y="86966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Claim amounts at an insurance company are independent of one another. In year one, claim amounts are modeled by a normal random variable </a:t>
            </a:r>
            <a:r>
              <a:rPr lang="en-US" sz="2000" i="1" dirty="0"/>
              <a:t>X </a:t>
            </a:r>
            <a:r>
              <a:rPr lang="en-US" sz="2000" dirty="0"/>
              <a:t>with mean 100 and standard deviation 25. In year two, claim amounts are modeled by the random variable </a:t>
            </a:r>
            <a:r>
              <a:rPr lang="en-US" sz="2000" i="1" dirty="0"/>
              <a:t>Y </a:t>
            </a:r>
            <a:r>
              <a:rPr lang="en-US" sz="2000" dirty="0"/>
              <a:t>= 1.04</a:t>
            </a:r>
            <a:r>
              <a:rPr lang="en-US" sz="2000" i="1" dirty="0"/>
              <a:t>X </a:t>
            </a:r>
            <a:r>
              <a:rPr lang="en-US" sz="2000" dirty="0"/>
              <a:t>+ 5. </a:t>
            </a:r>
            <a:endParaRPr lang="th-TH" sz="2000" dirty="0"/>
          </a:p>
        </p:txBody>
      </p:sp>
      <p:sp>
        <p:nvSpPr>
          <p:cNvPr id="4" name="Rectangle 3"/>
          <p:cNvSpPr/>
          <p:nvPr/>
        </p:nvSpPr>
        <p:spPr>
          <a:xfrm>
            <a:off x="455105" y="869662"/>
            <a:ext cx="6463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39.</a:t>
            </a:r>
            <a:endParaRPr lang="th-TH" dirty="0"/>
          </a:p>
        </p:txBody>
      </p:sp>
      <p:sp>
        <p:nvSpPr>
          <p:cNvPr id="2" name="Rectangle 1"/>
          <p:cNvSpPr/>
          <p:nvPr/>
        </p:nvSpPr>
        <p:spPr>
          <a:xfrm>
            <a:off x="1101436" y="1921945"/>
            <a:ext cx="101207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Calculate the probability that a random sample of 25 claim amounts in year two average between 100 and 110. 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705888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436" y="991179"/>
            <a:ext cx="10515600" cy="32067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 charity receives 2025 contributions. Contributions are assumed to be mutually independent and identically distributed with mean 3125 and standard deviation 250. </a:t>
            </a:r>
          </a:p>
          <a:p>
            <a:pPr marL="0" indent="0">
              <a:buNone/>
            </a:pPr>
            <a:r>
              <a:rPr lang="en-US" sz="2000" dirty="0"/>
              <a:t>Calculate the approximate 90th percentile for the distribution of the total contributions received. </a:t>
            </a:r>
            <a:endParaRPr lang="th-TH" sz="2000" dirty="0"/>
          </a:p>
        </p:txBody>
      </p:sp>
      <p:sp>
        <p:nvSpPr>
          <p:cNvPr id="4" name="Rectangle 3"/>
          <p:cNvSpPr/>
          <p:nvPr/>
        </p:nvSpPr>
        <p:spPr>
          <a:xfrm>
            <a:off x="455105" y="869662"/>
            <a:ext cx="6463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40.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36413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436" y="38475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 city has just added 100 new female recruits to its police force. The city will provide a pension to each new hire who remains with the force until retirement. In addition, if the new hire is married at the time of her retirement, a second pension will be provided for her husband. A consulting actuary makes the following assumptions: </a:t>
            </a:r>
          </a:p>
          <a:p>
            <a:r>
              <a:rPr lang="en-US" sz="2000" dirty="0"/>
              <a:t>(</a:t>
            </a:r>
            <a:r>
              <a:rPr lang="en-US" sz="2000" dirty="0" err="1"/>
              <a:t>i</a:t>
            </a:r>
            <a:r>
              <a:rPr lang="en-US" sz="2000" dirty="0"/>
              <a:t>) Each new recruit has a 0.4 probability of remaining with the police force until retirement. </a:t>
            </a:r>
          </a:p>
          <a:p>
            <a:r>
              <a:rPr lang="en-US" sz="2000" dirty="0"/>
              <a:t>(ii) Given that a new recruit reaches retirement with the police force, the probability that she is not married at the time of retirement is 0.25. </a:t>
            </a:r>
          </a:p>
          <a:p>
            <a:r>
              <a:rPr lang="en-US" sz="2000" dirty="0"/>
              <a:t>(iii) The events of different new hires reaching retirement and the events of different new hires being married at retirement are all mutually independent events. </a:t>
            </a:r>
          </a:p>
          <a:p>
            <a:r>
              <a:rPr lang="en-US" sz="2000" dirty="0"/>
              <a:t>Calculate the probability that the city will provide at most 90 pensions to the 100 new hires and their husbands. </a:t>
            </a:r>
            <a:endParaRPr lang="th-TH" sz="2000" dirty="0"/>
          </a:p>
        </p:txBody>
      </p:sp>
      <p:sp>
        <p:nvSpPr>
          <p:cNvPr id="4" name="Rectangle 3"/>
          <p:cNvSpPr/>
          <p:nvPr/>
        </p:nvSpPr>
        <p:spPr>
          <a:xfrm>
            <a:off x="455105" y="384753"/>
            <a:ext cx="6463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41.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72175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1316</Words>
  <Application>Microsoft Office PowerPoint</Application>
  <PresentationFormat>Widescreen</PresentationFormat>
  <Paragraphs>124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Angsana New</vt:lpstr>
      <vt:lpstr>Arial</vt:lpstr>
      <vt:lpstr>Calibri</vt:lpstr>
      <vt:lpstr>Calibri Light</vt:lpstr>
      <vt:lpstr>Cordia New</vt:lpstr>
      <vt:lpstr>Tahoma</vt:lpstr>
      <vt:lpstr>Times New Roman</vt:lpstr>
      <vt:lpstr>Wingdings</vt:lpstr>
      <vt:lpstr>Office Theme</vt:lpstr>
      <vt:lpstr>สมการ</vt:lpstr>
      <vt:lpstr>Exam P ครั้งที่ 3</vt:lpstr>
      <vt:lpstr>Combining Random Variables</vt:lpstr>
      <vt:lpstr>PowerPoint Presentation</vt:lpstr>
      <vt:lpstr>PowerPoint Presentation</vt:lpstr>
      <vt:lpstr>PowerPoint Presentation</vt:lpstr>
      <vt:lpstr>Normal Approximation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Covariance</vt:lpstr>
      <vt:lpstr>PowerPoint Presentation</vt:lpstr>
      <vt:lpstr>PowerPoint Presentation</vt:lpstr>
      <vt:lpstr>Double Integrate</vt:lpstr>
      <vt:lpstr>PowerPoint Presentation</vt:lpstr>
      <vt:lpstr>Joint Distribution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 ครั้งที่ 3</dc:title>
  <dc:creator>WINDOWS</dc:creator>
  <cp:lastModifiedBy>Isariya Suttakulpiboon</cp:lastModifiedBy>
  <cp:revision>109</cp:revision>
  <cp:lastPrinted>2017-11-17T12:17:38Z</cp:lastPrinted>
  <dcterms:created xsi:type="dcterms:W3CDTF">2017-11-15T04:12:38Z</dcterms:created>
  <dcterms:modified xsi:type="dcterms:W3CDTF">2017-11-17T12:17:42Z</dcterms:modified>
</cp:coreProperties>
</file>