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7" r:id="rId3"/>
    <p:sldId id="294" r:id="rId4"/>
    <p:sldId id="293" r:id="rId5"/>
    <p:sldId id="259" r:id="rId6"/>
    <p:sldId id="309" r:id="rId7"/>
    <p:sldId id="310" r:id="rId8"/>
    <p:sldId id="292" r:id="rId9"/>
    <p:sldId id="30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2" y="609600"/>
            <a:ext cx="8598907"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20" name="TextBox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512" y="1931988"/>
            <a:ext cx="8598907"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lumMod val="60000"/>
                    <a:lumOff val="40000"/>
                  </a:schemeClr>
                </a:solidFill>
              </a:rPr>
              <a:t>”</a:t>
            </a: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978" y="609600"/>
            <a:ext cx="8590440"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0"/>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511" y="609600"/>
            <a:ext cx="7061989"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512" y="2700868"/>
            <a:ext cx="8598907"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1F0EC-4F60-4544-9956-271209A740FE}"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511" y="2160589"/>
            <a:ext cx="418512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1296" y="2160590"/>
            <a:ext cx="418512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922" y="2737246"/>
            <a:ext cx="41867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9710" y="2737246"/>
            <a:ext cx="418670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511" y="609600"/>
            <a:ext cx="8598907"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F11F0EC-4F60-4544-9956-271209A740FE}" type="datetimeFigureOut">
              <a:rPr lang="en-US" smtClean="0"/>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0" y="1498604"/>
            <a:ext cx="385553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1701" y="514925"/>
            <a:ext cx="451471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1F0EC-4F60-4544-9956-271209A740F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511" y="4800600"/>
            <a:ext cx="8598906"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11F0EC-4F60-4544-9956-271209A740FE}"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a:t>
            </a:fld>
            <a:endParaRPr lang="en-US"/>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Placeholder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en-US" smtClean="0"/>
              <a:t>3/19/2017</a:t>
            </a:fld>
            <a:endParaRPr lang="en-US"/>
          </a:p>
        </p:txBody>
      </p:sp>
      <p:sp>
        <p:nvSpPr>
          <p:cNvPr id="5" name="Footer Placeholder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a:t>
            </a:fld>
            <a:endParaRPr lang="en-US"/>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logtalkradio.com/missphenomena" TargetMode="External"/><Relationship Id="rId2" Type="http://schemas.openxmlformats.org/officeDocument/2006/relationships/hyperlink" Target="http://www.pm.expert/" TargetMode="External"/><Relationship Id="rId1" Type="http://schemas.openxmlformats.org/officeDocument/2006/relationships/slideLayout" Target="../slideLayouts/slideLayout2.xml"/><Relationship Id="rId4" Type="http://schemas.openxmlformats.org/officeDocument/2006/relationships/hyperlink" Target="https://soundcloud.com/carlarjenki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p:txBody>
          <a:bodyPr/>
          <a:lstStyle/>
          <a:p>
            <a:pPr algn="ctr"/>
            <a:r>
              <a:rPr lang="en-US" dirty="0"/>
              <a:t>Earned Value</a:t>
            </a:r>
            <a:br>
              <a:rPr lang="en-US" dirty="0"/>
            </a:br>
            <a:r>
              <a:rPr lang="en-US" dirty="0"/>
              <a:t> Management</a:t>
            </a:r>
          </a:p>
        </p:txBody>
      </p:sp>
      <p:sp>
        <p:nvSpPr>
          <p:cNvPr id="89097" name="Rectangle 9"/>
          <p:cNvSpPr>
            <a:spLocks noGrp="1" noChangeArrowheads="1"/>
          </p:cNvSpPr>
          <p:nvPr>
            <p:ph type="subTitle" idx="1"/>
          </p:nvPr>
        </p:nvSpPr>
        <p:spPr/>
        <p:txBody>
          <a:bodyPr>
            <a:normAutofit lnSpcReduction="10000"/>
          </a:bodyPr>
          <a:lstStyle/>
          <a:p>
            <a:r>
              <a:rPr lang="en-US" b="1" dirty="0"/>
              <a:t>Carla R Jenkins</a:t>
            </a:r>
          </a:p>
          <a:p>
            <a:r>
              <a:rPr lang="en-US" i="1" dirty="0"/>
              <a:t>CEO of Phenomena Corporation</a:t>
            </a:r>
          </a:p>
          <a:p>
            <a:r>
              <a:rPr lang="en-US" dirty="0"/>
              <a:t>http://carlarjenkins.com/</a:t>
            </a:r>
          </a:p>
        </p:txBody>
      </p:sp>
    </p:spTree>
    <p:extLst>
      <p:ext uri="{BB962C8B-B14F-4D97-AF65-F5344CB8AC3E}">
        <p14:creationId xmlns:p14="http://schemas.microsoft.com/office/powerpoint/2010/main" val="23879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dirty="0"/>
              <a:t>Welcome to Earned Value Management!</a:t>
            </a:r>
          </a:p>
        </p:txBody>
      </p:sp>
      <p:sp>
        <p:nvSpPr>
          <p:cNvPr id="91139" name="Rectangle 3"/>
          <p:cNvSpPr>
            <a:spLocks noGrp="1" noChangeArrowheads="1"/>
          </p:cNvSpPr>
          <p:nvPr>
            <p:ph idx="1"/>
          </p:nvPr>
        </p:nvSpPr>
        <p:spPr/>
        <p:txBody>
          <a:bodyPr/>
          <a:lstStyle/>
          <a:p>
            <a:r>
              <a:rPr lang="en-US" dirty="0"/>
              <a:t>First, I would like to welcome you to this earned value management. I am here to help you clean up anything that is running amiss in your project.</a:t>
            </a:r>
          </a:p>
          <a:p>
            <a:r>
              <a:rPr lang="en-US" dirty="0"/>
              <a:t>Over these next 5 days you will learn the basics of earned value management and how it can help you track your time and money spent on a project and how to make sure that you get the most use out of your resources.</a:t>
            </a:r>
          </a:p>
          <a:p>
            <a:r>
              <a:rPr lang="en-US" dirty="0"/>
              <a:t>One BIG misconception is that project management is reserved only for the office. You can apply these teachings to home projects or social gatherings. Project management can be used anywhere and everywhere. </a:t>
            </a:r>
          </a:p>
          <a:p>
            <a:r>
              <a:rPr lang="en-US" dirty="0"/>
              <a:t>Another BIG misconception is that you need to pay for more items to do EVM. All you need to paper, pencil and a calculator. No software needed.</a:t>
            </a:r>
          </a:p>
        </p:txBody>
      </p:sp>
    </p:spTree>
    <p:extLst>
      <p:ext uri="{BB962C8B-B14F-4D97-AF65-F5344CB8AC3E}">
        <p14:creationId xmlns:p14="http://schemas.microsoft.com/office/powerpoint/2010/main" val="16438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dirty="0"/>
              <a:t>Who Am I?</a:t>
            </a:r>
          </a:p>
        </p:txBody>
      </p:sp>
      <p:sp>
        <p:nvSpPr>
          <p:cNvPr id="91139" name="Rectangle 3"/>
          <p:cNvSpPr>
            <a:spLocks noGrp="1" noChangeArrowheads="1"/>
          </p:cNvSpPr>
          <p:nvPr>
            <p:ph idx="1"/>
          </p:nvPr>
        </p:nvSpPr>
        <p:spPr/>
        <p:txBody>
          <a:bodyPr/>
          <a:lstStyle/>
          <a:p>
            <a:r>
              <a:rPr lang="en-US" dirty="0"/>
              <a:t>Carla R Jenkins</a:t>
            </a:r>
          </a:p>
          <a:p>
            <a:r>
              <a:rPr lang="en-US" dirty="0"/>
              <a:t>CEO of Phenomena Corporation</a:t>
            </a:r>
          </a:p>
          <a:p>
            <a:r>
              <a:rPr lang="en-US" dirty="0"/>
              <a:t>Certified Project Manager</a:t>
            </a:r>
          </a:p>
          <a:p>
            <a:r>
              <a:rPr lang="en-US" dirty="0"/>
              <a:t>Project Management Professional and Certified Scrum Master</a:t>
            </a:r>
          </a:p>
          <a:p>
            <a:r>
              <a:rPr lang="en-US" dirty="0"/>
              <a:t>Blogger, </a:t>
            </a:r>
            <a:r>
              <a:rPr lang="en-US" dirty="0">
                <a:hlinkClick r:id="rId2"/>
              </a:rPr>
              <a:t>http://www.pm.expert/</a:t>
            </a:r>
            <a:r>
              <a:rPr lang="en-US" dirty="0"/>
              <a:t> , project management blog</a:t>
            </a:r>
          </a:p>
          <a:p>
            <a:r>
              <a:rPr lang="en-US" dirty="0"/>
              <a:t>Have two project management podcasts</a:t>
            </a:r>
          </a:p>
          <a:p>
            <a:r>
              <a:rPr lang="en-US" dirty="0"/>
              <a:t>Project Management Mondays: </a:t>
            </a:r>
            <a:r>
              <a:rPr lang="en-US" dirty="0">
                <a:hlinkClick r:id="rId3"/>
              </a:rPr>
              <a:t>http://www.blogtalkradio.com/missphenomena</a:t>
            </a:r>
            <a:r>
              <a:rPr lang="en-US" dirty="0"/>
              <a:t> </a:t>
            </a:r>
          </a:p>
          <a:p>
            <a:r>
              <a:rPr lang="en-US" dirty="0"/>
              <a:t>Project Management Minute: </a:t>
            </a:r>
            <a:r>
              <a:rPr lang="en-US" dirty="0">
                <a:hlinkClick r:id="rId4"/>
              </a:rPr>
              <a:t>https://soundcloud.com/carlarjenkins</a:t>
            </a:r>
            <a:r>
              <a:rPr lang="en-US" dirty="0"/>
              <a:t> </a:t>
            </a:r>
          </a:p>
          <a:p>
            <a:r>
              <a:rPr lang="en-US" dirty="0"/>
              <a:t>Creator of this Course!</a:t>
            </a:r>
          </a:p>
          <a:p>
            <a:endParaRPr lang="en-US" dirty="0"/>
          </a:p>
        </p:txBody>
      </p:sp>
    </p:spTree>
    <p:extLst>
      <p:ext uri="{BB962C8B-B14F-4D97-AF65-F5344CB8AC3E}">
        <p14:creationId xmlns:p14="http://schemas.microsoft.com/office/powerpoint/2010/main" val="208933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dirty="0"/>
              <a:t>Why This Course?</a:t>
            </a:r>
          </a:p>
        </p:txBody>
      </p:sp>
      <p:sp>
        <p:nvSpPr>
          <p:cNvPr id="91139" name="Rectangle 3"/>
          <p:cNvSpPr>
            <a:spLocks noGrp="1" noChangeArrowheads="1"/>
          </p:cNvSpPr>
          <p:nvPr>
            <p:ph idx="1"/>
          </p:nvPr>
        </p:nvSpPr>
        <p:spPr/>
        <p:txBody>
          <a:bodyPr/>
          <a:lstStyle/>
          <a:p>
            <a:r>
              <a:rPr lang="en-US" dirty="0"/>
              <a:t>To help people save time, money, energy and frustration.</a:t>
            </a:r>
          </a:p>
          <a:p>
            <a:r>
              <a:rPr lang="en-US" dirty="0"/>
              <a:t>To help people get better organized for the next quarter, month, week or any time period that you are currently using.</a:t>
            </a:r>
          </a:p>
          <a:p>
            <a:r>
              <a:rPr lang="en-US" dirty="0"/>
              <a:t>By the end of this month, it will be the end of this quarter so you will have 90 days’ worth of performance metrics</a:t>
            </a:r>
          </a:p>
          <a:p>
            <a:r>
              <a:rPr lang="en-US" dirty="0"/>
              <a:t>These performance metrics will serve as a guide towards creating your earned value management metrics. </a:t>
            </a:r>
          </a:p>
          <a:p>
            <a:r>
              <a:rPr lang="en-US" dirty="0"/>
              <a:t>Earned value management (EVM) would be one of the best ways to help students better organize their time and money. I HATE WASTING EITHER!</a:t>
            </a:r>
          </a:p>
          <a:p>
            <a:r>
              <a:rPr lang="en-US" dirty="0"/>
              <a:t>Be of service and to get the information out there.</a:t>
            </a:r>
          </a:p>
        </p:txBody>
      </p:sp>
    </p:spTree>
    <p:extLst>
      <p:ext uri="{BB962C8B-B14F-4D97-AF65-F5344CB8AC3E}">
        <p14:creationId xmlns:p14="http://schemas.microsoft.com/office/powerpoint/2010/main" val="380769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dirty="0"/>
              <a:t>Who Is This Course For?</a:t>
            </a:r>
          </a:p>
        </p:txBody>
      </p:sp>
      <p:sp>
        <p:nvSpPr>
          <p:cNvPr id="91139" name="Rectangle 3"/>
          <p:cNvSpPr>
            <a:spLocks noGrp="1" noChangeArrowheads="1"/>
          </p:cNvSpPr>
          <p:nvPr>
            <p:ph idx="1"/>
          </p:nvPr>
        </p:nvSpPr>
        <p:spPr/>
        <p:txBody>
          <a:bodyPr>
            <a:normAutofit/>
          </a:bodyPr>
          <a:lstStyle/>
          <a:p>
            <a:r>
              <a:rPr lang="en-US" dirty="0"/>
              <a:t>Self-starters focused on personal development and professional development.</a:t>
            </a:r>
          </a:p>
          <a:p>
            <a:r>
              <a:rPr lang="en-US" dirty="0"/>
              <a:t>People are sick of wasting time, money, and energy on the wrong methods.</a:t>
            </a:r>
          </a:p>
          <a:p>
            <a:r>
              <a:rPr lang="en-US" dirty="0"/>
              <a:t>Want to learn a low-cost way to measure their time and budget.</a:t>
            </a:r>
          </a:p>
        </p:txBody>
      </p:sp>
    </p:spTree>
    <p:extLst>
      <p:ext uri="{BB962C8B-B14F-4D97-AF65-F5344CB8AC3E}">
        <p14:creationId xmlns:p14="http://schemas.microsoft.com/office/powerpoint/2010/main" val="3411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dirty="0"/>
              <a:t>Who Is This Course </a:t>
            </a:r>
            <a:r>
              <a:rPr lang="en-US" b="1" dirty="0"/>
              <a:t>NOT</a:t>
            </a:r>
            <a:r>
              <a:rPr lang="en-US" dirty="0"/>
              <a:t> For?</a:t>
            </a:r>
          </a:p>
        </p:txBody>
      </p:sp>
      <p:sp>
        <p:nvSpPr>
          <p:cNvPr id="91139" name="Rectangle 3"/>
          <p:cNvSpPr>
            <a:spLocks noGrp="1" noChangeArrowheads="1"/>
          </p:cNvSpPr>
          <p:nvPr>
            <p:ph idx="1"/>
          </p:nvPr>
        </p:nvSpPr>
        <p:spPr/>
        <p:txBody>
          <a:bodyPr>
            <a:normAutofit/>
          </a:bodyPr>
          <a:lstStyle/>
          <a:p>
            <a:r>
              <a:rPr lang="en-US" dirty="0"/>
              <a:t>People who feel that ‘it’s not their job’ to learn how to better measure their time and money</a:t>
            </a:r>
          </a:p>
          <a:p>
            <a:r>
              <a:rPr lang="en-US" dirty="0"/>
              <a:t>People not interested in personal development, professional development or learning something new.</a:t>
            </a:r>
          </a:p>
          <a:p>
            <a:r>
              <a:rPr lang="en-US" dirty="0"/>
              <a:t>People are okay with the status quo.</a:t>
            </a:r>
          </a:p>
        </p:txBody>
      </p:sp>
    </p:spTree>
    <p:extLst>
      <p:ext uri="{BB962C8B-B14F-4D97-AF65-F5344CB8AC3E}">
        <p14:creationId xmlns:p14="http://schemas.microsoft.com/office/powerpoint/2010/main" val="144005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dirty="0"/>
              <a:t>Disclaimer</a:t>
            </a:r>
          </a:p>
        </p:txBody>
      </p:sp>
      <p:sp>
        <p:nvSpPr>
          <p:cNvPr id="91139" name="Rectangle 3"/>
          <p:cNvSpPr>
            <a:spLocks noGrp="1" noChangeArrowheads="1"/>
          </p:cNvSpPr>
          <p:nvPr>
            <p:ph idx="1"/>
          </p:nvPr>
        </p:nvSpPr>
        <p:spPr/>
        <p:txBody>
          <a:bodyPr/>
          <a:lstStyle/>
          <a:p>
            <a:r>
              <a:rPr lang="en-US" dirty="0"/>
              <a:t>While all attempts have been made to verify information provided in this book and its ancillary materials, neither the author or publisher assumes any responsibility for errors, inaccuracies, or omissions and is not responsible for any financial loss by customer in any matter. Any slights of people or organizations are unintentional. If advice concerning legal, financial, accounting or related matters is needed, the services of a qualified professional should be sought. This book or is associated ancillary materials, including verbal and written training, is not intended for use as a source of legal, financial, or accounting advice. You should be aware of the various laws governing business transactions or other business practices in your particular geographical location.  </a:t>
            </a:r>
          </a:p>
        </p:txBody>
      </p:sp>
    </p:spTree>
    <p:extLst>
      <p:ext uri="{BB962C8B-B14F-4D97-AF65-F5344CB8AC3E}">
        <p14:creationId xmlns:p14="http://schemas.microsoft.com/office/powerpoint/2010/main" val="1366765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n-US" dirty="0"/>
              <a:t>Earned Value Management Table of Contents</a:t>
            </a:r>
          </a:p>
        </p:txBody>
      </p:sp>
      <p:sp>
        <p:nvSpPr>
          <p:cNvPr id="103427" name="Rectangle 3"/>
          <p:cNvSpPr>
            <a:spLocks noGrp="1" noChangeArrowheads="1"/>
          </p:cNvSpPr>
          <p:nvPr>
            <p:ph idx="1"/>
          </p:nvPr>
        </p:nvSpPr>
        <p:spPr/>
        <p:txBody>
          <a:bodyPr/>
          <a:lstStyle/>
          <a:p>
            <a:r>
              <a:rPr lang="en-US" dirty="0"/>
              <a:t>Welcome to Earned Value Management course</a:t>
            </a:r>
          </a:p>
          <a:p>
            <a:r>
              <a:rPr lang="en-US" dirty="0"/>
              <a:t>Intro to Earned Value Management and Variables</a:t>
            </a:r>
          </a:p>
          <a:p>
            <a:r>
              <a:rPr lang="en-US" dirty="0"/>
              <a:t>Cost Variance and Schedule Variance</a:t>
            </a:r>
          </a:p>
          <a:p>
            <a:r>
              <a:rPr lang="en-US" dirty="0"/>
              <a:t>Cost and Schedule Performance Indices</a:t>
            </a:r>
          </a:p>
          <a:p>
            <a:r>
              <a:rPr lang="en-US" dirty="0"/>
              <a:t>Summary</a:t>
            </a:r>
          </a:p>
          <a:p>
            <a:pPr marL="0" indent="0">
              <a:buNone/>
            </a:pPr>
            <a:endParaRPr lang="en-US" dirty="0"/>
          </a:p>
        </p:txBody>
      </p:sp>
    </p:spTree>
    <p:extLst>
      <p:ext uri="{BB962C8B-B14F-4D97-AF65-F5344CB8AC3E}">
        <p14:creationId xmlns:p14="http://schemas.microsoft.com/office/powerpoint/2010/main" val="2134450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 strategy presentation (widescreen)</Template>
  <TotalTime>274</TotalTime>
  <Words>609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Earned Value  Management</vt:lpstr>
      <vt:lpstr>Welcome to Earned Value Management!</vt:lpstr>
      <vt:lpstr>Who Am I?</vt:lpstr>
      <vt:lpstr>Why This Course?</vt:lpstr>
      <vt:lpstr>Who Is This Course For?</vt:lpstr>
      <vt:lpstr>Who Is This Course NOT For?</vt:lpstr>
      <vt:lpstr>Disclaimer</vt:lpstr>
      <vt:lpstr>Earned Value Management Table of Contents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Earned Value  Management</dc:title>
  <dc:creator>Carla Jenkins</dc:creator>
  <cp:keywords/>
  <cp:lastModifiedBy>Carla Jenkins</cp:lastModifiedBy>
  <cp:revision>105</cp:revision>
  <dcterms:created xsi:type="dcterms:W3CDTF">2017-03-18T21:02:24Z</dcterms:created>
  <dcterms:modified xsi:type="dcterms:W3CDTF">2017-03-19T21:54:59Z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