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1" r:id="rId1"/>
  </p:sldMasterIdLst>
  <p:sldIdLst>
    <p:sldId id="314" r:id="rId2"/>
    <p:sldId id="297" r:id="rId3"/>
    <p:sldId id="331" r:id="rId4"/>
    <p:sldId id="333" r:id="rId5"/>
    <p:sldId id="330" r:id="rId6"/>
    <p:sldId id="343" r:id="rId7"/>
    <p:sldId id="334" r:id="rId8"/>
    <p:sldId id="335" r:id="rId9"/>
    <p:sldId id="336" r:id="rId10"/>
    <p:sldId id="339" r:id="rId11"/>
    <p:sldId id="341" r:id="rId12"/>
    <p:sldId id="342" r:id="rId13"/>
    <p:sldId id="344" r:id="rId14"/>
    <p:sldId id="345" r:id="rId15"/>
    <p:sldId id="348" r:id="rId16"/>
    <p:sldId id="358" r:id="rId17"/>
    <p:sldId id="359" r:id="rId18"/>
    <p:sldId id="360" r:id="rId19"/>
    <p:sldId id="361" r:id="rId20"/>
    <p:sldId id="362" r:id="rId21"/>
    <p:sldId id="363" r:id="rId22"/>
    <p:sldId id="364" r:id="rId23"/>
    <p:sldId id="376" r:id="rId24"/>
    <p:sldId id="377" r:id="rId25"/>
    <p:sldId id="378" r:id="rId26"/>
    <p:sldId id="400" r:id="rId27"/>
    <p:sldId id="398" r:id="rId28"/>
    <p:sldId id="394" r:id="rId29"/>
    <p:sldId id="395" r:id="rId30"/>
    <p:sldId id="397" r:id="rId31"/>
    <p:sldId id="368" r:id="rId32"/>
    <p:sldId id="381" r:id="rId33"/>
    <p:sldId id="382" r:id="rId34"/>
    <p:sldId id="401" r:id="rId35"/>
    <p:sldId id="383" r:id="rId36"/>
    <p:sldId id="384" r:id="rId37"/>
    <p:sldId id="385" r:id="rId38"/>
    <p:sldId id="386" r:id="rId39"/>
    <p:sldId id="387" r:id="rId40"/>
    <p:sldId id="391" r:id="rId41"/>
    <p:sldId id="392" r:id="rId4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58" autoAdjust="0"/>
  </p:normalViewPr>
  <p:slideViewPr>
    <p:cSldViewPr>
      <p:cViewPr>
        <p:scale>
          <a:sx n="75" d="100"/>
          <a:sy n="75" d="100"/>
        </p:scale>
        <p:origin x="-2112"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AU"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pPr>
              <a:defRPr/>
            </a:pPr>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pPr>
              <a:defRPr/>
            </a:pPr>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AU" smtClean="0"/>
              <a:t>Click to edit Master title style</a:t>
            </a:r>
            <a:endParaRP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9DAF56F-0A1C-47F6-86CD-E1704E5711FA}" type="slidenum">
              <a:rPr lang="en-US" smtClean="0"/>
              <a:pPr>
                <a:defRPr/>
              </a:pPr>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AU" smtClean="0"/>
              <a:t>Click to edit Master title style</a:t>
            </a:r>
            <a:endParaRP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C770D0F-8D43-4821-A50A-EC26A57049F9}"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4F7D4F6-A77A-4E37-B808-89AEEF1D5644}" type="slidenum">
              <a:rPr lang="en-US" smtClean="0"/>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AU"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pPr>
              <a:defRPr/>
            </a:pPr>
            <a:endParaRPr lang="en-US"/>
          </a:p>
        </p:txBody>
      </p:sp>
      <p:sp>
        <p:nvSpPr>
          <p:cNvPr id="6" name="Footer Placeholder 5"/>
          <p:cNvSpPr>
            <a:spLocks noGrp="1"/>
          </p:cNvSpPr>
          <p:nvPr>
            <p:ph type="ftr" sz="quarter" idx="11"/>
          </p:nvPr>
        </p:nvSpPr>
        <p:spPr>
          <a:xfrm>
            <a:off x="3859305" y="6423585"/>
            <a:ext cx="3316941" cy="365125"/>
          </a:xfrm>
        </p:spPr>
        <p:txBody>
          <a:bodyPr/>
          <a:lstStyle/>
          <a:p>
            <a:pPr>
              <a:defRPr/>
            </a:pPr>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AU"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pPr>
              <a:defRPr/>
            </a:pPr>
            <a:endParaRPr lang="en-US"/>
          </a:p>
        </p:txBody>
      </p:sp>
      <p:sp>
        <p:nvSpPr>
          <p:cNvPr id="6" name="Footer Placeholder 5"/>
          <p:cNvSpPr>
            <a:spLocks noGrp="1"/>
          </p:cNvSpPr>
          <p:nvPr>
            <p:ph type="ftr" sz="quarter" idx="11"/>
          </p:nvPr>
        </p:nvSpPr>
        <p:spPr>
          <a:xfrm>
            <a:off x="4191000" y="6423585"/>
            <a:ext cx="3005138" cy="365125"/>
          </a:xfrm>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BDB9759-2253-4EA7-9025-60D71679633C}" type="slidenum">
              <a:rPr lang="en-US" smtClean="0"/>
              <a:pPr>
                <a:defRPr/>
              </a:pPr>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AU"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9DAF56F-0A1C-47F6-86CD-E1704E5711FA}" type="slidenum">
              <a:rPr lang="en-US" smtClean="0"/>
              <a:pPr>
                <a:defRPr/>
              </a:pPr>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AU"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pPr>
              <a:defRPr/>
            </a:pPr>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pPr>
              <a:defRPr/>
            </a:pPr>
            <a:endParaRPr lang="en-US"/>
          </a:p>
        </p:txBody>
      </p:sp>
      <p:sp>
        <p:nvSpPr>
          <p:cNvPr id="7" name="Slide Number Placeholder 6"/>
          <p:cNvSpPr>
            <a:spLocks noGrp="1"/>
          </p:cNvSpPr>
          <p:nvPr>
            <p:ph type="sldNum" sz="quarter" idx="12"/>
          </p:nvPr>
        </p:nvSpPr>
        <p:spPr/>
        <p:txBody>
          <a:bodyPr/>
          <a:lstStyle/>
          <a:p>
            <a:pPr>
              <a:defRPr/>
            </a:pPr>
            <a:fld id="{79DAF56F-0A1C-47F6-86CD-E1704E5711FA}" type="slidenum">
              <a:rPr lang="en-US" smtClean="0"/>
              <a:pPr>
                <a:defRPr/>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AU"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AU" smtClean="0"/>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AU"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pPr>
              <a:defRPr/>
            </a:pPr>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pPr>
              <a:defRPr/>
            </a:pPr>
            <a:endParaRPr lang="en-US"/>
          </a:p>
        </p:txBody>
      </p:sp>
      <p:sp>
        <p:nvSpPr>
          <p:cNvPr id="7" name="Slide Number Placeholder 6"/>
          <p:cNvSpPr>
            <a:spLocks noGrp="1"/>
          </p:cNvSpPr>
          <p:nvPr>
            <p:ph type="sldNum" sz="quarter" idx="12"/>
          </p:nvPr>
        </p:nvSpPr>
        <p:spPr/>
        <p:txBody>
          <a:bodyPr/>
          <a:lstStyle/>
          <a:p>
            <a:pPr>
              <a:defRPr/>
            </a:pPr>
            <a:fld id="{79DAF56F-0A1C-47F6-86CD-E1704E5711FA}" type="slidenum">
              <a:rPr lang="en-US" smtClean="0"/>
              <a:pPr>
                <a:defRPr/>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AU"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AU"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AU"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AU"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pPr>
              <a:defRPr/>
            </a:pPr>
            <a:endParaRPr lang="en-US"/>
          </a:p>
        </p:txBody>
      </p:sp>
      <p:sp>
        <p:nvSpPr>
          <p:cNvPr id="6" name="Footer Placeholder 5"/>
          <p:cNvSpPr>
            <a:spLocks noGrp="1"/>
          </p:cNvSpPr>
          <p:nvPr>
            <p:ph type="ftr" sz="quarter" idx="11"/>
          </p:nvPr>
        </p:nvSpPr>
        <p:spPr>
          <a:xfrm>
            <a:off x="4191000" y="6423585"/>
            <a:ext cx="3005138" cy="365125"/>
          </a:xfrm>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9DAF56F-0A1C-47F6-86CD-E1704E5711FA}" type="slidenum">
              <a:rPr lang="en-US" smtClean="0"/>
              <a:pPr>
                <a:defRPr/>
              </a:pPr>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AU"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AU" smtClean="0"/>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AU"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33C07C4-D5C8-4173-A38E-A346281B99AC}"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7C15C44-BD93-48A4-AE9B-E1197CB6335B}" type="slidenum">
              <a:rPr lang="en-US" smtClean="0"/>
              <a:pPr>
                <a:defRPr/>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AU"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487FB30-D063-49B9-9597-09E5D9334165}" type="slidenum">
              <a:rPr lang="en-US" smtClean="0"/>
              <a:pPr>
                <a:defRPr/>
              </a:pPr>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AU"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9DAF56F-0A1C-47F6-86CD-E1704E5711FA}" type="slidenum">
              <a:rPr lang="en-US" smtClean="0"/>
              <a:pPr>
                <a:defRPr/>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AU"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AU"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pPr>
              <a:defRPr/>
            </a:pPr>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pPr>
              <a:defRPr/>
            </a:pPr>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AU" smtClean="0"/>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AU" smtClean="0"/>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AU"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AU"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pPr>
              <a:defRPr/>
            </a:pPr>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pPr>
              <a:defRPr/>
            </a:pPr>
            <a:endParaRPr lang="en-US"/>
          </a:p>
        </p:txBody>
      </p:sp>
      <p:sp>
        <p:nvSpPr>
          <p:cNvPr id="6" name="Slide Number Placeholder 5"/>
          <p:cNvSpPr>
            <a:spLocks noGrp="1"/>
          </p:cNvSpPr>
          <p:nvPr>
            <p:ph type="sldNum" sz="quarter" idx="12"/>
          </p:nvPr>
        </p:nvSpPr>
        <p:spPr>
          <a:xfrm>
            <a:off x="8305800" y="6248774"/>
            <a:ext cx="554038" cy="365125"/>
          </a:xfrm>
        </p:spPr>
        <p:txBody>
          <a:bodyPr/>
          <a:lstStyle/>
          <a:p>
            <a:pPr>
              <a:defRPr/>
            </a:pPr>
            <a:fld id="{E7E6015E-D24B-47F3-BCFA-CE646843CC5A}" type="slidenum">
              <a:rPr lang="en-US" smtClean="0"/>
              <a:pPr>
                <a:defRPr/>
              </a:pPr>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EC0EB3E-16B5-467D-8924-0E3F3B78C452}"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AU"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6FC599CD-685F-4D1B-B40C-920456C1FEE2}" type="slidenum">
              <a:rPr lang="en-US" smtClean="0"/>
              <a:pPr>
                <a:defRPr/>
              </a:pPr>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pPr>
              <a:defRPr/>
            </a:pPr>
            <a:fld id="{79DAF56F-0A1C-47F6-86CD-E1704E5711FA}"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9DAF56F-0A1C-47F6-86CD-E1704E5711FA}" type="slidenum">
              <a:rPr lang="en-US" smtClean="0"/>
              <a:pPr>
                <a:defRPr/>
              </a:pPr>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AU"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pPr>
              <a:defRPr/>
            </a:pPr>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pPr>
              <a:defRPr/>
            </a:pPr>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pPr>
              <a:defRPr/>
            </a:pPr>
            <a:fld id="{79DAF56F-0A1C-47F6-86CD-E1704E5711FA}"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 id="2147484080" r:id="rId9"/>
    <p:sldLayoutId id="2147484081" r:id="rId10"/>
    <p:sldLayoutId id="2147484082" r:id="rId11"/>
    <p:sldLayoutId id="2147484083" r:id="rId12"/>
    <p:sldLayoutId id="2147484084" r:id="rId13"/>
    <p:sldLayoutId id="2147484085" r:id="rId14"/>
    <p:sldLayoutId id="2147484086" r:id="rId15"/>
    <p:sldLayoutId id="2147484087" r:id="rId16"/>
    <p:sldLayoutId id="2147484088" r:id="rId17"/>
    <p:sldLayoutId id="2147484089" r:id="rId18"/>
    <p:sldLayoutId id="2147484090" r:id="rId19"/>
    <p:sldLayoutId id="2147484091"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g"/><Relationship Id="rId3" Type="http://schemas.openxmlformats.org/officeDocument/2006/relationships/hyperlink" Target="https://www.kidsmatter.edu.au/health-and-community/enewsletter/how-kids-experience-stres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jpeg"/><Relationship Id="rId3" Type="http://schemas.openxmlformats.org/officeDocument/2006/relationships/image" Target="../media/image1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hyperlink" Target="mailto:sacredwomensbusiness@yahoo.com.au" TargetMode="External"/><Relationship Id="rId4" Type="http://schemas.openxmlformats.org/officeDocument/2006/relationships/image" Target="../media/image16.jpg"/><Relationship Id="rId1" Type="http://schemas.openxmlformats.org/officeDocument/2006/relationships/slideLayout" Target="../slideLayouts/slideLayout6.xml"/><Relationship Id="rId2" Type="http://schemas.openxmlformats.org/officeDocument/2006/relationships/hyperlink" Target="http://www.lisafitzpatrick.com.a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lisa@lisafitzpatrick.com.au"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84094"/>
            <a:ext cx="7749987" cy="1344706"/>
          </a:xfrm>
        </p:spPr>
        <p:txBody>
          <a:bodyPr/>
          <a:lstStyle/>
          <a:p>
            <a:r>
              <a:rPr lang="en-US" sz="3200" b="1" dirty="0" smtClean="0">
                <a:latin typeface="Harrington"/>
                <a:cs typeface="Harrington"/>
              </a:rPr>
              <a:t>	Yoga Anatomy and Physiology </a:t>
            </a:r>
            <a:r>
              <a:rPr lang="en-US" sz="3200" b="1" dirty="0">
                <a:latin typeface="Harrington"/>
                <a:cs typeface="Harrington"/>
              </a:rPr>
              <a:t/>
            </a:r>
            <a:br>
              <a:rPr lang="en-US" sz="3200" b="1" dirty="0">
                <a:latin typeface="Harrington"/>
                <a:cs typeface="Harrington"/>
              </a:rPr>
            </a:br>
            <a:r>
              <a:rPr lang="en-US" sz="3200" b="1" dirty="0" smtClean="0">
                <a:latin typeface="Harrington"/>
                <a:cs typeface="Harrington"/>
              </a:rPr>
              <a:t>             		</a:t>
            </a:r>
            <a:r>
              <a:rPr lang="en-US" sz="2800" b="1" dirty="0" smtClean="0">
                <a:latin typeface="Harrington"/>
                <a:cs typeface="Harrington"/>
              </a:rPr>
              <a:t>- for 9-12 year olds - </a:t>
            </a:r>
            <a:endParaRPr lang="en-US" sz="2800" b="1" dirty="0">
              <a:latin typeface="Harrington"/>
              <a:cs typeface="Harrington"/>
            </a:endParaRPr>
          </a:p>
        </p:txBody>
      </p:sp>
      <p:pic>
        <p:nvPicPr>
          <p:cNvPr id="4" name="Content Placeholder 3" descr="9002117.jpg"/>
          <p:cNvPicPr>
            <a:picLocks noGrp="1" noChangeAspect="1"/>
          </p:cNvPicPr>
          <p:nvPr>
            <p:ph idx="1"/>
          </p:nvPr>
        </p:nvPicPr>
        <p:blipFill>
          <a:blip r:embed="rId2">
            <a:extLst>
              <a:ext uri="{28A0092B-C50C-407E-A947-70E740481C1C}">
                <a14:useLocalDpi xmlns:a14="http://schemas.microsoft.com/office/drawing/2010/main" val="0"/>
              </a:ext>
            </a:extLst>
          </a:blip>
          <a:srcRect l="-14061" r="-14061"/>
          <a:stretch>
            <a:fillRect/>
          </a:stretch>
        </p:blipFill>
        <p:spPr>
          <a:xfrm>
            <a:off x="498475" y="1981200"/>
            <a:ext cx="7556500" cy="4144963"/>
          </a:xfrm>
        </p:spPr>
      </p:pic>
    </p:spTree>
    <p:extLst>
      <p:ext uri="{BB962C8B-B14F-4D97-AF65-F5344CB8AC3E}">
        <p14:creationId xmlns:p14="http://schemas.microsoft.com/office/powerpoint/2010/main" val="1539743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Learn Yoga Anatomy and Physiology for </a:t>
            </a:r>
            <a:r>
              <a:rPr lang="en-US" dirty="0" err="1" smtClean="0"/>
              <a:t>Tweenies</a:t>
            </a:r>
            <a:r>
              <a:rPr lang="en-US" dirty="0" smtClean="0"/>
              <a:t>?  </a:t>
            </a:r>
            <a:endParaRPr lang="en-US" dirty="0"/>
          </a:p>
        </p:txBody>
      </p:sp>
      <p:sp>
        <p:nvSpPr>
          <p:cNvPr id="3" name="Content Placeholder 2"/>
          <p:cNvSpPr>
            <a:spLocks noGrp="1"/>
          </p:cNvSpPr>
          <p:nvPr>
            <p:ph sz="half" idx="1"/>
          </p:nvPr>
        </p:nvSpPr>
        <p:spPr/>
        <p:txBody>
          <a:bodyPr>
            <a:normAutofit fontScale="77500" lnSpcReduction="20000"/>
          </a:bodyPr>
          <a:lstStyle/>
          <a:p>
            <a:pPr lvl="0"/>
            <a:r>
              <a:rPr lang="en-US" dirty="0"/>
              <a:t>It allows you to become a more precise, confident, skillful, knowledge-able and safe yoga teacher for 9-12 year olds</a:t>
            </a:r>
            <a:endParaRPr lang="en-AU" dirty="0"/>
          </a:p>
          <a:p>
            <a:pPr lvl="0"/>
            <a:r>
              <a:rPr lang="en-US" dirty="0"/>
              <a:t>It deepens your appreciation of the specific developmental stages of 9-12 year olds and their unique physical, mental, emotional and spiritual capacity to engage in yoga tools</a:t>
            </a:r>
            <a:endParaRPr lang="en-AU" dirty="0"/>
          </a:p>
          <a:p>
            <a:pPr lvl="0"/>
            <a:r>
              <a:rPr lang="en-US" dirty="0"/>
              <a:t>It helps you to prevent injury specific to this age group and understand the causes of common injuries and challenges seen in late childhood – the pre-teen years - before the onset of adolescence.</a:t>
            </a:r>
            <a:endParaRPr lang="en-AU" dirty="0"/>
          </a:p>
          <a:p>
            <a:endParaRPr lang="en-US" dirty="0"/>
          </a:p>
        </p:txBody>
      </p:sp>
      <p:pic>
        <p:nvPicPr>
          <p:cNvPr id="5" name="Content Placeholder 4" descr="images.png"/>
          <p:cNvPicPr>
            <a:picLocks noGrp="1" noChangeAspect="1"/>
          </p:cNvPicPr>
          <p:nvPr>
            <p:ph sz="half" idx="14"/>
          </p:nvPr>
        </p:nvPicPr>
        <p:blipFill>
          <a:blip r:embed="rId2">
            <a:extLst>
              <a:ext uri="{28A0092B-C50C-407E-A947-70E740481C1C}">
                <a14:useLocalDpi xmlns:a14="http://schemas.microsoft.com/office/drawing/2010/main" val="0"/>
              </a:ext>
            </a:extLst>
          </a:blip>
          <a:srcRect l="-64053" r="-64053"/>
          <a:stretch>
            <a:fillRect/>
          </a:stretch>
        </p:blipFill>
        <p:spPr/>
      </p:pic>
    </p:spTree>
    <p:extLst>
      <p:ext uri="{BB962C8B-B14F-4D97-AF65-F5344CB8AC3E}">
        <p14:creationId xmlns:p14="http://schemas.microsoft.com/office/powerpoint/2010/main" val="44035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Learn Yoga Anatomy and Physiology for </a:t>
            </a:r>
            <a:r>
              <a:rPr lang="en-US" dirty="0" err="1" smtClean="0"/>
              <a:t>Tweenies</a:t>
            </a:r>
            <a:r>
              <a:rPr lang="en-US" dirty="0" smtClean="0"/>
              <a:t>? </a:t>
            </a:r>
            <a:endParaRPr lang="en-US" dirty="0"/>
          </a:p>
        </p:txBody>
      </p:sp>
      <p:sp>
        <p:nvSpPr>
          <p:cNvPr id="3" name="Content Placeholder 2"/>
          <p:cNvSpPr>
            <a:spLocks noGrp="1"/>
          </p:cNvSpPr>
          <p:nvPr>
            <p:ph sz="half" idx="1"/>
          </p:nvPr>
        </p:nvSpPr>
        <p:spPr/>
        <p:txBody>
          <a:bodyPr/>
          <a:lstStyle/>
          <a:p>
            <a:pPr lvl="0"/>
            <a:r>
              <a:rPr lang="en-US" dirty="0"/>
              <a:t>It supports you to develop and deliver age-appropriate activities </a:t>
            </a:r>
            <a:endParaRPr lang="en-AU" dirty="0"/>
          </a:p>
          <a:p>
            <a:pPr lvl="0"/>
            <a:r>
              <a:rPr lang="en-US" dirty="0"/>
              <a:t>To increase your understanding of the health benefits of yoga for older children </a:t>
            </a:r>
            <a:endParaRPr lang="en-AU" dirty="0"/>
          </a:p>
          <a:p>
            <a:pPr lvl="0"/>
            <a:r>
              <a:rPr lang="en-US" dirty="0"/>
              <a:t>To increase your confidence, awareness and compassion when communicating with 9-12 year olds </a:t>
            </a:r>
            <a:endParaRPr lang="en-AU" dirty="0"/>
          </a:p>
          <a:p>
            <a:endParaRPr lang="en-US" dirty="0"/>
          </a:p>
        </p:txBody>
      </p:sp>
      <p:pic>
        <p:nvPicPr>
          <p:cNvPr id="7" name="Content Placeholder 6" descr="images-2.png"/>
          <p:cNvPicPr>
            <a:picLocks noGrp="1" noChangeAspect="1"/>
          </p:cNvPicPr>
          <p:nvPr>
            <p:ph sz="half" idx="2"/>
          </p:nvPr>
        </p:nvPicPr>
        <p:blipFill>
          <a:blip r:embed="rId2">
            <a:extLst>
              <a:ext uri="{28A0092B-C50C-407E-A947-70E740481C1C}">
                <a14:useLocalDpi xmlns:a14="http://schemas.microsoft.com/office/drawing/2010/main" val="0"/>
              </a:ext>
            </a:extLst>
          </a:blip>
          <a:srcRect t="-50134" b="-50134"/>
          <a:stretch>
            <a:fillRect/>
          </a:stretch>
        </p:blipFill>
        <p:spPr/>
      </p:pic>
    </p:spTree>
    <p:extLst>
      <p:ext uri="{BB962C8B-B14F-4D97-AF65-F5344CB8AC3E}">
        <p14:creationId xmlns:p14="http://schemas.microsoft.com/office/powerpoint/2010/main" val="3226632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Learn Yoga Anatomy and Physiology for Kids? </a:t>
            </a:r>
          </a:p>
        </p:txBody>
      </p:sp>
      <p:pic>
        <p:nvPicPr>
          <p:cNvPr id="5" name="Content Placeholder 4" descr="images-2.jpeg"/>
          <p:cNvPicPr>
            <a:picLocks noGrp="1" noChangeAspect="1"/>
          </p:cNvPicPr>
          <p:nvPr>
            <p:ph sz="half" idx="1"/>
          </p:nvPr>
        </p:nvPicPr>
        <p:blipFill>
          <a:blip r:embed="rId2">
            <a:extLst>
              <a:ext uri="{28A0092B-C50C-407E-A947-70E740481C1C}">
                <a14:useLocalDpi xmlns:a14="http://schemas.microsoft.com/office/drawing/2010/main" val="0"/>
              </a:ext>
            </a:extLst>
          </a:blip>
          <a:srcRect t="-6850" b="-6850"/>
          <a:stretch>
            <a:fillRect/>
          </a:stretch>
        </p:blipFill>
        <p:spPr/>
      </p:pic>
      <p:sp>
        <p:nvSpPr>
          <p:cNvPr id="4" name="Content Placeholder 3"/>
          <p:cNvSpPr>
            <a:spLocks noGrp="1"/>
          </p:cNvSpPr>
          <p:nvPr>
            <p:ph sz="half" idx="2"/>
          </p:nvPr>
        </p:nvSpPr>
        <p:spPr/>
        <p:txBody>
          <a:bodyPr>
            <a:normAutofit lnSpcReduction="10000"/>
          </a:bodyPr>
          <a:lstStyle/>
          <a:p>
            <a:pPr lvl="0"/>
            <a:r>
              <a:rPr lang="en-US" dirty="0" smtClean="0"/>
              <a:t>To </a:t>
            </a:r>
            <a:r>
              <a:rPr lang="en-US" dirty="0"/>
              <a:t>support you to speak and engage with other health professionals and parents on behalf of your students to ensure their needs are being met. To recognize when a child requires a referral for more specialized intervention. </a:t>
            </a:r>
            <a:endParaRPr lang="en-US" dirty="0" smtClean="0"/>
          </a:p>
          <a:p>
            <a:pPr lvl="0"/>
            <a:r>
              <a:rPr lang="en-US" dirty="0" smtClean="0"/>
              <a:t>To </a:t>
            </a:r>
            <a:r>
              <a:rPr lang="en-US" dirty="0"/>
              <a:t>support you to teach yoga anatomy and physiology to your 9-12 year old students to facilitate and enhance their learning and awareness about their own bodies</a:t>
            </a:r>
            <a:endParaRPr lang="en-AU" dirty="0"/>
          </a:p>
          <a:p>
            <a:endParaRPr lang="en-US" dirty="0"/>
          </a:p>
        </p:txBody>
      </p:sp>
    </p:spTree>
    <p:extLst>
      <p:ext uri="{BB962C8B-B14F-4D97-AF65-F5344CB8AC3E}">
        <p14:creationId xmlns:p14="http://schemas.microsoft.com/office/powerpoint/2010/main" val="2068865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Skeletal System </a:t>
            </a:r>
            <a:endParaRPr lang="en-US" dirty="0"/>
          </a:p>
        </p:txBody>
      </p:sp>
      <p:pic>
        <p:nvPicPr>
          <p:cNvPr id="5" name="Content Placeholder 4" descr="Unknown.png"/>
          <p:cNvPicPr>
            <a:picLocks noGrp="1" noChangeAspect="1"/>
          </p:cNvPicPr>
          <p:nvPr>
            <p:ph sz="half" idx="1"/>
          </p:nvPr>
        </p:nvPicPr>
        <p:blipFill>
          <a:blip r:embed="rId2">
            <a:extLst>
              <a:ext uri="{28A0092B-C50C-407E-A947-70E740481C1C}">
                <a14:useLocalDpi xmlns:a14="http://schemas.microsoft.com/office/drawing/2010/main" val="0"/>
              </a:ext>
            </a:extLst>
          </a:blip>
          <a:srcRect l="-9199" r="-9199"/>
          <a:stretch>
            <a:fillRect/>
          </a:stretch>
        </p:blipFill>
        <p:spPr/>
      </p:pic>
      <p:sp>
        <p:nvSpPr>
          <p:cNvPr id="4" name="Content Placeholder 3"/>
          <p:cNvSpPr>
            <a:spLocks noGrp="1"/>
          </p:cNvSpPr>
          <p:nvPr>
            <p:ph sz="half" idx="2"/>
          </p:nvPr>
        </p:nvSpPr>
        <p:spPr/>
        <p:txBody>
          <a:bodyPr>
            <a:normAutofit fontScale="77500" lnSpcReduction="20000"/>
          </a:bodyPr>
          <a:lstStyle/>
          <a:p>
            <a:r>
              <a:rPr lang="en-US" dirty="0"/>
              <a:t>The child’s skeletal system continues to grow consistently throughout the pre-pubescent years. </a:t>
            </a:r>
            <a:endParaRPr lang="en-US" dirty="0" smtClean="0"/>
          </a:p>
          <a:p>
            <a:r>
              <a:rPr lang="en-US" dirty="0" smtClean="0"/>
              <a:t>Growth plates</a:t>
            </a:r>
            <a:r>
              <a:rPr lang="en-US" dirty="0"/>
              <a:t> </a:t>
            </a:r>
            <a:r>
              <a:rPr lang="en-US" dirty="0" smtClean="0"/>
              <a:t>continue </a:t>
            </a:r>
            <a:r>
              <a:rPr lang="en-US" dirty="0"/>
              <a:t>to contribute new bone to the existing bones to grow. </a:t>
            </a:r>
            <a:endParaRPr lang="en-US" dirty="0" smtClean="0"/>
          </a:p>
          <a:p>
            <a:r>
              <a:rPr lang="en-US" dirty="0" smtClean="0"/>
              <a:t>Bone </a:t>
            </a:r>
            <a:r>
              <a:rPr lang="en-US" dirty="0"/>
              <a:t>growth is incomplete until the end of </a:t>
            </a:r>
            <a:r>
              <a:rPr lang="en-US" dirty="0" smtClean="0"/>
              <a:t>puberty.</a:t>
            </a:r>
            <a:r>
              <a:rPr lang="en-US" dirty="0"/>
              <a:t> </a:t>
            </a:r>
            <a:r>
              <a:rPr lang="en-US" dirty="0" smtClean="0"/>
              <a:t>Growth plates close a couple of years after puberty</a:t>
            </a:r>
            <a:endParaRPr lang="en-US" dirty="0"/>
          </a:p>
          <a:p>
            <a:r>
              <a:rPr lang="en-US" dirty="0" smtClean="0"/>
              <a:t>Growth plates </a:t>
            </a:r>
            <a:r>
              <a:rPr lang="en-US" dirty="0"/>
              <a:t>remain </a:t>
            </a:r>
            <a:r>
              <a:rPr lang="en-US" dirty="0" smtClean="0"/>
              <a:t>a </a:t>
            </a:r>
            <a:r>
              <a:rPr lang="en-US" dirty="0"/>
              <a:t>region of bone that is sometimes weaker than the tendons and ligaments that connect bones to other bones and muscles. </a:t>
            </a:r>
            <a:endParaRPr lang="en-US" dirty="0" smtClean="0"/>
          </a:p>
          <a:p>
            <a:r>
              <a:rPr lang="en-US" dirty="0" smtClean="0"/>
              <a:t>30 </a:t>
            </a:r>
            <a:r>
              <a:rPr lang="en-US" dirty="0"/>
              <a:t>percent of fractures in older children can happen around the growth plates. </a:t>
            </a:r>
          </a:p>
        </p:txBody>
      </p:sp>
    </p:spTree>
    <p:extLst>
      <p:ext uri="{BB962C8B-B14F-4D97-AF65-F5344CB8AC3E}">
        <p14:creationId xmlns:p14="http://schemas.microsoft.com/office/powerpoint/2010/main" val="3185945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Skeletal System</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a:t>The two most important lifelong bone health habits to encourage in the older child are proper nutrition and plenty of physical activity. </a:t>
            </a:r>
            <a:endParaRPr lang="en-US" dirty="0" smtClean="0"/>
          </a:p>
          <a:p>
            <a:r>
              <a:rPr lang="en-US" dirty="0" smtClean="0"/>
              <a:t>Eating </a:t>
            </a:r>
            <a:r>
              <a:rPr lang="en-US" dirty="0"/>
              <a:t>for healthy bones means getting plenty of foods that are rich in calcium and vitamin D. Most kids do not get enough calcium in their diets to help ensure optimal peak bone mass</a:t>
            </a:r>
            <a:r>
              <a:rPr lang="en-US" dirty="0" smtClean="0"/>
              <a:t>.</a:t>
            </a:r>
          </a:p>
          <a:p>
            <a:r>
              <a:rPr lang="en-US" dirty="0" smtClean="0"/>
              <a:t>Asana promotes weight bearing through long bones which is beneficial to stimulate bone density. </a:t>
            </a:r>
            <a:endParaRPr lang="en-AU" dirty="0"/>
          </a:p>
          <a:p>
            <a:endParaRPr lang="en-US" dirty="0"/>
          </a:p>
        </p:txBody>
      </p:sp>
      <p:pic>
        <p:nvPicPr>
          <p:cNvPr id="5" name="Content Placeholder 4" descr="Unknown.jpeg"/>
          <p:cNvPicPr>
            <a:picLocks noGrp="1" noChangeAspect="1"/>
          </p:cNvPicPr>
          <p:nvPr>
            <p:ph sz="half" idx="2"/>
          </p:nvPr>
        </p:nvPicPr>
        <p:blipFill>
          <a:blip r:embed="rId2">
            <a:extLst>
              <a:ext uri="{28A0092B-C50C-407E-A947-70E740481C1C}">
                <a14:useLocalDpi xmlns:a14="http://schemas.microsoft.com/office/drawing/2010/main" val="0"/>
              </a:ext>
            </a:extLst>
          </a:blip>
          <a:srcRect t="-6597" b="-6597"/>
          <a:stretch>
            <a:fillRect/>
          </a:stretch>
        </p:blipFill>
        <p:spPr/>
      </p:pic>
    </p:spTree>
    <p:extLst>
      <p:ext uri="{BB962C8B-B14F-4D97-AF65-F5344CB8AC3E}">
        <p14:creationId xmlns:p14="http://schemas.microsoft.com/office/powerpoint/2010/main" val="3687556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Plates </a:t>
            </a:r>
            <a:endParaRPr lang="en-US" dirty="0"/>
          </a:p>
        </p:txBody>
      </p:sp>
      <p:sp>
        <p:nvSpPr>
          <p:cNvPr id="3" name="Content Placeholder 2"/>
          <p:cNvSpPr>
            <a:spLocks noGrp="1"/>
          </p:cNvSpPr>
          <p:nvPr>
            <p:ph sz="half" idx="1"/>
          </p:nvPr>
        </p:nvSpPr>
        <p:spPr>
          <a:xfrm>
            <a:off x="498518" y="1985962"/>
            <a:ext cx="3657600" cy="4643437"/>
          </a:xfrm>
        </p:spPr>
        <p:txBody>
          <a:bodyPr>
            <a:normAutofit/>
          </a:bodyPr>
          <a:lstStyle/>
          <a:p>
            <a:r>
              <a:rPr lang="en-US" sz="1400" b="1" dirty="0"/>
              <a:t>Yoga safety tip:</a:t>
            </a:r>
            <a:r>
              <a:rPr lang="en-US" sz="1400" dirty="0"/>
              <a:t> Growing children and adolescents are prone to growth plate injuries</a:t>
            </a:r>
            <a:r>
              <a:rPr lang="en-US" sz="1400" dirty="0" smtClean="0"/>
              <a:t>.</a:t>
            </a:r>
          </a:p>
          <a:p>
            <a:r>
              <a:rPr lang="en-US" sz="1400" dirty="0" smtClean="0"/>
              <a:t> </a:t>
            </a:r>
            <a:r>
              <a:rPr lang="en-US" sz="1400" dirty="0"/>
              <a:t>A shock that would just cause a simple sprain in an adult might be the cause of a growth plate fracture in a child</a:t>
            </a:r>
            <a:r>
              <a:rPr lang="en-US" sz="1400" dirty="0" smtClean="0"/>
              <a:t>.</a:t>
            </a:r>
          </a:p>
          <a:p>
            <a:r>
              <a:rPr lang="en-US" sz="1400" dirty="0"/>
              <a:t> Growth plate fractures are twice as common in boys. </a:t>
            </a:r>
            <a:endParaRPr lang="en-AU" sz="1400" dirty="0"/>
          </a:p>
          <a:p>
            <a:endParaRPr lang="en-AU" sz="1400" dirty="0"/>
          </a:p>
          <a:p>
            <a:r>
              <a:rPr lang="en-US" sz="1400" dirty="0" smtClean="0"/>
              <a:t>Image credit: Pearson Education </a:t>
            </a:r>
            <a:r>
              <a:rPr lang="en-US" sz="1400" dirty="0" err="1" smtClean="0"/>
              <a:t>Inc</a:t>
            </a:r>
            <a:endParaRPr lang="en-AU" sz="1400" dirty="0"/>
          </a:p>
          <a:p>
            <a:pPr marL="0" indent="0">
              <a:buNone/>
            </a:pPr>
            <a:endParaRPr lang="en-US" dirty="0"/>
          </a:p>
        </p:txBody>
      </p:sp>
      <p:pic>
        <p:nvPicPr>
          <p:cNvPr id="5" name="Content Placeholder 4"/>
          <p:cNvPicPr>
            <a:picLocks noGrp="1"/>
          </p:cNvPicPr>
          <p:nvPr>
            <p:ph sz="half" idx="2"/>
          </p:nvPr>
        </p:nvPicPr>
        <p:blipFill>
          <a:blip r:embed="rId2">
            <a:extLst>
              <a:ext uri="{28A0092B-C50C-407E-A947-70E740481C1C}">
                <a14:useLocalDpi xmlns:a14="http://schemas.microsoft.com/office/drawing/2010/main" val="0"/>
              </a:ext>
            </a:extLst>
          </a:blip>
          <a:srcRect t="-29450" b="-29450"/>
          <a:stretch>
            <a:fillRect/>
          </a:stretch>
        </p:blipFill>
        <p:spPr>
          <a:xfrm>
            <a:off x="4038600" y="1985962"/>
            <a:ext cx="4648200" cy="4872037"/>
          </a:xfrm>
          <a:prstGeom prst="rect">
            <a:avLst/>
          </a:prstGeom>
        </p:spPr>
      </p:pic>
    </p:spTree>
    <p:extLst>
      <p:ext uri="{BB962C8B-B14F-4D97-AF65-F5344CB8AC3E}">
        <p14:creationId xmlns:p14="http://schemas.microsoft.com/office/powerpoint/2010/main" val="3008739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for the Skeletal System of </a:t>
            </a:r>
            <a:r>
              <a:rPr lang="en-US" dirty="0" err="1" smtClean="0"/>
              <a:t>Tweenies</a:t>
            </a:r>
            <a:endParaRPr lang="en-US" dirty="0"/>
          </a:p>
        </p:txBody>
      </p:sp>
      <p:sp>
        <p:nvSpPr>
          <p:cNvPr id="3" name="Content Placeholder 2"/>
          <p:cNvSpPr>
            <a:spLocks noGrp="1"/>
          </p:cNvSpPr>
          <p:nvPr>
            <p:ph idx="1"/>
          </p:nvPr>
        </p:nvSpPr>
        <p:spPr/>
        <p:txBody>
          <a:bodyPr>
            <a:normAutofit/>
          </a:bodyPr>
          <a:lstStyle/>
          <a:p>
            <a:r>
              <a:rPr lang="en-US" dirty="0"/>
              <a:t>* In forward folds, continue to ask children to tuck their chin into their chest when transitioning in and out of the forward bends. They still have softer ligaments in joints around the neck and are still more prone to neck injuries than a fully formed adult will be. </a:t>
            </a:r>
            <a:endParaRPr lang="en-AU" dirty="0"/>
          </a:p>
          <a:p>
            <a:r>
              <a:rPr lang="en-US" dirty="0"/>
              <a:t>* In back bends, ask the child to keep their eye-gaze looking forward so that they don’t extend their neck or drop their head back. They need the same safety consideration as younger children do, although their neck muscles and ligaments are becoming stronger as they become more proportioned towards an adult. </a:t>
            </a:r>
            <a:endParaRPr lang="en-AU" dirty="0"/>
          </a:p>
          <a:p>
            <a:endParaRPr lang="en-US" dirty="0"/>
          </a:p>
        </p:txBody>
      </p:sp>
    </p:spTree>
    <p:extLst>
      <p:ext uri="{BB962C8B-B14F-4D97-AF65-F5344CB8AC3E}">
        <p14:creationId xmlns:p14="http://schemas.microsoft.com/office/powerpoint/2010/main" val="3195302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for the Skeletal System of </a:t>
            </a:r>
            <a:r>
              <a:rPr lang="en-US" dirty="0" err="1" smtClean="0"/>
              <a:t>Tweenies</a:t>
            </a:r>
            <a:endParaRPr lang="en-US" dirty="0"/>
          </a:p>
        </p:txBody>
      </p:sp>
      <p:sp>
        <p:nvSpPr>
          <p:cNvPr id="3" name="Content Placeholder 2"/>
          <p:cNvSpPr>
            <a:spLocks noGrp="1"/>
          </p:cNvSpPr>
          <p:nvPr>
            <p:ph idx="1"/>
          </p:nvPr>
        </p:nvSpPr>
        <p:spPr/>
        <p:txBody>
          <a:bodyPr>
            <a:normAutofit fontScale="92500" lnSpcReduction="20000"/>
          </a:bodyPr>
          <a:lstStyle/>
          <a:p>
            <a:r>
              <a:rPr lang="en-US" dirty="0"/>
              <a:t>* Offer props and support to reduce risk of falls and injury to the bones</a:t>
            </a:r>
            <a:endParaRPr lang="en-AU" dirty="0"/>
          </a:p>
          <a:p>
            <a:r>
              <a:rPr lang="en-US" dirty="0"/>
              <a:t>* Reduce high velocity movements of the head and neck by settling an excitable class of students down and speaking slowly and carefully</a:t>
            </a:r>
            <a:endParaRPr lang="en-AU" dirty="0"/>
          </a:p>
          <a:p>
            <a:r>
              <a:rPr lang="en-US" dirty="0"/>
              <a:t>* If in doubt about a child’s skeletal development, always discuss with their parent, schoolteacher or caregiver so that intervention can be initiated by a health professional</a:t>
            </a:r>
            <a:endParaRPr lang="en-AU" dirty="0"/>
          </a:p>
          <a:p>
            <a:r>
              <a:rPr lang="en-US" dirty="0"/>
              <a:t>* Educate children to sit in the back seat of the car until they are 13. Seat belts are designed for adult size bodies and will not adequately restrain an older child’s body in the way it is designed. Back seat riders reduce their risk of death by one-third. </a:t>
            </a:r>
            <a:endParaRPr lang="en-AU" dirty="0"/>
          </a:p>
          <a:p>
            <a:endParaRPr lang="en-US" dirty="0"/>
          </a:p>
        </p:txBody>
      </p:sp>
    </p:spTree>
    <p:extLst>
      <p:ext uri="{BB962C8B-B14F-4D97-AF65-F5344CB8AC3E}">
        <p14:creationId xmlns:p14="http://schemas.microsoft.com/office/powerpoint/2010/main" val="547993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Yoga for the Skeletal System </a:t>
            </a:r>
            <a:endParaRPr lang="en-US" dirty="0"/>
          </a:p>
        </p:txBody>
      </p:sp>
      <p:sp>
        <p:nvSpPr>
          <p:cNvPr id="3" name="Content Placeholder 2"/>
          <p:cNvSpPr>
            <a:spLocks noGrp="1"/>
          </p:cNvSpPr>
          <p:nvPr>
            <p:ph idx="1"/>
          </p:nvPr>
        </p:nvSpPr>
        <p:spPr/>
        <p:txBody>
          <a:bodyPr>
            <a:normAutofit/>
          </a:bodyPr>
          <a:lstStyle/>
          <a:p>
            <a:pPr lvl="0"/>
            <a:r>
              <a:rPr lang="en-US" dirty="0" smtClean="0"/>
              <a:t>promotes </a:t>
            </a:r>
            <a:r>
              <a:rPr lang="en-US" dirty="0"/>
              <a:t>awareness of head and neck posture</a:t>
            </a:r>
            <a:endParaRPr lang="en-AU" dirty="0"/>
          </a:p>
          <a:p>
            <a:pPr lvl="0"/>
            <a:r>
              <a:rPr lang="en-US" dirty="0"/>
              <a:t>strengthens developing neck and spinal muscles, when performed safely </a:t>
            </a:r>
            <a:endParaRPr lang="en-AU" dirty="0"/>
          </a:p>
          <a:p>
            <a:pPr lvl="0"/>
            <a:r>
              <a:rPr lang="en-US" dirty="0"/>
              <a:t>starts to develop bone strength and joint integrity</a:t>
            </a:r>
            <a:endParaRPr lang="en-AU" dirty="0"/>
          </a:p>
          <a:p>
            <a:pPr lvl="0"/>
            <a:r>
              <a:rPr lang="en-US" dirty="0"/>
              <a:t>builds symmetry and alignment in the developing </a:t>
            </a:r>
            <a:r>
              <a:rPr lang="en-US" dirty="0" smtClean="0"/>
              <a:t>skeleton</a:t>
            </a:r>
          </a:p>
          <a:p>
            <a:pPr lvl="0"/>
            <a:r>
              <a:rPr lang="en-US" dirty="0"/>
              <a:t>encourages awareness of posture</a:t>
            </a:r>
            <a:endParaRPr lang="en-AU" dirty="0"/>
          </a:p>
          <a:p>
            <a:pPr lvl="0"/>
            <a:r>
              <a:rPr lang="en-US" dirty="0"/>
              <a:t>promotes spatial awareness of the head and neck </a:t>
            </a:r>
            <a:endParaRPr lang="en-AU" dirty="0"/>
          </a:p>
          <a:p>
            <a:pPr lvl="0"/>
            <a:endParaRPr lang="en-AU" dirty="0"/>
          </a:p>
        </p:txBody>
      </p:sp>
    </p:spTree>
    <p:extLst>
      <p:ext uri="{BB962C8B-B14F-4D97-AF65-F5344CB8AC3E}">
        <p14:creationId xmlns:p14="http://schemas.microsoft.com/office/powerpoint/2010/main" val="468996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Yoga for the Skeletal System </a:t>
            </a:r>
            <a:endParaRPr lang="en-US" dirty="0"/>
          </a:p>
        </p:txBody>
      </p:sp>
      <p:sp>
        <p:nvSpPr>
          <p:cNvPr id="3" name="Content Placeholder 2"/>
          <p:cNvSpPr>
            <a:spLocks noGrp="1"/>
          </p:cNvSpPr>
          <p:nvPr>
            <p:ph idx="1"/>
          </p:nvPr>
        </p:nvSpPr>
        <p:spPr/>
        <p:txBody>
          <a:bodyPr>
            <a:normAutofit/>
          </a:bodyPr>
          <a:lstStyle/>
          <a:p>
            <a:pPr lvl="0"/>
            <a:r>
              <a:rPr lang="en-US" dirty="0" smtClean="0"/>
              <a:t>can </a:t>
            </a:r>
            <a:r>
              <a:rPr lang="en-US" dirty="0"/>
              <a:t>help to lengthen and decompress the lower back </a:t>
            </a:r>
            <a:endParaRPr lang="en-AU" dirty="0"/>
          </a:p>
          <a:p>
            <a:pPr lvl="0"/>
            <a:r>
              <a:rPr lang="en-US" dirty="0"/>
              <a:t>supports flexibility and strength of the muscles surrounding spine</a:t>
            </a:r>
            <a:endParaRPr lang="en-AU" dirty="0"/>
          </a:p>
          <a:p>
            <a:pPr lvl="0"/>
            <a:r>
              <a:rPr lang="en-US" dirty="0"/>
              <a:t>improves bone strength by placing mechanical strain on growth plates, which causes the body to increase bone density to respond to the stress. This is important to prevent fractures and osteoporosis (reduced density in the bones</a:t>
            </a:r>
            <a:r>
              <a:rPr lang="en-US" dirty="0" smtClean="0"/>
              <a:t>)</a:t>
            </a:r>
          </a:p>
          <a:p>
            <a:pPr marL="0" lvl="0" indent="0">
              <a:buNone/>
            </a:pPr>
            <a:r>
              <a:rPr lang="en-US" dirty="0" smtClean="0"/>
              <a:t> </a:t>
            </a:r>
            <a:endParaRPr lang="en-AU" dirty="0"/>
          </a:p>
          <a:p>
            <a:r>
              <a:rPr lang="en-US" sz="1000" dirty="0"/>
              <a:t>(source: </a:t>
            </a:r>
            <a:r>
              <a:rPr lang="en-US" sz="1000" dirty="0" err="1"/>
              <a:t>MacGregor</a:t>
            </a:r>
            <a:r>
              <a:rPr lang="en-US" sz="1000" dirty="0"/>
              <a:t>, J. (2008). </a:t>
            </a:r>
            <a:r>
              <a:rPr lang="en-US" sz="1000" i="1" dirty="0"/>
              <a:t>Introduction to the anatomy and physiology of children </a:t>
            </a:r>
            <a:r>
              <a:rPr lang="en-US" sz="1000" dirty="0"/>
              <a:t>(2nd ed.). New York, NY: </a:t>
            </a:r>
            <a:r>
              <a:rPr lang="en-US" sz="1000" dirty="0" err="1"/>
              <a:t>Routledge</a:t>
            </a:r>
            <a:r>
              <a:rPr lang="en-US" sz="1000" dirty="0"/>
              <a:t> )</a:t>
            </a:r>
            <a:endParaRPr lang="en-AU" sz="1000" dirty="0"/>
          </a:p>
          <a:p>
            <a:pPr lvl="0"/>
            <a:endParaRPr lang="en-AU" dirty="0"/>
          </a:p>
        </p:txBody>
      </p:sp>
    </p:spTree>
    <p:extLst>
      <p:ext uri="{BB962C8B-B14F-4D97-AF65-F5344CB8AC3E}">
        <p14:creationId xmlns:p14="http://schemas.microsoft.com/office/powerpoint/2010/main" val="648002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Welcome! </a:t>
            </a:r>
            <a:endParaRPr lang="en-AU" dirty="0"/>
          </a:p>
        </p:txBody>
      </p:sp>
      <p:sp>
        <p:nvSpPr>
          <p:cNvPr id="4" name="Content Placeholder 3"/>
          <p:cNvSpPr>
            <a:spLocks noGrp="1"/>
          </p:cNvSpPr>
          <p:nvPr>
            <p:ph sz="quarter" idx="4294967295"/>
          </p:nvPr>
        </p:nvSpPr>
        <p:spPr>
          <a:xfrm>
            <a:off x="4495801" y="1905000"/>
            <a:ext cx="4114800" cy="4953000"/>
          </a:xfrm>
          <a:prstGeom prst="rect">
            <a:avLst/>
          </a:prstGeom>
        </p:spPr>
        <p:txBody>
          <a:bodyPr>
            <a:noAutofit/>
          </a:bodyPr>
          <a:lstStyle/>
          <a:p>
            <a:pPr marL="0" indent="0">
              <a:buNone/>
            </a:pPr>
            <a:r>
              <a:rPr lang="en-AU" sz="1600" dirty="0" smtClean="0">
                <a:solidFill>
                  <a:schemeClr val="tx1"/>
                </a:solidFill>
              </a:rPr>
              <a:t>My name is Lisa Fitzpatrick and thank you for joining me for this webinar, ‘Yoga Anatomy and Physiology for 9-12 year olds’. </a:t>
            </a:r>
          </a:p>
          <a:p>
            <a:pPr marL="0" indent="0">
              <a:buNone/>
            </a:pPr>
            <a:r>
              <a:rPr lang="en-AU" sz="1600" dirty="0" smtClean="0">
                <a:solidFill>
                  <a:schemeClr val="tx1"/>
                </a:solidFill>
              </a:rPr>
              <a:t>This webinar has been especially designed for you to give you an overview of all the essential elements to understand yoga anatomy in children aged 9-12. </a:t>
            </a:r>
          </a:p>
          <a:p>
            <a:pPr marL="0" indent="0">
              <a:buNone/>
            </a:pPr>
            <a:r>
              <a:rPr lang="en-AU" sz="1600" dirty="0" smtClean="0">
                <a:solidFill>
                  <a:schemeClr val="tx1"/>
                </a:solidFill>
              </a:rPr>
              <a:t>It is my pleasure to support you to feel confident to teach kids yoga confidently and safely and to better understand the unique needs of this exciting age group.</a:t>
            </a:r>
          </a:p>
          <a:p>
            <a:pPr marL="0" indent="0">
              <a:buNone/>
            </a:pPr>
            <a:r>
              <a:rPr lang="en-AU" sz="1600" dirty="0" smtClean="0">
                <a:solidFill>
                  <a:schemeClr val="tx1"/>
                </a:solidFill>
              </a:rPr>
              <a:t>Many blessings! Namaste </a:t>
            </a:r>
            <a:endParaRPr lang="en-AU" sz="1600" dirty="0">
              <a:solidFill>
                <a:schemeClr val="tx1"/>
              </a:solidFill>
            </a:endParaRPr>
          </a:p>
          <a:p>
            <a:pPr marL="0" indent="0">
              <a:buNone/>
            </a:pPr>
            <a:r>
              <a:rPr lang="en-AU" sz="2400" dirty="0" smtClean="0">
                <a:solidFill>
                  <a:schemeClr val="tx1"/>
                </a:solidFill>
                <a:latin typeface="Apple Chancery"/>
                <a:cs typeface="Apple Chancery"/>
              </a:rPr>
              <a:t>Lisa </a:t>
            </a:r>
          </a:p>
        </p:txBody>
      </p:sp>
      <p:pic>
        <p:nvPicPr>
          <p:cNvPr id="3" name="Picture 2" descr="Lisa 200x200 .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828800"/>
            <a:ext cx="3657600" cy="3657600"/>
          </a:xfrm>
          <a:prstGeom prst="rect">
            <a:avLst/>
          </a:prstGeom>
        </p:spPr>
      </p:pic>
    </p:spTree>
    <p:extLst>
      <p:ext uri="{BB962C8B-B14F-4D97-AF65-F5344CB8AC3E}">
        <p14:creationId xmlns:p14="http://schemas.microsoft.com/office/powerpoint/2010/main" val="253686483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Nervous System</a:t>
            </a:r>
            <a:endParaRPr lang="en-US" dirty="0"/>
          </a:p>
        </p:txBody>
      </p:sp>
      <p:sp>
        <p:nvSpPr>
          <p:cNvPr id="3" name="Content Placeholder 2"/>
          <p:cNvSpPr>
            <a:spLocks noGrp="1"/>
          </p:cNvSpPr>
          <p:nvPr>
            <p:ph idx="1"/>
          </p:nvPr>
        </p:nvSpPr>
        <p:spPr>
          <a:xfrm>
            <a:off x="498474" y="1524000"/>
            <a:ext cx="7556313" cy="5029200"/>
          </a:xfrm>
        </p:spPr>
        <p:txBody>
          <a:bodyPr>
            <a:normAutofit lnSpcReduction="10000"/>
          </a:bodyPr>
          <a:lstStyle/>
          <a:p>
            <a:r>
              <a:rPr lang="en-US" dirty="0"/>
              <a:t>The nervous system’s capacity is increasingly capable of integrating more sophisticated movement patterns in the older child. </a:t>
            </a:r>
            <a:endParaRPr lang="en-US" dirty="0" smtClean="0"/>
          </a:p>
          <a:p>
            <a:r>
              <a:rPr lang="en-US" dirty="0" smtClean="0"/>
              <a:t>Older </a:t>
            </a:r>
            <a:r>
              <a:rPr lang="en-US" dirty="0"/>
              <a:t>children will be more capable of following commands to engage in higher-level balance activities. </a:t>
            </a:r>
            <a:endParaRPr lang="en-US" dirty="0" smtClean="0"/>
          </a:p>
          <a:p>
            <a:r>
              <a:rPr lang="en-US" dirty="0" smtClean="0"/>
              <a:t>They </a:t>
            </a:r>
            <a:r>
              <a:rPr lang="en-US" dirty="0"/>
              <a:t>will enjoy stories with a narrative as they’re attempting asana. Children love to challenge their physical balance at this age. They can handle more philosophical discussions about finding balance in their physical and emotional body whilst engaging in asana. </a:t>
            </a:r>
            <a:endParaRPr lang="en-US" dirty="0" smtClean="0"/>
          </a:p>
          <a:p>
            <a:r>
              <a:rPr lang="en-US" dirty="0" smtClean="0"/>
              <a:t>Older </a:t>
            </a:r>
            <a:r>
              <a:rPr lang="en-US" dirty="0"/>
              <a:t>children will understand themes such as ‘being </a:t>
            </a:r>
            <a:r>
              <a:rPr lang="en-US" dirty="0" err="1"/>
              <a:t>centred</a:t>
            </a:r>
            <a:r>
              <a:rPr lang="en-US" dirty="0"/>
              <a:t>’ and ‘finding balance within’ and will appreciate deepening their experience and understanding of yogic themes. </a:t>
            </a:r>
            <a:endParaRPr lang="en-AU" dirty="0"/>
          </a:p>
          <a:p>
            <a:endParaRPr lang="en-US" dirty="0"/>
          </a:p>
        </p:txBody>
      </p:sp>
    </p:spTree>
    <p:extLst>
      <p:ext uri="{BB962C8B-B14F-4D97-AF65-F5344CB8AC3E}">
        <p14:creationId xmlns:p14="http://schemas.microsoft.com/office/powerpoint/2010/main" val="2536525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Nervous System</a:t>
            </a:r>
            <a:endParaRPr lang="en-US" dirty="0"/>
          </a:p>
        </p:txBody>
      </p:sp>
      <p:pic>
        <p:nvPicPr>
          <p:cNvPr id="5" name="Content Placeholder 4" descr="brainchild.jpg"/>
          <p:cNvPicPr>
            <a:picLocks noGrp="1" noChangeAspect="1"/>
          </p:cNvPicPr>
          <p:nvPr>
            <p:ph sz="half" idx="1"/>
          </p:nvPr>
        </p:nvPicPr>
        <p:blipFill>
          <a:blip r:embed="rId2">
            <a:extLst>
              <a:ext uri="{28A0092B-C50C-407E-A947-70E740481C1C}">
                <a14:useLocalDpi xmlns:a14="http://schemas.microsoft.com/office/drawing/2010/main" val="0"/>
              </a:ext>
            </a:extLst>
          </a:blip>
          <a:srcRect l="18859" r="18859"/>
          <a:stretch>
            <a:fillRect/>
          </a:stretch>
        </p:blipFill>
        <p:spPr/>
      </p:pic>
      <p:sp>
        <p:nvSpPr>
          <p:cNvPr id="4" name="Content Placeholder 3"/>
          <p:cNvSpPr>
            <a:spLocks noGrp="1"/>
          </p:cNvSpPr>
          <p:nvPr>
            <p:ph sz="half" idx="2"/>
          </p:nvPr>
        </p:nvSpPr>
        <p:spPr>
          <a:xfrm>
            <a:off x="4399878" y="1752600"/>
            <a:ext cx="3905922" cy="4876800"/>
          </a:xfrm>
        </p:spPr>
        <p:txBody>
          <a:bodyPr>
            <a:normAutofit fontScale="92500" lnSpcReduction="20000"/>
          </a:bodyPr>
          <a:lstStyle/>
          <a:p>
            <a:pPr marL="0" indent="0">
              <a:buNone/>
            </a:pPr>
            <a:r>
              <a:rPr lang="en-US" dirty="0"/>
              <a:t>According to Swiss psychologist Jean Piaget, the period of 7-12 years makes up the ‘concrete operational’ stage for kids.  </a:t>
            </a:r>
            <a:endParaRPr lang="en-US" dirty="0" smtClean="0"/>
          </a:p>
          <a:p>
            <a:pPr marL="0" indent="0">
              <a:buNone/>
            </a:pPr>
            <a:r>
              <a:rPr lang="en-US" dirty="0" smtClean="0"/>
              <a:t>During </a:t>
            </a:r>
            <a:r>
              <a:rPr lang="en-US" dirty="0"/>
              <a:t>this period, children develop more of an ability to think logically and have more adult-like thought patterns. This includes more in-depth ways of looking at things and a realization that outer appearances are just a small part of a bigger picture. </a:t>
            </a:r>
            <a:endParaRPr lang="en-US" dirty="0" smtClean="0"/>
          </a:p>
          <a:p>
            <a:pPr marL="0" indent="0">
              <a:buNone/>
            </a:pPr>
            <a:r>
              <a:rPr lang="en-US" dirty="0" smtClean="0"/>
              <a:t>Older </a:t>
            </a:r>
            <a:r>
              <a:rPr lang="en-US" dirty="0"/>
              <a:t>children are able to approach situations with more variety in their viewpoint and can envision different scenarios. </a:t>
            </a:r>
            <a:endParaRPr lang="en-US" dirty="0" smtClean="0"/>
          </a:p>
          <a:p>
            <a:pPr marL="0" indent="0">
              <a:buNone/>
            </a:pPr>
            <a:r>
              <a:rPr lang="en-US" sz="1200" dirty="0"/>
              <a:t>(source: </a:t>
            </a:r>
            <a:r>
              <a:rPr lang="en-US" sz="1200" u="sng" dirty="0">
                <a:hlinkClick r:id="rId3"/>
              </a:rPr>
              <a:t>https://www.kidsmatter.edu.au/health-and-community/enewsletter/how-kids-experience-stress</a:t>
            </a:r>
            <a:r>
              <a:rPr lang="en-US" sz="1200" dirty="0"/>
              <a:t> )</a:t>
            </a:r>
            <a:endParaRPr lang="en-AU" sz="1200" dirty="0"/>
          </a:p>
          <a:p>
            <a:pPr marL="0" indent="0">
              <a:buNone/>
            </a:pP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1429375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Yoga Teaching Tips</a:t>
            </a:r>
            <a:endParaRPr lang="en-US" dirty="0"/>
          </a:p>
        </p:txBody>
      </p:sp>
      <p:sp>
        <p:nvSpPr>
          <p:cNvPr id="3" name="Content Placeholder 2"/>
          <p:cNvSpPr>
            <a:spLocks noGrp="1"/>
          </p:cNvSpPr>
          <p:nvPr>
            <p:ph idx="1"/>
          </p:nvPr>
        </p:nvSpPr>
        <p:spPr>
          <a:xfrm>
            <a:off x="498474" y="1981200"/>
            <a:ext cx="7556313" cy="4572000"/>
          </a:xfrm>
        </p:spPr>
        <p:txBody>
          <a:bodyPr>
            <a:normAutofit fontScale="92500" lnSpcReduction="20000"/>
          </a:bodyPr>
          <a:lstStyle/>
          <a:p>
            <a:pPr lvl="0"/>
            <a:r>
              <a:rPr lang="en-US" dirty="0" smtClean="0"/>
              <a:t>Support </a:t>
            </a:r>
            <a:r>
              <a:rPr lang="en-US" dirty="0"/>
              <a:t>older children to set some personally defined goals. Give them an opportunity to experience positive self-talk such as ‘I can do this’ and ‘I’ve got this.’ Healthy self-esteem will support a child to get out into the world with a feeling that they ‘can do it’ and to not be afraid to test, experiment and engage in new experiences. </a:t>
            </a:r>
            <a:endParaRPr lang="en-AU" dirty="0"/>
          </a:p>
          <a:p>
            <a:pPr lvl="0"/>
            <a:r>
              <a:rPr lang="en-US" dirty="0"/>
              <a:t>Focus on the reality that a child is unconditionally loved for who he or she is and not for what he or she actually does. Love comes for being a person, not for accomplishments. Children who feel unconditionally loved will be more likely to follow and achieve their own goals rather than listening to external advice. </a:t>
            </a:r>
            <a:endParaRPr lang="en-AU" dirty="0"/>
          </a:p>
          <a:p>
            <a:pPr lvl="0"/>
            <a:r>
              <a:rPr lang="en-US" dirty="0"/>
              <a:t>At this stage, children are beginning to compare their skills to those of their friends and other kids in the class. Children are aware of false praise at this stage and will respond best if you notice specific </a:t>
            </a:r>
            <a:r>
              <a:rPr lang="en-US" dirty="0" smtClean="0"/>
              <a:t>strengths. </a:t>
            </a:r>
            <a:r>
              <a:rPr lang="en-US" dirty="0"/>
              <a:t>Never shame a child for being unable to complete a task that the rest of the class can do. </a:t>
            </a:r>
            <a:endParaRPr lang="en-AU" dirty="0"/>
          </a:p>
          <a:p>
            <a:endParaRPr lang="en-AU" dirty="0"/>
          </a:p>
          <a:p>
            <a:endParaRPr lang="en-US" dirty="0"/>
          </a:p>
        </p:txBody>
      </p:sp>
    </p:spTree>
    <p:extLst>
      <p:ext uri="{BB962C8B-B14F-4D97-AF65-F5344CB8AC3E}">
        <p14:creationId xmlns:p14="http://schemas.microsoft.com/office/powerpoint/2010/main" val="3816949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Yoga for the Nervous System</a:t>
            </a:r>
            <a:endParaRPr lang="en-US" dirty="0"/>
          </a:p>
        </p:txBody>
      </p:sp>
      <p:sp>
        <p:nvSpPr>
          <p:cNvPr id="3" name="Content Placeholder 2"/>
          <p:cNvSpPr>
            <a:spLocks noGrp="1"/>
          </p:cNvSpPr>
          <p:nvPr>
            <p:ph idx="1"/>
          </p:nvPr>
        </p:nvSpPr>
        <p:spPr/>
        <p:txBody>
          <a:bodyPr>
            <a:normAutofit/>
          </a:bodyPr>
          <a:lstStyle/>
          <a:p>
            <a:pPr lvl="0"/>
            <a:r>
              <a:rPr lang="en-US" dirty="0" smtClean="0"/>
              <a:t>Encourages </a:t>
            </a:r>
            <a:r>
              <a:rPr lang="en-US" dirty="0"/>
              <a:t>neurological and endocrine (hormonal) development</a:t>
            </a:r>
            <a:endParaRPr lang="en-AU" dirty="0"/>
          </a:p>
          <a:p>
            <a:pPr lvl="0"/>
            <a:r>
              <a:rPr lang="en-US" dirty="0"/>
              <a:t>Encourages </a:t>
            </a:r>
            <a:r>
              <a:rPr lang="en-US" dirty="0" err="1"/>
              <a:t>neuro</a:t>
            </a:r>
            <a:r>
              <a:rPr lang="en-US" dirty="0"/>
              <a:t>-motor development </a:t>
            </a:r>
            <a:endParaRPr lang="en-AU" dirty="0"/>
          </a:p>
          <a:p>
            <a:pPr lvl="0"/>
            <a:r>
              <a:rPr lang="en-US" dirty="0"/>
              <a:t>Decreases stress response which reduces anxiety and depression</a:t>
            </a:r>
            <a:endParaRPr lang="en-AU" dirty="0"/>
          </a:p>
          <a:p>
            <a:pPr lvl="0"/>
            <a:r>
              <a:rPr lang="en-US" dirty="0"/>
              <a:t>Improves the quality and quantity of sleep </a:t>
            </a:r>
            <a:endParaRPr lang="en-AU" dirty="0"/>
          </a:p>
          <a:p>
            <a:pPr lvl="0"/>
            <a:r>
              <a:rPr lang="en-US" dirty="0"/>
              <a:t>Active yoga practice followed by relaxation practice will trigger deeper relaxation than if the relaxation practice was delivered alone. </a:t>
            </a:r>
            <a:endParaRPr lang="en-AU" dirty="0"/>
          </a:p>
          <a:p>
            <a:endParaRPr lang="en-US" dirty="0"/>
          </a:p>
        </p:txBody>
      </p:sp>
    </p:spTree>
    <p:extLst>
      <p:ext uri="{BB962C8B-B14F-4D97-AF65-F5344CB8AC3E}">
        <p14:creationId xmlns:p14="http://schemas.microsoft.com/office/powerpoint/2010/main" val="26080649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Yoga for the Nervous System</a:t>
            </a:r>
            <a:endParaRPr lang="en-US" dirty="0"/>
          </a:p>
        </p:txBody>
      </p:sp>
      <p:sp>
        <p:nvSpPr>
          <p:cNvPr id="3" name="Content Placeholder 2"/>
          <p:cNvSpPr>
            <a:spLocks noGrp="1"/>
          </p:cNvSpPr>
          <p:nvPr>
            <p:ph idx="1"/>
          </p:nvPr>
        </p:nvSpPr>
        <p:spPr/>
        <p:txBody>
          <a:bodyPr>
            <a:normAutofit lnSpcReduction="10000"/>
          </a:bodyPr>
          <a:lstStyle/>
          <a:p>
            <a:pPr lvl="0"/>
            <a:r>
              <a:rPr lang="en-US" dirty="0"/>
              <a:t>Yoga reduces perceived stress and increasing self-compassion</a:t>
            </a:r>
            <a:endParaRPr lang="en-AU" dirty="0"/>
          </a:p>
          <a:p>
            <a:pPr lvl="0"/>
            <a:r>
              <a:rPr lang="en-US" dirty="0"/>
              <a:t>Supports a child to connect to his or her body and understand his or her breath in order to slow the nervous system down and move it away from the stress response and towards the relaxation response</a:t>
            </a:r>
            <a:endParaRPr lang="en-AU" dirty="0"/>
          </a:p>
          <a:p>
            <a:pPr lvl="0"/>
            <a:r>
              <a:rPr lang="en-US" dirty="0"/>
              <a:t>Sets the child up for lifelong beneficial practices that tone and nourish the nervous system </a:t>
            </a:r>
            <a:endParaRPr lang="en-AU" dirty="0"/>
          </a:p>
          <a:p>
            <a:pPr lvl="0"/>
            <a:r>
              <a:rPr lang="en-US" dirty="0"/>
              <a:t>Supports the child to foster and cultivate healthy self awareness and mind-body connection for lifelong health benefits</a:t>
            </a:r>
            <a:endParaRPr lang="en-AU" dirty="0"/>
          </a:p>
          <a:p>
            <a:endParaRPr lang="en-US" dirty="0"/>
          </a:p>
        </p:txBody>
      </p:sp>
    </p:spTree>
    <p:extLst>
      <p:ext uri="{BB962C8B-B14F-4D97-AF65-F5344CB8AC3E}">
        <p14:creationId xmlns:p14="http://schemas.microsoft.com/office/powerpoint/2010/main" val="24106247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Yoga </a:t>
            </a:r>
            <a:r>
              <a:rPr lang="en-US" dirty="0" smtClean="0"/>
              <a:t>Tools </a:t>
            </a:r>
            <a:r>
              <a:rPr lang="en-US" dirty="0"/>
              <a:t>to </a:t>
            </a:r>
            <a:r>
              <a:rPr lang="en-US" dirty="0" smtClean="0"/>
              <a:t>Support </a:t>
            </a:r>
            <a:r>
              <a:rPr lang="en-US" dirty="0"/>
              <a:t>the </a:t>
            </a:r>
            <a:r>
              <a:rPr lang="en-US" dirty="0" smtClean="0"/>
              <a:t>Nervous </a:t>
            </a:r>
            <a:r>
              <a:rPr lang="en-US" dirty="0"/>
              <a:t>S</a:t>
            </a:r>
            <a:r>
              <a:rPr lang="en-US" dirty="0" smtClean="0"/>
              <a:t>ystem </a:t>
            </a:r>
            <a:r>
              <a:rPr lang="en-US" dirty="0"/>
              <a:t>for </a:t>
            </a:r>
            <a:r>
              <a:rPr lang="en-US" dirty="0" err="1" smtClean="0"/>
              <a:t>Tweenies</a:t>
            </a:r>
            <a:r>
              <a:rPr lang="en-US" dirty="0" smtClean="0"/>
              <a:t> </a:t>
            </a:r>
            <a:endParaRPr lang="en-US" dirty="0"/>
          </a:p>
        </p:txBody>
      </p:sp>
      <p:sp>
        <p:nvSpPr>
          <p:cNvPr id="3" name="Content Placeholder 2"/>
          <p:cNvSpPr>
            <a:spLocks noGrp="1"/>
          </p:cNvSpPr>
          <p:nvPr>
            <p:ph idx="1"/>
          </p:nvPr>
        </p:nvSpPr>
        <p:spPr/>
        <p:txBody>
          <a:bodyPr/>
          <a:lstStyle/>
          <a:p>
            <a:pPr lvl="0"/>
            <a:r>
              <a:rPr lang="en-US" dirty="0"/>
              <a:t>Learning mantras and explore their meaning to engage the creative, right brain whilst evoking the relaxation response through repetitious sound</a:t>
            </a:r>
            <a:endParaRPr lang="en-AU" dirty="0"/>
          </a:p>
          <a:p>
            <a:pPr lvl="0"/>
            <a:r>
              <a:rPr lang="en-US" dirty="0"/>
              <a:t>Learning pranayama techniques to facilitate a shift from the stress response to the relaxation response.</a:t>
            </a:r>
            <a:endParaRPr lang="en-AU" dirty="0"/>
          </a:p>
          <a:p>
            <a:pPr lvl="0"/>
            <a:r>
              <a:rPr lang="en-US" dirty="0"/>
              <a:t>Learning creative visualizations and meditations where there is a hero or heroine that the child can relate to. </a:t>
            </a:r>
            <a:endParaRPr lang="en-AU" dirty="0"/>
          </a:p>
          <a:p>
            <a:pPr lvl="0"/>
            <a:r>
              <a:rPr lang="en-US" dirty="0"/>
              <a:t>Learn to make a </a:t>
            </a:r>
            <a:r>
              <a:rPr lang="en-US" dirty="0" err="1"/>
              <a:t>yantra</a:t>
            </a:r>
            <a:r>
              <a:rPr lang="en-US" dirty="0"/>
              <a:t> using crystals, rocks, flower petals or </a:t>
            </a:r>
            <a:r>
              <a:rPr lang="en-US" dirty="0" err="1"/>
              <a:t>colourful</a:t>
            </a:r>
            <a:r>
              <a:rPr lang="en-US" dirty="0"/>
              <a:t> cardboard shapes </a:t>
            </a:r>
            <a:endParaRPr lang="en-AU" dirty="0"/>
          </a:p>
          <a:p>
            <a:endParaRPr lang="en-US" dirty="0"/>
          </a:p>
        </p:txBody>
      </p:sp>
    </p:spTree>
    <p:extLst>
      <p:ext uri="{BB962C8B-B14F-4D97-AF65-F5344CB8AC3E}">
        <p14:creationId xmlns:p14="http://schemas.microsoft.com/office/powerpoint/2010/main" val="3936954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Yantra</a:t>
            </a:r>
            <a:r>
              <a:rPr lang="en-US" dirty="0" smtClean="0"/>
              <a:t> Creation for </a:t>
            </a:r>
            <a:r>
              <a:rPr lang="en-US" dirty="0" err="1" smtClean="0"/>
              <a:t>Tweenies</a:t>
            </a:r>
            <a:r>
              <a:rPr lang="en-US" dirty="0" smtClean="0"/>
              <a:t> </a:t>
            </a:r>
            <a:endParaRPr lang="en-US" dirty="0"/>
          </a:p>
        </p:txBody>
      </p:sp>
      <p:pic>
        <p:nvPicPr>
          <p:cNvPr id="5" name="Content Placeholder 4" descr="images-8.jpeg"/>
          <p:cNvPicPr>
            <a:picLocks noGrp="1" noChangeAspect="1"/>
          </p:cNvPicPr>
          <p:nvPr>
            <p:ph sz="half" idx="1"/>
          </p:nvPr>
        </p:nvPicPr>
        <p:blipFill>
          <a:blip r:embed="rId2">
            <a:extLst>
              <a:ext uri="{28A0092B-C50C-407E-A947-70E740481C1C}">
                <a14:useLocalDpi xmlns:a14="http://schemas.microsoft.com/office/drawing/2010/main" val="0"/>
              </a:ext>
            </a:extLst>
          </a:blip>
          <a:srcRect l="-19589" r="-19589"/>
          <a:stretch>
            <a:fillRect/>
          </a:stretch>
        </p:blipFill>
        <p:spPr/>
      </p:pic>
      <p:pic>
        <p:nvPicPr>
          <p:cNvPr id="6" name="Content Placeholder 5" descr="images-10.jpeg"/>
          <p:cNvPicPr>
            <a:picLocks noGrp="1" noChangeAspect="1"/>
          </p:cNvPicPr>
          <p:nvPr>
            <p:ph sz="half" idx="2"/>
          </p:nvPr>
        </p:nvPicPr>
        <p:blipFill>
          <a:blip r:embed="rId3">
            <a:extLst>
              <a:ext uri="{28A0092B-C50C-407E-A947-70E740481C1C}">
                <a14:useLocalDpi xmlns:a14="http://schemas.microsoft.com/office/drawing/2010/main" val="0"/>
              </a:ext>
            </a:extLst>
          </a:blip>
          <a:srcRect l="5828" r="5828"/>
          <a:stretch>
            <a:fillRect/>
          </a:stretch>
        </p:blipFill>
        <p:spPr/>
      </p:pic>
    </p:spTree>
    <p:extLst>
      <p:ext uri="{BB962C8B-B14F-4D97-AF65-F5344CB8AC3E}">
        <p14:creationId xmlns:p14="http://schemas.microsoft.com/office/powerpoint/2010/main" val="1023146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Yoga </a:t>
            </a:r>
            <a:r>
              <a:rPr lang="en-US" dirty="0" smtClean="0"/>
              <a:t>Tools </a:t>
            </a:r>
            <a:r>
              <a:rPr lang="en-US" dirty="0"/>
              <a:t>to </a:t>
            </a:r>
            <a:r>
              <a:rPr lang="en-US" dirty="0" smtClean="0"/>
              <a:t>Support </a:t>
            </a:r>
            <a:r>
              <a:rPr lang="en-US" dirty="0"/>
              <a:t>the </a:t>
            </a:r>
            <a:r>
              <a:rPr lang="en-US" dirty="0" smtClean="0"/>
              <a:t>Nervous </a:t>
            </a:r>
            <a:r>
              <a:rPr lang="en-US" dirty="0"/>
              <a:t>S</a:t>
            </a:r>
            <a:r>
              <a:rPr lang="en-US" dirty="0" smtClean="0"/>
              <a:t>ystem </a:t>
            </a:r>
            <a:r>
              <a:rPr lang="en-US" dirty="0"/>
              <a:t>for </a:t>
            </a:r>
            <a:r>
              <a:rPr lang="en-US" dirty="0" err="1" smtClean="0"/>
              <a:t>Tweenies</a:t>
            </a:r>
            <a:r>
              <a:rPr lang="en-US" dirty="0" smtClean="0"/>
              <a:t> </a:t>
            </a:r>
            <a:endParaRPr lang="en-US" dirty="0"/>
          </a:p>
        </p:txBody>
      </p:sp>
      <p:sp>
        <p:nvSpPr>
          <p:cNvPr id="3" name="Content Placeholder 2"/>
          <p:cNvSpPr>
            <a:spLocks noGrp="1"/>
          </p:cNvSpPr>
          <p:nvPr>
            <p:ph idx="1"/>
          </p:nvPr>
        </p:nvSpPr>
        <p:spPr/>
        <p:txBody>
          <a:bodyPr>
            <a:normAutofit lnSpcReduction="10000"/>
          </a:bodyPr>
          <a:lstStyle/>
          <a:p>
            <a:pPr lvl="0"/>
            <a:r>
              <a:rPr lang="en-US" dirty="0"/>
              <a:t>Creating a safe circle to share feelings and emotions and practice non-judgmental listening. </a:t>
            </a:r>
            <a:endParaRPr lang="en-AU" dirty="0"/>
          </a:p>
          <a:p>
            <a:pPr lvl="0"/>
            <a:r>
              <a:rPr lang="en-US" dirty="0"/>
              <a:t>Demonstrate asana and discussing the effects of certain asana on the emotions. Explore which asana may lift the emotions (heart opening postures such as locust pose) and which asana may effectively soothe and calm the emotions (like forward folds). Explain the relationship between their body and their emotions. </a:t>
            </a:r>
            <a:endParaRPr lang="en-AU" dirty="0"/>
          </a:p>
          <a:p>
            <a:pPr lvl="0"/>
            <a:r>
              <a:rPr lang="en-US" dirty="0"/>
              <a:t>Simple </a:t>
            </a:r>
            <a:r>
              <a:rPr lang="en-US" dirty="0" err="1"/>
              <a:t>vinyasa</a:t>
            </a:r>
            <a:r>
              <a:rPr lang="en-US" dirty="0"/>
              <a:t> sequences like </a:t>
            </a:r>
            <a:r>
              <a:rPr lang="en-US" dirty="0" err="1"/>
              <a:t>surya</a:t>
            </a:r>
            <a:r>
              <a:rPr lang="en-US" dirty="0"/>
              <a:t> </a:t>
            </a:r>
            <a:r>
              <a:rPr lang="en-US" dirty="0" err="1"/>
              <a:t>sanchalana</a:t>
            </a:r>
            <a:r>
              <a:rPr lang="en-US" dirty="0"/>
              <a:t> (sun breaths) and sun salutations may be taught to strengthen the mind-body-breath connection to </a:t>
            </a:r>
            <a:r>
              <a:rPr lang="en-US" dirty="0" err="1"/>
              <a:t>harmonise</a:t>
            </a:r>
            <a:r>
              <a:rPr lang="en-US" dirty="0"/>
              <a:t> the nervous system.  </a:t>
            </a:r>
            <a:endParaRPr lang="en-AU" dirty="0"/>
          </a:p>
          <a:p>
            <a:endParaRPr lang="en-US" dirty="0"/>
          </a:p>
        </p:txBody>
      </p:sp>
    </p:spTree>
    <p:extLst>
      <p:ext uri="{BB962C8B-B14F-4D97-AF65-F5344CB8AC3E}">
        <p14:creationId xmlns:p14="http://schemas.microsoft.com/office/powerpoint/2010/main" val="16566979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Milestones </a:t>
            </a:r>
            <a:endParaRPr lang="en-US" dirty="0"/>
          </a:p>
        </p:txBody>
      </p:sp>
      <p:sp>
        <p:nvSpPr>
          <p:cNvPr id="4" name="Content Placeholder 3"/>
          <p:cNvSpPr>
            <a:spLocks noGrp="1"/>
          </p:cNvSpPr>
          <p:nvPr>
            <p:ph sz="half" idx="2"/>
          </p:nvPr>
        </p:nvSpPr>
        <p:spPr/>
        <p:txBody>
          <a:bodyPr>
            <a:normAutofit fontScale="92500" lnSpcReduction="20000"/>
          </a:bodyPr>
          <a:lstStyle/>
          <a:p>
            <a:r>
              <a:rPr lang="en-US" dirty="0"/>
              <a:t>Each stage of development for a child is signified by an increase in his or her capabilities. These stages normally follow a predictable sequence of achievements known as milestones. </a:t>
            </a:r>
            <a:endParaRPr lang="en-US" dirty="0" smtClean="0"/>
          </a:p>
          <a:p>
            <a:r>
              <a:rPr lang="en-US" dirty="0" smtClean="0"/>
              <a:t>Understanding specific milestones supports you as a teacher to refer a student to a health professional if you have any concerns </a:t>
            </a:r>
          </a:p>
          <a:p>
            <a:r>
              <a:rPr lang="en-US" dirty="0" smtClean="0"/>
              <a:t>More specific information about  milestone development can be found in the 9-12 year old manual accompanying this webinar</a:t>
            </a:r>
            <a:endParaRPr lang="en-US" dirty="0"/>
          </a:p>
        </p:txBody>
      </p:sp>
      <p:pic>
        <p:nvPicPr>
          <p:cNvPr id="5" name="Content Placeholder 4"/>
          <p:cNvPicPr>
            <a:picLocks noGrp="1"/>
          </p:cNvPicPr>
          <p:nvPr>
            <p:ph sz="half" idx="1"/>
          </p:nvPr>
        </p:nvPicPr>
        <p:blipFill>
          <a:blip r:embed="rId2">
            <a:extLst>
              <a:ext uri="{28A0092B-C50C-407E-A947-70E740481C1C}">
                <a14:useLocalDpi xmlns:a14="http://schemas.microsoft.com/office/drawing/2010/main" val="0"/>
              </a:ext>
            </a:extLst>
          </a:blip>
          <a:srcRect l="20552" r="20552"/>
          <a:stretch>
            <a:fillRect/>
          </a:stretch>
        </p:blipFill>
        <p:spPr>
          <a:xfrm>
            <a:off x="498475" y="1985963"/>
            <a:ext cx="3657600" cy="4140200"/>
          </a:xfrm>
          <a:prstGeom prst="rect">
            <a:avLst/>
          </a:prstGeom>
        </p:spPr>
      </p:pic>
    </p:spTree>
    <p:extLst>
      <p:ext uri="{BB962C8B-B14F-4D97-AF65-F5344CB8AC3E}">
        <p14:creationId xmlns:p14="http://schemas.microsoft.com/office/powerpoint/2010/main" val="31468185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Endocrine System </a:t>
            </a:r>
            <a:endParaRPr lang="en-US" dirty="0"/>
          </a:p>
        </p:txBody>
      </p:sp>
      <p:sp>
        <p:nvSpPr>
          <p:cNvPr id="3" name="Content Placeholder 2"/>
          <p:cNvSpPr>
            <a:spLocks noGrp="1"/>
          </p:cNvSpPr>
          <p:nvPr>
            <p:ph idx="1"/>
          </p:nvPr>
        </p:nvSpPr>
        <p:spPr/>
        <p:txBody>
          <a:bodyPr>
            <a:normAutofit/>
          </a:bodyPr>
          <a:lstStyle/>
          <a:p>
            <a:r>
              <a:rPr lang="en-US" dirty="0"/>
              <a:t>Puberty is the complex process by which children develop secondary sexual characteristics and reproductive </a:t>
            </a:r>
            <a:r>
              <a:rPr lang="en-US" dirty="0" smtClean="0"/>
              <a:t>capacity.</a:t>
            </a:r>
          </a:p>
          <a:p>
            <a:r>
              <a:rPr lang="en-US" dirty="0" smtClean="0"/>
              <a:t>Normal </a:t>
            </a:r>
            <a:r>
              <a:rPr lang="en-US" dirty="0"/>
              <a:t>puberty is initiated centrally via the hypothalamus and pituitary glands (which are both endocrine glands located inside the skull and brain). </a:t>
            </a:r>
            <a:endParaRPr lang="en-US" dirty="0" smtClean="0"/>
          </a:p>
          <a:p>
            <a:r>
              <a:rPr lang="en-US" dirty="0" smtClean="0"/>
              <a:t>Among </a:t>
            </a:r>
            <a:r>
              <a:rPr lang="en-US" dirty="0"/>
              <a:t>other factors, adequate nutritional status appears to be requisite for the central initiation of puberty.</a:t>
            </a:r>
            <a:endParaRPr lang="en-AU" dirty="0"/>
          </a:p>
          <a:p>
            <a:endParaRPr lang="en-US" dirty="0"/>
          </a:p>
        </p:txBody>
      </p:sp>
    </p:spTree>
    <p:extLst>
      <p:ext uri="{BB962C8B-B14F-4D97-AF65-F5344CB8AC3E}">
        <p14:creationId xmlns:p14="http://schemas.microsoft.com/office/powerpoint/2010/main" val="3200929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a:xfrm>
            <a:off x="498474" y="1371600"/>
            <a:ext cx="7556313" cy="4754563"/>
          </a:xfrm>
        </p:spPr>
        <p:txBody>
          <a:bodyPr>
            <a:normAutofit fontScale="92500" lnSpcReduction="10000"/>
          </a:bodyPr>
          <a:lstStyle/>
          <a:p>
            <a:pPr lvl="0"/>
            <a:r>
              <a:rPr lang="en-AU" dirty="0"/>
              <a:t>Competently understand the basic physical development of children aged 9-12 years</a:t>
            </a:r>
          </a:p>
          <a:p>
            <a:pPr lvl="0"/>
            <a:r>
              <a:rPr lang="en-AU" dirty="0"/>
              <a:t>To be able to understand skeletal, nervous, muscular, respiratory and cardiovascular development in children aged 9-12 years</a:t>
            </a:r>
          </a:p>
          <a:p>
            <a:pPr lvl="0"/>
            <a:r>
              <a:rPr lang="en-AU" dirty="0"/>
              <a:t>To be able to understand specific safety aspects and benefits of yoga to the skeletal, nervous, muscular, respiratory and cardiovascular systems </a:t>
            </a:r>
          </a:p>
          <a:p>
            <a:pPr lvl="0"/>
            <a:r>
              <a:rPr lang="en-AU" dirty="0"/>
              <a:t>To be able to tailor yoga techniques of asana, mindfulness, meditation and pranayama as they apply to children aged 9-12 years</a:t>
            </a:r>
          </a:p>
          <a:p>
            <a:pPr lvl="0"/>
            <a:r>
              <a:rPr lang="en-AU" dirty="0"/>
              <a:t>Understand specific milestones appropriate for 9-12 year olds so that they can be appropriately referred for extra support from appropriate health professionals as required </a:t>
            </a:r>
          </a:p>
          <a:p>
            <a:endParaRPr lang="en-US" dirty="0"/>
          </a:p>
        </p:txBody>
      </p:sp>
    </p:spTree>
    <p:extLst>
      <p:ext uri="{BB962C8B-B14F-4D97-AF65-F5344CB8AC3E}">
        <p14:creationId xmlns:p14="http://schemas.microsoft.com/office/powerpoint/2010/main" val="33404072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Endocrine System </a:t>
            </a:r>
            <a:endParaRPr lang="en-US" dirty="0"/>
          </a:p>
        </p:txBody>
      </p:sp>
      <p:sp>
        <p:nvSpPr>
          <p:cNvPr id="3" name="Content Placeholder 2"/>
          <p:cNvSpPr>
            <a:spLocks noGrp="1"/>
          </p:cNvSpPr>
          <p:nvPr>
            <p:ph idx="1"/>
          </p:nvPr>
        </p:nvSpPr>
        <p:spPr/>
        <p:txBody>
          <a:bodyPr>
            <a:normAutofit fontScale="92500" lnSpcReduction="10000"/>
          </a:bodyPr>
          <a:lstStyle/>
          <a:p>
            <a:r>
              <a:rPr lang="en-US" dirty="0"/>
              <a:t>Childhood obesity has become a major health concern in recent decades, especially with regard to metabolic abnormalities that increase the risk of future cardiovascular </a:t>
            </a:r>
            <a:r>
              <a:rPr lang="en-US" dirty="0" smtClean="0"/>
              <a:t>disease</a:t>
            </a:r>
            <a:r>
              <a:rPr lang="en-US" dirty="0"/>
              <a:t> </a:t>
            </a:r>
            <a:r>
              <a:rPr lang="en-US" dirty="0" smtClean="0"/>
              <a:t>and influences upon puberty and hormones</a:t>
            </a:r>
            <a:endParaRPr lang="en-US" dirty="0"/>
          </a:p>
          <a:p>
            <a:r>
              <a:rPr lang="en-US" dirty="0" smtClean="0"/>
              <a:t>Excess </a:t>
            </a:r>
            <a:r>
              <a:rPr lang="en-US" dirty="0"/>
              <a:t>fat (also known as </a:t>
            </a:r>
            <a:r>
              <a:rPr lang="en-US" i="1" dirty="0"/>
              <a:t>adiposity</a:t>
            </a:r>
            <a:r>
              <a:rPr lang="en-US" dirty="0" smtClean="0"/>
              <a:t>) </a:t>
            </a:r>
            <a:r>
              <a:rPr lang="en-US" dirty="0"/>
              <a:t>during childhood may advance puberty in girls and delay puberty in boys. </a:t>
            </a:r>
            <a:endParaRPr lang="en-US" dirty="0" smtClean="0"/>
          </a:p>
          <a:p>
            <a:r>
              <a:rPr lang="en-US" dirty="0" smtClean="0"/>
              <a:t>Yoga </a:t>
            </a:r>
            <a:r>
              <a:rPr lang="en-US" dirty="0"/>
              <a:t>can have therapeutic effects upon hormones by supporting stress reduction and improvement of circulation to the important endocrine glands and supporting organs. </a:t>
            </a:r>
            <a:endParaRPr lang="en-US" dirty="0" smtClean="0"/>
          </a:p>
          <a:p>
            <a:r>
              <a:rPr lang="en-US" dirty="0" smtClean="0"/>
              <a:t>Create a safe circle in class to explore body image issues for girls and to discuss healthy lifestyle choices. Explain the health benefits of yoga practices as you deliver them. </a:t>
            </a:r>
            <a:endParaRPr lang="en-AU" dirty="0"/>
          </a:p>
          <a:p>
            <a:endParaRPr lang="en-US" dirty="0"/>
          </a:p>
        </p:txBody>
      </p:sp>
    </p:spTree>
    <p:extLst>
      <p:ext uri="{BB962C8B-B14F-4D97-AF65-F5344CB8AC3E}">
        <p14:creationId xmlns:p14="http://schemas.microsoft.com/office/powerpoint/2010/main" val="5704480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The Muscular System</a:t>
            </a:r>
            <a:endParaRPr lang="en-US" dirty="0"/>
          </a:p>
        </p:txBody>
      </p:sp>
      <p:sp>
        <p:nvSpPr>
          <p:cNvPr id="3" name="Content Placeholder 2"/>
          <p:cNvSpPr>
            <a:spLocks noGrp="1"/>
          </p:cNvSpPr>
          <p:nvPr>
            <p:ph idx="1"/>
          </p:nvPr>
        </p:nvSpPr>
        <p:spPr/>
        <p:txBody>
          <a:bodyPr>
            <a:normAutofit/>
          </a:bodyPr>
          <a:lstStyle/>
          <a:p>
            <a:r>
              <a:rPr lang="en-US" dirty="0"/>
              <a:t>The muscular system continues to steadily develop in relationship to the nervous system and environmental factors that are placed upon the developing older child. </a:t>
            </a:r>
            <a:endParaRPr lang="en-US" dirty="0" smtClean="0"/>
          </a:p>
          <a:p>
            <a:r>
              <a:rPr lang="en-US" dirty="0" smtClean="0"/>
              <a:t>A </a:t>
            </a:r>
            <a:r>
              <a:rPr lang="en-US" dirty="0"/>
              <a:t>child who participates in regular sport and is physically active will have a greater degree of muscle strength, endurance and tone in sport’s specific muscles. </a:t>
            </a:r>
            <a:endParaRPr lang="en-AU" dirty="0"/>
          </a:p>
          <a:p>
            <a:r>
              <a:rPr lang="en-US" dirty="0"/>
              <a:t>Due to the fact that boys will gain on average 4 inches in height within a year, and put on weight due mainly to increased muscle mass, boys will start to surpass girls in terms of strength and might. After this time boys will generally be stronger than girls.</a:t>
            </a:r>
            <a:endParaRPr lang="en-AU" dirty="0"/>
          </a:p>
          <a:p>
            <a:endParaRPr lang="en-US" dirty="0"/>
          </a:p>
        </p:txBody>
      </p:sp>
    </p:spTree>
    <p:extLst>
      <p:ext uri="{BB962C8B-B14F-4D97-AF65-F5344CB8AC3E}">
        <p14:creationId xmlns:p14="http://schemas.microsoft.com/office/powerpoint/2010/main" val="16737139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Yoga to the </a:t>
            </a:r>
            <a:r>
              <a:rPr lang="en-US" dirty="0" err="1" smtClean="0"/>
              <a:t>Neuro</a:t>
            </a:r>
            <a:r>
              <a:rPr lang="en-US" dirty="0" smtClean="0"/>
              <a:t>-muscular system</a:t>
            </a:r>
            <a:endParaRPr lang="en-US" dirty="0"/>
          </a:p>
        </p:txBody>
      </p:sp>
      <p:sp>
        <p:nvSpPr>
          <p:cNvPr id="3" name="Content Placeholder 2"/>
          <p:cNvSpPr>
            <a:spLocks noGrp="1"/>
          </p:cNvSpPr>
          <p:nvPr>
            <p:ph idx="1"/>
          </p:nvPr>
        </p:nvSpPr>
        <p:spPr/>
        <p:txBody>
          <a:bodyPr/>
          <a:lstStyle/>
          <a:p>
            <a:pPr lvl="0"/>
            <a:r>
              <a:rPr lang="en-US" dirty="0" smtClean="0"/>
              <a:t>Develops </a:t>
            </a:r>
            <a:r>
              <a:rPr lang="en-US" dirty="0"/>
              <a:t>mind-body awareness</a:t>
            </a:r>
            <a:endParaRPr lang="en-AU" dirty="0"/>
          </a:p>
          <a:p>
            <a:pPr lvl="0"/>
            <a:r>
              <a:rPr lang="en-US" dirty="0"/>
              <a:t>Increases spatial awareness </a:t>
            </a:r>
            <a:endParaRPr lang="en-AU" dirty="0"/>
          </a:p>
          <a:p>
            <a:pPr lvl="0"/>
            <a:r>
              <a:rPr lang="en-US" dirty="0"/>
              <a:t>Develops balance</a:t>
            </a:r>
            <a:endParaRPr lang="en-AU" dirty="0"/>
          </a:p>
          <a:p>
            <a:pPr lvl="0"/>
            <a:r>
              <a:rPr lang="en-US" dirty="0"/>
              <a:t>Supports development of muscle strength</a:t>
            </a:r>
            <a:endParaRPr lang="en-AU" dirty="0"/>
          </a:p>
          <a:p>
            <a:pPr lvl="0"/>
            <a:r>
              <a:rPr lang="en-US" dirty="0"/>
              <a:t>Strengthens learning and focus</a:t>
            </a:r>
            <a:endParaRPr lang="en-AU" dirty="0"/>
          </a:p>
          <a:p>
            <a:endParaRPr lang="en-US" dirty="0"/>
          </a:p>
        </p:txBody>
      </p:sp>
    </p:spTree>
    <p:extLst>
      <p:ext uri="{BB962C8B-B14F-4D97-AF65-F5344CB8AC3E}">
        <p14:creationId xmlns:p14="http://schemas.microsoft.com/office/powerpoint/2010/main" val="2495183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Respiratory System</a:t>
            </a:r>
            <a:endParaRPr lang="en-US" dirty="0"/>
          </a:p>
        </p:txBody>
      </p:sp>
      <p:sp>
        <p:nvSpPr>
          <p:cNvPr id="3" name="Content Placeholder 2"/>
          <p:cNvSpPr>
            <a:spLocks noGrp="1"/>
          </p:cNvSpPr>
          <p:nvPr>
            <p:ph idx="1"/>
          </p:nvPr>
        </p:nvSpPr>
        <p:spPr/>
        <p:txBody>
          <a:bodyPr>
            <a:normAutofit fontScale="92500" lnSpcReduction="10000"/>
          </a:bodyPr>
          <a:lstStyle/>
          <a:p>
            <a:r>
              <a:rPr lang="en-US" dirty="0"/>
              <a:t>The respiratory system in the older child is more developed and less sensitive than the younger child but breathing should still be quiet and effortless. </a:t>
            </a:r>
            <a:endParaRPr lang="en-US" dirty="0" smtClean="0"/>
          </a:p>
          <a:p>
            <a:r>
              <a:rPr lang="en-US" dirty="0" smtClean="0"/>
              <a:t>Pranayama will </a:t>
            </a:r>
            <a:r>
              <a:rPr lang="en-US" dirty="0"/>
              <a:t>remain an excellent way to support and reinforce healthy breathing patterns. </a:t>
            </a:r>
            <a:endParaRPr lang="en-US" dirty="0" smtClean="0"/>
          </a:p>
          <a:p>
            <a:r>
              <a:rPr lang="en-US" dirty="0" smtClean="0"/>
              <a:t>Pranayama </a:t>
            </a:r>
            <a:r>
              <a:rPr lang="en-US" dirty="0"/>
              <a:t>will strengthen the most important muscle of respiration, the </a:t>
            </a:r>
            <a:r>
              <a:rPr lang="en-US" dirty="0" smtClean="0"/>
              <a:t>diaphragm, </a:t>
            </a:r>
            <a:r>
              <a:rPr lang="en-US" dirty="0"/>
              <a:t>along with other respiratory muscles, and will also strengthen the mind-body-breath connection. </a:t>
            </a:r>
            <a:endParaRPr lang="en-US" dirty="0" smtClean="0"/>
          </a:p>
          <a:p>
            <a:r>
              <a:rPr lang="en-US" dirty="0" smtClean="0"/>
              <a:t>The </a:t>
            </a:r>
            <a:r>
              <a:rPr lang="en-US" dirty="0"/>
              <a:t>air sacs that increase the lung’s surface area known as </a:t>
            </a:r>
            <a:r>
              <a:rPr lang="en-US" i="1" dirty="0"/>
              <a:t>alveoli</a:t>
            </a:r>
            <a:r>
              <a:rPr lang="en-US" dirty="0"/>
              <a:t> will continue to increase throughout childhood and teenage years. </a:t>
            </a:r>
          </a:p>
        </p:txBody>
      </p:sp>
    </p:spTree>
    <p:extLst>
      <p:ext uri="{BB962C8B-B14F-4D97-AF65-F5344CB8AC3E}">
        <p14:creationId xmlns:p14="http://schemas.microsoft.com/office/powerpoint/2010/main" val="25067416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Respiratory System </a:t>
            </a:r>
            <a:endParaRPr lang="en-US" dirty="0"/>
          </a:p>
        </p:txBody>
      </p:sp>
      <p:pic>
        <p:nvPicPr>
          <p:cNvPr id="5" name="Content Placeholder 4" descr="images-6.png"/>
          <p:cNvPicPr>
            <a:picLocks noGrp="1" noChangeAspect="1"/>
          </p:cNvPicPr>
          <p:nvPr>
            <p:ph sz="half" idx="1"/>
          </p:nvPr>
        </p:nvPicPr>
        <p:blipFill>
          <a:blip r:embed="rId2">
            <a:extLst>
              <a:ext uri="{28A0092B-C50C-407E-A947-70E740481C1C}">
                <a14:useLocalDpi xmlns:a14="http://schemas.microsoft.com/office/drawing/2010/main" val="0"/>
              </a:ext>
            </a:extLst>
          </a:blip>
          <a:srcRect l="-3006" r="-3006"/>
          <a:stretch>
            <a:fillRect/>
          </a:stretch>
        </p:blipFill>
        <p:spPr/>
      </p:pic>
      <p:sp>
        <p:nvSpPr>
          <p:cNvPr id="4" name="Content Placeholder 3"/>
          <p:cNvSpPr>
            <a:spLocks noGrp="1"/>
          </p:cNvSpPr>
          <p:nvPr>
            <p:ph sz="half" idx="2"/>
          </p:nvPr>
        </p:nvSpPr>
        <p:spPr/>
        <p:txBody>
          <a:bodyPr/>
          <a:lstStyle/>
          <a:p>
            <a:r>
              <a:rPr lang="en-US" dirty="0"/>
              <a:t>As lung </a:t>
            </a:r>
            <a:r>
              <a:rPr lang="en-US" dirty="0" err="1"/>
              <a:t>defence</a:t>
            </a:r>
            <a:r>
              <a:rPr lang="en-US" dirty="0"/>
              <a:t> mechanisms are not fully developed until adulthood, older children remain less capable of metabolizing, detoxifying and excreting environmental agents that may be harmful to their lungs such as cigarette smoke and fuel emissions. </a:t>
            </a:r>
            <a:endParaRPr lang="en-AU" dirty="0"/>
          </a:p>
          <a:p>
            <a:endParaRPr lang="en-US" dirty="0"/>
          </a:p>
        </p:txBody>
      </p:sp>
    </p:spTree>
    <p:extLst>
      <p:ext uri="{BB962C8B-B14F-4D97-AF65-F5344CB8AC3E}">
        <p14:creationId xmlns:p14="http://schemas.microsoft.com/office/powerpoint/2010/main" val="32622220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Exercise-Induced </a:t>
            </a:r>
            <a:r>
              <a:rPr lang="en-US" dirty="0" err="1" smtClean="0"/>
              <a:t>Broncho</a:t>
            </a:r>
            <a:r>
              <a:rPr lang="en-US" dirty="0" smtClean="0"/>
              <a:t>-constriction (EIB)</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Some </a:t>
            </a:r>
            <a:r>
              <a:rPr lang="en-US" dirty="0"/>
              <a:t>children with asthma experience an increase in their symptoms with exercise. </a:t>
            </a:r>
            <a:endParaRPr lang="en-US" dirty="0" smtClean="0"/>
          </a:p>
          <a:p>
            <a:r>
              <a:rPr lang="en-US" dirty="0" smtClean="0"/>
              <a:t>A </a:t>
            </a:r>
            <a:r>
              <a:rPr lang="en-US" dirty="0"/>
              <a:t>certain amount of children will only experience symptoms of asthma during prolonged exercise. This is known as Exercise-Induced Bronchoconstriction (EIB). Symptoms </a:t>
            </a:r>
            <a:r>
              <a:rPr lang="en-US" dirty="0" smtClean="0"/>
              <a:t>arise after </a:t>
            </a:r>
            <a:r>
              <a:rPr lang="en-US" dirty="0"/>
              <a:t>5-10 minutes and include coughing, tight chest, shortness of breath, wheezing, and unusual fatigue. </a:t>
            </a:r>
            <a:endParaRPr lang="en-AU" dirty="0"/>
          </a:p>
          <a:p>
            <a:r>
              <a:rPr lang="en-US" b="1" dirty="0"/>
              <a:t>Yoga safety tip: </a:t>
            </a:r>
            <a:r>
              <a:rPr lang="en-US" dirty="0"/>
              <a:t>To prevent EIB, ensure you have a warm up before the asana and a cool down at the end of class. This allows their body’s to slow down any rapid changes in temperature, which will affect the lungs. Always allow a child to rest if symptoms such as coughing, wheezing and shortness of breath appear</a:t>
            </a:r>
            <a:r>
              <a:rPr lang="en-US" dirty="0" smtClean="0"/>
              <a:t>.. </a:t>
            </a:r>
            <a:r>
              <a:rPr lang="en-US" dirty="0"/>
              <a:t>Allow them to rest until symptoms subside. Check the temperature of the room you are teaching in and regulate it to a comfortable temperature if possible. </a:t>
            </a:r>
            <a:endParaRPr lang="en-AU" dirty="0"/>
          </a:p>
          <a:p>
            <a:endParaRPr lang="en-US" dirty="0"/>
          </a:p>
        </p:txBody>
      </p:sp>
    </p:spTree>
    <p:extLst>
      <p:ext uri="{BB962C8B-B14F-4D97-AF65-F5344CB8AC3E}">
        <p14:creationId xmlns:p14="http://schemas.microsoft.com/office/powerpoint/2010/main" val="28638741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a:t>
            </a:r>
            <a:r>
              <a:rPr lang="en-US" dirty="0" smtClean="0"/>
              <a:t>of Yoga </a:t>
            </a:r>
            <a:r>
              <a:rPr lang="en-US" dirty="0"/>
              <a:t>to the Respiratory System</a:t>
            </a:r>
            <a:r>
              <a:rPr lang="en-AU" dirty="0"/>
              <a:t/>
            </a:r>
            <a:br>
              <a:rPr lang="en-AU" dirty="0"/>
            </a:b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a:t>I</a:t>
            </a:r>
            <a:r>
              <a:rPr lang="en-US" dirty="0" smtClean="0"/>
              <a:t>ncreases </a:t>
            </a:r>
            <a:r>
              <a:rPr lang="en-US" dirty="0"/>
              <a:t>the endurance and strength of the muscles of respiration which include the diaphragm, the internal intercostal and external intercostal muscles and the accessory muscles of breathing. </a:t>
            </a:r>
            <a:endParaRPr lang="en-AU" dirty="0"/>
          </a:p>
          <a:p>
            <a:pPr lvl="0"/>
            <a:r>
              <a:rPr lang="en-US" dirty="0"/>
              <a:t>Supports a child to gain control over his or her respiration and gain a higher level of awareness of the breath</a:t>
            </a:r>
            <a:endParaRPr lang="en-AU" dirty="0"/>
          </a:p>
          <a:p>
            <a:pPr lvl="0"/>
            <a:r>
              <a:rPr lang="en-US" dirty="0" err="1"/>
              <a:t>Mobilises</a:t>
            </a:r>
            <a:r>
              <a:rPr lang="en-US" dirty="0"/>
              <a:t> the lungs, which prevents the build up of secretions and chest infection. </a:t>
            </a:r>
            <a:endParaRPr lang="en-AU" dirty="0"/>
          </a:p>
          <a:p>
            <a:pPr lvl="0"/>
            <a:r>
              <a:rPr lang="en-US" dirty="0"/>
              <a:t>Increases awareness of respiratory structures</a:t>
            </a:r>
            <a:endParaRPr lang="en-AU" dirty="0"/>
          </a:p>
          <a:p>
            <a:pPr lvl="0"/>
            <a:r>
              <a:rPr lang="en-US" dirty="0"/>
              <a:t>E</a:t>
            </a:r>
            <a:r>
              <a:rPr lang="en-US" dirty="0" smtClean="0"/>
              <a:t>mpowers tweens </a:t>
            </a:r>
            <a:r>
              <a:rPr lang="en-US" dirty="0"/>
              <a:t>to control their stress, anxiety and inner state by controlling the breath through counting. Deeper, longer breaths can help to induce therapeutic relaxation and reduce stress. </a:t>
            </a:r>
            <a:endParaRPr lang="en-AU" dirty="0"/>
          </a:p>
          <a:p>
            <a:endParaRPr lang="en-US" dirty="0"/>
          </a:p>
        </p:txBody>
      </p:sp>
    </p:spTree>
    <p:extLst>
      <p:ext uri="{BB962C8B-B14F-4D97-AF65-F5344CB8AC3E}">
        <p14:creationId xmlns:p14="http://schemas.microsoft.com/office/powerpoint/2010/main" val="7056974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Yoga Tips for Care of the Respiratory System</a:t>
            </a:r>
            <a:endParaRPr lang="en-US" dirty="0"/>
          </a:p>
        </p:txBody>
      </p:sp>
      <p:sp>
        <p:nvSpPr>
          <p:cNvPr id="3" name="Content Placeholder 2"/>
          <p:cNvSpPr>
            <a:spLocks noGrp="1"/>
          </p:cNvSpPr>
          <p:nvPr>
            <p:ph idx="1"/>
          </p:nvPr>
        </p:nvSpPr>
        <p:spPr/>
        <p:txBody>
          <a:bodyPr>
            <a:normAutofit/>
          </a:bodyPr>
          <a:lstStyle/>
          <a:p>
            <a:r>
              <a:rPr lang="en-US" dirty="0" smtClean="0"/>
              <a:t>take </a:t>
            </a:r>
            <a:r>
              <a:rPr lang="en-US" dirty="0"/>
              <a:t>care when burning incense to ensure it is a good quality (some of the cheaper brands have a lot of artificial ingredients that act as irritants to the respiratory system </a:t>
            </a:r>
            <a:endParaRPr lang="en-AU" dirty="0"/>
          </a:p>
          <a:p>
            <a:pPr lvl="0"/>
            <a:r>
              <a:rPr lang="en-US" dirty="0"/>
              <a:t>use a plug-in </a:t>
            </a:r>
            <a:r>
              <a:rPr lang="en-US" dirty="0" err="1"/>
              <a:t>vapouriser</a:t>
            </a:r>
            <a:r>
              <a:rPr lang="en-US" dirty="0"/>
              <a:t> if the air is dry to warm and humidify cold rooms </a:t>
            </a:r>
            <a:endParaRPr lang="en-AU" dirty="0"/>
          </a:p>
          <a:p>
            <a:pPr lvl="0"/>
            <a:r>
              <a:rPr lang="en-US" dirty="0"/>
              <a:t>Instruct students to breathe through their noses so that their nose will naturally humidify the air on an inhalation to prepare their lungs for the breath</a:t>
            </a:r>
            <a:endParaRPr lang="en-AU" dirty="0"/>
          </a:p>
          <a:p>
            <a:endParaRPr lang="en-US" dirty="0"/>
          </a:p>
        </p:txBody>
      </p:sp>
    </p:spTree>
    <p:extLst>
      <p:ext uri="{BB962C8B-B14F-4D97-AF65-F5344CB8AC3E}">
        <p14:creationId xmlns:p14="http://schemas.microsoft.com/office/powerpoint/2010/main" val="27686692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Cardiovascular System</a:t>
            </a:r>
            <a:endParaRPr lang="en-US" dirty="0"/>
          </a:p>
        </p:txBody>
      </p:sp>
      <p:sp>
        <p:nvSpPr>
          <p:cNvPr id="4" name="Content Placeholder 3"/>
          <p:cNvSpPr>
            <a:spLocks noGrp="1"/>
          </p:cNvSpPr>
          <p:nvPr>
            <p:ph sz="half" idx="2"/>
          </p:nvPr>
        </p:nvSpPr>
        <p:spPr>
          <a:xfrm>
            <a:off x="4399878" y="1447800"/>
            <a:ext cx="3657600" cy="5105400"/>
          </a:xfrm>
        </p:spPr>
        <p:txBody>
          <a:bodyPr>
            <a:normAutofit fontScale="92500" lnSpcReduction="20000"/>
          </a:bodyPr>
          <a:lstStyle/>
          <a:p>
            <a:r>
              <a:rPr lang="en-US" dirty="0"/>
              <a:t>Heart rates at rest and during exercise gradually slow as children grow older. </a:t>
            </a:r>
            <a:endParaRPr lang="en-US" dirty="0" smtClean="0"/>
          </a:p>
          <a:p>
            <a:r>
              <a:rPr lang="en-US" dirty="0" smtClean="0"/>
              <a:t>Chronic </a:t>
            </a:r>
            <a:r>
              <a:rPr lang="en-US" dirty="0"/>
              <a:t>stress can increase the risk of heart disease. </a:t>
            </a:r>
            <a:endParaRPr lang="en-US" dirty="0" smtClean="0"/>
          </a:p>
          <a:p>
            <a:r>
              <a:rPr lang="en-US" dirty="0" smtClean="0"/>
              <a:t>By </a:t>
            </a:r>
            <a:r>
              <a:rPr lang="en-US" dirty="0"/>
              <a:t>reducing stress, yoga may improve cardiorespiratory </a:t>
            </a:r>
            <a:r>
              <a:rPr lang="en-US" dirty="0" smtClean="0"/>
              <a:t>health </a:t>
            </a:r>
            <a:r>
              <a:rPr lang="en-US" dirty="0"/>
              <a:t>and wellbeing. </a:t>
            </a:r>
            <a:endParaRPr lang="en-US" dirty="0" smtClean="0"/>
          </a:p>
          <a:p>
            <a:r>
              <a:rPr lang="en-US" dirty="0" smtClean="0"/>
              <a:t>Twisting </a:t>
            </a:r>
            <a:r>
              <a:rPr lang="en-US" dirty="0"/>
              <a:t>poses promote blood flow to central internal organs when the twist is released</a:t>
            </a:r>
            <a:r>
              <a:rPr lang="en-US" dirty="0" smtClean="0"/>
              <a:t>.</a:t>
            </a:r>
          </a:p>
          <a:p>
            <a:r>
              <a:rPr lang="en-US" dirty="0" smtClean="0"/>
              <a:t> </a:t>
            </a:r>
            <a:r>
              <a:rPr lang="en-US" dirty="0"/>
              <a:t>Inverted poses encourage blood flow from the legs and pelvis back to the heart.</a:t>
            </a:r>
            <a:endParaRPr lang="en-AU" dirty="0"/>
          </a:p>
          <a:p>
            <a:r>
              <a:rPr lang="en-US" sz="1200" dirty="0"/>
              <a:t>(source: </a:t>
            </a:r>
            <a:r>
              <a:rPr lang="en-US" sz="1200" dirty="0" err="1"/>
              <a:t>Galantino</a:t>
            </a:r>
            <a:r>
              <a:rPr lang="en-US" sz="1200" dirty="0"/>
              <a:t>, M.L., </a:t>
            </a:r>
            <a:r>
              <a:rPr lang="en-US" sz="1200" dirty="0" err="1"/>
              <a:t>Galbavy</a:t>
            </a:r>
            <a:r>
              <a:rPr lang="en-US" sz="1200" dirty="0"/>
              <a:t>, R., &amp; Quinn, L. (2008). </a:t>
            </a:r>
            <a:r>
              <a:rPr lang="en-US" sz="1200" dirty="0" err="1"/>
              <a:t>erapeutic</a:t>
            </a:r>
            <a:r>
              <a:rPr lang="en-US" sz="1200" dirty="0"/>
              <a:t> e </a:t>
            </a:r>
            <a:r>
              <a:rPr lang="en-US" sz="1200" dirty="0" err="1"/>
              <a:t>ects</a:t>
            </a:r>
            <a:r>
              <a:rPr lang="en-US" sz="1200" dirty="0"/>
              <a:t> of yoga for children: A systematic review of the literature. </a:t>
            </a:r>
            <a:r>
              <a:rPr lang="en-US" sz="1200" i="1" dirty="0"/>
              <a:t>Pediatric Physical </a:t>
            </a:r>
            <a:r>
              <a:rPr lang="en-US" sz="1200" i="1" dirty="0" err="1"/>
              <a:t>erapy</a:t>
            </a:r>
            <a:r>
              <a:rPr lang="en-US" sz="1200" i="1" dirty="0"/>
              <a:t>, 20</a:t>
            </a:r>
            <a:r>
              <a:rPr lang="en-US" sz="1200" dirty="0"/>
              <a:t>(1), 66-80. doi:10.1097/PEP.0b013e31815f1208 )</a:t>
            </a:r>
            <a:endParaRPr lang="en-AU" sz="1200" dirty="0"/>
          </a:p>
          <a:p>
            <a:endParaRPr lang="en-US" dirty="0"/>
          </a:p>
        </p:txBody>
      </p:sp>
      <p:pic>
        <p:nvPicPr>
          <p:cNvPr id="7" name="Content Placeholder 6"/>
          <p:cNvPicPr>
            <a:picLocks noGrp="1"/>
          </p:cNvPicPr>
          <p:nvPr>
            <p:ph sz="half" idx="1"/>
          </p:nvPr>
        </p:nvPicPr>
        <p:blipFill>
          <a:blip r:embed="rId2">
            <a:extLst>
              <a:ext uri="{28A0092B-C50C-407E-A947-70E740481C1C}">
                <a14:useLocalDpi xmlns:a14="http://schemas.microsoft.com/office/drawing/2010/main" val="0"/>
              </a:ext>
            </a:extLst>
          </a:blip>
          <a:srcRect l="20747" r="20747"/>
          <a:stretch>
            <a:fillRect/>
          </a:stretch>
        </p:blipFill>
        <p:spPr>
          <a:xfrm>
            <a:off x="498475" y="1985963"/>
            <a:ext cx="3657600" cy="4140200"/>
          </a:xfrm>
          <a:prstGeom prst="rect">
            <a:avLst/>
          </a:prstGeom>
        </p:spPr>
      </p:pic>
    </p:spTree>
    <p:extLst>
      <p:ext uri="{BB962C8B-B14F-4D97-AF65-F5344CB8AC3E}">
        <p14:creationId xmlns:p14="http://schemas.microsoft.com/office/powerpoint/2010/main" val="18588128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Yoga for the C-V System</a:t>
            </a:r>
            <a:endParaRPr lang="en-US" dirty="0"/>
          </a:p>
        </p:txBody>
      </p:sp>
      <p:sp>
        <p:nvSpPr>
          <p:cNvPr id="3" name="Content Placeholder 2"/>
          <p:cNvSpPr>
            <a:spLocks noGrp="1"/>
          </p:cNvSpPr>
          <p:nvPr>
            <p:ph idx="1"/>
          </p:nvPr>
        </p:nvSpPr>
        <p:spPr>
          <a:xfrm>
            <a:off x="498474" y="1981200"/>
            <a:ext cx="7556313" cy="4724400"/>
          </a:xfrm>
        </p:spPr>
        <p:txBody>
          <a:bodyPr>
            <a:normAutofit/>
          </a:bodyPr>
          <a:lstStyle/>
          <a:p>
            <a:r>
              <a:rPr lang="en-US" dirty="0"/>
              <a:t>• Increases blood flow </a:t>
            </a:r>
            <a:endParaRPr lang="en-AU" dirty="0"/>
          </a:p>
          <a:p>
            <a:r>
              <a:rPr lang="en-US" dirty="0"/>
              <a:t>• Lowers blood pressure </a:t>
            </a:r>
            <a:endParaRPr lang="en-AU" dirty="0"/>
          </a:p>
          <a:p>
            <a:r>
              <a:rPr lang="en-US" dirty="0"/>
              <a:t>• Lowers cholesterol levels </a:t>
            </a:r>
            <a:endParaRPr lang="en-AU" dirty="0"/>
          </a:p>
          <a:p>
            <a:r>
              <a:rPr lang="en-US" dirty="0"/>
              <a:t>• Normalizes blood sugar </a:t>
            </a:r>
            <a:endParaRPr lang="en-AU" dirty="0"/>
          </a:p>
          <a:p>
            <a:r>
              <a:rPr lang="en-US" dirty="0"/>
              <a:t>• Increases heart rate variability </a:t>
            </a:r>
            <a:endParaRPr lang="en-AU" dirty="0"/>
          </a:p>
          <a:p>
            <a:r>
              <a:rPr lang="en-US" dirty="0"/>
              <a:t>• Lowers risk of heart disease </a:t>
            </a:r>
            <a:endParaRPr lang="en-AU" dirty="0"/>
          </a:p>
          <a:p>
            <a:endParaRPr lang="en-US" dirty="0"/>
          </a:p>
        </p:txBody>
      </p:sp>
    </p:spTree>
    <p:extLst>
      <p:ext uri="{BB962C8B-B14F-4D97-AF65-F5344CB8AC3E}">
        <p14:creationId xmlns:p14="http://schemas.microsoft.com/office/powerpoint/2010/main" val="1995360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pic>
        <p:nvPicPr>
          <p:cNvPr id="4" name="Content Placeholder 3" descr="images.jpeg"/>
          <p:cNvPicPr>
            <a:picLocks noGrp="1" noChangeAspect="1"/>
          </p:cNvPicPr>
          <p:nvPr>
            <p:ph idx="1"/>
          </p:nvPr>
        </p:nvPicPr>
        <p:blipFill>
          <a:blip r:embed="rId2">
            <a:extLst>
              <a:ext uri="{28A0092B-C50C-407E-A947-70E740481C1C}">
                <a14:useLocalDpi xmlns:a14="http://schemas.microsoft.com/office/drawing/2010/main" val="0"/>
              </a:ext>
            </a:extLst>
          </a:blip>
          <a:srcRect l="-32656" r="-32656"/>
          <a:stretch>
            <a:fillRect/>
          </a:stretch>
        </p:blipFill>
        <p:spPr>
          <a:xfrm>
            <a:off x="498475" y="1981200"/>
            <a:ext cx="7556500" cy="4144963"/>
          </a:xfrm>
        </p:spPr>
      </p:pic>
    </p:spTree>
    <p:extLst>
      <p:ext uri="{BB962C8B-B14F-4D97-AF65-F5344CB8AC3E}">
        <p14:creationId xmlns:p14="http://schemas.microsoft.com/office/powerpoint/2010/main" val="7253025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a:t>One of the most fulfilling and satisfying things about being a yoga teacher to older children is that you can step into the role of guide as they enter into the most important transition period before becoming teenagers and adults. To offer the gift of yoga at this age can set some healthy foundations for them to navigate their teenage years. Facilitating these pre-pubescent years is a privilege as you witness qualities of young adults emerging and can engage in more sophisticated conversations than ever. Enjoy these years and stay open and inquisitive to the unique personalities emerging. </a:t>
            </a:r>
            <a:endParaRPr lang="en-AU" dirty="0"/>
          </a:p>
          <a:p>
            <a:endParaRPr lang="en-US" dirty="0"/>
          </a:p>
        </p:txBody>
      </p:sp>
      <p:pic>
        <p:nvPicPr>
          <p:cNvPr id="7" name="Content Placeholder 6" descr="images-2.png"/>
          <p:cNvPicPr>
            <a:picLocks noGrp="1" noChangeAspect="1"/>
          </p:cNvPicPr>
          <p:nvPr>
            <p:ph sz="half" idx="14"/>
          </p:nvPr>
        </p:nvPicPr>
        <p:blipFill>
          <a:blip r:embed="rId2">
            <a:extLst>
              <a:ext uri="{28A0092B-C50C-407E-A947-70E740481C1C}">
                <a14:useLocalDpi xmlns:a14="http://schemas.microsoft.com/office/drawing/2010/main" val="0"/>
              </a:ext>
            </a:extLst>
          </a:blip>
          <a:srcRect l="-58807" r="-58807"/>
          <a:stretch>
            <a:fillRect/>
          </a:stretch>
        </p:blipFill>
        <p:spPr/>
      </p:pic>
    </p:spTree>
    <p:extLst>
      <p:ext uri="{BB962C8B-B14F-4D97-AF65-F5344CB8AC3E}">
        <p14:creationId xmlns:p14="http://schemas.microsoft.com/office/powerpoint/2010/main" val="24181385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the Presenter</a:t>
            </a:r>
            <a:endParaRPr lang="en-US" dirty="0"/>
          </a:p>
        </p:txBody>
      </p:sp>
      <p:sp>
        <p:nvSpPr>
          <p:cNvPr id="3" name="Content Placeholder 2"/>
          <p:cNvSpPr>
            <a:spLocks noGrp="1"/>
          </p:cNvSpPr>
          <p:nvPr>
            <p:ph sz="half" idx="1"/>
          </p:nvPr>
        </p:nvSpPr>
        <p:spPr/>
        <p:txBody>
          <a:bodyPr>
            <a:normAutofit fontScale="92500" lnSpcReduction="20000"/>
          </a:bodyPr>
          <a:lstStyle/>
          <a:p>
            <a:pPr lvl="0"/>
            <a:r>
              <a:rPr lang="en-US" u="sng" dirty="0">
                <a:hlinkClick r:id="rId2"/>
              </a:rPr>
              <a:t>www.LisaFitzpatrick.com.au</a:t>
            </a:r>
            <a:endParaRPr lang="en-AU" dirty="0"/>
          </a:p>
          <a:p>
            <a:pPr lvl="0"/>
            <a:r>
              <a:rPr lang="en-AU" dirty="0"/>
              <a:t>Coaching and training for conscious spiritual women</a:t>
            </a:r>
          </a:p>
          <a:p>
            <a:pPr lvl="0"/>
            <a:r>
              <a:rPr lang="en-AU" dirty="0"/>
              <a:t>Email: </a:t>
            </a:r>
            <a:r>
              <a:rPr lang="en-US" u="sng" dirty="0">
                <a:hlinkClick r:id="rId3"/>
              </a:rPr>
              <a:t>sacredwomensbusiness@yahoo.com.au</a:t>
            </a:r>
            <a:endParaRPr lang="en-AU" dirty="0"/>
          </a:p>
          <a:p>
            <a:pPr lvl="0"/>
            <a:r>
              <a:rPr lang="en-AU" dirty="0" err="1"/>
              <a:t>Instagram</a:t>
            </a:r>
            <a:r>
              <a:rPr lang="en-AU" dirty="0"/>
              <a:t> @</a:t>
            </a:r>
            <a:r>
              <a:rPr lang="en-AU" dirty="0" err="1"/>
              <a:t>sacredwomensbusiness</a:t>
            </a:r>
            <a:endParaRPr lang="en-AU" dirty="0"/>
          </a:p>
          <a:p>
            <a:pPr lvl="0"/>
            <a:r>
              <a:rPr lang="en-AU" dirty="0"/>
              <a:t>Facebook http://</a:t>
            </a:r>
            <a:r>
              <a:rPr lang="en-AU" dirty="0" err="1"/>
              <a:t>www.Facebook.com</a:t>
            </a:r>
            <a:r>
              <a:rPr lang="en-AU" dirty="0"/>
              <a:t>/</a:t>
            </a:r>
            <a:r>
              <a:rPr lang="en-AU" dirty="0" err="1"/>
              <a:t>thenewfeminineleader</a:t>
            </a:r>
            <a:r>
              <a:rPr lang="en-AU" dirty="0"/>
              <a:t> </a:t>
            </a:r>
          </a:p>
          <a:p>
            <a:pPr lvl="0"/>
            <a:r>
              <a:rPr lang="en-AU" dirty="0"/>
              <a:t>Twitter </a:t>
            </a:r>
            <a:r>
              <a:rPr lang="en-AU" dirty="0" err="1"/>
              <a:t>LisaFitzSWB</a:t>
            </a:r>
            <a:endParaRPr lang="en-AU" dirty="0"/>
          </a:p>
          <a:p>
            <a:endParaRPr lang="en-US" dirty="0"/>
          </a:p>
        </p:txBody>
      </p:sp>
      <p:pic>
        <p:nvPicPr>
          <p:cNvPr id="5" name="Content Placeholder 4"/>
          <p:cNvPicPr>
            <a:picLocks noGrp="1"/>
          </p:cNvPicPr>
          <p:nvPr>
            <p:ph sz="half" idx="2"/>
          </p:nvPr>
        </p:nvPicPr>
        <p:blipFill>
          <a:blip r:embed="rId4">
            <a:extLst>
              <a:ext uri="{28A0092B-C50C-407E-A947-70E740481C1C}">
                <a14:useLocalDpi xmlns:a14="http://schemas.microsoft.com/office/drawing/2010/main" val="0"/>
              </a:ext>
            </a:extLst>
          </a:blip>
          <a:srcRect l="20552" r="20552"/>
          <a:stretch>
            <a:fillRect/>
          </a:stretch>
        </p:blipFill>
        <p:spPr>
          <a:prstGeom prst="rect">
            <a:avLst/>
          </a:prstGeom>
        </p:spPr>
      </p:pic>
    </p:spTree>
    <p:extLst>
      <p:ext uri="{BB962C8B-B14F-4D97-AF65-F5344CB8AC3E}">
        <p14:creationId xmlns:p14="http://schemas.microsoft.com/office/powerpoint/2010/main" val="1862510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 </a:t>
            </a:r>
            <a:endParaRPr lang="en-US" dirty="0"/>
          </a:p>
        </p:txBody>
      </p:sp>
      <p:sp>
        <p:nvSpPr>
          <p:cNvPr id="3" name="Content Placeholder 2"/>
          <p:cNvSpPr>
            <a:spLocks noGrp="1"/>
          </p:cNvSpPr>
          <p:nvPr>
            <p:ph idx="1"/>
          </p:nvPr>
        </p:nvSpPr>
        <p:spPr>
          <a:xfrm>
            <a:off x="498475" y="1676400"/>
            <a:ext cx="7502526" cy="4449763"/>
          </a:xfrm>
        </p:spPr>
        <p:txBody>
          <a:bodyPr>
            <a:normAutofit/>
          </a:bodyPr>
          <a:lstStyle/>
          <a:p>
            <a:r>
              <a:rPr lang="en-AU" sz="1800" dirty="0" smtClean="0"/>
              <a:t>The </a:t>
            </a:r>
            <a:r>
              <a:rPr lang="en-AU" sz="1800" dirty="0"/>
              <a:t>advice contained within </a:t>
            </a:r>
            <a:r>
              <a:rPr lang="en-AU" sz="1800" dirty="0" smtClean="0"/>
              <a:t>this webinar </a:t>
            </a:r>
            <a:r>
              <a:rPr lang="en-AU" sz="1800" dirty="0"/>
              <a:t>is a very basic reference guide only. All care has been taken to ensure the material has been substantiated by the research cited. It does not substitute medical advice, nor should it support the diagnosis or treatment of disease or illness. </a:t>
            </a:r>
            <a:endParaRPr lang="en-AU" sz="1800" dirty="0" smtClean="0"/>
          </a:p>
          <a:p>
            <a:r>
              <a:rPr lang="en-AU" sz="1800" dirty="0" smtClean="0"/>
              <a:t>Please </a:t>
            </a:r>
            <a:r>
              <a:rPr lang="en-AU" sz="1800" dirty="0"/>
              <a:t>refer students to a qualified medical practitioner if in doubt about a child’s health. It takes many years to understand the human body. Delegating to a health professional for early intervention is one of the wisest decisions a yoga teacher can make if there is any concern about a child’s development or state of </a:t>
            </a:r>
            <a:r>
              <a:rPr lang="en-AU" sz="1800" dirty="0" smtClean="0"/>
              <a:t>health.</a:t>
            </a:r>
          </a:p>
          <a:p>
            <a:r>
              <a:rPr lang="en-US" dirty="0"/>
              <a:t>“The soul is healed by being with children.” </a:t>
            </a:r>
            <a:r>
              <a:rPr lang="en-US" dirty="0" smtClean="0"/>
              <a:t>– Fyodor Dostoyevsky</a:t>
            </a:r>
            <a:endParaRPr lang="en-AU" dirty="0"/>
          </a:p>
          <a:p>
            <a:pPr marL="0" indent="0">
              <a:buNone/>
            </a:pPr>
            <a:endParaRPr lang="en-AU" dirty="0"/>
          </a:p>
          <a:p>
            <a:endParaRPr lang="en-US" dirty="0"/>
          </a:p>
        </p:txBody>
      </p:sp>
    </p:spTree>
    <p:extLst>
      <p:ext uri="{BB962C8B-B14F-4D97-AF65-F5344CB8AC3E}">
        <p14:creationId xmlns:p14="http://schemas.microsoft.com/office/powerpoint/2010/main" val="4032997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Legals</a:t>
            </a:r>
            <a:r>
              <a:rPr lang="en-US" dirty="0" smtClean="0"/>
              <a:t> </a:t>
            </a:r>
            <a:endParaRPr lang="en-US" dirty="0"/>
          </a:p>
        </p:txBody>
      </p:sp>
      <p:sp>
        <p:nvSpPr>
          <p:cNvPr id="3" name="Content Placeholder 2"/>
          <p:cNvSpPr>
            <a:spLocks noGrp="1"/>
          </p:cNvSpPr>
          <p:nvPr>
            <p:ph idx="1"/>
          </p:nvPr>
        </p:nvSpPr>
        <p:spPr>
          <a:xfrm>
            <a:off x="498474" y="1219200"/>
            <a:ext cx="7556313" cy="5486400"/>
          </a:xfrm>
        </p:spPr>
        <p:txBody>
          <a:bodyPr>
            <a:normAutofit lnSpcReduction="10000"/>
          </a:bodyPr>
          <a:lstStyle/>
          <a:p>
            <a:r>
              <a:rPr lang="en-US" dirty="0" smtClean="0"/>
              <a:t>Please note that all images contained within this presentation have been sourced from the public domain.</a:t>
            </a:r>
          </a:p>
          <a:p>
            <a:r>
              <a:rPr lang="en-US" dirty="0" smtClean="0"/>
              <a:t>Every care has been taken to give attribution where appropriate. Please notify </a:t>
            </a:r>
            <a:r>
              <a:rPr lang="en-US" dirty="0" smtClean="0">
                <a:hlinkClick r:id="rId2"/>
              </a:rPr>
              <a:t>lisa@lisafitzpatrick.com.au</a:t>
            </a:r>
            <a:r>
              <a:rPr lang="en-US" dirty="0" smtClean="0"/>
              <a:t> if you have any queries or concerns.</a:t>
            </a:r>
          </a:p>
          <a:p>
            <a:r>
              <a:rPr lang="en-AU" dirty="0"/>
              <a:t>All rights reserved. No part of the curriculum may be reproduced or utilized in any form, electronic or mechanical, including photocopying, recording, or by any information storage and retrieval system, without written permission of Lisa Fitzpatrick, except where permitted by law. </a:t>
            </a:r>
          </a:p>
          <a:p>
            <a:r>
              <a:rPr lang="en-AU" dirty="0"/>
              <a:t>All materials and referrals to resources are provided by Lisa Fitzpatrick for informational purposes only and do not constitute medical advice or endorsements of any particular products, services, messages, organizations, or entities, or claims and representations as to their quality, content, or accuracy or merchantability or fitness for or purpose. </a:t>
            </a:r>
            <a:endParaRPr lang="en-AU" dirty="0" smtClean="0"/>
          </a:p>
          <a:p>
            <a:endParaRPr lang="en-AU" dirty="0" smtClean="0"/>
          </a:p>
          <a:p>
            <a:endParaRPr lang="en-AU" dirty="0"/>
          </a:p>
          <a:p>
            <a:endParaRPr lang="en-US" dirty="0"/>
          </a:p>
        </p:txBody>
      </p:sp>
    </p:spTree>
    <p:extLst>
      <p:ext uri="{BB962C8B-B14F-4D97-AF65-F5344CB8AC3E}">
        <p14:creationId xmlns:p14="http://schemas.microsoft.com/office/powerpoint/2010/main" val="3938532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CHILD DEVELOPMENT</a:t>
            </a:r>
            <a:endParaRPr lang="en-US" dirty="0"/>
          </a:p>
        </p:txBody>
      </p:sp>
      <p:sp>
        <p:nvSpPr>
          <p:cNvPr id="3" name="Content Placeholder 2"/>
          <p:cNvSpPr>
            <a:spLocks noGrp="1"/>
          </p:cNvSpPr>
          <p:nvPr>
            <p:ph idx="1"/>
          </p:nvPr>
        </p:nvSpPr>
        <p:spPr/>
        <p:txBody>
          <a:bodyPr>
            <a:normAutofit fontScale="92500" lnSpcReduction="10000"/>
          </a:bodyPr>
          <a:lstStyle/>
          <a:p>
            <a:r>
              <a:rPr lang="en-AU" b="1" dirty="0"/>
              <a:t>Understanding the Anatomy and Physiology of the 9-12 year old child</a:t>
            </a:r>
          </a:p>
          <a:p>
            <a:pPr lvl="0"/>
            <a:r>
              <a:rPr lang="en-AU" dirty="0"/>
              <a:t>This manual will primarily be an outline of the commonalities seen in the developmental stages of a child between the ages of 9 and 12 (sometimes referred to as older children or ‘tweenies’)</a:t>
            </a:r>
          </a:p>
          <a:p>
            <a:pPr lvl="0"/>
            <a:r>
              <a:rPr lang="en-AU" dirty="0"/>
              <a:t>This stage of childhood brings even greater levels of independence to a child</a:t>
            </a:r>
          </a:p>
          <a:p>
            <a:pPr lvl="0"/>
            <a:r>
              <a:rPr lang="en-AU" dirty="0"/>
              <a:t>Staying healthy and well during this phase of development will set a child up for lifelong habits of wellness into adulthood</a:t>
            </a:r>
          </a:p>
          <a:p>
            <a:pPr lvl="0"/>
            <a:r>
              <a:rPr lang="en-AU" dirty="0"/>
              <a:t>A yoga teacher can become a very strong and well-loved mentor for a child in this age group</a:t>
            </a:r>
          </a:p>
          <a:p>
            <a:endParaRPr lang="en-AU" dirty="0"/>
          </a:p>
          <a:p>
            <a:endParaRPr lang="en-US" dirty="0"/>
          </a:p>
        </p:txBody>
      </p:sp>
    </p:spTree>
    <p:extLst>
      <p:ext uri="{BB962C8B-B14F-4D97-AF65-F5344CB8AC3E}">
        <p14:creationId xmlns:p14="http://schemas.microsoft.com/office/powerpoint/2010/main" val="1960889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CHILD DEVELOPMENT</a:t>
            </a:r>
          </a:p>
        </p:txBody>
      </p:sp>
      <p:sp>
        <p:nvSpPr>
          <p:cNvPr id="3" name="Content Placeholder 2"/>
          <p:cNvSpPr>
            <a:spLocks noGrp="1"/>
          </p:cNvSpPr>
          <p:nvPr>
            <p:ph idx="1"/>
          </p:nvPr>
        </p:nvSpPr>
        <p:spPr/>
        <p:txBody>
          <a:bodyPr>
            <a:normAutofit fontScale="92500" lnSpcReduction="20000"/>
          </a:bodyPr>
          <a:lstStyle/>
          <a:p>
            <a:pPr lvl="0"/>
            <a:r>
              <a:rPr lang="en-AU" dirty="0"/>
              <a:t>A number of factors come into play that may affect a child and prevent him or her from reaching a milestone – for example, ongoing family stress, the presence of an abnormality such as scoliosis (abnormal spinal curvature) or genetic issues, or bilingualism – which affects language development. </a:t>
            </a:r>
          </a:p>
          <a:p>
            <a:pPr lvl="0"/>
            <a:r>
              <a:rPr lang="en-AU" dirty="0"/>
              <a:t>At this stage a child will become more focussed on friendships and what others think of them.</a:t>
            </a:r>
          </a:p>
          <a:p>
            <a:pPr lvl="0"/>
            <a:r>
              <a:rPr lang="en-AU" dirty="0"/>
              <a:t>Communication becomes more sophisticated and a child becomes more aware of irony and humour. Younger children will be looking up to older children in this age group whilst older children will seek out mentors. </a:t>
            </a:r>
          </a:p>
          <a:p>
            <a:pPr lvl="0"/>
            <a:r>
              <a:rPr lang="en-AU" dirty="0"/>
              <a:t>Yoga for the 9-12 year age group can help to create a bridge between being a child and being an adult. </a:t>
            </a:r>
          </a:p>
          <a:p>
            <a:endParaRPr lang="en-US" dirty="0"/>
          </a:p>
        </p:txBody>
      </p:sp>
    </p:spTree>
    <p:extLst>
      <p:ext uri="{BB962C8B-B14F-4D97-AF65-F5344CB8AC3E}">
        <p14:creationId xmlns:p14="http://schemas.microsoft.com/office/powerpoint/2010/main" val="2510694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CHILD DEVELOPMENT</a:t>
            </a:r>
          </a:p>
        </p:txBody>
      </p:sp>
      <p:sp>
        <p:nvSpPr>
          <p:cNvPr id="3" name="Content Placeholder 2"/>
          <p:cNvSpPr>
            <a:spLocks noGrp="1"/>
          </p:cNvSpPr>
          <p:nvPr>
            <p:ph idx="1"/>
          </p:nvPr>
        </p:nvSpPr>
        <p:spPr/>
        <p:txBody>
          <a:bodyPr>
            <a:normAutofit fontScale="85000" lnSpcReduction="20000"/>
          </a:bodyPr>
          <a:lstStyle/>
          <a:p>
            <a:pPr lvl="0"/>
            <a:r>
              <a:rPr lang="en-AU" dirty="0"/>
              <a:t>Yoga for the 9-12 year age group can help to create a bridge between being a child and being an adult. </a:t>
            </a:r>
          </a:p>
          <a:p>
            <a:pPr lvl="0"/>
            <a:r>
              <a:rPr lang="en-AU" dirty="0"/>
              <a:t>A yoga teacher is in a good position to monitor a child’s developmental milestones and to liaise with other health professionals if there is any cause for concern about a student’s development</a:t>
            </a:r>
          </a:p>
          <a:p>
            <a:pPr lvl="0"/>
            <a:r>
              <a:rPr lang="en-AU" dirty="0"/>
              <a:t>Children will always develop at unique rates across each domain and within specific milestones or stages and there are some who will start slow and catch up in time. </a:t>
            </a:r>
          </a:p>
          <a:p>
            <a:pPr lvl="0"/>
            <a:r>
              <a:rPr lang="en-AU" dirty="0"/>
              <a:t>Yoga can support a child to become more accepting of the changes in the body that will prepare them for adolescence and to become more connected to their body so that body self love can be more positive. </a:t>
            </a:r>
          </a:p>
          <a:p>
            <a:pPr lvl="0"/>
            <a:r>
              <a:rPr lang="en-AU" dirty="0"/>
              <a:t>Stories and imagination remain important at this age but children at this age are generally moving more towards an adult style of yoga with engagement on a deeper level with the philosophies behind yoga. </a:t>
            </a:r>
          </a:p>
          <a:p>
            <a:endParaRPr lang="en-US" dirty="0"/>
          </a:p>
        </p:txBody>
      </p:sp>
    </p:spTree>
    <p:extLst>
      <p:ext uri="{BB962C8B-B14F-4D97-AF65-F5344CB8AC3E}">
        <p14:creationId xmlns:p14="http://schemas.microsoft.com/office/powerpoint/2010/main" val="1957691124"/>
      </p:ext>
    </p:extLst>
  </p:cSld>
  <p:clrMapOvr>
    <a:masterClrMapping/>
  </p:clrMapOvr>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14202</TotalTime>
  <Words>3696</Words>
  <Application>Microsoft Macintosh PowerPoint</Application>
  <PresentationFormat>On-screen Show (4:3)</PresentationFormat>
  <Paragraphs>192</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Advantage</vt:lpstr>
      <vt:lpstr> Yoga Anatomy and Physiology                 - for 9-12 year olds - </vt:lpstr>
      <vt:lpstr>Welcome! </vt:lpstr>
      <vt:lpstr>Learning objectives</vt:lpstr>
      <vt:lpstr>Learning objectives</vt:lpstr>
      <vt:lpstr>Disclaimer </vt:lpstr>
      <vt:lpstr>Legals </vt:lpstr>
      <vt:lpstr>Introduction to CHILD DEVELOPMENT</vt:lpstr>
      <vt:lpstr>Introduction to CHILD DEVELOPMENT</vt:lpstr>
      <vt:lpstr>Introduction to CHILD DEVELOPMENT</vt:lpstr>
      <vt:lpstr>Why Learn Yoga Anatomy and Physiology for Tweenies?  </vt:lpstr>
      <vt:lpstr>Why Learn Yoga Anatomy and Physiology for Tweenies? </vt:lpstr>
      <vt:lpstr>Why Learn Yoga Anatomy and Physiology for Kids? </vt:lpstr>
      <vt:lpstr>The Skeletal System </vt:lpstr>
      <vt:lpstr>The Skeletal System</vt:lpstr>
      <vt:lpstr>Growth Plates </vt:lpstr>
      <vt:lpstr>Safety for the Skeletal System of Tweenies</vt:lpstr>
      <vt:lpstr>Safety for the Skeletal System of Tweenies</vt:lpstr>
      <vt:lpstr>Benefits of Yoga for the Skeletal System </vt:lpstr>
      <vt:lpstr>Benefits of Yoga for the Skeletal System </vt:lpstr>
      <vt:lpstr>The Nervous System</vt:lpstr>
      <vt:lpstr>The Nervous System</vt:lpstr>
      <vt:lpstr>Yoga Teaching Tips</vt:lpstr>
      <vt:lpstr>Benefits of Yoga for the Nervous System</vt:lpstr>
      <vt:lpstr>Benefits of Yoga for the Nervous System</vt:lpstr>
      <vt:lpstr>Yoga Tools to Support the Nervous System for Tweenies </vt:lpstr>
      <vt:lpstr>Yantra Creation for Tweenies </vt:lpstr>
      <vt:lpstr>Yoga Tools to Support the Nervous System for Tweenies </vt:lpstr>
      <vt:lpstr>Milestones </vt:lpstr>
      <vt:lpstr>The Endocrine System </vt:lpstr>
      <vt:lpstr>The Endocrine System </vt:lpstr>
      <vt:lpstr> The Muscular System</vt:lpstr>
      <vt:lpstr>Benefits of Yoga to the Neuro-muscular system</vt:lpstr>
      <vt:lpstr>The Respiratory System</vt:lpstr>
      <vt:lpstr>The Respiratory System </vt:lpstr>
      <vt:lpstr>Exercise-Induced Broncho-constriction (EIB)</vt:lpstr>
      <vt:lpstr>Benefits of Yoga to the Respiratory System </vt:lpstr>
      <vt:lpstr>Yoga Tips for Care of the Respiratory System</vt:lpstr>
      <vt:lpstr>The Cardiovascular System</vt:lpstr>
      <vt:lpstr>Benefits of Yoga for the C-V System</vt:lpstr>
      <vt:lpstr>Conclusion</vt:lpstr>
      <vt:lpstr>About the Presenter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Anatomy and Physiology    for Yogis</dc:title>
  <dc:creator>Lisa</dc:creator>
  <cp:lastModifiedBy>Lisa Fitzpatrick</cp:lastModifiedBy>
  <cp:revision>168</cp:revision>
  <dcterms:created xsi:type="dcterms:W3CDTF">2010-06-21T10:08:12Z</dcterms:created>
  <dcterms:modified xsi:type="dcterms:W3CDTF">2019-03-27T09:23:17Z</dcterms:modified>
</cp:coreProperties>
</file>