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Lst>
  <p:sldSz cy="6858000" cx="12192000"/>
  <p:notesSz cx="6858000" cy="9144000"/>
  <p:embeddedFontLst>
    <p:embeddedFont>
      <p:font typeface="Arial Narrow"/>
      <p:regular r:id="rId55"/>
      <p:bold r:id="rId56"/>
      <p:italic r:id="rId57"/>
      <p:boldItalic r:id="rId58"/>
    </p:embeddedFont>
    <p:embeddedFont>
      <p:font typeface="Gill Sans"/>
      <p:regular r:id="rId59"/>
      <p:bold r:id="rId6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font" Target="fonts/GillSans-bold.fntdata"/><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ArialNarrow-regular.fntdata"/><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font" Target="fonts/ArialNarrow-italic.fntdata"/><Relationship Id="rId12" Type="http://schemas.openxmlformats.org/officeDocument/2006/relationships/slide" Target="slides/slide8.xml"/><Relationship Id="rId56" Type="http://schemas.openxmlformats.org/officeDocument/2006/relationships/font" Target="fonts/ArialNarrow-bold.fntdata"/><Relationship Id="rId15" Type="http://schemas.openxmlformats.org/officeDocument/2006/relationships/slide" Target="slides/slide11.xml"/><Relationship Id="rId59" Type="http://schemas.openxmlformats.org/officeDocument/2006/relationships/font" Target="fonts/GillSans-regular.fntdata"/><Relationship Id="rId14" Type="http://schemas.openxmlformats.org/officeDocument/2006/relationships/slide" Target="slides/slide10.xml"/><Relationship Id="rId58" Type="http://schemas.openxmlformats.org/officeDocument/2006/relationships/font" Target="fonts/ArialNarrow-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f2250f737d9365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g3f2250f737d93658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f2250f737d93658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g3f2250f737d93658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7856b869c7_9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7856b869c7_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78566bf7a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g78566bf7a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7856b869c7_9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g7856b869c7_9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78566bf7af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78566bf7a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78566bf7af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78566bf7a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When we talk about “positioning”, there's several legs to this concept. Number one: we have our brand promise. What does our brand promise to do? What does a plan have reputation of doing? What is a customer's perceived value of just working with us? Because of our brand? Because of our company? Because of what we represent?</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Those things are really, really important. You can think of this as your brand promise, something you voice fully to the world. You say: we promise results A and B; we promise quality levels of X, Y and Z, right?</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highlight>
                  <a:srgbClr val="FFFF00"/>
                </a:highlight>
                <a:latin typeface="Arial Narrow"/>
                <a:ea typeface="Arial Narrow"/>
                <a:cs typeface="Arial Narrow"/>
                <a:sym typeface="Arial Narrow"/>
              </a:rPr>
              <a:t>So we can promise that and that could be explicit they could also be brand promise that's through</a:t>
            </a:r>
            <a:endParaRPr sz="800">
              <a:solidFill>
                <a:schemeClr val="dk1"/>
              </a:solidFill>
              <a:highlight>
                <a:srgbClr val="FFFF00"/>
              </a:highlight>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highlight>
                  <a:srgbClr val="FFFF00"/>
                </a:highlight>
                <a:latin typeface="Arial Narrow"/>
                <a:ea typeface="Arial Narrow"/>
                <a:cs typeface="Arial Narrow"/>
                <a:sym typeface="Arial Narrow"/>
              </a:rPr>
              <a:t>reputation.  Like everybody knows that this brand is good and that helps you right so you want to create a goodwill in the marketplace so you have a promise of high reputation.(NOT CLEAR)</a:t>
            </a:r>
            <a:r>
              <a:rPr lang="en-US" sz="800">
                <a:solidFill>
                  <a:schemeClr val="dk1"/>
                </a:solidFill>
                <a:latin typeface="Arial Narrow"/>
                <a:ea typeface="Arial Narrow"/>
                <a:cs typeface="Arial Narrow"/>
                <a:sym typeface="Arial Narrow"/>
              </a:rPr>
              <a:t> You can also think as your testimonials, or your online ratings as part of how you build reputation.</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Another area of positioning value is whether or not you are specializing. Do you have a specific horizontal specialization? Do you have a specific skill is your business designed around fixing a very specific problem and that's the promise that you make to the world and they tell people that you specialize on that and you don't mess with anything else? This is what you do, this is what you have built: a unique skillset for that's a horizontal specialization. The second one is called a vertical focus, which means niching down or targeting a specific type of customer, either a specific industry, a specific company size or a specific geography.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There's different ways to create vertical focuses, but it is different to specialize on a specific skill set or a specific problem versus specializing on a specific type of customer. This is two types or specialization. You can do both or you can just do one of them. The other part of positioning is: </a:t>
            </a:r>
            <a:r>
              <a:rPr lang="en-US" sz="800">
                <a:solidFill>
                  <a:schemeClr val="dk1"/>
                </a:solidFill>
                <a:highlight>
                  <a:srgbClr val="FFFF00"/>
                </a:highlight>
                <a:latin typeface="Arial Narrow"/>
                <a:ea typeface="Arial Narrow"/>
                <a:cs typeface="Arial Narrow"/>
                <a:sym typeface="Arial Narrow"/>
              </a:rPr>
              <a:t>Do you have a relevant and timely content?</a:t>
            </a:r>
            <a:r>
              <a:rPr lang="en-US" sz="800">
                <a:solidFill>
                  <a:schemeClr val="dk1"/>
                </a:solidFill>
                <a:latin typeface="Arial Narrow"/>
                <a:ea typeface="Arial Narrow"/>
                <a:cs typeface="Arial Narrow"/>
                <a:sym typeface="Arial Narrow"/>
              </a:rPr>
              <a:t>  Do you have videos?  Do you have blog posts? Do you have social media? Do you have articles? Do you have books? Do you have content out there where people can see that you are an authority in that specific area, whether it is that a niche of industry or whether it is a specialization of skill? </a:t>
            </a:r>
            <a:r>
              <a:rPr lang="en-US" sz="800">
                <a:solidFill>
                  <a:schemeClr val="dk1"/>
                </a:solidFill>
                <a:highlight>
                  <a:srgbClr val="FFFF00"/>
                </a:highlight>
                <a:latin typeface="Arial Narrow"/>
                <a:ea typeface="Arial Narrow"/>
                <a:cs typeface="Arial Narrow"/>
                <a:sym typeface="Arial Narrow"/>
              </a:rPr>
              <a:t>Do you have to use cases?</a:t>
            </a:r>
            <a:r>
              <a:rPr lang="en-US" sz="800">
                <a:solidFill>
                  <a:schemeClr val="dk1"/>
                </a:solidFill>
                <a:latin typeface="Arial Narrow"/>
                <a:ea typeface="Arial Narrow"/>
                <a:cs typeface="Arial Narrow"/>
                <a:sym typeface="Arial Narrow"/>
              </a:rPr>
              <a:t> Can you prove that you've had customers with the same problem that your new customer has? Do you know or can your customer prove that you've done the work before there is a work product that people can check a lot of customers ask for references?, so if you ask for reference, and you talk to a previous customer of that service provider, and the customer raves about it, or it can show the new customer the results of the work?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That's usually a case that has tons of value. All that stuff happens before you even talk to the customer. All that stuff happens before you even have your very first interaction with your customer. You can do all that work behind the scenes, and you can always be building up that “positioning value” and you should always be creating that positioning value, because to me, when it comes to marketing, positioning is the most important thing.  Remember: positioning is the space in their customers’ head that you occupy. It is what you stand for, and also what you stand against, why you're uniquely positioned to solve for a unique set of customers. That is positioning that has a ton of value when it comes to marketing, </a:t>
            </a:r>
            <a:r>
              <a:rPr lang="en-US" sz="800">
                <a:solidFill>
                  <a:schemeClr val="dk1"/>
                </a:solidFill>
                <a:highlight>
                  <a:srgbClr val="FFFF00"/>
                </a:highlight>
                <a:latin typeface="Arial Narrow"/>
                <a:ea typeface="Arial Narrow"/>
                <a:cs typeface="Arial Narrow"/>
                <a:sym typeface="Arial Narrow"/>
              </a:rPr>
              <a:t>probably the most important type</a:t>
            </a:r>
            <a:r>
              <a:rPr lang="en-US" sz="800">
                <a:solidFill>
                  <a:schemeClr val="dk1"/>
                </a:solidFill>
                <a:latin typeface="Arial Narrow"/>
                <a:ea typeface="Arial Narrow"/>
                <a:cs typeface="Arial Narrow"/>
                <a:sym typeface="Arial Narrow"/>
              </a:rPr>
              <a:t> of value creation from the professional’s standpoint.</a:t>
            </a:r>
            <a:endParaRPr sz="800">
              <a:latin typeface="Arial Narrow"/>
              <a:ea typeface="Arial Narrow"/>
              <a:cs typeface="Arial Narrow"/>
              <a:sym typeface="Arial Narrow"/>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78566bf7af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78566bf7a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Now let's talk about “availability value”. This is an interesting one. You are available, right? So, if you are available or you're not available, that can have, contextually, value onto itself, so if a customer calls your office and you're available, immediately, within the hour, you know. May be that is good. That is a good value, because customers say: Wow! That is really fast response time, but also it can cast some doubt, such as the customer thinking “these people are not busy at all. They do they even have customers?”</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I'll give you an example:  when you go to a restaurant and the restaurant is packed, and there's a two-hour wait time, most people do not wish to wait two hours. I mean again,  most people in the right mind, will go to a different restaurant, but there's a perception that, because there's no available seats, there is a scarcity of open seats People say: Wow! this restaurant must be good,  because it is busy, because there's a lot of people in it, so depending on the context, availability or scarcity could be used strategically to create value.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Some of the things that you think of is limited releases of a specific product, right?, or maybe an artist will create only a hundred replicas of a particular piece of art, and the less that they create, the less available that they are, the more scarce that it is. It could create contextually its own value. Professional services are a little bit different. I think that you need to balance it like you need to be very available, but also not be widely available, so the customer does not perceive that you are not good or you don't have that many customers, right?  I mean: that could be seen negatively or positively, depending on the context, depending on the customer. I just want you to make sure you need to know that there's value in both sides of the coins as well, so we also have response time, your response time. As I mentioned earlier, if you respond, if you respond really, really quickly, that adds a lot of value, and that's something that you may want to focus on. </a:t>
            </a:r>
            <a:r>
              <a:rPr lang="en-US" sz="800">
                <a:solidFill>
                  <a:schemeClr val="dk1"/>
                </a:solidFill>
                <a:highlight>
                  <a:srgbClr val="FFFF00"/>
                </a:highlight>
                <a:latin typeface="Arial Narrow"/>
                <a:ea typeface="Arial Narrow"/>
                <a:cs typeface="Arial Narrow"/>
                <a:sym typeface="Arial Narrow"/>
              </a:rPr>
              <a:t>And you know that how quickly that we respond to people, on the very first interaction.</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Also “location”, right?  Are you physically close to the customer? And could I create some value? In other cases, is the opposite, right?  So when customers hire you and you are from a different state, you're from a different country, but they hired you because you're the expert in your field, and maybe they feel that they're not, they can't possibly find such an expert in a close by, or within the location. The fact that you are somewhere else creates this strange type of value, </a:t>
            </a:r>
            <a:r>
              <a:rPr lang="en-US" sz="800">
                <a:solidFill>
                  <a:schemeClr val="dk1"/>
                </a:solidFill>
                <a:highlight>
                  <a:srgbClr val="FFFF00"/>
                </a:highlight>
                <a:latin typeface="Arial Narrow"/>
                <a:ea typeface="Arial Narrow"/>
                <a:cs typeface="Arial Narrow"/>
                <a:sym typeface="Arial Narrow"/>
              </a:rPr>
              <a:t>that you just sort of cover it you're you are difficult to reach</a:t>
            </a:r>
            <a:r>
              <a:rPr lang="en-US" sz="800">
                <a:solidFill>
                  <a:schemeClr val="dk1"/>
                </a:solidFill>
                <a:latin typeface="Arial Narrow"/>
                <a:ea typeface="Arial Narrow"/>
                <a:cs typeface="Arial Narrow"/>
                <a:sym typeface="Arial Narrow"/>
              </a:rPr>
              <a:t>, and you're sort of one in a million, and that's why the probabilities of you being close to your customer are pretty low.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Also, the “ease of communication”. You know how quickly can customers contact you, or how quickly or how easily they can contact you? Are you available to talk, via email, via phone, via social media, Twitter, Facebook, LinkedIn?  So how is it that your customers communicate with you, and the perception of how available you are for communication, can create a lot of value, and one of the most important ones is the first interaction process</a:t>
            </a:r>
            <a:r>
              <a:rPr lang="en-US" sz="800">
                <a:solidFill>
                  <a:schemeClr val="dk1"/>
                </a:solidFill>
                <a:highlight>
                  <a:srgbClr val="FFFF00"/>
                </a:highlight>
                <a:latin typeface="Arial Narrow"/>
                <a:ea typeface="Arial Narrow"/>
                <a:cs typeface="Arial Narrow"/>
                <a:sym typeface="Arial Narrow"/>
              </a:rPr>
              <a:t>. So when the customers first call your office, email you … how? …not just how quickly the response is… it is how good the response is. Right?</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So, was the response relevant? Did they try to help me first, before they try to sell something you know? Were they available? Were some of the skilled people at least partially available to quickly assess the situation, the situation for the customer, rather than going straight into a sales call or a sales pitch that's a really important, one when it comes to just general availability? </a:t>
            </a:r>
            <a:endParaRPr sz="800">
              <a:latin typeface="Arial Narrow"/>
              <a:ea typeface="Arial Narrow"/>
              <a:cs typeface="Arial Narrow"/>
              <a:sym typeface="Arial Narrow"/>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78566bf7af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78566bf7af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Now let's move to “pricing value”.  This gets a little complex because, typically, pricing is sort of the result of the value, but sometimes the input of pricing itself can actually affect value, so I'll give you an example. Pricing integrity… So, what if you don't change your prices, if your prices are consistent, if you don't discount your prices, you get rid of discounting or don't allow this counting apple? A good example of this, </a:t>
            </a:r>
            <a:r>
              <a:rPr lang="en-US" sz="800">
                <a:solidFill>
                  <a:schemeClr val="dk1"/>
                </a:solidFill>
                <a:highlight>
                  <a:srgbClr val="FFFF00"/>
                </a:highlight>
                <a:latin typeface="Arial Narrow"/>
                <a:ea typeface="Arial Narrow"/>
                <a:cs typeface="Arial Narrow"/>
                <a:sym typeface="Arial Narrow"/>
              </a:rPr>
              <a:t>both the speaker company</a:t>
            </a:r>
            <a:r>
              <a:rPr lang="en-US" sz="800">
                <a:solidFill>
                  <a:schemeClr val="dk1"/>
                </a:solidFill>
                <a:latin typeface="Arial Narrow"/>
                <a:ea typeface="Arial Narrow"/>
                <a:cs typeface="Arial Narrow"/>
                <a:sym typeface="Arial Narrow"/>
              </a:rPr>
              <a:t>, it is another example of this.  You're not allowed to change the price. The manufacturer says what the price is. Ii is across the board the same price, across all the channels, so” pricing integrity” comes into play, and that could be also part of your pricing strategy. Now, part of your pricing strategy could also be: we bill by the hour. we charge upfront. We charge in arrears. We value price with fixed price. </a:t>
            </a:r>
            <a:r>
              <a:rPr lang="en-US" sz="800">
                <a:solidFill>
                  <a:schemeClr val="dk1"/>
                </a:solidFill>
                <a:highlight>
                  <a:srgbClr val="FFFF00"/>
                </a:highlight>
                <a:latin typeface="Arial Narrow"/>
                <a:ea typeface="Arial Narrow"/>
                <a:cs typeface="Arial Narrow"/>
                <a:sym typeface="Arial Narrow"/>
              </a:rPr>
              <a:t>So the pedal?? we have</a:t>
            </a:r>
            <a:r>
              <a:rPr lang="en-US" sz="800">
                <a:solidFill>
                  <a:schemeClr val="dk1"/>
                </a:solidFill>
                <a:latin typeface="Arial Narrow"/>
                <a:ea typeface="Arial Narrow"/>
                <a:cs typeface="Arial Narrow"/>
                <a:sym typeface="Arial Narrow"/>
              </a:rPr>
              <a:t>, subscription-based pricing. </a:t>
            </a:r>
            <a:r>
              <a:rPr lang="en-US" sz="800">
                <a:solidFill>
                  <a:schemeClr val="dk1"/>
                </a:solidFill>
                <a:highlight>
                  <a:srgbClr val="FFFF00"/>
                </a:highlight>
                <a:latin typeface="Arial Narrow"/>
                <a:ea typeface="Arial Narrow"/>
                <a:cs typeface="Arial Narrow"/>
                <a:sym typeface="Arial Narrow"/>
              </a:rPr>
              <a:t>So, your pricing strategy could also increasingly increase?? the value</a:t>
            </a:r>
            <a:r>
              <a:rPr lang="en-US" sz="800">
                <a:solidFill>
                  <a:schemeClr val="dk1"/>
                </a:solidFill>
                <a:latin typeface="Arial Narrow"/>
                <a:ea typeface="Arial Narrow"/>
                <a:cs typeface="Arial Narrow"/>
                <a:sym typeface="Arial Narrow"/>
              </a:rPr>
              <a:t>, or decrease the value of your services. There's also something called the price point, or the compared comparative pricing… so although I price based on value, that means that I only give a price once I understand what my customers’ needs are and we typically can't publish that, in theory. </a:t>
            </a:r>
            <a:r>
              <a:rPr lang="en-US" sz="800">
                <a:solidFill>
                  <a:schemeClr val="dk1"/>
                </a:solidFill>
                <a:highlight>
                  <a:srgbClr val="FFFF00"/>
                </a:highlight>
                <a:latin typeface="Arial Narrow"/>
                <a:ea typeface="Arial Narrow"/>
                <a:cs typeface="Arial Narrow"/>
                <a:sym typeface="Arial Narrow"/>
              </a:rPr>
              <a:t>Our customers, who don't really know what price point is, worry.</a:t>
            </a:r>
            <a:r>
              <a:rPr lang="en-US" sz="800">
                <a:solidFill>
                  <a:schemeClr val="dk1"/>
                </a:solidFill>
                <a:latin typeface="Arial Narrow"/>
                <a:ea typeface="Arial Narrow"/>
                <a:cs typeface="Arial Narrow"/>
                <a:sym typeface="Arial Narrow"/>
              </a:rPr>
              <a:t>  We're in, but as a service provider, you can position yourself as someone that's not average price, or not low price. Comparatively speaking, maybe you're going to be the highest or one of the highest in, maybe, multiple quotes. </a:t>
            </a:r>
            <a:r>
              <a:rPr lang="en-US" sz="800">
                <a:solidFill>
                  <a:schemeClr val="dk1"/>
                </a:solidFill>
                <a:highlight>
                  <a:srgbClr val="FFFF00"/>
                </a:highlight>
                <a:latin typeface="Arial Narrow"/>
                <a:ea typeface="Arial Narrow"/>
                <a:cs typeface="Arial Narrow"/>
                <a:sym typeface="Arial Narrow"/>
              </a:rPr>
              <a:t>Other customers get so cleaning?? some branding around what price point you're in encore comparatively speaking what price point you're in is very important.</a:t>
            </a:r>
            <a:r>
              <a:rPr lang="en-US" sz="800">
                <a:solidFill>
                  <a:schemeClr val="dk1"/>
                </a:solidFill>
                <a:latin typeface="Arial Narrow"/>
                <a:ea typeface="Arial Narrow"/>
                <a:cs typeface="Arial Narrow"/>
                <a:sym typeface="Arial Narrow"/>
              </a:rPr>
              <a:t>  Do you want to be amongst the most expensive? You're going to be amongst the least expensive? or do you want to be somewhere in the middle? There's some strategy that you can implement when it comes to that. There's also price options or choices.</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Your customers have different ways they can work with you. Maybe you can start them with a low price, get their foot in the door and, maybe, increase or upgrade to something that is higher or more expensive for a more complete type of service. Your customers’ sort of upgrade, right?  Is there is an upgrade value and a new way for paying a lower price now and upgrading later?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Discounts can be used in some cases. They can be used for very limited timing. For example, if you use a price strategy where you have price integrity, and you do not provide discounts, but maybe you just run a customer for a specific personalized circumstance, like they are paying upfront, and maybe you give them a discount, based on that timing, or maybe they're having you doing your low season and, at that point, you are willing to offer a discount, with the understanding that you're doing it because maybe it is your low season or your high season. I am normally against discounts as a whole. I think discounts decrease your value overall. However, many companies have been able to use discounts strategically, especially when they tie it to a special timing that </a:t>
            </a:r>
            <a:r>
              <a:rPr lang="en-US" sz="800">
                <a:solidFill>
                  <a:schemeClr val="dk1"/>
                </a:solidFill>
                <a:highlight>
                  <a:srgbClr val="FFFF00"/>
                </a:highlight>
                <a:latin typeface="Arial Narrow"/>
                <a:ea typeface="Arial Narrow"/>
                <a:cs typeface="Arial Narrow"/>
                <a:sym typeface="Arial Narrow"/>
              </a:rPr>
              <a:t>dozens</a:t>
            </a:r>
            <a:r>
              <a:rPr lang="en-US" sz="800">
                <a:solidFill>
                  <a:schemeClr val="dk1"/>
                </a:solidFill>
                <a:latin typeface="Arial Narrow"/>
                <a:ea typeface="Arial Narrow"/>
                <a:cs typeface="Arial Narrow"/>
                <a:sym typeface="Arial Narrow"/>
              </a:rPr>
              <a:t> don't feel that you are begging for the business, or your or you are really begging for that sale. That it is really more of the timing that your customers are taking advantage of, rather than you are lowering the value of your services through discounts.</a:t>
            </a:r>
            <a:endParaRPr sz="800">
              <a:latin typeface="Arial Narrow"/>
              <a:ea typeface="Arial Narrow"/>
              <a:cs typeface="Arial Narrow"/>
              <a:sym typeface="Arial Narrow"/>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78566bf7af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78566bf7a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The next one is “understanding value”. Some of the things that we think of is “scope of work”, right?  So that we understand what it is our customers need. </a:t>
            </a:r>
            <a:r>
              <a:rPr lang="en-US" sz="800">
                <a:solidFill>
                  <a:schemeClr val="dk1"/>
                </a:solidFill>
                <a:highlight>
                  <a:srgbClr val="FFFF00"/>
                </a:highlight>
                <a:latin typeface="Arial Narrow"/>
                <a:ea typeface="Arial Narrow"/>
                <a:cs typeface="Arial Narrow"/>
                <a:sym typeface="Arial Narrow"/>
              </a:rPr>
              <a:t>Do we have a needs assessment? Do we have a value conversation? right?  So, … are all these three things happening right? That we take time to understand our customers’ needs?</a:t>
            </a:r>
            <a:r>
              <a:rPr lang="en-US" sz="800">
                <a:solidFill>
                  <a:schemeClr val="dk1"/>
                </a:solidFill>
                <a:latin typeface="Arial Narrow"/>
                <a:ea typeface="Arial Narrow"/>
                <a:cs typeface="Arial Narrow"/>
                <a:sym typeface="Arial Narrow"/>
              </a:rPr>
              <a:t> Do we take time to understand what our customers’ value and we presented the solution or present them the scope? Did it make sense? Did the customer feel this person understands me? Does this person understand my business? Does this person understand my problem? Does his person understand my needs and my goals? If you your customer can answer those questions, and the answers are yes, you created understanding value by doing all those things. Then, we have performance value. </a:t>
            </a:r>
            <a:endParaRPr sz="800">
              <a:solidFill>
                <a:schemeClr val="dk1"/>
              </a:solidFill>
              <a:latin typeface="Arial Narrow"/>
              <a:ea typeface="Arial Narrow"/>
              <a:cs typeface="Arial Narrow"/>
              <a:sym typeface="Arial Narrow"/>
            </a:endParaRPr>
          </a:p>
          <a:p>
            <a:pPr indent="0" lvl="0" marL="0" rtl="0" algn="l">
              <a:spcBef>
                <a:spcPts val="0"/>
              </a:spcBef>
              <a:spcAft>
                <a:spcPts val="0"/>
              </a:spcAft>
              <a:buNone/>
            </a:pPr>
            <a:r>
              <a:t/>
            </a:r>
            <a:endParaRPr sz="800">
              <a:latin typeface="Arial Narrow"/>
              <a:ea typeface="Arial Narrow"/>
              <a:cs typeface="Arial Narrow"/>
              <a:sym typeface="Arial Narrow"/>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78566bf7af_0_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78566bf7af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I like to think like one of the customers experience during the process, or at every touchpoint, I like to think about tableside guacamole. For this, right so, you can go to a restaurant. Almost every Mexican restaurant you order guacamole is somewhere between six and ten dollars, right? However, if the restaurant does tableside welcome, where the chef comes out and they basically make everything in front of you. At the end, it could be the same guacamole, it could taste the exact same as if they did it behind the scenes, but because the chef prepared it in front of you, they provided an experience and, because of that, he can create value. That's performance value, to stay within this kitchen, and as an analogy, we can weave into kitchens or restaurants, where the kitchen is completely closed. Now, closed kitchens, where you can see through them, they're typically a lot more of a mess, because the customers can see it, then a kitchen that has a seat through you know, basically, no wall, right? It has got a glass and it is see-through, and everybody in the restaurant could essentially walk, for example, towards the bathroom, and they can see exactly what's going on in the kitchen. Now, a kitchen that is see-through it is going to be much cleaner and it is going to need more staff. The cooks probably have to be a lot more careful about, at least, not giving the perception that there's a mess or there's dirt anywhere, so you can really increase the experience, typically by making certain points of your work product visible. In other cases, you want to make certain things invisible, giving a customers too much access to the process. That  could be a negative experience or, for example, imagine that you were forced to watch your surgery… like</a:t>
            </a:r>
            <a:r>
              <a:rPr lang="en-US" sz="800">
                <a:solidFill>
                  <a:schemeClr val="dk1"/>
                </a:solidFill>
                <a:highlight>
                  <a:srgbClr val="FFFF00"/>
                </a:highlight>
                <a:latin typeface="Arial Narrow"/>
                <a:ea typeface="Arial Narrow"/>
                <a:cs typeface="Arial Narrow"/>
                <a:sym typeface="Arial Narrow"/>
              </a:rPr>
              <a:t>, physically, your surgery after you had a surgery,</a:t>
            </a:r>
            <a:r>
              <a:rPr lang="en-US" sz="800">
                <a:solidFill>
                  <a:schemeClr val="dk1"/>
                </a:solidFill>
                <a:latin typeface="Arial Narrow"/>
                <a:ea typeface="Arial Narrow"/>
                <a:cs typeface="Arial Narrow"/>
                <a:sym typeface="Arial Narrow"/>
              </a:rPr>
              <a:t> or you were forced to watch a similar surgery before you go into surgery, and that's not going to make you feel really great. So if you're forced to see something that you don't want to see, that could decrease the value and, in many cases, you strategically want to make visible what your customers value. And you want to make invisible what will lower the value if your customer were to see it.</a:t>
            </a:r>
            <a:endParaRPr sz="800">
              <a:latin typeface="Arial Narrow"/>
              <a:ea typeface="Arial Narrow"/>
              <a:cs typeface="Arial Narrow"/>
              <a:sym typeface="Arial Narrow"/>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78566bf7af_0_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78566bf7af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Results value is one of the most interesting ones, probably the most important one for your customer, so the resource value could be the economic value of the outcome of the work.  So, if your customer hires you, did they save any money?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It could also be the “emotional spiritual value” of the outcome.  So, by hiring you, it provided me peace of mind.  By hiring this specific professional, it gave me the feeling that I don't have to worry about it, that I hired a person and know what they're doing. That gives me that spiritual, that emotional resolution, per se, to work with that specific service provider. So, you are in the business or creating not just economic, but also emotional or spiritual value that will increase the overall value of your work and, of course, we have our guarantees. Is our work guarantee. Do we take away the risk of our customers paying us and if it didn't work can they get their money back? How much of the money can they get back?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Maybe, if there's no money back to you guarantee your work, in a way that you will keep doing it, and keep doing relations, and keep doing different versions of it until the customer gets exactly what they want, based on that predetermined outcome that you had in the value conversation.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So, if you provide a guarantee where there's money back, or specific performance guarantee with a specific outcome guarantee, that could increase the value of your services. And there's also a really cool one.  It is called “membership value”. So, does your customer feel that they're part of a private or exclusive club by using you?, Do you cater to every single customer out there and you have a million customers?, or, Do you have a private exclusive group of customers?, and that in itself gives sort of intrinsic value to your services, because it is more scarce and also because that customer is one of the few that were selected or qualified to work with you.. It is like a private exclusive club effect. </a:t>
            </a:r>
            <a:endParaRPr sz="800">
              <a:solidFill>
                <a:schemeClr val="dk1"/>
              </a:solidFill>
              <a:latin typeface="Arial Narrow"/>
              <a:ea typeface="Arial Narrow"/>
              <a:cs typeface="Arial Narrow"/>
              <a:sym typeface="Arial Narrow"/>
            </a:endParaRPr>
          </a:p>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78566bf7af_0_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78566bf7af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Clr>
                <a:schemeClr val="dk1"/>
              </a:buClr>
              <a:buSzPts val="1100"/>
              <a:buFont typeface="Arial"/>
              <a:buNone/>
            </a:pPr>
            <a:r>
              <a:rPr lang="en-US" sz="800">
                <a:solidFill>
                  <a:schemeClr val="dk1"/>
                </a:solidFill>
                <a:latin typeface="Arial Narrow"/>
                <a:ea typeface="Arial Narrow"/>
                <a:cs typeface="Arial Narrow"/>
                <a:sym typeface="Arial Narrow"/>
              </a:rPr>
              <a:t>There are also loyalty programs. Does your business make your customer feel like they're part of your business? that they're part of your brand?  </a:t>
            </a:r>
            <a:r>
              <a:rPr lang="en-US" sz="800">
                <a:solidFill>
                  <a:schemeClr val="dk1"/>
                </a:solidFill>
                <a:highlight>
                  <a:srgbClr val="FFFF00"/>
                </a:highlight>
                <a:latin typeface="Arial Narrow"/>
                <a:ea typeface="Arial Narrow"/>
                <a:cs typeface="Arial Narrow"/>
                <a:sym typeface="Arial Narrow"/>
              </a:rPr>
              <a:t>You know they get to continue to get benefits and value</a:t>
            </a:r>
            <a:r>
              <a:rPr lang="en-US" sz="800">
                <a:solidFill>
                  <a:schemeClr val="dk1"/>
                </a:solidFill>
                <a:latin typeface="Arial Narrow"/>
                <a:ea typeface="Arial Narrow"/>
                <a:cs typeface="Arial Narrow"/>
                <a:sym typeface="Arial Narrow"/>
              </a:rPr>
              <a:t>. You know that, not just during the engagement, but after the engagement, also association with the brand.  Harley-Davidson is a great example. Harley-Davidson is probably one of the only brands out there that</a:t>
            </a:r>
            <a:r>
              <a:rPr lang="en-US" sz="800">
                <a:solidFill>
                  <a:schemeClr val="dk1"/>
                </a:solidFill>
                <a:highlight>
                  <a:srgbClr val="FFFF00"/>
                </a:highlight>
                <a:latin typeface="Arial Narrow"/>
                <a:ea typeface="Arial Narrow"/>
                <a:cs typeface="Arial Narrow"/>
                <a:sym typeface="Arial Narrow"/>
              </a:rPr>
              <a:t> their customers want on their bodies</a:t>
            </a:r>
            <a:r>
              <a:rPr lang="en-US" sz="800">
                <a:solidFill>
                  <a:schemeClr val="dk1"/>
                </a:solidFill>
                <a:latin typeface="Arial Narrow"/>
                <a:ea typeface="Arial Narrow"/>
                <a:cs typeface="Arial Narrow"/>
                <a:sym typeface="Arial Narrow"/>
              </a:rPr>
              <a:t>.  I have seen a Harley-Davidson tattoo. I have never seen a Honda or a BMW tattoo, although those are great brands you do see. Harley Davidson tattoos make people feel there's value to be associated with that brand.</a:t>
            </a:r>
            <a:endParaRPr sz="800">
              <a:latin typeface="Arial Narrow"/>
              <a:ea typeface="Arial Narrow"/>
              <a:cs typeface="Arial Narrow"/>
              <a:sym typeface="Arial Narrow"/>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78566bf7af_0_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78566bf7af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None/>
            </a:pPr>
            <a:r>
              <a:rPr lang="en-US" sz="800">
                <a:solidFill>
                  <a:schemeClr val="dk1"/>
                </a:solidFill>
                <a:latin typeface="Arial Narrow"/>
                <a:ea typeface="Arial Narrow"/>
                <a:cs typeface="Arial Narrow"/>
                <a:sym typeface="Arial Narrow"/>
              </a:rPr>
              <a:t>And then, lastly, we have Tail Value, and tail value is best understood as our post warranty value.  What happens after their services are completed? Is there a warranty? What happens after the warranty expires? to stay within the car and motorcycle analogy. If I buy a specific brand of a car or motorcycle, I will have access to parts later, </a:t>
            </a:r>
            <a:r>
              <a:rPr lang="en-US" sz="800">
                <a:solidFill>
                  <a:schemeClr val="dk1"/>
                </a:solidFill>
                <a:highlight>
                  <a:srgbClr val="FFFF00"/>
                </a:highlight>
                <a:latin typeface="Arial Narrow"/>
                <a:ea typeface="Arial Narrow"/>
                <a:cs typeface="Arial Narrow"/>
                <a:sym typeface="Arial Narrow"/>
              </a:rPr>
              <a:t>or will they be experts?</a:t>
            </a:r>
            <a:r>
              <a:rPr lang="en-US" sz="800">
                <a:solidFill>
                  <a:schemeClr val="dk1"/>
                </a:solidFill>
                <a:latin typeface="Arial Narrow"/>
                <a:ea typeface="Arial Narrow"/>
                <a:cs typeface="Arial Narrow"/>
                <a:sym typeface="Arial Narrow"/>
              </a:rPr>
              <a:t>  Will I know how to get service, even if it is post warrant? You know that if there are any benefits post service, it is also an important thing you obtain. Anything after the work is done, you continue to have a sort of a long lasting effect to the outcome… so is that outcome immediate or if it that outcome lasts for a very long time?, There is also the situation of taking your work product and going to another provider So, it is working with you or buying your product or buying your service going to be something that I can discontinue and easily go to someone else without it being a big hassle?. That is so obviously really, really important, and many, many times, completely overlooked. </a:t>
            </a:r>
            <a:endParaRPr sz="800">
              <a:solidFill>
                <a:schemeClr val="dk1"/>
              </a:solidFill>
              <a:latin typeface="Arial Narrow"/>
              <a:ea typeface="Arial Narrow"/>
              <a:cs typeface="Arial Narrow"/>
              <a:sym typeface="Arial Narrow"/>
            </a:endParaRPr>
          </a:p>
          <a:p>
            <a:pPr indent="0" lvl="0" marL="0" rtl="0" algn="just">
              <a:lnSpc>
                <a:spcPct val="200000"/>
              </a:lnSpc>
              <a:spcBef>
                <a:spcPts val="0"/>
              </a:spcBef>
              <a:spcAft>
                <a:spcPts val="0"/>
              </a:spcAft>
              <a:buNone/>
            </a:pPr>
            <a:br>
              <a:rPr lang="en-US" sz="800">
                <a:solidFill>
                  <a:schemeClr val="dk1"/>
                </a:solidFill>
                <a:latin typeface="Arial Narrow"/>
                <a:ea typeface="Arial Narrow"/>
                <a:cs typeface="Arial Narrow"/>
                <a:sym typeface="Arial Narrow"/>
              </a:rPr>
            </a:br>
            <a:r>
              <a:rPr lang="en-US" sz="800">
                <a:solidFill>
                  <a:schemeClr val="dk1"/>
                </a:solidFill>
                <a:latin typeface="Arial Narrow"/>
                <a:ea typeface="Arial Narrow"/>
                <a:cs typeface="Arial Narrow"/>
                <a:sym typeface="Arial Narrow"/>
              </a:rPr>
              <a:t>And of course, as mentioned, the “warranty”, by itself. Is there a warranty? Not just a guarantee of the outcome but if there is a warranty? Is it for six months, a year two years, whatever? So, if something goes wrong, you will be there to respond at no additional cost? </a:t>
            </a:r>
            <a:endParaRPr sz="800">
              <a:solidFill>
                <a:schemeClr val="dk1"/>
              </a:solidFill>
              <a:latin typeface="Arial Narrow"/>
              <a:ea typeface="Arial Narrow"/>
              <a:cs typeface="Arial Narrow"/>
              <a:sym typeface="Arial Narrow"/>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78566bf7af_0_10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59" name="Google Shape;359;g78566bf7af_0_10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200000"/>
              </a:lnSpc>
              <a:spcBef>
                <a:spcPts val="0"/>
              </a:spcBef>
              <a:spcAft>
                <a:spcPts val="0"/>
              </a:spcAft>
              <a:buNone/>
            </a:pPr>
            <a:r>
              <a:rPr lang="en-US" sz="800">
                <a:solidFill>
                  <a:schemeClr val="dk1"/>
                </a:solidFill>
                <a:latin typeface="Arial Narrow"/>
                <a:ea typeface="Arial Narrow"/>
                <a:cs typeface="Arial Narrow"/>
                <a:sym typeface="Arial Narrow"/>
              </a:rPr>
              <a:t>Before and After pictures</a:t>
            </a:r>
            <a:endParaRPr sz="800">
              <a:solidFill>
                <a:schemeClr val="dk1"/>
              </a:solidFill>
              <a:latin typeface="Arial Narrow"/>
              <a:ea typeface="Arial Narrow"/>
              <a:cs typeface="Arial Narrow"/>
              <a:sym typeface="Arial Narrow"/>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78566bf7af_0_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78566bf7af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g78566bf7af_0_108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81" name="Google Shape;381;g78566bf7af_0_10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g78566bf7af_0_10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88" name="Google Shape;388;g78566bf7af_0_10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78566bf7af_0_11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78566bf7af_0_1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78566bf7af_0_109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01" name="Google Shape;401;g78566bf7af_0_10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g78566bf7af_0_110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08" name="Google Shape;408;g78566bf7af_0_1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78566bf7af_0_110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15" name="Google Shape;415;g78566bf7af_0_1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78566bf7af_0_11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78566bf7af_0_1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78566bf7af_0_11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29" name="Google Shape;429;g78566bf7af_0_1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78566bf7af_0_1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g78566bf7af_0_113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g78566bf7af_0_11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36" name="Google Shape;436;g78566bf7af_0_1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78566bf7af_0_11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78566bf7af_0_1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g78566bf7af_0_114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50" name="Google Shape;450;g78566bf7af_0_1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g7856b869c7_9_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57" name="Google Shape;457;g7856b869c7_9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g78566bf7af_0_115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64" name="Google Shape;464;g78566bf7af_0_1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g78566bf7af_0_115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71" name="Google Shape;471;g78566bf7af_0_1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g78566bf7af_0_116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78" name="Google Shape;478;g78566bf7af_0_1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g78566bf7af_0_116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85" name="Google Shape;485;g78566bf7af_0_1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0" name="Shape 490"/>
        <p:cNvGrpSpPr/>
        <p:nvPr/>
      </p:nvGrpSpPr>
      <p:grpSpPr>
        <a:xfrm>
          <a:off x="0" y="0"/>
          <a:ext cx="0" cy="0"/>
          <a:chOff x="0" y="0"/>
          <a:chExt cx="0" cy="0"/>
        </a:xfrm>
      </p:grpSpPr>
      <p:sp>
        <p:nvSpPr>
          <p:cNvPr id="491" name="Google Shape;491;g78566bf7af_0_117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92" name="Google Shape;492;g78566bf7af_0_1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g78566bf7af_0_11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99" name="Google Shape;499;g78566bf7af_0_1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78566bf7a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g78566bf7af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g78566bf7af_0_118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06" name="Google Shape;506;g78566bf7af_0_1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2"/>
          <p:cNvSpPr txBox="1"/>
          <p:nvPr>
            <p:ph type="ctrTitle"/>
          </p:nvPr>
        </p:nvSpPr>
        <p:spPr>
          <a:xfrm>
            <a:off x="2417779" y="802298"/>
            <a:ext cx="8637073" cy="2541431"/>
          </a:xfrm>
          <a:prstGeom prst="rect">
            <a:avLst/>
          </a:prstGeom>
          <a:noFill/>
          <a:ln>
            <a:noFill/>
          </a:ln>
        </p:spPr>
        <p:txBody>
          <a:bodyPr anchorCtr="0" anchor="b" bIns="0" lIns="91425" spcFirstLastPara="1" rIns="91425" wrap="square" tIns="45700">
            <a:noAutofit/>
          </a:bodyPr>
          <a:lstStyle>
            <a:lvl1pPr lvl="0" algn="l">
              <a:lnSpc>
                <a:spcPct val="90000"/>
              </a:lnSpc>
              <a:spcBef>
                <a:spcPts val="0"/>
              </a:spcBef>
              <a:spcAft>
                <a:spcPts val="0"/>
              </a:spcAft>
              <a:buClr>
                <a:schemeClr val="dk1"/>
              </a:buClr>
              <a:buSzPts val="6600"/>
              <a:buFont typeface="Gill Sans"/>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2"/>
          <p:cNvSpPr txBox="1"/>
          <p:nvPr>
            <p:ph idx="1" type="subTitle"/>
          </p:nvPr>
        </p:nvSpPr>
        <p:spPr>
          <a:xfrm>
            <a:off x="2417780" y="3531204"/>
            <a:ext cx="8637072" cy="977621"/>
          </a:xfrm>
          <a:prstGeom prst="rect">
            <a:avLst/>
          </a:prstGeom>
          <a:noFill/>
          <a:ln>
            <a:noFill/>
          </a:ln>
        </p:spPr>
        <p:txBody>
          <a:bodyPr anchorCtr="0" anchor="t" bIns="91425" lIns="91425" spcFirstLastPara="1" rIns="91425" wrap="square" tIns="91425">
            <a:noAutofit/>
          </a:bodyPr>
          <a:lstStyle>
            <a:lvl1pPr lvl="0" algn="l">
              <a:lnSpc>
                <a:spcPct val="120000"/>
              </a:lnSpc>
              <a:spcBef>
                <a:spcPts val="1000"/>
              </a:spcBef>
              <a:spcAft>
                <a:spcPts val="0"/>
              </a:spcAft>
              <a:buSzPts val="1800"/>
              <a:buNone/>
              <a:defRPr b="0" sz="1800" cap="none">
                <a:solidFill>
                  <a:schemeClr val="dk1"/>
                </a:solidFill>
              </a:defRPr>
            </a:lvl1pPr>
            <a:lvl2pPr lvl="1" algn="ctr">
              <a:lnSpc>
                <a:spcPct val="120000"/>
              </a:lnSpc>
              <a:spcBef>
                <a:spcPts val="500"/>
              </a:spcBef>
              <a:spcAft>
                <a:spcPts val="0"/>
              </a:spcAft>
              <a:buSzPts val="1800"/>
              <a:buNone/>
              <a:defRPr sz="1800"/>
            </a:lvl2pPr>
            <a:lvl3pPr lvl="2" algn="ctr">
              <a:lnSpc>
                <a:spcPct val="120000"/>
              </a:lnSpc>
              <a:spcBef>
                <a:spcPts val="500"/>
              </a:spcBef>
              <a:spcAft>
                <a:spcPts val="0"/>
              </a:spcAft>
              <a:buSzPts val="1800"/>
              <a:buNone/>
              <a:defRPr sz="1800"/>
            </a:lvl3pPr>
            <a:lvl4pPr lvl="3" algn="ctr">
              <a:lnSpc>
                <a:spcPct val="120000"/>
              </a:lnSpc>
              <a:spcBef>
                <a:spcPts val="500"/>
              </a:spcBef>
              <a:spcAft>
                <a:spcPts val="0"/>
              </a:spcAft>
              <a:buSzPts val="1600"/>
              <a:buNone/>
              <a:defRPr sz="1600"/>
            </a:lvl4pPr>
            <a:lvl5pPr lvl="4" algn="ctr">
              <a:lnSpc>
                <a:spcPct val="120000"/>
              </a:lnSpc>
              <a:spcBef>
                <a:spcPts val="500"/>
              </a:spcBef>
              <a:spcAft>
                <a:spcPts val="0"/>
              </a:spcAft>
              <a:buSzPts val="1600"/>
              <a:buNone/>
              <a:defRPr sz="1600"/>
            </a:lvl5pPr>
            <a:lvl6pPr lvl="5" algn="ctr">
              <a:lnSpc>
                <a:spcPct val="120000"/>
              </a:lnSpc>
              <a:spcBef>
                <a:spcPts val="500"/>
              </a:spcBef>
              <a:spcAft>
                <a:spcPts val="0"/>
              </a:spcAft>
              <a:buSzPts val="1600"/>
              <a:buNone/>
              <a:defRPr sz="1600"/>
            </a:lvl6pPr>
            <a:lvl7pPr lvl="6" algn="ctr">
              <a:lnSpc>
                <a:spcPct val="120000"/>
              </a:lnSpc>
              <a:spcBef>
                <a:spcPts val="500"/>
              </a:spcBef>
              <a:spcAft>
                <a:spcPts val="0"/>
              </a:spcAft>
              <a:buSzPts val="1600"/>
              <a:buNone/>
              <a:defRPr sz="1600"/>
            </a:lvl7pPr>
            <a:lvl8pPr lvl="7" algn="ctr">
              <a:lnSpc>
                <a:spcPct val="120000"/>
              </a:lnSpc>
              <a:spcBef>
                <a:spcPts val="500"/>
              </a:spcBef>
              <a:spcAft>
                <a:spcPts val="0"/>
              </a:spcAft>
              <a:buSzPts val="1600"/>
              <a:buNone/>
              <a:defRPr sz="1600"/>
            </a:lvl8pPr>
            <a:lvl9pPr lvl="8" algn="ctr">
              <a:lnSpc>
                <a:spcPct val="120000"/>
              </a:lnSpc>
              <a:spcBef>
                <a:spcPts val="500"/>
              </a:spcBef>
              <a:spcAft>
                <a:spcPts val="0"/>
              </a:spcAft>
              <a:buSzPts val="1600"/>
              <a:buNone/>
              <a:defRPr sz="1600"/>
            </a:lvl9pPr>
          </a:lstStyle>
          <a:p/>
        </p:txBody>
      </p:sp>
      <p:sp>
        <p:nvSpPr>
          <p:cNvPr id="17" name="Google Shape;17;p2"/>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1" type="ftr"/>
          </p:nvPr>
        </p:nvSpPr>
        <p:spPr>
          <a:xfrm>
            <a:off x="2416500" y="329307"/>
            <a:ext cx="4973915"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2" type="sldNum"/>
          </p:nvPr>
        </p:nvSpPr>
        <p:spPr>
          <a:xfrm>
            <a:off x="1437664"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20" name="Google Shape;20;p2"/>
          <p:cNvCxnSpPr/>
          <p:nvPr/>
        </p:nvCxnSpPr>
        <p:spPr>
          <a:xfrm>
            <a:off x="2417780" y="3528542"/>
            <a:ext cx="863707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2" name="Shape 82"/>
        <p:cNvGrpSpPr/>
        <p:nvPr/>
      </p:nvGrpSpPr>
      <p:grpSpPr>
        <a:xfrm>
          <a:off x="0" y="0"/>
          <a:ext cx="0" cy="0"/>
          <a:chOff x="0" y="0"/>
          <a:chExt cx="0" cy="0"/>
        </a:xfrm>
      </p:grpSpPr>
      <p:sp>
        <p:nvSpPr>
          <p:cNvPr id="83" name="Google Shape;83;p1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1"/>
          <p:cNvSpPr txBox="1"/>
          <p:nvPr>
            <p:ph idx="1" type="body"/>
          </p:nvPr>
        </p:nvSpPr>
        <p:spPr>
          <a:xfrm rot="5400000">
            <a:off x="4527910" y="-1060599"/>
            <a:ext cx="3450613" cy="9603275"/>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85" name="Google Shape;85;p11"/>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1"/>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1"/>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88" name="Google Shape;88;p11"/>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9" name="Shape 89"/>
        <p:cNvGrpSpPr/>
        <p:nvPr/>
      </p:nvGrpSpPr>
      <p:grpSpPr>
        <a:xfrm>
          <a:off x="0" y="0"/>
          <a:ext cx="0" cy="0"/>
          <a:chOff x="0" y="0"/>
          <a:chExt cx="0" cy="0"/>
        </a:xfrm>
      </p:grpSpPr>
      <p:sp>
        <p:nvSpPr>
          <p:cNvPr id="90" name="Google Shape;90;p12"/>
          <p:cNvSpPr txBox="1"/>
          <p:nvPr>
            <p:ph type="title"/>
          </p:nvPr>
        </p:nvSpPr>
        <p:spPr>
          <a:xfrm rot="5400000">
            <a:off x="7917038" y="2321047"/>
            <a:ext cx="4659889" cy="1615742"/>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chemeClr val="dk1"/>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12"/>
          <p:cNvSpPr txBox="1"/>
          <p:nvPr>
            <p:ph idx="1" type="body"/>
          </p:nvPr>
        </p:nvSpPr>
        <p:spPr>
          <a:xfrm rot="5400000">
            <a:off x="3029143" y="-785498"/>
            <a:ext cx="4659889" cy="7828830"/>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92" name="Google Shape;92;p12"/>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2"/>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2"/>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95" name="Google Shape;95;p12"/>
          <p:cNvCxnSpPr/>
          <p:nvPr/>
        </p:nvCxnSpPr>
        <p:spPr>
          <a:xfrm>
            <a:off x="9439111" y="798973"/>
            <a:ext cx="0" cy="4659889"/>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24" name="Google Shape;24;p3"/>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27" name="Google Shape;27;p3"/>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4"/>
          <p:cNvSpPr txBox="1"/>
          <p:nvPr>
            <p:ph type="title"/>
          </p:nvPr>
        </p:nvSpPr>
        <p:spPr>
          <a:xfrm>
            <a:off x="1454239" y="1756130"/>
            <a:ext cx="8643154" cy="188795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600"/>
              <a:buFont typeface="Gill Sans"/>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4"/>
          <p:cNvSpPr txBox="1"/>
          <p:nvPr>
            <p:ph idx="1" type="body"/>
          </p:nvPr>
        </p:nvSpPr>
        <p:spPr>
          <a:xfrm>
            <a:off x="1454239" y="3806195"/>
            <a:ext cx="8630446" cy="1012929"/>
          </a:xfrm>
          <a:prstGeom prst="rect">
            <a:avLst/>
          </a:prstGeom>
          <a:noFill/>
          <a:ln>
            <a:noFill/>
          </a:ln>
        </p:spPr>
        <p:txBody>
          <a:bodyPr anchorCtr="0" anchor="t" bIns="45700" lIns="91425" spcFirstLastPara="1" rIns="91425" wrap="square" tIns="91425">
            <a:noAutofit/>
          </a:bodyPr>
          <a:lstStyle>
            <a:lvl1pPr indent="-228600" lvl="0" marL="457200" algn="l">
              <a:lnSpc>
                <a:spcPct val="120000"/>
              </a:lnSpc>
              <a:spcBef>
                <a:spcPts val="1000"/>
              </a:spcBef>
              <a:spcAft>
                <a:spcPts val="0"/>
              </a:spcAft>
              <a:buSzPts val="1800"/>
              <a:buNone/>
              <a:defRPr sz="1800">
                <a:solidFill>
                  <a:schemeClr val="dk1"/>
                </a:solidFill>
              </a:defRPr>
            </a:lvl1pPr>
            <a:lvl2pPr indent="-228600" lvl="1" marL="914400" algn="l">
              <a:lnSpc>
                <a:spcPct val="120000"/>
              </a:lnSpc>
              <a:spcBef>
                <a:spcPts val="500"/>
              </a:spcBef>
              <a:spcAft>
                <a:spcPts val="0"/>
              </a:spcAft>
              <a:buSzPts val="1800"/>
              <a:buNone/>
              <a:defRPr sz="1800">
                <a:solidFill>
                  <a:srgbClr val="888888"/>
                </a:solidFill>
              </a:defRPr>
            </a:lvl2pPr>
            <a:lvl3pPr indent="-228600" lvl="2" marL="1371600" algn="l">
              <a:lnSpc>
                <a:spcPct val="120000"/>
              </a:lnSpc>
              <a:spcBef>
                <a:spcPts val="500"/>
              </a:spcBef>
              <a:spcAft>
                <a:spcPts val="0"/>
              </a:spcAft>
              <a:buSzPts val="1800"/>
              <a:buNone/>
              <a:defRPr sz="1800">
                <a:solidFill>
                  <a:srgbClr val="888888"/>
                </a:solidFill>
              </a:defRPr>
            </a:lvl3pPr>
            <a:lvl4pPr indent="-228600" lvl="3" marL="1828800" algn="l">
              <a:lnSpc>
                <a:spcPct val="120000"/>
              </a:lnSpc>
              <a:spcBef>
                <a:spcPts val="500"/>
              </a:spcBef>
              <a:spcAft>
                <a:spcPts val="0"/>
              </a:spcAft>
              <a:buSzPts val="1600"/>
              <a:buNone/>
              <a:defRPr sz="1600">
                <a:solidFill>
                  <a:srgbClr val="888888"/>
                </a:solidFill>
              </a:defRPr>
            </a:lvl4pPr>
            <a:lvl5pPr indent="-228600" lvl="4" marL="2286000" algn="l">
              <a:lnSpc>
                <a:spcPct val="120000"/>
              </a:lnSpc>
              <a:spcBef>
                <a:spcPts val="500"/>
              </a:spcBef>
              <a:spcAft>
                <a:spcPts val="0"/>
              </a:spcAft>
              <a:buSzPts val="1600"/>
              <a:buNone/>
              <a:defRPr sz="1600">
                <a:solidFill>
                  <a:srgbClr val="888888"/>
                </a:solidFill>
              </a:defRPr>
            </a:lvl5pPr>
            <a:lvl6pPr indent="-228600" lvl="5" marL="2743200" algn="l">
              <a:lnSpc>
                <a:spcPct val="120000"/>
              </a:lnSpc>
              <a:spcBef>
                <a:spcPts val="500"/>
              </a:spcBef>
              <a:spcAft>
                <a:spcPts val="0"/>
              </a:spcAft>
              <a:buSzPts val="1600"/>
              <a:buNone/>
              <a:defRPr sz="1600">
                <a:solidFill>
                  <a:srgbClr val="888888"/>
                </a:solidFill>
              </a:defRPr>
            </a:lvl6pPr>
            <a:lvl7pPr indent="-228600" lvl="6" marL="3200400" algn="l">
              <a:lnSpc>
                <a:spcPct val="120000"/>
              </a:lnSpc>
              <a:spcBef>
                <a:spcPts val="500"/>
              </a:spcBef>
              <a:spcAft>
                <a:spcPts val="0"/>
              </a:spcAft>
              <a:buSzPts val="1600"/>
              <a:buNone/>
              <a:defRPr sz="1600">
                <a:solidFill>
                  <a:srgbClr val="888888"/>
                </a:solidFill>
              </a:defRPr>
            </a:lvl7pPr>
            <a:lvl8pPr indent="-228600" lvl="7" marL="3657600" algn="l">
              <a:lnSpc>
                <a:spcPct val="120000"/>
              </a:lnSpc>
              <a:spcBef>
                <a:spcPts val="500"/>
              </a:spcBef>
              <a:spcAft>
                <a:spcPts val="0"/>
              </a:spcAft>
              <a:buSzPts val="1600"/>
              <a:buNone/>
              <a:defRPr sz="1600">
                <a:solidFill>
                  <a:srgbClr val="888888"/>
                </a:solidFill>
              </a:defRPr>
            </a:lvl8pPr>
            <a:lvl9pPr indent="-228600" lvl="8" marL="4114800" algn="l">
              <a:lnSpc>
                <a:spcPct val="120000"/>
              </a:lnSpc>
              <a:spcBef>
                <a:spcPts val="500"/>
              </a:spcBef>
              <a:spcAft>
                <a:spcPts val="0"/>
              </a:spcAft>
              <a:buSzPts val="1600"/>
              <a:buNone/>
              <a:defRPr sz="1600">
                <a:solidFill>
                  <a:srgbClr val="888888"/>
                </a:solidFill>
              </a:defRPr>
            </a:lvl9pPr>
          </a:lstStyle>
          <a:p/>
        </p:txBody>
      </p:sp>
      <p:sp>
        <p:nvSpPr>
          <p:cNvPr id="31" name="Google Shape;31;p4"/>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34" name="Google Shape;34;p4"/>
          <p:cNvCxnSpPr/>
          <p:nvPr/>
        </p:nvCxnSpPr>
        <p:spPr>
          <a:xfrm>
            <a:off x="1454239" y="3804985"/>
            <a:ext cx="8630446"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5" name="Shape 35"/>
        <p:cNvGrpSpPr/>
        <p:nvPr/>
      </p:nvGrpSpPr>
      <p:grpSpPr>
        <a:xfrm>
          <a:off x="0" y="0"/>
          <a:ext cx="0" cy="0"/>
          <a:chOff x="0" y="0"/>
          <a:chExt cx="0" cy="0"/>
        </a:xfrm>
      </p:grpSpPr>
      <p:sp>
        <p:nvSpPr>
          <p:cNvPr id="36" name="Google Shape;36;p5"/>
          <p:cNvSpPr txBox="1"/>
          <p:nvPr>
            <p:ph type="title"/>
          </p:nvPr>
        </p:nvSpPr>
        <p:spPr>
          <a:xfrm>
            <a:off x="1449217" y="804889"/>
            <a:ext cx="9605635" cy="1059305"/>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5"/>
          <p:cNvSpPr txBox="1"/>
          <p:nvPr>
            <p:ph idx="1" type="body"/>
          </p:nvPr>
        </p:nvSpPr>
        <p:spPr>
          <a:xfrm>
            <a:off x="1447331" y="2010878"/>
            <a:ext cx="4645152" cy="3448595"/>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38" name="Google Shape;38;p5"/>
          <p:cNvSpPr txBox="1"/>
          <p:nvPr>
            <p:ph idx="2" type="body"/>
          </p:nvPr>
        </p:nvSpPr>
        <p:spPr>
          <a:xfrm>
            <a:off x="6413771" y="2017343"/>
            <a:ext cx="4645152" cy="3441520"/>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39" name="Google Shape;39;p5"/>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5"/>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42" name="Google Shape;42;p5"/>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
          <p:cNvSpPr txBox="1"/>
          <p:nvPr>
            <p:ph type="title"/>
          </p:nvPr>
        </p:nvSpPr>
        <p:spPr>
          <a:xfrm>
            <a:off x="1447191" y="804163"/>
            <a:ext cx="9607661" cy="1056319"/>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1447191" y="2019549"/>
            <a:ext cx="4645152" cy="801943"/>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200"/>
              <a:buNone/>
              <a:defRPr b="0" sz="2200" cap="none">
                <a:solidFill>
                  <a:schemeClr val="accent1"/>
                </a:solidFill>
              </a:defRPr>
            </a:lvl1pPr>
            <a:lvl2pPr indent="-228600" lvl="1" marL="914400" algn="l">
              <a:lnSpc>
                <a:spcPct val="120000"/>
              </a:lnSpc>
              <a:spcBef>
                <a:spcPts val="500"/>
              </a:spcBef>
              <a:spcAft>
                <a:spcPts val="0"/>
              </a:spcAft>
              <a:buSzPts val="2000"/>
              <a:buNone/>
              <a:defRPr b="1" sz="2000"/>
            </a:lvl2pPr>
            <a:lvl3pPr indent="-228600" lvl="2" marL="1371600" algn="l">
              <a:lnSpc>
                <a:spcPct val="120000"/>
              </a:lnSpc>
              <a:spcBef>
                <a:spcPts val="500"/>
              </a:spcBef>
              <a:spcAft>
                <a:spcPts val="0"/>
              </a:spcAft>
              <a:buSzPts val="1800"/>
              <a:buNone/>
              <a:defRPr b="1" sz="1800"/>
            </a:lvl3pPr>
            <a:lvl4pPr indent="-228600" lvl="3" marL="1828800" algn="l">
              <a:lnSpc>
                <a:spcPct val="120000"/>
              </a:lnSpc>
              <a:spcBef>
                <a:spcPts val="500"/>
              </a:spcBef>
              <a:spcAft>
                <a:spcPts val="0"/>
              </a:spcAft>
              <a:buSzPts val="1600"/>
              <a:buNone/>
              <a:defRPr b="1" sz="1600"/>
            </a:lvl4pPr>
            <a:lvl5pPr indent="-228600" lvl="4" marL="2286000" algn="l">
              <a:lnSpc>
                <a:spcPct val="120000"/>
              </a:lnSpc>
              <a:spcBef>
                <a:spcPts val="500"/>
              </a:spcBef>
              <a:spcAft>
                <a:spcPts val="0"/>
              </a:spcAft>
              <a:buSzPts val="1600"/>
              <a:buNone/>
              <a:defRPr b="1" sz="1600"/>
            </a:lvl5pPr>
            <a:lvl6pPr indent="-228600" lvl="5" marL="2743200" algn="l">
              <a:lnSpc>
                <a:spcPct val="120000"/>
              </a:lnSpc>
              <a:spcBef>
                <a:spcPts val="500"/>
              </a:spcBef>
              <a:spcAft>
                <a:spcPts val="0"/>
              </a:spcAft>
              <a:buSzPts val="1600"/>
              <a:buNone/>
              <a:defRPr b="1" sz="1600"/>
            </a:lvl6pPr>
            <a:lvl7pPr indent="-228600" lvl="6" marL="3200400" algn="l">
              <a:lnSpc>
                <a:spcPct val="120000"/>
              </a:lnSpc>
              <a:spcBef>
                <a:spcPts val="500"/>
              </a:spcBef>
              <a:spcAft>
                <a:spcPts val="0"/>
              </a:spcAft>
              <a:buSzPts val="1600"/>
              <a:buNone/>
              <a:defRPr b="1" sz="1600"/>
            </a:lvl7pPr>
            <a:lvl8pPr indent="-228600" lvl="7" marL="3657600" algn="l">
              <a:lnSpc>
                <a:spcPct val="120000"/>
              </a:lnSpc>
              <a:spcBef>
                <a:spcPts val="500"/>
              </a:spcBef>
              <a:spcAft>
                <a:spcPts val="0"/>
              </a:spcAft>
              <a:buSzPts val="1600"/>
              <a:buNone/>
              <a:defRPr b="1" sz="1600"/>
            </a:lvl8pPr>
            <a:lvl9pPr indent="-228600" lvl="8" marL="4114800" algn="l">
              <a:lnSpc>
                <a:spcPct val="120000"/>
              </a:lnSpc>
              <a:spcBef>
                <a:spcPts val="500"/>
              </a:spcBef>
              <a:spcAft>
                <a:spcPts val="0"/>
              </a:spcAft>
              <a:buSzPts val="1600"/>
              <a:buNone/>
              <a:defRPr b="1" sz="1600"/>
            </a:lvl9pPr>
          </a:lstStyle>
          <a:p/>
        </p:txBody>
      </p:sp>
      <p:sp>
        <p:nvSpPr>
          <p:cNvPr id="46" name="Google Shape;46;p6"/>
          <p:cNvSpPr txBox="1"/>
          <p:nvPr>
            <p:ph idx="2" type="body"/>
          </p:nvPr>
        </p:nvSpPr>
        <p:spPr>
          <a:xfrm>
            <a:off x="1447191" y="2824269"/>
            <a:ext cx="4645152" cy="2644457"/>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47" name="Google Shape;47;p6"/>
          <p:cNvSpPr txBox="1"/>
          <p:nvPr>
            <p:ph idx="3" type="body"/>
          </p:nvPr>
        </p:nvSpPr>
        <p:spPr>
          <a:xfrm>
            <a:off x="6412362" y="2023003"/>
            <a:ext cx="4645152" cy="80223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2200"/>
              <a:buNone/>
              <a:defRPr b="0" sz="2200" cap="none">
                <a:solidFill>
                  <a:schemeClr val="accent1"/>
                </a:solidFill>
              </a:defRPr>
            </a:lvl1pPr>
            <a:lvl2pPr indent="-228600" lvl="1" marL="914400" algn="l">
              <a:lnSpc>
                <a:spcPct val="120000"/>
              </a:lnSpc>
              <a:spcBef>
                <a:spcPts val="500"/>
              </a:spcBef>
              <a:spcAft>
                <a:spcPts val="0"/>
              </a:spcAft>
              <a:buSzPts val="2000"/>
              <a:buNone/>
              <a:defRPr b="1" sz="2000"/>
            </a:lvl2pPr>
            <a:lvl3pPr indent="-228600" lvl="2" marL="1371600" algn="l">
              <a:lnSpc>
                <a:spcPct val="120000"/>
              </a:lnSpc>
              <a:spcBef>
                <a:spcPts val="500"/>
              </a:spcBef>
              <a:spcAft>
                <a:spcPts val="0"/>
              </a:spcAft>
              <a:buSzPts val="1800"/>
              <a:buNone/>
              <a:defRPr b="1" sz="1800"/>
            </a:lvl3pPr>
            <a:lvl4pPr indent="-228600" lvl="3" marL="1828800" algn="l">
              <a:lnSpc>
                <a:spcPct val="120000"/>
              </a:lnSpc>
              <a:spcBef>
                <a:spcPts val="500"/>
              </a:spcBef>
              <a:spcAft>
                <a:spcPts val="0"/>
              </a:spcAft>
              <a:buSzPts val="1600"/>
              <a:buNone/>
              <a:defRPr b="1" sz="1600"/>
            </a:lvl4pPr>
            <a:lvl5pPr indent="-228600" lvl="4" marL="2286000" algn="l">
              <a:lnSpc>
                <a:spcPct val="120000"/>
              </a:lnSpc>
              <a:spcBef>
                <a:spcPts val="500"/>
              </a:spcBef>
              <a:spcAft>
                <a:spcPts val="0"/>
              </a:spcAft>
              <a:buSzPts val="1600"/>
              <a:buNone/>
              <a:defRPr b="1" sz="1600"/>
            </a:lvl5pPr>
            <a:lvl6pPr indent="-228600" lvl="5" marL="2743200" algn="l">
              <a:lnSpc>
                <a:spcPct val="120000"/>
              </a:lnSpc>
              <a:spcBef>
                <a:spcPts val="500"/>
              </a:spcBef>
              <a:spcAft>
                <a:spcPts val="0"/>
              </a:spcAft>
              <a:buSzPts val="1600"/>
              <a:buNone/>
              <a:defRPr b="1" sz="1600"/>
            </a:lvl6pPr>
            <a:lvl7pPr indent="-228600" lvl="6" marL="3200400" algn="l">
              <a:lnSpc>
                <a:spcPct val="120000"/>
              </a:lnSpc>
              <a:spcBef>
                <a:spcPts val="500"/>
              </a:spcBef>
              <a:spcAft>
                <a:spcPts val="0"/>
              </a:spcAft>
              <a:buSzPts val="1600"/>
              <a:buNone/>
              <a:defRPr b="1" sz="1600"/>
            </a:lvl7pPr>
            <a:lvl8pPr indent="-228600" lvl="7" marL="3657600" algn="l">
              <a:lnSpc>
                <a:spcPct val="120000"/>
              </a:lnSpc>
              <a:spcBef>
                <a:spcPts val="500"/>
              </a:spcBef>
              <a:spcAft>
                <a:spcPts val="0"/>
              </a:spcAft>
              <a:buSzPts val="1600"/>
              <a:buNone/>
              <a:defRPr b="1" sz="1600"/>
            </a:lvl8pPr>
            <a:lvl9pPr indent="-228600" lvl="8" marL="4114800" algn="l">
              <a:lnSpc>
                <a:spcPct val="120000"/>
              </a:lnSpc>
              <a:spcBef>
                <a:spcPts val="500"/>
              </a:spcBef>
              <a:spcAft>
                <a:spcPts val="0"/>
              </a:spcAft>
              <a:buSzPts val="1600"/>
              <a:buNone/>
              <a:defRPr b="1" sz="1600"/>
            </a:lvl9pPr>
          </a:lstStyle>
          <a:p/>
        </p:txBody>
      </p:sp>
      <p:sp>
        <p:nvSpPr>
          <p:cNvPr id="48" name="Google Shape;48;p6"/>
          <p:cNvSpPr txBox="1"/>
          <p:nvPr>
            <p:ph idx="4" type="body"/>
          </p:nvPr>
        </p:nvSpPr>
        <p:spPr>
          <a:xfrm>
            <a:off x="6412362" y="2821491"/>
            <a:ext cx="4645152" cy="2637371"/>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49" name="Google Shape;49;p6"/>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52" name="Google Shape;52;p6"/>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7"/>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7"/>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7"/>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58" name="Google Shape;58;p7"/>
          <p:cNvCxnSpPr/>
          <p:nvPr/>
        </p:nvCxnSpPr>
        <p:spPr>
          <a:xfrm>
            <a:off x="1453896" y="1847088"/>
            <a:ext cx="9607522"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8"/>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8"/>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9"/>
          <p:cNvSpPr txBox="1"/>
          <p:nvPr>
            <p:ph type="title"/>
          </p:nvPr>
        </p:nvSpPr>
        <p:spPr>
          <a:xfrm>
            <a:off x="1444671" y="798973"/>
            <a:ext cx="3273099" cy="224711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Gill Sans"/>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9"/>
          <p:cNvSpPr txBox="1"/>
          <p:nvPr>
            <p:ph idx="1" type="body"/>
          </p:nvPr>
        </p:nvSpPr>
        <p:spPr>
          <a:xfrm>
            <a:off x="5043714" y="798974"/>
            <a:ext cx="6012470" cy="4658826"/>
          </a:xfrm>
          <a:prstGeom prst="rect">
            <a:avLst/>
          </a:prstGeom>
          <a:noFill/>
          <a:ln>
            <a:noFill/>
          </a:ln>
        </p:spPr>
        <p:txBody>
          <a:bodyPr anchorCtr="0" anchor="ctr" bIns="45700" lIns="91425" spcFirstLastPara="1" rIns="91425" wrap="square" tIns="45700">
            <a:noAutofit/>
          </a:bodyPr>
          <a:lstStyle>
            <a:lvl1pPr indent="-342900" lvl="0" marL="457200" algn="l">
              <a:lnSpc>
                <a:spcPct val="120000"/>
              </a:lnSpc>
              <a:spcBef>
                <a:spcPts val="1000"/>
              </a:spcBef>
              <a:spcAft>
                <a:spcPts val="0"/>
              </a:spcAft>
              <a:buSzPts val="1800"/>
              <a:buChar char="•"/>
              <a:defRPr/>
            </a:lvl1pPr>
            <a:lvl2pPr indent="-342900" lvl="1" marL="914400" algn="l">
              <a:lnSpc>
                <a:spcPct val="120000"/>
              </a:lnSpc>
              <a:spcBef>
                <a:spcPts val="500"/>
              </a:spcBef>
              <a:spcAft>
                <a:spcPts val="0"/>
              </a:spcAft>
              <a:buSzPts val="1800"/>
              <a:buChar char="•"/>
              <a:defRPr/>
            </a:lvl2pPr>
            <a:lvl3pPr indent="-342900" lvl="2" marL="1371600" algn="l">
              <a:lnSpc>
                <a:spcPct val="120000"/>
              </a:lnSpc>
              <a:spcBef>
                <a:spcPts val="500"/>
              </a:spcBef>
              <a:spcAft>
                <a:spcPts val="0"/>
              </a:spcAft>
              <a:buSzPts val="1800"/>
              <a:buChar char="•"/>
              <a:defRPr/>
            </a:lvl3pPr>
            <a:lvl4pPr indent="-342900" lvl="3" marL="1828800" algn="l">
              <a:lnSpc>
                <a:spcPct val="120000"/>
              </a:lnSpc>
              <a:spcBef>
                <a:spcPts val="500"/>
              </a:spcBef>
              <a:spcAft>
                <a:spcPts val="0"/>
              </a:spcAft>
              <a:buSzPts val="1800"/>
              <a:buChar char="•"/>
              <a:defRPr/>
            </a:lvl4pPr>
            <a:lvl5pPr indent="-342900" lvl="4" marL="2286000" algn="l">
              <a:lnSpc>
                <a:spcPct val="120000"/>
              </a:lnSpc>
              <a:spcBef>
                <a:spcPts val="500"/>
              </a:spcBef>
              <a:spcAft>
                <a:spcPts val="0"/>
              </a:spcAft>
              <a:buSzPts val="1800"/>
              <a:buChar char="•"/>
              <a:defRPr/>
            </a:lvl5pPr>
            <a:lvl6pPr indent="-342900" lvl="5" marL="2743200" algn="l">
              <a:lnSpc>
                <a:spcPct val="120000"/>
              </a:lnSpc>
              <a:spcBef>
                <a:spcPts val="500"/>
              </a:spcBef>
              <a:spcAft>
                <a:spcPts val="0"/>
              </a:spcAft>
              <a:buSzPts val="1800"/>
              <a:buChar char="•"/>
              <a:defRPr/>
            </a:lvl6pPr>
            <a:lvl7pPr indent="-342900" lvl="6" marL="3200400" algn="l">
              <a:lnSpc>
                <a:spcPct val="120000"/>
              </a:lnSpc>
              <a:spcBef>
                <a:spcPts val="500"/>
              </a:spcBef>
              <a:spcAft>
                <a:spcPts val="0"/>
              </a:spcAft>
              <a:buSzPts val="1800"/>
              <a:buChar char="•"/>
              <a:defRPr/>
            </a:lvl7pPr>
            <a:lvl8pPr indent="-342900" lvl="7" marL="3657600" algn="l">
              <a:lnSpc>
                <a:spcPct val="120000"/>
              </a:lnSpc>
              <a:spcBef>
                <a:spcPts val="500"/>
              </a:spcBef>
              <a:spcAft>
                <a:spcPts val="0"/>
              </a:spcAft>
              <a:buSzPts val="1800"/>
              <a:buChar char="•"/>
              <a:defRPr/>
            </a:lvl8pPr>
            <a:lvl9pPr indent="-342900" lvl="8" marL="4114800" algn="l">
              <a:lnSpc>
                <a:spcPct val="120000"/>
              </a:lnSpc>
              <a:spcBef>
                <a:spcPts val="500"/>
              </a:spcBef>
              <a:spcAft>
                <a:spcPts val="0"/>
              </a:spcAft>
              <a:buSzPts val="1800"/>
              <a:buChar char="•"/>
              <a:defRPr/>
            </a:lvl9pPr>
          </a:lstStyle>
          <a:p/>
        </p:txBody>
      </p:sp>
      <p:sp>
        <p:nvSpPr>
          <p:cNvPr id="66" name="Google Shape;66;p9"/>
          <p:cNvSpPr txBox="1"/>
          <p:nvPr>
            <p:ph idx="2" type="body"/>
          </p:nvPr>
        </p:nvSpPr>
        <p:spPr>
          <a:xfrm>
            <a:off x="1444671" y="3205491"/>
            <a:ext cx="3275013" cy="2248181"/>
          </a:xfrm>
          <a:prstGeom prst="rect">
            <a:avLst/>
          </a:prstGeom>
          <a:noFill/>
          <a:ln>
            <a:noFill/>
          </a:ln>
        </p:spPr>
        <p:txBody>
          <a:bodyPr anchorCtr="0" anchor="t" bIns="45700" lIns="91425" spcFirstLastPara="1" rIns="91425" wrap="square" tIns="45700">
            <a:noAutofit/>
          </a:bodyPr>
          <a:lstStyle>
            <a:lvl1pPr indent="-228600" lvl="0" marL="457200" algn="l">
              <a:lnSpc>
                <a:spcPct val="120000"/>
              </a:lnSpc>
              <a:spcBef>
                <a:spcPts val="1000"/>
              </a:spcBef>
              <a:spcAft>
                <a:spcPts val="0"/>
              </a:spcAft>
              <a:buSzPts val="1600"/>
              <a:buNone/>
              <a:defRPr sz="1600"/>
            </a:lvl1pPr>
            <a:lvl2pPr indent="-228600" lvl="1" marL="914400" algn="l">
              <a:lnSpc>
                <a:spcPct val="120000"/>
              </a:lnSpc>
              <a:spcBef>
                <a:spcPts val="500"/>
              </a:spcBef>
              <a:spcAft>
                <a:spcPts val="0"/>
              </a:spcAft>
              <a:buSzPts val="1400"/>
              <a:buNone/>
              <a:defRPr sz="1400"/>
            </a:lvl2pPr>
            <a:lvl3pPr indent="-228600" lvl="2" marL="1371600" algn="l">
              <a:lnSpc>
                <a:spcPct val="120000"/>
              </a:lnSpc>
              <a:spcBef>
                <a:spcPts val="500"/>
              </a:spcBef>
              <a:spcAft>
                <a:spcPts val="0"/>
              </a:spcAft>
              <a:buSzPts val="1200"/>
              <a:buNone/>
              <a:defRPr sz="1200"/>
            </a:lvl3pPr>
            <a:lvl4pPr indent="-228600" lvl="3" marL="1828800" algn="l">
              <a:lnSpc>
                <a:spcPct val="120000"/>
              </a:lnSpc>
              <a:spcBef>
                <a:spcPts val="500"/>
              </a:spcBef>
              <a:spcAft>
                <a:spcPts val="0"/>
              </a:spcAft>
              <a:buSzPts val="1000"/>
              <a:buNone/>
              <a:defRPr sz="1000"/>
            </a:lvl4pPr>
            <a:lvl5pPr indent="-228600" lvl="4" marL="2286000" algn="l">
              <a:lnSpc>
                <a:spcPct val="120000"/>
              </a:lnSpc>
              <a:spcBef>
                <a:spcPts val="500"/>
              </a:spcBef>
              <a:spcAft>
                <a:spcPts val="0"/>
              </a:spcAft>
              <a:buSzPts val="1000"/>
              <a:buNone/>
              <a:defRPr sz="1000"/>
            </a:lvl5pPr>
            <a:lvl6pPr indent="-228600" lvl="5" marL="2743200" algn="l">
              <a:lnSpc>
                <a:spcPct val="120000"/>
              </a:lnSpc>
              <a:spcBef>
                <a:spcPts val="500"/>
              </a:spcBef>
              <a:spcAft>
                <a:spcPts val="0"/>
              </a:spcAft>
              <a:buSzPts val="1000"/>
              <a:buNone/>
              <a:defRPr sz="1000"/>
            </a:lvl6pPr>
            <a:lvl7pPr indent="-228600" lvl="6" marL="3200400" algn="l">
              <a:lnSpc>
                <a:spcPct val="120000"/>
              </a:lnSpc>
              <a:spcBef>
                <a:spcPts val="500"/>
              </a:spcBef>
              <a:spcAft>
                <a:spcPts val="0"/>
              </a:spcAft>
              <a:buSzPts val="1000"/>
              <a:buNone/>
              <a:defRPr sz="1000"/>
            </a:lvl7pPr>
            <a:lvl8pPr indent="-228600" lvl="7" marL="3657600" algn="l">
              <a:lnSpc>
                <a:spcPct val="120000"/>
              </a:lnSpc>
              <a:spcBef>
                <a:spcPts val="500"/>
              </a:spcBef>
              <a:spcAft>
                <a:spcPts val="0"/>
              </a:spcAft>
              <a:buSzPts val="1000"/>
              <a:buNone/>
              <a:defRPr sz="1000"/>
            </a:lvl8pPr>
            <a:lvl9pPr indent="-228600" lvl="8" marL="4114800" algn="l">
              <a:lnSpc>
                <a:spcPct val="120000"/>
              </a:lnSpc>
              <a:spcBef>
                <a:spcPts val="500"/>
              </a:spcBef>
              <a:spcAft>
                <a:spcPts val="0"/>
              </a:spcAft>
              <a:buSzPts val="1000"/>
              <a:buNone/>
              <a:defRPr sz="1000"/>
            </a:lvl9pPr>
          </a:lstStyle>
          <a:p/>
        </p:txBody>
      </p:sp>
      <p:sp>
        <p:nvSpPr>
          <p:cNvPr id="67" name="Google Shape;67;p9"/>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9"/>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9"/>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70" name="Google Shape;70;p9"/>
          <p:cNvCxnSpPr/>
          <p:nvPr/>
        </p:nvCxnSpPr>
        <p:spPr>
          <a:xfrm>
            <a:off x="1448280" y="3205491"/>
            <a:ext cx="3269490"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1" name="Shape 71"/>
        <p:cNvGrpSpPr/>
        <p:nvPr/>
      </p:nvGrpSpPr>
      <p:grpSpPr>
        <a:xfrm>
          <a:off x="0" y="0"/>
          <a:ext cx="0" cy="0"/>
          <a:chOff x="0" y="0"/>
          <a:chExt cx="0" cy="0"/>
        </a:xfrm>
      </p:grpSpPr>
      <p:grpSp>
        <p:nvGrpSpPr>
          <p:cNvPr id="72" name="Google Shape;72;p10"/>
          <p:cNvGrpSpPr/>
          <p:nvPr/>
        </p:nvGrpSpPr>
        <p:grpSpPr>
          <a:xfrm>
            <a:off x="7477387" y="482170"/>
            <a:ext cx="4074533" cy="5149101"/>
            <a:chOff x="7477387" y="482170"/>
            <a:chExt cx="4074533" cy="5149101"/>
          </a:xfrm>
        </p:grpSpPr>
        <p:sp>
          <p:nvSpPr>
            <p:cNvPr id="73" name="Google Shape;73;p10"/>
            <p:cNvSpPr/>
            <p:nvPr/>
          </p:nvSpPr>
          <p:spPr>
            <a:xfrm>
              <a:off x="7477387" y="482170"/>
              <a:ext cx="4074533" cy="5149101"/>
            </a:xfrm>
            <a:prstGeom prst="rect">
              <a:avLst/>
            </a:prstGeom>
            <a:gradFill>
              <a:gsLst>
                <a:gs pos="0">
                  <a:srgbClr val="000001"/>
                </a:gs>
                <a:gs pos="100000">
                  <a:srgbClr val="191919"/>
                </a:gs>
              </a:gsLst>
              <a:lin ang="5400000" scaled="0"/>
            </a:gradFill>
            <a:ln>
              <a:noFill/>
            </a:ln>
            <a:effectLst>
              <a:outerShdw blurRad="127000" sx="98000" rotWithShape="0" algn="tl" dir="4740000" dist="228600" sy="98000">
                <a:srgbClr val="000000">
                  <a:alpha val="33725"/>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0"/>
            <p:cNvSpPr/>
            <p:nvPr/>
          </p:nvSpPr>
          <p:spPr>
            <a:xfrm>
              <a:off x="7790446" y="812506"/>
              <a:ext cx="3450289" cy="4466452"/>
            </a:xfrm>
            <a:prstGeom prst="rect">
              <a:avLst/>
            </a:prstGeom>
            <a:gradFill>
              <a:gsLst>
                <a:gs pos="0">
                  <a:srgbClr val="DADADA"/>
                </a:gs>
                <a:gs pos="100000">
                  <a:srgbClr val="FFFFFE"/>
                </a:gs>
              </a:gsLst>
              <a:lin ang="16200000" scaled="0"/>
            </a:gradFill>
            <a:ln cap="flat" cmpd="sng" w="50800">
              <a:solidFill>
                <a:srgbClr val="191919"/>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5" name="Google Shape;75;p10"/>
          <p:cNvSpPr txBox="1"/>
          <p:nvPr>
            <p:ph type="title"/>
          </p:nvPr>
        </p:nvSpPr>
        <p:spPr>
          <a:xfrm>
            <a:off x="1451206" y="1129513"/>
            <a:ext cx="5532328" cy="1830584"/>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0"/>
          <p:cNvSpPr/>
          <p:nvPr>
            <p:ph idx="2" type="pic"/>
          </p:nvPr>
        </p:nvSpPr>
        <p:spPr>
          <a:xfrm>
            <a:off x="8124389" y="1122542"/>
            <a:ext cx="2791171" cy="3866327"/>
          </a:xfrm>
          <a:prstGeom prst="rect">
            <a:avLst/>
          </a:prstGeom>
          <a:solidFill>
            <a:srgbClr val="D8D8D8"/>
          </a:solidFill>
          <a:ln>
            <a:noFill/>
          </a:ln>
        </p:spPr>
        <p:txBody>
          <a:bodyPr anchorCtr="0" anchor="t" bIns="45700" lIns="91425" spcFirstLastPara="1" rIns="91425" wrap="square" tIns="45700">
            <a:noAutofit/>
          </a:bodyPr>
          <a:lstStyle>
            <a:lvl1pPr lvl="0" marR="0" rtl="0" algn="ctr">
              <a:lnSpc>
                <a:spcPct val="120000"/>
              </a:lnSpc>
              <a:spcBef>
                <a:spcPts val="1000"/>
              </a:spcBef>
              <a:spcAft>
                <a:spcPts val="0"/>
              </a:spcAft>
              <a:buClr>
                <a:schemeClr val="accent1"/>
              </a:buClr>
              <a:buSzPts val="3200"/>
              <a:buFont typeface="Arial"/>
              <a:buNone/>
              <a:defRPr b="0" i="0" sz="3200" u="none" cap="none" strike="noStrike">
                <a:solidFill>
                  <a:schemeClr val="dk1"/>
                </a:solidFill>
                <a:latin typeface="Gill Sans"/>
                <a:ea typeface="Gill Sans"/>
                <a:cs typeface="Gill Sans"/>
                <a:sym typeface="Gill Sans"/>
              </a:defRPr>
            </a:lvl1pPr>
            <a:lvl2pPr lvl="1" marR="0" rtl="0" algn="l">
              <a:lnSpc>
                <a:spcPct val="120000"/>
              </a:lnSpc>
              <a:spcBef>
                <a:spcPts val="500"/>
              </a:spcBef>
              <a:spcAft>
                <a:spcPts val="0"/>
              </a:spcAft>
              <a:buClr>
                <a:schemeClr val="accent1"/>
              </a:buClr>
              <a:buSzPts val="2800"/>
              <a:buFont typeface="Arial"/>
              <a:buNone/>
              <a:defRPr b="0" i="0" sz="2800" u="none" cap="none" strike="noStrike">
                <a:solidFill>
                  <a:schemeClr val="dk1"/>
                </a:solidFill>
                <a:latin typeface="Gill Sans"/>
                <a:ea typeface="Gill Sans"/>
                <a:cs typeface="Gill Sans"/>
                <a:sym typeface="Gill Sans"/>
              </a:defRPr>
            </a:lvl2pPr>
            <a:lvl3pPr lvl="2" marR="0" rtl="0" algn="l">
              <a:lnSpc>
                <a:spcPct val="120000"/>
              </a:lnSpc>
              <a:spcBef>
                <a:spcPts val="500"/>
              </a:spcBef>
              <a:spcAft>
                <a:spcPts val="0"/>
              </a:spcAft>
              <a:buClr>
                <a:schemeClr val="accent1"/>
              </a:buClr>
              <a:buSzPts val="2400"/>
              <a:buFont typeface="Arial"/>
              <a:buNone/>
              <a:defRPr b="0" i="0" sz="2400" u="none" cap="none" strike="noStrike">
                <a:solidFill>
                  <a:schemeClr val="dk1"/>
                </a:solidFill>
                <a:latin typeface="Gill Sans"/>
                <a:ea typeface="Gill Sans"/>
                <a:cs typeface="Gill Sans"/>
                <a:sym typeface="Gill Sans"/>
              </a:defRPr>
            </a:lvl3pPr>
            <a:lvl4pPr lvl="3"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4pPr>
            <a:lvl5pPr lvl="4"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5pPr>
            <a:lvl6pPr lvl="5"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6pPr>
            <a:lvl7pPr lvl="6"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7pPr>
            <a:lvl8pPr lvl="7"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8pPr>
            <a:lvl9pPr lvl="8" marR="0" rtl="0" algn="l">
              <a:lnSpc>
                <a:spcPct val="120000"/>
              </a:lnSpc>
              <a:spcBef>
                <a:spcPts val="500"/>
              </a:spcBef>
              <a:spcAft>
                <a:spcPts val="0"/>
              </a:spcAft>
              <a:buClr>
                <a:schemeClr val="accent1"/>
              </a:buClr>
              <a:buSzPts val="2000"/>
              <a:buFont typeface="Arial"/>
              <a:buNone/>
              <a:defRPr b="0" i="0" sz="2000" u="none" cap="none" strike="noStrike">
                <a:solidFill>
                  <a:schemeClr val="dk1"/>
                </a:solidFill>
                <a:latin typeface="Gill Sans"/>
                <a:ea typeface="Gill Sans"/>
                <a:cs typeface="Gill Sans"/>
                <a:sym typeface="Gill Sans"/>
              </a:defRPr>
            </a:lvl9pPr>
          </a:lstStyle>
          <a:p/>
        </p:txBody>
      </p:sp>
      <p:sp>
        <p:nvSpPr>
          <p:cNvPr id="77" name="Google Shape;77;p10"/>
          <p:cNvSpPr txBox="1"/>
          <p:nvPr>
            <p:ph idx="1" type="body"/>
          </p:nvPr>
        </p:nvSpPr>
        <p:spPr>
          <a:xfrm>
            <a:off x="1450329" y="3145992"/>
            <a:ext cx="5524404" cy="2003742"/>
          </a:xfrm>
          <a:prstGeom prst="rect">
            <a:avLst/>
          </a:prstGeom>
          <a:noFill/>
          <a:ln>
            <a:noFill/>
          </a:ln>
        </p:spPr>
        <p:txBody>
          <a:bodyPr anchorCtr="0" anchor="t" bIns="45700" lIns="91425" spcFirstLastPara="1" rIns="91425" wrap="square" tIns="45700">
            <a:noAutofit/>
          </a:bodyPr>
          <a:lstStyle>
            <a:lvl1pPr indent="-228600" lvl="0" marL="457200" algn="l">
              <a:lnSpc>
                <a:spcPct val="120000"/>
              </a:lnSpc>
              <a:spcBef>
                <a:spcPts val="1000"/>
              </a:spcBef>
              <a:spcAft>
                <a:spcPts val="0"/>
              </a:spcAft>
              <a:buSzPts val="1800"/>
              <a:buNone/>
              <a:defRPr sz="1800"/>
            </a:lvl1pPr>
            <a:lvl2pPr indent="-228600" lvl="1" marL="914400" algn="l">
              <a:lnSpc>
                <a:spcPct val="120000"/>
              </a:lnSpc>
              <a:spcBef>
                <a:spcPts val="500"/>
              </a:spcBef>
              <a:spcAft>
                <a:spcPts val="0"/>
              </a:spcAft>
              <a:buSzPts val="1400"/>
              <a:buNone/>
              <a:defRPr sz="1400"/>
            </a:lvl2pPr>
            <a:lvl3pPr indent="-228600" lvl="2" marL="1371600" algn="l">
              <a:lnSpc>
                <a:spcPct val="120000"/>
              </a:lnSpc>
              <a:spcBef>
                <a:spcPts val="500"/>
              </a:spcBef>
              <a:spcAft>
                <a:spcPts val="0"/>
              </a:spcAft>
              <a:buSzPts val="1200"/>
              <a:buNone/>
              <a:defRPr sz="1200"/>
            </a:lvl3pPr>
            <a:lvl4pPr indent="-228600" lvl="3" marL="1828800" algn="l">
              <a:lnSpc>
                <a:spcPct val="120000"/>
              </a:lnSpc>
              <a:spcBef>
                <a:spcPts val="500"/>
              </a:spcBef>
              <a:spcAft>
                <a:spcPts val="0"/>
              </a:spcAft>
              <a:buSzPts val="1000"/>
              <a:buNone/>
              <a:defRPr sz="1000"/>
            </a:lvl4pPr>
            <a:lvl5pPr indent="-228600" lvl="4" marL="2286000" algn="l">
              <a:lnSpc>
                <a:spcPct val="120000"/>
              </a:lnSpc>
              <a:spcBef>
                <a:spcPts val="500"/>
              </a:spcBef>
              <a:spcAft>
                <a:spcPts val="0"/>
              </a:spcAft>
              <a:buSzPts val="1000"/>
              <a:buNone/>
              <a:defRPr sz="1000"/>
            </a:lvl5pPr>
            <a:lvl6pPr indent="-228600" lvl="5" marL="2743200" algn="l">
              <a:lnSpc>
                <a:spcPct val="120000"/>
              </a:lnSpc>
              <a:spcBef>
                <a:spcPts val="500"/>
              </a:spcBef>
              <a:spcAft>
                <a:spcPts val="0"/>
              </a:spcAft>
              <a:buSzPts val="1000"/>
              <a:buNone/>
              <a:defRPr sz="1000"/>
            </a:lvl6pPr>
            <a:lvl7pPr indent="-228600" lvl="6" marL="3200400" algn="l">
              <a:lnSpc>
                <a:spcPct val="120000"/>
              </a:lnSpc>
              <a:spcBef>
                <a:spcPts val="500"/>
              </a:spcBef>
              <a:spcAft>
                <a:spcPts val="0"/>
              </a:spcAft>
              <a:buSzPts val="1000"/>
              <a:buNone/>
              <a:defRPr sz="1000"/>
            </a:lvl7pPr>
            <a:lvl8pPr indent="-228600" lvl="7" marL="3657600" algn="l">
              <a:lnSpc>
                <a:spcPct val="120000"/>
              </a:lnSpc>
              <a:spcBef>
                <a:spcPts val="500"/>
              </a:spcBef>
              <a:spcAft>
                <a:spcPts val="0"/>
              </a:spcAft>
              <a:buSzPts val="1000"/>
              <a:buNone/>
              <a:defRPr sz="1000"/>
            </a:lvl8pPr>
            <a:lvl9pPr indent="-228600" lvl="8" marL="4114800" algn="l">
              <a:lnSpc>
                <a:spcPct val="120000"/>
              </a:lnSpc>
              <a:spcBef>
                <a:spcPts val="500"/>
              </a:spcBef>
              <a:spcAft>
                <a:spcPts val="0"/>
              </a:spcAft>
              <a:buSzPts val="1000"/>
              <a:buNone/>
              <a:defRPr sz="1000"/>
            </a:lvl9pPr>
          </a:lstStyle>
          <a:p/>
        </p:txBody>
      </p:sp>
      <p:sp>
        <p:nvSpPr>
          <p:cNvPr id="78" name="Google Shape;78;p10"/>
          <p:cNvSpPr txBox="1"/>
          <p:nvPr>
            <p:ph idx="10" type="dt"/>
          </p:nvPr>
        </p:nvSpPr>
        <p:spPr>
          <a:xfrm>
            <a:off x="1447382" y="5469856"/>
            <a:ext cx="5527351" cy="3201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0"/>
          <p:cNvSpPr txBox="1"/>
          <p:nvPr>
            <p:ph idx="11" type="ftr"/>
          </p:nvPr>
        </p:nvSpPr>
        <p:spPr>
          <a:xfrm>
            <a:off x="1447382" y="318640"/>
            <a:ext cx="5541004" cy="32093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0"/>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81" name="Google Shape;81;p10"/>
          <p:cNvCxnSpPr/>
          <p:nvPr/>
        </p:nvCxnSpPr>
        <p:spPr>
          <a:xfrm>
            <a:off x="1447382" y="3143605"/>
            <a:ext cx="5527351" cy="0"/>
          </a:xfrm>
          <a:prstGeom prst="straightConnector1">
            <a:avLst/>
          </a:prstGeom>
          <a:noFill/>
          <a:ln cap="flat" cmpd="sng" w="31750">
            <a:solidFill>
              <a:schemeClr val="accent1"/>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E9E6"/>
            </a:gs>
            <a:gs pos="100000">
              <a:srgbClr val="C9C5C0"/>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p:nvPr/>
        </p:nvSpPr>
        <p:spPr>
          <a:xfrm>
            <a:off x="0" y="2019476"/>
            <a:ext cx="12192000" cy="4105941"/>
          </a:xfrm>
          <a:prstGeom prst="rect">
            <a:avLst/>
          </a:prstGeom>
          <a:gradFill>
            <a:gsLst>
              <a:gs pos="0">
                <a:srgbClr val="DFDBD5">
                  <a:alpha val="0"/>
                </a:srgbClr>
              </a:gs>
              <a:gs pos="100000">
                <a:schemeClr val="lt2"/>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 name="Google Shape;7;p1"/>
          <p:cNvPicPr preferRelativeResize="0"/>
          <p:nvPr/>
        </p:nvPicPr>
        <p:blipFill rotWithShape="1">
          <a:blip r:embed="rId1">
            <a:alphaModFix/>
          </a:blip>
          <a:srcRect b="-1538" l="0" r="0" t="1538"/>
          <a:stretch/>
        </p:blipFill>
        <p:spPr>
          <a:xfrm>
            <a:off x="0" y="6126480"/>
            <a:ext cx="12192000" cy="742950"/>
          </a:xfrm>
          <a:prstGeom prst="rect">
            <a:avLst/>
          </a:prstGeom>
          <a:noFill/>
          <a:ln>
            <a:noFill/>
          </a:ln>
        </p:spPr>
      </p:pic>
      <p:sp>
        <p:nvSpPr>
          <p:cNvPr id="8" name="Google Shape;8;p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Gill Sans"/>
              <a:buNone/>
              <a:defRPr b="0" i="0" sz="3200" u="none" cap="none" strike="noStrik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20000"/>
              </a:lnSpc>
              <a:spcBef>
                <a:spcPts val="1000"/>
              </a:spcBef>
              <a:spcAft>
                <a:spcPts val="0"/>
              </a:spcAft>
              <a:buClr>
                <a:schemeClr val="accent1"/>
              </a:buClr>
              <a:buSzPts val="2000"/>
              <a:buFont typeface="Arial"/>
              <a:buChar char="•"/>
              <a:defRPr b="0" i="0" sz="2000" u="none" cap="none" strike="noStrike">
                <a:solidFill>
                  <a:schemeClr val="dk1"/>
                </a:solidFill>
                <a:latin typeface="Gill Sans"/>
                <a:ea typeface="Gill Sans"/>
                <a:cs typeface="Gill Sans"/>
                <a:sym typeface="Gill Sans"/>
              </a:defRPr>
            </a:lvl1pPr>
            <a:lvl2pPr indent="-342900" lvl="1" marL="914400" marR="0" rtl="0" algn="l">
              <a:lnSpc>
                <a:spcPct val="120000"/>
              </a:lnSpc>
              <a:spcBef>
                <a:spcPts val="500"/>
              </a:spcBef>
              <a:spcAft>
                <a:spcPts val="0"/>
              </a:spcAft>
              <a:buClr>
                <a:schemeClr val="accent1"/>
              </a:buClr>
              <a:buSzPts val="1800"/>
              <a:buFont typeface="Arial"/>
              <a:buChar char="•"/>
              <a:defRPr b="0" i="0" sz="1800" u="none" cap="none" strike="noStrike">
                <a:solidFill>
                  <a:schemeClr val="dk1"/>
                </a:solidFill>
                <a:latin typeface="Gill Sans"/>
                <a:ea typeface="Gill Sans"/>
                <a:cs typeface="Gill Sans"/>
                <a:sym typeface="Gill Sans"/>
              </a:defRPr>
            </a:lvl2pPr>
            <a:lvl3pPr indent="-330200" lvl="2" marL="1371600" marR="0" rtl="0" algn="l">
              <a:lnSpc>
                <a:spcPct val="120000"/>
              </a:lnSpc>
              <a:spcBef>
                <a:spcPts val="500"/>
              </a:spcBef>
              <a:spcAft>
                <a:spcPts val="0"/>
              </a:spcAft>
              <a:buClr>
                <a:schemeClr val="accent1"/>
              </a:buClr>
              <a:buSzPts val="1600"/>
              <a:buFont typeface="Arial"/>
              <a:buChar char="•"/>
              <a:defRPr b="0" i="0" sz="1600" u="none" cap="none" strike="noStrike">
                <a:solidFill>
                  <a:schemeClr val="dk1"/>
                </a:solidFill>
                <a:latin typeface="Gill Sans"/>
                <a:ea typeface="Gill Sans"/>
                <a:cs typeface="Gill Sans"/>
                <a:sym typeface="Gill Sans"/>
              </a:defRPr>
            </a:lvl3pPr>
            <a:lvl4pPr indent="-317500" lvl="3" marL="1828800" marR="0" rtl="0" algn="l">
              <a:lnSpc>
                <a:spcPct val="120000"/>
              </a:lnSpc>
              <a:spcBef>
                <a:spcPts val="500"/>
              </a:spcBef>
              <a:spcAft>
                <a:spcPts val="0"/>
              </a:spcAft>
              <a:buClr>
                <a:schemeClr val="accent1"/>
              </a:buClr>
              <a:buSzPts val="1400"/>
              <a:buFont typeface="Arial"/>
              <a:buChar char="•"/>
              <a:defRPr b="0" i="0" sz="1400" u="none" cap="none" strike="noStrike">
                <a:solidFill>
                  <a:schemeClr val="dk1"/>
                </a:solidFill>
                <a:latin typeface="Gill Sans"/>
                <a:ea typeface="Gill Sans"/>
                <a:cs typeface="Gill Sans"/>
                <a:sym typeface="Gill Sans"/>
              </a:defRPr>
            </a:lvl4pPr>
            <a:lvl5pPr indent="-304800" lvl="4" marL="22860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5pPr>
            <a:lvl6pPr indent="-304800" lvl="5" marL="27432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6pPr>
            <a:lvl7pPr indent="-304800" lvl="6" marL="32004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7pPr>
            <a:lvl8pPr indent="-304800" lvl="7" marL="36576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8pPr>
            <a:lvl9pPr indent="-304800" lvl="8" marL="4114800" marR="0" rtl="0" algn="l">
              <a:lnSpc>
                <a:spcPct val="120000"/>
              </a:lnSpc>
              <a:spcBef>
                <a:spcPts val="500"/>
              </a:spcBef>
              <a:spcAft>
                <a:spcPts val="0"/>
              </a:spcAft>
              <a:buClr>
                <a:schemeClr val="accent1"/>
              </a:buClr>
              <a:buSzPts val="1200"/>
              <a:buFont typeface="Arial"/>
              <a:buChar char="•"/>
              <a:defRPr b="0" i="0" sz="1200" u="none" cap="none" strike="noStrike">
                <a:solidFill>
                  <a:schemeClr val="dk1"/>
                </a:solidFill>
                <a:latin typeface="Gill Sans"/>
                <a:ea typeface="Gill Sans"/>
                <a:cs typeface="Gill Sans"/>
                <a:sym typeface="Gill Sans"/>
              </a:defRPr>
            </a:lvl9pPr>
          </a:lstStyle>
          <a:p/>
        </p:txBody>
      </p:sp>
      <p:sp>
        <p:nvSpPr>
          <p:cNvPr id="10" name="Google Shape;10;p1"/>
          <p:cNvSpPr txBox="1"/>
          <p:nvPr>
            <p:ph idx="10" type="dt"/>
          </p:nvPr>
        </p:nvSpPr>
        <p:spPr>
          <a:xfrm>
            <a:off x="7554138" y="330370"/>
            <a:ext cx="3500715" cy="309201"/>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rgbClr val="888888"/>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1" name="Google Shape;11;p1"/>
          <p:cNvSpPr txBox="1"/>
          <p:nvPr>
            <p:ph idx="11" type="ftr"/>
          </p:nvPr>
        </p:nvSpPr>
        <p:spPr>
          <a:xfrm>
            <a:off x="1451579" y="329307"/>
            <a:ext cx="5938836" cy="309201"/>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888888"/>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2" name="Google Shape;12;p1"/>
          <p:cNvSpPr txBox="1"/>
          <p:nvPr>
            <p:ph idx="12" type="sldNum"/>
          </p:nvPr>
        </p:nvSpPr>
        <p:spPr>
          <a:xfrm>
            <a:off x="480060" y="798973"/>
            <a:ext cx="811019" cy="503578"/>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buNone/>
              <a:defRPr b="0" i="0" sz="2800" u="none" cap="none" strike="noStrike">
                <a:solidFill>
                  <a:schemeClr val="accent1"/>
                </a:solidFill>
                <a:latin typeface="Gill Sans"/>
                <a:ea typeface="Gill Sans"/>
                <a:cs typeface="Gill Sans"/>
                <a:sym typeface="Gill Sans"/>
              </a:defRPr>
            </a:lvl1pPr>
            <a:lvl2pPr indent="0" lvl="1" marL="0" marR="0" rtl="0" algn="r">
              <a:spcBef>
                <a:spcPts val="0"/>
              </a:spcBef>
              <a:buNone/>
              <a:defRPr b="0" i="0" sz="2800" u="none" cap="none" strike="noStrike">
                <a:solidFill>
                  <a:schemeClr val="accent1"/>
                </a:solidFill>
                <a:latin typeface="Gill Sans"/>
                <a:ea typeface="Gill Sans"/>
                <a:cs typeface="Gill Sans"/>
                <a:sym typeface="Gill Sans"/>
              </a:defRPr>
            </a:lvl2pPr>
            <a:lvl3pPr indent="0" lvl="2" marL="0" marR="0" rtl="0" algn="r">
              <a:spcBef>
                <a:spcPts val="0"/>
              </a:spcBef>
              <a:buNone/>
              <a:defRPr b="0" i="0" sz="2800" u="none" cap="none" strike="noStrike">
                <a:solidFill>
                  <a:schemeClr val="accent1"/>
                </a:solidFill>
                <a:latin typeface="Gill Sans"/>
                <a:ea typeface="Gill Sans"/>
                <a:cs typeface="Gill Sans"/>
                <a:sym typeface="Gill Sans"/>
              </a:defRPr>
            </a:lvl3pPr>
            <a:lvl4pPr indent="0" lvl="3" marL="0" marR="0" rtl="0" algn="r">
              <a:spcBef>
                <a:spcPts val="0"/>
              </a:spcBef>
              <a:buNone/>
              <a:defRPr b="0" i="0" sz="2800" u="none" cap="none" strike="noStrike">
                <a:solidFill>
                  <a:schemeClr val="accent1"/>
                </a:solidFill>
                <a:latin typeface="Gill Sans"/>
                <a:ea typeface="Gill Sans"/>
                <a:cs typeface="Gill Sans"/>
                <a:sym typeface="Gill Sans"/>
              </a:defRPr>
            </a:lvl4pPr>
            <a:lvl5pPr indent="0" lvl="4" marL="0" marR="0" rtl="0" algn="r">
              <a:spcBef>
                <a:spcPts val="0"/>
              </a:spcBef>
              <a:buNone/>
              <a:defRPr b="0" i="0" sz="2800" u="none" cap="none" strike="noStrike">
                <a:solidFill>
                  <a:schemeClr val="accent1"/>
                </a:solidFill>
                <a:latin typeface="Gill Sans"/>
                <a:ea typeface="Gill Sans"/>
                <a:cs typeface="Gill Sans"/>
                <a:sym typeface="Gill Sans"/>
              </a:defRPr>
            </a:lvl5pPr>
            <a:lvl6pPr indent="0" lvl="5" marL="0" marR="0" rtl="0" algn="r">
              <a:spcBef>
                <a:spcPts val="0"/>
              </a:spcBef>
              <a:buNone/>
              <a:defRPr b="0" i="0" sz="2800" u="none" cap="none" strike="noStrike">
                <a:solidFill>
                  <a:schemeClr val="accent1"/>
                </a:solidFill>
                <a:latin typeface="Gill Sans"/>
                <a:ea typeface="Gill Sans"/>
                <a:cs typeface="Gill Sans"/>
                <a:sym typeface="Gill Sans"/>
              </a:defRPr>
            </a:lvl6pPr>
            <a:lvl7pPr indent="0" lvl="6" marL="0" marR="0" rtl="0" algn="r">
              <a:spcBef>
                <a:spcPts val="0"/>
              </a:spcBef>
              <a:buNone/>
              <a:defRPr b="0" i="0" sz="2800" u="none" cap="none" strike="noStrike">
                <a:solidFill>
                  <a:schemeClr val="accent1"/>
                </a:solidFill>
                <a:latin typeface="Gill Sans"/>
                <a:ea typeface="Gill Sans"/>
                <a:cs typeface="Gill Sans"/>
                <a:sym typeface="Gill Sans"/>
              </a:defRPr>
            </a:lvl7pPr>
            <a:lvl8pPr indent="0" lvl="7" marL="0" marR="0" rtl="0" algn="r">
              <a:spcBef>
                <a:spcPts val="0"/>
              </a:spcBef>
              <a:buNone/>
              <a:defRPr b="0" i="0" sz="2800" u="none" cap="none" strike="noStrike">
                <a:solidFill>
                  <a:schemeClr val="accent1"/>
                </a:solidFill>
                <a:latin typeface="Gill Sans"/>
                <a:ea typeface="Gill Sans"/>
                <a:cs typeface="Gill Sans"/>
                <a:sym typeface="Gill Sans"/>
              </a:defRPr>
            </a:lvl8pPr>
            <a:lvl9pPr indent="0" lvl="8" marL="0" marR="0" rtl="0" algn="r">
              <a:spcBef>
                <a:spcPts val="0"/>
              </a:spcBef>
              <a:buNone/>
              <a:defRPr b="0" i="0" sz="2800" u="none" cap="none" strike="noStrike">
                <a:solidFill>
                  <a:schemeClr val="accent1"/>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cxnSp>
        <p:nvCxnSpPr>
          <p:cNvPr id="13" name="Google Shape;13;p1"/>
          <p:cNvCxnSpPr/>
          <p:nvPr/>
        </p:nvCxnSpPr>
        <p:spPr>
          <a:xfrm>
            <a:off x="0" y="6128413"/>
            <a:ext cx="12192000" cy="0"/>
          </a:xfrm>
          <a:prstGeom prst="straightConnector1">
            <a:avLst/>
          </a:prstGeom>
          <a:noFill/>
          <a:ln cap="flat" cmpd="sng" w="12700">
            <a:solidFill>
              <a:srgbClr val="000001">
                <a:alpha val="20000"/>
              </a:srgbClr>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7.png"/><Relationship Id="rId5" Type="http://schemas.openxmlformats.org/officeDocument/2006/relationships/image" Target="../media/image5.png"/><Relationship Id="rId6" Type="http://schemas.openxmlformats.org/officeDocument/2006/relationships/image" Target="../media/image2.png"/><Relationship Id="rId7" Type="http://schemas.openxmlformats.org/officeDocument/2006/relationships/image" Target="../media/image4.png"/><Relationship Id="rId8"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hectorgarcia.teachable.com/p/focusedpracticeworkshop2" TargetMode="External"/><Relationship Id="rId4" Type="http://schemas.openxmlformats.org/officeDocument/2006/relationships/hyperlink" Target="https://hectorgarcia.teachable.com/p/focusedpracticeworkshop2" TargetMode="External"/><Relationship Id="rId5" Type="http://schemas.openxmlformats.org/officeDocument/2006/relationships/hyperlink" Target="https://hectorgarcia.teachable.com/p/focusedpracticeworkshop2"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hyperlink" Target="https://hectorgarcia.teachable.com/p/focusedpracticeworkshop2"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hyperlink" Target="https://amzn.to/3lmB4QQ" TargetMode="External"/><Relationship Id="rId4" Type="http://schemas.openxmlformats.org/officeDocument/2006/relationships/hyperlink" Target="https://amzn.to/2JvSgGg" TargetMode="External"/><Relationship Id="rId5" Type="http://schemas.openxmlformats.org/officeDocument/2006/relationships/hyperlink" Target="https://amzn.to/36hjXvz" TargetMode="External"/><Relationship Id="rId6" Type="http://schemas.openxmlformats.org/officeDocument/2006/relationships/hyperlink" Target="https://amzn.to/36mF7Zr" TargetMode="External"/><Relationship Id="rId7" Type="http://schemas.openxmlformats.org/officeDocument/2006/relationships/hyperlink" Target="https://amzn.to/3fMLo3q"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hyperlink" Target="https://amzn.to/2HONS4P" TargetMode="External"/><Relationship Id="rId4" Type="http://schemas.openxmlformats.org/officeDocument/2006/relationships/hyperlink" Target="https://amzn.to/3mm4wrE" TargetMode="External"/><Relationship Id="rId5" Type="http://schemas.openxmlformats.org/officeDocument/2006/relationships/hyperlink" Target="https://amzn.to/3llhIM6" TargetMode="External"/><Relationship Id="rId6" Type="http://schemas.openxmlformats.org/officeDocument/2006/relationships/hyperlink" Target="https://amzn.to/2HQv6tT" TargetMode="External"/><Relationship Id="rId7" Type="http://schemas.openxmlformats.org/officeDocument/2006/relationships/hyperlink" Target="https://amzn.to/3q6VqkV" TargetMode="External"/><Relationship Id="rId8" Type="http://schemas.openxmlformats.org/officeDocument/2006/relationships/hyperlink" Target="https://amzn.to/3o53aC0"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hyperlink" Target="https://amzn.to/3fMvhDf" TargetMode="External"/><Relationship Id="rId4" Type="http://schemas.openxmlformats.org/officeDocument/2006/relationships/hyperlink" Target="https://amzn.to/3fLxrmy" TargetMode="External"/><Relationship Id="rId5" Type="http://schemas.openxmlformats.org/officeDocument/2006/relationships/hyperlink" Target="https://amzn.to/2Vgbd2r" TargetMode="External"/><Relationship Id="rId6" Type="http://schemas.openxmlformats.org/officeDocument/2006/relationships/hyperlink" Target="https://amzn.to/36hAP5t" TargetMode="External"/><Relationship Id="rId7" Type="http://schemas.openxmlformats.org/officeDocument/2006/relationships/hyperlink" Target="https://amzn.to/3qcaQUN"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hyperlink" Target="https://amzn.to/2HPdPkM" TargetMode="External"/><Relationship Id="rId4" Type="http://schemas.openxmlformats.org/officeDocument/2006/relationships/hyperlink" Target="https://amzn.to/2HPdPkM" TargetMode="External"/><Relationship Id="rId9" Type="http://schemas.openxmlformats.org/officeDocument/2006/relationships/hyperlink" Target="https://amzn.to/39rkSvB" TargetMode="External"/><Relationship Id="rId5" Type="http://schemas.openxmlformats.org/officeDocument/2006/relationships/hyperlink" Target="https://amzn.to/3fOicZQ" TargetMode="External"/><Relationship Id="rId6" Type="http://schemas.openxmlformats.org/officeDocument/2006/relationships/hyperlink" Target="https://amzn.to/2VdNDU2" TargetMode="External"/><Relationship Id="rId7" Type="http://schemas.openxmlformats.org/officeDocument/2006/relationships/hyperlink" Target="https://amzn.to/3mmjPRb" TargetMode="External"/><Relationship Id="rId8" Type="http://schemas.openxmlformats.org/officeDocument/2006/relationships/hyperlink" Target="https://amzn.to/3mySkEd" TargetMode="External"/></Relationships>
</file>

<file path=ppt/slides/_rels/slide48.xml.rels><?xml version="1.0" encoding="UTF-8" standalone="yes"?><Relationships xmlns="http://schemas.openxmlformats.org/package/2006/relationships"><Relationship Id="rId11" Type="http://schemas.openxmlformats.org/officeDocument/2006/relationships/hyperlink" Target="https://amzn.to/3q9tPiW" TargetMode="External"/><Relationship Id="rId10" Type="http://schemas.openxmlformats.org/officeDocument/2006/relationships/hyperlink" Target="https://amzn.to/2JsqBWK" TargetMode="External"/><Relationship Id="rId12" Type="http://schemas.openxmlformats.org/officeDocument/2006/relationships/hyperlink" Target="https://amzn.to/2HTsQCg" TargetMode="External"/><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hyperlink" Target="https://amzn.to/2JrZv2h" TargetMode="External"/><Relationship Id="rId4" Type="http://schemas.openxmlformats.org/officeDocument/2006/relationships/hyperlink" Target="https://amzn.to/2HQvZCJ" TargetMode="External"/><Relationship Id="rId9" Type="http://schemas.openxmlformats.org/officeDocument/2006/relationships/hyperlink" Target="https://amzn.to/2JsqBWK" TargetMode="External"/><Relationship Id="rId5" Type="http://schemas.openxmlformats.org/officeDocument/2006/relationships/hyperlink" Target="https://amzn.to/2HQvZCJ" TargetMode="External"/><Relationship Id="rId6" Type="http://schemas.openxmlformats.org/officeDocument/2006/relationships/hyperlink" Target="https://amzn.to/36mvTfM" TargetMode="External"/><Relationship Id="rId7" Type="http://schemas.openxmlformats.org/officeDocument/2006/relationships/hyperlink" Target="https://amzn.to/3qcXiZm" TargetMode="External"/><Relationship Id="rId8" Type="http://schemas.openxmlformats.org/officeDocument/2006/relationships/hyperlink" Target="https://amzn.to/2JsqBWK"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hyperlink" Target="https://youtu.be/ZkNfw7o-jSc" TargetMode="External"/><Relationship Id="rId4" Type="http://schemas.openxmlformats.org/officeDocument/2006/relationships/hyperlink" Target="https://youtu.be/IAe9I1bejCw" TargetMode="External"/><Relationship Id="rId5" Type="http://schemas.openxmlformats.org/officeDocument/2006/relationships/hyperlink" Target="https://youtu.be/coUN7xuHDCs" TargetMode="External"/><Relationship Id="rId6" Type="http://schemas.openxmlformats.org/officeDocument/2006/relationships/hyperlink" Target="https://youtu.be/KiJz-veiCFc" TargetMode="External"/><Relationship Id="rId7" Type="http://schemas.openxmlformats.org/officeDocument/2006/relationships/hyperlink" Target="https://youtu.be/vs9N0d2fs3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3"/>
          <p:cNvSpPr txBox="1"/>
          <p:nvPr/>
        </p:nvSpPr>
        <p:spPr>
          <a:xfrm>
            <a:off x="-477075" y="-119275"/>
            <a:ext cx="13080000" cy="16500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Gill Sans"/>
              <a:ea typeface="Gill Sans"/>
              <a:cs typeface="Gill Sans"/>
              <a:sym typeface="Gill Sans"/>
            </a:endParaRPr>
          </a:p>
        </p:txBody>
      </p:sp>
      <p:sp>
        <p:nvSpPr>
          <p:cNvPr id="101" name="Google Shape;101;p13"/>
          <p:cNvSpPr txBox="1"/>
          <p:nvPr>
            <p:ph type="ctrTitle"/>
          </p:nvPr>
        </p:nvSpPr>
        <p:spPr>
          <a:xfrm>
            <a:off x="139150" y="802300"/>
            <a:ext cx="10915800" cy="2541300"/>
          </a:xfrm>
          <a:prstGeom prst="rect">
            <a:avLst/>
          </a:prstGeom>
          <a:noFill/>
          <a:ln>
            <a:noFill/>
          </a:ln>
        </p:spPr>
        <p:txBody>
          <a:bodyPr anchorCtr="0" anchor="b" bIns="0" lIns="91425" spcFirstLastPara="1" rIns="91425" wrap="square" tIns="45700">
            <a:noAutofit/>
          </a:bodyPr>
          <a:lstStyle/>
          <a:p>
            <a:pPr indent="0" lvl="0" marL="0" rtl="0" algn="r">
              <a:lnSpc>
                <a:spcPct val="90000"/>
              </a:lnSpc>
              <a:spcBef>
                <a:spcPts val="0"/>
              </a:spcBef>
              <a:spcAft>
                <a:spcPts val="0"/>
              </a:spcAft>
              <a:buClr>
                <a:schemeClr val="dk1"/>
              </a:buClr>
              <a:buSzPts val="5400"/>
              <a:buFont typeface="Gill Sans"/>
              <a:buNone/>
            </a:pPr>
            <a:r>
              <a:rPr b="1" lang="en-US" sz="5000"/>
              <a:t>V</a:t>
            </a:r>
            <a:r>
              <a:rPr b="1" lang="en-US" sz="4200"/>
              <a:t>ALUE </a:t>
            </a:r>
            <a:r>
              <a:rPr b="1" lang="en-US" sz="5000"/>
              <a:t>C</a:t>
            </a:r>
            <a:r>
              <a:rPr b="1" lang="en-US" sz="4200"/>
              <a:t>REATION &amp; </a:t>
            </a:r>
            <a:r>
              <a:rPr b="1" lang="en-US" sz="5000"/>
              <a:t>A</a:t>
            </a:r>
            <a:r>
              <a:rPr b="1" lang="en-US" sz="4200"/>
              <a:t>DVISORY </a:t>
            </a:r>
            <a:r>
              <a:rPr b="1" lang="en-US" sz="5000"/>
              <a:t>101</a:t>
            </a:r>
            <a:br>
              <a:rPr lang="en-US" sz="4800"/>
            </a:br>
            <a:r>
              <a:rPr lang="en-US" sz="3600"/>
              <a:t>FOR ACCOUNTING PROFESSIONALS</a:t>
            </a:r>
            <a:endParaRPr sz="6200"/>
          </a:p>
        </p:txBody>
      </p:sp>
      <p:sp>
        <p:nvSpPr>
          <p:cNvPr id="102" name="Google Shape;102;p13"/>
          <p:cNvSpPr txBox="1"/>
          <p:nvPr>
            <p:ph idx="1" type="subTitle"/>
          </p:nvPr>
        </p:nvSpPr>
        <p:spPr>
          <a:xfrm>
            <a:off x="2417775" y="3531195"/>
            <a:ext cx="8637000" cy="23046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b="1" i="1" lang="en-US"/>
              <a:t>Live Webinar Time 45-60 </a:t>
            </a:r>
            <a:r>
              <a:rPr b="1" i="1" lang="en-US"/>
              <a:t>minutes </a:t>
            </a:r>
            <a:endParaRPr b="1" i="1"/>
          </a:p>
          <a:p>
            <a:pPr indent="0" lvl="0" marL="0" rtl="0" algn="l">
              <a:lnSpc>
                <a:spcPct val="120000"/>
              </a:lnSpc>
              <a:spcBef>
                <a:spcPts val="0"/>
              </a:spcBef>
              <a:spcAft>
                <a:spcPts val="0"/>
              </a:spcAft>
              <a:buSzPts val="1800"/>
              <a:buNone/>
            </a:pPr>
            <a:br>
              <a:rPr lang="en-US"/>
            </a:br>
            <a:endParaRPr/>
          </a:p>
          <a:p>
            <a:pPr indent="0" lvl="0" marL="0" rtl="0" algn="l">
              <a:lnSpc>
                <a:spcPct val="120000"/>
              </a:lnSpc>
              <a:spcBef>
                <a:spcPts val="0"/>
              </a:spcBef>
              <a:spcAft>
                <a:spcPts val="0"/>
              </a:spcAft>
              <a:buSzPts val="1800"/>
              <a:buNone/>
            </a:pPr>
            <a:r>
              <a:t/>
            </a:r>
            <a:endParaRPr/>
          </a:p>
        </p:txBody>
      </p:sp>
      <p:pic>
        <p:nvPicPr>
          <p:cNvPr id="103" name="Google Shape;103;p13"/>
          <p:cNvPicPr preferRelativeResize="0"/>
          <p:nvPr/>
        </p:nvPicPr>
        <p:blipFill>
          <a:blip r:embed="rId3">
            <a:alphaModFix/>
          </a:blip>
          <a:stretch>
            <a:fillRect/>
          </a:stretch>
        </p:blipFill>
        <p:spPr>
          <a:xfrm>
            <a:off x="4711150" y="391075"/>
            <a:ext cx="7480850" cy="1139650"/>
          </a:xfrm>
          <a:prstGeom prst="rect">
            <a:avLst/>
          </a:prstGeom>
          <a:noFill/>
          <a:ln>
            <a:noFill/>
          </a:ln>
        </p:spPr>
      </p:pic>
      <p:sp>
        <p:nvSpPr>
          <p:cNvPr id="104" name="Google Shape;104;p13"/>
          <p:cNvSpPr txBox="1"/>
          <p:nvPr/>
        </p:nvSpPr>
        <p:spPr>
          <a:xfrm>
            <a:off x="0" y="0"/>
            <a:ext cx="4254000" cy="300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t>SLIDES:</a:t>
            </a:r>
            <a:endParaRPr b="1"/>
          </a:p>
          <a:p>
            <a:pPr indent="0" lvl="0" marL="0" rtl="0" algn="l">
              <a:spcBef>
                <a:spcPts val="0"/>
              </a:spcBef>
              <a:spcAft>
                <a:spcPts val="0"/>
              </a:spcAft>
              <a:buNone/>
            </a:pPr>
            <a:r>
              <a:rPr b="1" lang="en-US" sz="1900">
                <a:highlight>
                  <a:srgbClr val="FFFF00"/>
                </a:highlight>
              </a:rPr>
              <a:t>https://bit.ly/valuecreation101</a:t>
            </a:r>
            <a:endParaRPr b="1" sz="1900">
              <a:highlight>
                <a:srgbClr val="FFFF00"/>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2"/>
          <p:cNvSpPr txBox="1"/>
          <p:nvPr>
            <p:ph type="title"/>
          </p:nvPr>
        </p:nvSpPr>
        <p:spPr>
          <a:xfrm>
            <a:off x="1451579" y="804519"/>
            <a:ext cx="9603300" cy="104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WHAT CLIENTS ACTUALLY VALUE</a:t>
            </a:r>
            <a:endParaRPr b="1"/>
          </a:p>
          <a:p>
            <a:pPr indent="0" lvl="0" marL="0" rtl="0" algn="l">
              <a:lnSpc>
                <a:spcPct val="90000"/>
              </a:lnSpc>
              <a:spcBef>
                <a:spcPts val="0"/>
              </a:spcBef>
              <a:spcAft>
                <a:spcPts val="0"/>
              </a:spcAft>
              <a:buClr>
                <a:schemeClr val="dk1"/>
              </a:buClr>
              <a:buSzPts val="3200"/>
              <a:buFont typeface="Gill Sans"/>
              <a:buNone/>
            </a:pPr>
            <a:r>
              <a:rPr b="1" lang="en-US"/>
              <a:t>Short Term</a:t>
            </a:r>
            <a:endParaRPr b="1"/>
          </a:p>
        </p:txBody>
      </p:sp>
      <p:sp>
        <p:nvSpPr>
          <p:cNvPr id="170" name="Google Shape;170;p22"/>
          <p:cNvSpPr txBox="1"/>
          <p:nvPr>
            <p:ph idx="1" type="body"/>
          </p:nvPr>
        </p:nvSpPr>
        <p:spPr>
          <a:xfrm>
            <a:off x="1451579" y="2015732"/>
            <a:ext cx="9603300" cy="3450600"/>
          </a:xfrm>
          <a:prstGeom prst="rect">
            <a:avLst/>
          </a:prstGeom>
          <a:noFill/>
          <a:ln>
            <a:noFill/>
          </a:ln>
        </p:spPr>
        <p:txBody>
          <a:bodyPr anchorCtr="0" anchor="t" bIns="45700" lIns="91425" spcFirstLastPara="1" rIns="91425" wrap="square" tIns="45700">
            <a:noAutofit/>
          </a:bodyPr>
          <a:lstStyle/>
          <a:p>
            <a:pPr indent="-234950" lvl="0" marL="228600" rtl="0" algn="l">
              <a:lnSpc>
                <a:spcPct val="120000"/>
              </a:lnSpc>
              <a:spcBef>
                <a:spcPts val="0"/>
              </a:spcBef>
              <a:spcAft>
                <a:spcPts val="0"/>
              </a:spcAft>
              <a:buSzPts val="2100"/>
              <a:buChar char="•"/>
            </a:pPr>
            <a:r>
              <a:rPr b="1" lang="en-US" sz="2100"/>
              <a:t>Creating value for their customers</a:t>
            </a:r>
            <a:endParaRPr b="1" sz="2100"/>
          </a:p>
          <a:p>
            <a:pPr indent="-234950" lvl="0" marL="228600" rtl="0" algn="l">
              <a:lnSpc>
                <a:spcPct val="120000"/>
              </a:lnSpc>
              <a:spcBef>
                <a:spcPts val="0"/>
              </a:spcBef>
              <a:spcAft>
                <a:spcPts val="0"/>
              </a:spcAft>
              <a:buSzPts val="2100"/>
              <a:buChar char="•"/>
            </a:pPr>
            <a:r>
              <a:rPr b="1" lang="en-US" sz="2100"/>
              <a:t>Attracting and retaining talent</a:t>
            </a:r>
            <a:endParaRPr b="1" sz="2100"/>
          </a:p>
          <a:p>
            <a:pPr indent="-234950" lvl="0" marL="228600" rtl="0" algn="l">
              <a:lnSpc>
                <a:spcPct val="120000"/>
              </a:lnSpc>
              <a:spcBef>
                <a:spcPts val="0"/>
              </a:spcBef>
              <a:spcAft>
                <a:spcPts val="0"/>
              </a:spcAft>
              <a:buSzPts val="2100"/>
              <a:buChar char="•"/>
            </a:pPr>
            <a:r>
              <a:rPr b="1" lang="en-US" sz="2100"/>
              <a:t>Freedom to be creative and innovate</a:t>
            </a:r>
            <a:endParaRPr b="1" sz="2100"/>
          </a:p>
          <a:p>
            <a:pPr indent="-234950" lvl="0" marL="228600" rtl="0" algn="l">
              <a:lnSpc>
                <a:spcPct val="120000"/>
              </a:lnSpc>
              <a:spcBef>
                <a:spcPts val="0"/>
              </a:spcBef>
              <a:spcAft>
                <a:spcPts val="0"/>
              </a:spcAft>
              <a:buSzPts val="2100"/>
              <a:buChar char="•"/>
            </a:pPr>
            <a:r>
              <a:rPr b="1" lang="en-US" sz="2100"/>
              <a:t>Enjoying the ride</a:t>
            </a:r>
            <a:endParaRPr b="1" sz="2100"/>
          </a:p>
        </p:txBody>
      </p:sp>
      <p:sp>
        <p:nvSpPr>
          <p:cNvPr id="171" name="Google Shape;171;p22"/>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0">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3"/>
          <p:cNvSpPr txBox="1"/>
          <p:nvPr>
            <p:ph type="title"/>
          </p:nvPr>
        </p:nvSpPr>
        <p:spPr>
          <a:xfrm>
            <a:off x="1451579" y="804519"/>
            <a:ext cx="9603300" cy="104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WHAT CAN HOLD OUR CLIENTS BACK</a:t>
            </a:r>
            <a:endParaRPr b="1"/>
          </a:p>
          <a:p>
            <a:pPr indent="0" lvl="0" marL="0" rtl="0" algn="l">
              <a:lnSpc>
                <a:spcPct val="90000"/>
              </a:lnSpc>
              <a:spcBef>
                <a:spcPts val="0"/>
              </a:spcBef>
              <a:spcAft>
                <a:spcPts val="0"/>
              </a:spcAft>
              <a:buClr>
                <a:schemeClr val="dk1"/>
              </a:buClr>
              <a:buSzPts val="3200"/>
              <a:buFont typeface="Gill Sans"/>
              <a:buNone/>
            </a:pPr>
            <a:r>
              <a:t/>
            </a:r>
            <a:endParaRPr b="1"/>
          </a:p>
        </p:txBody>
      </p:sp>
      <p:sp>
        <p:nvSpPr>
          <p:cNvPr id="177" name="Google Shape;177;p23"/>
          <p:cNvSpPr txBox="1"/>
          <p:nvPr>
            <p:ph idx="1" type="body"/>
          </p:nvPr>
        </p:nvSpPr>
        <p:spPr>
          <a:xfrm>
            <a:off x="1451575" y="2015723"/>
            <a:ext cx="9603300" cy="4482600"/>
          </a:xfrm>
          <a:prstGeom prst="rect">
            <a:avLst/>
          </a:prstGeom>
          <a:noFill/>
          <a:ln>
            <a:noFill/>
          </a:ln>
        </p:spPr>
        <p:txBody>
          <a:bodyPr anchorCtr="0" anchor="t" bIns="45700" lIns="91425" spcFirstLastPara="1" rIns="91425" wrap="square" tIns="45700">
            <a:noAutofit/>
          </a:bodyPr>
          <a:lstStyle/>
          <a:p>
            <a:pPr indent="-222250" lvl="0" marL="228600" rtl="0" algn="l">
              <a:lnSpc>
                <a:spcPct val="120000"/>
              </a:lnSpc>
              <a:spcBef>
                <a:spcPts val="0"/>
              </a:spcBef>
              <a:spcAft>
                <a:spcPts val="0"/>
              </a:spcAft>
              <a:buSzPts val="1900"/>
              <a:buChar char="•"/>
            </a:pPr>
            <a:r>
              <a:rPr b="1" lang="en-US" sz="1900"/>
              <a:t>Customer complains about quality</a:t>
            </a:r>
            <a:endParaRPr b="1" sz="1900"/>
          </a:p>
          <a:p>
            <a:pPr indent="-222250" lvl="0" marL="228600" rtl="0" algn="l">
              <a:lnSpc>
                <a:spcPct val="120000"/>
              </a:lnSpc>
              <a:spcBef>
                <a:spcPts val="0"/>
              </a:spcBef>
              <a:spcAft>
                <a:spcPts val="0"/>
              </a:spcAft>
              <a:buSzPts val="1900"/>
              <a:buChar char="•"/>
            </a:pPr>
            <a:r>
              <a:rPr b="1" lang="en-US" sz="1900"/>
              <a:t>Employee complains about having the proper tools, environment, and compensation  to be efficient at their jobs </a:t>
            </a:r>
            <a:endParaRPr b="1" sz="1900"/>
          </a:p>
          <a:p>
            <a:pPr indent="-222250" lvl="0" marL="228600" rtl="0" algn="l">
              <a:lnSpc>
                <a:spcPct val="120000"/>
              </a:lnSpc>
              <a:spcBef>
                <a:spcPts val="0"/>
              </a:spcBef>
              <a:spcAft>
                <a:spcPts val="0"/>
              </a:spcAft>
              <a:buSzPts val="1900"/>
              <a:buChar char="•"/>
            </a:pPr>
            <a:r>
              <a:rPr b="1" lang="en-US" sz="1900"/>
              <a:t>Paperwork and compliance </a:t>
            </a:r>
            <a:endParaRPr b="1" sz="1900"/>
          </a:p>
          <a:p>
            <a:pPr indent="-222250" lvl="0" marL="228600" rtl="0" algn="l">
              <a:lnSpc>
                <a:spcPct val="120000"/>
              </a:lnSpc>
              <a:spcBef>
                <a:spcPts val="0"/>
              </a:spcBef>
              <a:spcAft>
                <a:spcPts val="0"/>
              </a:spcAft>
              <a:buSzPts val="1900"/>
              <a:buChar char="•"/>
            </a:pPr>
            <a:r>
              <a:rPr b="1" lang="en-US" sz="1900"/>
              <a:t>Lack of timely and trustworthy decision support tools</a:t>
            </a:r>
            <a:endParaRPr b="1" sz="1900"/>
          </a:p>
          <a:p>
            <a:pPr indent="-222250" lvl="0" marL="228600" rtl="0" algn="l">
              <a:lnSpc>
                <a:spcPct val="120000"/>
              </a:lnSpc>
              <a:spcBef>
                <a:spcPts val="0"/>
              </a:spcBef>
              <a:spcAft>
                <a:spcPts val="0"/>
              </a:spcAft>
              <a:buSzPts val="1900"/>
              <a:buChar char="•"/>
            </a:pPr>
            <a:r>
              <a:rPr b="1" lang="en-US" sz="1900"/>
              <a:t>Cash Flow</a:t>
            </a:r>
            <a:r>
              <a:rPr b="1" lang="en-US" sz="1900"/>
              <a:t> shortages and access to affordable capital</a:t>
            </a:r>
            <a:endParaRPr b="1" sz="1900"/>
          </a:p>
          <a:p>
            <a:pPr indent="-222250" lvl="0" marL="228600" rtl="0" algn="l">
              <a:lnSpc>
                <a:spcPct val="120000"/>
              </a:lnSpc>
              <a:spcBef>
                <a:spcPts val="0"/>
              </a:spcBef>
              <a:spcAft>
                <a:spcPts val="0"/>
              </a:spcAft>
              <a:buSzPts val="1900"/>
              <a:buChar char="•"/>
            </a:pPr>
            <a:r>
              <a:rPr b="1" lang="en-US" sz="1900"/>
              <a:t>Lack of vision/purpose (bad strategy or business model)</a:t>
            </a:r>
            <a:endParaRPr b="1" sz="1900"/>
          </a:p>
          <a:p>
            <a:pPr indent="-222250" lvl="0" marL="228600" rtl="0" algn="l">
              <a:lnSpc>
                <a:spcPct val="120000"/>
              </a:lnSpc>
              <a:spcBef>
                <a:spcPts val="0"/>
              </a:spcBef>
              <a:spcAft>
                <a:spcPts val="0"/>
              </a:spcAft>
              <a:buSzPts val="1900"/>
              <a:buChar char="•"/>
            </a:pPr>
            <a:r>
              <a:rPr b="1" lang="en-US" sz="1900"/>
              <a:t>Overwhelm and lack of human capital</a:t>
            </a:r>
            <a:endParaRPr b="1" sz="1900"/>
          </a:p>
          <a:p>
            <a:pPr indent="-222250" lvl="0" marL="228600" rtl="0" algn="l">
              <a:lnSpc>
                <a:spcPct val="120000"/>
              </a:lnSpc>
              <a:spcBef>
                <a:spcPts val="0"/>
              </a:spcBef>
              <a:spcAft>
                <a:spcPts val="0"/>
              </a:spcAft>
              <a:buSzPts val="1900"/>
              <a:buChar char="•"/>
            </a:pPr>
            <a:r>
              <a:rPr b="1" lang="en-US" sz="1900"/>
              <a:t>Socio-economic shifts, trends, competitive threats, and regulations</a:t>
            </a:r>
            <a:endParaRPr b="1" sz="1900"/>
          </a:p>
          <a:p>
            <a:pPr indent="-222250" lvl="0" marL="228600" rtl="0" algn="l">
              <a:lnSpc>
                <a:spcPct val="120000"/>
              </a:lnSpc>
              <a:spcBef>
                <a:spcPts val="0"/>
              </a:spcBef>
              <a:spcAft>
                <a:spcPts val="0"/>
              </a:spcAft>
              <a:buSzPts val="1900"/>
              <a:buChar char="•"/>
            </a:pPr>
            <a:r>
              <a:rPr b="1" lang="en-US" sz="1900"/>
              <a:t>Access to high quality raw materials or infrastructure/tools to do their job </a:t>
            </a:r>
            <a:endParaRPr b="1" sz="1900"/>
          </a:p>
          <a:p>
            <a:pPr indent="-222250" lvl="0" marL="228600" rtl="0" algn="l">
              <a:lnSpc>
                <a:spcPct val="120000"/>
              </a:lnSpc>
              <a:spcBef>
                <a:spcPts val="0"/>
              </a:spcBef>
              <a:spcAft>
                <a:spcPts val="0"/>
              </a:spcAft>
              <a:buSzPts val="1900"/>
              <a:buChar char="•"/>
            </a:pPr>
            <a:r>
              <a:rPr b="1" lang="en-US" sz="1900"/>
              <a:t>Bad advice (or lack of it)</a:t>
            </a:r>
            <a:endParaRPr b="1" sz="1900"/>
          </a:p>
        </p:txBody>
      </p:sp>
      <p:sp>
        <p:nvSpPr>
          <p:cNvPr id="178" name="Google Shape;178;p23"/>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WHAT IS ADVISORY?</a:t>
            </a:r>
            <a:endParaRPr b="1"/>
          </a:p>
        </p:txBody>
      </p:sp>
      <p:sp>
        <p:nvSpPr>
          <p:cNvPr id="184" name="Google Shape;184;p2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SzPts val="2000"/>
              <a:buNone/>
            </a:pPr>
            <a:r>
              <a:rPr lang="en-US" sz="2200"/>
              <a:t>Helping our clients create value by improving their </a:t>
            </a:r>
            <a:r>
              <a:rPr b="1" lang="en-US" sz="2200"/>
              <a:t>health</a:t>
            </a:r>
            <a:r>
              <a:rPr lang="en-US" sz="2200"/>
              <a:t>, generating </a:t>
            </a:r>
            <a:r>
              <a:rPr b="1" lang="en-US" sz="2200"/>
              <a:t>wealth</a:t>
            </a:r>
            <a:r>
              <a:rPr lang="en-US" sz="2200"/>
              <a:t>, and leaving a lasting </a:t>
            </a:r>
            <a:r>
              <a:rPr b="1" lang="en-US" sz="2200"/>
              <a:t>legacy</a:t>
            </a:r>
            <a:endParaRPr sz="2200"/>
          </a:p>
          <a:p>
            <a:pPr indent="0" lvl="0" marL="0" rtl="0" algn="l">
              <a:lnSpc>
                <a:spcPct val="120000"/>
              </a:lnSpc>
              <a:spcBef>
                <a:spcPts val="1000"/>
              </a:spcBef>
              <a:spcAft>
                <a:spcPts val="0"/>
              </a:spcAft>
              <a:buSzPts val="2000"/>
              <a:buNone/>
            </a:pPr>
            <a:r>
              <a:t/>
            </a:r>
            <a:endParaRPr b="1" sz="2200"/>
          </a:p>
          <a:p>
            <a:pPr indent="0" lvl="0" marL="0" rtl="0" algn="l">
              <a:lnSpc>
                <a:spcPct val="120000"/>
              </a:lnSpc>
              <a:spcBef>
                <a:spcPts val="1000"/>
              </a:spcBef>
              <a:spcAft>
                <a:spcPts val="0"/>
              </a:spcAft>
              <a:buSzPts val="2000"/>
              <a:buNone/>
            </a:pPr>
            <a:r>
              <a:rPr lang="en-US" sz="2200"/>
              <a:t>Creating value for our clients by helping them create value as well</a:t>
            </a:r>
            <a:endParaRPr sz="2200"/>
          </a:p>
        </p:txBody>
      </p:sp>
      <p:sp>
        <p:nvSpPr>
          <p:cNvPr id="185" name="Google Shape;185;p24"/>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E9E6"/>
            </a:gs>
            <a:gs pos="100000">
              <a:srgbClr val="C9C5C0"/>
            </a:gs>
          </a:gsLst>
          <a:path path="circle">
            <a:fillToRect b="50%" l="50%" r="50%" t="50%"/>
          </a:path>
          <a:tileRect/>
        </a:gradFill>
      </p:bgPr>
    </p:bg>
    <p:spTree>
      <p:nvGrpSpPr>
        <p:cNvPr id="189" name="Shape 189"/>
        <p:cNvGrpSpPr/>
        <p:nvPr/>
      </p:nvGrpSpPr>
      <p:grpSpPr>
        <a:xfrm>
          <a:off x="0" y="0"/>
          <a:ext cx="0" cy="0"/>
          <a:chOff x="0" y="0"/>
          <a:chExt cx="0" cy="0"/>
        </a:xfrm>
      </p:grpSpPr>
      <p:sp>
        <p:nvSpPr>
          <p:cNvPr id="190" name="Google Shape;190;p2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PATH TO ADVISORY</a:t>
            </a:r>
            <a:endParaRPr b="1"/>
          </a:p>
        </p:txBody>
      </p:sp>
      <p:grpSp>
        <p:nvGrpSpPr>
          <p:cNvPr id="191" name="Google Shape;191;p25"/>
          <p:cNvGrpSpPr/>
          <p:nvPr/>
        </p:nvGrpSpPr>
        <p:grpSpPr>
          <a:xfrm>
            <a:off x="234775" y="3529248"/>
            <a:ext cx="11565330" cy="762002"/>
            <a:chOff x="0" y="1762232"/>
            <a:chExt cx="12191998" cy="762002"/>
          </a:xfrm>
        </p:grpSpPr>
        <p:sp>
          <p:nvSpPr>
            <p:cNvPr id="192" name="Google Shape;192;p25"/>
            <p:cNvSpPr/>
            <p:nvPr/>
          </p:nvSpPr>
          <p:spPr>
            <a:xfrm>
              <a:off x="0" y="1762232"/>
              <a:ext cx="1904999" cy="761999"/>
            </a:xfrm>
            <a:prstGeom prst="chevron">
              <a:avLst>
                <a:gd fmla="val 50000" name="adj"/>
              </a:avLst>
            </a:prstGeom>
            <a:gradFill>
              <a:gsLst>
                <a:gs pos="0">
                  <a:srgbClr val="6177AE"/>
                </a:gs>
                <a:gs pos="69000">
                  <a:srgbClr val="425A98"/>
                </a:gs>
                <a:gs pos="100000">
                  <a:srgbClr val="3D5591"/>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5"/>
            <p:cNvSpPr txBox="1"/>
            <p:nvPr/>
          </p:nvSpPr>
          <p:spPr>
            <a:xfrm>
              <a:off x="381000" y="1762232"/>
              <a:ext cx="1143000" cy="761999"/>
            </a:xfrm>
            <a:prstGeom prst="rect">
              <a:avLst/>
            </a:prstGeom>
            <a:noFill/>
            <a:ln>
              <a:noFill/>
            </a:ln>
          </p:spPr>
          <p:txBody>
            <a:bodyPr anchorCtr="0" anchor="ctr" bIns="20000" lIns="60000" spcFirstLastPara="1" rIns="20000" wrap="square" tIns="20000">
              <a:noAutofit/>
            </a:bodyPr>
            <a:lstStyle/>
            <a:p>
              <a:pPr indent="0" lvl="0" marL="0" marR="0" rtl="0" algn="ctr">
                <a:lnSpc>
                  <a:spcPct val="100000"/>
                </a:lnSpc>
                <a:spcBef>
                  <a:spcPts val="0"/>
                </a:spcBef>
                <a:spcAft>
                  <a:spcPts val="0"/>
                </a:spcAft>
                <a:buClr>
                  <a:schemeClr val="lt1"/>
                </a:buClr>
                <a:buSzPts val="1500"/>
                <a:buFont typeface="Gill Sans"/>
                <a:buNone/>
              </a:pPr>
              <a:r>
                <a:rPr b="0" i="0" lang="en-US" sz="1500" u="none" cap="none" strike="noStrike">
                  <a:solidFill>
                    <a:schemeClr val="lt1"/>
                  </a:solidFill>
                  <a:latin typeface="Gill Sans"/>
                  <a:ea typeface="Gill Sans"/>
                  <a:cs typeface="Gill Sans"/>
                  <a:sym typeface="Gill Sans"/>
                </a:rPr>
                <a:t>Data Entry</a:t>
              </a:r>
              <a:endParaRPr/>
            </a:p>
          </p:txBody>
        </p:sp>
        <p:sp>
          <p:nvSpPr>
            <p:cNvPr id="194" name="Google Shape;194;p25"/>
            <p:cNvSpPr/>
            <p:nvPr/>
          </p:nvSpPr>
          <p:spPr>
            <a:xfrm>
              <a:off x="1714499" y="1762232"/>
              <a:ext cx="1904999" cy="761999"/>
            </a:xfrm>
            <a:prstGeom prst="chevron">
              <a:avLst>
                <a:gd fmla="val 50000" name="adj"/>
              </a:avLst>
            </a:prstGeom>
            <a:gradFill>
              <a:gsLst>
                <a:gs pos="0">
                  <a:srgbClr val="627CAD"/>
                </a:gs>
                <a:gs pos="69000">
                  <a:srgbClr val="426197"/>
                </a:gs>
                <a:gs pos="100000">
                  <a:srgbClr val="3E5B90"/>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5"/>
            <p:cNvSpPr txBox="1"/>
            <p:nvPr/>
          </p:nvSpPr>
          <p:spPr>
            <a:xfrm>
              <a:off x="2095499" y="1762232"/>
              <a:ext cx="1143000" cy="761999"/>
            </a:xfrm>
            <a:prstGeom prst="rect">
              <a:avLst/>
            </a:prstGeom>
            <a:noFill/>
            <a:ln>
              <a:noFill/>
            </a:ln>
          </p:spPr>
          <p:txBody>
            <a:bodyPr anchorCtr="0" anchor="ctr" bIns="20000" lIns="60000" spcFirstLastPara="1" rIns="20000" wrap="square" tIns="20000">
              <a:noAutofit/>
            </a:bodyPr>
            <a:lstStyle/>
            <a:p>
              <a:pPr indent="0" lvl="0" marL="0" marR="0" rtl="0" algn="ctr">
                <a:lnSpc>
                  <a:spcPct val="100000"/>
                </a:lnSpc>
                <a:spcBef>
                  <a:spcPts val="0"/>
                </a:spcBef>
                <a:spcAft>
                  <a:spcPts val="0"/>
                </a:spcAft>
                <a:buClr>
                  <a:schemeClr val="lt1"/>
                </a:buClr>
                <a:buSzPts val="1500"/>
                <a:buFont typeface="Gill Sans"/>
                <a:buNone/>
              </a:pPr>
              <a:r>
                <a:rPr b="0" i="0" lang="en-US" sz="1500" u="none" cap="none" strike="noStrike">
                  <a:solidFill>
                    <a:schemeClr val="lt1"/>
                  </a:solidFill>
                  <a:latin typeface="Gill Sans"/>
                  <a:ea typeface="Gill Sans"/>
                  <a:cs typeface="Gill Sans"/>
                  <a:sym typeface="Gill Sans"/>
                </a:rPr>
                <a:t>Bookkeeping</a:t>
              </a:r>
              <a:endParaRPr/>
            </a:p>
          </p:txBody>
        </p:sp>
        <p:sp>
          <p:nvSpPr>
            <p:cNvPr id="196" name="Google Shape;196;p25"/>
            <p:cNvSpPr/>
            <p:nvPr/>
          </p:nvSpPr>
          <p:spPr>
            <a:xfrm>
              <a:off x="3428999" y="1762232"/>
              <a:ext cx="1904999" cy="761999"/>
            </a:xfrm>
            <a:prstGeom prst="chevron">
              <a:avLst>
                <a:gd fmla="val 50000" name="adj"/>
              </a:avLst>
            </a:prstGeom>
            <a:gradFill>
              <a:gsLst>
                <a:gs pos="0">
                  <a:srgbClr val="6583AB"/>
                </a:gs>
                <a:gs pos="69000">
                  <a:srgbClr val="456895"/>
                </a:gs>
                <a:gs pos="100000">
                  <a:srgbClr val="42628D"/>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5"/>
            <p:cNvSpPr txBox="1"/>
            <p:nvPr/>
          </p:nvSpPr>
          <p:spPr>
            <a:xfrm>
              <a:off x="3809999" y="1762232"/>
              <a:ext cx="1143000" cy="761999"/>
            </a:xfrm>
            <a:prstGeom prst="rect">
              <a:avLst/>
            </a:prstGeom>
            <a:noFill/>
            <a:ln>
              <a:noFill/>
            </a:ln>
          </p:spPr>
          <p:txBody>
            <a:bodyPr anchorCtr="0" anchor="ctr" bIns="20000" lIns="60000" spcFirstLastPara="1" rIns="20000" wrap="square" tIns="20000">
              <a:noAutofit/>
            </a:bodyPr>
            <a:lstStyle/>
            <a:p>
              <a:pPr indent="0" lvl="0" marL="0" marR="0" rtl="0" algn="ctr">
                <a:lnSpc>
                  <a:spcPct val="100000"/>
                </a:lnSpc>
                <a:spcBef>
                  <a:spcPts val="0"/>
                </a:spcBef>
                <a:spcAft>
                  <a:spcPts val="0"/>
                </a:spcAft>
                <a:buClr>
                  <a:schemeClr val="lt1"/>
                </a:buClr>
                <a:buSzPts val="1500"/>
                <a:buFont typeface="Gill Sans"/>
                <a:buNone/>
              </a:pPr>
              <a:r>
                <a:rPr b="0" i="0" lang="en-US" sz="1500" u="none" cap="none" strike="noStrike">
                  <a:solidFill>
                    <a:schemeClr val="lt1"/>
                  </a:solidFill>
                  <a:latin typeface="Gill Sans"/>
                  <a:ea typeface="Gill Sans"/>
                  <a:cs typeface="Gill Sans"/>
                  <a:sym typeface="Gill Sans"/>
                </a:rPr>
                <a:t>Systems Setup</a:t>
              </a:r>
              <a:endParaRPr/>
            </a:p>
          </p:txBody>
        </p:sp>
        <p:sp>
          <p:nvSpPr>
            <p:cNvPr id="198" name="Google Shape;198;p25"/>
            <p:cNvSpPr/>
            <p:nvPr/>
          </p:nvSpPr>
          <p:spPr>
            <a:xfrm>
              <a:off x="5143499" y="1762232"/>
              <a:ext cx="1904999" cy="761999"/>
            </a:xfrm>
            <a:prstGeom prst="chevron">
              <a:avLst>
                <a:gd fmla="val 50000" name="adj"/>
              </a:avLst>
            </a:prstGeom>
            <a:gradFill>
              <a:gsLst>
                <a:gs pos="0">
                  <a:srgbClr val="678AAA"/>
                </a:gs>
                <a:gs pos="69000">
                  <a:srgbClr val="486F94"/>
                </a:gs>
                <a:gs pos="100000">
                  <a:srgbClr val="45698C"/>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5"/>
            <p:cNvSpPr txBox="1"/>
            <p:nvPr/>
          </p:nvSpPr>
          <p:spPr>
            <a:xfrm>
              <a:off x="5429253" y="1762234"/>
              <a:ext cx="1333500" cy="762000"/>
            </a:xfrm>
            <a:prstGeom prst="rect">
              <a:avLst/>
            </a:prstGeom>
            <a:noFill/>
            <a:ln>
              <a:noFill/>
            </a:ln>
          </p:spPr>
          <p:txBody>
            <a:bodyPr anchorCtr="0" anchor="ctr" bIns="20000" lIns="60000" spcFirstLastPara="1" rIns="20000" wrap="square" tIns="20000">
              <a:noAutofit/>
            </a:bodyPr>
            <a:lstStyle/>
            <a:p>
              <a:pPr indent="0" lvl="0" marL="0" marR="0" rtl="0" algn="ctr">
                <a:lnSpc>
                  <a:spcPct val="100000"/>
                </a:lnSpc>
                <a:spcBef>
                  <a:spcPts val="0"/>
                </a:spcBef>
                <a:spcAft>
                  <a:spcPts val="0"/>
                </a:spcAft>
                <a:buClr>
                  <a:schemeClr val="lt1"/>
                </a:buClr>
                <a:buSzPts val="1500"/>
                <a:buFont typeface="Gill Sans"/>
                <a:buNone/>
              </a:pPr>
              <a:r>
                <a:rPr b="0" i="0" lang="en-US" sz="1500" u="none" cap="none" strike="noStrike">
                  <a:solidFill>
                    <a:schemeClr val="lt1"/>
                  </a:solidFill>
                  <a:latin typeface="Gill Sans"/>
                  <a:ea typeface="Gill Sans"/>
                  <a:cs typeface="Gill Sans"/>
                  <a:sym typeface="Gill Sans"/>
                </a:rPr>
                <a:t>Management Accounting &amp; Int. Controls</a:t>
              </a:r>
              <a:endParaRPr/>
            </a:p>
          </p:txBody>
        </p:sp>
        <p:sp>
          <p:nvSpPr>
            <p:cNvPr id="200" name="Google Shape;200;p25"/>
            <p:cNvSpPr/>
            <p:nvPr/>
          </p:nvSpPr>
          <p:spPr>
            <a:xfrm>
              <a:off x="6857999" y="1762232"/>
              <a:ext cx="1904999" cy="761999"/>
            </a:xfrm>
            <a:prstGeom prst="chevron">
              <a:avLst>
                <a:gd fmla="val 50000" name="adj"/>
              </a:avLst>
            </a:prstGeom>
            <a:gradFill>
              <a:gsLst>
                <a:gs pos="0">
                  <a:srgbClr val="6990AA"/>
                </a:gs>
                <a:gs pos="69000">
                  <a:srgbClr val="4B7593"/>
                </a:gs>
                <a:gs pos="100000">
                  <a:srgbClr val="466F8A"/>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5"/>
            <p:cNvSpPr txBox="1"/>
            <p:nvPr/>
          </p:nvSpPr>
          <p:spPr>
            <a:xfrm>
              <a:off x="7238999" y="1762232"/>
              <a:ext cx="1143000" cy="761999"/>
            </a:xfrm>
            <a:prstGeom prst="rect">
              <a:avLst/>
            </a:prstGeom>
            <a:noFill/>
            <a:ln>
              <a:noFill/>
            </a:ln>
          </p:spPr>
          <p:txBody>
            <a:bodyPr anchorCtr="0" anchor="ctr" bIns="20000" lIns="60000" spcFirstLastPara="1" rIns="20000" wrap="square" tIns="20000">
              <a:noAutofit/>
            </a:bodyPr>
            <a:lstStyle/>
            <a:p>
              <a:pPr indent="0" lvl="0" marL="0" marR="0" rtl="0" algn="ctr">
                <a:lnSpc>
                  <a:spcPct val="100000"/>
                </a:lnSpc>
                <a:spcBef>
                  <a:spcPts val="0"/>
                </a:spcBef>
                <a:spcAft>
                  <a:spcPts val="0"/>
                </a:spcAft>
                <a:buClr>
                  <a:schemeClr val="lt1"/>
                </a:buClr>
                <a:buSzPts val="1500"/>
                <a:buFont typeface="Gill Sans"/>
                <a:buNone/>
              </a:pPr>
              <a:r>
                <a:rPr b="0" i="0" lang="en-US" sz="1500" u="none" cap="none" strike="noStrike">
                  <a:solidFill>
                    <a:schemeClr val="lt1"/>
                  </a:solidFill>
                  <a:latin typeface="Gill Sans"/>
                  <a:ea typeface="Gill Sans"/>
                  <a:cs typeface="Gill Sans"/>
                  <a:sym typeface="Gill Sans"/>
                </a:rPr>
                <a:t>Tax &amp; Compliance</a:t>
              </a:r>
              <a:endParaRPr/>
            </a:p>
          </p:txBody>
        </p:sp>
        <p:sp>
          <p:nvSpPr>
            <p:cNvPr id="202" name="Google Shape;202;p25"/>
            <p:cNvSpPr/>
            <p:nvPr/>
          </p:nvSpPr>
          <p:spPr>
            <a:xfrm>
              <a:off x="8572499" y="1762232"/>
              <a:ext cx="1904999" cy="761999"/>
            </a:xfrm>
            <a:prstGeom prst="chevron">
              <a:avLst>
                <a:gd fmla="val 50000" name="adj"/>
              </a:avLst>
            </a:prstGeom>
            <a:gradFill>
              <a:gsLst>
                <a:gs pos="0">
                  <a:srgbClr val="6D93A8"/>
                </a:gs>
                <a:gs pos="69000">
                  <a:srgbClr val="4E7C91"/>
                </a:gs>
                <a:gs pos="100000">
                  <a:srgbClr val="4A7489"/>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5"/>
            <p:cNvSpPr txBox="1"/>
            <p:nvPr/>
          </p:nvSpPr>
          <p:spPr>
            <a:xfrm>
              <a:off x="8953499" y="1762232"/>
              <a:ext cx="1143000" cy="761999"/>
            </a:xfrm>
            <a:prstGeom prst="rect">
              <a:avLst/>
            </a:prstGeom>
            <a:noFill/>
            <a:ln>
              <a:noFill/>
            </a:ln>
          </p:spPr>
          <p:txBody>
            <a:bodyPr anchorCtr="0" anchor="ctr" bIns="20000" lIns="60000" spcFirstLastPara="1" rIns="20000" wrap="square" tIns="20000">
              <a:noAutofit/>
            </a:bodyPr>
            <a:lstStyle/>
            <a:p>
              <a:pPr indent="0" lvl="0" marL="0" marR="0" rtl="0" algn="ctr">
                <a:lnSpc>
                  <a:spcPct val="100000"/>
                </a:lnSpc>
                <a:spcBef>
                  <a:spcPts val="0"/>
                </a:spcBef>
                <a:spcAft>
                  <a:spcPts val="0"/>
                </a:spcAft>
                <a:buClr>
                  <a:schemeClr val="lt1"/>
                </a:buClr>
                <a:buSzPts val="1500"/>
                <a:buFont typeface="Gill Sans"/>
                <a:buNone/>
              </a:pPr>
              <a:r>
                <a:rPr b="0" i="0" lang="en-US" sz="1500" u="none" cap="none" strike="noStrike">
                  <a:solidFill>
                    <a:schemeClr val="lt1"/>
                  </a:solidFill>
                  <a:latin typeface="Gill Sans"/>
                  <a:ea typeface="Gill Sans"/>
                  <a:cs typeface="Gill Sans"/>
                  <a:sym typeface="Gill Sans"/>
                </a:rPr>
                <a:t>Training &amp; Systems Integration</a:t>
              </a:r>
              <a:endParaRPr/>
            </a:p>
          </p:txBody>
        </p:sp>
        <p:sp>
          <p:nvSpPr>
            <p:cNvPr id="204" name="Google Shape;204;p25"/>
            <p:cNvSpPr/>
            <p:nvPr/>
          </p:nvSpPr>
          <p:spPr>
            <a:xfrm>
              <a:off x="10286999" y="1762232"/>
              <a:ext cx="1904999" cy="761999"/>
            </a:xfrm>
            <a:prstGeom prst="chevron">
              <a:avLst>
                <a:gd fmla="val 50000" name="adj"/>
              </a:avLst>
            </a:prstGeom>
            <a:gradFill>
              <a:gsLst>
                <a:gs pos="0">
                  <a:srgbClr val="7099A8"/>
                </a:gs>
                <a:gs pos="69000">
                  <a:srgbClr val="517F90"/>
                </a:gs>
                <a:gs pos="100000">
                  <a:srgbClr val="4D7989"/>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5"/>
            <p:cNvSpPr txBox="1"/>
            <p:nvPr/>
          </p:nvSpPr>
          <p:spPr>
            <a:xfrm>
              <a:off x="10667999" y="1762232"/>
              <a:ext cx="1143000" cy="761999"/>
            </a:xfrm>
            <a:prstGeom prst="rect">
              <a:avLst/>
            </a:prstGeom>
            <a:noFill/>
            <a:ln>
              <a:noFill/>
            </a:ln>
          </p:spPr>
          <p:txBody>
            <a:bodyPr anchorCtr="0" anchor="ctr" bIns="20000" lIns="60000" spcFirstLastPara="1" rIns="20000" wrap="square" tIns="20000">
              <a:noAutofit/>
            </a:bodyPr>
            <a:lstStyle/>
            <a:p>
              <a:pPr indent="0" lvl="0" marL="0" marR="0" rtl="0" algn="ctr">
                <a:lnSpc>
                  <a:spcPct val="100000"/>
                </a:lnSpc>
                <a:spcBef>
                  <a:spcPts val="0"/>
                </a:spcBef>
                <a:spcAft>
                  <a:spcPts val="0"/>
                </a:spcAft>
                <a:buClr>
                  <a:schemeClr val="lt1"/>
                </a:buClr>
                <a:buSzPts val="1500"/>
                <a:buFont typeface="Gill Sans"/>
                <a:buNone/>
              </a:pPr>
              <a:r>
                <a:rPr b="1" i="0" lang="en-US" sz="1500" u="none" cap="none" strike="noStrike">
                  <a:solidFill>
                    <a:schemeClr val="lt1"/>
                  </a:solidFill>
                  <a:latin typeface="Gill Sans"/>
                  <a:ea typeface="Gill Sans"/>
                  <a:cs typeface="Gill Sans"/>
                  <a:sym typeface="Gill Sans"/>
                </a:rPr>
                <a:t>Advisory</a:t>
              </a:r>
              <a:endParaRPr/>
            </a:p>
          </p:txBody>
        </p:sp>
      </p:grpSp>
      <p:sp>
        <p:nvSpPr>
          <p:cNvPr id="206" name="Google Shape;206;p25"/>
          <p:cNvSpPr/>
          <p:nvPr/>
        </p:nvSpPr>
        <p:spPr>
          <a:xfrm>
            <a:off x="420130" y="2310714"/>
            <a:ext cx="11380573" cy="926756"/>
          </a:xfrm>
          <a:prstGeom prst="rightArrow">
            <a:avLst>
              <a:gd fmla="val 50000" name="adj1"/>
              <a:gd fmla="val 50000" name="adj2"/>
            </a:avLst>
          </a:prstGeom>
          <a:solidFill>
            <a:schemeClr val="accent1"/>
          </a:solidFill>
          <a:ln cap="flat" cmpd="sng" w="15875">
            <a:solidFill>
              <a:srgbClr val="85153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1800" u="none" cap="none" strike="noStrike">
                <a:solidFill>
                  <a:schemeClr val="lt1"/>
                </a:solidFill>
                <a:latin typeface="Gill Sans"/>
                <a:ea typeface="Gill Sans"/>
                <a:cs typeface="Gill Sans"/>
                <a:sym typeface="Gill Sans"/>
              </a:rPr>
              <a:t>PERCEIVED VALUE FROM CUSTOMER</a:t>
            </a:r>
            <a:endParaRPr/>
          </a:p>
        </p:txBody>
      </p:sp>
      <p:sp>
        <p:nvSpPr>
          <p:cNvPr id="207" name="Google Shape;207;p25"/>
          <p:cNvSpPr/>
          <p:nvPr/>
        </p:nvSpPr>
        <p:spPr>
          <a:xfrm>
            <a:off x="234779" y="4695567"/>
            <a:ext cx="11405287" cy="766120"/>
          </a:xfrm>
          <a:prstGeom prst="leftArrow">
            <a:avLst>
              <a:gd fmla="val 50000" name="adj1"/>
              <a:gd fmla="val 50000" name="adj2"/>
            </a:avLst>
          </a:prstGeom>
          <a:solidFill>
            <a:srgbClr val="64119F"/>
          </a:solidFill>
          <a:ln cap="flat" cmpd="sng" w="15875">
            <a:solidFill>
              <a:srgbClr val="00206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Gill Sans"/>
                <a:ea typeface="Gill Sans"/>
                <a:cs typeface="Gill Sans"/>
                <a:sym typeface="Gill Sans"/>
              </a:rPr>
              <a:t>PHYSICAL EFFORT REQUIRED FROM PROFESSIONAL</a:t>
            </a:r>
            <a:endParaRPr/>
          </a:p>
        </p:txBody>
      </p:sp>
      <p:sp>
        <p:nvSpPr>
          <p:cNvPr id="208" name="Google Shape;208;p25"/>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2000"/>
                                        <p:tgtEl>
                                          <p:spTgt spid="2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500"/>
                                        <p:tgtEl>
                                          <p:spTgt spid="2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BE9E6"/>
            </a:gs>
            <a:gs pos="100000">
              <a:srgbClr val="C9C5C0"/>
            </a:gs>
          </a:gsLst>
          <a:path path="circle">
            <a:fillToRect b="50%" l="50%" r="50%" t="50%"/>
          </a:path>
          <a:tileRect/>
        </a:gradFill>
      </p:bgPr>
    </p:bg>
    <p:spTree>
      <p:nvGrpSpPr>
        <p:cNvPr id="212" name="Shape 212"/>
        <p:cNvGrpSpPr/>
        <p:nvPr/>
      </p:nvGrpSpPr>
      <p:grpSpPr>
        <a:xfrm>
          <a:off x="0" y="0"/>
          <a:ext cx="0" cy="0"/>
          <a:chOff x="0" y="0"/>
          <a:chExt cx="0" cy="0"/>
        </a:xfrm>
      </p:grpSpPr>
      <p:sp>
        <p:nvSpPr>
          <p:cNvPr id="213" name="Google Shape;213;p26"/>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PATH TO ADVISORY</a:t>
            </a:r>
            <a:br>
              <a:rPr b="1" lang="en-US"/>
            </a:br>
            <a:r>
              <a:rPr b="1" i="1" lang="en-US" sz="2000"/>
              <a:t>AVG. EFFECTIVE BILLABLE RATES</a:t>
            </a:r>
            <a:endParaRPr b="1"/>
          </a:p>
        </p:txBody>
      </p:sp>
      <p:grpSp>
        <p:nvGrpSpPr>
          <p:cNvPr id="214" name="Google Shape;214;p26"/>
          <p:cNvGrpSpPr/>
          <p:nvPr/>
        </p:nvGrpSpPr>
        <p:grpSpPr>
          <a:xfrm>
            <a:off x="1451580" y="2051563"/>
            <a:ext cx="7766562" cy="4001575"/>
            <a:chOff x="0" y="341"/>
            <a:chExt cx="7766562" cy="4001575"/>
          </a:xfrm>
        </p:grpSpPr>
        <p:sp>
          <p:nvSpPr>
            <p:cNvPr id="215" name="Google Shape;215;p26"/>
            <p:cNvSpPr/>
            <p:nvPr/>
          </p:nvSpPr>
          <p:spPr>
            <a:xfrm>
              <a:off x="0" y="341"/>
              <a:ext cx="7766562" cy="470773"/>
            </a:xfrm>
            <a:prstGeom prst="roundRect">
              <a:avLst>
                <a:gd fmla="val 10000" name="adj"/>
              </a:avLst>
            </a:prstGeom>
            <a:solidFill>
              <a:srgbClr val="E0E8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6"/>
            <p:cNvSpPr/>
            <p:nvPr/>
          </p:nvSpPr>
          <p:spPr>
            <a:xfrm>
              <a:off x="142408" y="106266"/>
              <a:ext cx="258925" cy="25892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6"/>
            <p:cNvSpPr/>
            <p:nvPr/>
          </p:nvSpPr>
          <p:spPr>
            <a:xfrm>
              <a:off x="543743" y="341"/>
              <a:ext cx="7222818" cy="47077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6"/>
            <p:cNvSpPr txBox="1"/>
            <p:nvPr/>
          </p:nvSpPr>
          <p:spPr>
            <a:xfrm>
              <a:off x="543743" y="341"/>
              <a:ext cx="7222818" cy="470773"/>
            </a:xfrm>
            <a:prstGeom prst="rect">
              <a:avLst/>
            </a:prstGeom>
            <a:noFill/>
            <a:ln>
              <a:noFill/>
            </a:ln>
          </p:spPr>
          <p:txBody>
            <a:bodyPr anchorCtr="0" anchor="ctr" bIns="49800" lIns="49800" spcFirstLastPara="1" rIns="49800" wrap="square" tIns="49800">
              <a:noAutofit/>
            </a:bodyPr>
            <a:lstStyle/>
            <a:p>
              <a:pPr indent="0" lvl="0" marL="0" marR="0" rtl="0" algn="l">
                <a:lnSpc>
                  <a:spcPct val="100000"/>
                </a:lnSpc>
                <a:spcBef>
                  <a:spcPts val="0"/>
                </a:spcBef>
                <a:spcAft>
                  <a:spcPts val="0"/>
                </a:spcAft>
                <a:buClr>
                  <a:schemeClr val="dk1"/>
                </a:buClr>
                <a:buSzPts val="1600"/>
                <a:buFont typeface="Gill Sans"/>
                <a:buNone/>
              </a:pPr>
              <a:r>
                <a:rPr b="0" i="0" lang="en-US" sz="1600" u="none" cap="none" strike="noStrike">
                  <a:solidFill>
                    <a:schemeClr val="dk1"/>
                  </a:solidFill>
                  <a:latin typeface="Gill Sans"/>
                  <a:ea typeface="Gill Sans"/>
                  <a:cs typeface="Gill Sans"/>
                  <a:sym typeface="Gill Sans"/>
                </a:rPr>
                <a:t>Data Entry                                                               </a:t>
              </a:r>
              <a:r>
                <a:rPr b="1" i="0" lang="en-US" sz="1600" u="none" cap="none" strike="noStrike">
                  <a:solidFill>
                    <a:schemeClr val="dk1"/>
                  </a:solidFill>
                  <a:latin typeface="Gill Sans"/>
                  <a:ea typeface="Gill Sans"/>
                  <a:cs typeface="Gill Sans"/>
                  <a:sym typeface="Gill Sans"/>
                </a:rPr>
                <a:t>$25/hour or less</a:t>
              </a:r>
              <a:endParaRPr/>
            </a:p>
          </p:txBody>
        </p:sp>
        <p:sp>
          <p:nvSpPr>
            <p:cNvPr id="219" name="Google Shape;219;p26"/>
            <p:cNvSpPr/>
            <p:nvPr/>
          </p:nvSpPr>
          <p:spPr>
            <a:xfrm>
              <a:off x="0" y="588808"/>
              <a:ext cx="7766562" cy="470773"/>
            </a:xfrm>
            <a:prstGeom prst="roundRect">
              <a:avLst>
                <a:gd fmla="val 10000" name="adj"/>
              </a:avLst>
            </a:prstGeom>
            <a:solidFill>
              <a:srgbClr val="E0E8E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6"/>
            <p:cNvSpPr/>
            <p:nvPr/>
          </p:nvSpPr>
          <p:spPr>
            <a:xfrm>
              <a:off x="142408" y="694732"/>
              <a:ext cx="258925" cy="25892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6"/>
            <p:cNvSpPr/>
            <p:nvPr/>
          </p:nvSpPr>
          <p:spPr>
            <a:xfrm>
              <a:off x="543743" y="588808"/>
              <a:ext cx="7222818" cy="47077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6"/>
            <p:cNvSpPr txBox="1"/>
            <p:nvPr/>
          </p:nvSpPr>
          <p:spPr>
            <a:xfrm>
              <a:off x="543743" y="588808"/>
              <a:ext cx="7222818" cy="470773"/>
            </a:xfrm>
            <a:prstGeom prst="rect">
              <a:avLst/>
            </a:prstGeom>
            <a:noFill/>
            <a:ln>
              <a:noFill/>
            </a:ln>
          </p:spPr>
          <p:txBody>
            <a:bodyPr anchorCtr="0" anchor="ctr" bIns="49800" lIns="49800" spcFirstLastPara="1" rIns="49800" wrap="square" tIns="49800">
              <a:noAutofit/>
            </a:bodyPr>
            <a:lstStyle/>
            <a:p>
              <a:pPr indent="0" lvl="0" marL="0" marR="0" rtl="0" algn="l">
                <a:lnSpc>
                  <a:spcPct val="100000"/>
                </a:lnSpc>
                <a:spcBef>
                  <a:spcPts val="0"/>
                </a:spcBef>
                <a:spcAft>
                  <a:spcPts val="0"/>
                </a:spcAft>
                <a:buClr>
                  <a:schemeClr val="dk1"/>
                </a:buClr>
                <a:buSzPts val="1600"/>
                <a:buFont typeface="Gill Sans"/>
                <a:buNone/>
              </a:pPr>
              <a:r>
                <a:rPr b="0" i="0" lang="en-US" sz="1600" u="none" cap="none" strike="noStrike">
                  <a:solidFill>
                    <a:schemeClr val="dk1"/>
                  </a:solidFill>
                  <a:latin typeface="Gill Sans"/>
                  <a:ea typeface="Gill Sans"/>
                  <a:cs typeface="Gill Sans"/>
                  <a:sym typeface="Gill Sans"/>
                </a:rPr>
                <a:t>Bookkeeping                                                            </a:t>
              </a:r>
              <a:r>
                <a:rPr b="1" i="0" lang="en-US" sz="1600" u="none" cap="none" strike="noStrike">
                  <a:solidFill>
                    <a:schemeClr val="dk1"/>
                  </a:solidFill>
                  <a:latin typeface="Gill Sans"/>
                  <a:ea typeface="Gill Sans"/>
                  <a:cs typeface="Gill Sans"/>
                  <a:sym typeface="Gill Sans"/>
                </a:rPr>
                <a:t>$50/hour</a:t>
              </a:r>
              <a:endParaRPr b="0" i="0" sz="1600" u="none" cap="none" strike="noStrike">
                <a:solidFill>
                  <a:schemeClr val="dk1"/>
                </a:solidFill>
                <a:latin typeface="Gill Sans"/>
                <a:ea typeface="Gill Sans"/>
                <a:cs typeface="Gill Sans"/>
                <a:sym typeface="Gill Sans"/>
              </a:endParaRPr>
            </a:p>
          </p:txBody>
        </p:sp>
        <p:sp>
          <p:nvSpPr>
            <p:cNvPr id="223" name="Google Shape;223;p26"/>
            <p:cNvSpPr/>
            <p:nvPr/>
          </p:nvSpPr>
          <p:spPr>
            <a:xfrm>
              <a:off x="0" y="1177275"/>
              <a:ext cx="7766562" cy="470773"/>
            </a:xfrm>
            <a:prstGeom prst="roundRect">
              <a:avLst>
                <a:gd fmla="val 10000" name="adj"/>
              </a:avLst>
            </a:prstGeom>
            <a:solidFill>
              <a:srgbClr val="C1D2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6"/>
            <p:cNvSpPr/>
            <p:nvPr/>
          </p:nvSpPr>
          <p:spPr>
            <a:xfrm>
              <a:off x="142408" y="1283199"/>
              <a:ext cx="258925" cy="25892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6"/>
            <p:cNvSpPr/>
            <p:nvPr/>
          </p:nvSpPr>
          <p:spPr>
            <a:xfrm>
              <a:off x="543743" y="1177275"/>
              <a:ext cx="7222818" cy="47077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6"/>
            <p:cNvSpPr txBox="1"/>
            <p:nvPr/>
          </p:nvSpPr>
          <p:spPr>
            <a:xfrm>
              <a:off x="543743" y="1177275"/>
              <a:ext cx="7222818" cy="470773"/>
            </a:xfrm>
            <a:prstGeom prst="rect">
              <a:avLst/>
            </a:prstGeom>
            <a:noFill/>
            <a:ln>
              <a:noFill/>
            </a:ln>
          </p:spPr>
          <p:txBody>
            <a:bodyPr anchorCtr="0" anchor="ctr" bIns="49800" lIns="49800" spcFirstLastPara="1" rIns="49800" wrap="square" tIns="49800">
              <a:noAutofit/>
            </a:bodyPr>
            <a:lstStyle/>
            <a:p>
              <a:pPr indent="0" lvl="0" marL="0" marR="0" rtl="0" algn="l">
                <a:lnSpc>
                  <a:spcPct val="100000"/>
                </a:lnSpc>
                <a:spcBef>
                  <a:spcPts val="0"/>
                </a:spcBef>
                <a:spcAft>
                  <a:spcPts val="0"/>
                </a:spcAft>
                <a:buClr>
                  <a:schemeClr val="dk1"/>
                </a:buClr>
                <a:buSzPts val="1600"/>
                <a:buFont typeface="Gill Sans"/>
                <a:buNone/>
              </a:pPr>
              <a:r>
                <a:rPr b="0" i="0" lang="en-US" sz="1600" u="none" cap="none" strike="noStrike">
                  <a:solidFill>
                    <a:schemeClr val="dk1"/>
                  </a:solidFill>
                  <a:latin typeface="Gill Sans"/>
                  <a:ea typeface="Gill Sans"/>
                  <a:cs typeface="Gill Sans"/>
                  <a:sym typeface="Gill Sans"/>
                </a:rPr>
                <a:t>Systems Setup                                                          </a:t>
              </a:r>
              <a:r>
                <a:rPr b="1" i="0" lang="en-US" sz="1600" u="none" cap="none" strike="noStrike">
                  <a:solidFill>
                    <a:schemeClr val="dk1"/>
                  </a:solidFill>
                  <a:latin typeface="Gill Sans"/>
                  <a:ea typeface="Gill Sans"/>
                  <a:cs typeface="Gill Sans"/>
                  <a:sym typeface="Gill Sans"/>
                </a:rPr>
                <a:t>$100/hour</a:t>
              </a:r>
              <a:endParaRPr/>
            </a:p>
          </p:txBody>
        </p:sp>
        <p:sp>
          <p:nvSpPr>
            <p:cNvPr id="227" name="Google Shape;227;p26"/>
            <p:cNvSpPr/>
            <p:nvPr/>
          </p:nvSpPr>
          <p:spPr>
            <a:xfrm>
              <a:off x="0" y="1765742"/>
              <a:ext cx="7766562" cy="470773"/>
            </a:xfrm>
            <a:prstGeom prst="roundRect">
              <a:avLst>
                <a:gd fmla="val 10000" name="adj"/>
              </a:avLst>
            </a:prstGeom>
            <a:solidFill>
              <a:srgbClr val="C1D2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6"/>
            <p:cNvSpPr/>
            <p:nvPr/>
          </p:nvSpPr>
          <p:spPr>
            <a:xfrm>
              <a:off x="142408" y="1871666"/>
              <a:ext cx="258925" cy="25892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6"/>
            <p:cNvSpPr/>
            <p:nvPr/>
          </p:nvSpPr>
          <p:spPr>
            <a:xfrm>
              <a:off x="543743" y="1765742"/>
              <a:ext cx="7222818" cy="47077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6"/>
            <p:cNvSpPr txBox="1"/>
            <p:nvPr/>
          </p:nvSpPr>
          <p:spPr>
            <a:xfrm>
              <a:off x="543743" y="1765742"/>
              <a:ext cx="7222818" cy="470773"/>
            </a:xfrm>
            <a:prstGeom prst="rect">
              <a:avLst/>
            </a:prstGeom>
            <a:noFill/>
            <a:ln>
              <a:noFill/>
            </a:ln>
          </p:spPr>
          <p:txBody>
            <a:bodyPr anchorCtr="0" anchor="ctr" bIns="49800" lIns="49800" spcFirstLastPara="1" rIns="49800" wrap="square" tIns="49800">
              <a:noAutofit/>
            </a:bodyPr>
            <a:lstStyle/>
            <a:p>
              <a:pPr indent="0" lvl="0" marL="0" marR="0" rtl="0" algn="l">
                <a:lnSpc>
                  <a:spcPct val="100000"/>
                </a:lnSpc>
                <a:spcBef>
                  <a:spcPts val="0"/>
                </a:spcBef>
                <a:spcAft>
                  <a:spcPts val="0"/>
                </a:spcAft>
                <a:buClr>
                  <a:schemeClr val="dk1"/>
                </a:buClr>
                <a:buSzPts val="1600"/>
                <a:buFont typeface="Gill Sans"/>
                <a:buNone/>
              </a:pPr>
              <a:r>
                <a:rPr b="0" i="0" lang="en-US" sz="1600" u="none" cap="none" strike="noStrike">
                  <a:solidFill>
                    <a:schemeClr val="dk1"/>
                  </a:solidFill>
                  <a:latin typeface="Gill Sans"/>
                  <a:ea typeface="Gill Sans"/>
                  <a:cs typeface="Gill Sans"/>
                  <a:sym typeface="Gill Sans"/>
                </a:rPr>
                <a:t>Management Accounting &amp; Internal Controls              </a:t>
              </a:r>
              <a:r>
                <a:rPr b="1" i="0" lang="en-US" sz="1600" u="none" cap="none" strike="noStrike">
                  <a:solidFill>
                    <a:schemeClr val="dk1"/>
                  </a:solidFill>
                  <a:latin typeface="Gill Sans"/>
                  <a:ea typeface="Gill Sans"/>
                  <a:cs typeface="Gill Sans"/>
                  <a:sym typeface="Gill Sans"/>
                </a:rPr>
                <a:t>$150/hour</a:t>
              </a:r>
              <a:endParaRPr/>
            </a:p>
          </p:txBody>
        </p:sp>
        <p:sp>
          <p:nvSpPr>
            <p:cNvPr id="231" name="Google Shape;231;p26"/>
            <p:cNvSpPr/>
            <p:nvPr/>
          </p:nvSpPr>
          <p:spPr>
            <a:xfrm>
              <a:off x="0" y="2354209"/>
              <a:ext cx="7766562" cy="470773"/>
            </a:xfrm>
            <a:prstGeom prst="roundRect">
              <a:avLst>
                <a:gd fmla="val 10000" name="adj"/>
              </a:avLst>
            </a:prstGeom>
            <a:solidFill>
              <a:srgbClr val="C1D2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6"/>
            <p:cNvSpPr/>
            <p:nvPr/>
          </p:nvSpPr>
          <p:spPr>
            <a:xfrm>
              <a:off x="142408" y="2460133"/>
              <a:ext cx="258925" cy="25892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
            <p:cNvSpPr/>
            <p:nvPr/>
          </p:nvSpPr>
          <p:spPr>
            <a:xfrm>
              <a:off x="543743" y="2354209"/>
              <a:ext cx="7222818" cy="47077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
            <p:cNvSpPr txBox="1"/>
            <p:nvPr/>
          </p:nvSpPr>
          <p:spPr>
            <a:xfrm>
              <a:off x="543743" y="2354209"/>
              <a:ext cx="7222818" cy="470773"/>
            </a:xfrm>
            <a:prstGeom prst="rect">
              <a:avLst/>
            </a:prstGeom>
            <a:noFill/>
            <a:ln>
              <a:noFill/>
            </a:ln>
          </p:spPr>
          <p:txBody>
            <a:bodyPr anchorCtr="0" anchor="ctr" bIns="49800" lIns="49800" spcFirstLastPara="1" rIns="49800" wrap="square" tIns="49800">
              <a:noAutofit/>
            </a:bodyPr>
            <a:lstStyle/>
            <a:p>
              <a:pPr indent="0" lvl="0" marL="0" marR="0" rtl="0" algn="l">
                <a:lnSpc>
                  <a:spcPct val="100000"/>
                </a:lnSpc>
                <a:spcBef>
                  <a:spcPts val="0"/>
                </a:spcBef>
                <a:spcAft>
                  <a:spcPts val="0"/>
                </a:spcAft>
                <a:buClr>
                  <a:schemeClr val="dk1"/>
                </a:buClr>
                <a:buSzPts val="1600"/>
                <a:buFont typeface="Gill Sans"/>
                <a:buNone/>
              </a:pPr>
              <a:r>
                <a:rPr b="0" i="0" lang="en-US" sz="1600" u="none" cap="none" strike="noStrike">
                  <a:solidFill>
                    <a:schemeClr val="dk1"/>
                  </a:solidFill>
                  <a:latin typeface="Gill Sans"/>
                  <a:ea typeface="Gill Sans"/>
                  <a:cs typeface="Gill Sans"/>
                  <a:sym typeface="Gill Sans"/>
                </a:rPr>
                <a:t>Tax &amp; Compliance                                                     </a:t>
              </a:r>
              <a:r>
                <a:rPr b="1" i="0" lang="en-US" sz="1600" u="none" cap="none" strike="noStrike">
                  <a:solidFill>
                    <a:schemeClr val="dk1"/>
                  </a:solidFill>
                  <a:latin typeface="Gill Sans"/>
                  <a:ea typeface="Gill Sans"/>
                  <a:cs typeface="Gill Sans"/>
                  <a:sym typeface="Gill Sans"/>
                </a:rPr>
                <a:t>$175/hour</a:t>
              </a:r>
              <a:endParaRPr/>
            </a:p>
          </p:txBody>
        </p:sp>
        <p:sp>
          <p:nvSpPr>
            <p:cNvPr id="235" name="Google Shape;235;p26"/>
            <p:cNvSpPr/>
            <p:nvPr/>
          </p:nvSpPr>
          <p:spPr>
            <a:xfrm>
              <a:off x="0" y="2942676"/>
              <a:ext cx="7766562" cy="470773"/>
            </a:xfrm>
            <a:prstGeom prst="roundRect">
              <a:avLst>
                <a:gd fmla="val 10000" name="adj"/>
              </a:avLst>
            </a:prstGeom>
            <a:solidFill>
              <a:srgbClr val="C1D2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6"/>
            <p:cNvSpPr/>
            <p:nvPr/>
          </p:nvSpPr>
          <p:spPr>
            <a:xfrm>
              <a:off x="142408" y="3048600"/>
              <a:ext cx="258925" cy="258925"/>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6"/>
            <p:cNvSpPr/>
            <p:nvPr/>
          </p:nvSpPr>
          <p:spPr>
            <a:xfrm>
              <a:off x="543743" y="2942676"/>
              <a:ext cx="7222818" cy="47077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6"/>
            <p:cNvSpPr txBox="1"/>
            <p:nvPr/>
          </p:nvSpPr>
          <p:spPr>
            <a:xfrm>
              <a:off x="543743" y="2942676"/>
              <a:ext cx="7222818" cy="470773"/>
            </a:xfrm>
            <a:prstGeom prst="rect">
              <a:avLst/>
            </a:prstGeom>
            <a:noFill/>
            <a:ln>
              <a:noFill/>
            </a:ln>
          </p:spPr>
          <p:txBody>
            <a:bodyPr anchorCtr="0" anchor="ctr" bIns="49800" lIns="49800" spcFirstLastPara="1" rIns="49800" wrap="square" tIns="49800">
              <a:noAutofit/>
            </a:bodyPr>
            <a:lstStyle/>
            <a:p>
              <a:pPr indent="0" lvl="0" marL="0" marR="0" rtl="0" algn="l">
                <a:lnSpc>
                  <a:spcPct val="100000"/>
                </a:lnSpc>
                <a:spcBef>
                  <a:spcPts val="0"/>
                </a:spcBef>
                <a:spcAft>
                  <a:spcPts val="0"/>
                </a:spcAft>
                <a:buClr>
                  <a:schemeClr val="dk1"/>
                </a:buClr>
                <a:buSzPts val="1600"/>
                <a:buFont typeface="Gill Sans"/>
                <a:buNone/>
              </a:pPr>
              <a:r>
                <a:rPr b="0" i="0" lang="en-US" sz="1600" u="none" cap="none" strike="noStrike">
                  <a:solidFill>
                    <a:schemeClr val="dk1"/>
                  </a:solidFill>
                  <a:latin typeface="Gill Sans"/>
                  <a:ea typeface="Gill Sans"/>
                  <a:cs typeface="Gill Sans"/>
                  <a:sym typeface="Gill Sans"/>
                </a:rPr>
                <a:t>Training &amp; Systems Integration                                   </a:t>
              </a:r>
              <a:r>
                <a:rPr b="1" i="0" lang="en-US" sz="1600" u="none" cap="none" strike="noStrike">
                  <a:solidFill>
                    <a:schemeClr val="dk1"/>
                  </a:solidFill>
                  <a:latin typeface="Gill Sans"/>
                  <a:ea typeface="Gill Sans"/>
                  <a:cs typeface="Gill Sans"/>
                  <a:sym typeface="Gill Sans"/>
                </a:rPr>
                <a:t>$200/hour</a:t>
              </a:r>
              <a:endParaRPr/>
            </a:p>
          </p:txBody>
        </p:sp>
        <p:sp>
          <p:nvSpPr>
            <p:cNvPr id="239" name="Google Shape;239;p26"/>
            <p:cNvSpPr/>
            <p:nvPr/>
          </p:nvSpPr>
          <p:spPr>
            <a:xfrm>
              <a:off x="0" y="3531143"/>
              <a:ext cx="7766562" cy="470773"/>
            </a:xfrm>
            <a:prstGeom prst="roundRect">
              <a:avLst>
                <a:gd fmla="val 10000" name="adj"/>
              </a:avLst>
            </a:prstGeom>
            <a:solidFill>
              <a:srgbClr val="A4BD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6"/>
            <p:cNvSpPr/>
            <p:nvPr/>
          </p:nvSpPr>
          <p:spPr>
            <a:xfrm>
              <a:off x="142408" y="3637067"/>
              <a:ext cx="258925" cy="258925"/>
            </a:xfrm>
            <a:prstGeom prst="rect">
              <a:avLst/>
            </a:prstGeom>
            <a:blipFill rotWithShape="1">
              <a:blip r:embed="rId9">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6"/>
            <p:cNvSpPr/>
            <p:nvPr/>
          </p:nvSpPr>
          <p:spPr>
            <a:xfrm>
              <a:off x="543743" y="3531143"/>
              <a:ext cx="7222818" cy="47077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6"/>
            <p:cNvSpPr txBox="1"/>
            <p:nvPr/>
          </p:nvSpPr>
          <p:spPr>
            <a:xfrm>
              <a:off x="543743" y="3531143"/>
              <a:ext cx="7222818" cy="470773"/>
            </a:xfrm>
            <a:prstGeom prst="rect">
              <a:avLst/>
            </a:prstGeom>
            <a:noFill/>
            <a:ln>
              <a:noFill/>
            </a:ln>
          </p:spPr>
          <p:txBody>
            <a:bodyPr anchorCtr="0" anchor="ctr" bIns="49800" lIns="49800" spcFirstLastPara="1" rIns="49800" wrap="square" tIns="49800">
              <a:noAutofit/>
            </a:bodyPr>
            <a:lstStyle/>
            <a:p>
              <a:pPr indent="0" lvl="0" marL="0" marR="0" rtl="0" algn="l">
                <a:lnSpc>
                  <a:spcPct val="100000"/>
                </a:lnSpc>
                <a:spcBef>
                  <a:spcPts val="0"/>
                </a:spcBef>
                <a:spcAft>
                  <a:spcPts val="0"/>
                </a:spcAft>
                <a:buClr>
                  <a:schemeClr val="dk1"/>
                </a:buClr>
                <a:buSzPts val="1600"/>
                <a:buFont typeface="Gill Sans"/>
                <a:buNone/>
              </a:pPr>
              <a:r>
                <a:rPr b="1" i="0" lang="en-US" sz="1600" u="none" cap="none" strike="noStrike">
                  <a:solidFill>
                    <a:schemeClr val="dk1"/>
                  </a:solidFill>
                  <a:latin typeface="Gill Sans"/>
                  <a:ea typeface="Gill Sans"/>
                  <a:cs typeface="Gill Sans"/>
                  <a:sym typeface="Gill Sans"/>
                </a:rPr>
                <a:t>Advisory                                                                $350/hour or more</a:t>
              </a:r>
              <a:endParaRPr/>
            </a:p>
          </p:txBody>
        </p:sp>
      </p:grpSp>
      <p:sp>
        <p:nvSpPr>
          <p:cNvPr id="243" name="Google Shape;243;p26"/>
          <p:cNvSpPr txBox="1"/>
          <p:nvPr/>
        </p:nvSpPr>
        <p:spPr>
          <a:xfrm>
            <a:off x="10473605" y="2185815"/>
            <a:ext cx="1162499" cy="369331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dk1"/>
                </a:solidFill>
                <a:latin typeface="Gill Sans"/>
                <a:ea typeface="Gill Sans"/>
                <a:cs typeface="Gill Sans"/>
                <a:sym typeface="Gill Sans"/>
              </a:rPr>
              <a:t>Computer</a:t>
            </a:r>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rPr b="0" i="0" lang="en-US" sz="1800" u="none" cap="none" strike="noStrike">
                <a:solidFill>
                  <a:schemeClr val="dk1"/>
                </a:solidFill>
                <a:latin typeface="Gill Sans"/>
                <a:ea typeface="Gill Sans"/>
                <a:cs typeface="Gill Sans"/>
                <a:sym typeface="Gill Sans"/>
              </a:rPr>
              <a:t>Vs.</a:t>
            </a:r>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a:p>
            <a:pPr indent="0" lvl="0" marL="0" marR="0" rtl="0" algn="ctr">
              <a:spcBef>
                <a:spcPts val="0"/>
              </a:spcBef>
              <a:spcAft>
                <a:spcPts val="0"/>
              </a:spcAft>
              <a:buNone/>
            </a:pPr>
            <a:r>
              <a:rPr b="0" i="0" lang="en-US" sz="1800" u="none" cap="none" strike="noStrike">
                <a:solidFill>
                  <a:schemeClr val="dk1"/>
                </a:solidFill>
                <a:latin typeface="Gill Sans"/>
                <a:ea typeface="Gill Sans"/>
                <a:cs typeface="Gill Sans"/>
                <a:sym typeface="Gill Sans"/>
              </a:rPr>
              <a:t>Humans</a:t>
            </a:r>
            <a:endParaRPr/>
          </a:p>
        </p:txBody>
      </p:sp>
      <p:sp>
        <p:nvSpPr>
          <p:cNvPr id="244" name="Google Shape;244;p26"/>
          <p:cNvSpPr/>
          <p:nvPr/>
        </p:nvSpPr>
        <p:spPr>
          <a:xfrm>
            <a:off x="9966978" y="2305211"/>
            <a:ext cx="506627" cy="3494280"/>
          </a:xfrm>
          <a:prstGeom prst="upDownArrow">
            <a:avLst>
              <a:gd fmla="val 50000" name="adj1"/>
              <a:gd fmla="val 50000" name="adj2"/>
            </a:avLst>
          </a:prstGeom>
          <a:solidFill>
            <a:schemeClr val="accent1"/>
          </a:solidFill>
          <a:ln cap="flat" cmpd="sng" w="15875">
            <a:solidFill>
              <a:srgbClr val="85153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245" name="Google Shape;245;p26"/>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7"/>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DIKW PYRAMID &amp; ADVISORY</a:t>
            </a:r>
            <a:endParaRPr b="1"/>
          </a:p>
        </p:txBody>
      </p:sp>
      <p:pic>
        <p:nvPicPr>
          <p:cNvPr id="251" name="Google Shape;251;p27"/>
          <p:cNvPicPr preferRelativeResize="0"/>
          <p:nvPr/>
        </p:nvPicPr>
        <p:blipFill>
          <a:blip r:embed="rId3">
            <a:alphaModFix/>
          </a:blip>
          <a:stretch>
            <a:fillRect/>
          </a:stretch>
        </p:blipFill>
        <p:spPr>
          <a:xfrm>
            <a:off x="1451574" y="2177450"/>
            <a:ext cx="4823875" cy="3759525"/>
          </a:xfrm>
          <a:prstGeom prst="rect">
            <a:avLst/>
          </a:prstGeom>
          <a:noFill/>
          <a:ln>
            <a:noFill/>
          </a:ln>
        </p:spPr>
      </p:pic>
      <p:sp>
        <p:nvSpPr>
          <p:cNvPr id="252" name="Google Shape;252;p27"/>
          <p:cNvSpPr/>
          <p:nvPr/>
        </p:nvSpPr>
        <p:spPr>
          <a:xfrm>
            <a:off x="6687075" y="2623925"/>
            <a:ext cx="506700" cy="2982000"/>
          </a:xfrm>
          <a:prstGeom prst="upDownArrow">
            <a:avLst>
              <a:gd fmla="val 50000" name="adj1"/>
              <a:gd fmla="val 50000" name="adj2"/>
            </a:avLst>
          </a:prstGeom>
          <a:solidFill>
            <a:schemeClr val="accent1"/>
          </a:solidFill>
          <a:ln cap="flat" cmpd="sng" w="15875">
            <a:solidFill>
              <a:srgbClr val="85153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253" name="Google Shape;253;p27"/>
          <p:cNvSpPr txBox="1"/>
          <p:nvPr/>
        </p:nvSpPr>
        <p:spPr>
          <a:xfrm>
            <a:off x="7605400" y="3020600"/>
            <a:ext cx="3081000" cy="516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400">
                <a:latin typeface="Gill Sans"/>
                <a:ea typeface="Gill Sans"/>
                <a:cs typeface="Gill Sans"/>
                <a:sym typeface="Gill Sans"/>
              </a:rPr>
              <a:t>Advisory</a:t>
            </a:r>
            <a:endParaRPr b="1" sz="2400">
              <a:latin typeface="Gill Sans"/>
              <a:ea typeface="Gill Sans"/>
              <a:cs typeface="Gill Sans"/>
              <a:sym typeface="Gill Sans"/>
            </a:endParaRPr>
          </a:p>
        </p:txBody>
      </p:sp>
      <p:sp>
        <p:nvSpPr>
          <p:cNvPr id="254" name="Google Shape;254;p27"/>
          <p:cNvSpPr txBox="1"/>
          <p:nvPr/>
        </p:nvSpPr>
        <p:spPr>
          <a:xfrm>
            <a:off x="7605400" y="4704500"/>
            <a:ext cx="3081000" cy="516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400">
                <a:latin typeface="Gill Sans"/>
                <a:ea typeface="Gill Sans"/>
                <a:cs typeface="Gill Sans"/>
                <a:sym typeface="Gill Sans"/>
              </a:rPr>
              <a:t>Bookkeeping</a:t>
            </a:r>
            <a:endParaRPr b="1" sz="2400">
              <a:latin typeface="Gill Sans"/>
              <a:ea typeface="Gill Sans"/>
              <a:cs typeface="Gill Sans"/>
              <a:sym typeface="Gill Sans"/>
            </a:endParaRPr>
          </a:p>
        </p:txBody>
      </p:sp>
      <p:sp>
        <p:nvSpPr>
          <p:cNvPr id="255" name="Google Shape;255;p27"/>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WHAT ADVISORY MIGHT LOOK LIKE</a:t>
            </a:r>
            <a:endParaRPr b="1"/>
          </a:p>
        </p:txBody>
      </p:sp>
      <p:sp>
        <p:nvSpPr>
          <p:cNvPr id="261" name="Google Shape;261;p28"/>
          <p:cNvSpPr txBox="1"/>
          <p:nvPr>
            <p:ph idx="1" type="body"/>
          </p:nvPr>
        </p:nvSpPr>
        <p:spPr>
          <a:xfrm>
            <a:off x="1451575" y="2015724"/>
            <a:ext cx="9603300" cy="3883800"/>
          </a:xfrm>
          <a:prstGeom prst="rect">
            <a:avLst/>
          </a:prstGeom>
          <a:noFill/>
          <a:ln>
            <a:noFill/>
          </a:ln>
        </p:spPr>
        <p:txBody>
          <a:bodyPr anchorCtr="0" anchor="t" bIns="45700" lIns="91425" spcFirstLastPara="1" rIns="91425" wrap="square" tIns="45700">
            <a:noAutofit/>
          </a:bodyPr>
          <a:lstStyle/>
          <a:p>
            <a:pPr indent="-247650" lvl="0" marL="228600" rtl="0" algn="l">
              <a:lnSpc>
                <a:spcPct val="120000"/>
              </a:lnSpc>
              <a:spcBef>
                <a:spcPts val="0"/>
              </a:spcBef>
              <a:spcAft>
                <a:spcPts val="0"/>
              </a:spcAft>
              <a:buSzPts val="2300"/>
              <a:buChar char="•"/>
            </a:pPr>
            <a:r>
              <a:rPr lang="en-US" sz="2300"/>
              <a:t>Sounding board for ideas / brainstorming partner</a:t>
            </a:r>
            <a:endParaRPr sz="2300"/>
          </a:p>
          <a:p>
            <a:pPr indent="-247650" lvl="0" marL="228600" rtl="0" algn="l">
              <a:lnSpc>
                <a:spcPct val="120000"/>
              </a:lnSpc>
              <a:spcBef>
                <a:spcPts val="1000"/>
              </a:spcBef>
              <a:spcAft>
                <a:spcPts val="0"/>
              </a:spcAft>
              <a:buSzPts val="2300"/>
              <a:buChar char="•"/>
            </a:pPr>
            <a:r>
              <a:rPr lang="en-US" sz="2300"/>
              <a:t>Strategy development</a:t>
            </a:r>
            <a:endParaRPr sz="2300"/>
          </a:p>
          <a:p>
            <a:pPr indent="-247650" lvl="0" marL="228600" rtl="0" algn="l">
              <a:lnSpc>
                <a:spcPct val="120000"/>
              </a:lnSpc>
              <a:spcBef>
                <a:spcPts val="1000"/>
              </a:spcBef>
              <a:spcAft>
                <a:spcPts val="0"/>
              </a:spcAft>
              <a:buSzPts val="2300"/>
              <a:buChar char="•"/>
            </a:pPr>
            <a:r>
              <a:rPr lang="en-US" sz="2300"/>
              <a:t>Process reengineering</a:t>
            </a:r>
            <a:endParaRPr sz="2300"/>
          </a:p>
          <a:p>
            <a:pPr indent="-247650" lvl="0" marL="228600" rtl="0" algn="l">
              <a:lnSpc>
                <a:spcPct val="120000"/>
              </a:lnSpc>
              <a:spcBef>
                <a:spcPts val="1000"/>
              </a:spcBef>
              <a:spcAft>
                <a:spcPts val="0"/>
              </a:spcAft>
              <a:buSzPts val="2300"/>
              <a:buChar char="•"/>
            </a:pPr>
            <a:r>
              <a:rPr lang="en-US" sz="2300"/>
              <a:t>Business model design or redesign</a:t>
            </a:r>
            <a:endParaRPr sz="2300"/>
          </a:p>
          <a:p>
            <a:pPr indent="-247650" lvl="0" marL="228600" rtl="0" algn="l">
              <a:lnSpc>
                <a:spcPct val="120000"/>
              </a:lnSpc>
              <a:spcBef>
                <a:spcPts val="1000"/>
              </a:spcBef>
              <a:spcAft>
                <a:spcPts val="0"/>
              </a:spcAft>
              <a:buSzPts val="2300"/>
              <a:buChar char="•"/>
            </a:pPr>
            <a:r>
              <a:rPr lang="en-US" sz="2300"/>
              <a:t>Development of decision support tools</a:t>
            </a:r>
            <a:endParaRPr sz="2300"/>
          </a:p>
          <a:p>
            <a:pPr indent="-247650" lvl="0" marL="228600" rtl="0" algn="l">
              <a:lnSpc>
                <a:spcPct val="120000"/>
              </a:lnSpc>
              <a:spcBef>
                <a:spcPts val="1000"/>
              </a:spcBef>
              <a:spcAft>
                <a:spcPts val="0"/>
              </a:spcAft>
              <a:buSzPts val="2300"/>
              <a:buChar char="•"/>
            </a:pPr>
            <a:r>
              <a:rPr lang="en-US" sz="2300"/>
              <a:t>Management consulting</a:t>
            </a:r>
            <a:endParaRPr sz="2300"/>
          </a:p>
          <a:p>
            <a:pPr indent="-247650" lvl="0" marL="228600" rtl="0" algn="l">
              <a:lnSpc>
                <a:spcPct val="120000"/>
              </a:lnSpc>
              <a:spcBef>
                <a:spcPts val="1000"/>
              </a:spcBef>
              <a:spcAft>
                <a:spcPts val="0"/>
              </a:spcAft>
              <a:buSzPts val="2300"/>
              <a:buChar char="•"/>
            </a:pPr>
            <a:r>
              <a:rPr lang="en-US" sz="2300"/>
              <a:t>Coaching &amp; Mentoring</a:t>
            </a:r>
            <a:endParaRPr sz="2300"/>
          </a:p>
          <a:p>
            <a:pPr indent="-101600" lvl="0" marL="228600" rtl="0" algn="l">
              <a:lnSpc>
                <a:spcPct val="120000"/>
              </a:lnSpc>
              <a:spcBef>
                <a:spcPts val="1000"/>
              </a:spcBef>
              <a:spcAft>
                <a:spcPts val="0"/>
              </a:spcAft>
              <a:buSzPts val="2000"/>
              <a:buNone/>
            </a:pPr>
            <a:r>
              <a:t/>
            </a:r>
            <a:endParaRPr sz="2300"/>
          </a:p>
        </p:txBody>
      </p:sp>
      <p:sp>
        <p:nvSpPr>
          <p:cNvPr id="262" name="Google Shape;262;p28"/>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HOW TO “SELL” ADVISORY?</a:t>
            </a:r>
            <a:endParaRPr b="1"/>
          </a:p>
        </p:txBody>
      </p:sp>
      <p:sp>
        <p:nvSpPr>
          <p:cNvPr id="268" name="Google Shape;268;p29"/>
          <p:cNvSpPr txBox="1"/>
          <p:nvPr>
            <p:ph idx="1" type="body"/>
          </p:nvPr>
        </p:nvSpPr>
        <p:spPr>
          <a:xfrm>
            <a:off x="1451579" y="2015732"/>
            <a:ext cx="10052562" cy="3450613"/>
          </a:xfrm>
          <a:prstGeom prst="rect">
            <a:avLst/>
          </a:prstGeom>
          <a:noFill/>
          <a:ln>
            <a:noFill/>
          </a:ln>
        </p:spPr>
        <p:txBody>
          <a:bodyPr anchorCtr="0" anchor="t" bIns="45700" lIns="91425" spcFirstLastPara="1" rIns="91425" wrap="square" tIns="45700">
            <a:noAutofit/>
          </a:bodyPr>
          <a:lstStyle/>
          <a:p>
            <a:pPr indent="-260350" lvl="0" marL="228600" rtl="0" algn="l">
              <a:lnSpc>
                <a:spcPct val="120000"/>
              </a:lnSpc>
              <a:spcBef>
                <a:spcPts val="0"/>
              </a:spcBef>
              <a:spcAft>
                <a:spcPts val="0"/>
              </a:spcAft>
              <a:buSzPts val="2500"/>
              <a:buChar char="•"/>
            </a:pPr>
            <a:r>
              <a:rPr lang="en-US" sz="2500"/>
              <a:t>All precursors to advisory (bookkeeping, systems, controls, compliance, etc.) are completed</a:t>
            </a:r>
            <a:endParaRPr sz="2500"/>
          </a:p>
          <a:p>
            <a:pPr indent="-260350" lvl="0" marL="228600" rtl="0" algn="l">
              <a:lnSpc>
                <a:spcPct val="120000"/>
              </a:lnSpc>
              <a:spcBef>
                <a:spcPts val="1000"/>
              </a:spcBef>
              <a:spcAft>
                <a:spcPts val="0"/>
              </a:spcAft>
              <a:buSzPts val="2500"/>
              <a:buChar char="•"/>
            </a:pPr>
            <a:r>
              <a:rPr lang="en-US" sz="2500"/>
              <a:t>Client must </a:t>
            </a:r>
            <a:r>
              <a:rPr b="1" lang="en-US" sz="2500"/>
              <a:t>TRUST</a:t>
            </a:r>
            <a:r>
              <a:rPr lang="en-US" sz="2500"/>
              <a:t> your judgment</a:t>
            </a:r>
            <a:endParaRPr sz="2500"/>
          </a:p>
          <a:p>
            <a:pPr indent="-260350" lvl="0" marL="228600" rtl="0" algn="l">
              <a:lnSpc>
                <a:spcPct val="120000"/>
              </a:lnSpc>
              <a:spcBef>
                <a:spcPts val="1000"/>
              </a:spcBef>
              <a:spcAft>
                <a:spcPts val="0"/>
              </a:spcAft>
              <a:buSzPts val="2500"/>
              <a:buChar char="•"/>
            </a:pPr>
            <a:r>
              <a:rPr lang="en-US" sz="2500"/>
              <a:t>Client recognizes you as a master of your craft</a:t>
            </a:r>
            <a:endParaRPr sz="2500"/>
          </a:p>
          <a:p>
            <a:pPr indent="-260350" lvl="0" marL="228600" rtl="0" algn="l">
              <a:lnSpc>
                <a:spcPct val="120000"/>
              </a:lnSpc>
              <a:spcBef>
                <a:spcPts val="1000"/>
              </a:spcBef>
              <a:spcAft>
                <a:spcPts val="0"/>
              </a:spcAft>
              <a:buSzPts val="2500"/>
              <a:buChar char="•"/>
            </a:pPr>
            <a:r>
              <a:rPr lang="en-US" sz="2500"/>
              <a:t>You have already created value for the client in other ways</a:t>
            </a:r>
            <a:endParaRPr sz="2500"/>
          </a:p>
          <a:p>
            <a:pPr indent="-260350" lvl="0" marL="228600" rtl="0" algn="l">
              <a:lnSpc>
                <a:spcPct val="120000"/>
              </a:lnSpc>
              <a:spcBef>
                <a:spcPts val="1000"/>
              </a:spcBef>
              <a:spcAft>
                <a:spcPts val="0"/>
              </a:spcAft>
              <a:buSzPts val="2500"/>
              <a:buChar char="•"/>
            </a:pPr>
            <a:r>
              <a:rPr lang="en-US" sz="2500"/>
              <a:t>You are </a:t>
            </a:r>
            <a:r>
              <a:rPr b="1" lang="en-US" sz="2500"/>
              <a:t>not</a:t>
            </a:r>
            <a:r>
              <a:rPr lang="en-US" sz="2500"/>
              <a:t> selling work or effort, you are selling attention and results</a:t>
            </a:r>
            <a:endParaRPr sz="2500"/>
          </a:p>
          <a:p>
            <a:pPr indent="-101600" lvl="0" marL="228600" rtl="0" algn="l">
              <a:lnSpc>
                <a:spcPct val="120000"/>
              </a:lnSpc>
              <a:spcBef>
                <a:spcPts val="1000"/>
              </a:spcBef>
              <a:spcAft>
                <a:spcPts val="0"/>
              </a:spcAft>
              <a:buSzPts val="2000"/>
              <a:buNone/>
            </a:pPr>
            <a:r>
              <a:t/>
            </a:r>
            <a:endParaRPr sz="2500"/>
          </a:p>
        </p:txBody>
      </p:sp>
      <p:sp>
        <p:nvSpPr>
          <p:cNvPr id="269" name="Google Shape;269;p29"/>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8">
                                            <p:txEl>
                                              <p:pRg end="0" st="0"/>
                                            </p:txEl>
                                          </p:spTgt>
                                        </p:tgtEl>
                                        <p:attrNameLst>
                                          <p:attrName>style.visibility</p:attrName>
                                        </p:attrNameLst>
                                      </p:cBhvr>
                                      <p:to>
                                        <p:strVal val="visible"/>
                                      </p:to>
                                    </p:set>
                                    <p:anim calcmode="lin" valueType="num">
                                      <p:cBhvr additive="base">
                                        <p:cTn dur="500"/>
                                        <p:tgtEl>
                                          <p:spTgt spid="26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8">
                                            <p:txEl>
                                              <p:pRg end="1" st="1"/>
                                            </p:txEl>
                                          </p:spTgt>
                                        </p:tgtEl>
                                        <p:attrNameLst>
                                          <p:attrName>style.visibility</p:attrName>
                                        </p:attrNameLst>
                                      </p:cBhvr>
                                      <p:to>
                                        <p:strVal val="visible"/>
                                      </p:to>
                                    </p:set>
                                    <p:anim calcmode="lin" valueType="num">
                                      <p:cBhvr additive="base">
                                        <p:cTn dur="500"/>
                                        <p:tgtEl>
                                          <p:spTgt spid="268">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8">
                                            <p:txEl>
                                              <p:pRg end="2" st="2"/>
                                            </p:txEl>
                                          </p:spTgt>
                                        </p:tgtEl>
                                        <p:attrNameLst>
                                          <p:attrName>style.visibility</p:attrName>
                                        </p:attrNameLst>
                                      </p:cBhvr>
                                      <p:to>
                                        <p:strVal val="visible"/>
                                      </p:to>
                                    </p:set>
                                    <p:anim calcmode="lin" valueType="num">
                                      <p:cBhvr additive="base">
                                        <p:cTn dur="500"/>
                                        <p:tgtEl>
                                          <p:spTgt spid="268">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8">
                                            <p:txEl>
                                              <p:pRg end="3" st="3"/>
                                            </p:txEl>
                                          </p:spTgt>
                                        </p:tgtEl>
                                        <p:attrNameLst>
                                          <p:attrName>style.visibility</p:attrName>
                                        </p:attrNameLst>
                                      </p:cBhvr>
                                      <p:to>
                                        <p:strVal val="visible"/>
                                      </p:to>
                                    </p:set>
                                    <p:anim calcmode="lin" valueType="num">
                                      <p:cBhvr additive="base">
                                        <p:cTn dur="500"/>
                                        <p:tgtEl>
                                          <p:spTgt spid="268">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8">
                                            <p:txEl>
                                              <p:pRg end="4" st="4"/>
                                            </p:txEl>
                                          </p:spTgt>
                                        </p:tgtEl>
                                        <p:attrNameLst>
                                          <p:attrName>style.visibility</p:attrName>
                                        </p:attrNameLst>
                                      </p:cBhvr>
                                      <p:to>
                                        <p:strVal val="visible"/>
                                      </p:to>
                                    </p:set>
                                    <p:anim calcmode="lin" valueType="num">
                                      <p:cBhvr additive="base">
                                        <p:cTn dur="500"/>
                                        <p:tgtEl>
                                          <p:spTgt spid="268">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8">
                                            <p:txEl>
                                              <p:pRg end="5" st="5"/>
                                            </p:txEl>
                                          </p:spTgt>
                                        </p:tgtEl>
                                        <p:attrNameLst>
                                          <p:attrName>style.visibility</p:attrName>
                                        </p:attrNameLst>
                                      </p:cBhvr>
                                      <p:to>
                                        <p:strVal val="visible"/>
                                      </p:to>
                                    </p:set>
                                    <p:anim calcmode="lin" valueType="num">
                                      <p:cBhvr additive="base">
                                        <p:cTn dur="500"/>
                                        <p:tgtEl>
                                          <p:spTgt spid="268">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400"/>
              <a:buFont typeface="Gill Sans"/>
              <a:buNone/>
            </a:pPr>
            <a:r>
              <a:rPr b="1" lang="en-US" sz="2400"/>
              <a:t>PRINCIPLES FOR AN ADVISORY-DRIVEN ACCOUNTING PRO</a:t>
            </a:r>
            <a:endParaRPr b="1"/>
          </a:p>
        </p:txBody>
      </p:sp>
      <p:sp>
        <p:nvSpPr>
          <p:cNvPr id="275" name="Google Shape;275;p30"/>
          <p:cNvSpPr txBox="1"/>
          <p:nvPr>
            <p:ph idx="1" type="body"/>
          </p:nvPr>
        </p:nvSpPr>
        <p:spPr>
          <a:xfrm>
            <a:off x="1451575" y="2015725"/>
            <a:ext cx="9879000" cy="4116600"/>
          </a:xfrm>
          <a:prstGeom prst="rect">
            <a:avLst/>
          </a:prstGeom>
          <a:noFill/>
          <a:ln>
            <a:noFill/>
          </a:ln>
        </p:spPr>
        <p:txBody>
          <a:bodyPr anchorCtr="0" anchor="t" bIns="45700" lIns="91425" spcFirstLastPara="1" rIns="91425" wrap="square" tIns="45700">
            <a:noAutofit/>
          </a:bodyPr>
          <a:lstStyle/>
          <a:p>
            <a:pPr indent="-495300" lvl="0" marL="457200" rtl="0" algn="l">
              <a:lnSpc>
                <a:spcPct val="120000"/>
              </a:lnSpc>
              <a:spcBef>
                <a:spcPts val="1000"/>
              </a:spcBef>
              <a:spcAft>
                <a:spcPts val="0"/>
              </a:spcAft>
              <a:buSzPts val="2600"/>
              <a:buFont typeface="Gill Sans"/>
              <a:buAutoNum type="arabicPeriod"/>
            </a:pPr>
            <a:r>
              <a:rPr b="1" lang="en-US" sz="2600"/>
              <a:t>VALUE</a:t>
            </a:r>
            <a:r>
              <a:rPr lang="en-US" sz="2600"/>
              <a:t> creation is the top priority </a:t>
            </a:r>
            <a:r>
              <a:rPr i="1" lang="en-US" sz="2600"/>
              <a:t>(u</a:t>
            </a:r>
            <a:r>
              <a:rPr i="1" lang="en-US" sz="2600"/>
              <a:t>nderstanding client needs</a:t>
            </a:r>
            <a:r>
              <a:rPr i="1" lang="en-US" sz="2600"/>
              <a:t>)</a:t>
            </a:r>
            <a:endParaRPr i="1" sz="2600"/>
          </a:p>
          <a:p>
            <a:pPr indent="-482600" lvl="0" marL="457200" rtl="0" algn="l">
              <a:lnSpc>
                <a:spcPct val="120000"/>
              </a:lnSpc>
              <a:spcBef>
                <a:spcPts val="1000"/>
              </a:spcBef>
              <a:spcAft>
                <a:spcPts val="0"/>
              </a:spcAft>
              <a:buSzPts val="2400"/>
              <a:buAutoNum type="arabicPeriod"/>
            </a:pPr>
            <a:r>
              <a:rPr lang="en-US" sz="2600"/>
              <a:t>Builds and </a:t>
            </a:r>
            <a:r>
              <a:rPr lang="en-US" sz="2600"/>
              <a:t>maintain</a:t>
            </a:r>
            <a:r>
              <a:rPr lang="en-US" sz="2600"/>
              <a:t> </a:t>
            </a:r>
            <a:r>
              <a:rPr b="1" lang="en-US" sz="2600"/>
              <a:t>TRUST</a:t>
            </a:r>
            <a:r>
              <a:rPr lang="en-US" sz="2600"/>
              <a:t> above all else </a:t>
            </a:r>
            <a:r>
              <a:rPr i="1" lang="en-US" sz="2600"/>
              <a:t>(being consistent)</a:t>
            </a:r>
            <a:endParaRPr i="1" sz="2600"/>
          </a:p>
          <a:p>
            <a:pPr indent="-482600" lvl="0" marL="457200" rtl="0" algn="l">
              <a:lnSpc>
                <a:spcPct val="120000"/>
              </a:lnSpc>
              <a:spcBef>
                <a:spcPts val="1000"/>
              </a:spcBef>
              <a:spcAft>
                <a:spcPts val="0"/>
              </a:spcAft>
              <a:buSzPts val="2400"/>
              <a:buAutoNum type="arabicPeriod"/>
            </a:pPr>
            <a:r>
              <a:rPr lang="en-US" sz="2600"/>
              <a:t>Becomes and its recognized as </a:t>
            </a:r>
            <a:r>
              <a:rPr b="1" lang="en-US" sz="2600"/>
              <a:t>BEST IN CLASS</a:t>
            </a:r>
            <a:r>
              <a:rPr lang="en-US" sz="2600"/>
              <a:t> </a:t>
            </a:r>
            <a:r>
              <a:rPr i="1" lang="en-US" sz="2600"/>
              <a:t>(specializing to become an expert)</a:t>
            </a:r>
            <a:endParaRPr i="1" sz="2600"/>
          </a:p>
          <a:p>
            <a:pPr indent="-482600" lvl="0" marL="457200" rtl="0" algn="l">
              <a:lnSpc>
                <a:spcPct val="120000"/>
              </a:lnSpc>
              <a:spcBef>
                <a:spcPts val="1000"/>
              </a:spcBef>
              <a:spcAft>
                <a:spcPts val="0"/>
              </a:spcAft>
              <a:buSzPts val="2400"/>
              <a:buAutoNum type="arabicPeriod"/>
            </a:pPr>
            <a:r>
              <a:rPr b="1" lang="en-US" sz="2600"/>
              <a:t>SHARES</a:t>
            </a:r>
            <a:r>
              <a:rPr lang="en-US" sz="2600"/>
              <a:t> their knowledge but chargers for their expertise </a:t>
            </a:r>
            <a:r>
              <a:rPr i="1" lang="en-US" sz="2600"/>
              <a:t>(communicates masterfully)</a:t>
            </a:r>
            <a:endParaRPr i="1" sz="2600"/>
          </a:p>
        </p:txBody>
      </p:sp>
      <p:sp>
        <p:nvSpPr>
          <p:cNvPr id="276" name="Google Shape;276;p30"/>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5">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1"/>
          <p:cNvSpPr txBox="1"/>
          <p:nvPr>
            <p:ph type="title"/>
          </p:nvPr>
        </p:nvSpPr>
        <p:spPr>
          <a:xfrm>
            <a:off x="1451579" y="804519"/>
            <a:ext cx="9603300" cy="104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400"/>
              <a:buFont typeface="Gill Sans"/>
              <a:buNone/>
            </a:pPr>
            <a:r>
              <a:rPr b="1" lang="en-US" sz="2400"/>
              <a:t>STRATEGIC </a:t>
            </a:r>
            <a:r>
              <a:rPr b="1" lang="en-US" sz="2400"/>
              <a:t>FRAMEWORK FOR VALUE CREATION:</a:t>
            </a:r>
            <a:br>
              <a:rPr b="1" lang="en-US" sz="2400"/>
            </a:br>
            <a:r>
              <a:rPr i="1" lang="en-US" sz="2400"/>
              <a:t>9</a:t>
            </a:r>
            <a:r>
              <a:rPr i="1" lang="en-US" sz="2400"/>
              <a:t> OPPORTUNITIES TO CREATE VALUE</a:t>
            </a:r>
            <a:endParaRPr i="1"/>
          </a:p>
        </p:txBody>
      </p:sp>
      <p:sp>
        <p:nvSpPr>
          <p:cNvPr id="282" name="Google Shape;282;p31"/>
          <p:cNvSpPr txBox="1"/>
          <p:nvPr>
            <p:ph idx="1" type="body"/>
          </p:nvPr>
        </p:nvSpPr>
        <p:spPr>
          <a:xfrm>
            <a:off x="1451575" y="2015725"/>
            <a:ext cx="9603300" cy="4416300"/>
          </a:xfrm>
          <a:prstGeom prst="rect">
            <a:avLst/>
          </a:prstGeom>
          <a:noFill/>
          <a:ln>
            <a:noFill/>
          </a:ln>
        </p:spPr>
        <p:txBody>
          <a:bodyPr anchorCtr="0" anchor="t" bIns="45700" lIns="91425" spcFirstLastPara="1" rIns="91425" wrap="square" tIns="45700">
            <a:noAutofit/>
          </a:bodyPr>
          <a:lstStyle/>
          <a:p>
            <a:pPr indent="-476250" lvl="0" marL="457200" rtl="0" algn="l">
              <a:lnSpc>
                <a:spcPct val="120000"/>
              </a:lnSpc>
              <a:spcBef>
                <a:spcPts val="0"/>
              </a:spcBef>
              <a:spcAft>
                <a:spcPts val="0"/>
              </a:spcAft>
              <a:buSzPts val="2300"/>
              <a:buFont typeface="Gill Sans"/>
              <a:buAutoNum type="arabicPeriod"/>
            </a:pPr>
            <a:r>
              <a:rPr b="1" lang="en-US" sz="2300"/>
              <a:t>Position Value</a:t>
            </a:r>
            <a:r>
              <a:rPr lang="en-US" sz="2300"/>
              <a:t> </a:t>
            </a:r>
            <a:r>
              <a:rPr i="1" lang="en-US" sz="2300"/>
              <a:t>(Marketing Strategy)</a:t>
            </a:r>
            <a:endParaRPr sz="2300"/>
          </a:p>
          <a:p>
            <a:pPr indent="-476250" lvl="0" marL="457200" rtl="0" algn="l">
              <a:lnSpc>
                <a:spcPct val="120000"/>
              </a:lnSpc>
              <a:spcBef>
                <a:spcPts val="0"/>
              </a:spcBef>
              <a:spcAft>
                <a:spcPts val="0"/>
              </a:spcAft>
              <a:buSzPts val="2300"/>
              <a:buFont typeface="Gill Sans"/>
              <a:buAutoNum type="arabicPeriod"/>
            </a:pPr>
            <a:r>
              <a:rPr b="1" lang="en-US" sz="2300"/>
              <a:t>Availability Value </a:t>
            </a:r>
            <a:r>
              <a:rPr i="1" lang="en-US" sz="2300"/>
              <a:t>(Distribution Channels)</a:t>
            </a:r>
            <a:endParaRPr sz="2300"/>
          </a:p>
          <a:p>
            <a:pPr indent="-476250" lvl="0" marL="457200" rtl="0" algn="l">
              <a:lnSpc>
                <a:spcPct val="120000"/>
              </a:lnSpc>
              <a:spcBef>
                <a:spcPts val="0"/>
              </a:spcBef>
              <a:spcAft>
                <a:spcPts val="0"/>
              </a:spcAft>
              <a:buSzPts val="2300"/>
              <a:buFont typeface="Gill Sans"/>
              <a:buAutoNum type="arabicPeriod"/>
            </a:pPr>
            <a:r>
              <a:rPr b="1" lang="en-US" sz="2300"/>
              <a:t>Pricing Value</a:t>
            </a:r>
            <a:r>
              <a:rPr lang="en-US" sz="2300"/>
              <a:t> </a:t>
            </a:r>
            <a:r>
              <a:rPr i="1" lang="en-US" sz="2300"/>
              <a:t>(Finance)</a:t>
            </a:r>
            <a:endParaRPr sz="2300"/>
          </a:p>
          <a:p>
            <a:pPr indent="-476250" lvl="0" marL="457200" rtl="0" algn="l">
              <a:lnSpc>
                <a:spcPct val="120000"/>
              </a:lnSpc>
              <a:spcBef>
                <a:spcPts val="0"/>
              </a:spcBef>
              <a:spcAft>
                <a:spcPts val="0"/>
              </a:spcAft>
              <a:buSzPts val="2300"/>
              <a:buFont typeface="Gill Sans"/>
              <a:buAutoNum type="arabicPeriod"/>
            </a:pPr>
            <a:r>
              <a:rPr b="1" lang="en-US" sz="2300"/>
              <a:t>Understanding Value</a:t>
            </a:r>
            <a:r>
              <a:rPr lang="en-US" sz="2300"/>
              <a:t> </a:t>
            </a:r>
            <a:r>
              <a:rPr i="1" lang="en-US" sz="2300"/>
              <a:t>(Solving Expensive Problems)</a:t>
            </a:r>
            <a:endParaRPr sz="2300"/>
          </a:p>
          <a:p>
            <a:pPr indent="-476250" lvl="0" marL="457200" rtl="0" algn="l">
              <a:lnSpc>
                <a:spcPct val="120000"/>
              </a:lnSpc>
              <a:spcBef>
                <a:spcPts val="0"/>
              </a:spcBef>
              <a:spcAft>
                <a:spcPts val="0"/>
              </a:spcAft>
              <a:buSzPts val="2300"/>
              <a:buFont typeface="Gill Sans"/>
              <a:buAutoNum type="arabicPeriod"/>
            </a:pPr>
            <a:r>
              <a:rPr b="1" lang="en-US" sz="2300"/>
              <a:t>Performance Value</a:t>
            </a:r>
            <a:r>
              <a:rPr lang="en-US" sz="2300"/>
              <a:t> </a:t>
            </a:r>
            <a:r>
              <a:rPr i="1" lang="en-US" sz="2300"/>
              <a:t>(Customer’s Experience)</a:t>
            </a:r>
            <a:endParaRPr sz="2300"/>
          </a:p>
          <a:p>
            <a:pPr indent="-476250" lvl="0" marL="457200" rtl="0" algn="l">
              <a:lnSpc>
                <a:spcPct val="120000"/>
              </a:lnSpc>
              <a:spcBef>
                <a:spcPts val="0"/>
              </a:spcBef>
              <a:spcAft>
                <a:spcPts val="0"/>
              </a:spcAft>
              <a:buSzPts val="2300"/>
              <a:buFont typeface="Gill Sans"/>
              <a:buAutoNum type="arabicPeriod"/>
            </a:pPr>
            <a:r>
              <a:rPr b="1" lang="en-US" sz="2300"/>
              <a:t>Results Value</a:t>
            </a:r>
            <a:r>
              <a:rPr lang="en-US" sz="2300"/>
              <a:t> </a:t>
            </a:r>
            <a:r>
              <a:rPr i="1" lang="en-US" sz="2300"/>
              <a:t>(Quality)</a:t>
            </a:r>
            <a:endParaRPr sz="2300"/>
          </a:p>
          <a:p>
            <a:pPr indent="-476250" lvl="0" marL="457200" rtl="0" algn="l">
              <a:lnSpc>
                <a:spcPct val="120000"/>
              </a:lnSpc>
              <a:spcBef>
                <a:spcPts val="0"/>
              </a:spcBef>
              <a:spcAft>
                <a:spcPts val="0"/>
              </a:spcAft>
              <a:buSzPts val="2300"/>
              <a:buFont typeface="Gill Sans"/>
              <a:buAutoNum type="arabicPeriod"/>
            </a:pPr>
            <a:r>
              <a:rPr b="1" lang="en-US" sz="2300"/>
              <a:t>Membership Value</a:t>
            </a:r>
            <a:r>
              <a:rPr lang="en-US" sz="2300"/>
              <a:t> </a:t>
            </a:r>
            <a:r>
              <a:rPr i="1" lang="en-US" sz="2300"/>
              <a:t>(Customer Loyalty)</a:t>
            </a:r>
            <a:endParaRPr sz="2300"/>
          </a:p>
          <a:p>
            <a:pPr indent="-476250" lvl="0" marL="457200" rtl="0" algn="l">
              <a:lnSpc>
                <a:spcPct val="120000"/>
              </a:lnSpc>
              <a:spcBef>
                <a:spcPts val="0"/>
              </a:spcBef>
              <a:spcAft>
                <a:spcPts val="0"/>
              </a:spcAft>
              <a:buSzPts val="2300"/>
              <a:buFont typeface="Gill Sans"/>
              <a:buAutoNum type="arabicPeriod"/>
            </a:pPr>
            <a:r>
              <a:rPr b="1" lang="en-US" sz="2300"/>
              <a:t>Tail Value </a:t>
            </a:r>
            <a:r>
              <a:rPr i="1" lang="en-US" sz="2300"/>
              <a:t>(Service &amp; Support)</a:t>
            </a:r>
            <a:endParaRPr i="1" sz="2300"/>
          </a:p>
          <a:p>
            <a:pPr indent="-476250" lvl="0" marL="457200" rtl="0" algn="l">
              <a:lnSpc>
                <a:spcPct val="120000"/>
              </a:lnSpc>
              <a:spcBef>
                <a:spcPts val="0"/>
              </a:spcBef>
              <a:spcAft>
                <a:spcPts val="0"/>
              </a:spcAft>
              <a:buSzPts val="2300"/>
              <a:buFont typeface="Gill Sans"/>
              <a:buAutoNum type="arabicPeriod"/>
            </a:pPr>
            <a:r>
              <a:rPr b="1" lang="en-US" sz="2300"/>
              <a:t>Transformation Value</a:t>
            </a:r>
            <a:r>
              <a:rPr lang="en-US" sz="2300"/>
              <a:t> </a:t>
            </a:r>
            <a:r>
              <a:rPr i="1" lang="en-US" sz="2300"/>
              <a:t>(Impact)</a:t>
            </a:r>
            <a:endParaRPr i="1" sz="2300"/>
          </a:p>
        </p:txBody>
      </p:sp>
      <p:sp>
        <p:nvSpPr>
          <p:cNvPr id="283" name="Google Shape;283;p31"/>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4"/>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TABLE OF CONTENTS</a:t>
            </a:r>
            <a:endParaRPr b="1"/>
          </a:p>
        </p:txBody>
      </p:sp>
      <p:sp>
        <p:nvSpPr>
          <p:cNvPr id="110" name="Google Shape;110;p14"/>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p>
            <a:pPr indent="-228600" lvl="0" marL="228600" rtl="0" algn="l">
              <a:lnSpc>
                <a:spcPct val="120000"/>
              </a:lnSpc>
              <a:spcBef>
                <a:spcPts val="0"/>
              </a:spcBef>
              <a:spcAft>
                <a:spcPts val="0"/>
              </a:spcAft>
              <a:buSzPts val="2000"/>
              <a:buChar char="•"/>
            </a:pPr>
            <a:r>
              <a:rPr lang="en-US"/>
              <a:t>What is value?</a:t>
            </a:r>
            <a:endParaRPr/>
          </a:p>
          <a:p>
            <a:pPr indent="-228600" lvl="0" marL="228600" rtl="0" algn="l">
              <a:lnSpc>
                <a:spcPct val="120000"/>
              </a:lnSpc>
              <a:spcBef>
                <a:spcPts val="1000"/>
              </a:spcBef>
              <a:spcAft>
                <a:spcPts val="0"/>
              </a:spcAft>
              <a:buSzPts val="2000"/>
              <a:buChar char="•"/>
            </a:pPr>
            <a:r>
              <a:rPr lang="en-US"/>
              <a:t>What exactly is “Advisory”?</a:t>
            </a:r>
            <a:endParaRPr/>
          </a:p>
          <a:p>
            <a:pPr indent="-228600" lvl="0" marL="228600" rtl="0" algn="l">
              <a:lnSpc>
                <a:spcPct val="120000"/>
              </a:lnSpc>
              <a:spcBef>
                <a:spcPts val="1000"/>
              </a:spcBef>
              <a:spcAft>
                <a:spcPts val="0"/>
              </a:spcAft>
              <a:buSzPts val="2000"/>
              <a:buChar char="•"/>
            </a:pPr>
            <a:r>
              <a:rPr lang="en-US"/>
              <a:t>How do accounting professionals create value</a:t>
            </a:r>
            <a:endParaRPr/>
          </a:p>
          <a:p>
            <a:pPr indent="-215900" lvl="0" marL="228600" rtl="0" algn="l">
              <a:lnSpc>
                <a:spcPct val="120000"/>
              </a:lnSpc>
              <a:spcBef>
                <a:spcPts val="1000"/>
              </a:spcBef>
              <a:spcAft>
                <a:spcPts val="0"/>
              </a:spcAft>
              <a:buSzPts val="1800"/>
              <a:buChar char="•"/>
            </a:pPr>
            <a:r>
              <a:rPr lang="en-US"/>
              <a:t>About the </a:t>
            </a:r>
            <a:r>
              <a:rPr b="1" lang="en-US"/>
              <a:t>Focused Practice Workshop</a:t>
            </a:r>
            <a:endParaRPr/>
          </a:p>
          <a:p>
            <a:pPr indent="-215900" lvl="0" marL="228600" rtl="0" algn="l">
              <a:lnSpc>
                <a:spcPct val="120000"/>
              </a:lnSpc>
              <a:spcBef>
                <a:spcPts val="1000"/>
              </a:spcBef>
              <a:spcAft>
                <a:spcPts val="0"/>
              </a:spcAft>
              <a:buSzPts val="1800"/>
              <a:buChar char="•"/>
            </a:pPr>
            <a:r>
              <a:rPr lang="en-US"/>
              <a:t>Hector Garcia’s Book </a:t>
            </a:r>
            <a:r>
              <a:rPr lang="en-US"/>
              <a:t>Recommendations</a:t>
            </a:r>
            <a:r>
              <a:rPr lang="en-US"/>
              <a:t> and </a:t>
            </a:r>
            <a:r>
              <a:rPr lang="en-US"/>
              <a:t>Additional</a:t>
            </a:r>
            <a:r>
              <a:rPr lang="en-US"/>
              <a:t> Video Resources</a:t>
            </a:r>
            <a:endParaRPr/>
          </a:p>
          <a:p>
            <a:pPr indent="-215900" lvl="0" marL="228600" rtl="0" algn="l">
              <a:lnSpc>
                <a:spcPct val="120000"/>
              </a:lnSpc>
              <a:spcBef>
                <a:spcPts val="1000"/>
              </a:spcBef>
              <a:spcAft>
                <a:spcPts val="0"/>
              </a:spcAft>
              <a:buSzPts val="1800"/>
              <a:buChar char="•"/>
            </a:pPr>
            <a:r>
              <a:rPr lang="en-US"/>
              <a:t>Q&amp;A</a:t>
            </a:r>
            <a:endParaRPr/>
          </a:p>
        </p:txBody>
      </p:sp>
      <p:sp>
        <p:nvSpPr>
          <p:cNvPr id="111" name="Google Shape;111;p14"/>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
        <p:nvSpPr>
          <p:cNvPr id="112" name="Google Shape;112;p14"/>
          <p:cNvSpPr txBox="1"/>
          <p:nvPr/>
        </p:nvSpPr>
        <p:spPr>
          <a:xfrm>
            <a:off x="0" y="0"/>
            <a:ext cx="4254000" cy="300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t>SLIDES:</a:t>
            </a:r>
            <a:endParaRPr b="1"/>
          </a:p>
          <a:p>
            <a:pPr indent="0" lvl="0" marL="0" rtl="0" algn="l">
              <a:spcBef>
                <a:spcPts val="0"/>
              </a:spcBef>
              <a:spcAft>
                <a:spcPts val="0"/>
              </a:spcAft>
              <a:buNone/>
            </a:pPr>
            <a:r>
              <a:rPr b="1" lang="en-US" sz="1900">
                <a:highlight>
                  <a:srgbClr val="FFFF00"/>
                </a:highlight>
              </a:rPr>
              <a:t>https://bit.ly/valuecreation101</a:t>
            </a:r>
            <a:endParaRPr b="1" sz="1900">
              <a:highlight>
                <a:srgbClr val="FFFF00"/>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animEffect filter="fade" transition="in">
                                      <p:cBhvr>
                                        <p:cTn dur="1000"/>
                                        <p:tgtEl>
                                          <p:spTgt spid="11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animEffect filter="fade" transition="in">
                                      <p:cBhvr>
                                        <p:cTn dur="1000"/>
                                        <p:tgtEl>
                                          <p:spTgt spid="11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2" st="2"/>
                                            </p:txEl>
                                          </p:spTgt>
                                        </p:tgtEl>
                                        <p:attrNameLst>
                                          <p:attrName>style.visibility</p:attrName>
                                        </p:attrNameLst>
                                      </p:cBhvr>
                                      <p:to>
                                        <p:strVal val="visible"/>
                                      </p:to>
                                    </p:set>
                                    <p:animEffect filter="fade" transition="in">
                                      <p:cBhvr>
                                        <p:cTn dur="1000"/>
                                        <p:tgtEl>
                                          <p:spTgt spid="11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3" st="3"/>
                                            </p:txEl>
                                          </p:spTgt>
                                        </p:tgtEl>
                                        <p:attrNameLst>
                                          <p:attrName>style.visibility</p:attrName>
                                        </p:attrNameLst>
                                      </p:cBhvr>
                                      <p:to>
                                        <p:strVal val="visible"/>
                                      </p:to>
                                    </p:set>
                                    <p:animEffect filter="fade" transition="in">
                                      <p:cBhvr>
                                        <p:cTn dur="1000"/>
                                        <p:tgtEl>
                                          <p:spTgt spid="11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4" st="4"/>
                                            </p:txEl>
                                          </p:spTgt>
                                        </p:tgtEl>
                                        <p:attrNameLst>
                                          <p:attrName>style.visibility</p:attrName>
                                        </p:attrNameLst>
                                      </p:cBhvr>
                                      <p:to>
                                        <p:strVal val="visible"/>
                                      </p:to>
                                    </p:set>
                                    <p:animEffect filter="fade" transition="in">
                                      <p:cBhvr>
                                        <p:cTn dur="1000"/>
                                        <p:tgtEl>
                                          <p:spTgt spid="11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5" st="5"/>
                                            </p:txEl>
                                          </p:spTgt>
                                        </p:tgtEl>
                                        <p:attrNameLst>
                                          <p:attrName>style.visibility</p:attrName>
                                        </p:attrNameLst>
                                      </p:cBhvr>
                                      <p:to>
                                        <p:strVal val="visible"/>
                                      </p:to>
                                    </p:set>
                                    <p:animEffect filter="fade" transition="in">
                                      <p:cBhvr>
                                        <p:cTn dur="1000"/>
                                        <p:tgtEl>
                                          <p:spTgt spid="110">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32"/>
          <p:cNvSpPr txBox="1"/>
          <p:nvPr/>
        </p:nvSpPr>
        <p:spPr>
          <a:xfrm>
            <a:off x="1078650" y="4663525"/>
            <a:ext cx="9882300" cy="1323900"/>
          </a:xfrm>
          <a:prstGeom prst="rect">
            <a:avLst/>
          </a:prstGeom>
          <a:solidFill>
            <a:srgbClr val="E0E8EB"/>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US" sz="2000">
                <a:latin typeface="Gill Sans"/>
                <a:ea typeface="Gill Sans"/>
                <a:cs typeface="Gill Sans"/>
                <a:sym typeface="Gill Sans"/>
              </a:rPr>
              <a:t>Customer Impact</a:t>
            </a:r>
            <a:endParaRPr b="1" sz="2000">
              <a:latin typeface="Gill Sans"/>
              <a:ea typeface="Gill Sans"/>
              <a:cs typeface="Gill Sans"/>
              <a:sym typeface="Gill Sans"/>
            </a:endParaRPr>
          </a:p>
        </p:txBody>
      </p:sp>
      <p:sp>
        <p:nvSpPr>
          <p:cNvPr id="289" name="Google Shape;289;p32"/>
          <p:cNvSpPr txBox="1"/>
          <p:nvPr/>
        </p:nvSpPr>
        <p:spPr>
          <a:xfrm>
            <a:off x="1078650" y="2015725"/>
            <a:ext cx="9882300" cy="1323900"/>
          </a:xfrm>
          <a:prstGeom prst="rect">
            <a:avLst/>
          </a:prstGeom>
          <a:solidFill>
            <a:srgbClr val="FCE5CD"/>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US" sz="2000">
                <a:latin typeface="Gill Sans"/>
                <a:ea typeface="Gill Sans"/>
                <a:cs typeface="Gill Sans"/>
                <a:sym typeface="Gill Sans"/>
              </a:rPr>
              <a:t>Business Model   </a:t>
            </a:r>
            <a:endParaRPr b="1" sz="2000">
              <a:latin typeface="Gill Sans"/>
              <a:ea typeface="Gill Sans"/>
              <a:cs typeface="Gill Sans"/>
              <a:sym typeface="Gill Sans"/>
            </a:endParaRPr>
          </a:p>
        </p:txBody>
      </p:sp>
      <p:sp>
        <p:nvSpPr>
          <p:cNvPr id="290" name="Google Shape;290;p32"/>
          <p:cNvSpPr txBox="1"/>
          <p:nvPr/>
        </p:nvSpPr>
        <p:spPr>
          <a:xfrm>
            <a:off x="1078650" y="3339625"/>
            <a:ext cx="9882300" cy="1323900"/>
          </a:xfrm>
          <a:prstGeom prst="rect">
            <a:avLst/>
          </a:prstGeom>
          <a:solidFill>
            <a:srgbClr val="C9DAF8"/>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US" sz="2000">
                <a:latin typeface="Gill Sans"/>
                <a:ea typeface="Gill Sans"/>
                <a:cs typeface="Gill Sans"/>
                <a:sym typeface="Gill Sans"/>
              </a:rPr>
              <a:t>Product/Service</a:t>
            </a:r>
            <a:endParaRPr b="1" sz="2000">
              <a:latin typeface="Gill Sans"/>
              <a:ea typeface="Gill Sans"/>
              <a:cs typeface="Gill Sans"/>
              <a:sym typeface="Gill Sans"/>
            </a:endParaRPr>
          </a:p>
        </p:txBody>
      </p:sp>
      <p:sp>
        <p:nvSpPr>
          <p:cNvPr id="291" name="Google Shape;291;p32"/>
          <p:cNvSpPr txBox="1"/>
          <p:nvPr>
            <p:ph idx="1" type="body"/>
          </p:nvPr>
        </p:nvSpPr>
        <p:spPr>
          <a:xfrm>
            <a:off x="1451575" y="2015725"/>
            <a:ext cx="9603300" cy="4416300"/>
          </a:xfrm>
          <a:prstGeom prst="rect">
            <a:avLst/>
          </a:prstGeom>
          <a:noFill/>
          <a:ln>
            <a:noFill/>
          </a:ln>
        </p:spPr>
        <p:txBody>
          <a:bodyPr anchorCtr="0" anchor="t" bIns="45700" lIns="91425" spcFirstLastPara="1" rIns="91425" wrap="square" tIns="45700">
            <a:noAutofit/>
          </a:bodyPr>
          <a:lstStyle/>
          <a:p>
            <a:pPr indent="-482600" lvl="0" marL="457200" rtl="0" algn="l">
              <a:lnSpc>
                <a:spcPct val="120000"/>
              </a:lnSpc>
              <a:spcBef>
                <a:spcPts val="0"/>
              </a:spcBef>
              <a:spcAft>
                <a:spcPts val="0"/>
              </a:spcAft>
              <a:buSzPts val="2400"/>
              <a:buFont typeface="Gill Sans"/>
              <a:buAutoNum type="arabicPeriod"/>
            </a:pPr>
            <a:r>
              <a:rPr b="1" lang="en-US" sz="2400"/>
              <a:t>Position Value</a:t>
            </a:r>
            <a:endParaRPr sz="2400"/>
          </a:p>
          <a:p>
            <a:pPr indent="-482600" lvl="0" marL="457200" rtl="0" algn="l">
              <a:lnSpc>
                <a:spcPct val="120000"/>
              </a:lnSpc>
              <a:spcBef>
                <a:spcPts val="0"/>
              </a:spcBef>
              <a:spcAft>
                <a:spcPts val="0"/>
              </a:spcAft>
              <a:buSzPts val="2400"/>
              <a:buFont typeface="Gill Sans"/>
              <a:buAutoNum type="arabicPeriod"/>
            </a:pPr>
            <a:r>
              <a:rPr b="1" lang="en-US" sz="2400"/>
              <a:t>Availability Value </a:t>
            </a:r>
            <a:endParaRPr i="1" sz="2400"/>
          </a:p>
          <a:p>
            <a:pPr indent="-482600" lvl="0" marL="457200" rtl="0" algn="l">
              <a:lnSpc>
                <a:spcPct val="120000"/>
              </a:lnSpc>
              <a:spcBef>
                <a:spcPts val="0"/>
              </a:spcBef>
              <a:spcAft>
                <a:spcPts val="0"/>
              </a:spcAft>
              <a:buSzPts val="2400"/>
              <a:buFont typeface="Gill Sans"/>
              <a:buAutoNum type="arabicPeriod"/>
            </a:pPr>
            <a:r>
              <a:rPr b="1" lang="en-US" sz="2400"/>
              <a:t>Pricing Value</a:t>
            </a:r>
            <a:r>
              <a:rPr lang="en-US" sz="2400"/>
              <a:t> </a:t>
            </a:r>
            <a:endParaRPr i="1" sz="2400"/>
          </a:p>
          <a:p>
            <a:pPr indent="-482600" lvl="0" marL="457200" rtl="0" algn="l">
              <a:lnSpc>
                <a:spcPct val="120000"/>
              </a:lnSpc>
              <a:spcBef>
                <a:spcPts val="0"/>
              </a:spcBef>
              <a:spcAft>
                <a:spcPts val="0"/>
              </a:spcAft>
              <a:buSzPts val="2400"/>
              <a:buFont typeface="Gill Sans"/>
              <a:buAutoNum type="arabicPeriod"/>
            </a:pPr>
            <a:r>
              <a:rPr b="1" lang="en-US" sz="2400"/>
              <a:t>Understanding Value</a:t>
            </a:r>
            <a:endParaRPr sz="2400"/>
          </a:p>
          <a:p>
            <a:pPr indent="-482600" lvl="0" marL="457200" rtl="0" algn="l">
              <a:lnSpc>
                <a:spcPct val="120000"/>
              </a:lnSpc>
              <a:spcBef>
                <a:spcPts val="0"/>
              </a:spcBef>
              <a:spcAft>
                <a:spcPts val="0"/>
              </a:spcAft>
              <a:buSzPts val="2400"/>
              <a:buFont typeface="Gill Sans"/>
              <a:buAutoNum type="arabicPeriod"/>
            </a:pPr>
            <a:r>
              <a:rPr b="1" lang="en-US" sz="2400"/>
              <a:t>Performance Value</a:t>
            </a:r>
            <a:endParaRPr sz="2400"/>
          </a:p>
          <a:p>
            <a:pPr indent="-482600" lvl="0" marL="457200" rtl="0" algn="l">
              <a:lnSpc>
                <a:spcPct val="120000"/>
              </a:lnSpc>
              <a:spcBef>
                <a:spcPts val="0"/>
              </a:spcBef>
              <a:spcAft>
                <a:spcPts val="0"/>
              </a:spcAft>
              <a:buSzPts val="2400"/>
              <a:buFont typeface="Gill Sans"/>
              <a:buAutoNum type="arabicPeriod"/>
            </a:pPr>
            <a:r>
              <a:rPr b="1" lang="en-US" sz="2400"/>
              <a:t>Results Value</a:t>
            </a:r>
            <a:endParaRPr sz="2400"/>
          </a:p>
          <a:p>
            <a:pPr indent="-482600" lvl="0" marL="457200" rtl="0" algn="l">
              <a:lnSpc>
                <a:spcPct val="120000"/>
              </a:lnSpc>
              <a:spcBef>
                <a:spcPts val="0"/>
              </a:spcBef>
              <a:spcAft>
                <a:spcPts val="0"/>
              </a:spcAft>
              <a:buSzPts val="2400"/>
              <a:buFont typeface="Gill Sans"/>
              <a:buAutoNum type="arabicPeriod"/>
            </a:pPr>
            <a:r>
              <a:rPr b="1" lang="en-US" sz="2400"/>
              <a:t>Membership Value</a:t>
            </a:r>
            <a:endParaRPr sz="2400"/>
          </a:p>
          <a:p>
            <a:pPr indent="-482600" lvl="0" marL="457200" rtl="0" algn="l">
              <a:lnSpc>
                <a:spcPct val="120000"/>
              </a:lnSpc>
              <a:spcBef>
                <a:spcPts val="0"/>
              </a:spcBef>
              <a:spcAft>
                <a:spcPts val="0"/>
              </a:spcAft>
              <a:buSzPts val="2400"/>
              <a:buFont typeface="Gill Sans"/>
              <a:buAutoNum type="arabicPeriod"/>
            </a:pPr>
            <a:r>
              <a:rPr b="1" lang="en-US" sz="2400"/>
              <a:t>Tail Value</a:t>
            </a:r>
            <a:endParaRPr b="1" sz="2400"/>
          </a:p>
          <a:p>
            <a:pPr indent="-482600" lvl="0" marL="457200" rtl="0" algn="l">
              <a:lnSpc>
                <a:spcPct val="120000"/>
              </a:lnSpc>
              <a:spcBef>
                <a:spcPts val="0"/>
              </a:spcBef>
              <a:spcAft>
                <a:spcPts val="0"/>
              </a:spcAft>
              <a:buSzPts val="2400"/>
              <a:buFont typeface="Gill Sans"/>
              <a:buAutoNum type="arabicPeriod"/>
            </a:pPr>
            <a:r>
              <a:rPr b="1" lang="en-US" sz="2400"/>
              <a:t>Transformation Value</a:t>
            </a:r>
            <a:endParaRPr i="1" sz="2400"/>
          </a:p>
        </p:txBody>
      </p:sp>
      <p:sp>
        <p:nvSpPr>
          <p:cNvPr id="292" name="Google Shape;292;p32"/>
          <p:cNvSpPr txBox="1"/>
          <p:nvPr>
            <p:ph type="title"/>
          </p:nvPr>
        </p:nvSpPr>
        <p:spPr>
          <a:xfrm>
            <a:off x="1451579" y="804519"/>
            <a:ext cx="9603300" cy="104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400"/>
              <a:buFont typeface="Gill Sans"/>
              <a:buNone/>
            </a:pPr>
            <a:r>
              <a:rPr b="1" lang="en-US" sz="2400"/>
              <a:t>STRATEGIC FRAMEWORK FOR VALUE CREATION:</a:t>
            </a:r>
            <a:br>
              <a:rPr b="1" lang="en-US" sz="2400"/>
            </a:br>
            <a:r>
              <a:rPr i="1" lang="en-US" sz="2400"/>
              <a:t>9 OPPORTUNITIES TO CREATE VALUE</a:t>
            </a:r>
            <a:endParaRPr i="1"/>
          </a:p>
        </p:txBody>
      </p:sp>
      <p:sp>
        <p:nvSpPr>
          <p:cNvPr id="293" name="Google Shape;293;p32"/>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1000"/>
                                        <p:tgtEl>
                                          <p:spTgt spid="2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1000"/>
                                        <p:tgtEl>
                                          <p:spTgt spid="2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1000"/>
                                        <p:tgtEl>
                                          <p:spTgt spid="2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33"/>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TACTICAL FRAMEWORK FOR HIGH-VALUE CUSTOMER </a:t>
            </a:r>
            <a:r>
              <a:rPr lang="en-US"/>
              <a:t>ACQUISITION</a:t>
            </a:r>
            <a:endParaRPr/>
          </a:p>
        </p:txBody>
      </p:sp>
      <p:sp>
        <p:nvSpPr>
          <p:cNvPr id="299" name="Google Shape;299;p33"/>
          <p:cNvSpPr txBox="1"/>
          <p:nvPr>
            <p:ph idx="1" type="body"/>
          </p:nvPr>
        </p:nvSpPr>
        <p:spPr>
          <a:xfrm>
            <a:off x="1451579" y="2015732"/>
            <a:ext cx="9603300" cy="3450600"/>
          </a:xfrm>
          <a:prstGeom prst="rect">
            <a:avLst/>
          </a:prstGeom>
        </p:spPr>
        <p:txBody>
          <a:bodyPr anchorCtr="0" anchor="t" bIns="45700" lIns="91425" spcFirstLastPara="1" rIns="91425" wrap="square" tIns="45700">
            <a:noAutofit/>
          </a:bodyPr>
          <a:lstStyle/>
          <a:p>
            <a:pPr indent="-400050" lvl="0" marL="457200" rtl="0" algn="l">
              <a:spcBef>
                <a:spcPts val="1000"/>
              </a:spcBef>
              <a:spcAft>
                <a:spcPts val="0"/>
              </a:spcAft>
              <a:buSzPts val="2700"/>
              <a:buChar char="•"/>
            </a:pPr>
            <a:r>
              <a:rPr lang="en-US" sz="2900"/>
              <a:t>Precise messaging of your </a:t>
            </a:r>
            <a:r>
              <a:rPr b="1" lang="en-US" sz="2900"/>
              <a:t>Positioning</a:t>
            </a:r>
            <a:endParaRPr b="1" sz="2900"/>
          </a:p>
          <a:p>
            <a:pPr indent="-400050" lvl="0" marL="457200" rtl="0" algn="l">
              <a:spcBef>
                <a:spcPts val="0"/>
              </a:spcBef>
              <a:spcAft>
                <a:spcPts val="0"/>
              </a:spcAft>
              <a:buSzPts val="2700"/>
              <a:buChar char="•"/>
            </a:pPr>
            <a:r>
              <a:rPr lang="en-US" sz="2900"/>
              <a:t>Value-based </a:t>
            </a:r>
            <a:r>
              <a:rPr b="1" lang="en-US" sz="2900"/>
              <a:t>Pricing </a:t>
            </a:r>
            <a:r>
              <a:rPr lang="en-US" sz="2900"/>
              <a:t>and solving for expensive problems</a:t>
            </a:r>
            <a:endParaRPr sz="2900"/>
          </a:p>
          <a:p>
            <a:pPr indent="-400050" lvl="0" marL="457200" rtl="0" algn="l">
              <a:spcBef>
                <a:spcPts val="0"/>
              </a:spcBef>
              <a:spcAft>
                <a:spcPts val="0"/>
              </a:spcAft>
              <a:buSzPts val="2700"/>
              <a:buChar char="•"/>
            </a:pPr>
            <a:r>
              <a:rPr lang="en-US" sz="2900"/>
              <a:t>Simplify</a:t>
            </a:r>
            <a:r>
              <a:rPr lang="en-US" sz="2900"/>
              <a:t> your offering</a:t>
            </a:r>
            <a:r>
              <a:rPr b="1" lang="en-US" sz="2900"/>
              <a:t> </a:t>
            </a:r>
            <a:r>
              <a:rPr lang="en-US" sz="2900"/>
              <a:t>and</a:t>
            </a:r>
            <a:r>
              <a:rPr b="1" lang="en-US" sz="2900"/>
              <a:t> </a:t>
            </a:r>
            <a:r>
              <a:rPr b="1" lang="en-US" sz="2900"/>
              <a:t>Productize </a:t>
            </a:r>
            <a:r>
              <a:rPr lang="en-US" sz="2900"/>
              <a:t>of your common services</a:t>
            </a:r>
            <a:endParaRPr sz="2900"/>
          </a:p>
          <a:p>
            <a:pPr indent="-412750" lvl="0" marL="457200" rtl="0" algn="l">
              <a:spcBef>
                <a:spcPts val="0"/>
              </a:spcBef>
              <a:spcAft>
                <a:spcPts val="0"/>
              </a:spcAft>
              <a:buSzPts val="2900"/>
              <a:buChar char="•"/>
            </a:pPr>
            <a:r>
              <a:rPr lang="en-US" sz="2900"/>
              <a:t>Create value through </a:t>
            </a:r>
            <a:r>
              <a:rPr b="1" lang="en-US" sz="2900"/>
              <a:t>Advisory</a:t>
            </a:r>
            <a:endParaRPr b="1" sz="2900"/>
          </a:p>
        </p:txBody>
      </p:sp>
      <p:sp>
        <p:nvSpPr>
          <p:cNvPr id="300" name="Google Shape;300;p33"/>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9">
                                            <p:txEl>
                                              <p:pRg end="0" st="0"/>
                                            </p:txEl>
                                          </p:spTgt>
                                        </p:tgtEl>
                                        <p:attrNameLst>
                                          <p:attrName>style.visibility</p:attrName>
                                        </p:attrNameLst>
                                      </p:cBhvr>
                                      <p:to>
                                        <p:strVal val="visible"/>
                                      </p:to>
                                    </p:set>
                                    <p:animEffect filter="fade" transition="in">
                                      <p:cBhvr>
                                        <p:cTn dur="1000"/>
                                        <p:tgtEl>
                                          <p:spTgt spid="29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9">
                                            <p:txEl>
                                              <p:pRg end="1" st="1"/>
                                            </p:txEl>
                                          </p:spTgt>
                                        </p:tgtEl>
                                        <p:attrNameLst>
                                          <p:attrName>style.visibility</p:attrName>
                                        </p:attrNameLst>
                                      </p:cBhvr>
                                      <p:to>
                                        <p:strVal val="visible"/>
                                      </p:to>
                                    </p:set>
                                    <p:animEffect filter="fade" transition="in">
                                      <p:cBhvr>
                                        <p:cTn dur="1000"/>
                                        <p:tgtEl>
                                          <p:spTgt spid="29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9">
                                            <p:txEl>
                                              <p:pRg end="2" st="2"/>
                                            </p:txEl>
                                          </p:spTgt>
                                        </p:tgtEl>
                                        <p:attrNameLst>
                                          <p:attrName>style.visibility</p:attrName>
                                        </p:attrNameLst>
                                      </p:cBhvr>
                                      <p:to>
                                        <p:strVal val="visible"/>
                                      </p:to>
                                    </p:set>
                                    <p:animEffect filter="fade" transition="in">
                                      <p:cBhvr>
                                        <p:cTn dur="1000"/>
                                        <p:tgtEl>
                                          <p:spTgt spid="29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9">
                                            <p:txEl>
                                              <p:pRg end="3" st="3"/>
                                            </p:txEl>
                                          </p:spTgt>
                                        </p:tgtEl>
                                        <p:attrNameLst>
                                          <p:attrName>style.visibility</p:attrName>
                                        </p:attrNameLst>
                                      </p:cBhvr>
                                      <p:to>
                                        <p:strVal val="visible"/>
                                      </p:to>
                                    </p:set>
                                    <p:animEffect filter="fade" transition="in">
                                      <p:cBhvr>
                                        <p:cTn dur="1000"/>
                                        <p:tgtEl>
                                          <p:spTgt spid="29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34"/>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1. </a:t>
            </a:r>
            <a:r>
              <a:rPr b="1" lang="en-US"/>
              <a:t>Positioning Value</a:t>
            </a:r>
            <a:endParaRPr b="1"/>
          </a:p>
        </p:txBody>
      </p:sp>
      <p:sp>
        <p:nvSpPr>
          <p:cNvPr id="306" name="Google Shape;306;p34"/>
          <p:cNvSpPr txBox="1"/>
          <p:nvPr>
            <p:ph idx="1" type="body"/>
          </p:nvPr>
        </p:nvSpPr>
        <p:spPr>
          <a:xfrm>
            <a:off x="1451575" y="2015725"/>
            <a:ext cx="10028100" cy="4075500"/>
          </a:xfrm>
          <a:prstGeom prst="rect">
            <a:avLst/>
          </a:prstGeom>
        </p:spPr>
        <p:txBody>
          <a:bodyPr anchorCtr="0" anchor="t" bIns="45700" lIns="91425" spcFirstLastPara="1" rIns="91425" wrap="square" tIns="45700">
            <a:noAutofit/>
          </a:bodyPr>
          <a:lstStyle/>
          <a:p>
            <a:pPr indent="-406400" lvl="0" marL="457200" rtl="0" algn="l">
              <a:spcBef>
                <a:spcPts val="1000"/>
              </a:spcBef>
              <a:spcAft>
                <a:spcPts val="0"/>
              </a:spcAft>
              <a:buSzPts val="2800"/>
              <a:buChar char="•"/>
            </a:pPr>
            <a:r>
              <a:rPr lang="en-US" sz="3000"/>
              <a:t>Brand Promise</a:t>
            </a:r>
            <a:endParaRPr sz="3000"/>
          </a:p>
          <a:p>
            <a:pPr indent="-406400" lvl="0" marL="457200" rtl="0" algn="l">
              <a:spcBef>
                <a:spcPts val="0"/>
              </a:spcBef>
              <a:spcAft>
                <a:spcPts val="0"/>
              </a:spcAft>
              <a:buSzPts val="2800"/>
              <a:buChar char="•"/>
            </a:pPr>
            <a:r>
              <a:rPr lang="en-US" sz="3000"/>
              <a:t>Reputation</a:t>
            </a:r>
            <a:endParaRPr sz="3000"/>
          </a:p>
          <a:p>
            <a:pPr indent="-406400" lvl="0" marL="457200" rtl="0" algn="l">
              <a:spcBef>
                <a:spcPts val="0"/>
              </a:spcBef>
              <a:spcAft>
                <a:spcPts val="0"/>
              </a:spcAft>
              <a:buSzPts val="2800"/>
              <a:buChar char="•"/>
            </a:pPr>
            <a:r>
              <a:rPr lang="en-US" sz="3000"/>
              <a:t>Horizontal </a:t>
            </a:r>
            <a:r>
              <a:rPr lang="en-US" sz="3000"/>
              <a:t>Specialization</a:t>
            </a:r>
            <a:r>
              <a:rPr lang="en-US" sz="3000"/>
              <a:t> (unique skills)</a:t>
            </a:r>
            <a:endParaRPr sz="3000"/>
          </a:p>
          <a:p>
            <a:pPr indent="-406400" lvl="0" marL="457200" rtl="0" algn="l">
              <a:spcBef>
                <a:spcPts val="0"/>
              </a:spcBef>
              <a:spcAft>
                <a:spcPts val="0"/>
              </a:spcAft>
              <a:buSzPts val="2800"/>
              <a:buChar char="•"/>
            </a:pPr>
            <a:r>
              <a:rPr lang="en-US" sz="3000"/>
              <a:t>Vertical Focus (target market or niche)</a:t>
            </a:r>
            <a:endParaRPr sz="3000"/>
          </a:p>
          <a:p>
            <a:pPr indent="-406400" lvl="0" marL="457200" rtl="0" algn="l">
              <a:spcBef>
                <a:spcPts val="0"/>
              </a:spcBef>
              <a:spcAft>
                <a:spcPts val="0"/>
              </a:spcAft>
              <a:buSzPts val="2800"/>
              <a:buChar char="•"/>
            </a:pPr>
            <a:r>
              <a:rPr lang="en-US" sz="3000"/>
              <a:t>Authoritative</a:t>
            </a:r>
            <a:r>
              <a:rPr lang="en-US" sz="3000"/>
              <a:t> Content</a:t>
            </a:r>
            <a:endParaRPr sz="3000"/>
          </a:p>
          <a:p>
            <a:pPr indent="-406400" lvl="0" marL="457200" rtl="0" algn="l">
              <a:spcBef>
                <a:spcPts val="0"/>
              </a:spcBef>
              <a:spcAft>
                <a:spcPts val="0"/>
              </a:spcAft>
              <a:buSzPts val="2800"/>
              <a:buChar char="•"/>
            </a:pPr>
            <a:r>
              <a:rPr lang="en-US" sz="3000"/>
              <a:t>Use cases or examples of your work </a:t>
            </a:r>
            <a:r>
              <a:rPr i="1" lang="en-US" sz="3000"/>
              <a:t>(See Transformation Value)</a:t>
            </a:r>
            <a:endParaRPr i="1" sz="3000"/>
          </a:p>
        </p:txBody>
      </p:sp>
      <p:sp>
        <p:nvSpPr>
          <p:cNvPr id="307" name="Google Shape;307;p34"/>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xEl>
                                              <p:pRg end="0" st="0"/>
                                            </p:txEl>
                                          </p:spTgt>
                                        </p:tgtEl>
                                        <p:attrNameLst>
                                          <p:attrName>style.visibility</p:attrName>
                                        </p:attrNameLst>
                                      </p:cBhvr>
                                      <p:to>
                                        <p:strVal val="visible"/>
                                      </p:to>
                                    </p:set>
                                    <p:animEffect filter="fade" transition="in">
                                      <p:cBhvr>
                                        <p:cTn dur="1000"/>
                                        <p:tgtEl>
                                          <p:spTgt spid="3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xEl>
                                              <p:pRg end="1" st="1"/>
                                            </p:txEl>
                                          </p:spTgt>
                                        </p:tgtEl>
                                        <p:attrNameLst>
                                          <p:attrName>style.visibility</p:attrName>
                                        </p:attrNameLst>
                                      </p:cBhvr>
                                      <p:to>
                                        <p:strVal val="visible"/>
                                      </p:to>
                                    </p:set>
                                    <p:animEffect filter="fade" transition="in">
                                      <p:cBhvr>
                                        <p:cTn dur="1000"/>
                                        <p:tgtEl>
                                          <p:spTgt spid="3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xEl>
                                              <p:pRg end="2" st="2"/>
                                            </p:txEl>
                                          </p:spTgt>
                                        </p:tgtEl>
                                        <p:attrNameLst>
                                          <p:attrName>style.visibility</p:attrName>
                                        </p:attrNameLst>
                                      </p:cBhvr>
                                      <p:to>
                                        <p:strVal val="visible"/>
                                      </p:to>
                                    </p:set>
                                    <p:animEffect filter="fade" transition="in">
                                      <p:cBhvr>
                                        <p:cTn dur="1000"/>
                                        <p:tgtEl>
                                          <p:spTgt spid="30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xEl>
                                              <p:pRg end="3" st="3"/>
                                            </p:txEl>
                                          </p:spTgt>
                                        </p:tgtEl>
                                        <p:attrNameLst>
                                          <p:attrName>style.visibility</p:attrName>
                                        </p:attrNameLst>
                                      </p:cBhvr>
                                      <p:to>
                                        <p:strVal val="visible"/>
                                      </p:to>
                                    </p:set>
                                    <p:animEffect filter="fade" transition="in">
                                      <p:cBhvr>
                                        <p:cTn dur="1000"/>
                                        <p:tgtEl>
                                          <p:spTgt spid="30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xEl>
                                              <p:pRg end="4" st="4"/>
                                            </p:txEl>
                                          </p:spTgt>
                                        </p:tgtEl>
                                        <p:attrNameLst>
                                          <p:attrName>style.visibility</p:attrName>
                                        </p:attrNameLst>
                                      </p:cBhvr>
                                      <p:to>
                                        <p:strVal val="visible"/>
                                      </p:to>
                                    </p:set>
                                    <p:animEffect filter="fade" transition="in">
                                      <p:cBhvr>
                                        <p:cTn dur="1000"/>
                                        <p:tgtEl>
                                          <p:spTgt spid="30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xEl>
                                              <p:pRg end="5" st="5"/>
                                            </p:txEl>
                                          </p:spTgt>
                                        </p:tgtEl>
                                        <p:attrNameLst>
                                          <p:attrName>style.visibility</p:attrName>
                                        </p:attrNameLst>
                                      </p:cBhvr>
                                      <p:to>
                                        <p:strVal val="visible"/>
                                      </p:to>
                                    </p:set>
                                    <p:animEffect filter="fade" transition="in">
                                      <p:cBhvr>
                                        <p:cTn dur="1000"/>
                                        <p:tgtEl>
                                          <p:spTgt spid="306">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35"/>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2. </a:t>
            </a:r>
            <a:r>
              <a:rPr b="1" lang="en-US"/>
              <a:t>Availability </a:t>
            </a:r>
            <a:r>
              <a:rPr b="1" lang="en-US"/>
              <a:t>Value</a:t>
            </a:r>
            <a:endParaRPr b="1"/>
          </a:p>
        </p:txBody>
      </p:sp>
      <p:sp>
        <p:nvSpPr>
          <p:cNvPr id="313" name="Google Shape;313;p35"/>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00050" lvl="0" marL="457200" rtl="0" algn="l">
              <a:spcBef>
                <a:spcPts val="1000"/>
              </a:spcBef>
              <a:spcAft>
                <a:spcPts val="0"/>
              </a:spcAft>
              <a:buSzPts val="2700"/>
              <a:buChar char="•"/>
            </a:pPr>
            <a:r>
              <a:rPr lang="en-US" sz="2900"/>
              <a:t>Availability</a:t>
            </a:r>
            <a:endParaRPr sz="2900"/>
          </a:p>
          <a:p>
            <a:pPr indent="-412750" lvl="0" marL="457200" rtl="0" algn="l">
              <a:spcBef>
                <a:spcPts val="0"/>
              </a:spcBef>
              <a:spcAft>
                <a:spcPts val="0"/>
              </a:spcAft>
              <a:buSzPts val="2900"/>
              <a:buChar char="•"/>
            </a:pPr>
            <a:r>
              <a:rPr lang="en-US" sz="2900"/>
              <a:t>Scarcity</a:t>
            </a:r>
            <a:endParaRPr sz="2900"/>
          </a:p>
          <a:p>
            <a:pPr indent="-412750" lvl="0" marL="457200" rtl="0" algn="l">
              <a:spcBef>
                <a:spcPts val="0"/>
              </a:spcBef>
              <a:spcAft>
                <a:spcPts val="0"/>
              </a:spcAft>
              <a:buSzPts val="2900"/>
              <a:buChar char="•"/>
            </a:pPr>
            <a:r>
              <a:rPr lang="en-US" sz="2900"/>
              <a:t>Response time</a:t>
            </a:r>
            <a:endParaRPr sz="2900"/>
          </a:p>
          <a:p>
            <a:pPr indent="-412750" lvl="0" marL="457200" rtl="0" algn="l">
              <a:spcBef>
                <a:spcPts val="0"/>
              </a:spcBef>
              <a:spcAft>
                <a:spcPts val="0"/>
              </a:spcAft>
              <a:buSzPts val="2900"/>
              <a:buChar char="•"/>
            </a:pPr>
            <a:r>
              <a:rPr lang="en-US" sz="2900"/>
              <a:t>Location</a:t>
            </a:r>
            <a:endParaRPr sz="2900"/>
          </a:p>
          <a:p>
            <a:pPr indent="-412750" lvl="0" marL="457200" rtl="0" algn="l">
              <a:spcBef>
                <a:spcPts val="0"/>
              </a:spcBef>
              <a:spcAft>
                <a:spcPts val="0"/>
              </a:spcAft>
              <a:buSzPts val="2900"/>
              <a:buChar char="•"/>
            </a:pPr>
            <a:r>
              <a:rPr lang="en-US" sz="2900"/>
              <a:t>Platform</a:t>
            </a:r>
            <a:endParaRPr sz="2900"/>
          </a:p>
          <a:p>
            <a:pPr indent="-412750" lvl="0" marL="457200" rtl="0" algn="l">
              <a:spcBef>
                <a:spcPts val="0"/>
              </a:spcBef>
              <a:spcAft>
                <a:spcPts val="0"/>
              </a:spcAft>
              <a:buSzPts val="2900"/>
              <a:buChar char="•"/>
            </a:pPr>
            <a:r>
              <a:rPr lang="en-US" sz="2900"/>
              <a:t>Ease of Communication</a:t>
            </a:r>
            <a:endParaRPr sz="2900"/>
          </a:p>
          <a:p>
            <a:pPr indent="-412750" lvl="0" marL="457200" rtl="0" algn="l">
              <a:spcBef>
                <a:spcPts val="0"/>
              </a:spcBef>
              <a:spcAft>
                <a:spcPts val="0"/>
              </a:spcAft>
              <a:buSzPts val="2900"/>
              <a:buChar char="•"/>
            </a:pPr>
            <a:r>
              <a:rPr lang="en-US" sz="2900"/>
              <a:t>Pre-sales process (lead generation to first interaction)</a:t>
            </a:r>
            <a:endParaRPr sz="2900"/>
          </a:p>
        </p:txBody>
      </p:sp>
      <p:sp>
        <p:nvSpPr>
          <p:cNvPr id="314" name="Google Shape;314;p35"/>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0" st="0"/>
                                            </p:txEl>
                                          </p:spTgt>
                                        </p:tgtEl>
                                        <p:attrNameLst>
                                          <p:attrName>style.visibility</p:attrName>
                                        </p:attrNameLst>
                                      </p:cBhvr>
                                      <p:to>
                                        <p:strVal val="visible"/>
                                      </p:to>
                                    </p:set>
                                    <p:animEffect filter="fade" transition="in">
                                      <p:cBhvr>
                                        <p:cTn dur="1000"/>
                                        <p:tgtEl>
                                          <p:spTgt spid="31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1" st="1"/>
                                            </p:txEl>
                                          </p:spTgt>
                                        </p:tgtEl>
                                        <p:attrNameLst>
                                          <p:attrName>style.visibility</p:attrName>
                                        </p:attrNameLst>
                                      </p:cBhvr>
                                      <p:to>
                                        <p:strVal val="visible"/>
                                      </p:to>
                                    </p:set>
                                    <p:animEffect filter="fade" transition="in">
                                      <p:cBhvr>
                                        <p:cTn dur="1000"/>
                                        <p:tgtEl>
                                          <p:spTgt spid="31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2" st="2"/>
                                            </p:txEl>
                                          </p:spTgt>
                                        </p:tgtEl>
                                        <p:attrNameLst>
                                          <p:attrName>style.visibility</p:attrName>
                                        </p:attrNameLst>
                                      </p:cBhvr>
                                      <p:to>
                                        <p:strVal val="visible"/>
                                      </p:to>
                                    </p:set>
                                    <p:animEffect filter="fade" transition="in">
                                      <p:cBhvr>
                                        <p:cTn dur="1000"/>
                                        <p:tgtEl>
                                          <p:spTgt spid="31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3" st="3"/>
                                            </p:txEl>
                                          </p:spTgt>
                                        </p:tgtEl>
                                        <p:attrNameLst>
                                          <p:attrName>style.visibility</p:attrName>
                                        </p:attrNameLst>
                                      </p:cBhvr>
                                      <p:to>
                                        <p:strVal val="visible"/>
                                      </p:to>
                                    </p:set>
                                    <p:animEffect filter="fade" transition="in">
                                      <p:cBhvr>
                                        <p:cTn dur="1000"/>
                                        <p:tgtEl>
                                          <p:spTgt spid="31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4" st="4"/>
                                            </p:txEl>
                                          </p:spTgt>
                                        </p:tgtEl>
                                        <p:attrNameLst>
                                          <p:attrName>style.visibility</p:attrName>
                                        </p:attrNameLst>
                                      </p:cBhvr>
                                      <p:to>
                                        <p:strVal val="visible"/>
                                      </p:to>
                                    </p:set>
                                    <p:animEffect filter="fade" transition="in">
                                      <p:cBhvr>
                                        <p:cTn dur="1000"/>
                                        <p:tgtEl>
                                          <p:spTgt spid="31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5" st="5"/>
                                            </p:txEl>
                                          </p:spTgt>
                                        </p:tgtEl>
                                        <p:attrNameLst>
                                          <p:attrName>style.visibility</p:attrName>
                                        </p:attrNameLst>
                                      </p:cBhvr>
                                      <p:to>
                                        <p:strVal val="visible"/>
                                      </p:to>
                                    </p:set>
                                    <p:animEffect filter="fade" transition="in">
                                      <p:cBhvr>
                                        <p:cTn dur="1000"/>
                                        <p:tgtEl>
                                          <p:spTgt spid="31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xEl>
                                              <p:pRg end="6" st="6"/>
                                            </p:txEl>
                                          </p:spTgt>
                                        </p:tgtEl>
                                        <p:attrNameLst>
                                          <p:attrName>style.visibility</p:attrName>
                                        </p:attrNameLst>
                                      </p:cBhvr>
                                      <p:to>
                                        <p:strVal val="visible"/>
                                      </p:to>
                                    </p:set>
                                    <p:animEffect filter="fade" transition="in">
                                      <p:cBhvr>
                                        <p:cTn dur="1000"/>
                                        <p:tgtEl>
                                          <p:spTgt spid="313">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6"/>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3. Pricing Value</a:t>
            </a:r>
            <a:endParaRPr b="1"/>
          </a:p>
        </p:txBody>
      </p:sp>
      <p:sp>
        <p:nvSpPr>
          <p:cNvPr id="320" name="Google Shape;320;p36"/>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Price Integrity</a:t>
            </a:r>
            <a:endParaRPr sz="3000"/>
          </a:p>
          <a:p>
            <a:pPr indent="-419100" lvl="0" marL="457200" rtl="0" algn="l">
              <a:spcBef>
                <a:spcPts val="0"/>
              </a:spcBef>
              <a:spcAft>
                <a:spcPts val="0"/>
              </a:spcAft>
              <a:buSzPts val="3000"/>
              <a:buChar char="•"/>
            </a:pPr>
            <a:r>
              <a:rPr lang="en-US" sz="3000"/>
              <a:t>Pricing Structure</a:t>
            </a:r>
            <a:endParaRPr sz="3000"/>
          </a:p>
          <a:p>
            <a:pPr indent="-419100" lvl="0" marL="457200" rtl="0" algn="l">
              <a:spcBef>
                <a:spcPts val="0"/>
              </a:spcBef>
              <a:spcAft>
                <a:spcPts val="0"/>
              </a:spcAft>
              <a:buSzPts val="3000"/>
              <a:buChar char="•"/>
            </a:pPr>
            <a:r>
              <a:rPr lang="en-US" sz="3000"/>
              <a:t>Price Point</a:t>
            </a:r>
            <a:r>
              <a:rPr lang="en-US" sz="3000"/>
              <a:t> or </a:t>
            </a:r>
            <a:r>
              <a:rPr lang="en-US" sz="3000"/>
              <a:t>perceived</a:t>
            </a:r>
            <a:r>
              <a:rPr lang="en-US" sz="3000"/>
              <a:t> comparative pricing</a:t>
            </a:r>
            <a:endParaRPr sz="3000"/>
          </a:p>
          <a:p>
            <a:pPr indent="-419100" lvl="0" marL="457200" rtl="0" algn="l">
              <a:spcBef>
                <a:spcPts val="0"/>
              </a:spcBef>
              <a:spcAft>
                <a:spcPts val="0"/>
              </a:spcAft>
              <a:buSzPts val="3000"/>
              <a:buChar char="•"/>
            </a:pPr>
            <a:r>
              <a:rPr lang="en-US" sz="3000"/>
              <a:t>Pricing options/choices</a:t>
            </a:r>
            <a:endParaRPr sz="3000"/>
          </a:p>
          <a:p>
            <a:pPr indent="-419100" lvl="0" marL="457200" rtl="0" algn="l">
              <a:spcBef>
                <a:spcPts val="0"/>
              </a:spcBef>
              <a:spcAft>
                <a:spcPts val="0"/>
              </a:spcAft>
              <a:buSzPts val="3000"/>
              <a:buChar char="•"/>
            </a:pPr>
            <a:r>
              <a:rPr lang="en-US" sz="3000"/>
              <a:t>Timely Discounts</a:t>
            </a:r>
            <a:endParaRPr sz="3000"/>
          </a:p>
          <a:p>
            <a:pPr indent="-419100" lvl="0" marL="457200" rtl="0" algn="l">
              <a:spcBef>
                <a:spcPts val="0"/>
              </a:spcBef>
              <a:spcAft>
                <a:spcPts val="0"/>
              </a:spcAft>
              <a:buSzPts val="3000"/>
              <a:buChar char="•"/>
            </a:pPr>
            <a:r>
              <a:rPr lang="en-US" sz="3000"/>
              <a:t>Upgrade/downgrade ability</a:t>
            </a:r>
            <a:endParaRPr sz="3000"/>
          </a:p>
          <a:p>
            <a:pPr indent="-419100" lvl="0" marL="457200" rtl="0" algn="l">
              <a:spcBef>
                <a:spcPts val="0"/>
              </a:spcBef>
              <a:spcAft>
                <a:spcPts val="0"/>
              </a:spcAft>
              <a:buSzPts val="3000"/>
              <a:buChar char="•"/>
            </a:pPr>
            <a:r>
              <a:rPr lang="en-US" sz="3000"/>
              <a:t>Timely discounts</a:t>
            </a:r>
            <a:endParaRPr sz="3000"/>
          </a:p>
        </p:txBody>
      </p:sp>
      <p:sp>
        <p:nvSpPr>
          <p:cNvPr id="321" name="Google Shape;321;p36"/>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0" st="0"/>
                                            </p:txEl>
                                          </p:spTgt>
                                        </p:tgtEl>
                                        <p:attrNameLst>
                                          <p:attrName>style.visibility</p:attrName>
                                        </p:attrNameLst>
                                      </p:cBhvr>
                                      <p:to>
                                        <p:strVal val="visible"/>
                                      </p:to>
                                    </p:set>
                                    <p:animEffect filter="fade" transition="in">
                                      <p:cBhvr>
                                        <p:cTn dur="1000"/>
                                        <p:tgtEl>
                                          <p:spTgt spid="32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1" st="1"/>
                                            </p:txEl>
                                          </p:spTgt>
                                        </p:tgtEl>
                                        <p:attrNameLst>
                                          <p:attrName>style.visibility</p:attrName>
                                        </p:attrNameLst>
                                      </p:cBhvr>
                                      <p:to>
                                        <p:strVal val="visible"/>
                                      </p:to>
                                    </p:set>
                                    <p:animEffect filter="fade" transition="in">
                                      <p:cBhvr>
                                        <p:cTn dur="1000"/>
                                        <p:tgtEl>
                                          <p:spTgt spid="32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2" st="2"/>
                                            </p:txEl>
                                          </p:spTgt>
                                        </p:tgtEl>
                                        <p:attrNameLst>
                                          <p:attrName>style.visibility</p:attrName>
                                        </p:attrNameLst>
                                      </p:cBhvr>
                                      <p:to>
                                        <p:strVal val="visible"/>
                                      </p:to>
                                    </p:set>
                                    <p:animEffect filter="fade" transition="in">
                                      <p:cBhvr>
                                        <p:cTn dur="1000"/>
                                        <p:tgtEl>
                                          <p:spTgt spid="32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3" st="3"/>
                                            </p:txEl>
                                          </p:spTgt>
                                        </p:tgtEl>
                                        <p:attrNameLst>
                                          <p:attrName>style.visibility</p:attrName>
                                        </p:attrNameLst>
                                      </p:cBhvr>
                                      <p:to>
                                        <p:strVal val="visible"/>
                                      </p:to>
                                    </p:set>
                                    <p:animEffect filter="fade" transition="in">
                                      <p:cBhvr>
                                        <p:cTn dur="1000"/>
                                        <p:tgtEl>
                                          <p:spTgt spid="32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4" st="4"/>
                                            </p:txEl>
                                          </p:spTgt>
                                        </p:tgtEl>
                                        <p:attrNameLst>
                                          <p:attrName>style.visibility</p:attrName>
                                        </p:attrNameLst>
                                      </p:cBhvr>
                                      <p:to>
                                        <p:strVal val="visible"/>
                                      </p:to>
                                    </p:set>
                                    <p:animEffect filter="fade" transition="in">
                                      <p:cBhvr>
                                        <p:cTn dur="1000"/>
                                        <p:tgtEl>
                                          <p:spTgt spid="32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5" st="5"/>
                                            </p:txEl>
                                          </p:spTgt>
                                        </p:tgtEl>
                                        <p:attrNameLst>
                                          <p:attrName>style.visibility</p:attrName>
                                        </p:attrNameLst>
                                      </p:cBhvr>
                                      <p:to>
                                        <p:strVal val="visible"/>
                                      </p:to>
                                    </p:set>
                                    <p:animEffect filter="fade" transition="in">
                                      <p:cBhvr>
                                        <p:cTn dur="1000"/>
                                        <p:tgtEl>
                                          <p:spTgt spid="32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6" st="6"/>
                                            </p:txEl>
                                          </p:spTgt>
                                        </p:tgtEl>
                                        <p:attrNameLst>
                                          <p:attrName>style.visibility</p:attrName>
                                        </p:attrNameLst>
                                      </p:cBhvr>
                                      <p:to>
                                        <p:strVal val="visible"/>
                                      </p:to>
                                    </p:set>
                                    <p:animEffect filter="fade" transition="in">
                                      <p:cBhvr>
                                        <p:cTn dur="1000"/>
                                        <p:tgtEl>
                                          <p:spTgt spid="320">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37"/>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4. Understanding</a:t>
            </a:r>
            <a:r>
              <a:rPr b="1" lang="en-US"/>
              <a:t> Value</a:t>
            </a:r>
            <a:endParaRPr b="1"/>
          </a:p>
        </p:txBody>
      </p:sp>
      <p:sp>
        <p:nvSpPr>
          <p:cNvPr id="327" name="Google Shape;327;p37"/>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Scope of work</a:t>
            </a:r>
            <a:endParaRPr sz="3000"/>
          </a:p>
          <a:p>
            <a:pPr indent="-419100" lvl="0" marL="457200" rtl="0" algn="l">
              <a:spcBef>
                <a:spcPts val="0"/>
              </a:spcBef>
              <a:spcAft>
                <a:spcPts val="0"/>
              </a:spcAft>
              <a:buSzPts val="3000"/>
              <a:buChar char="•"/>
            </a:pPr>
            <a:r>
              <a:rPr lang="en-US" sz="3000"/>
              <a:t>Needs </a:t>
            </a:r>
            <a:r>
              <a:rPr lang="en-US" sz="3000"/>
              <a:t>Assessment</a:t>
            </a:r>
            <a:endParaRPr sz="3000"/>
          </a:p>
          <a:p>
            <a:pPr indent="-419100" lvl="0" marL="457200" rtl="0" algn="l">
              <a:spcBef>
                <a:spcPts val="0"/>
              </a:spcBef>
              <a:spcAft>
                <a:spcPts val="0"/>
              </a:spcAft>
              <a:buSzPts val="3000"/>
              <a:buChar char="•"/>
            </a:pPr>
            <a:r>
              <a:rPr lang="en-US" sz="3000"/>
              <a:t>Value Conversation</a:t>
            </a:r>
            <a:endParaRPr sz="3000"/>
          </a:p>
          <a:p>
            <a:pPr indent="-419100" lvl="0" marL="457200" rtl="0" algn="l">
              <a:spcBef>
                <a:spcPts val="0"/>
              </a:spcBef>
              <a:spcAft>
                <a:spcPts val="0"/>
              </a:spcAft>
              <a:buSzPts val="3000"/>
              <a:buChar char="•"/>
            </a:pPr>
            <a:r>
              <a:rPr lang="en-US" sz="3000"/>
              <a:t>Job to be done</a:t>
            </a:r>
            <a:endParaRPr sz="3000"/>
          </a:p>
          <a:p>
            <a:pPr indent="-419100" lvl="0" marL="457200" rtl="0" algn="l">
              <a:spcBef>
                <a:spcPts val="0"/>
              </a:spcBef>
              <a:spcAft>
                <a:spcPts val="0"/>
              </a:spcAft>
              <a:buSzPts val="3000"/>
              <a:buChar char="•"/>
            </a:pPr>
            <a:r>
              <a:rPr lang="en-US" sz="3000"/>
              <a:t>Expensive problems</a:t>
            </a:r>
            <a:endParaRPr sz="3000"/>
          </a:p>
        </p:txBody>
      </p:sp>
      <p:sp>
        <p:nvSpPr>
          <p:cNvPr id="328" name="Google Shape;328;p37"/>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0" st="0"/>
                                            </p:txEl>
                                          </p:spTgt>
                                        </p:tgtEl>
                                        <p:attrNameLst>
                                          <p:attrName>style.visibility</p:attrName>
                                        </p:attrNameLst>
                                      </p:cBhvr>
                                      <p:to>
                                        <p:strVal val="visible"/>
                                      </p:to>
                                    </p:set>
                                    <p:animEffect filter="fade" transition="in">
                                      <p:cBhvr>
                                        <p:cTn dur="1000"/>
                                        <p:tgtEl>
                                          <p:spTgt spid="3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1" st="1"/>
                                            </p:txEl>
                                          </p:spTgt>
                                        </p:tgtEl>
                                        <p:attrNameLst>
                                          <p:attrName>style.visibility</p:attrName>
                                        </p:attrNameLst>
                                      </p:cBhvr>
                                      <p:to>
                                        <p:strVal val="visible"/>
                                      </p:to>
                                    </p:set>
                                    <p:animEffect filter="fade" transition="in">
                                      <p:cBhvr>
                                        <p:cTn dur="1000"/>
                                        <p:tgtEl>
                                          <p:spTgt spid="3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2" st="2"/>
                                            </p:txEl>
                                          </p:spTgt>
                                        </p:tgtEl>
                                        <p:attrNameLst>
                                          <p:attrName>style.visibility</p:attrName>
                                        </p:attrNameLst>
                                      </p:cBhvr>
                                      <p:to>
                                        <p:strVal val="visible"/>
                                      </p:to>
                                    </p:set>
                                    <p:animEffect filter="fade" transition="in">
                                      <p:cBhvr>
                                        <p:cTn dur="1000"/>
                                        <p:tgtEl>
                                          <p:spTgt spid="3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3" st="3"/>
                                            </p:txEl>
                                          </p:spTgt>
                                        </p:tgtEl>
                                        <p:attrNameLst>
                                          <p:attrName>style.visibility</p:attrName>
                                        </p:attrNameLst>
                                      </p:cBhvr>
                                      <p:to>
                                        <p:strVal val="visible"/>
                                      </p:to>
                                    </p:set>
                                    <p:animEffect filter="fade" transition="in">
                                      <p:cBhvr>
                                        <p:cTn dur="1000"/>
                                        <p:tgtEl>
                                          <p:spTgt spid="32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4" st="4"/>
                                            </p:txEl>
                                          </p:spTgt>
                                        </p:tgtEl>
                                        <p:attrNameLst>
                                          <p:attrName>style.visibility</p:attrName>
                                        </p:attrNameLst>
                                      </p:cBhvr>
                                      <p:to>
                                        <p:strVal val="visible"/>
                                      </p:to>
                                    </p:set>
                                    <p:animEffect filter="fade" transition="in">
                                      <p:cBhvr>
                                        <p:cTn dur="1000"/>
                                        <p:tgtEl>
                                          <p:spTgt spid="32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38"/>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5. Performance</a:t>
            </a:r>
            <a:r>
              <a:rPr b="1" lang="en-US"/>
              <a:t> Value</a:t>
            </a:r>
            <a:endParaRPr b="1"/>
          </a:p>
        </p:txBody>
      </p:sp>
      <p:sp>
        <p:nvSpPr>
          <p:cNvPr id="334" name="Google Shape;334;p38"/>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Customer experience during process and/or every touch point</a:t>
            </a:r>
            <a:endParaRPr sz="3000"/>
          </a:p>
          <a:p>
            <a:pPr indent="-419100" lvl="0" marL="457200" rtl="0" algn="l">
              <a:spcBef>
                <a:spcPts val="0"/>
              </a:spcBef>
              <a:spcAft>
                <a:spcPts val="0"/>
              </a:spcAft>
              <a:buSzPts val="3000"/>
              <a:buChar char="•"/>
            </a:pPr>
            <a:r>
              <a:rPr lang="en-US" sz="3000"/>
              <a:t>Visible vs. Invisible Outputs</a:t>
            </a:r>
            <a:endParaRPr sz="3000"/>
          </a:p>
        </p:txBody>
      </p:sp>
      <p:sp>
        <p:nvSpPr>
          <p:cNvPr id="335" name="Google Shape;335;p38"/>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0" st="0"/>
                                            </p:txEl>
                                          </p:spTgt>
                                        </p:tgtEl>
                                        <p:attrNameLst>
                                          <p:attrName>style.visibility</p:attrName>
                                        </p:attrNameLst>
                                      </p:cBhvr>
                                      <p:to>
                                        <p:strVal val="visible"/>
                                      </p:to>
                                    </p:set>
                                    <p:animEffect filter="fade" transition="in">
                                      <p:cBhvr>
                                        <p:cTn dur="1000"/>
                                        <p:tgtEl>
                                          <p:spTgt spid="33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1" st="1"/>
                                            </p:txEl>
                                          </p:spTgt>
                                        </p:tgtEl>
                                        <p:attrNameLst>
                                          <p:attrName>style.visibility</p:attrName>
                                        </p:attrNameLst>
                                      </p:cBhvr>
                                      <p:to>
                                        <p:strVal val="visible"/>
                                      </p:to>
                                    </p:set>
                                    <p:animEffect filter="fade" transition="in">
                                      <p:cBhvr>
                                        <p:cTn dur="1000"/>
                                        <p:tgtEl>
                                          <p:spTgt spid="334">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39"/>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6. Results</a:t>
            </a:r>
            <a:r>
              <a:rPr b="1" lang="en-US"/>
              <a:t> Value</a:t>
            </a:r>
            <a:endParaRPr b="1"/>
          </a:p>
        </p:txBody>
      </p:sp>
      <p:sp>
        <p:nvSpPr>
          <p:cNvPr id="341" name="Google Shape;341;p39"/>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Economic Value of output of the work</a:t>
            </a:r>
            <a:endParaRPr sz="3000"/>
          </a:p>
          <a:p>
            <a:pPr indent="-419100" lvl="0" marL="457200" rtl="0" algn="l">
              <a:spcBef>
                <a:spcPts val="0"/>
              </a:spcBef>
              <a:spcAft>
                <a:spcPts val="0"/>
              </a:spcAft>
              <a:buSzPts val="3000"/>
              <a:buChar char="•"/>
            </a:pPr>
            <a:r>
              <a:rPr lang="en-US" sz="3000"/>
              <a:t>Emotional/Spiritual value of the work</a:t>
            </a:r>
            <a:endParaRPr sz="3000"/>
          </a:p>
          <a:p>
            <a:pPr indent="-419100" lvl="0" marL="457200" rtl="0" algn="l">
              <a:spcBef>
                <a:spcPts val="0"/>
              </a:spcBef>
              <a:spcAft>
                <a:spcPts val="0"/>
              </a:spcAft>
              <a:buSzPts val="3000"/>
              <a:buChar char="•"/>
            </a:pPr>
            <a:r>
              <a:rPr lang="en-US" sz="3000"/>
              <a:t>Guarantees (de risking the purchase)</a:t>
            </a:r>
            <a:endParaRPr sz="3000"/>
          </a:p>
          <a:p>
            <a:pPr indent="-419100" lvl="0" marL="457200" rtl="0" algn="l">
              <a:spcBef>
                <a:spcPts val="0"/>
              </a:spcBef>
              <a:spcAft>
                <a:spcPts val="0"/>
              </a:spcAft>
              <a:buSzPts val="3000"/>
              <a:buChar char="•"/>
            </a:pPr>
            <a:r>
              <a:rPr lang="en-US" sz="3000"/>
              <a:t>Quality of the work</a:t>
            </a:r>
            <a:endParaRPr sz="3000"/>
          </a:p>
          <a:p>
            <a:pPr indent="0" lvl="0" marL="457200" rtl="0" algn="l">
              <a:spcBef>
                <a:spcPts val="1000"/>
              </a:spcBef>
              <a:spcAft>
                <a:spcPts val="0"/>
              </a:spcAft>
              <a:buNone/>
            </a:pPr>
            <a:r>
              <a:t/>
            </a:r>
            <a:endParaRPr sz="3000"/>
          </a:p>
        </p:txBody>
      </p:sp>
      <p:sp>
        <p:nvSpPr>
          <p:cNvPr id="342" name="Google Shape;342;p39"/>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0" st="0"/>
                                            </p:txEl>
                                          </p:spTgt>
                                        </p:tgtEl>
                                        <p:attrNameLst>
                                          <p:attrName>style.visibility</p:attrName>
                                        </p:attrNameLst>
                                      </p:cBhvr>
                                      <p:to>
                                        <p:strVal val="visible"/>
                                      </p:to>
                                    </p:set>
                                    <p:animEffect filter="fade" transition="in">
                                      <p:cBhvr>
                                        <p:cTn dur="1000"/>
                                        <p:tgtEl>
                                          <p:spTgt spid="34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1" st="1"/>
                                            </p:txEl>
                                          </p:spTgt>
                                        </p:tgtEl>
                                        <p:attrNameLst>
                                          <p:attrName>style.visibility</p:attrName>
                                        </p:attrNameLst>
                                      </p:cBhvr>
                                      <p:to>
                                        <p:strVal val="visible"/>
                                      </p:to>
                                    </p:set>
                                    <p:animEffect filter="fade" transition="in">
                                      <p:cBhvr>
                                        <p:cTn dur="1000"/>
                                        <p:tgtEl>
                                          <p:spTgt spid="34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2" st="2"/>
                                            </p:txEl>
                                          </p:spTgt>
                                        </p:tgtEl>
                                        <p:attrNameLst>
                                          <p:attrName>style.visibility</p:attrName>
                                        </p:attrNameLst>
                                      </p:cBhvr>
                                      <p:to>
                                        <p:strVal val="visible"/>
                                      </p:to>
                                    </p:set>
                                    <p:animEffect filter="fade" transition="in">
                                      <p:cBhvr>
                                        <p:cTn dur="1000"/>
                                        <p:tgtEl>
                                          <p:spTgt spid="34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3" st="3"/>
                                            </p:txEl>
                                          </p:spTgt>
                                        </p:tgtEl>
                                        <p:attrNameLst>
                                          <p:attrName>style.visibility</p:attrName>
                                        </p:attrNameLst>
                                      </p:cBhvr>
                                      <p:to>
                                        <p:strVal val="visible"/>
                                      </p:to>
                                    </p:set>
                                    <p:animEffect filter="fade" transition="in">
                                      <p:cBhvr>
                                        <p:cTn dur="1000"/>
                                        <p:tgtEl>
                                          <p:spTgt spid="34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4" st="4"/>
                                            </p:txEl>
                                          </p:spTgt>
                                        </p:tgtEl>
                                        <p:attrNameLst>
                                          <p:attrName>style.visibility</p:attrName>
                                        </p:attrNameLst>
                                      </p:cBhvr>
                                      <p:to>
                                        <p:strVal val="visible"/>
                                      </p:to>
                                    </p:set>
                                    <p:animEffect filter="fade" transition="in">
                                      <p:cBhvr>
                                        <p:cTn dur="1000"/>
                                        <p:tgtEl>
                                          <p:spTgt spid="34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40"/>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a:t>7. </a:t>
            </a:r>
            <a:r>
              <a:rPr b="1" lang="en-US"/>
              <a:t>Membership Value</a:t>
            </a:r>
            <a:endParaRPr b="1"/>
          </a:p>
        </p:txBody>
      </p:sp>
      <p:sp>
        <p:nvSpPr>
          <p:cNvPr id="348" name="Google Shape;348;p40"/>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Private/exclusive club effect</a:t>
            </a:r>
            <a:endParaRPr sz="3000"/>
          </a:p>
          <a:p>
            <a:pPr indent="-419100" lvl="0" marL="457200" rtl="0" algn="l">
              <a:spcBef>
                <a:spcPts val="0"/>
              </a:spcBef>
              <a:spcAft>
                <a:spcPts val="0"/>
              </a:spcAft>
              <a:buSzPts val="3000"/>
              <a:buChar char="•"/>
            </a:pPr>
            <a:r>
              <a:rPr lang="en-US" sz="3000"/>
              <a:t>Loyalty Program</a:t>
            </a:r>
            <a:endParaRPr sz="3000"/>
          </a:p>
          <a:p>
            <a:pPr indent="-419100" lvl="0" marL="457200" rtl="0" algn="l">
              <a:spcBef>
                <a:spcPts val="0"/>
              </a:spcBef>
              <a:spcAft>
                <a:spcPts val="0"/>
              </a:spcAft>
              <a:buSzPts val="3000"/>
              <a:buChar char="•"/>
            </a:pPr>
            <a:r>
              <a:rPr lang="en-US" sz="3000"/>
              <a:t>Association with the Brand</a:t>
            </a:r>
            <a:endParaRPr sz="3000"/>
          </a:p>
          <a:p>
            <a:pPr indent="0" lvl="0" marL="457200" rtl="0" algn="l">
              <a:spcBef>
                <a:spcPts val="1000"/>
              </a:spcBef>
              <a:spcAft>
                <a:spcPts val="0"/>
              </a:spcAft>
              <a:buNone/>
            </a:pPr>
            <a:r>
              <a:t/>
            </a:r>
            <a:endParaRPr sz="3000"/>
          </a:p>
        </p:txBody>
      </p:sp>
      <p:sp>
        <p:nvSpPr>
          <p:cNvPr id="349" name="Google Shape;349;p40"/>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8">
                                            <p:txEl>
                                              <p:pRg end="0" st="0"/>
                                            </p:txEl>
                                          </p:spTgt>
                                        </p:tgtEl>
                                        <p:attrNameLst>
                                          <p:attrName>style.visibility</p:attrName>
                                        </p:attrNameLst>
                                      </p:cBhvr>
                                      <p:to>
                                        <p:strVal val="visible"/>
                                      </p:to>
                                    </p:set>
                                    <p:animEffect filter="fade" transition="in">
                                      <p:cBhvr>
                                        <p:cTn dur="1000"/>
                                        <p:tgtEl>
                                          <p:spTgt spid="34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8">
                                            <p:txEl>
                                              <p:pRg end="1" st="1"/>
                                            </p:txEl>
                                          </p:spTgt>
                                        </p:tgtEl>
                                        <p:attrNameLst>
                                          <p:attrName>style.visibility</p:attrName>
                                        </p:attrNameLst>
                                      </p:cBhvr>
                                      <p:to>
                                        <p:strVal val="visible"/>
                                      </p:to>
                                    </p:set>
                                    <p:animEffect filter="fade" transition="in">
                                      <p:cBhvr>
                                        <p:cTn dur="1000"/>
                                        <p:tgtEl>
                                          <p:spTgt spid="34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8">
                                            <p:txEl>
                                              <p:pRg end="2" st="2"/>
                                            </p:txEl>
                                          </p:spTgt>
                                        </p:tgtEl>
                                        <p:attrNameLst>
                                          <p:attrName>style.visibility</p:attrName>
                                        </p:attrNameLst>
                                      </p:cBhvr>
                                      <p:to>
                                        <p:strVal val="visible"/>
                                      </p:to>
                                    </p:set>
                                    <p:animEffect filter="fade" transition="in">
                                      <p:cBhvr>
                                        <p:cTn dur="1000"/>
                                        <p:tgtEl>
                                          <p:spTgt spid="34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8">
                                            <p:txEl>
                                              <p:pRg end="3" st="3"/>
                                            </p:txEl>
                                          </p:spTgt>
                                        </p:tgtEl>
                                        <p:attrNameLst>
                                          <p:attrName>style.visibility</p:attrName>
                                        </p:attrNameLst>
                                      </p:cBhvr>
                                      <p:to>
                                        <p:strVal val="visible"/>
                                      </p:to>
                                    </p:set>
                                    <p:animEffect filter="fade" transition="in">
                                      <p:cBhvr>
                                        <p:cTn dur="1000"/>
                                        <p:tgtEl>
                                          <p:spTgt spid="34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1"/>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8. Tail </a:t>
            </a:r>
            <a:r>
              <a:rPr b="1" lang="en-US"/>
              <a:t>Value</a:t>
            </a:r>
            <a:endParaRPr b="1"/>
          </a:p>
        </p:txBody>
      </p:sp>
      <p:sp>
        <p:nvSpPr>
          <p:cNvPr id="355" name="Google Shape;355;p41"/>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Post-service benefits</a:t>
            </a:r>
            <a:endParaRPr sz="3000"/>
          </a:p>
          <a:p>
            <a:pPr indent="-419100" lvl="0" marL="457200" rtl="0" algn="l">
              <a:spcBef>
                <a:spcPts val="0"/>
              </a:spcBef>
              <a:spcAft>
                <a:spcPts val="0"/>
              </a:spcAft>
              <a:buSzPts val="3000"/>
              <a:buChar char="•"/>
            </a:pPr>
            <a:r>
              <a:rPr lang="en-US" sz="3000"/>
              <a:t>Ease of taking the work-product to another provider</a:t>
            </a:r>
            <a:endParaRPr sz="3000"/>
          </a:p>
          <a:p>
            <a:pPr indent="-419100" lvl="0" marL="457200" rtl="0" algn="l">
              <a:spcBef>
                <a:spcPts val="0"/>
              </a:spcBef>
              <a:spcAft>
                <a:spcPts val="0"/>
              </a:spcAft>
              <a:buSzPts val="3000"/>
              <a:buChar char="•"/>
            </a:pPr>
            <a:r>
              <a:rPr lang="en-US" sz="3000"/>
              <a:t>Warranties</a:t>
            </a:r>
            <a:endParaRPr sz="3000"/>
          </a:p>
          <a:p>
            <a:pPr indent="-419100" lvl="0" marL="457200" rtl="0" algn="l">
              <a:spcBef>
                <a:spcPts val="0"/>
              </a:spcBef>
              <a:spcAft>
                <a:spcPts val="0"/>
              </a:spcAft>
              <a:buSzPts val="3000"/>
              <a:buChar char="•"/>
            </a:pPr>
            <a:r>
              <a:rPr lang="en-US" sz="3000"/>
              <a:t>Post-warranty access to service</a:t>
            </a:r>
            <a:endParaRPr sz="3000"/>
          </a:p>
          <a:p>
            <a:pPr indent="0" lvl="0" marL="457200" rtl="0" algn="l">
              <a:spcBef>
                <a:spcPts val="1000"/>
              </a:spcBef>
              <a:spcAft>
                <a:spcPts val="0"/>
              </a:spcAft>
              <a:buNone/>
            </a:pPr>
            <a:r>
              <a:t/>
            </a:r>
            <a:endParaRPr sz="3000"/>
          </a:p>
        </p:txBody>
      </p:sp>
      <p:sp>
        <p:nvSpPr>
          <p:cNvPr id="356" name="Google Shape;356;p41"/>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0" st="0"/>
                                            </p:txEl>
                                          </p:spTgt>
                                        </p:tgtEl>
                                        <p:attrNameLst>
                                          <p:attrName>style.visibility</p:attrName>
                                        </p:attrNameLst>
                                      </p:cBhvr>
                                      <p:to>
                                        <p:strVal val="visible"/>
                                      </p:to>
                                    </p:set>
                                    <p:animEffect filter="fade" transition="in">
                                      <p:cBhvr>
                                        <p:cTn dur="1000"/>
                                        <p:tgtEl>
                                          <p:spTgt spid="3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1" st="1"/>
                                            </p:txEl>
                                          </p:spTgt>
                                        </p:tgtEl>
                                        <p:attrNameLst>
                                          <p:attrName>style.visibility</p:attrName>
                                        </p:attrNameLst>
                                      </p:cBhvr>
                                      <p:to>
                                        <p:strVal val="visible"/>
                                      </p:to>
                                    </p:set>
                                    <p:animEffect filter="fade" transition="in">
                                      <p:cBhvr>
                                        <p:cTn dur="1000"/>
                                        <p:tgtEl>
                                          <p:spTgt spid="35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2" st="2"/>
                                            </p:txEl>
                                          </p:spTgt>
                                        </p:tgtEl>
                                        <p:attrNameLst>
                                          <p:attrName>style.visibility</p:attrName>
                                        </p:attrNameLst>
                                      </p:cBhvr>
                                      <p:to>
                                        <p:strVal val="visible"/>
                                      </p:to>
                                    </p:set>
                                    <p:animEffect filter="fade" transition="in">
                                      <p:cBhvr>
                                        <p:cTn dur="1000"/>
                                        <p:tgtEl>
                                          <p:spTgt spid="35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3" st="3"/>
                                            </p:txEl>
                                          </p:spTgt>
                                        </p:tgtEl>
                                        <p:attrNameLst>
                                          <p:attrName>style.visibility</p:attrName>
                                        </p:attrNameLst>
                                      </p:cBhvr>
                                      <p:to>
                                        <p:strVal val="visible"/>
                                      </p:to>
                                    </p:set>
                                    <p:animEffect filter="fade" transition="in">
                                      <p:cBhvr>
                                        <p:cTn dur="1000"/>
                                        <p:tgtEl>
                                          <p:spTgt spid="35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xEl>
                                              <p:pRg end="4" st="4"/>
                                            </p:txEl>
                                          </p:spTgt>
                                        </p:tgtEl>
                                        <p:attrNameLst>
                                          <p:attrName>style.visibility</p:attrName>
                                        </p:attrNameLst>
                                      </p:cBhvr>
                                      <p:to>
                                        <p:strVal val="visible"/>
                                      </p:to>
                                    </p:set>
                                    <p:animEffect filter="fade" transition="in">
                                      <p:cBhvr>
                                        <p:cTn dur="1000"/>
                                        <p:tgtEl>
                                          <p:spTgt spid="35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5"/>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My journey</a:t>
            </a:r>
            <a:endParaRPr b="1"/>
          </a:p>
        </p:txBody>
      </p:sp>
      <p:sp>
        <p:nvSpPr>
          <p:cNvPr id="118" name="Google Shape;118;p15"/>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SzPts val="2000"/>
              <a:buNone/>
            </a:pPr>
            <a:r>
              <a:rPr b="1" lang="en-US"/>
              <a:t>2008-2013</a:t>
            </a:r>
            <a:br>
              <a:rPr lang="en-US"/>
            </a:br>
            <a:r>
              <a:rPr lang="en-US"/>
              <a:t>Worked long hours, learned the business of bookkeeping/accounting, became a “master of my craft”, spent a lot of money and effort in advertising to get new clients</a:t>
            </a:r>
            <a:endParaRPr/>
          </a:p>
          <a:p>
            <a:pPr indent="0" lvl="0" marL="0" rtl="0" algn="l">
              <a:lnSpc>
                <a:spcPct val="120000"/>
              </a:lnSpc>
              <a:spcBef>
                <a:spcPts val="0"/>
              </a:spcBef>
              <a:spcAft>
                <a:spcPts val="0"/>
              </a:spcAft>
              <a:buSzPts val="2000"/>
              <a:buNone/>
            </a:pPr>
            <a:r>
              <a:t/>
            </a:r>
            <a:endParaRPr/>
          </a:p>
          <a:p>
            <a:pPr indent="0" lvl="0" marL="0" rtl="0" algn="l">
              <a:lnSpc>
                <a:spcPct val="120000"/>
              </a:lnSpc>
              <a:spcBef>
                <a:spcPts val="0"/>
              </a:spcBef>
              <a:spcAft>
                <a:spcPts val="0"/>
              </a:spcAft>
              <a:buSzPts val="2000"/>
              <a:buNone/>
            </a:pPr>
            <a:r>
              <a:rPr b="1" lang="en-US"/>
              <a:t>2014</a:t>
            </a:r>
            <a:endParaRPr b="1"/>
          </a:p>
          <a:p>
            <a:pPr indent="0" lvl="0" marL="0" rtl="0" algn="l">
              <a:lnSpc>
                <a:spcPct val="120000"/>
              </a:lnSpc>
              <a:spcBef>
                <a:spcPts val="0"/>
              </a:spcBef>
              <a:spcAft>
                <a:spcPts val="0"/>
              </a:spcAft>
              <a:buSzPts val="2000"/>
              <a:buNone/>
            </a:pPr>
            <a:r>
              <a:rPr lang="en-US" u="sng"/>
              <a:t>ENLIGHTENMENT</a:t>
            </a:r>
            <a:r>
              <a:rPr lang="en-US"/>
              <a:t> = LEARNED “VALUE CREATION AS A BUSINESS MODEL”</a:t>
            </a:r>
            <a:endParaRPr/>
          </a:p>
          <a:p>
            <a:pPr indent="0" lvl="0" marL="0" rtl="0" algn="l">
              <a:lnSpc>
                <a:spcPct val="120000"/>
              </a:lnSpc>
              <a:spcBef>
                <a:spcPts val="0"/>
              </a:spcBef>
              <a:spcAft>
                <a:spcPts val="0"/>
              </a:spcAft>
              <a:buSzPts val="2000"/>
              <a:buNone/>
            </a:pPr>
            <a:r>
              <a:t/>
            </a:r>
            <a:endParaRPr/>
          </a:p>
          <a:p>
            <a:pPr indent="0" lvl="0" marL="0" rtl="0" algn="l">
              <a:lnSpc>
                <a:spcPct val="120000"/>
              </a:lnSpc>
              <a:spcBef>
                <a:spcPts val="0"/>
              </a:spcBef>
              <a:spcAft>
                <a:spcPts val="0"/>
              </a:spcAft>
              <a:buSzPts val="2000"/>
              <a:buNone/>
            </a:pPr>
            <a:r>
              <a:rPr b="1" lang="en-US"/>
              <a:t>2015-TODAY</a:t>
            </a:r>
            <a:endParaRPr b="1"/>
          </a:p>
          <a:p>
            <a:pPr indent="0" lvl="0" marL="0" rtl="0" algn="l">
              <a:lnSpc>
                <a:spcPct val="120000"/>
              </a:lnSpc>
              <a:spcBef>
                <a:spcPts val="0"/>
              </a:spcBef>
              <a:spcAft>
                <a:spcPts val="0"/>
              </a:spcAft>
              <a:buSzPts val="2000"/>
              <a:buNone/>
            </a:pPr>
            <a:r>
              <a:rPr lang="en-US"/>
              <a:t>New clients come to me (I don't “advertise”), choose who I want to work with, value price, focus on training, and advisory work</a:t>
            </a:r>
            <a:r>
              <a:rPr lang="en-US"/>
              <a:t> </a:t>
            </a:r>
            <a:endParaRPr/>
          </a:p>
          <a:p>
            <a:pPr indent="-101600" lvl="0" marL="228600" rtl="0" algn="l">
              <a:lnSpc>
                <a:spcPct val="120000"/>
              </a:lnSpc>
              <a:spcBef>
                <a:spcPts val="1000"/>
              </a:spcBef>
              <a:spcAft>
                <a:spcPts val="0"/>
              </a:spcAft>
              <a:buSzPts val="2000"/>
              <a:buNone/>
            </a:pPr>
            <a:r>
              <a:t/>
            </a:r>
            <a:endParaRPr/>
          </a:p>
        </p:txBody>
      </p:sp>
      <p:sp>
        <p:nvSpPr>
          <p:cNvPr id="119" name="Google Shape;119;p15"/>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
        <p:nvSpPr>
          <p:cNvPr id="120" name="Google Shape;120;p15"/>
          <p:cNvSpPr txBox="1"/>
          <p:nvPr/>
        </p:nvSpPr>
        <p:spPr>
          <a:xfrm>
            <a:off x="0" y="0"/>
            <a:ext cx="4254000" cy="300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t>SLIDES:</a:t>
            </a:r>
            <a:endParaRPr b="1"/>
          </a:p>
          <a:p>
            <a:pPr indent="0" lvl="0" marL="0" rtl="0" algn="l">
              <a:spcBef>
                <a:spcPts val="0"/>
              </a:spcBef>
              <a:spcAft>
                <a:spcPts val="0"/>
              </a:spcAft>
              <a:buNone/>
            </a:pPr>
            <a:r>
              <a:rPr b="1" lang="en-US" sz="1900">
                <a:highlight>
                  <a:srgbClr val="FFFF00"/>
                </a:highlight>
              </a:rPr>
              <a:t>https://bit.ly/valuecreation101</a:t>
            </a:r>
            <a:endParaRPr b="1" sz="1900">
              <a:highlight>
                <a:srgbClr val="FFFF00"/>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0" st="0"/>
                                            </p:txEl>
                                          </p:spTgt>
                                        </p:tgtEl>
                                        <p:attrNameLst>
                                          <p:attrName>style.visibility</p:attrName>
                                        </p:attrNameLst>
                                      </p:cBhvr>
                                      <p:to>
                                        <p:strVal val="visible"/>
                                      </p:to>
                                    </p:set>
                                    <p:animEffect filter="fade" transition="in">
                                      <p:cBhvr>
                                        <p:cTn dur="1000"/>
                                        <p:tgtEl>
                                          <p:spTgt spid="11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1" st="1"/>
                                            </p:txEl>
                                          </p:spTgt>
                                        </p:tgtEl>
                                        <p:attrNameLst>
                                          <p:attrName>style.visibility</p:attrName>
                                        </p:attrNameLst>
                                      </p:cBhvr>
                                      <p:to>
                                        <p:strVal val="visible"/>
                                      </p:to>
                                    </p:set>
                                    <p:animEffect filter="fade" transition="in">
                                      <p:cBhvr>
                                        <p:cTn dur="1000"/>
                                        <p:tgtEl>
                                          <p:spTgt spid="11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2" st="2"/>
                                            </p:txEl>
                                          </p:spTgt>
                                        </p:tgtEl>
                                        <p:attrNameLst>
                                          <p:attrName>style.visibility</p:attrName>
                                        </p:attrNameLst>
                                      </p:cBhvr>
                                      <p:to>
                                        <p:strVal val="visible"/>
                                      </p:to>
                                    </p:set>
                                    <p:animEffect filter="fade" transition="in">
                                      <p:cBhvr>
                                        <p:cTn dur="1000"/>
                                        <p:tgtEl>
                                          <p:spTgt spid="11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3" st="3"/>
                                            </p:txEl>
                                          </p:spTgt>
                                        </p:tgtEl>
                                        <p:attrNameLst>
                                          <p:attrName>style.visibility</p:attrName>
                                        </p:attrNameLst>
                                      </p:cBhvr>
                                      <p:to>
                                        <p:strVal val="visible"/>
                                      </p:to>
                                    </p:set>
                                    <p:animEffect filter="fade" transition="in">
                                      <p:cBhvr>
                                        <p:cTn dur="1000"/>
                                        <p:tgtEl>
                                          <p:spTgt spid="11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4" st="4"/>
                                            </p:txEl>
                                          </p:spTgt>
                                        </p:tgtEl>
                                        <p:attrNameLst>
                                          <p:attrName>style.visibility</p:attrName>
                                        </p:attrNameLst>
                                      </p:cBhvr>
                                      <p:to>
                                        <p:strVal val="visible"/>
                                      </p:to>
                                    </p:set>
                                    <p:animEffect filter="fade" transition="in">
                                      <p:cBhvr>
                                        <p:cTn dur="1000"/>
                                        <p:tgtEl>
                                          <p:spTgt spid="11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5" st="5"/>
                                            </p:txEl>
                                          </p:spTgt>
                                        </p:tgtEl>
                                        <p:attrNameLst>
                                          <p:attrName>style.visibility</p:attrName>
                                        </p:attrNameLst>
                                      </p:cBhvr>
                                      <p:to>
                                        <p:strVal val="visible"/>
                                      </p:to>
                                    </p:set>
                                    <p:animEffect filter="fade" transition="in">
                                      <p:cBhvr>
                                        <p:cTn dur="1000"/>
                                        <p:tgtEl>
                                          <p:spTgt spid="11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6" st="6"/>
                                            </p:txEl>
                                          </p:spTgt>
                                        </p:tgtEl>
                                        <p:attrNameLst>
                                          <p:attrName>style.visibility</p:attrName>
                                        </p:attrNameLst>
                                      </p:cBhvr>
                                      <p:to>
                                        <p:strVal val="visible"/>
                                      </p:to>
                                    </p:set>
                                    <p:animEffect filter="fade" transition="in">
                                      <p:cBhvr>
                                        <p:cTn dur="1000"/>
                                        <p:tgtEl>
                                          <p:spTgt spid="118">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xEl>
                                              <p:pRg end="7" st="7"/>
                                            </p:txEl>
                                          </p:spTgt>
                                        </p:tgtEl>
                                        <p:attrNameLst>
                                          <p:attrName>style.visibility</p:attrName>
                                        </p:attrNameLst>
                                      </p:cBhvr>
                                      <p:to>
                                        <p:strVal val="visible"/>
                                      </p:to>
                                    </p:set>
                                    <p:animEffect filter="fade" transition="in">
                                      <p:cBhvr>
                                        <p:cTn dur="1000"/>
                                        <p:tgtEl>
                                          <p:spTgt spid="118">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2"/>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9</a:t>
            </a:r>
            <a:r>
              <a:rPr b="1" lang="en-US"/>
              <a:t>. Transformation Value</a:t>
            </a:r>
            <a:endParaRPr b="1"/>
          </a:p>
        </p:txBody>
      </p:sp>
      <p:sp>
        <p:nvSpPr>
          <p:cNvPr id="362" name="Google Shape;362;p42"/>
          <p:cNvSpPr txBox="1"/>
          <p:nvPr>
            <p:ph idx="1" type="body"/>
          </p:nvPr>
        </p:nvSpPr>
        <p:spPr>
          <a:xfrm>
            <a:off x="1451575" y="2015724"/>
            <a:ext cx="9603300" cy="40221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What the </a:t>
            </a:r>
            <a:r>
              <a:rPr lang="en-US" sz="3000"/>
              <a:t>client's</a:t>
            </a:r>
            <a:r>
              <a:rPr lang="en-US" sz="3000"/>
              <a:t> business/life is like AFTER working with you</a:t>
            </a:r>
            <a:endParaRPr sz="3000"/>
          </a:p>
          <a:p>
            <a:pPr indent="-419100" lvl="0" marL="457200" rtl="0" algn="l">
              <a:spcBef>
                <a:spcPts val="0"/>
              </a:spcBef>
              <a:spcAft>
                <a:spcPts val="0"/>
              </a:spcAft>
              <a:buSzPts val="3000"/>
              <a:buChar char="•"/>
            </a:pPr>
            <a:r>
              <a:rPr lang="en-US" sz="3000"/>
              <a:t>Are you clients willing to share their </a:t>
            </a:r>
            <a:r>
              <a:rPr lang="en-US" sz="3000"/>
              <a:t>transformation</a:t>
            </a:r>
            <a:r>
              <a:rPr lang="en-US" sz="3000"/>
              <a:t> with others (reviews, references, use cases, etc)</a:t>
            </a:r>
            <a:endParaRPr sz="3000"/>
          </a:p>
          <a:p>
            <a:pPr indent="0" lvl="0" marL="457200" rtl="0" algn="l">
              <a:spcBef>
                <a:spcPts val="1000"/>
              </a:spcBef>
              <a:spcAft>
                <a:spcPts val="0"/>
              </a:spcAft>
              <a:buNone/>
            </a:pPr>
            <a:r>
              <a:t/>
            </a:r>
            <a:endParaRPr sz="3000"/>
          </a:p>
          <a:p>
            <a:pPr indent="0" lvl="0" marL="457200" rtl="0" algn="l">
              <a:spcBef>
                <a:spcPts val="1000"/>
              </a:spcBef>
              <a:spcAft>
                <a:spcPts val="0"/>
              </a:spcAft>
              <a:buNone/>
            </a:pPr>
            <a:r>
              <a:t/>
            </a:r>
            <a:endParaRPr sz="3000"/>
          </a:p>
        </p:txBody>
      </p:sp>
      <p:sp>
        <p:nvSpPr>
          <p:cNvPr id="363" name="Google Shape;363;p42"/>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2">
                                            <p:txEl>
                                              <p:pRg end="0" st="0"/>
                                            </p:txEl>
                                          </p:spTgt>
                                        </p:tgtEl>
                                        <p:attrNameLst>
                                          <p:attrName>style.visibility</p:attrName>
                                        </p:attrNameLst>
                                      </p:cBhvr>
                                      <p:to>
                                        <p:strVal val="visible"/>
                                      </p:to>
                                    </p:set>
                                    <p:animEffect filter="fade" transition="in">
                                      <p:cBhvr>
                                        <p:cTn dur="1000"/>
                                        <p:tgtEl>
                                          <p:spTgt spid="3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2">
                                            <p:txEl>
                                              <p:pRg end="1" st="1"/>
                                            </p:txEl>
                                          </p:spTgt>
                                        </p:tgtEl>
                                        <p:attrNameLst>
                                          <p:attrName>style.visibility</p:attrName>
                                        </p:attrNameLst>
                                      </p:cBhvr>
                                      <p:to>
                                        <p:strVal val="visible"/>
                                      </p:to>
                                    </p:set>
                                    <p:animEffect filter="fade" transition="in">
                                      <p:cBhvr>
                                        <p:cTn dur="1000"/>
                                        <p:tgtEl>
                                          <p:spTgt spid="36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2">
                                            <p:txEl>
                                              <p:pRg end="2" st="2"/>
                                            </p:txEl>
                                          </p:spTgt>
                                        </p:tgtEl>
                                        <p:attrNameLst>
                                          <p:attrName>style.visibility</p:attrName>
                                        </p:attrNameLst>
                                      </p:cBhvr>
                                      <p:to>
                                        <p:strVal val="visible"/>
                                      </p:to>
                                    </p:set>
                                    <p:animEffect filter="fade" transition="in">
                                      <p:cBhvr>
                                        <p:cTn dur="1000"/>
                                        <p:tgtEl>
                                          <p:spTgt spid="36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2">
                                            <p:txEl>
                                              <p:pRg end="3" st="3"/>
                                            </p:txEl>
                                          </p:spTgt>
                                        </p:tgtEl>
                                        <p:attrNameLst>
                                          <p:attrName>style.visibility</p:attrName>
                                        </p:attrNameLst>
                                      </p:cBhvr>
                                      <p:to>
                                        <p:strVal val="visible"/>
                                      </p:to>
                                    </p:set>
                                    <p:animEffect filter="fade" transition="in">
                                      <p:cBhvr>
                                        <p:cTn dur="1000"/>
                                        <p:tgtEl>
                                          <p:spTgt spid="362">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3"/>
          <p:cNvSpPr txBox="1"/>
          <p:nvPr>
            <p:ph type="title"/>
          </p:nvPr>
        </p:nvSpPr>
        <p:spPr>
          <a:xfrm>
            <a:off x="1451575" y="804525"/>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b="1" lang="en-US"/>
              <a:t>VALUE DURING CUSTOMER/PROJECT LIFE CYCLE</a:t>
            </a:r>
            <a:endParaRPr b="1"/>
          </a:p>
        </p:txBody>
      </p:sp>
      <p:sp>
        <p:nvSpPr>
          <p:cNvPr id="369" name="Google Shape;369;p43"/>
          <p:cNvSpPr/>
          <p:nvPr/>
        </p:nvSpPr>
        <p:spPr>
          <a:xfrm>
            <a:off x="222713" y="3322525"/>
            <a:ext cx="3953100" cy="2172300"/>
          </a:xfrm>
          <a:prstGeom prst="chevron">
            <a:avLst>
              <a:gd fmla="val 50000" name="adj"/>
            </a:avLst>
          </a:prstGeom>
          <a:solidFill>
            <a:srgbClr val="274E1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43"/>
          <p:cNvSpPr txBox="1"/>
          <p:nvPr/>
        </p:nvSpPr>
        <p:spPr>
          <a:xfrm>
            <a:off x="1309613" y="3664850"/>
            <a:ext cx="2790000" cy="12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800">
                <a:solidFill>
                  <a:srgbClr val="FFFFFF"/>
                </a:solidFill>
              </a:rPr>
              <a:t>Positioning</a:t>
            </a:r>
            <a:endParaRPr b="1" sz="2800">
              <a:solidFill>
                <a:srgbClr val="FFFFFF"/>
              </a:solidFill>
            </a:endParaRPr>
          </a:p>
          <a:p>
            <a:pPr indent="0" lvl="0" marL="0" rtl="0" algn="l">
              <a:spcBef>
                <a:spcPts val="0"/>
              </a:spcBef>
              <a:spcAft>
                <a:spcPts val="0"/>
              </a:spcAft>
              <a:buNone/>
            </a:pPr>
            <a:r>
              <a:rPr b="1" lang="en-US" sz="2800">
                <a:solidFill>
                  <a:srgbClr val="FFFFFF"/>
                </a:solidFill>
              </a:rPr>
              <a:t>Availability</a:t>
            </a:r>
            <a:endParaRPr b="1" sz="2800">
              <a:solidFill>
                <a:srgbClr val="FFFFFF"/>
              </a:solidFill>
            </a:endParaRPr>
          </a:p>
          <a:p>
            <a:pPr indent="0" lvl="0" marL="0" rtl="0" algn="l">
              <a:spcBef>
                <a:spcPts val="0"/>
              </a:spcBef>
              <a:spcAft>
                <a:spcPts val="0"/>
              </a:spcAft>
              <a:buNone/>
            </a:pPr>
            <a:r>
              <a:rPr b="1" lang="en-US" sz="2800">
                <a:solidFill>
                  <a:srgbClr val="FFFFFF"/>
                </a:solidFill>
              </a:rPr>
              <a:t>Pricing</a:t>
            </a:r>
            <a:endParaRPr b="1" sz="2800">
              <a:solidFill>
                <a:srgbClr val="FFFFFF"/>
              </a:solidFill>
            </a:endParaRPr>
          </a:p>
        </p:txBody>
      </p:sp>
      <p:sp>
        <p:nvSpPr>
          <p:cNvPr id="371" name="Google Shape;371;p43"/>
          <p:cNvSpPr/>
          <p:nvPr/>
        </p:nvSpPr>
        <p:spPr>
          <a:xfrm>
            <a:off x="3502763" y="3322525"/>
            <a:ext cx="4792200" cy="2172300"/>
          </a:xfrm>
          <a:prstGeom prst="chevron">
            <a:avLst>
              <a:gd fmla="val 50000" name="adj"/>
            </a:avLst>
          </a:prstGeom>
          <a:solidFill>
            <a:srgbClr val="0C343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43"/>
          <p:cNvSpPr txBox="1"/>
          <p:nvPr/>
        </p:nvSpPr>
        <p:spPr>
          <a:xfrm>
            <a:off x="4564863" y="3664850"/>
            <a:ext cx="2790000" cy="12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800">
                <a:solidFill>
                  <a:srgbClr val="FFFFFF"/>
                </a:solidFill>
              </a:rPr>
              <a:t>Understanding</a:t>
            </a:r>
            <a:endParaRPr b="1" sz="2800">
              <a:solidFill>
                <a:srgbClr val="FFFFFF"/>
              </a:solidFill>
            </a:endParaRPr>
          </a:p>
          <a:p>
            <a:pPr indent="0" lvl="0" marL="0" rtl="0" algn="l">
              <a:spcBef>
                <a:spcPts val="0"/>
              </a:spcBef>
              <a:spcAft>
                <a:spcPts val="0"/>
              </a:spcAft>
              <a:buNone/>
            </a:pPr>
            <a:r>
              <a:rPr b="1" lang="en-US" sz="2800">
                <a:solidFill>
                  <a:srgbClr val="FFFFFF"/>
                </a:solidFill>
              </a:rPr>
              <a:t>Performance</a:t>
            </a:r>
            <a:endParaRPr b="1" sz="2800">
              <a:solidFill>
                <a:srgbClr val="FFFFFF"/>
              </a:solidFill>
            </a:endParaRPr>
          </a:p>
          <a:p>
            <a:pPr indent="0" lvl="0" marL="0" rtl="0" algn="l">
              <a:spcBef>
                <a:spcPts val="0"/>
              </a:spcBef>
              <a:spcAft>
                <a:spcPts val="0"/>
              </a:spcAft>
              <a:buNone/>
            </a:pPr>
            <a:r>
              <a:rPr b="1" lang="en-US" sz="2800">
                <a:solidFill>
                  <a:srgbClr val="FFFFFF"/>
                </a:solidFill>
              </a:rPr>
              <a:t>Results</a:t>
            </a:r>
            <a:endParaRPr b="1" sz="2800">
              <a:solidFill>
                <a:srgbClr val="FFFFFF"/>
              </a:solidFill>
            </a:endParaRPr>
          </a:p>
        </p:txBody>
      </p:sp>
      <p:sp>
        <p:nvSpPr>
          <p:cNvPr id="373" name="Google Shape;373;p43"/>
          <p:cNvSpPr/>
          <p:nvPr/>
        </p:nvSpPr>
        <p:spPr>
          <a:xfrm>
            <a:off x="7634588" y="3322525"/>
            <a:ext cx="4334700" cy="2172300"/>
          </a:xfrm>
          <a:prstGeom prst="chevron">
            <a:avLst>
              <a:gd fmla="val 50000" name="adj"/>
            </a:avLst>
          </a:prstGeom>
          <a:solidFill>
            <a:srgbClr val="4C113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43"/>
          <p:cNvSpPr txBox="1"/>
          <p:nvPr/>
        </p:nvSpPr>
        <p:spPr>
          <a:xfrm>
            <a:off x="8788513" y="3664850"/>
            <a:ext cx="2790000" cy="12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800">
                <a:solidFill>
                  <a:srgbClr val="FFFFFF"/>
                </a:solidFill>
              </a:rPr>
              <a:t>Membership</a:t>
            </a:r>
            <a:endParaRPr b="1" sz="2800">
              <a:solidFill>
                <a:srgbClr val="FFFFFF"/>
              </a:solidFill>
            </a:endParaRPr>
          </a:p>
          <a:p>
            <a:pPr indent="0" lvl="0" marL="0" rtl="0" algn="l">
              <a:spcBef>
                <a:spcPts val="0"/>
              </a:spcBef>
              <a:spcAft>
                <a:spcPts val="0"/>
              </a:spcAft>
              <a:buNone/>
            </a:pPr>
            <a:r>
              <a:rPr b="1" lang="en-US" sz="2800">
                <a:solidFill>
                  <a:srgbClr val="FFFFFF"/>
                </a:solidFill>
              </a:rPr>
              <a:t>Tail</a:t>
            </a:r>
            <a:endParaRPr b="1" sz="2800">
              <a:solidFill>
                <a:srgbClr val="FFFFFF"/>
              </a:solidFill>
            </a:endParaRPr>
          </a:p>
          <a:p>
            <a:pPr indent="0" lvl="0" marL="0" rtl="0" algn="l">
              <a:spcBef>
                <a:spcPts val="0"/>
              </a:spcBef>
              <a:spcAft>
                <a:spcPts val="0"/>
              </a:spcAft>
              <a:buNone/>
            </a:pPr>
            <a:r>
              <a:rPr b="1" lang="en-US" sz="3000">
                <a:solidFill>
                  <a:srgbClr val="FFFFFF"/>
                </a:solidFill>
                <a:latin typeface="Arial Narrow"/>
                <a:ea typeface="Arial Narrow"/>
                <a:cs typeface="Arial Narrow"/>
                <a:sym typeface="Arial Narrow"/>
              </a:rPr>
              <a:t>Transformation</a:t>
            </a:r>
            <a:endParaRPr b="1" sz="3000">
              <a:solidFill>
                <a:srgbClr val="FFFFFF"/>
              </a:solidFill>
              <a:latin typeface="Arial Narrow"/>
              <a:ea typeface="Arial Narrow"/>
              <a:cs typeface="Arial Narrow"/>
              <a:sym typeface="Arial Narrow"/>
            </a:endParaRPr>
          </a:p>
        </p:txBody>
      </p:sp>
      <p:sp>
        <p:nvSpPr>
          <p:cNvPr id="375" name="Google Shape;375;p43"/>
          <p:cNvSpPr txBox="1"/>
          <p:nvPr/>
        </p:nvSpPr>
        <p:spPr>
          <a:xfrm>
            <a:off x="638950" y="2406700"/>
            <a:ext cx="2364000" cy="114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800">
                <a:latin typeface="Gill Sans"/>
                <a:ea typeface="Gill Sans"/>
                <a:cs typeface="Gill Sans"/>
                <a:sym typeface="Gill Sans"/>
              </a:rPr>
              <a:t>Pre-purchase</a:t>
            </a:r>
            <a:endParaRPr sz="2800">
              <a:latin typeface="Gill Sans"/>
              <a:ea typeface="Gill Sans"/>
              <a:cs typeface="Gill Sans"/>
              <a:sym typeface="Gill Sans"/>
            </a:endParaRPr>
          </a:p>
        </p:txBody>
      </p:sp>
      <p:sp>
        <p:nvSpPr>
          <p:cNvPr id="376" name="Google Shape;376;p43"/>
          <p:cNvSpPr txBox="1"/>
          <p:nvPr/>
        </p:nvSpPr>
        <p:spPr>
          <a:xfrm>
            <a:off x="3857175" y="2406700"/>
            <a:ext cx="3497700" cy="114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800">
                <a:latin typeface="Gill Sans"/>
                <a:ea typeface="Gill Sans"/>
                <a:cs typeface="Gill Sans"/>
                <a:sym typeface="Gill Sans"/>
              </a:rPr>
              <a:t>Purchase &amp; </a:t>
            </a:r>
            <a:r>
              <a:rPr lang="en-US" sz="2800">
                <a:latin typeface="Gill Sans"/>
                <a:ea typeface="Gill Sans"/>
                <a:cs typeface="Gill Sans"/>
                <a:sym typeface="Gill Sans"/>
              </a:rPr>
              <a:t>Delivery</a:t>
            </a:r>
            <a:endParaRPr sz="2800">
              <a:latin typeface="Gill Sans"/>
              <a:ea typeface="Gill Sans"/>
              <a:cs typeface="Gill Sans"/>
              <a:sym typeface="Gill Sans"/>
            </a:endParaRPr>
          </a:p>
        </p:txBody>
      </p:sp>
      <p:sp>
        <p:nvSpPr>
          <p:cNvPr id="377" name="Google Shape;377;p43"/>
          <p:cNvSpPr txBox="1"/>
          <p:nvPr/>
        </p:nvSpPr>
        <p:spPr>
          <a:xfrm>
            <a:off x="8060600" y="2406700"/>
            <a:ext cx="2790000" cy="114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800">
                <a:latin typeface="Gill Sans"/>
                <a:ea typeface="Gill Sans"/>
                <a:cs typeface="Gill Sans"/>
                <a:sym typeface="Gill Sans"/>
              </a:rPr>
              <a:t>Post</a:t>
            </a:r>
            <a:r>
              <a:rPr lang="en-US" sz="2800">
                <a:latin typeface="Gill Sans"/>
                <a:ea typeface="Gill Sans"/>
                <a:cs typeface="Gill Sans"/>
                <a:sym typeface="Gill Sans"/>
              </a:rPr>
              <a:t> Delivery</a:t>
            </a:r>
            <a:endParaRPr sz="2800">
              <a:latin typeface="Gill Sans"/>
              <a:ea typeface="Gill Sans"/>
              <a:cs typeface="Gill Sans"/>
              <a:sym typeface="Gill Sans"/>
            </a:endParaRPr>
          </a:p>
        </p:txBody>
      </p:sp>
      <p:sp>
        <p:nvSpPr>
          <p:cNvPr id="378" name="Google Shape;378;p43"/>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1000"/>
                                        <p:tgtEl>
                                          <p:spTgt spid="369"/>
                                        </p:tgtEl>
                                      </p:cBhvr>
                                    </p:animEffect>
                                  </p:childTnLst>
                                </p:cTn>
                              </p:par>
                              <p:par>
                                <p:cTn fill="hold" nodeType="with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1000"/>
                                        <p:tgtEl>
                                          <p:spTgt spid="3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1"/>
                                        </p:tgtEl>
                                        <p:attrNameLst>
                                          <p:attrName>style.visibility</p:attrName>
                                        </p:attrNameLst>
                                      </p:cBhvr>
                                      <p:to>
                                        <p:strVal val="visible"/>
                                      </p:to>
                                    </p:set>
                                    <p:animEffect filter="fade" transition="in">
                                      <p:cBhvr>
                                        <p:cTn dur="1000"/>
                                        <p:tgtEl>
                                          <p:spTgt spid="371"/>
                                        </p:tgtEl>
                                      </p:cBhvr>
                                    </p:animEffect>
                                  </p:childTnLst>
                                </p:cTn>
                              </p:par>
                              <p:par>
                                <p:cTn fill="hold" nodeType="with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1000"/>
                                        <p:tgtEl>
                                          <p:spTgt spid="3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1000"/>
                                        <p:tgtEl>
                                          <p:spTgt spid="373"/>
                                        </p:tgtEl>
                                      </p:cBhvr>
                                    </p:animEffect>
                                  </p:childTnLst>
                                </p:cTn>
                              </p:par>
                              <p:par>
                                <p:cTn fill="hold" nodeType="withEffect" presetClass="entr" presetID="10" presetSubtype="0">
                                  <p:stCondLst>
                                    <p:cond delay="0"/>
                                  </p:stCondLst>
                                  <p:childTnLst>
                                    <p:set>
                                      <p:cBhvr>
                                        <p:cTn dur="1" fill="hold">
                                          <p:stCondLst>
                                            <p:cond delay="0"/>
                                          </p:stCondLst>
                                        </p:cTn>
                                        <p:tgtEl>
                                          <p:spTgt spid="374"/>
                                        </p:tgtEl>
                                        <p:attrNameLst>
                                          <p:attrName>style.visibility</p:attrName>
                                        </p:attrNameLst>
                                      </p:cBhvr>
                                      <p:to>
                                        <p:strVal val="visible"/>
                                      </p:to>
                                    </p:set>
                                    <p:animEffect filter="fade" transition="in">
                                      <p:cBhvr>
                                        <p:cTn dur="1000"/>
                                        <p:tgtEl>
                                          <p:spTgt spid="3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44"/>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a:t>
            </a:r>
            <a:r>
              <a:rPr lang="en-US"/>
              <a:t>PRACTICE</a:t>
            </a:r>
            <a:r>
              <a:rPr lang="en-US"/>
              <a:t> WORKSHOP</a:t>
            </a:r>
            <a:br>
              <a:rPr lang="en-US"/>
            </a:br>
            <a:r>
              <a:rPr i="1" lang="en-US" sz="2900"/>
              <a:t>3-Week Value Creation Learning Program</a:t>
            </a:r>
            <a:endParaRPr i="1" sz="2900"/>
          </a:p>
        </p:txBody>
      </p:sp>
      <p:sp>
        <p:nvSpPr>
          <p:cNvPr id="384" name="Google Shape;384;p44"/>
          <p:cNvSpPr txBox="1"/>
          <p:nvPr>
            <p:ph idx="1" type="body"/>
          </p:nvPr>
        </p:nvSpPr>
        <p:spPr>
          <a:xfrm>
            <a:off x="1451575" y="2015725"/>
            <a:ext cx="10177200" cy="3450600"/>
          </a:xfrm>
          <a:prstGeom prst="rect">
            <a:avLst/>
          </a:prstGeom>
        </p:spPr>
        <p:txBody>
          <a:bodyPr anchorCtr="0" anchor="t" bIns="45700" lIns="91425" spcFirstLastPara="1" rIns="91425" wrap="square" tIns="45700">
            <a:noAutofit/>
          </a:bodyPr>
          <a:lstStyle/>
          <a:p>
            <a:pPr indent="-406400" lvl="0" marL="457200" rtl="0" algn="l">
              <a:spcBef>
                <a:spcPts val="1000"/>
              </a:spcBef>
              <a:spcAft>
                <a:spcPts val="0"/>
              </a:spcAft>
              <a:buSzPts val="2800"/>
              <a:buChar char="•"/>
            </a:pPr>
            <a:r>
              <a:rPr lang="en-US" sz="3000"/>
              <a:t>Pick a niche/target and design your </a:t>
            </a:r>
            <a:r>
              <a:rPr b="1" lang="en-US" sz="3000"/>
              <a:t>Unique</a:t>
            </a:r>
            <a:r>
              <a:rPr b="1" lang="en-US" sz="3000"/>
              <a:t> </a:t>
            </a:r>
            <a:r>
              <a:rPr b="1" lang="en-US" sz="3000"/>
              <a:t>Positioning Statement</a:t>
            </a:r>
            <a:endParaRPr b="1" sz="3000"/>
          </a:p>
          <a:p>
            <a:pPr indent="-406400" lvl="0" marL="457200" rtl="0" algn="l">
              <a:spcBef>
                <a:spcPts val="0"/>
              </a:spcBef>
              <a:spcAft>
                <a:spcPts val="0"/>
              </a:spcAft>
              <a:buSzPts val="2800"/>
              <a:buChar char="•"/>
            </a:pPr>
            <a:r>
              <a:rPr lang="en-US" sz="3000"/>
              <a:t>Learn how to have a value conversation and </a:t>
            </a:r>
            <a:r>
              <a:rPr b="1" lang="en-US" sz="3000"/>
              <a:t>Value Price </a:t>
            </a:r>
            <a:r>
              <a:rPr lang="en-US" sz="3000"/>
              <a:t>with options</a:t>
            </a:r>
            <a:endParaRPr sz="3000"/>
          </a:p>
          <a:p>
            <a:pPr indent="-406400" lvl="0" marL="457200" rtl="0" algn="l">
              <a:spcBef>
                <a:spcPts val="0"/>
              </a:spcBef>
              <a:spcAft>
                <a:spcPts val="0"/>
              </a:spcAft>
              <a:buSzPts val="2800"/>
              <a:buChar char="•"/>
            </a:pPr>
            <a:r>
              <a:rPr b="1" lang="en-US" sz="3000"/>
              <a:t>Productize </a:t>
            </a:r>
            <a:r>
              <a:rPr lang="en-US" sz="3000"/>
              <a:t>your signature service to bring clients in the door</a:t>
            </a:r>
            <a:endParaRPr sz="3000"/>
          </a:p>
          <a:p>
            <a:pPr indent="0" lvl="0" marL="457200" rtl="0" algn="l">
              <a:spcBef>
                <a:spcPts val="1000"/>
              </a:spcBef>
              <a:spcAft>
                <a:spcPts val="0"/>
              </a:spcAft>
              <a:buNone/>
            </a:pPr>
            <a:r>
              <a:t/>
            </a:r>
            <a:endParaRPr b="1" sz="3000"/>
          </a:p>
        </p:txBody>
      </p:sp>
      <p:sp>
        <p:nvSpPr>
          <p:cNvPr id="385" name="Google Shape;385;p44"/>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45"/>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3-Week Value Creation Learning Program</a:t>
            </a:r>
            <a:endParaRPr i="1" sz="2900"/>
          </a:p>
        </p:txBody>
      </p:sp>
      <p:sp>
        <p:nvSpPr>
          <p:cNvPr id="391" name="Google Shape;391;p45"/>
          <p:cNvSpPr txBox="1"/>
          <p:nvPr>
            <p:ph idx="1" type="body"/>
          </p:nvPr>
        </p:nvSpPr>
        <p:spPr>
          <a:xfrm>
            <a:off x="1451575" y="2015725"/>
            <a:ext cx="10177200" cy="3841200"/>
          </a:xfrm>
          <a:prstGeom prst="rect">
            <a:avLst/>
          </a:prstGeom>
        </p:spPr>
        <p:txBody>
          <a:bodyPr anchorCtr="0" anchor="t" bIns="45700" lIns="91425" spcFirstLastPara="1" rIns="91425" wrap="square" tIns="45700">
            <a:noAutofit/>
          </a:bodyPr>
          <a:lstStyle/>
          <a:p>
            <a:pPr indent="-406400" lvl="0" marL="457200" rtl="0" algn="l">
              <a:spcBef>
                <a:spcPts val="1000"/>
              </a:spcBef>
              <a:spcAft>
                <a:spcPts val="0"/>
              </a:spcAft>
              <a:buSzPts val="2800"/>
              <a:buChar char="•"/>
            </a:pPr>
            <a:r>
              <a:rPr lang="en-US" sz="2800"/>
              <a:t>Next Cohort: </a:t>
            </a:r>
            <a:r>
              <a:rPr lang="en-US" sz="2800"/>
              <a:t>January</a:t>
            </a:r>
            <a:r>
              <a:rPr lang="en-US" sz="2800"/>
              <a:t> 2021</a:t>
            </a:r>
            <a:endParaRPr sz="2800"/>
          </a:p>
          <a:p>
            <a:pPr indent="-406400" lvl="0" marL="457200" rtl="0" algn="l">
              <a:spcBef>
                <a:spcPts val="0"/>
              </a:spcBef>
              <a:spcAft>
                <a:spcPts val="0"/>
              </a:spcAft>
              <a:buSzPts val="2800"/>
              <a:buChar char="•"/>
            </a:pPr>
            <a:r>
              <a:rPr lang="en-US" sz="2800"/>
              <a:t>Starts Monday, Jan 4th</a:t>
            </a:r>
            <a:endParaRPr sz="2800"/>
          </a:p>
          <a:p>
            <a:pPr indent="-406400" lvl="0" marL="457200" rtl="0" algn="l">
              <a:spcBef>
                <a:spcPts val="0"/>
              </a:spcBef>
              <a:spcAft>
                <a:spcPts val="0"/>
              </a:spcAft>
              <a:buSzPts val="2800"/>
              <a:buChar char="•"/>
            </a:pPr>
            <a:r>
              <a:rPr lang="en-US" sz="2800"/>
              <a:t>Weekly lessons on Positioning, Pricing, and Productization</a:t>
            </a:r>
            <a:endParaRPr sz="2800"/>
          </a:p>
          <a:p>
            <a:pPr indent="-406400" lvl="0" marL="457200" rtl="0" algn="l">
              <a:spcBef>
                <a:spcPts val="0"/>
              </a:spcBef>
              <a:spcAft>
                <a:spcPts val="0"/>
              </a:spcAft>
              <a:buSzPts val="2800"/>
              <a:buChar char="•"/>
            </a:pPr>
            <a:r>
              <a:rPr lang="en-US" sz="2800"/>
              <a:t>3 ways to participate:</a:t>
            </a:r>
            <a:endParaRPr sz="2800"/>
          </a:p>
          <a:p>
            <a:pPr indent="-406400" lvl="1" marL="914400" rtl="0" algn="l">
              <a:spcBef>
                <a:spcPts val="0"/>
              </a:spcBef>
              <a:spcAft>
                <a:spcPts val="0"/>
              </a:spcAft>
              <a:buSzPts val="2800"/>
              <a:buChar char="•"/>
            </a:pPr>
            <a:r>
              <a:rPr i="1" lang="en-US" sz="2800"/>
              <a:t>Webinar only (with self-paced </a:t>
            </a:r>
            <a:r>
              <a:rPr i="1" lang="en-US" sz="2800"/>
              <a:t>exercises</a:t>
            </a:r>
            <a:r>
              <a:rPr i="1" lang="en-US" sz="2800"/>
              <a:t>)</a:t>
            </a:r>
            <a:endParaRPr i="1" sz="2800"/>
          </a:p>
          <a:p>
            <a:pPr indent="-406400" lvl="1" marL="914400" rtl="0" algn="l">
              <a:spcBef>
                <a:spcPts val="0"/>
              </a:spcBef>
              <a:spcAft>
                <a:spcPts val="0"/>
              </a:spcAft>
              <a:buSzPts val="2800"/>
              <a:buChar char="•"/>
            </a:pPr>
            <a:r>
              <a:rPr i="1" lang="en-US" sz="2800"/>
              <a:t>Webinar and Small Group Feedback Session</a:t>
            </a:r>
            <a:endParaRPr i="1" sz="2800"/>
          </a:p>
          <a:p>
            <a:pPr indent="-406400" lvl="1" marL="914400" rtl="0" algn="l">
              <a:spcBef>
                <a:spcPts val="0"/>
              </a:spcBef>
              <a:spcAft>
                <a:spcPts val="0"/>
              </a:spcAft>
              <a:buSzPts val="2800"/>
              <a:buChar char="•"/>
            </a:pPr>
            <a:r>
              <a:rPr i="1" lang="en-US" sz="2800"/>
              <a:t>Webinar and One-on-one Mentoring</a:t>
            </a:r>
            <a:endParaRPr i="1" sz="2800"/>
          </a:p>
          <a:p>
            <a:pPr indent="0" lvl="0" marL="0" rtl="0" algn="l">
              <a:spcBef>
                <a:spcPts val="1000"/>
              </a:spcBef>
              <a:spcAft>
                <a:spcPts val="0"/>
              </a:spcAft>
              <a:buNone/>
            </a:pPr>
            <a:r>
              <a:t/>
            </a:r>
            <a:endParaRPr sz="2800"/>
          </a:p>
          <a:p>
            <a:pPr indent="0" lvl="0" marL="457200" rtl="0" algn="l">
              <a:spcBef>
                <a:spcPts val="1000"/>
              </a:spcBef>
              <a:spcAft>
                <a:spcPts val="0"/>
              </a:spcAft>
              <a:buNone/>
            </a:pPr>
            <a:r>
              <a:t/>
            </a:r>
            <a:endParaRPr b="1" sz="2800"/>
          </a:p>
        </p:txBody>
      </p:sp>
      <p:sp>
        <p:nvSpPr>
          <p:cNvPr id="392" name="Google Shape;392;p45"/>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0" st="0"/>
                                            </p:txEl>
                                          </p:spTgt>
                                        </p:tgtEl>
                                        <p:attrNameLst>
                                          <p:attrName>style.visibility</p:attrName>
                                        </p:attrNameLst>
                                      </p:cBhvr>
                                      <p:to>
                                        <p:strVal val="visible"/>
                                      </p:to>
                                    </p:set>
                                    <p:animEffect filter="fade" transition="in">
                                      <p:cBhvr>
                                        <p:cTn dur="1000"/>
                                        <p:tgtEl>
                                          <p:spTgt spid="3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1" st="1"/>
                                            </p:txEl>
                                          </p:spTgt>
                                        </p:tgtEl>
                                        <p:attrNameLst>
                                          <p:attrName>style.visibility</p:attrName>
                                        </p:attrNameLst>
                                      </p:cBhvr>
                                      <p:to>
                                        <p:strVal val="visible"/>
                                      </p:to>
                                    </p:set>
                                    <p:animEffect filter="fade" transition="in">
                                      <p:cBhvr>
                                        <p:cTn dur="1000"/>
                                        <p:tgtEl>
                                          <p:spTgt spid="3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2" st="2"/>
                                            </p:txEl>
                                          </p:spTgt>
                                        </p:tgtEl>
                                        <p:attrNameLst>
                                          <p:attrName>style.visibility</p:attrName>
                                        </p:attrNameLst>
                                      </p:cBhvr>
                                      <p:to>
                                        <p:strVal val="visible"/>
                                      </p:to>
                                    </p:set>
                                    <p:animEffect filter="fade" transition="in">
                                      <p:cBhvr>
                                        <p:cTn dur="1000"/>
                                        <p:tgtEl>
                                          <p:spTgt spid="3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3" st="3"/>
                                            </p:txEl>
                                          </p:spTgt>
                                        </p:tgtEl>
                                        <p:attrNameLst>
                                          <p:attrName>style.visibility</p:attrName>
                                        </p:attrNameLst>
                                      </p:cBhvr>
                                      <p:to>
                                        <p:strVal val="visible"/>
                                      </p:to>
                                    </p:set>
                                    <p:animEffect filter="fade" transition="in">
                                      <p:cBhvr>
                                        <p:cTn dur="1000"/>
                                        <p:tgtEl>
                                          <p:spTgt spid="39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4" st="4"/>
                                            </p:txEl>
                                          </p:spTgt>
                                        </p:tgtEl>
                                        <p:attrNameLst>
                                          <p:attrName>style.visibility</p:attrName>
                                        </p:attrNameLst>
                                      </p:cBhvr>
                                      <p:to>
                                        <p:strVal val="visible"/>
                                      </p:to>
                                    </p:set>
                                    <p:animEffect filter="fade" transition="in">
                                      <p:cBhvr>
                                        <p:cTn dur="1000"/>
                                        <p:tgtEl>
                                          <p:spTgt spid="39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5" st="5"/>
                                            </p:txEl>
                                          </p:spTgt>
                                        </p:tgtEl>
                                        <p:attrNameLst>
                                          <p:attrName>style.visibility</p:attrName>
                                        </p:attrNameLst>
                                      </p:cBhvr>
                                      <p:to>
                                        <p:strVal val="visible"/>
                                      </p:to>
                                    </p:set>
                                    <p:animEffect filter="fade" transition="in">
                                      <p:cBhvr>
                                        <p:cTn dur="1000"/>
                                        <p:tgtEl>
                                          <p:spTgt spid="39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6" st="6"/>
                                            </p:txEl>
                                          </p:spTgt>
                                        </p:tgtEl>
                                        <p:attrNameLst>
                                          <p:attrName>style.visibility</p:attrName>
                                        </p:attrNameLst>
                                      </p:cBhvr>
                                      <p:to>
                                        <p:strVal val="visible"/>
                                      </p:to>
                                    </p:set>
                                    <p:animEffect filter="fade" transition="in">
                                      <p:cBhvr>
                                        <p:cTn dur="1000"/>
                                        <p:tgtEl>
                                          <p:spTgt spid="39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7" st="7"/>
                                            </p:txEl>
                                          </p:spTgt>
                                        </p:tgtEl>
                                        <p:attrNameLst>
                                          <p:attrName>style.visibility</p:attrName>
                                        </p:attrNameLst>
                                      </p:cBhvr>
                                      <p:to>
                                        <p:strVal val="visible"/>
                                      </p:to>
                                    </p:set>
                                    <p:animEffect filter="fade" transition="in">
                                      <p:cBhvr>
                                        <p:cTn dur="1000"/>
                                        <p:tgtEl>
                                          <p:spTgt spid="39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xEl>
                                              <p:pRg end="8" st="8"/>
                                            </p:txEl>
                                          </p:spTgt>
                                        </p:tgtEl>
                                        <p:attrNameLst>
                                          <p:attrName>style.visibility</p:attrName>
                                        </p:attrNameLst>
                                      </p:cBhvr>
                                      <p:to>
                                        <p:strVal val="visible"/>
                                      </p:to>
                                    </p:set>
                                    <p:animEffect filter="fade" transition="in">
                                      <p:cBhvr>
                                        <p:cTn dur="1000"/>
                                        <p:tgtEl>
                                          <p:spTgt spid="391">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46"/>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3-Week Value Creation Learning Program</a:t>
            </a:r>
            <a:endParaRPr i="1" sz="2900"/>
          </a:p>
        </p:txBody>
      </p:sp>
      <p:sp>
        <p:nvSpPr>
          <p:cNvPr id="398" name="Google Shape;398;p46"/>
          <p:cNvSpPr txBox="1"/>
          <p:nvPr>
            <p:ph idx="1" type="body"/>
          </p:nvPr>
        </p:nvSpPr>
        <p:spPr>
          <a:xfrm>
            <a:off x="1451575" y="2015725"/>
            <a:ext cx="10177200" cy="45867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2600"/>
              <a:t>Pricing:</a:t>
            </a:r>
            <a:endParaRPr sz="2600"/>
          </a:p>
          <a:p>
            <a:pPr indent="-393700" lvl="0" marL="457200" rtl="0" algn="l">
              <a:spcBef>
                <a:spcPts val="1000"/>
              </a:spcBef>
              <a:spcAft>
                <a:spcPts val="0"/>
              </a:spcAft>
              <a:buSzPts val="2600"/>
              <a:buChar char="•"/>
            </a:pPr>
            <a:r>
              <a:rPr lang="en-US" sz="2600"/>
              <a:t>$375 - Webinar Only participants (with self-paced homework)</a:t>
            </a:r>
            <a:br>
              <a:rPr lang="en-US" sz="2600"/>
            </a:br>
            <a:r>
              <a:rPr b="1" lang="en-US"/>
              <a:t>Limited to 100</a:t>
            </a:r>
            <a:br>
              <a:rPr b="1" lang="en-US"/>
            </a:br>
            <a:endParaRPr b="1"/>
          </a:p>
          <a:p>
            <a:pPr indent="-393700" lvl="0" marL="457200" rtl="0" algn="l">
              <a:spcBef>
                <a:spcPts val="0"/>
              </a:spcBef>
              <a:spcAft>
                <a:spcPts val="0"/>
              </a:spcAft>
              <a:buSzPts val="2600"/>
              <a:buChar char="•"/>
            </a:pPr>
            <a:r>
              <a:rPr lang="en-US" sz="2600"/>
              <a:t>$1,500 - Webinar and Small Group Coaching</a:t>
            </a:r>
            <a:br>
              <a:rPr lang="en-US" sz="2600"/>
            </a:br>
            <a:r>
              <a:rPr b="1" lang="en-US"/>
              <a:t>Limited to 5</a:t>
            </a:r>
            <a:br>
              <a:rPr b="1" lang="en-US"/>
            </a:br>
            <a:endParaRPr b="1"/>
          </a:p>
          <a:p>
            <a:pPr indent="-393700" lvl="0" marL="457200" rtl="0" algn="l">
              <a:spcBef>
                <a:spcPts val="0"/>
              </a:spcBef>
              <a:spcAft>
                <a:spcPts val="0"/>
              </a:spcAft>
              <a:buSzPts val="2600"/>
              <a:buChar char="•"/>
            </a:pPr>
            <a:r>
              <a:rPr lang="en-US" sz="2600"/>
              <a:t>$4,000 - Webinar and One-on-One Mentoring</a:t>
            </a:r>
            <a:br>
              <a:rPr lang="en-US" sz="2600"/>
            </a:br>
            <a:r>
              <a:rPr b="1" lang="en-US"/>
              <a:t>Limited to 1</a:t>
            </a:r>
            <a:endParaRPr b="1"/>
          </a:p>
          <a:p>
            <a:pPr indent="0" lvl="0" marL="0" rtl="0" algn="l">
              <a:spcBef>
                <a:spcPts val="1000"/>
              </a:spcBef>
              <a:spcAft>
                <a:spcPts val="0"/>
              </a:spcAft>
              <a:buNone/>
            </a:pPr>
            <a:r>
              <a:t/>
            </a:r>
            <a:endParaRPr sz="2600"/>
          </a:p>
          <a:p>
            <a:pPr indent="0" lvl="0" marL="457200" rtl="0" algn="l">
              <a:spcBef>
                <a:spcPts val="1000"/>
              </a:spcBef>
              <a:spcAft>
                <a:spcPts val="0"/>
              </a:spcAft>
              <a:buNone/>
            </a:pPr>
            <a:r>
              <a:t/>
            </a:r>
            <a:endParaRPr b="1" sz="2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8">
                                            <p:txEl>
                                              <p:pRg end="0" st="0"/>
                                            </p:txEl>
                                          </p:spTgt>
                                        </p:tgtEl>
                                        <p:attrNameLst>
                                          <p:attrName>style.visibility</p:attrName>
                                        </p:attrNameLst>
                                      </p:cBhvr>
                                      <p:to>
                                        <p:strVal val="visible"/>
                                      </p:to>
                                    </p:set>
                                    <p:animEffect filter="fade" transition="in">
                                      <p:cBhvr>
                                        <p:cTn dur="1000"/>
                                        <p:tgtEl>
                                          <p:spTgt spid="39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8">
                                            <p:txEl>
                                              <p:pRg end="1" st="1"/>
                                            </p:txEl>
                                          </p:spTgt>
                                        </p:tgtEl>
                                        <p:attrNameLst>
                                          <p:attrName>style.visibility</p:attrName>
                                        </p:attrNameLst>
                                      </p:cBhvr>
                                      <p:to>
                                        <p:strVal val="visible"/>
                                      </p:to>
                                    </p:set>
                                    <p:animEffect filter="fade" transition="in">
                                      <p:cBhvr>
                                        <p:cTn dur="1000"/>
                                        <p:tgtEl>
                                          <p:spTgt spid="39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8">
                                            <p:txEl>
                                              <p:pRg end="2" st="2"/>
                                            </p:txEl>
                                          </p:spTgt>
                                        </p:tgtEl>
                                        <p:attrNameLst>
                                          <p:attrName>style.visibility</p:attrName>
                                        </p:attrNameLst>
                                      </p:cBhvr>
                                      <p:to>
                                        <p:strVal val="visible"/>
                                      </p:to>
                                    </p:set>
                                    <p:animEffect filter="fade" transition="in">
                                      <p:cBhvr>
                                        <p:cTn dur="1000"/>
                                        <p:tgtEl>
                                          <p:spTgt spid="39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8">
                                            <p:txEl>
                                              <p:pRg end="3" st="3"/>
                                            </p:txEl>
                                          </p:spTgt>
                                        </p:tgtEl>
                                        <p:attrNameLst>
                                          <p:attrName>style.visibility</p:attrName>
                                        </p:attrNameLst>
                                      </p:cBhvr>
                                      <p:to>
                                        <p:strVal val="visible"/>
                                      </p:to>
                                    </p:set>
                                    <p:animEffect filter="fade" transition="in">
                                      <p:cBhvr>
                                        <p:cTn dur="1000"/>
                                        <p:tgtEl>
                                          <p:spTgt spid="39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8">
                                            <p:txEl>
                                              <p:pRg end="4" st="4"/>
                                            </p:txEl>
                                          </p:spTgt>
                                        </p:tgtEl>
                                        <p:attrNameLst>
                                          <p:attrName>style.visibility</p:attrName>
                                        </p:attrNameLst>
                                      </p:cBhvr>
                                      <p:to>
                                        <p:strVal val="visible"/>
                                      </p:to>
                                    </p:set>
                                    <p:animEffect filter="fade" transition="in">
                                      <p:cBhvr>
                                        <p:cTn dur="1000"/>
                                        <p:tgtEl>
                                          <p:spTgt spid="39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8">
                                            <p:txEl>
                                              <p:pRg end="5" st="5"/>
                                            </p:txEl>
                                          </p:spTgt>
                                        </p:tgtEl>
                                        <p:attrNameLst>
                                          <p:attrName>style.visibility</p:attrName>
                                        </p:attrNameLst>
                                      </p:cBhvr>
                                      <p:to>
                                        <p:strVal val="visible"/>
                                      </p:to>
                                    </p:set>
                                    <p:animEffect filter="fade" transition="in">
                                      <p:cBhvr>
                                        <p:cTn dur="1000"/>
                                        <p:tgtEl>
                                          <p:spTgt spid="398">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47"/>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Webinar Only (and all other participants)</a:t>
            </a:r>
            <a:endParaRPr i="1" sz="2900"/>
          </a:p>
        </p:txBody>
      </p:sp>
      <p:sp>
        <p:nvSpPr>
          <p:cNvPr id="404" name="Google Shape;404;p47"/>
          <p:cNvSpPr txBox="1"/>
          <p:nvPr>
            <p:ph idx="1" type="body"/>
          </p:nvPr>
        </p:nvSpPr>
        <p:spPr>
          <a:xfrm>
            <a:off x="1451575" y="2015725"/>
            <a:ext cx="10177200" cy="3450600"/>
          </a:xfrm>
          <a:prstGeom prst="rect">
            <a:avLst/>
          </a:prstGeom>
        </p:spPr>
        <p:txBody>
          <a:bodyPr anchorCtr="0" anchor="t" bIns="45700" lIns="91425" spcFirstLastPara="1" rIns="91425" wrap="square" tIns="45700">
            <a:noAutofit/>
          </a:bodyPr>
          <a:lstStyle/>
          <a:p>
            <a:pPr indent="-406400" lvl="0" marL="457200" rtl="0" algn="l">
              <a:spcBef>
                <a:spcPts val="1000"/>
              </a:spcBef>
              <a:spcAft>
                <a:spcPts val="0"/>
              </a:spcAft>
              <a:buSzPts val="2800"/>
              <a:buChar char="•"/>
            </a:pPr>
            <a:r>
              <a:rPr lang="en-US" sz="2800"/>
              <a:t>Week 1: 01/04/2021 @ 1pm EST (60-90 mins)</a:t>
            </a:r>
            <a:endParaRPr sz="2800"/>
          </a:p>
          <a:p>
            <a:pPr indent="-406400" lvl="0" marL="457200" rtl="0" algn="l">
              <a:spcBef>
                <a:spcPts val="0"/>
              </a:spcBef>
              <a:spcAft>
                <a:spcPts val="0"/>
              </a:spcAft>
              <a:buSzPts val="2800"/>
              <a:buChar char="•"/>
            </a:pPr>
            <a:r>
              <a:rPr b="1" lang="en-US" sz="2800"/>
              <a:t>Webinar on Positioning: </a:t>
            </a:r>
            <a:r>
              <a:rPr i="1" lang="en-US" sz="2800"/>
              <a:t>communicating your expertise</a:t>
            </a:r>
            <a:endParaRPr i="1" sz="2800"/>
          </a:p>
          <a:p>
            <a:pPr indent="-406400" lvl="1" marL="914400" rtl="0" algn="l">
              <a:spcBef>
                <a:spcPts val="0"/>
              </a:spcBef>
              <a:spcAft>
                <a:spcPts val="0"/>
              </a:spcAft>
              <a:buSzPts val="2800"/>
              <a:buChar char="•"/>
            </a:pPr>
            <a:r>
              <a:rPr lang="en-US" sz="2800"/>
              <a:t>How to specialize (</a:t>
            </a:r>
            <a:r>
              <a:rPr lang="en-US" sz="2800"/>
              <a:t>horizontal</a:t>
            </a:r>
            <a:r>
              <a:rPr lang="en-US" sz="2800"/>
              <a:t>)</a:t>
            </a:r>
            <a:endParaRPr sz="2800"/>
          </a:p>
          <a:p>
            <a:pPr indent="-406400" lvl="1" marL="914400" rtl="0" algn="l">
              <a:spcBef>
                <a:spcPts val="0"/>
              </a:spcBef>
              <a:spcAft>
                <a:spcPts val="0"/>
              </a:spcAft>
              <a:buSzPts val="2800"/>
              <a:buChar char="•"/>
            </a:pPr>
            <a:r>
              <a:rPr lang="en-US" sz="2800"/>
              <a:t>How to pick a niche or target market (vertical)</a:t>
            </a:r>
            <a:endParaRPr sz="2800"/>
          </a:p>
          <a:p>
            <a:pPr indent="-406400" lvl="1" marL="914400" rtl="0" algn="l">
              <a:spcBef>
                <a:spcPts val="0"/>
              </a:spcBef>
              <a:spcAft>
                <a:spcPts val="0"/>
              </a:spcAft>
              <a:buSzPts val="2800"/>
              <a:buChar char="•"/>
            </a:pPr>
            <a:r>
              <a:rPr lang="en-US" sz="2800"/>
              <a:t>Drafting a Unique Positioning Statements</a:t>
            </a:r>
            <a:endParaRPr sz="2800"/>
          </a:p>
          <a:p>
            <a:pPr indent="-406400" lvl="1" marL="914400" rtl="0" algn="l">
              <a:spcBef>
                <a:spcPts val="0"/>
              </a:spcBef>
              <a:spcAft>
                <a:spcPts val="0"/>
              </a:spcAft>
              <a:buSzPts val="2800"/>
              <a:buChar char="•"/>
            </a:pPr>
            <a:r>
              <a:rPr lang="en-US" sz="2800"/>
              <a:t>Communicating</a:t>
            </a:r>
            <a:r>
              <a:rPr lang="en-US" sz="2800"/>
              <a:t> to your ideal client</a:t>
            </a:r>
            <a:endParaRPr sz="2800"/>
          </a:p>
          <a:p>
            <a:pPr indent="-406400" lvl="1" marL="914400" rtl="0" algn="l">
              <a:spcBef>
                <a:spcPts val="0"/>
              </a:spcBef>
              <a:spcAft>
                <a:spcPts val="0"/>
              </a:spcAft>
              <a:buSzPts val="2800"/>
              <a:buChar char="•"/>
            </a:pPr>
            <a:r>
              <a:rPr lang="en-US" sz="2800"/>
              <a:t>General Q&amp;A</a:t>
            </a:r>
            <a:endParaRPr sz="2800"/>
          </a:p>
          <a:p>
            <a:pPr indent="0" lvl="0" marL="0" rtl="0" algn="l">
              <a:spcBef>
                <a:spcPts val="1000"/>
              </a:spcBef>
              <a:spcAft>
                <a:spcPts val="0"/>
              </a:spcAft>
              <a:buNone/>
            </a:pPr>
            <a:r>
              <a:t/>
            </a:r>
            <a:endParaRPr sz="2800"/>
          </a:p>
          <a:p>
            <a:pPr indent="0" lvl="0" marL="457200" rtl="0" algn="l">
              <a:spcBef>
                <a:spcPts val="1000"/>
              </a:spcBef>
              <a:spcAft>
                <a:spcPts val="0"/>
              </a:spcAft>
              <a:buNone/>
            </a:pPr>
            <a:r>
              <a:t/>
            </a:r>
            <a:endParaRPr b="1" sz="2800"/>
          </a:p>
        </p:txBody>
      </p:sp>
      <p:sp>
        <p:nvSpPr>
          <p:cNvPr id="405" name="Google Shape;405;p47"/>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0" st="0"/>
                                            </p:txEl>
                                          </p:spTgt>
                                        </p:tgtEl>
                                        <p:attrNameLst>
                                          <p:attrName>style.visibility</p:attrName>
                                        </p:attrNameLst>
                                      </p:cBhvr>
                                      <p:to>
                                        <p:strVal val="visible"/>
                                      </p:to>
                                    </p:set>
                                    <p:animEffect filter="fade" transition="in">
                                      <p:cBhvr>
                                        <p:cTn dur="1000"/>
                                        <p:tgtEl>
                                          <p:spTgt spid="4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1" st="1"/>
                                            </p:txEl>
                                          </p:spTgt>
                                        </p:tgtEl>
                                        <p:attrNameLst>
                                          <p:attrName>style.visibility</p:attrName>
                                        </p:attrNameLst>
                                      </p:cBhvr>
                                      <p:to>
                                        <p:strVal val="visible"/>
                                      </p:to>
                                    </p:set>
                                    <p:animEffect filter="fade" transition="in">
                                      <p:cBhvr>
                                        <p:cTn dur="1000"/>
                                        <p:tgtEl>
                                          <p:spTgt spid="4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2" st="2"/>
                                            </p:txEl>
                                          </p:spTgt>
                                        </p:tgtEl>
                                        <p:attrNameLst>
                                          <p:attrName>style.visibility</p:attrName>
                                        </p:attrNameLst>
                                      </p:cBhvr>
                                      <p:to>
                                        <p:strVal val="visible"/>
                                      </p:to>
                                    </p:set>
                                    <p:animEffect filter="fade" transition="in">
                                      <p:cBhvr>
                                        <p:cTn dur="1000"/>
                                        <p:tgtEl>
                                          <p:spTgt spid="4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3" st="3"/>
                                            </p:txEl>
                                          </p:spTgt>
                                        </p:tgtEl>
                                        <p:attrNameLst>
                                          <p:attrName>style.visibility</p:attrName>
                                        </p:attrNameLst>
                                      </p:cBhvr>
                                      <p:to>
                                        <p:strVal val="visible"/>
                                      </p:to>
                                    </p:set>
                                    <p:animEffect filter="fade" transition="in">
                                      <p:cBhvr>
                                        <p:cTn dur="1000"/>
                                        <p:tgtEl>
                                          <p:spTgt spid="4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4" st="4"/>
                                            </p:txEl>
                                          </p:spTgt>
                                        </p:tgtEl>
                                        <p:attrNameLst>
                                          <p:attrName>style.visibility</p:attrName>
                                        </p:attrNameLst>
                                      </p:cBhvr>
                                      <p:to>
                                        <p:strVal val="visible"/>
                                      </p:to>
                                    </p:set>
                                    <p:animEffect filter="fade" transition="in">
                                      <p:cBhvr>
                                        <p:cTn dur="1000"/>
                                        <p:tgtEl>
                                          <p:spTgt spid="40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5" st="5"/>
                                            </p:txEl>
                                          </p:spTgt>
                                        </p:tgtEl>
                                        <p:attrNameLst>
                                          <p:attrName>style.visibility</p:attrName>
                                        </p:attrNameLst>
                                      </p:cBhvr>
                                      <p:to>
                                        <p:strVal val="visible"/>
                                      </p:to>
                                    </p:set>
                                    <p:animEffect filter="fade" transition="in">
                                      <p:cBhvr>
                                        <p:cTn dur="1000"/>
                                        <p:tgtEl>
                                          <p:spTgt spid="40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6" st="6"/>
                                            </p:txEl>
                                          </p:spTgt>
                                        </p:tgtEl>
                                        <p:attrNameLst>
                                          <p:attrName>style.visibility</p:attrName>
                                        </p:attrNameLst>
                                      </p:cBhvr>
                                      <p:to>
                                        <p:strVal val="visible"/>
                                      </p:to>
                                    </p:set>
                                    <p:animEffect filter="fade" transition="in">
                                      <p:cBhvr>
                                        <p:cTn dur="1000"/>
                                        <p:tgtEl>
                                          <p:spTgt spid="40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7" st="7"/>
                                            </p:txEl>
                                          </p:spTgt>
                                        </p:tgtEl>
                                        <p:attrNameLst>
                                          <p:attrName>style.visibility</p:attrName>
                                        </p:attrNameLst>
                                      </p:cBhvr>
                                      <p:to>
                                        <p:strVal val="visible"/>
                                      </p:to>
                                    </p:set>
                                    <p:animEffect filter="fade" transition="in">
                                      <p:cBhvr>
                                        <p:cTn dur="1000"/>
                                        <p:tgtEl>
                                          <p:spTgt spid="40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8" st="8"/>
                                            </p:txEl>
                                          </p:spTgt>
                                        </p:tgtEl>
                                        <p:attrNameLst>
                                          <p:attrName>style.visibility</p:attrName>
                                        </p:attrNameLst>
                                      </p:cBhvr>
                                      <p:to>
                                        <p:strVal val="visible"/>
                                      </p:to>
                                    </p:set>
                                    <p:animEffect filter="fade" transition="in">
                                      <p:cBhvr>
                                        <p:cTn dur="1000"/>
                                        <p:tgtEl>
                                          <p:spTgt spid="404">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48"/>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Webinar Only (and all other participants)</a:t>
            </a:r>
            <a:endParaRPr i="1" sz="2900"/>
          </a:p>
        </p:txBody>
      </p:sp>
      <p:sp>
        <p:nvSpPr>
          <p:cNvPr id="411" name="Google Shape;411;p48"/>
          <p:cNvSpPr txBox="1"/>
          <p:nvPr>
            <p:ph idx="1" type="body"/>
          </p:nvPr>
        </p:nvSpPr>
        <p:spPr>
          <a:xfrm>
            <a:off x="1451575" y="2015725"/>
            <a:ext cx="10177200" cy="3450600"/>
          </a:xfrm>
          <a:prstGeom prst="rect">
            <a:avLst/>
          </a:prstGeom>
        </p:spPr>
        <p:txBody>
          <a:bodyPr anchorCtr="0" anchor="t" bIns="45700" lIns="91425" spcFirstLastPara="1" rIns="91425" wrap="square" tIns="45700">
            <a:noAutofit/>
          </a:bodyPr>
          <a:lstStyle/>
          <a:p>
            <a:pPr indent="-406400" lvl="0" marL="457200" rtl="0" algn="l">
              <a:spcBef>
                <a:spcPts val="1000"/>
              </a:spcBef>
              <a:spcAft>
                <a:spcPts val="0"/>
              </a:spcAft>
              <a:buSzPts val="2800"/>
              <a:buChar char="•"/>
            </a:pPr>
            <a:r>
              <a:rPr lang="en-US" sz="2800"/>
              <a:t>Week 2: 01/11/2021 @ 1pm EST (60-90 mins)</a:t>
            </a:r>
            <a:endParaRPr sz="2800"/>
          </a:p>
          <a:p>
            <a:pPr indent="-406400" lvl="0" marL="457200" rtl="0" algn="l">
              <a:spcBef>
                <a:spcPts val="0"/>
              </a:spcBef>
              <a:spcAft>
                <a:spcPts val="0"/>
              </a:spcAft>
              <a:buSzPts val="2800"/>
              <a:buChar char="•"/>
            </a:pPr>
            <a:r>
              <a:rPr b="1" lang="en-US" sz="2800"/>
              <a:t>Webinar on Pricing</a:t>
            </a:r>
            <a:r>
              <a:rPr lang="en-US" sz="2800"/>
              <a:t>: </a:t>
            </a:r>
            <a:r>
              <a:rPr i="1" lang="en-US" sz="2800"/>
              <a:t>Understanding what your client’s value</a:t>
            </a:r>
            <a:endParaRPr i="1" sz="2800"/>
          </a:p>
          <a:p>
            <a:pPr indent="-406400" lvl="1" marL="914400" rtl="0" algn="l">
              <a:spcBef>
                <a:spcPts val="0"/>
              </a:spcBef>
              <a:spcAft>
                <a:spcPts val="0"/>
              </a:spcAft>
              <a:buSzPts val="2800"/>
              <a:buChar char="•"/>
            </a:pPr>
            <a:r>
              <a:rPr lang="en-US" sz="2800"/>
              <a:t>Setting up a conversation with a prospect (pre-sell)</a:t>
            </a:r>
            <a:endParaRPr sz="2800"/>
          </a:p>
          <a:p>
            <a:pPr indent="-406400" lvl="1" marL="914400" rtl="0" algn="l">
              <a:spcBef>
                <a:spcPts val="0"/>
              </a:spcBef>
              <a:spcAft>
                <a:spcPts val="0"/>
              </a:spcAft>
              <a:buSzPts val="2800"/>
              <a:buChar char="•"/>
            </a:pPr>
            <a:r>
              <a:rPr lang="en-US" sz="2800"/>
              <a:t>Having a value conversation</a:t>
            </a:r>
            <a:endParaRPr sz="2800"/>
          </a:p>
          <a:p>
            <a:pPr indent="-406400" lvl="1" marL="914400" rtl="0" algn="l">
              <a:spcBef>
                <a:spcPts val="0"/>
              </a:spcBef>
              <a:spcAft>
                <a:spcPts val="0"/>
              </a:spcAft>
              <a:buSzPts val="2800"/>
              <a:buChar char="•"/>
            </a:pPr>
            <a:r>
              <a:rPr lang="en-US" sz="2800"/>
              <a:t>Selling diagnostic services</a:t>
            </a:r>
            <a:endParaRPr sz="2800"/>
          </a:p>
          <a:p>
            <a:pPr indent="-406400" lvl="1" marL="914400" rtl="0" algn="l">
              <a:spcBef>
                <a:spcPts val="0"/>
              </a:spcBef>
              <a:spcAft>
                <a:spcPts val="0"/>
              </a:spcAft>
              <a:buSzPts val="2800"/>
              <a:buChar char="•"/>
            </a:pPr>
            <a:r>
              <a:rPr lang="en-US" sz="2800"/>
              <a:t>Pricing based on value (developing pricing options)</a:t>
            </a:r>
            <a:endParaRPr sz="2800"/>
          </a:p>
          <a:p>
            <a:pPr indent="-406400" lvl="1" marL="914400" rtl="0" algn="l">
              <a:spcBef>
                <a:spcPts val="0"/>
              </a:spcBef>
              <a:spcAft>
                <a:spcPts val="0"/>
              </a:spcAft>
              <a:buSzPts val="2800"/>
              <a:buChar char="•"/>
            </a:pPr>
            <a:r>
              <a:rPr lang="en-US" sz="2800"/>
              <a:t>General Q&amp;A</a:t>
            </a:r>
            <a:endParaRPr sz="2800"/>
          </a:p>
          <a:p>
            <a:pPr indent="0" lvl="0" marL="0" rtl="0" algn="l">
              <a:spcBef>
                <a:spcPts val="1000"/>
              </a:spcBef>
              <a:spcAft>
                <a:spcPts val="0"/>
              </a:spcAft>
              <a:buNone/>
            </a:pPr>
            <a:r>
              <a:t/>
            </a:r>
            <a:endParaRPr sz="2800"/>
          </a:p>
          <a:p>
            <a:pPr indent="0" lvl="0" marL="457200" rtl="0" algn="l">
              <a:spcBef>
                <a:spcPts val="1000"/>
              </a:spcBef>
              <a:spcAft>
                <a:spcPts val="0"/>
              </a:spcAft>
              <a:buNone/>
            </a:pPr>
            <a:r>
              <a:t/>
            </a:r>
            <a:endParaRPr b="1" sz="2800"/>
          </a:p>
        </p:txBody>
      </p:sp>
      <p:sp>
        <p:nvSpPr>
          <p:cNvPr id="412" name="Google Shape;412;p48"/>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0" st="0"/>
                                            </p:txEl>
                                          </p:spTgt>
                                        </p:tgtEl>
                                        <p:attrNameLst>
                                          <p:attrName>style.visibility</p:attrName>
                                        </p:attrNameLst>
                                      </p:cBhvr>
                                      <p:to>
                                        <p:strVal val="visible"/>
                                      </p:to>
                                    </p:set>
                                    <p:animEffect filter="fade" transition="in">
                                      <p:cBhvr>
                                        <p:cTn dur="1000"/>
                                        <p:tgtEl>
                                          <p:spTgt spid="41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1" st="1"/>
                                            </p:txEl>
                                          </p:spTgt>
                                        </p:tgtEl>
                                        <p:attrNameLst>
                                          <p:attrName>style.visibility</p:attrName>
                                        </p:attrNameLst>
                                      </p:cBhvr>
                                      <p:to>
                                        <p:strVal val="visible"/>
                                      </p:to>
                                    </p:set>
                                    <p:animEffect filter="fade" transition="in">
                                      <p:cBhvr>
                                        <p:cTn dur="1000"/>
                                        <p:tgtEl>
                                          <p:spTgt spid="41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2" st="2"/>
                                            </p:txEl>
                                          </p:spTgt>
                                        </p:tgtEl>
                                        <p:attrNameLst>
                                          <p:attrName>style.visibility</p:attrName>
                                        </p:attrNameLst>
                                      </p:cBhvr>
                                      <p:to>
                                        <p:strVal val="visible"/>
                                      </p:to>
                                    </p:set>
                                    <p:animEffect filter="fade" transition="in">
                                      <p:cBhvr>
                                        <p:cTn dur="1000"/>
                                        <p:tgtEl>
                                          <p:spTgt spid="41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3" st="3"/>
                                            </p:txEl>
                                          </p:spTgt>
                                        </p:tgtEl>
                                        <p:attrNameLst>
                                          <p:attrName>style.visibility</p:attrName>
                                        </p:attrNameLst>
                                      </p:cBhvr>
                                      <p:to>
                                        <p:strVal val="visible"/>
                                      </p:to>
                                    </p:set>
                                    <p:animEffect filter="fade" transition="in">
                                      <p:cBhvr>
                                        <p:cTn dur="1000"/>
                                        <p:tgtEl>
                                          <p:spTgt spid="41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4" st="4"/>
                                            </p:txEl>
                                          </p:spTgt>
                                        </p:tgtEl>
                                        <p:attrNameLst>
                                          <p:attrName>style.visibility</p:attrName>
                                        </p:attrNameLst>
                                      </p:cBhvr>
                                      <p:to>
                                        <p:strVal val="visible"/>
                                      </p:to>
                                    </p:set>
                                    <p:animEffect filter="fade" transition="in">
                                      <p:cBhvr>
                                        <p:cTn dur="1000"/>
                                        <p:tgtEl>
                                          <p:spTgt spid="41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5" st="5"/>
                                            </p:txEl>
                                          </p:spTgt>
                                        </p:tgtEl>
                                        <p:attrNameLst>
                                          <p:attrName>style.visibility</p:attrName>
                                        </p:attrNameLst>
                                      </p:cBhvr>
                                      <p:to>
                                        <p:strVal val="visible"/>
                                      </p:to>
                                    </p:set>
                                    <p:animEffect filter="fade" transition="in">
                                      <p:cBhvr>
                                        <p:cTn dur="1000"/>
                                        <p:tgtEl>
                                          <p:spTgt spid="41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6" st="6"/>
                                            </p:txEl>
                                          </p:spTgt>
                                        </p:tgtEl>
                                        <p:attrNameLst>
                                          <p:attrName>style.visibility</p:attrName>
                                        </p:attrNameLst>
                                      </p:cBhvr>
                                      <p:to>
                                        <p:strVal val="visible"/>
                                      </p:to>
                                    </p:set>
                                    <p:animEffect filter="fade" transition="in">
                                      <p:cBhvr>
                                        <p:cTn dur="1000"/>
                                        <p:tgtEl>
                                          <p:spTgt spid="41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7" st="7"/>
                                            </p:txEl>
                                          </p:spTgt>
                                        </p:tgtEl>
                                        <p:attrNameLst>
                                          <p:attrName>style.visibility</p:attrName>
                                        </p:attrNameLst>
                                      </p:cBhvr>
                                      <p:to>
                                        <p:strVal val="visible"/>
                                      </p:to>
                                    </p:set>
                                    <p:animEffect filter="fade" transition="in">
                                      <p:cBhvr>
                                        <p:cTn dur="1000"/>
                                        <p:tgtEl>
                                          <p:spTgt spid="41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1">
                                            <p:txEl>
                                              <p:pRg end="8" st="8"/>
                                            </p:txEl>
                                          </p:spTgt>
                                        </p:tgtEl>
                                        <p:attrNameLst>
                                          <p:attrName>style.visibility</p:attrName>
                                        </p:attrNameLst>
                                      </p:cBhvr>
                                      <p:to>
                                        <p:strVal val="visible"/>
                                      </p:to>
                                    </p:set>
                                    <p:animEffect filter="fade" transition="in">
                                      <p:cBhvr>
                                        <p:cTn dur="1000"/>
                                        <p:tgtEl>
                                          <p:spTgt spid="411">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49"/>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Webinar Only (and all other participants)</a:t>
            </a:r>
            <a:endParaRPr i="1" sz="2900"/>
          </a:p>
        </p:txBody>
      </p:sp>
      <p:sp>
        <p:nvSpPr>
          <p:cNvPr id="418" name="Google Shape;418;p49"/>
          <p:cNvSpPr txBox="1"/>
          <p:nvPr>
            <p:ph idx="1" type="body"/>
          </p:nvPr>
        </p:nvSpPr>
        <p:spPr>
          <a:xfrm>
            <a:off x="1451575" y="2015725"/>
            <a:ext cx="10581900" cy="3450600"/>
          </a:xfrm>
          <a:prstGeom prst="rect">
            <a:avLst/>
          </a:prstGeom>
        </p:spPr>
        <p:txBody>
          <a:bodyPr anchorCtr="0" anchor="t" bIns="45700" lIns="91425" spcFirstLastPara="1" rIns="91425" wrap="square" tIns="45700">
            <a:noAutofit/>
          </a:bodyPr>
          <a:lstStyle/>
          <a:p>
            <a:pPr indent="-400050" lvl="0" marL="457200" rtl="0" algn="l">
              <a:spcBef>
                <a:spcPts val="1000"/>
              </a:spcBef>
              <a:spcAft>
                <a:spcPts val="0"/>
              </a:spcAft>
              <a:buSzPts val="2700"/>
              <a:buChar char="•"/>
            </a:pPr>
            <a:r>
              <a:rPr lang="en-US" sz="2700"/>
              <a:t>Week 3: 01/18/2021 @ 1pm EST (60-90 mins)</a:t>
            </a:r>
            <a:endParaRPr sz="2700"/>
          </a:p>
          <a:p>
            <a:pPr indent="-400050" lvl="0" marL="457200" rtl="0" algn="l">
              <a:spcBef>
                <a:spcPts val="0"/>
              </a:spcBef>
              <a:spcAft>
                <a:spcPts val="0"/>
              </a:spcAft>
              <a:buSzPts val="2700"/>
              <a:buChar char="•"/>
            </a:pPr>
            <a:r>
              <a:rPr b="1" lang="en-US" sz="2700"/>
              <a:t>Webinar on Productizing</a:t>
            </a:r>
            <a:r>
              <a:rPr lang="en-US" sz="2700"/>
              <a:t>: </a:t>
            </a:r>
            <a:r>
              <a:rPr i="1" lang="en-US" sz="2700"/>
              <a:t>streamline and automate your services</a:t>
            </a:r>
            <a:endParaRPr i="1" sz="2700"/>
          </a:p>
          <a:p>
            <a:pPr indent="-400050" lvl="1" marL="914400" rtl="0" algn="l">
              <a:spcBef>
                <a:spcPts val="0"/>
              </a:spcBef>
              <a:spcAft>
                <a:spcPts val="0"/>
              </a:spcAft>
              <a:buSzPts val="2700"/>
              <a:buChar char="•"/>
            </a:pPr>
            <a:r>
              <a:rPr lang="en-US" sz="2700"/>
              <a:t>How to identify your “signature service”</a:t>
            </a:r>
            <a:endParaRPr sz="2700"/>
          </a:p>
          <a:p>
            <a:pPr indent="-400050" lvl="1" marL="914400" rtl="0" algn="l">
              <a:spcBef>
                <a:spcPts val="0"/>
              </a:spcBef>
              <a:spcAft>
                <a:spcPts val="0"/>
              </a:spcAft>
              <a:buSzPts val="2700"/>
              <a:buChar char="•"/>
            </a:pPr>
            <a:r>
              <a:rPr lang="en-US" sz="2700"/>
              <a:t>Streamlining</a:t>
            </a:r>
            <a:r>
              <a:rPr lang="en-US" sz="2700"/>
              <a:t> the offering</a:t>
            </a:r>
            <a:endParaRPr sz="2700"/>
          </a:p>
          <a:p>
            <a:pPr indent="-400050" lvl="1" marL="914400" rtl="0" algn="l">
              <a:spcBef>
                <a:spcPts val="0"/>
              </a:spcBef>
              <a:spcAft>
                <a:spcPts val="0"/>
              </a:spcAft>
              <a:buSzPts val="2700"/>
              <a:buChar char="•"/>
            </a:pPr>
            <a:r>
              <a:rPr lang="en-US" sz="2700"/>
              <a:t>Creating, naming, and pricing a fixed-scope service as a </a:t>
            </a:r>
            <a:r>
              <a:rPr b="1" lang="en-US" sz="2700"/>
              <a:t>product</a:t>
            </a:r>
            <a:endParaRPr b="1" sz="2700"/>
          </a:p>
          <a:p>
            <a:pPr indent="-400050" lvl="1" marL="914400" rtl="0" algn="l">
              <a:spcBef>
                <a:spcPts val="0"/>
              </a:spcBef>
              <a:spcAft>
                <a:spcPts val="0"/>
              </a:spcAft>
              <a:buSzPts val="2700"/>
              <a:buChar char="•"/>
            </a:pPr>
            <a:r>
              <a:rPr lang="en-US" sz="2700"/>
              <a:t>General Q&amp;A</a:t>
            </a:r>
            <a:endParaRPr sz="2700"/>
          </a:p>
          <a:p>
            <a:pPr indent="0" lvl="0" marL="0" rtl="0" algn="l">
              <a:spcBef>
                <a:spcPts val="1000"/>
              </a:spcBef>
              <a:spcAft>
                <a:spcPts val="0"/>
              </a:spcAft>
              <a:buNone/>
            </a:pPr>
            <a:r>
              <a:t/>
            </a:r>
            <a:endParaRPr sz="2700"/>
          </a:p>
          <a:p>
            <a:pPr indent="0" lvl="0" marL="457200" rtl="0" algn="l">
              <a:spcBef>
                <a:spcPts val="1000"/>
              </a:spcBef>
              <a:spcAft>
                <a:spcPts val="0"/>
              </a:spcAft>
              <a:buNone/>
            </a:pPr>
            <a:r>
              <a:t/>
            </a:r>
            <a:endParaRPr b="1" sz="2700"/>
          </a:p>
        </p:txBody>
      </p:sp>
      <p:sp>
        <p:nvSpPr>
          <p:cNvPr id="419" name="Google Shape;419;p49"/>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0" st="0"/>
                                            </p:txEl>
                                          </p:spTgt>
                                        </p:tgtEl>
                                        <p:attrNameLst>
                                          <p:attrName>style.visibility</p:attrName>
                                        </p:attrNameLst>
                                      </p:cBhvr>
                                      <p:to>
                                        <p:strVal val="visible"/>
                                      </p:to>
                                    </p:set>
                                    <p:animEffect filter="fade" transition="in">
                                      <p:cBhvr>
                                        <p:cTn dur="1000"/>
                                        <p:tgtEl>
                                          <p:spTgt spid="41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1" st="1"/>
                                            </p:txEl>
                                          </p:spTgt>
                                        </p:tgtEl>
                                        <p:attrNameLst>
                                          <p:attrName>style.visibility</p:attrName>
                                        </p:attrNameLst>
                                      </p:cBhvr>
                                      <p:to>
                                        <p:strVal val="visible"/>
                                      </p:to>
                                    </p:set>
                                    <p:animEffect filter="fade" transition="in">
                                      <p:cBhvr>
                                        <p:cTn dur="1000"/>
                                        <p:tgtEl>
                                          <p:spTgt spid="41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2" st="2"/>
                                            </p:txEl>
                                          </p:spTgt>
                                        </p:tgtEl>
                                        <p:attrNameLst>
                                          <p:attrName>style.visibility</p:attrName>
                                        </p:attrNameLst>
                                      </p:cBhvr>
                                      <p:to>
                                        <p:strVal val="visible"/>
                                      </p:to>
                                    </p:set>
                                    <p:animEffect filter="fade" transition="in">
                                      <p:cBhvr>
                                        <p:cTn dur="1000"/>
                                        <p:tgtEl>
                                          <p:spTgt spid="41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3" st="3"/>
                                            </p:txEl>
                                          </p:spTgt>
                                        </p:tgtEl>
                                        <p:attrNameLst>
                                          <p:attrName>style.visibility</p:attrName>
                                        </p:attrNameLst>
                                      </p:cBhvr>
                                      <p:to>
                                        <p:strVal val="visible"/>
                                      </p:to>
                                    </p:set>
                                    <p:animEffect filter="fade" transition="in">
                                      <p:cBhvr>
                                        <p:cTn dur="1000"/>
                                        <p:tgtEl>
                                          <p:spTgt spid="41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4" st="4"/>
                                            </p:txEl>
                                          </p:spTgt>
                                        </p:tgtEl>
                                        <p:attrNameLst>
                                          <p:attrName>style.visibility</p:attrName>
                                        </p:attrNameLst>
                                      </p:cBhvr>
                                      <p:to>
                                        <p:strVal val="visible"/>
                                      </p:to>
                                    </p:set>
                                    <p:animEffect filter="fade" transition="in">
                                      <p:cBhvr>
                                        <p:cTn dur="1000"/>
                                        <p:tgtEl>
                                          <p:spTgt spid="41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5" st="5"/>
                                            </p:txEl>
                                          </p:spTgt>
                                        </p:tgtEl>
                                        <p:attrNameLst>
                                          <p:attrName>style.visibility</p:attrName>
                                        </p:attrNameLst>
                                      </p:cBhvr>
                                      <p:to>
                                        <p:strVal val="visible"/>
                                      </p:to>
                                    </p:set>
                                    <p:animEffect filter="fade" transition="in">
                                      <p:cBhvr>
                                        <p:cTn dur="1000"/>
                                        <p:tgtEl>
                                          <p:spTgt spid="41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6" st="6"/>
                                            </p:txEl>
                                          </p:spTgt>
                                        </p:tgtEl>
                                        <p:attrNameLst>
                                          <p:attrName>style.visibility</p:attrName>
                                        </p:attrNameLst>
                                      </p:cBhvr>
                                      <p:to>
                                        <p:strVal val="visible"/>
                                      </p:to>
                                    </p:set>
                                    <p:animEffect filter="fade" transition="in">
                                      <p:cBhvr>
                                        <p:cTn dur="1000"/>
                                        <p:tgtEl>
                                          <p:spTgt spid="418">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xEl>
                                              <p:pRg end="7" st="7"/>
                                            </p:txEl>
                                          </p:spTgt>
                                        </p:tgtEl>
                                        <p:attrNameLst>
                                          <p:attrName>style.visibility</p:attrName>
                                        </p:attrNameLst>
                                      </p:cBhvr>
                                      <p:to>
                                        <p:strVal val="visible"/>
                                      </p:to>
                                    </p:set>
                                    <p:animEffect filter="fade" transition="in">
                                      <p:cBhvr>
                                        <p:cTn dur="1000"/>
                                        <p:tgtEl>
                                          <p:spTgt spid="418">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50"/>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Webinar Only (and all other participants)</a:t>
            </a:r>
            <a:endParaRPr i="1" sz="2900"/>
          </a:p>
          <a:p>
            <a:pPr indent="0" lvl="0" marL="0" rtl="0" algn="l">
              <a:spcBef>
                <a:spcPts val="0"/>
              </a:spcBef>
              <a:spcAft>
                <a:spcPts val="0"/>
              </a:spcAft>
              <a:buNone/>
            </a:pPr>
            <a:r>
              <a:t/>
            </a:r>
            <a:endParaRPr i="1" sz="2900"/>
          </a:p>
        </p:txBody>
      </p:sp>
      <p:sp>
        <p:nvSpPr>
          <p:cNvPr id="425" name="Google Shape;425;p50"/>
          <p:cNvSpPr txBox="1"/>
          <p:nvPr>
            <p:ph idx="1" type="body"/>
          </p:nvPr>
        </p:nvSpPr>
        <p:spPr>
          <a:xfrm>
            <a:off x="1451575" y="2015725"/>
            <a:ext cx="10177200" cy="3450600"/>
          </a:xfrm>
          <a:prstGeom prst="rect">
            <a:avLst/>
          </a:prstGeom>
        </p:spPr>
        <p:txBody>
          <a:bodyPr anchorCtr="0" anchor="t" bIns="45700" lIns="91425" spcFirstLastPara="1" rIns="91425" wrap="square" tIns="45700">
            <a:noAutofit/>
          </a:bodyPr>
          <a:lstStyle/>
          <a:p>
            <a:pPr indent="-412750" lvl="0" marL="457200" rtl="0" algn="l">
              <a:spcBef>
                <a:spcPts val="1000"/>
              </a:spcBef>
              <a:spcAft>
                <a:spcPts val="0"/>
              </a:spcAft>
              <a:buSzPts val="2900"/>
              <a:buChar char="•"/>
            </a:pPr>
            <a:r>
              <a:rPr lang="en-US" sz="2900"/>
              <a:t>Self-paced “homework” project to practice and work on your own strategy related to all 3 lessons: Pricing, Positioning, Productizing</a:t>
            </a:r>
            <a:endParaRPr sz="2900"/>
          </a:p>
          <a:p>
            <a:pPr indent="-412750" lvl="0" marL="457200" rtl="0" algn="l">
              <a:spcBef>
                <a:spcPts val="0"/>
              </a:spcBef>
              <a:spcAft>
                <a:spcPts val="0"/>
              </a:spcAft>
              <a:buSzPts val="2900"/>
              <a:buChar char="•"/>
            </a:pPr>
            <a:r>
              <a:rPr lang="en-US" sz="2900"/>
              <a:t>Access to unmonitored Slack Channel for interacting with other all other attendees, </a:t>
            </a:r>
            <a:r>
              <a:rPr lang="en-US" sz="2900"/>
              <a:t>network</a:t>
            </a:r>
            <a:r>
              <a:rPr lang="en-US" sz="2900"/>
              <a:t>, and/or </a:t>
            </a:r>
            <a:r>
              <a:rPr lang="en-US" sz="2900"/>
              <a:t>providing</a:t>
            </a:r>
            <a:r>
              <a:rPr lang="en-US" sz="2900"/>
              <a:t> feedback on your own</a:t>
            </a:r>
            <a:endParaRPr sz="2900"/>
          </a:p>
          <a:p>
            <a:pPr indent="0" lvl="0" marL="0" rtl="0" algn="l">
              <a:spcBef>
                <a:spcPts val="1000"/>
              </a:spcBef>
              <a:spcAft>
                <a:spcPts val="0"/>
              </a:spcAft>
              <a:buNone/>
            </a:pPr>
            <a:r>
              <a:t/>
            </a:r>
            <a:endParaRPr sz="2900"/>
          </a:p>
          <a:p>
            <a:pPr indent="0" lvl="0" marL="457200" rtl="0" algn="l">
              <a:spcBef>
                <a:spcPts val="1000"/>
              </a:spcBef>
              <a:spcAft>
                <a:spcPts val="0"/>
              </a:spcAft>
              <a:buNone/>
            </a:pPr>
            <a:r>
              <a:t/>
            </a:r>
            <a:endParaRPr b="1" sz="2900"/>
          </a:p>
        </p:txBody>
      </p:sp>
      <p:sp>
        <p:nvSpPr>
          <p:cNvPr id="426" name="Google Shape;426;p50"/>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5">
                                            <p:txEl>
                                              <p:pRg end="0" st="0"/>
                                            </p:txEl>
                                          </p:spTgt>
                                        </p:tgtEl>
                                        <p:attrNameLst>
                                          <p:attrName>style.visibility</p:attrName>
                                        </p:attrNameLst>
                                      </p:cBhvr>
                                      <p:to>
                                        <p:strVal val="visible"/>
                                      </p:to>
                                    </p:set>
                                    <p:animEffect filter="fade" transition="in">
                                      <p:cBhvr>
                                        <p:cTn dur="1000"/>
                                        <p:tgtEl>
                                          <p:spTgt spid="4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5">
                                            <p:txEl>
                                              <p:pRg end="1" st="1"/>
                                            </p:txEl>
                                          </p:spTgt>
                                        </p:tgtEl>
                                        <p:attrNameLst>
                                          <p:attrName>style.visibility</p:attrName>
                                        </p:attrNameLst>
                                      </p:cBhvr>
                                      <p:to>
                                        <p:strVal val="visible"/>
                                      </p:to>
                                    </p:set>
                                    <p:animEffect filter="fade" transition="in">
                                      <p:cBhvr>
                                        <p:cTn dur="1000"/>
                                        <p:tgtEl>
                                          <p:spTgt spid="4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5">
                                            <p:txEl>
                                              <p:pRg end="2" st="2"/>
                                            </p:txEl>
                                          </p:spTgt>
                                        </p:tgtEl>
                                        <p:attrNameLst>
                                          <p:attrName>style.visibility</p:attrName>
                                        </p:attrNameLst>
                                      </p:cBhvr>
                                      <p:to>
                                        <p:strVal val="visible"/>
                                      </p:to>
                                    </p:set>
                                    <p:animEffect filter="fade" transition="in">
                                      <p:cBhvr>
                                        <p:cTn dur="1000"/>
                                        <p:tgtEl>
                                          <p:spTgt spid="4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5">
                                            <p:txEl>
                                              <p:pRg end="3" st="3"/>
                                            </p:txEl>
                                          </p:spTgt>
                                        </p:tgtEl>
                                        <p:attrNameLst>
                                          <p:attrName>style.visibility</p:attrName>
                                        </p:attrNameLst>
                                      </p:cBhvr>
                                      <p:to>
                                        <p:strVal val="visible"/>
                                      </p:to>
                                    </p:set>
                                    <p:animEffect filter="fade" transition="in">
                                      <p:cBhvr>
                                        <p:cTn dur="1000"/>
                                        <p:tgtEl>
                                          <p:spTgt spid="42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51"/>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Webinar &amp; </a:t>
            </a:r>
            <a:r>
              <a:rPr i="1" lang="en-US" sz="2900"/>
              <a:t>Small</a:t>
            </a:r>
            <a:r>
              <a:rPr i="1" lang="en-US" sz="2900"/>
              <a:t> Group Coaching</a:t>
            </a:r>
            <a:endParaRPr i="1" sz="2900"/>
          </a:p>
        </p:txBody>
      </p:sp>
      <p:sp>
        <p:nvSpPr>
          <p:cNvPr id="432" name="Google Shape;432;p51"/>
          <p:cNvSpPr txBox="1"/>
          <p:nvPr>
            <p:ph idx="1" type="body"/>
          </p:nvPr>
        </p:nvSpPr>
        <p:spPr>
          <a:xfrm>
            <a:off x="1451575" y="2015725"/>
            <a:ext cx="10177200" cy="40473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Meet once a week on Thursdays after the webinar @5pm EST (01/07/21, 01/14/21, and 01/21/21) for a small group, limited to 5</a:t>
            </a:r>
            <a:endParaRPr sz="3000"/>
          </a:p>
          <a:p>
            <a:pPr indent="-419100" lvl="0" marL="457200" rtl="0" algn="l">
              <a:spcBef>
                <a:spcPts val="0"/>
              </a:spcBef>
              <a:spcAft>
                <a:spcPts val="0"/>
              </a:spcAft>
              <a:buSzPts val="3000"/>
              <a:buChar char="•"/>
            </a:pPr>
            <a:r>
              <a:rPr lang="en-US" sz="3000"/>
              <a:t>Structured presentation of your own idea and project, direct feedback from Hector Garcia, CPA and/or group </a:t>
            </a:r>
            <a:r>
              <a:rPr lang="en-US" sz="3000"/>
              <a:t>participants</a:t>
            </a:r>
            <a:endParaRPr sz="3000"/>
          </a:p>
          <a:p>
            <a:pPr indent="-419100" lvl="0" marL="457200" rtl="0" algn="l">
              <a:spcBef>
                <a:spcPts val="0"/>
              </a:spcBef>
              <a:spcAft>
                <a:spcPts val="0"/>
              </a:spcAft>
              <a:buSzPts val="3000"/>
              <a:buChar char="•"/>
            </a:pPr>
            <a:r>
              <a:rPr lang="en-US" sz="3000"/>
              <a:t>Unlimited access to Hector via e-mail for during the 3-week program for any related questions</a:t>
            </a:r>
            <a:endParaRPr sz="3000"/>
          </a:p>
          <a:p>
            <a:pPr indent="0" lvl="0" marL="0" rtl="0" algn="l">
              <a:spcBef>
                <a:spcPts val="1000"/>
              </a:spcBef>
              <a:spcAft>
                <a:spcPts val="0"/>
              </a:spcAft>
              <a:buNone/>
            </a:pPr>
            <a:r>
              <a:t/>
            </a:r>
            <a:endParaRPr sz="3000"/>
          </a:p>
          <a:p>
            <a:pPr indent="0" lvl="0" marL="457200" rtl="0" algn="l">
              <a:spcBef>
                <a:spcPts val="1000"/>
              </a:spcBef>
              <a:spcAft>
                <a:spcPts val="0"/>
              </a:spcAft>
              <a:buNone/>
            </a:pPr>
            <a:r>
              <a:t/>
            </a:r>
            <a:endParaRPr b="1" sz="3000"/>
          </a:p>
        </p:txBody>
      </p:sp>
      <p:sp>
        <p:nvSpPr>
          <p:cNvPr id="433" name="Google Shape;433;p51"/>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2">
                                            <p:txEl>
                                              <p:pRg end="0" st="0"/>
                                            </p:txEl>
                                          </p:spTgt>
                                        </p:tgtEl>
                                        <p:attrNameLst>
                                          <p:attrName>style.visibility</p:attrName>
                                        </p:attrNameLst>
                                      </p:cBhvr>
                                      <p:to>
                                        <p:strVal val="visible"/>
                                      </p:to>
                                    </p:set>
                                    <p:animEffect filter="fade" transition="in">
                                      <p:cBhvr>
                                        <p:cTn dur="1000"/>
                                        <p:tgtEl>
                                          <p:spTgt spid="43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2">
                                            <p:txEl>
                                              <p:pRg end="1" st="1"/>
                                            </p:txEl>
                                          </p:spTgt>
                                        </p:tgtEl>
                                        <p:attrNameLst>
                                          <p:attrName>style.visibility</p:attrName>
                                        </p:attrNameLst>
                                      </p:cBhvr>
                                      <p:to>
                                        <p:strVal val="visible"/>
                                      </p:to>
                                    </p:set>
                                    <p:animEffect filter="fade" transition="in">
                                      <p:cBhvr>
                                        <p:cTn dur="1000"/>
                                        <p:tgtEl>
                                          <p:spTgt spid="43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2">
                                            <p:txEl>
                                              <p:pRg end="2" st="2"/>
                                            </p:txEl>
                                          </p:spTgt>
                                        </p:tgtEl>
                                        <p:attrNameLst>
                                          <p:attrName>style.visibility</p:attrName>
                                        </p:attrNameLst>
                                      </p:cBhvr>
                                      <p:to>
                                        <p:strVal val="visible"/>
                                      </p:to>
                                    </p:set>
                                    <p:animEffect filter="fade" transition="in">
                                      <p:cBhvr>
                                        <p:cTn dur="1000"/>
                                        <p:tgtEl>
                                          <p:spTgt spid="43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2">
                                            <p:txEl>
                                              <p:pRg end="3" st="3"/>
                                            </p:txEl>
                                          </p:spTgt>
                                        </p:tgtEl>
                                        <p:attrNameLst>
                                          <p:attrName>style.visibility</p:attrName>
                                        </p:attrNameLst>
                                      </p:cBhvr>
                                      <p:to>
                                        <p:strVal val="visible"/>
                                      </p:to>
                                    </p:set>
                                    <p:animEffect filter="fade" transition="in">
                                      <p:cBhvr>
                                        <p:cTn dur="1000"/>
                                        <p:tgtEl>
                                          <p:spTgt spid="43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2">
                                            <p:txEl>
                                              <p:pRg end="4" st="4"/>
                                            </p:txEl>
                                          </p:spTgt>
                                        </p:tgtEl>
                                        <p:attrNameLst>
                                          <p:attrName>style.visibility</p:attrName>
                                        </p:attrNameLst>
                                      </p:cBhvr>
                                      <p:to>
                                        <p:strVal val="visible"/>
                                      </p:to>
                                    </p:set>
                                    <p:animEffect filter="fade" transition="in">
                                      <p:cBhvr>
                                        <p:cTn dur="1000"/>
                                        <p:tgtEl>
                                          <p:spTgt spid="432">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6"/>
          <p:cNvSpPr txBox="1"/>
          <p:nvPr>
            <p:ph type="title"/>
          </p:nvPr>
        </p:nvSpPr>
        <p:spPr>
          <a:xfrm>
            <a:off x="1451579" y="804519"/>
            <a:ext cx="9603300" cy="104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Mentoring</a:t>
            </a:r>
            <a:r>
              <a:rPr b="1" lang="en-US"/>
              <a:t>/Coaching</a:t>
            </a:r>
            <a:br>
              <a:rPr b="1" lang="en-US"/>
            </a:br>
            <a:r>
              <a:rPr lang="en-US" sz="3000"/>
              <a:t>on Positioning, Pricing, and Productizing</a:t>
            </a:r>
            <a:endParaRPr sz="3000"/>
          </a:p>
        </p:txBody>
      </p:sp>
      <p:sp>
        <p:nvSpPr>
          <p:cNvPr id="126" name="Google Shape;126;p16"/>
          <p:cNvSpPr txBox="1"/>
          <p:nvPr>
            <p:ph idx="1" type="body"/>
          </p:nvPr>
        </p:nvSpPr>
        <p:spPr>
          <a:xfrm>
            <a:off x="1451575" y="1787125"/>
            <a:ext cx="10560600" cy="4096800"/>
          </a:xfrm>
          <a:prstGeom prst="rect">
            <a:avLst/>
          </a:prstGeom>
          <a:noFill/>
          <a:ln>
            <a:noFill/>
          </a:ln>
        </p:spPr>
        <p:txBody>
          <a:bodyPr anchorCtr="0" anchor="t" bIns="45700" lIns="91425" spcFirstLastPara="1" rIns="91425" wrap="square" tIns="45700">
            <a:noAutofit/>
          </a:bodyPr>
          <a:lstStyle/>
          <a:p>
            <a:pPr indent="0" lvl="0" marL="0" rtl="0" algn="l">
              <a:spcBef>
                <a:spcPts val="1000"/>
              </a:spcBef>
              <a:spcAft>
                <a:spcPts val="0"/>
              </a:spcAft>
              <a:buClr>
                <a:schemeClr val="dk1"/>
              </a:buClr>
              <a:buSzPts val="1100"/>
              <a:buFont typeface="Arial"/>
              <a:buNone/>
            </a:pPr>
            <a:r>
              <a:rPr b="1" lang="en-US" sz="2600" u="sng">
                <a:solidFill>
                  <a:schemeClr val="hlink"/>
                </a:solidFill>
                <a:hlinkClick r:id="rId3"/>
              </a:rPr>
              <a:t>3-week Focused Practice </a:t>
            </a:r>
            <a:r>
              <a:rPr b="1" lang="en-US" sz="2600" u="sng">
                <a:solidFill>
                  <a:schemeClr val="hlink"/>
                </a:solidFill>
                <a:hlinkClick r:id="rId4"/>
              </a:rPr>
              <a:t>Workshop</a:t>
            </a:r>
            <a:r>
              <a:rPr b="1" lang="en-US" sz="2600" u="sng">
                <a:solidFill>
                  <a:schemeClr val="hlink"/>
                </a:solidFill>
                <a:hlinkClick r:id="rId5"/>
              </a:rPr>
              <a:t> for Accounting Professionals</a:t>
            </a:r>
            <a:endParaRPr b="1" sz="2600"/>
          </a:p>
          <a:p>
            <a:pPr indent="-393700" lvl="0" marL="457200" rtl="0" algn="l">
              <a:spcBef>
                <a:spcPts val="1000"/>
              </a:spcBef>
              <a:spcAft>
                <a:spcPts val="0"/>
              </a:spcAft>
              <a:buSzPts val="2600"/>
              <a:buChar char="•"/>
            </a:pPr>
            <a:r>
              <a:rPr b="1" lang="en-US" sz="2600"/>
              <a:t>$375 </a:t>
            </a:r>
            <a:r>
              <a:rPr lang="en-US" sz="2600"/>
              <a:t>- Webinar Only participants (with self-paced homework)</a:t>
            </a:r>
            <a:br>
              <a:rPr lang="en-US" sz="2600"/>
            </a:br>
            <a:r>
              <a:rPr b="1" lang="en-US"/>
              <a:t>Limited to 100</a:t>
            </a:r>
            <a:br>
              <a:rPr b="1" lang="en-US"/>
            </a:br>
            <a:endParaRPr b="1"/>
          </a:p>
          <a:p>
            <a:pPr indent="-393700" lvl="0" marL="457200" rtl="0" algn="l">
              <a:spcBef>
                <a:spcPts val="0"/>
              </a:spcBef>
              <a:spcAft>
                <a:spcPts val="0"/>
              </a:spcAft>
              <a:buSzPts val="2600"/>
              <a:buChar char="•"/>
            </a:pPr>
            <a:r>
              <a:rPr b="1" lang="en-US" sz="2600"/>
              <a:t>$1,500</a:t>
            </a:r>
            <a:r>
              <a:rPr lang="en-US" sz="2600"/>
              <a:t> - Webinar and Small Group Coaching</a:t>
            </a:r>
            <a:br>
              <a:rPr lang="en-US" sz="2600"/>
            </a:br>
            <a:r>
              <a:rPr b="1" lang="en-US"/>
              <a:t>Limited to 5</a:t>
            </a:r>
            <a:br>
              <a:rPr b="1" lang="en-US"/>
            </a:br>
            <a:endParaRPr b="1"/>
          </a:p>
          <a:p>
            <a:pPr indent="-393700" lvl="0" marL="457200" rtl="0" algn="l">
              <a:spcBef>
                <a:spcPts val="0"/>
              </a:spcBef>
              <a:spcAft>
                <a:spcPts val="0"/>
              </a:spcAft>
              <a:buSzPts val="2600"/>
              <a:buChar char="•"/>
            </a:pPr>
            <a:r>
              <a:rPr b="1" lang="en-US" sz="2600"/>
              <a:t>$4,000</a:t>
            </a:r>
            <a:r>
              <a:rPr lang="en-US" sz="2600"/>
              <a:t> - Webinar and One-on-One Mentoring</a:t>
            </a:r>
            <a:br>
              <a:rPr lang="en-US" sz="2600"/>
            </a:br>
            <a:r>
              <a:rPr b="1" lang="en-US"/>
              <a:t>Limited to 1</a:t>
            </a:r>
            <a:endParaRPr b="1"/>
          </a:p>
          <a:p>
            <a:pPr indent="-101600" lvl="0" marL="228600" rtl="0" algn="l">
              <a:lnSpc>
                <a:spcPct val="120000"/>
              </a:lnSpc>
              <a:spcBef>
                <a:spcPts val="1000"/>
              </a:spcBef>
              <a:spcAft>
                <a:spcPts val="0"/>
              </a:spcAft>
              <a:buSzPts val="2000"/>
              <a:buNone/>
            </a:pPr>
            <a:r>
              <a:t/>
            </a:r>
            <a:endParaRPr/>
          </a:p>
        </p:txBody>
      </p:sp>
      <p:sp>
        <p:nvSpPr>
          <p:cNvPr id="127" name="Google Shape;127;p16"/>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0" st="0"/>
                                            </p:txEl>
                                          </p:spTgt>
                                        </p:tgtEl>
                                        <p:attrNameLst>
                                          <p:attrName>style.visibility</p:attrName>
                                        </p:attrNameLst>
                                      </p:cBhvr>
                                      <p:to>
                                        <p:strVal val="visible"/>
                                      </p:to>
                                    </p:set>
                                    <p:animEffect filter="fade" transition="in">
                                      <p:cBhvr>
                                        <p:cTn dur="1000"/>
                                        <p:tgtEl>
                                          <p:spTgt spid="12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1" st="1"/>
                                            </p:txEl>
                                          </p:spTgt>
                                        </p:tgtEl>
                                        <p:attrNameLst>
                                          <p:attrName>style.visibility</p:attrName>
                                        </p:attrNameLst>
                                      </p:cBhvr>
                                      <p:to>
                                        <p:strVal val="visible"/>
                                      </p:to>
                                    </p:set>
                                    <p:animEffect filter="fade" transition="in">
                                      <p:cBhvr>
                                        <p:cTn dur="1000"/>
                                        <p:tgtEl>
                                          <p:spTgt spid="12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2" st="2"/>
                                            </p:txEl>
                                          </p:spTgt>
                                        </p:tgtEl>
                                        <p:attrNameLst>
                                          <p:attrName>style.visibility</p:attrName>
                                        </p:attrNameLst>
                                      </p:cBhvr>
                                      <p:to>
                                        <p:strVal val="visible"/>
                                      </p:to>
                                    </p:set>
                                    <p:animEffect filter="fade" transition="in">
                                      <p:cBhvr>
                                        <p:cTn dur="1000"/>
                                        <p:tgtEl>
                                          <p:spTgt spid="12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3" st="3"/>
                                            </p:txEl>
                                          </p:spTgt>
                                        </p:tgtEl>
                                        <p:attrNameLst>
                                          <p:attrName>style.visibility</p:attrName>
                                        </p:attrNameLst>
                                      </p:cBhvr>
                                      <p:to>
                                        <p:strVal val="visible"/>
                                      </p:to>
                                    </p:set>
                                    <p:animEffect filter="fade" transition="in">
                                      <p:cBhvr>
                                        <p:cTn dur="1000"/>
                                        <p:tgtEl>
                                          <p:spTgt spid="12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4" st="4"/>
                                            </p:txEl>
                                          </p:spTgt>
                                        </p:tgtEl>
                                        <p:attrNameLst>
                                          <p:attrName>style.visibility</p:attrName>
                                        </p:attrNameLst>
                                      </p:cBhvr>
                                      <p:to>
                                        <p:strVal val="visible"/>
                                      </p:to>
                                    </p:set>
                                    <p:animEffect filter="fade" transition="in">
                                      <p:cBhvr>
                                        <p:cTn dur="1000"/>
                                        <p:tgtEl>
                                          <p:spTgt spid="126">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52"/>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Webinar &amp; On-on-one </a:t>
            </a:r>
            <a:r>
              <a:rPr i="1" lang="en-US" sz="2900"/>
              <a:t>Mentoring</a:t>
            </a:r>
            <a:endParaRPr i="1" sz="2900"/>
          </a:p>
        </p:txBody>
      </p:sp>
      <p:sp>
        <p:nvSpPr>
          <p:cNvPr id="439" name="Google Shape;439;p52"/>
          <p:cNvSpPr txBox="1"/>
          <p:nvPr>
            <p:ph idx="1" type="body"/>
          </p:nvPr>
        </p:nvSpPr>
        <p:spPr>
          <a:xfrm>
            <a:off x="1451575" y="2015725"/>
            <a:ext cx="10177200" cy="3450600"/>
          </a:xfrm>
          <a:prstGeom prst="rect">
            <a:avLst/>
          </a:prstGeom>
        </p:spPr>
        <p:txBody>
          <a:bodyPr anchorCtr="0" anchor="t" bIns="45700" lIns="91425" spcFirstLastPara="1" rIns="91425" wrap="square" tIns="45700">
            <a:noAutofit/>
          </a:bodyPr>
          <a:lstStyle/>
          <a:p>
            <a:pPr indent="-419100" lvl="0" marL="457200" rtl="0" algn="l">
              <a:spcBef>
                <a:spcPts val="1000"/>
              </a:spcBef>
              <a:spcAft>
                <a:spcPts val="0"/>
              </a:spcAft>
              <a:buSzPts val="3000"/>
              <a:buChar char="•"/>
            </a:pPr>
            <a:r>
              <a:rPr lang="en-US" sz="3000"/>
              <a:t>Meet once a week on anytime with Hector Garcia dusting each week of lesson (one on one), will be pre-scheduled</a:t>
            </a:r>
            <a:endParaRPr sz="3000"/>
          </a:p>
          <a:p>
            <a:pPr indent="-419100" lvl="0" marL="457200" rtl="0" algn="l">
              <a:spcBef>
                <a:spcPts val="0"/>
              </a:spcBef>
              <a:spcAft>
                <a:spcPts val="0"/>
              </a:spcAft>
              <a:buSzPts val="3000"/>
              <a:buChar char="•"/>
            </a:pPr>
            <a:r>
              <a:rPr lang="en-US" sz="3000"/>
              <a:t>Structured presentation of your own idea and project, direct feedback from Hector Garcia, CPA (one on one)</a:t>
            </a:r>
            <a:endParaRPr sz="3000"/>
          </a:p>
          <a:p>
            <a:pPr indent="-419100" lvl="0" marL="457200" rtl="0" algn="l">
              <a:spcBef>
                <a:spcPts val="0"/>
              </a:spcBef>
              <a:spcAft>
                <a:spcPts val="0"/>
              </a:spcAft>
              <a:buSzPts val="3000"/>
              <a:buChar char="•"/>
            </a:pPr>
            <a:r>
              <a:rPr lang="en-US" sz="3000"/>
              <a:t>Additional 2 one-on-one mentoring sessions: a 30-day follow-up and a 60/90 day follow-up</a:t>
            </a:r>
            <a:endParaRPr sz="3000"/>
          </a:p>
          <a:p>
            <a:pPr indent="0" lvl="0" marL="0" rtl="0" algn="l">
              <a:spcBef>
                <a:spcPts val="1000"/>
              </a:spcBef>
              <a:spcAft>
                <a:spcPts val="0"/>
              </a:spcAft>
              <a:buNone/>
            </a:pPr>
            <a:r>
              <a:t/>
            </a:r>
            <a:endParaRPr sz="3000"/>
          </a:p>
          <a:p>
            <a:pPr indent="0" lvl="0" marL="457200" rtl="0" algn="l">
              <a:spcBef>
                <a:spcPts val="1000"/>
              </a:spcBef>
              <a:spcAft>
                <a:spcPts val="0"/>
              </a:spcAft>
              <a:buNone/>
            </a:pPr>
            <a:r>
              <a:t/>
            </a:r>
            <a:endParaRPr b="1" sz="3000"/>
          </a:p>
        </p:txBody>
      </p:sp>
      <p:sp>
        <p:nvSpPr>
          <p:cNvPr id="440" name="Google Shape;440;p52"/>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9">
                                            <p:txEl>
                                              <p:pRg end="0" st="0"/>
                                            </p:txEl>
                                          </p:spTgt>
                                        </p:tgtEl>
                                        <p:attrNameLst>
                                          <p:attrName>style.visibility</p:attrName>
                                        </p:attrNameLst>
                                      </p:cBhvr>
                                      <p:to>
                                        <p:strVal val="visible"/>
                                      </p:to>
                                    </p:set>
                                    <p:animEffect filter="fade" transition="in">
                                      <p:cBhvr>
                                        <p:cTn dur="1000"/>
                                        <p:tgtEl>
                                          <p:spTgt spid="4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9">
                                            <p:txEl>
                                              <p:pRg end="1" st="1"/>
                                            </p:txEl>
                                          </p:spTgt>
                                        </p:tgtEl>
                                        <p:attrNameLst>
                                          <p:attrName>style.visibility</p:attrName>
                                        </p:attrNameLst>
                                      </p:cBhvr>
                                      <p:to>
                                        <p:strVal val="visible"/>
                                      </p:to>
                                    </p:set>
                                    <p:animEffect filter="fade" transition="in">
                                      <p:cBhvr>
                                        <p:cTn dur="1000"/>
                                        <p:tgtEl>
                                          <p:spTgt spid="4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9">
                                            <p:txEl>
                                              <p:pRg end="2" st="2"/>
                                            </p:txEl>
                                          </p:spTgt>
                                        </p:tgtEl>
                                        <p:attrNameLst>
                                          <p:attrName>style.visibility</p:attrName>
                                        </p:attrNameLst>
                                      </p:cBhvr>
                                      <p:to>
                                        <p:strVal val="visible"/>
                                      </p:to>
                                    </p:set>
                                    <p:animEffect filter="fade" transition="in">
                                      <p:cBhvr>
                                        <p:cTn dur="1000"/>
                                        <p:tgtEl>
                                          <p:spTgt spid="4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9">
                                            <p:txEl>
                                              <p:pRg end="3" st="3"/>
                                            </p:txEl>
                                          </p:spTgt>
                                        </p:tgtEl>
                                        <p:attrNameLst>
                                          <p:attrName>style.visibility</p:attrName>
                                        </p:attrNameLst>
                                      </p:cBhvr>
                                      <p:to>
                                        <p:strVal val="visible"/>
                                      </p:to>
                                    </p:set>
                                    <p:animEffect filter="fade" transition="in">
                                      <p:cBhvr>
                                        <p:cTn dur="1000"/>
                                        <p:tgtEl>
                                          <p:spTgt spid="43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9">
                                            <p:txEl>
                                              <p:pRg end="4" st="4"/>
                                            </p:txEl>
                                          </p:spTgt>
                                        </p:tgtEl>
                                        <p:attrNameLst>
                                          <p:attrName>style.visibility</p:attrName>
                                        </p:attrNameLst>
                                      </p:cBhvr>
                                      <p:to>
                                        <p:strVal val="visible"/>
                                      </p:to>
                                    </p:set>
                                    <p:animEffect filter="fade" transition="in">
                                      <p:cBhvr>
                                        <p:cTn dur="1000"/>
                                        <p:tgtEl>
                                          <p:spTgt spid="43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53"/>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3-Week Value Creation Learning Program</a:t>
            </a:r>
            <a:endParaRPr i="1" sz="2900"/>
          </a:p>
        </p:txBody>
      </p:sp>
      <p:sp>
        <p:nvSpPr>
          <p:cNvPr id="446" name="Google Shape;446;p53"/>
          <p:cNvSpPr txBox="1"/>
          <p:nvPr>
            <p:ph idx="1" type="body"/>
          </p:nvPr>
        </p:nvSpPr>
        <p:spPr>
          <a:xfrm>
            <a:off x="1451575" y="2015725"/>
            <a:ext cx="10177200" cy="45867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2600"/>
              <a:t>Pricing:</a:t>
            </a:r>
            <a:endParaRPr sz="2600"/>
          </a:p>
          <a:p>
            <a:pPr indent="-393700" lvl="0" marL="457200" rtl="0" algn="l">
              <a:spcBef>
                <a:spcPts val="1000"/>
              </a:spcBef>
              <a:spcAft>
                <a:spcPts val="0"/>
              </a:spcAft>
              <a:buSzPts val="2600"/>
              <a:buChar char="•"/>
            </a:pPr>
            <a:r>
              <a:rPr lang="en-US" sz="2600"/>
              <a:t>$375 - Webinar Only participants (with self-paced homework)</a:t>
            </a:r>
            <a:br>
              <a:rPr lang="en-US" sz="2600"/>
            </a:br>
            <a:r>
              <a:rPr b="1" lang="en-US"/>
              <a:t>Limited to 100</a:t>
            </a:r>
            <a:br>
              <a:rPr b="1" lang="en-US"/>
            </a:br>
            <a:endParaRPr b="1"/>
          </a:p>
          <a:p>
            <a:pPr indent="-393700" lvl="0" marL="457200" rtl="0" algn="l">
              <a:spcBef>
                <a:spcPts val="0"/>
              </a:spcBef>
              <a:spcAft>
                <a:spcPts val="0"/>
              </a:spcAft>
              <a:buSzPts val="2600"/>
              <a:buChar char="•"/>
            </a:pPr>
            <a:r>
              <a:rPr lang="en-US" sz="2600"/>
              <a:t>$1,500 - Webinar and Small Group Coaching</a:t>
            </a:r>
            <a:br>
              <a:rPr lang="en-US" sz="2600"/>
            </a:br>
            <a:r>
              <a:rPr b="1" lang="en-US"/>
              <a:t>Limited to 5</a:t>
            </a:r>
            <a:br>
              <a:rPr b="1" lang="en-US"/>
            </a:br>
            <a:endParaRPr b="1"/>
          </a:p>
          <a:p>
            <a:pPr indent="-393700" lvl="0" marL="457200" rtl="0" algn="l">
              <a:spcBef>
                <a:spcPts val="0"/>
              </a:spcBef>
              <a:spcAft>
                <a:spcPts val="0"/>
              </a:spcAft>
              <a:buSzPts val="2600"/>
              <a:buChar char="•"/>
            </a:pPr>
            <a:r>
              <a:rPr lang="en-US" sz="2600"/>
              <a:t>$4,000 - Webinar and One-on-One Mentoring</a:t>
            </a:r>
            <a:br>
              <a:rPr lang="en-US" sz="2600"/>
            </a:br>
            <a:r>
              <a:rPr b="1" lang="en-US"/>
              <a:t>Limited to 1</a:t>
            </a:r>
            <a:endParaRPr b="1"/>
          </a:p>
          <a:p>
            <a:pPr indent="0" lvl="0" marL="0" rtl="0" algn="l">
              <a:spcBef>
                <a:spcPts val="1000"/>
              </a:spcBef>
              <a:spcAft>
                <a:spcPts val="0"/>
              </a:spcAft>
              <a:buNone/>
            </a:pPr>
            <a:r>
              <a:t/>
            </a:r>
            <a:endParaRPr sz="2600"/>
          </a:p>
          <a:p>
            <a:pPr indent="0" lvl="0" marL="457200" rtl="0" algn="l">
              <a:spcBef>
                <a:spcPts val="1000"/>
              </a:spcBef>
              <a:spcAft>
                <a:spcPts val="0"/>
              </a:spcAft>
              <a:buNone/>
            </a:pPr>
            <a:r>
              <a:t/>
            </a:r>
            <a:endParaRPr b="1" sz="2600"/>
          </a:p>
        </p:txBody>
      </p:sp>
      <p:sp>
        <p:nvSpPr>
          <p:cNvPr id="447" name="Google Shape;447;p53"/>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0" st="0"/>
                                            </p:txEl>
                                          </p:spTgt>
                                        </p:tgtEl>
                                        <p:attrNameLst>
                                          <p:attrName>style.visibility</p:attrName>
                                        </p:attrNameLst>
                                      </p:cBhvr>
                                      <p:to>
                                        <p:strVal val="visible"/>
                                      </p:to>
                                    </p:set>
                                    <p:animEffect filter="fade" transition="in">
                                      <p:cBhvr>
                                        <p:cTn dur="1000"/>
                                        <p:tgtEl>
                                          <p:spTgt spid="4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1" st="1"/>
                                            </p:txEl>
                                          </p:spTgt>
                                        </p:tgtEl>
                                        <p:attrNameLst>
                                          <p:attrName>style.visibility</p:attrName>
                                        </p:attrNameLst>
                                      </p:cBhvr>
                                      <p:to>
                                        <p:strVal val="visible"/>
                                      </p:to>
                                    </p:set>
                                    <p:animEffect filter="fade" transition="in">
                                      <p:cBhvr>
                                        <p:cTn dur="1000"/>
                                        <p:tgtEl>
                                          <p:spTgt spid="4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2" st="2"/>
                                            </p:txEl>
                                          </p:spTgt>
                                        </p:tgtEl>
                                        <p:attrNameLst>
                                          <p:attrName>style.visibility</p:attrName>
                                        </p:attrNameLst>
                                      </p:cBhvr>
                                      <p:to>
                                        <p:strVal val="visible"/>
                                      </p:to>
                                    </p:set>
                                    <p:animEffect filter="fade" transition="in">
                                      <p:cBhvr>
                                        <p:cTn dur="1000"/>
                                        <p:tgtEl>
                                          <p:spTgt spid="4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3" st="3"/>
                                            </p:txEl>
                                          </p:spTgt>
                                        </p:tgtEl>
                                        <p:attrNameLst>
                                          <p:attrName>style.visibility</p:attrName>
                                        </p:attrNameLst>
                                      </p:cBhvr>
                                      <p:to>
                                        <p:strVal val="visible"/>
                                      </p:to>
                                    </p:set>
                                    <p:animEffect filter="fade" transition="in">
                                      <p:cBhvr>
                                        <p:cTn dur="1000"/>
                                        <p:tgtEl>
                                          <p:spTgt spid="44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4" st="4"/>
                                            </p:txEl>
                                          </p:spTgt>
                                        </p:tgtEl>
                                        <p:attrNameLst>
                                          <p:attrName>style.visibility</p:attrName>
                                        </p:attrNameLst>
                                      </p:cBhvr>
                                      <p:to>
                                        <p:strVal val="visible"/>
                                      </p:to>
                                    </p:set>
                                    <p:animEffect filter="fade" transition="in">
                                      <p:cBhvr>
                                        <p:cTn dur="1000"/>
                                        <p:tgtEl>
                                          <p:spTgt spid="44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5" st="5"/>
                                            </p:txEl>
                                          </p:spTgt>
                                        </p:tgtEl>
                                        <p:attrNameLst>
                                          <p:attrName>style.visibility</p:attrName>
                                        </p:attrNameLst>
                                      </p:cBhvr>
                                      <p:to>
                                        <p:strVal val="visible"/>
                                      </p:to>
                                    </p:set>
                                    <p:animEffect filter="fade" transition="in">
                                      <p:cBhvr>
                                        <p:cTn dur="1000"/>
                                        <p:tgtEl>
                                          <p:spTgt spid="446">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54"/>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3-Week Value Creation Learning Program</a:t>
            </a:r>
            <a:endParaRPr i="1" sz="2900"/>
          </a:p>
        </p:txBody>
      </p:sp>
      <p:sp>
        <p:nvSpPr>
          <p:cNvPr id="453" name="Google Shape;453;p54"/>
          <p:cNvSpPr txBox="1"/>
          <p:nvPr>
            <p:ph idx="1" type="body"/>
          </p:nvPr>
        </p:nvSpPr>
        <p:spPr>
          <a:xfrm>
            <a:off x="1451575" y="2015725"/>
            <a:ext cx="10177200" cy="45867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2600"/>
              <a:t>Early registration discounts* available:</a:t>
            </a:r>
            <a:endParaRPr sz="2600"/>
          </a:p>
          <a:p>
            <a:pPr indent="-393700" lvl="0" marL="457200" rtl="0" algn="l">
              <a:spcBef>
                <a:spcPts val="1000"/>
              </a:spcBef>
              <a:spcAft>
                <a:spcPts val="0"/>
              </a:spcAft>
              <a:buSzPts val="2600"/>
              <a:buChar char="•"/>
            </a:pPr>
            <a:r>
              <a:rPr lang="en-US" sz="2600"/>
              <a:t>20% off if signup before end of 11/30/2020</a:t>
            </a:r>
            <a:br>
              <a:rPr lang="en-US" sz="2600"/>
            </a:br>
            <a:r>
              <a:rPr lang="en-US" sz="2600"/>
              <a:t>Coupon code: </a:t>
            </a:r>
            <a:r>
              <a:rPr b="1" lang="en-US" sz="2600"/>
              <a:t>FPW1130</a:t>
            </a:r>
            <a:endParaRPr sz="2600"/>
          </a:p>
          <a:p>
            <a:pPr indent="-393700" lvl="0" marL="457200" rtl="0" algn="l">
              <a:spcBef>
                <a:spcPts val="0"/>
              </a:spcBef>
              <a:spcAft>
                <a:spcPts val="0"/>
              </a:spcAft>
              <a:buSzPts val="2600"/>
              <a:buChar char="•"/>
            </a:pPr>
            <a:r>
              <a:rPr lang="en-US" sz="2600"/>
              <a:t>10% off if </a:t>
            </a:r>
            <a:r>
              <a:rPr lang="en-US" sz="2600"/>
              <a:t>signup</a:t>
            </a:r>
            <a:r>
              <a:rPr lang="en-US" sz="2600"/>
              <a:t> before end of day 12/15/2020</a:t>
            </a:r>
            <a:br>
              <a:rPr lang="en-US" sz="2600"/>
            </a:br>
            <a:r>
              <a:rPr lang="en-US" sz="2600"/>
              <a:t>Coupon code: </a:t>
            </a:r>
            <a:r>
              <a:rPr b="1" lang="en-US" sz="2600"/>
              <a:t>FPW1215</a:t>
            </a:r>
            <a:endParaRPr b="1" sz="2600"/>
          </a:p>
          <a:p>
            <a:pPr indent="0" lvl="0" marL="0" rtl="0" algn="l">
              <a:spcBef>
                <a:spcPts val="1000"/>
              </a:spcBef>
              <a:spcAft>
                <a:spcPts val="0"/>
              </a:spcAft>
              <a:buNone/>
            </a:pPr>
            <a:r>
              <a:t/>
            </a:r>
            <a:endParaRPr b="1" sz="2600"/>
          </a:p>
          <a:p>
            <a:pPr indent="0" lvl="0" marL="0" rtl="0" algn="l">
              <a:spcBef>
                <a:spcPts val="1000"/>
              </a:spcBef>
              <a:spcAft>
                <a:spcPts val="0"/>
              </a:spcAft>
              <a:buNone/>
            </a:pPr>
            <a:r>
              <a:rPr b="1" lang="en-US" sz="2600" u="sng">
                <a:solidFill>
                  <a:srgbClr val="0000FF"/>
                </a:solidFill>
                <a:hlinkClick r:id="rId3">
                  <a:extLst>
                    <a:ext uri="{A12FA001-AC4F-418D-AE19-62706E023703}">
                      <ahyp:hlinkClr val="tx"/>
                    </a:ext>
                  </a:extLst>
                </a:hlinkClick>
              </a:rPr>
              <a:t>https://hectorgarcia.teachable.com/p/focusedpracticeworkshop2</a:t>
            </a:r>
            <a:endParaRPr b="1" sz="2600">
              <a:solidFill>
                <a:srgbClr val="0000FF"/>
              </a:solidFill>
            </a:endParaRPr>
          </a:p>
          <a:p>
            <a:pPr indent="0" lvl="0" marL="0" rtl="0" algn="l">
              <a:spcBef>
                <a:spcPts val="1000"/>
              </a:spcBef>
              <a:spcAft>
                <a:spcPts val="0"/>
              </a:spcAft>
              <a:buNone/>
            </a:pPr>
            <a:r>
              <a:t/>
            </a:r>
            <a:endParaRPr sz="2600">
              <a:solidFill>
                <a:srgbClr val="0000FF"/>
              </a:solidFill>
            </a:endParaRPr>
          </a:p>
          <a:p>
            <a:pPr indent="0" lvl="0" marL="0" rtl="0" algn="l">
              <a:spcBef>
                <a:spcPts val="1000"/>
              </a:spcBef>
              <a:spcAft>
                <a:spcPts val="0"/>
              </a:spcAft>
              <a:buNone/>
            </a:pPr>
            <a:r>
              <a:t/>
            </a:r>
            <a:endParaRPr sz="2600"/>
          </a:p>
          <a:p>
            <a:pPr indent="0" lvl="0" marL="457200" rtl="0" algn="l">
              <a:spcBef>
                <a:spcPts val="1000"/>
              </a:spcBef>
              <a:spcAft>
                <a:spcPts val="0"/>
              </a:spcAft>
              <a:buNone/>
            </a:pPr>
            <a:r>
              <a:t/>
            </a:r>
            <a:endParaRPr b="1" sz="2600"/>
          </a:p>
        </p:txBody>
      </p:sp>
      <p:sp>
        <p:nvSpPr>
          <p:cNvPr id="454" name="Google Shape;454;p54"/>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0" st="0"/>
                                            </p:txEl>
                                          </p:spTgt>
                                        </p:tgtEl>
                                        <p:attrNameLst>
                                          <p:attrName>style.visibility</p:attrName>
                                        </p:attrNameLst>
                                      </p:cBhvr>
                                      <p:to>
                                        <p:strVal val="visible"/>
                                      </p:to>
                                    </p:set>
                                    <p:animEffect filter="fade" transition="in">
                                      <p:cBhvr>
                                        <p:cTn dur="1000"/>
                                        <p:tgtEl>
                                          <p:spTgt spid="45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1" st="1"/>
                                            </p:txEl>
                                          </p:spTgt>
                                        </p:tgtEl>
                                        <p:attrNameLst>
                                          <p:attrName>style.visibility</p:attrName>
                                        </p:attrNameLst>
                                      </p:cBhvr>
                                      <p:to>
                                        <p:strVal val="visible"/>
                                      </p:to>
                                    </p:set>
                                    <p:animEffect filter="fade" transition="in">
                                      <p:cBhvr>
                                        <p:cTn dur="1000"/>
                                        <p:tgtEl>
                                          <p:spTgt spid="45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2" st="2"/>
                                            </p:txEl>
                                          </p:spTgt>
                                        </p:tgtEl>
                                        <p:attrNameLst>
                                          <p:attrName>style.visibility</p:attrName>
                                        </p:attrNameLst>
                                      </p:cBhvr>
                                      <p:to>
                                        <p:strVal val="visible"/>
                                      </p:to>
                                    </p:set>
                                    <p:animEffect filter="fade" transition="in">
                                      <p:cBhvr>
                                        <p:cTn dur="1000"/>
                                        <p:tgtEl>
                                          <p:spTgt spid="45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3" st="3"/>
                                            </p:txEl>
                                          </p:spTgt>
                                        </p:tgtEl>
                                        <p:attrNameLst>
                                          <p:attrName>style.visibility</p:attrName>
                                        </p:attrNameLst>
                                      </p:cBhvr>
                                      <p:to>
                                        <p:strVal val="visible"/>
                                      </p:to>
                                    </p:set>
                                    <p:animEffect filter="fade" transition="in">
                                      <p:cBhvr>
                                        <p:cTn dur="1000"/>
                                        <p:tgtEl>
                                          <p:spTgt spid="45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4" st="4"/>
                                            </p:txEl>
                                          </p:spTgt>
                                        </p:tgtEl>
                                        <p:attrNameLst>
                                          <p:attrName>style.visibility</p:attrName>
                                        </p:attrNameLst>
                                      </p:cBhvr>
                                      <p:to>
                                        <p:strVal val="visible"/>
                                      </p:to>
                                    </p:set>
                                    <p:animEffect filter="fade" transition="in">
                                      <p:cBhvr>
                                        <p:cTn dur="1000"/>
                                        <p:tgtEl>
                                          <p:spTgt spid="45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5" st="5"/>
                                            </p:txEl>
                                          </p:spTgt>
                                        </p:tgtEl>
                                        <p:attrNameLst>
                                          <p:attrName>style.visibility</p:attrName>
                                        </p:attrNameLst>
                                      </p:cBhvr>
                                      <p:to>
                                        <p:strVal val="visible"/>
                                      </p:to>
                                    </p:set>
                                    <p:animEffect filter="fade" transition="in">
                                      <p:cBhvr>
                                        <p:cTn dur="1000"/>
                                        <p:tgtEl>
                                          <p:spTgt spid="45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6" st="6"/>
                                            </p:txEl>
                                          </p:spTgt>
                                        </p:tgtEl>
                                        <p:attrNameLst>
                                          <p:attrName>style.visibility</p:attrName>
                                        </p:attrNameLst>
                                      </p:cBhvr>
                                      <p:to>
                                        <p:strVal val="visible"/>
                                      </p:to>
                                    </p:set>
                                    <p:animEffect filter="fade" transition="in">
                                      <p:cBhvr>
                                        <p:cTn dur="1000"/>
                                        <p:tgtEl>
                                          <p:spTgt spid="45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xEl>
                                              <p:pRg end="7" st="7"/>
                                            </p:txEl>
                                          </p:spTgt>
                                        </p:tgtEl>
                                        <p:attrNameLst>
                                          <p:attrName>style.visibility</p:attrName>
                                        </p:attrNameLst>
                                      </p:cBhvr>
                                      <p:to>
                                        <p:strVal val="visible"/>
                                      </p:to>
                                    </p:set>
                                    <p:animEffect filter="fade" transition="in">
                                      <p:cBhvr>
                                        <p:cTn dur="1000"/>
                                        <p:tgtEl>
                                          <p:spTgt spid="453">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55"/>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FOCUSED PRACTICE WORKSHOP</a:t>
            </a:r>
            <a:br>
              <a:rPr lang="en-US"/>
            </a:br>
            <a:r>
              <a:rPr i="1" lang="en-US" sz="2900"/>
              <a:t>3-Week Value Creation Learning Program</a:t>
            </a:r>
            <a:endParaRPr i="1" sz="2900"/>
          </a:p>
        </p:txBody>
      </p:sp>
      <p:sp>
        <p:nvSpPr>
          <p:cNvPr id="460" name="Google Shape;460;p55"/>
          <p:cNvSpPr txBox="1"/>
          <p:nvPr>
            <p:ph idx="1" type="body"/>
          </p:nvPr>
        </p:nvSpPr>
        <p:spPr>
          <a:xfrm>
            <a:off x="1451575" y="2015725"/>
            <a:ext cx="10177200" cy="45867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b="1" lang="en-US" sz="2600"/>
              <a:t>Money-back G</a:t>
            </a:r>
            <a:r>
              <a:rPr b="1" lang="en-US" sz="2600"/>
              <a:t>uarantee</a:t>
            </a:r>
            <a:endParaRPr b="1" sz="2600"/>
          </a:p>
          <a:p>
            <a:pPr indent="0" lvl="0" marL="0" rtl="0" algn="l">
              <a:spcBef>
                <a:spcPts val="1000"/>
              </a:spcBef>
              <a:spcAft>
                <a:spcPts val="0"/>
              </a:spcAft>
              <a:buNone/>
            </a:pPr>
            <a:r>
              <a:rPr i="1" lang="en-US" sz="2600"/>
              <a:t>If after first learning session on </a:t>
            </a:r>
            <a:r>
              <a:rPr b="1" i="1" lang="en-US" sz="2600"/>
              <a:t>01/04/2021 </a:t>
            </a:r>
            <a:r>
              <a:rPr i="1" lang="en-US" sz="2600"/>
              <a:t>you don’t see the value of the program, just email me and you will get your money back 100%</a:t>
            </a:r>
            <a:endParaRPr i="1" sz="2600"/>
          </a:p>
          <a:p>
            <a:pPr indent="0" lvl="0" marL="0" rtl="0" algn="l">
              <a:spcBef>
                <a:spcPts val="1000"/>
              </a:spcBef>
              <a:spcAft>
                <a:spcPts val="0"/>
              </a:spcAft>
              <a:buNone/>
            </a:pPr>
            <a:r>
              <a:t/>
            </a:r>
            <a:endParaRPr sz="2600">
              <a:solidFill>
                <a:srgbClr val="0000FF"/>
              </a:solidFill>
            </a:endParaRPr>
          </a:p>
          <a:p>
            <a:pPr indent="0" lvl="0" marL="0" rtl="0" algn="l">
              <a:spcBef>
                <a:spcPts val="1000"/>
              </a:spcBef>
              <a:spcAft>
                <a:spcPts val="0"/>
              </a:spcAft>
              <a:buNone/>
            </a:pPr>
            <a:r>
              <a:t/>
            </a:r>
            <a:endParaRPr sz="2600"/>
          </a:p>
          <a:p>
            <a:pPr indent="0" lvl="0" marL="457200" rtl="0" algn="l">
              <a:spcBef>
                <a:spcPts val="1000"/>
              </a:spcBef>
              <a:spcAft>
                <a:spcPts val="0"/>
              </a:spcAft>
              <a:buNone/>
            </a:pPr>
            <a:r>
              <a:t/>
            </a:r>
            <a:endParaRPr b="1" sz="2600"/>
          </a:p>
        </p:txBody>
      </p:sp>
      <p:sp>
        <p:nvSpPr>
          <p:cNvPr id="461" name="Google Shape;461;p55"/>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0">
                                            <p:txEl>
                                              <p:pRg end="0" st="0"/>
                                            </p:txEl>
                                          </p:spTgt>
                                        </p:tgtEl>
                                        <p:attrNameLst>
                                          <p:attrName>style.visibility</p:attrName>
                                        </p:attrNameLst>
                                      </p:cBhvr>
                                      <p:to>
                                        <p:strVal val="visible"/>
                                      </p:to>
                                    </p:set>
                                    <p:animEffect filter="fade" transition="in">
                                      <p:cBhvr>
                                        <p:cTn dur="1000"/>
                                        <p:tgtEl>
                                          <p:spTgt spid="46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0">
                                            <p:txEl>
                                              <p:pRg end="1" st="1"/>
                                            </p:txEl>
                                          </p:spTgt>
                                        </p:tgtEl>
                                        <p:attrNameLst>
                                          <p:attrName>style.visibility</p:attrName>
                                        </p:attrNameLst>
                                      </p:cBhvr>
                                      <p:to>
                                        <p:strVal val="visible"/>
                                      </p:to>
                                    </p:set>
                                    <p:animEffect filter="fade" transition="in">
                                      <p:cBhvr>
                                        <p:cTn dur="1000"/>
                                        <p:tgtEl>
                                          <p:spTgt spid="46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0">
                                            <p:txEl>
                                              <p:pRg end="2" st="2"/>
                                            </p:txEl>
                                          </p:spTgt>
                                        </p:tgtEl>
                                        <p:attrNameLst>
                                          <p:attrName>style.visibility</p:attrName>
                                        </p:attrNameLst>
                                      </p:cBhvr>
                                      <p:to>
                                        <p:strVal val="visible"/>
                                      </p:to>
                                    </p:set>
                                    <p:animEffect filter="fade" transition="in">
                                      <p:cBhvr>
                                        <p:cTn dur="1000"/>
                                        <p:tgtEl>
                                          <p:spTgt spid="46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0">
                                            <p:txEl>
                                              <p:pRg end="3" st="3"/>
                                            </p:txEl>
                                          </p:spTgt>
                                        </p:tgtEl>
                                        <p:attrNameLst>
                                          <p:attrName>style.visibility</p:attrName>
                                        </p:attrNameLst>
                                      </p:cBhvr>
                                      <p:to>
                                        <p:strVal val="visible"/>
                                      </p:to>
                                    </p:set>
                                    <p:animEffect filter="fade" transition="in">
                                      <p:cBhvr>
                                        <p:cTn dur="1000"/>
                                        <p:tgtEl>
                                          <p:spTgt spid="46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0">
                                            <p:txEl>
                                              <p:pRg end="4" st="4"/>
                                            </p:txEl>
                                          </p:spTgt>
                                        </p:tgtEl>
                                        <p:attrNameLst>
                                          <p:attrName>style.visibility</p:attrName>
                                        </p:attrNameLst>
                                      </p:cBhvr>
                                      <p:to>
                                        <p:strVal val="visible"/>
                                      </p:to>
                                    </p:set>
                                    <p:animEffect filter="fade" transition="in">
                                      <p:cBhvr>
                                        <p:cTn dur="1000"/>
                                        <p:tgtEl>
                                          <p:spTgt spid="460">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5" name="Shape 465"/>
        <p:cNvGrpSpPr/>
        <p:nvPr/>
      </p:nvGrpSpPr>
      <p:grpSpPr>
        <a:xfrm>
          <a:off x="0" y="0"/>
          <a:ext cx="0" cy="0"/>
          <a:chOff x="0" y="0"/>
          <a:chExt cx="0" cy="0"/>
        </a:xfrm>
      </p:grpSpPr>
      <p:sp>
        <p:nvSpPr>
          <p:cNvPr id="466" name="Google Shape;466;p56"/>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Hector’s Library on Pricing and Value Creation</a:t>
            </a:r>
            <a:endParaRPr/>
          </a:p>
        </p:txBody>
      </p:sp>
      <p:sp>
        <p:nvSpPr>
          <p:cNvPr id="467" name="Google Shape;467;p56"/>
          <p:cNvSpPr txBox="1"/>
          <p:nvPr>
            <p:ph idx="1" type="body"/>
          </p:nvPr>
        </p:nvSpPr>
        <p:spPr>
          <a:xfrm>
            <a:off x="1451575" y="2015722"/>
            <a:ext cx="9603300" cy="4842300"/>
          </a:xfrm>
          <a:prstGeom prst="rect">
            <a:avLst/>
          </a:prstGeom>
        </p:spPr>
        <p:txBody>
          <a:bodyPr anchorCtr="0" anchor="t" bIns="45700" lIns="91425" spcFirstLastPara="1" rIns="91425" wrap="square" tIns="45700">
            <a:noAutofit/>
          </a:bodyPr>
          <a:lstStyle/>
          <a:p>
            <a:pPr indent="-365125" lvl="0" marL="457200" rtl="0" algn="l">
              <a:lnSpc>
                <a:spcPct val="200000"/>
              </a:lnSpc>
              <a:spcBef>
                <a:spcPts val="0"/>
              </a:spcBef>
              <a:spcAft>
                <a:spcPts val="0"/>
              </a:spcAft>
              <a:buClr>
                <a:srgbClr val="212338"/>
              </a:buClr>
              <a:buSzPts val="2150"/>
              <a:buFont typeface="Calibri"/>
              <a:buChar char="●"/>
            </a:pPr>
            <a:r>
              <a:rPr b="1" lang="en-US" sz="2150">
                <a:solidFill>
                  <a:srgbClr val="212338"/>
                </a:solidFill>
                <a:latin typeface="Calibri"/>
                <a:ea typeface="Calibri"/>
                <a:cs typeface="Calibri"/>
                <a:sym typeface="Calibri"/>
              </a:rPr>
              <a:t>Ron Baker: </a:t>
            </a:r>
            <a:r>
              <a:rPr b="1" lang="en-US" sz="2150" u="sng">
                <a:solidFill>
                  <a:schemeClr val="hlink"/>
                </a:solidFill>
                <a:latin typeface="Calibri"/>
                <a:ea typeface="Calibri"/>
                <a:cs typeface="Calibri"/>
                <a:sym typeface="Calibri"/>
                <a:hlinkClick r:id="rId3"/>
              </a:rPr>
              <a:t>Implementing Value Pricing</a:t>
            </a:r>
            <a:endParaRPr b="1" sz="2150">
              <a:solidFill>
                <a:srgbClr val="212338"/>
              </a:solidFill>
              <a:latin typeface="Calibri"/>
              <a:ea typeface="Calibri"/>
              <a:cs typeface="Calibri"/>
              <a:sym typeface="Calibri"/>
            </a:endParaRPr>
          </a:p>
          <a:p>
            <a:pPr indent="-365125" lvl="0" marL="457200" rtl="0" algn="l">
              <a:lnSpc>
                <a:spcPct val="200000"/>
              </a:lnSpc>
              <a:spcBef>
                <a:spcPts val="0"/>
              </a:spcBef>
              <a:spcAft>
                <a:spcPts val="0"/>
              </a:spcAft>
              <a:buClr>
                <a:srgbClr val="212338"/>
              </a:buClr>
              <a:buSzPts val="2150"/>
              <a:buFont typeface="Calibri"/>
              <a:buChar char="●"/>
            </a:pPr>
            <a:r>
              <a:rPr b="1" lang="en-US" sz="2150">
                <a:solidFill>
                  <a:srgbClr val="212338"/>
                </a:solidFill>
                <a:latin typeface="Calibri"/>
                <a:ea typeface="Calibri"/>
                <a:cs typeface="Calibri"/>
                <a:sym typeface="Calibri"/>
              </a:rPr>
              <a:t>Rhondalynn-Korolak: </a:t>
            </a:r>
            <a:r>
              <a:rPr b="1" lang="en-US" sz="2150" u="sng">
                <a:solidFill>
                  <a:schemeClr val="hlink"/>
                </a:solidFill>
                <a:latin typeface="Calibri"/>
                <a:ea typeface="Calibri"/>
                <a:cs typeface="Calibri"/>
                <a:sym typeface="Calibri"/>
                <a:hlinkClick r:id="rId4"/>
              </a:rPr>
              <a:t>Pricing Value</a:t>
            </a:r>
            <a:endParaRPr b="1" sz="2150">
              <a:solidFill>
                <a:srgbClr val="212338"/>
              </a:solidFill>
              <a:latin typeface="Calibri"/>
              <a:ea typeface="Calibri"/>
              <a:cs typeface="Calibri"/>
              <a:sym typeface="Calibri"/>
            </a:endParaRPr>
          </a:p>
          <a:p>
            <a:pPr indent="-365125" lvl="0" marL="457200" rtl="0" algn="l">
              <a:lnSpc>
                <a:spcPct val="200000"/>
              </a:lnSpc>
              <a:spcBef>
                <a:spcPts val="0"/>
              </a:spcBef>
              <a:spcAft>
                <a:spcPts val="0"/>
              </a:spcAft>
              <a:buClr>
                <a:srgbClr val="212338"/>
              </a:buClr>
              <a:buSzPts val="2150"/>
              <a:buFont typeface="Calibri"/>
              <a:buChar char="●"/>
            </a:pPr>
            <a:r>
              <a:rPr b="1" lang="en-US" sz="2150">
                <a:solidFill>
                  <a:srgbClr val="212338"/>
                </a:solidFill>
                <a:latin typeface="Calibri"/>
                <a:ea typeface="Calibri"/>
                <a:cs typeface="Calibri"/>
                <a:sym typeface="Calibri"/>
              </a:rPr>
              <a:t>Alan Weiss: </a:t>
            </a:r>
            <a:r>
              <a:rPr b="1" lang="en-US" sz="2150" u="sng">
                <a:solidFill>
                  <a:schemeClr val="hlink"/>
                </a:solidFill>
                <a:latin typeface="Calibri"/>
                <a:ea typeface="Calibri"/>
                <a:cs typeface="Calibri"/>
                <a:sym typeface="Calibri"/>
                <a:hlinkClick r:id="rId5"/>
              </a:rPr>
              <a:t>Value-Based Fees</a:t>
            </a:r>
            <a:endParaRPr b="1" sz="2150">
              <a:solidFill>
                <a:srgbClr val="212338"/>
              </a:solidFill>
              <a:latin typeface="Calibri"/>
              <a:ea typeface="Calibri"/>
              <a:cs typeface="Calibri"/>
              <a:sym typeface="Calibri"/>
            </a:endParaRPr>
          </a:p>
          <a:p>
            <a:pPr indent="-365125" lvl="0" marL="457200" rtl="0" algn="l">
              <a:lnSpc>
                <a:spcPct val="200000"/>
              </a:lnSpc>
              <a:spcBef>
                <a:spcPts val="0"/>
              </a:spcBef>
              <a:spcAft>
                <a:spcPts val="0"/>
              </a:spcAft>
              <a:buClr>
                <a:srgbClr val="212338"/>
              </a:buClr>
              <a:buSzPts val="2150"/>
              <a:buFont typeface="Calibri"/>
              <a:buChar char="●"/>
            </a:pPr>
            <a:r>
              <a:rPr b="1" lang="en-US" sz="2150">
                <a:solidFill>
                  <a:srgbClr val="212338"/>
                </a:solidFill>
                <a:latin typeface="Calibri"/>
                <a:ea typeface="Calibri"/>
                <a:cs typeface="Calibri"/>
                <a:sym typeface="Calibri"/>
              </a:rPr>
              <a:t>Markus Husemann-Kopetzky: </a:t>
            </a:r>
            <a:r>
              <a:rPr b="1" lang="en-US" sz="2150" u="sng">
                <a:solidFill>
                  <a:schemeClr val="hlink"/>
                </a:solidFill>
                <a:latin typeface="Calibri"/>
                <a:ea typeface="Calibri"/>
                <a:cs typeface="Calibri"/>
                <a:sym typeface="Calibri"/>
                <a:hlinkClick r:id="rId6"/>
              </a:rPr>
              <a:t>Handbook on the Psychology of Pricing</a:t>
            </a:r>
            <a:endParaRPr b="1" sz="2150">
              <a:solidFill>
                <a:srgbClr val="212338"/>
              </a:solidFill>
              <a:latin typeface="Calibri"/>
              <a:ea typeface="Calibri"/>
              <a:cs typeface="Calibri"/>
              <a:sym typeface="Calibri"/>
            </a:endParaRPr>
          </a:p>
          <a:p>
            <a:pPr indent="-365125" lvl="0" marL="457200" rtl="0" algn="l">
              <a:lnSpc>
                <a:spcPct val="200000"/>
              </a:lnSpc>
              <a:spcBef>
                <a:spcPts val="0"/>
              </a:spcBef>
              <a:spcAft>
                <a:spcPts val="0"/>
              </a:spcAft>
              <a:buClr>
                <a:srgbClr val="212338"/>
              </a:buClr>
              <a:buSzPts val="2150"/>
              <a:buFont typeface="Calibri"/>
              <a:buChar char="●"/>
            </a:pPr>
            <a:r>
              <a:rPr b="1" lang="en-US" sz="2150">
                <a:solidFill>
                  <a:srgbClr val="212338"/>
                </a:solidFill>
                <a:latin typeface="Calibri"/>
                <a:ea typeface="Calibri"/>
                <a:cs typeface="Calibri"/>
                <a:sym typeface="Calibri"/>
              </a:rPr>
              <a:t>Bartley J. Madden: </a:t>
            </a:r>
            <a:r>
              <a:rPr b="1" lang="en-US" sz="2150" u="sng">
                <a:solidFill>
                  <a:schemeClr val="hlink"/>
                </a:solidFill>
                <a:latin typeface="Calibri"/>
                <a:ea typeface="Calibri"/>
                <a:cs typeface="Calibri"/>
                <a:sym typeface="Calibri"/>
                <a:hlinkClick r:id="rId7"/>
              </a:rPr>
              <a:t>Value Creation Principles</a:t>
            </a:r>
            <a:endParaRPr b="1" sz="2150">
              <a:solidFill>
                <a:srgbClr val="212338"/>
              </a:solidFill>
              <a:latin typeface="Calibri"/>
              <a:ea typeface="Calibri"/>
              <a:cs typeface="Calibri"/>
              <a:sym typeface="Calibri"/>
            </a:endParaRPr>
          </a:p>
          <a:p>
            <a:pPr indent="-365125" lvl="0" marL="457200" rtl="0" algn="l">
              <a:lnSpc>
                <a:spcPct val="200000"/>
              </a:lnSpc>
              <a:spcBef>
                <a:spcPts val="0"/>
              </a:spcBef>
              <a:spcAft>
                <a:spcPts val="0"/>
              </a:spcAft>
              <a:buClr>
                <a:srgbClr val="212338"/>
              </a:buClr>
              <a:buSzPts val="2150"/>
              <a:buFont typeface="Calibri"/>
              <a:buChar char="●"/>
            </a:pPr>
            <a:r>
              <a:rPr b="1" lang="en-US" sz="2150">
                <a:solidFill>
                  <a:srgbClr val="212338"/>
                </a:solidFill>
                <a:latin typeface="Calibri"/>
                <a:ea typeface="Calibri"/>
                <a:cs typeface="Calibri"/>
                <a:sym typeface="Calibri"/>
              </a:rPr>
              <a:t>Peter </a:t>
            </a:r>
            <a:r>
              <a:rPr b="1" lang="en-US" sz="2150">
                <a:solidFill>
                  <a:srgbClr val="212338"/>
                </a:solidFill>
                <a:latin typeface="Calibri"/>
                <a:ea typeface="Calibri"/>
                <a:cs typeface="Calibri"/>
                <a:sym typeface="Calibri"/>
              </a:rPr>
              <a:t>Thiel</a:t>
            </a:r>
            <a:r>
              <a:rPr b="1" lang="en-US" sz="2150">
                <a:solidFill>
                  <a:srgbClr val="212338"/>
                </a:solidFill>
                <a:latin typeface="Calibri"/>
                <a:ea typeface="Calibri"/>
                <a:cs typeface="Calibri"/>
                <a:sym typeface="Calibri"/>
              </a:rPr>
              <a:t>: Zero to One</a:t>
            </a:r>
            <a:endParaRPr b="1" sz="2150">
              <a:solidFill>
                <a:srgbClr val="212338"/>
              </a:solidFill>
              <a:latin typeface="Calibri"/>
              <a:ea typeface="Calibri"/>
              <a:cs typeface="Calibri"/>
              <a:sym typeface="Calibri"/>
            </a:endParaRPr>
          </a:p>
          <a:p>
            <a:pPr indent="0" lvl="0" marL="0" rtl="0" algn="l">
              <a:spcBef>
                <a:spcPts val="1900"/>
              </a:spcBef>
              <a:spcAft>
                <a:spcPts val="0"/>
              </a:spcAft>
              <a:buNone/>
            </a:pPr>
            <a:r>
              <a:t/>
            </a:r>
            <a:endParaRPr sz="2100"/>
          </a:p>
        </p:txBody>
      </p:sp>
      <p:sp>
        <p:nvSpPr>
          <p:cNvPr id="468" name="Google Shape;468;p56"/>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2" name="Shape 472"/>
        <p:cNvGrpSpPr/>
        <p:nvPr/>
      </p:nvGrpSpPr>
      <p:grpSpPr>
        <a:xfrm>
          <a:off x="0" y="0"/>
          <a:ext cx="0" cy="0"/>
          <a:chOff x="0" y="0"/>
          <a:chExt cx="0" cy="0"/>
        </a:xfrm>
      </p:grpSpPr>
      <p:sp>
        <p:nvSpPr>
          <p:cNvPr id="473" name="Google Shape;473;p57"/>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Hector’s Library on Positioning &amp; </a:t>
            </a:r>
            <a:r>
              <a:rPr lang="en-US"/>
              <a:t>Marketing</a:t>
            </a:r>
            <a:r>
              <a:rPr lang="en-US"/>
              <a:t> Strategy</a:t>
            </a:r>
            <a:endParaRPr/>
          </a:p>
        </p:txBody>
      </p:sp>
      <p:sp>
        <p:nvSpPr>
          <p:cNvPr id="474" name="Google Shape;474;p57"/>
          <p:cNvSpPr txBox="1"/>
          <p:nvPr>
            <p:ph idx="1" type="body"/>
          </p:nvPr>
        </p:nvSpPr>
        <p:spPr>
          <a:xfrm>
            <a:off x="1451575" y="2015724"/>
            <a:ext cx="9603300" cy="3713400"/>
          </a:xfrm>
          <a:prstGeom prst="rect">
            <a:avLst/>
          </a:prstGeom>
        </p:spPr>
        <p:txBody>
          <a:bodyPr anchorCtr="0" anchor="t" bIns="45700" lIns="91425" spcFirstLastPara="1" rIns="91425" wrap="square" tIns="45700">
            <a:noAutofit/>
          </a:bodyPr>
          <a:lstStyle/>
          <a:p>
            <a:pPr indent="-361950" lvl="0" marL="457200" rtl="0" algn="l">
              <a:lnSpc>
                <a:spcPct val="200000"/>
              </a:lnSpc>
              <a:spcBef>
                <a:spcPts val="0"/>
              </a:spcBef>
              <a:spcAft>
                <a:spcPts val="0"/>
              </a:spcAft>
              <a:buClr>
                <a:srgbClr val="212338"/>
              </a:buClr>
              <a:buSzPts val="2100"/>
              <a:buFont typeface="Calibri"/>
              <a:buChar char="●"/>
            </a:pPr>
            <a:r>
              <a:rPr b="1" lang="en-US" sz="2100">
                <a:solidFill>
                  <a:srgbClr val="212338"/>
                </a:solidFill>
                <a:latin typeface="Calibri"/>
                <a:ea typeface="Calibri"/>
                <a:cs typeface="Calibri"/>
                <a:sym typeface="Calibri"/>
              </a:rPr>
              <a:t>Tim Williams: </a:t>
            </a:r>
            <a:r>
              <a:rPr b="1" lang="en-US" sz="2100" u="sng">
                <a:solidFill>
                  <a:schemeClr val="hlink"/>
                </a:solidFill>
                <a:latin typeface="Calibri"/>
                <a:ea typeface="Calibri"/>
                <a:cs typeface="Calibri"/>
                <a:sym typeface="Calibri"/>
                <a:hlinkClick r:id="rId3"/>
              </a:rPr>
              <a:t>Positioning for Professionals</a:t>
            </a:r>
            <a:endParaRPr b="1" sz="2100">
              <a:solidFill>
                <a:srgbClr val="212338"/>
              </a:solidFill>
              <a:latin typeface="Calibri"/>
              <a:ea typeface="Calibri"/>
              <a:cs typeface="Calibri"/>
              <a:sym typeface="Calibri"/>
            </a:endParaRPr>
          </a:p>
          <a:p>
            <a:pPr indent="-361950" lvl="0" marL="457200" rtl="0" algn="l">
              <a:lnSpc>
                <a:spcPct val="200000"/>
              </a:lnSpc>
              <a:spcBef>
                <a:spcPts val="0"/>
              </a:spcBef>
              <a:spcAft>
                <a:spcPts val="0"/>
              </a:spcAft>
              <a:buClr>
                <a:srgbClr val="212338"/>
              </a:buClr>
              <a:buSzPts val="2100"/>
              <a:buFont typeface="Calibri"/>
              <a:buChar char="●"/>
            </a:pPr>
            <a:r>
              <a:rPr b="1" lang="en-US" sz="2100">
                <a:solidFill>
                  <a:srgbClr val="212338"/>
                </a:solidFill>
                <a:latin typeface="Calibri"/>
                <a:ea typeface="Calibri"/>
                <a:cs typeface="Calibri"/>
                <a:sym typeface="Calibri"/>
              </a:rPr>
              <a:t>Blair Enns: </a:t>
            </a:r>
            <a:r>
              <a:rPr b="1" lang="en-US" sz="2100" u="sng">
                <a:solidFill>
                  <a:schemeClr val="hlink"/>
                </a:solidFill>
                <a:latin typeface="Calibri"/>
                <a:ea typeface="Calibri"/>
                <a:cs typeface="Calibri"/>
                <a:sym typeface="Calibri"/>
                <a:hlinkClick r:id="rId4"/>
              </a:rPr>
              <a:t>Win Without Pitching Manifesto</a:t>
            </a:r>
            <a:endParaRPr b="1" sz="2100">
              <a:solidFill>
                <a:srgbClr val="212338"/>
              </a:solidFill>
              <a:latin typeface="Calibri"/>
              <a:ea typeface="Calibri"/>
              <a:cs typeface="Calibri"/>
              <a:sym typeface="Calibri"/>
            </a:endParaRPr>
          </a:p>
          <a:p>
            <a:pPr indent="-361950" lvl="0" marL="457200" rtl="0" algn="l">
              <a:lnSpc>
                <a:spcPct val="200000"/>
              </a:lnSpc>
              <a:spcBef>
                <a:spcPts val="0"/>
              </a:spcBef>
              <a:spcAft>
                <a:spcPts val="0"/>
              </a:spcAft>
              <a:buClr>
                <a:srgbClr val="212338"/>
              </a:buClr>
              <a:buSzPts val="2100"/>
              <a:buFont typeface="Calibri"/>
              <a:buChar char="●"/>
            </a:pPr>
            <a:r>
              <a:rPr b="1" lang="en-US" sz="2100">
                <a:solidFill>
                  <a:srgbClr val="212338"/>
                </a:solidFill>
                <a:latin typeface="Calibri"/>
                <a:ea typeface="Calibri"/>
                <a:cs typeface="Calibri"/>
                <a:sym typeface="Calibri"/>
              </a:rPr>
              <a:t>Donald Miller: </a:t>
            </a:r>
            <a:r>
              <a:rPr b="1" lang="en-US" sz="2100" u="sng">
                <a:solidFill>
                  <a:schemeClr val="hlink"/>
                </a:solidFill>
                <a:latin typeface="Calibri"/>
                <a:ea typeface="Calibri"/>
                <a:cs typeface="Calibri"/>
                <a:sym typeface="Calibri"/>
                <a:hlinkClick r:id="rId5"/>
              </a:rPr>
              <a:t>Building a StoryBrand</a:t>
            </a:r>
            <a:endParaRPr b="1" sz="2100">
              <a:solidFill>
                <a:srgbClr val="212338"/>
              </a:solidFill>
              <a:latin typeface="Calibri"/>
              <a:ea typeface="Calibri"/>
              <a:cs typeface="Calibri"/>
              <a:sym typeface="Calibri"/>
            </a:endParaRPr>
          </a:p>
          <a:p>
            <a:pPr indent="-361950" lvl="0" marL="457200" rtl="0" algn="l">
              <a:lnSpc>
                <a:spcPct val="200000"/>
              </a:lnSpc>
              <a:spcBef>
                <a:spcPts val="0"/>
              </a:spcBef>
              <a:spcAft>
                <a:spcPts val="0"/>
              </a:spcAft>
              <a:buClr>
                <a:srgbClr val="212338"/>
              </a:buClr>
              <a:buSzPts val="2100"/>
              <a:buFont typeface="Calibri"/>
              <a:buChar char="●"/>
            </a:pPr>
            <a:r>
              <a:rPr b="1" lang="en-US" sz="2100">
                <a:solidFill>
                  <a:srgbClr val="212338"/>
                </a:solidFill>
                <a:latin typeface="Calibri"/>
                <a:ea typeface="Calibri"/>
                <a:cs typeface="Calibri"/>
                <a:sym typeface="Calibri"/>
              </a:rPr>
              <a:t>Seth Godin: </a:t>
            </a:r>
            <a:r>
              <a:rPr b="1" lang="en-US" sz="2100" u="sng">
                <a:solidFill>
                  <a:schemeClr val="hlink"/>
                </a:solidFill>
                <a:latin typeface="Calibri"/>
                <a:ea typeface="Calibri"/>
                <a:cs typeface="Calibri"/>
                <a:sym typeface="Calibri"/>
                <a:hlinkClick r:id="rId6"/>
              </a:rPr>
              <a:t>Purple Cow</a:t>
            </a:r>
            <a:endParaRPr b="1" sz="2100">
              <a:solidFill>
                <a:srgbClr val="212338"/>
              </a:solidFill>
              <a:latin typeface="Calibri"/>
              <a:ea typeface="Calibri"/>
              <a:cs typeface="Calibri"/>
              <a:sym typeface="Calibri"/>
            </a:endParaRPr>
          </a:p>
          <a:p>
            <a:pPr indent="-361950" lvl="0" marL="457200" rtl="0" algn="l">
              <a:lnSpc>
                <a:spcPct val="200000"/>
              </a:lnSpc>
              <a:spcBef>
                <a:spcPts val="0"/>
              </a:spcBef>
              <a:spcAft>
                <a:spcPts val="0"/>
              </a:spcAft>
              <a:buClr>
                <a:srgbClr val="212338"/>
              </a:buClr>
              <a:buSzPts val="2100"/>
              <a:buFont typeface="Calibri"/>
              <a:buChar char="●"/>
            </a:pPr>
            <a:r>
              <a:rPr b="1" lang="en-US" sz="2100">
                <a:solidFill>
                  <a:srgbClr val="212338"/>
                </a:solidFill>
                <a:latin typeface="Calibri"/>
                <a:ea typeface="Calibri"/>
                <a:cs typeface="Calibri"/>
                <a:sym typeface="Calibri"/>
              </a:rPr>
              <a:t>W. Chan Kim: </a:t>
            </a:r>
            <a:r>
              <a:rPr b="1" lang="en-US" sz="2100" u="sng">
                <a:solidFill>
                  <a:schemeClr val="hlink"/>
                </a:solidFill>
                <a:latin typeface="Calibri"/>
                <a:ea typeface="Calibri"/>
                <a:cs typeface="Calibri"/>
                <a:sym typeface="Calibri"/>
                <a:hlinkClick r:id="rId7"/>
              </a:rPr>
              <a:t>Blue Ocean Strategy</a:t>
            </a:r>
            <a:endParaRPr b="1" sz="2100">
              <a:solidFill>
                <a:srgbClr val="212338"/>
              </a:solidFill>
              <a:latin typeface="Calibri"/>
              <a:ea typeface="Calibri"/>
              <a:cs typeface="Calibri"/>
              <a:sym typeface="Calibri"/>
            </a:endParaRPr>
          </a:p>
          <a:p>
            <a:pPr indent="-320675" lvl="0" marL="457200" rtl="0" algn="l">
              <a:lnSpc>
                <a:spcPct val="200000"/>
              </a:lnSpc>
              <a:spcBef>
                <a:spcPts val="0"/>
              </a:spcBef>
              <a:spcAft>
                <a:spcPts val="0"/>
              </a:spcAft>
              <a:buClr>
                <a:srgbClr val="212338"/>
              </a:buClr>
              <a:buSzPts val="1450"/>
              <a:buFont typeface="Calibri"/>
              <a:buChar char="●"/>
            </a:pPr>
            <a:r>
              <a:rPr b="1" lang="en-US" sz="2100">
                <a:solidFill>
                  <a:srgbClr val="212338"/>
                </a:solidFill>
                <a:latin typeface="Calibri"/>
                <a:ea typeface="Calibri"/>
                <a:cs typeface="Calibri"/>
                <a:sym typeface="Calibri"/>
              </a:rPr>
              <a:t>Rory Sutherland: </a:t>
            </a:r>
            <a:r>
              <a:rPr b="1" lang="en-US" sz="2100" u="sng">
                <a:solidFill>
                  <a:schemeClr val="hlink"/>
                </a:solidFill>
                <a:latin typeface="Calibri"/>
                <a:ea typeface="Calibri"/>
                <a:cs typeface="Calibri"/>
                <a:sym typeface="Calibri"/>
                <a:hlinkClick r:id="rId8"/>
              </a:rPr>
              <a:t>Alchemy</a:t>
            </a:r>
            <a:endParaRPr b="1" sz="2100">
              <a:solidFill>
                <a:srgbClr val="212338"/>
              </a:solidFill>
              <a:latin typeface="Calibri"/>
              <a:ea typeface="Calibri"/>
              <a:cs typeface="Calibri"/>
              <a:sym typeface="Calibri"/>
            </a:endParaRPr>
          </a:p>
          <a:p>
            <a:pPr indent="0" lvl="0" marL="0" rtl="0" algn="l">
              <a:spcBef>
                <a:spcPts val="1900"/>
              </a:spcBef>
              <a:spcAft>
                <a:spcPts val="0"/>
              </a:spcAft>
              <a:buNone/>
            </a:pPr>
            <a:r>
              <a:t/>
            </a:r>
            <a:endParaRPr sz="2100"/>
          </a:p>
        </p:txBody>
      </p:sp>
      <p:sp>
        <p:nvSpPr>
          <p:cNvPr id="475" name="Google Shape;475;p57"/>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58"/>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Hector’s Library on Productizing, Subscription Services, and Streamlining your Business</a:t>
            </a:r>
            <a:endParaRPr/>
          </a:p>
        </p:txBody>
      </p:sp>
      <p:sp>
        <p:nvSpPr>
          <p:cNvPr id="481" name="Google Shape;481;p58"/>
          <p:cNvSpPr txBox="1"/>
          <p:nvPr>
            <p:ph idx="1" type="body"/>
          </p:nvPr>
        </p:nvSpPr>
        <p:spPr>
          <a:xfrm>
            <a:off x="1451579" y="2015732"/>
            <a:ext cx="9603300" cy="3450600"/>
          </a:xfrm>
          <a:prstGeom prst="rect">
            <a:avLst/>
          </a:prstGeom>
        </p:spPr>
        <p:txBody>
          <a:bodyPr anchorCtr="0" anchor="t" bIns="45700" lIns="91425" spcFirstLastPara="1" rIns="91425" wrap="square" tIns="45700">
            <a:noAutofit/>
          </a:bodyPr>
          <a:lstStyle/>
          <a:p>
            <a:pPr indent="-371475" lvl="0" marL="457200" rtl="0" algn="l">
              <a:lnSpc>
                <a:spcPct val="200000"/>
              </a:lnSpc>
              <a:spcBef>
                <a:spcPts val="0"/>
              </a:spcBef>
              <a:spcAft>
                <a:spcPts val="0"/>
              </a:spcAft>
              <a:buClr>
                <a:srgbClr val="212338"/>
              </a:buClr>
              <a:buSzPts val="2250"/>
              <a:buFont typeface="Calibri"/>
              <a:buChar char="●"/>
            </a:pPr>
            <a:r>
              <a:rPr b="1" lang="en-US" sz="2250" u="sng">
                <a:solidFill>
                  <a:schemeClr val="hlink"/>
                </a:solidFill>
                <a:latin typeface="Calibri"/>
                <a:ea typeface="Calibri"/>
                <a:cs typeface="Calibri"/>
                <a:sym typeface="Calibri"/>
                <a:hlinkClick r:id="rId3"/>
              </a:rPr>
              <a:t>Tien Tzou: Subscribed</a:t>
            </a:r>
            <a:endParaRPr b="1" sz="2250">
              <a:solidFill>
                <a:srgbClr val="212338"/>
              </a:solidFill>
              <a:latin typeface="Calibri"/>
              <a:ea typeface="Calibri"/>
              <a:cs typeface="Calibri"/>
              <a:sym typeface="Calibri"/>
            </a:endParaRPr>
          </a:p>
          <a:p>
            <a:pPr indent="-371475" lvl="0" marL="457200" rtl="0" algn="l">
              <a:lnSpc>
                <a:spcPct val="200000"/>
              </a:lnSpc>
              <a:spcBef>
                <a:spcPts val="0"/>
              </a:spcBef>
              <a:spcAft>
                <a:spcPts val="0"/>
              </a:spcAft>
              <a:buClr>
                <a:srgbClr val="212338"/>
              </a:buClr>
              <a:buSzPts val="2250"/>
              <a:buFont typeface="Calibri"/>
              <a:buChar char="●"/>
            </a:pPr>
            <a:r>
              <a:rPr b="1" lang="en-US" sz="2250">
                <a:solidFill>
                  <a:srgbClr val="212338"/>
                </a:solidFill>
                <a:latin typeface="Calibri"/>
                <a:ea typeface="Calibri"/>
                <a:cs typeface="Calibri"/>
                <a:sym typeface="Calibri"/>
              </a:rPr>
              <a:t>John Warrillow: </a:t>
            </a:r>
            <a:r>
              <a:rPr b="1" lang="en-US" sz="2250" u="sng">
                <a:solidFill>
                  <a:schemeClr val="hlink"/>
                </a:solidFill>
                <a:latin typeface="Calibri"/>
                <a:ea typeface="Calibri"/>
                <a:cs typeface="Calibri"/>
                <a:sym typeface="Calibri"/>
                <a:hlinkClick r:id="rId4"/>
              </a:rPr>
              <a:t>The Automatic Customer</a:t>
            </a:r>
            <a:endParaRPr b="1" sz="2250">
              <a:solidFill>
                <a:srgbClr val="212338"/>
              </a:solidFill>
              <a:latin typeface="Calibri"/>
              <a:ea typeface="Calibri"/>
              <a:cs typeface="Calibri"/>
              <a:sym typeface="Calibri"/>
            </a:endParaRPr>
          </a:p>
          <a:p>
            <a:pPr indent="-371475" lvl="0" marL="457200" rtl="0" algn="l">
              <a:lnSpc>
                <a:spcPct val="200000"/>
              </a:lnSpc>
              <a:spcBef>
                <a:spcPts val="0"/>
              </a:spcBef>
              <a:spcAft>
                <a:spcPts val="0"/>
              </a:spcAft>
              <a:buClr>
                <a:srgbClr val="212338"/>
              </a:buClr>
              <a:buSzPts val="2250"/>
              <a:buFont typeface="Calibri"/>
              <a:buChar char="●"/>
            </a:pPr>
            <a:r>
              <a:rPr b="1" lang="en-US" sz="2250">
                <a:solidFill>
                  <a:srgbClr val="212338"/>
                </a:solidFill>
                <a:latin typeface="Calibri"/>
                <a:ea typeface="Calibri"/>
                <a:cs typeface="Calibri"/>
                <a:sym typeface="Calibri"/>
              </a:rPr>
              <a:t>Joseph Pine: </a:t>
            </a:r>
            <a:r>
              <a:rPr b="1" lang="en-US" sz="2250" u="sng">
                <a:solidFill>
                  <a:schemeClr val="hlink"/>
                </a:solidFill>
                <a:latin typeface="Calibri"/>
                <a:ea typeface="Calibri"/>
                <a:cs typeface="Calibri"/>
                <a:sym typeface="Calibri"/>
                <a:hlinkClick r:id="rId5"/>
              </a:rPr>
              <a:t>The Experience Economy</a:t>
            </a:r>
            <a:endParaRPr b="1" sz="2250">
              <a:solidFill>
                <a:srgbClr val="212338"/>
              </a:solidFill>
              <a:latin typeface="Calibri"/>
              <a:ea typeface="Calibri"/>
              <a:cs typeface="Calibri"/>
              <a:sym typeface="Calibri"/>
            </a:endParaRPr>
          </a:p>
          <a:p>
            <a:pPr indent="-371475" lvl="0" marL="457200" rtl="0" algn="l">
              <a:lnSpc>
                <a:spcPct val="200000"/>
              </a:lnSpc>
              <a:spcBef>
                <a:spcPts val="0"/>
              </a:spcBef>
              <a:spcAft>
                <a:spcPts val="0"/>
              </a:spcAft>
              <a:buClr>
                <a:srgbClr val="212338"/>
              </a:buClr>
              <a:buSzPts val="2250"/>
              <a:buFont typeface="Calibri"/>
              <a:buChar char="●"/>
            </a:pPr>
            <a:r>
              <a:rPr b="1" lang="en-US" sz="2250">
                <a:solidFill>
                  <a:srgbClr val="212338"/>
                </a:solidFill>
                <a:latin typeface="Calibri"/>
                <a:ea typeface="Calibri"/>
                <a:cs typeface="Calibri"/>
                <a:sym typeface="Calibri"/>
              </a:rPr>
              <a:t>Clayton Christensen: </a:t>
            </a:r>
            <a:r>
              <a:rPr b="1" lang="en-US" sz="2250" u="sng">
                <a:solidFill>
                  <a:schemeClr val="hlink"/>
                </a:solidFill>
                <a:latin typeface="Calibri"/>
                <a:ea typeface="Calibri"/>
                <a:cs typeface="Calibri"/>
                <a:sym typeface="Calibri"/>
                <a:hlinkClick r:id="rId6"/>
              </a:rPr>
              <a:t>Competing Against Luck</a:t>
            </a:r>
            <a:endParaRPr b="1" sz="2250">
              <a:solidFill>
                <a:srgbClr val="212338"/>
              </a:solidFill>
              <a:latin typeface="Calibri"/>
              <a:ea typeface="Calibri"/>
              <a:cs typeface="Calibri"/>
              <a:sym typeface="Calibri"/>
            </a:endParaRPr>
          </a:p>
          <a:p>
            <a:pPr indent="-371475" lvl="0" marL="457200" rtl="0" algn="l">
              <a:lnSpc>
                <a:spcPct val="200000"/>
              </a:lnSpc>
              <a:spcBef>
                <a:spcPts val="0"/>
              </a:spcBef>
              <a:spcAft>
                <a:spcPts val="0"/>
              </a:spcAft>
              <a:buClr>
                <a:srgbClr val="212338"/>
              </a:buClr>
              <a:buSzPts val="2250"/>
              <a:buFont typeface="Calibri"/>
              <a:buChar char="●"/>
            </a:pPr>
            <a:r>
              <a:rPr b="1" lang="en-US" sz="2250">
                <a:solidFill>
                  <a:srgbClr val="212338"/>
                </a:solidFill>
                <a:latin typeface="Calibri"/>
                <a:ea typeface="Calibri"/>
                <a:cs typeface="Calibri"/>
                <a:sym typeface="Calibri"/>
              </a:rPr>
              <a:t>Michael Gerber: </a:t>
            </a:r>
            <a:r>
              <a:rPr b="1" lang="en-US" sz="2250" u="sng">
                <a:solidFill>
                  <a:schemeClr val="hlink"/>
                </a:solidFill>
                <a:latin typeface="Calibri"/>
                <a:ea typeface="Calibri"/>
                <a:cs typeface="Calibri"/>
                <a:sym typeface="Calibri"/>
                <a:hlinkClick r:id="rId7"/>
              </a:rPr>
              <a:t>The E-Myth</a:t>
            </a:r>
            <a:endParaRPr b="1" sz="2250">
              <a:solidFill>
                <a:srgbClr val="212338"/>
              </a:solidFill>
              <a:latin typeface="Calibri"/>
              <a:ea typeface="Calibri"/>
              <a:cs typeface="Calibri"/>
              <a:sym typeface="Calibri"/>
            </a:endParaRPr>
          </a:p>
          <a:p>
            <a:pPr indent="0" lvl="0" marL="0" rtl="0" algn="l">
              <a:spcBef>
                <a:spcPts val="1900"/>
              </a:spcBef>
              <a:spcAft>
                <a:spcPts val="0"/>
              </a:spcAft>
              <a:buNone/>
            </a:pPr>
            <a:r>
              <a:t/>
            </a:r>
            <a:endParaRPr/>
          </a:p>
        </p:txBody>
      </p:sp>
      <p:sp>
        <p:nvSpPr>
          <p:cNvPr id="482" name="Google Shape;482;p58"/>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p59"/>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Hector’s Library on </a:t>
            </a:r>
            <a:r>
              <a:rPr lang="en-US"/>
              <a:t>Advisory</a:t>
            </a:r>
            <a:r>
              <a:rPr lang="en-US"/>
              <a:t> and Consulting</a:t>
            </a:r>
            <a:endParaRPr/>
          </a:p>
        </p:txBody>
      </p:sp>
      <p:sp>
        <p:nvSpPr>
          <p:cNvPr id="488" name="Google Shape;488;p59"/>
          <p:cNvSpPr txBox="1"/>
          <p:nvPr>
            <p:ph idx="1" type="body"/>
          </p:nvPr>
        </p:nvSpPr>
        <p:spPr>
          <a:xfrm>
            <a:off x="1451575" y="2015724"/>
            <a:ext cx="9603300" cy="4096800"/>
          </a:xfrm>
          <a:prstGeom prst="rect">
            <a:avLst/>
          </a:prstGeom>
        </p:spPr>
        <p:txBody>
          <a:bodyPr anchorCtr="0" anchor="t" bIns="45700" lIns="91425" spcFirstLastPara="1" rIns="91425" wrap="square" tIns="45700">
            <a:noAutofit/>
          </a:bodyPr>
          <a:lstStyle/>
          <a:p>
            <a:pPr indent="-374650" lvl="0" marL="457200" rtl="0" algn="l">
              <a:lnSpc>
                <a:spcPct val="200000"/>
              </a:lnSpc>
              <a:spcBef>
                <a:spcPts val="0"/>
              </a:spcBef>
              <a:spcAft>
                <a:spcPts val="0"/>
              </a:spcAft>
              <a:buClr>
                <a:srgbClr val="212338"/>
              </a:buClr>
              <a:buSzPts val="2300"/>
              <a:buFont typeface="Calibri"/>
              <a:buChar char="●"/>
            </a:pPr>
            <a:r>
              <a:rPr b="1" lang="en-US" sz="2300">
                <a:solidFill>
                  <a:srgbClr val="212338"/>
                </a:solidFill>
                <a:latin typeface="Calibri"/>
                <a:ea typeface="Calibri"/>
                <a:cs typeface="Calibri"/>
                <a:sym typeface="Calibri"/>
              </a:rPr>
              <a:t>Peter Block: </a:t>
            </a:r>
            <a:r>
              <a:rPr b="1" lang="en-US" sz="2300" u="sng">
                <a:solidFill>
                  <a:schemeClr val="hlink"/>
                </a:solidFill>
                <a:latin typeface="Calibri"/>
                <a:ea typeface="Calibri"/>
                <a:cs typeface="Calibri"/>
                <a:sym typeface="Calibri"/>
                <a:hlinkClick r:id="rId3"/>
              </a:rPr>
              <a:t>Flawless </a:t>
            </a:r>
            <a:r>
              <a:rPr b="1" lang="en-US" sz="2300" u="sng">
                <a:solidFill>
                  <a:schemeClr val="hlink"/>
                </a:solidFill>
                <a:latin typeface="Calibri"/>
                <a:ea typeface="Calibri"/>
                <a:cs typeface="Calibri"/>
                <a:sym typeface="Calibri"/>
                <a:hlinkClick r:id="rId4"/>
              </a:rPr>
              <a:t>Consulting</a:t>
            </a:r>
            <a:endParaRPr b="1" sz="2300">
              <a:solidFill>
                <a:srgbClr val="212338"/>
              </a:solidFill>
              <a:latin typeface="Calibri"/>
              <a:ea typeface="Calibri"/>
              <a:cs typeface="Calibri"/>
              <a:sym typeface="Calibri"/>
            </a:endParaRPr>
          </a:p>
          <a:p>
            <a:pPr indent="-374650" lvl="0" marL="457200" rtl="0" algn="l">
              <a:lnSpc>
                <a:spcPct val="200000"/>
              </a:lnSpc>
              <a:spcBef>
                <a:spcPts val="0"/>
              </a:spcBef>
              <a:spcAft>
                <a:spcPts val="0"/>
              </a:spcAft>
              <a:buClr>
                <a:srgbClr val="212338"/>
              </a:buClr>
              <a:buSzPts val="2300"/>
              <a:buFont typeface="Calibri"/>
              <a:buChar char="●"/>
            </a:pPr>
            <a:r>
              <a:rPr b="1" lang="en-US" sz="2300">
                <a:solidFill>
                  <a:srgbClr val="212338"/>
                </a:solidFill>
                <a:latin typeface="Calibri"/>
                <a:ea typeface="Calibri"/>
                <a:cs typeface="Calibri"/>
                <a:sym typeface="Calibri"/>
              </a:rPr>
              <a:t>Mahan Khalsa: </a:t>
            </a:r>
            <a:r>
              <a:rPr b="1" lang="en-US" sz="2300" u="sng">
                <a:solidFill>
                  <a:schemeClr val="hlink"/>
                </a:solidFill>
                <a:latin typeface="Calibri"/>
                <a:ea typeface="Calibri"/>
                <a:cs typeface="Calibri"/>
                <a:sym typeface="Calibri"/>
                <a:hlinkClick r:id="rId5"/>
              </a:rPr>
              <a:t>Let’s Get Real or Let’s not Play</a:t>
            </a:r>
            <a:endParaRPr b="1" sz="2300">
              <a:solidFill>
                <a:srgbClr val="212338"/>
              </a:solidFill>
              <a:latin typeface="Calibri"/>
              <a:ea typeface="Calibri"/>
              <a:cs typeface="Calibri"/>
              <a:sym typeface="Calibri"/>
            </a:endParaRPr>
          </a:p>
          <a:p>
            <a:pPr indent="-374650" lvl="0" marL="457200" rtl="0" algn="l">
              <a:lnSpc>
                <a:spcPct val="200000"/>
              </a:lnSpc>
              <a:spcBef>
                <a:spcPts val="0"/>
              </a:spcBef>
              <a:spcAft>
                <a:spcPts val="0"/>
              </a:spcAft>
              <a:buClr>
                <a:srgbClr val="212338"/>
              </a:buClr>
              <a:buSzPts val="2300"/>
              <a:buFont typeface="Calibri"/>
              <a:buChar char="●"/>
            </a:pPr>
            <a:r>
              <a:rPr b="1" lang="en-US" sz="2300">
                <a:solidFill>
                  <a:srgbClr val="212338"/>
                </a:solidFill>
                <a:latin typeface="Calibri"/>
                <a:ea typeface="Calibri"/>
                <a:cs typeface="Calibri"/>
                <a:sym typeface="Calibri"/>
              </a:rPr>
              <a:t>David Maister: </a:t>
            </a:r>
            <a:r>
              <a:rPr b="1" lang="en-US" sz="2300" u="sng">
                <a:solidFill>
                  <a:schemeClr val="hlink"/>
                </a:solidFill>
                <a:latin typeface="Calibri"/>
                <a:ea typeface="Calibri"/>
                <a:cs typeface="Calibri"/>
                <a:sym typeface="Calibri"/>
                <a:hlinkClick r:id="rId6"/>
              </a:rPr>
              <a:t>The Trusted Advisor</a:t>
            </a:r>
            <a:endParaRPr b="1" sz="2300">
              <a:solidFill>
                <a:srgbClr val="212338"/>
              </a:solidFill>
              <a:latin typeface="Calibri"/>
              <a:ea typeface="Calibri"/>
              <a:cs typeface="Calibri"/>
              <a:sym typeface="Calibri"/>
            </a:endParaRPr>
          </a:p>
          <a:p>
            <a:pPr indent="-374650" lvl="0" marL="457200" rtl="0" algn="l">
              <a:lnSpc>
                <a:spcPct val="200000"/>
              </a:lnSpc>
              <a:spcBef>
                <a:spcPts val="0"/>
              </a:spcBef>
              <a:spcAft>
                <a:spcPts val="0"/>
              </a:spcAft>
              <a:buClr>
                <a:srgbClr val="212338"/>
              </a:buClr>
              <a:buSzPts val="2300"/>
              <a:buFont typeface="Calibri"/>
              <a:buChar char="●"/>
            </a:pPr>
            <a:r>
              <a:rPr b="1" lang="en-US" sz="2300">
                <a:solidFill>
                  <a:srgbClr val="212338"/>
                </a:solidFill>
                <a:latin typeface="Calibri"/>
                <a:ea typeface="Calibri"/>
                <a:cs typeface="Calibri"/>
                <a:sym typeface="Calibri"/>
              </a:rPr>
              <a:t>David C. Baker: </a:t>
            </a:r>
            <a:r>
              <a:rPr b="1" lang="en-US" sz="2300" u="sng">
                <a:solidFill>
                  <a:schemeClr val="hlink"/>
                </a:solidFill>
                <a:latin typeface="Calibri"/>
                <a:ea typeface="Calibri"/>
                <a:cs typeface="Calibri"/>
                <a:sym typeface="Calibri"/>
                <a:hlinkClick r:id="rId7"/>
              </a:rPr>
              <a:t>The Business of Expertise</a:t>
            </a:r>
            <a:endParaRPr b="1" sz="2300">
              <a:solidFill>
                <a:srgbClr val="212338"/>
              </a:solidFill>
              <a:latin typeface="Calibri"/>
              <a:ea typeface="Calibri"/>
              <a:cs typeface="Calibri"/>
              <a:sym typeface="Calibri"/>
            </a:endParaRPr>
          </a:p>
          <a:p>
            <a:pPr indent="-374650" lvl="0" marL="457200" rtl="0" algn="l">
              <a:lnSpc>
                <a:spcPct val="200000"/>
              </a:lnSpc>
              <a:spcBef>
                <a:spcPts val="0"/>
              </a:spcBef>
              <a:spcAft>
                <a:spcPts val="0"/>
              </a:spcAft>
              <a:buClr>
                <a:srgbClr val="212338"/>
              </a:buClr>
              <a:buSzPts val="2300"/>
              <a:buFont typeface="Calibri"/>
              <a:buChar char="●"/>
            </a:pPr>
            <a:r>
              <a:rPr b="1" lang="en-US" sz="2300">
                <a:solidFill>
                  <a:srgbClr val="212338"/>
                </a:solidFill>
                <a:latin typeface="Calibri"/>
                <a:ea typeface="Calibri"/>
                <a:cs typeface="Calibri"/>
                <a:sym typeface="Calibri"/>
              </a:rPr>
              <a:t>Gino Wickman: </a:t>
            </a:r>
            <a:r>
              <a:rPr b="1" lang="en-US" sz="2300" u="sng">
                <a:solidFill>
                  <a:schemeClr val="hlink"/>
                </a:solidFill>
                <a:latin typeface="Calibri"/>
                <a:ea typeface="Calibri"/>
                <a:cs typeface="Calibri"/>
                <a:sym typeface="Calibri"/>
                <a:hlinkClick r:id="rId8"/>
              </a:rPr>
              <a:t>Traction</a:t>
            </a:r>
            <a:endParaRPr b="1" sz="2300">
              <a:solidFill>
                <a:srgbClr val="212338"/>
              </a:solidFill>
              <a:latin typeface="Calibri"/>
              <a:ea typeface="Calibri"/>
              <a:cs typeface="Calibri"/>
              <a:sym typeface="Calibri"/>
            </a:endParaRPr>
          </a:p>
          <a:p>
            <a:pPr indent="-374650" lvl="0" marL="457200" rtl="0" algn="l">
              <a:lnSpc>
                <a:spcPct val="200000"/>
              </a:lnSpc>
              <a:spcBef>
                <a:spcPts val="0"/>
              </a:spcBef>
              <a:spcAft>
                <a:spcPts val="0"/>
              </a:spcAft>
              <a:buClr>
                <a:srgbClr val="212338"/>
              </a:buClr>
              <a:buSzPts val="2300"/>
              <a:buFont typeface="Calibri"/>
              <a:buChar char="●"/>
            </a:pPr>
            <a:r>
              <a:rPr b="1" lang="en-US" sz="2300">
                <a:solidFill>
                  <a:srgbClr val="212338"/>
                </a:solidFill>
                <a:latin typeface="Calibri"/>
                <a:ea typeface="Calibri"/>
                <a:cs typeface="Calibri"/>
                <a:sym typeface="Calibri"/>
              </a:rPr>
              <a:t>Patrick Lencioni: </a:t>
            </a:r>
            <a:r>
              <a:rPr b="1" lang="en-US" sz="2300" u="sng">
                <a:solidFill>
                  <a:schemeClr val="hlink"/>
                </a:solidFill>
                <a:latin typeface="Calibri"/>
                <a:ea typeface="Calibri"/>
                <a:cs typeface="Calibri"/>
                <a:sym typeface="Calibri"/>
                <a:hlinkClick r:id="rId9"/>
              </a:rPr>
              <a:t>Getting Naked</a:t>
            </a:r>
            <a:endParaRPr b="1" sz="2300">
              <a:solidFill>
                <a:srgbClr val="212338"/>
              </a:solidFill>
              <a:latin typeface="Calibri"/>
              <a:ea typeface="Calibri"/>
              <a:cs typeface="Calibri"/>
              <a:sym typeface="Calibri"/>
            </a:endParaRPr>
          </a:p>
          <a:p>
            <a:pPr indent="0" lvl="0" marL="0" rtl="0" algn="l">
              <a:spcBef>
                <a:spcPts val="1900"/>
              </a:spcBef>
              <a:spcAft>
                <a:spcPts val="0"/>
              </a:spcAft>
              <a:buNone/>
            </a:pPr>
            <a:r>
              <a:t/>
            </a:r>
            <a:endParaRPr sz="2300"/>
          </a:p>
        </p:txBody>
      </p:sp>
      <p:sp>
        <p:nvSpPr>
          <p:cNvPr id="489" name="Google Shape;489;p59"/>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3" name="Shape 493"/>
        <p:cNvGrpSpPr/>
        <p:nvPr/>
      </p:nvGrpSpPr>
      <p:grpSpPr>
        <a:xfrm>
          <a:off x="0" y="0"/>
          <a:ext cx="0" cy="0"/>
          <a:chOff x="0" y="0"/>
          <a:chExt cx="0" cy="0"/>
        </a:xfrm>
      </p:grpSpPr>
      <p:sp>
        <p:nvSpPr>
          <p:cNvPr id="494" name="Google Shape;494;p60"/>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Hector’s Library on Life, Business, and Leadership</a:t>
            </a:r>
            <a:endParaRPr/>
          </a:p>
        </p:txBody>
      </p:sp>
      <p:sp>
        <p:nvSpPr>
          <p:cNvPr id="495" name="Google Shape;495;p60"/>
          <p:cNvSpPr txBox="1"/>
          <p:nvPr>
            <p:ph idx="1" type="body"/>
          </p:nvPr>
        </p:nvSpPr>
        <p:spPr>
          <a:xfrm>
            <a:off x="1451575" y="2015723"/>
            <a:ext cx="9603300" cy="4203300"/>
          </a:xfrm>
          <a:prstGeom prst="rect">
            <a:avLst/>
          </a:prstGeom>
        </p:spPr>
        <p:txBody>
          <a:bodyPr anchorCtr="0" anchor="t" bIns="45700" lIns="91425" spcFirstLastPara="1" rIns="91425" wrap="square" tIns="45700">
            <a:noAutofit/>
          </a:bodyPr>
          <a:lstStyle/>
          <a:p>
            <a:pPr indent="-355600" lvl="0" marL="457200" rtl="0" algn="l">
              <a:lnSpc>
                <a:spcPct val="200000"/>
              </a:lnSpc>
              <a:spcBef>
                <a:spcPts val="0"/>
              </a:spcBef>
              <a:spcAft>
                <a:spcPts val="0"/>
              </a:spcAft>
              <a:buClr>
                <a:srgbClr val="212338"/>
              </a:buClr>
              <a:buSzPts val="2000"/>
              <a:buFont typeface="Calibri"/>
              <a:buChar char="●"/>
            </a:pPr>
            <a:r>
              <a:rPr b="1" lang="en-US">
                <a:solidFill>
                  <a:srgbClr val="212338"/>
                </a:solidFill>
                <a:latin typeface="Calibri"/>
                <a:ea typeface="Calibri"/>
                <a:cs typeface="Calibri"/>
                <a:sym typeface="Calibri"/>
              </a:rPr>
              <a:t>Ray Dalio: </a:t>
            </a:r>
            <a:r>
              <a:rPr b="1" lang="en-US" u="sng">
                <a:solidFill>
                  <a:schemeClr val="hlink"/>
                </a:solidFill>
                <a:latin typeface="Calibri"/>
                <a:ea typeface="Calibri"/>
                <a:cs typeface="Calibri"/>
                <a:sym typeface="Calibri"/>
                <a:hlinkClick r:id="rId3"/>
              </a:rPr>
              <a:t>Principles</a:t>
            </a:r>
            <a:endParaRPr b="1">
              <a:solidFill>
                <a:srgbClr val="212338"/>
              </a:solidFill>
              <a:latin typeface="Calibri"/>
              <a:ea typeface="Calibri"/>
              <a:cs typeface="Calibri"/>
              <a:sym typeface="Calibri"/>
            </a:endParaRPr>
          </a:p>
          <a:p>
            <a:pPr indent="-355600" lvl="0" marL="457200" rtl="0" algn="l">
              <a:lnSpc>
                <a:spcPct val="200000"/>
              </a:lnSpc>
              <a:spcBef>
                <a:spcPts val="0"/>
              </a:spcBef>
              <a:spcAft>
                <a:spcPts val="0"/>
              </a:spcAft>
              <a:buClr>
                <a:srgbClr val="212338"/>
              </a:buClr>
              <a:buSzPts val="2000"/>
              <a:buFont typeface="Calibri"/>
              <a:buChar char="●"/>
            </a:pPr>
            <a:r>
              <a:rPr b="1" lang="en-US">
                <a:solidFill>
                  <a:srgbClr val="212338"/>
                </a:solidFill>
                <a:latin typeface="Calibri"/>
                <a:ea typeface="Calibri"/>
                <a:cs typeface="Calibri"/>
                <a:sym typeface="Calibri"/>
              </a:rPr>
              <a:t>John Mackey: </a:t>
            </a:r>
            <a:r>
              <a:rPr b="1" lang="en-US" u="sng">
                <a:solidFill>
                  <a:schemeClr val="hlink"/>
                </a:solidFill>
                <a:latin typeface="Calibri"/>
                <a:ea typeface="Calibri"/>
                <a:cs typeface="Calibri"/>
                <a:sym typeface="Calibri"/>
                <a:hlinkClick r:id="rId4"/>
              </a:rPr>
              <a:t>Conscious</a:t>
            </a:r>
            <a:r>
              <a:rPr b="1" lang="en-US" u="sng">
                <a:solidFill>
                  <a:schemeClr val="hlink"/>
                </a:solidFill>
                <a:latin typeface="Calibri"/>
                <a:ea typeface="Calibri"/>
                <a:cs typeface="Calibri"/>
                <a:sym typeface="Calibri"/>
                <a:hlinkClick r:id="rId5"/>
              </a:rPr>
              <a:t> Leadership</a:t>
            </a:r>
            <a:endParaRPr b="1">
              <a:solidFill>
                <a:srgbClr val="212338"/>
              </a:solidFill>
              <a:latin typeface="Calibri"/>
              <a:ea typeface="Calibri"/>
              <a:cs typeface="Calibri"/>
              <a:sym typeface="Calibri"/>
            </a:endParaRPr>
          </a:p>
          <a:p>
            <a:pPr indent="-355600" lvl="0" marL="457200" rtl="0" algn="l">
              <a:lnSpc>
                <a:spcPct val="200000"/>
              </a:lnSpc>
              <a:spcBef>
                <a:spcPts val="0"/>
              </a:spcBef>
              <a:spcAft>
                <a:spcPts val="0"/>
              </a:spcAft>
              <a:buClr>
                <a:srgbClr val="212338"/>
              </a:buClr>
              <a:buSzPts val="2000"/>
              <a:buFont typeface="Calibri"/>
              <a:buChar char="●"/>
            </a:pPr>
            <a:r>
              <a:rPr b="1" lang="en-US">
                <a:solidFill>
                  <a:srgbClr val="212338"/>
                </a:solidFill>
                <a:latin typeface="Calibri"/>
                <a:ea typeface="Calibri"/>
                <a:cs typeface="Calibri"/>
                <a:sym typeface="Calibri"/>
              </a:rPr>
              <a:t>Simon Sinek: </a:t>
            </a:r>
            <a:r>
              <a:rPr b="1" lang="en-US" u="sng">
                <a:solidFill>
                  <a:schemeClr val="hlink"/>
                </a:solidFill>
                <a:latin typeface="Calibri"/>
                <a:ea typeface="Calibri"/>
                <a:cs typeface="Calibri"/>
                <a:sym typeface="Calibri"/>
                <a:hlinkClick r:id="rId6"/>
              </a:rPr>
              <a:t>The Infinite Game</a:t>
            </a:r>
            <a:endParaRPr b="1">
              <a:solidFill>
                <a:srgbClr val="212338"/>
              </a:solidFill>
              <a:latin typeface="Calibri"/>
              <a:ea typeface="Calibri"/>
              <a:cs typeface="Calibri"/>
              <a:sym typeface="Calibri"/>
            </a:endParaRPr>
          </a:p>
          <a:p>
            <a:pPr indent="-355600" lvl="0" marL="457200" rtl="0" algn="l">
              <a:lnSpc>
                <a:spcPct val="200000"/>
              </a:lnSpc>
              <a:spcBef>
                <a:spcPts val="0"/>
              </a:spcBef>
              <a:spcAft>
                <a:spcPts val="0"/>
              </a:spcAft>
              <a:buClr>
                <a:srgbClr val="212338"/>
              </a:buClr>
              <a:buSzPts val="2000"/>
              <a:buFont typeface="Calibri"/>
              <a:buChar char="●"/>
            </a:pPr>
            <a:r>
              <a:rPr b="1" lang="en-US">
                <a:solidFill>
                  <a:srgbClr val="212338"/>
                </a:solidFill>
                <a:latin typeface="Calibri"/>
                <a:ea typeface="Calibri"/>
                <a:cs typeface="Calibri"/>
                <a:sym typeface="Calibri"/>
              </a:rPr>
              <a:t>Peter Drucker: </a:t>
            </a:r>
            <a:r>
              <a:rPr b="1" lang="en-US" u="sng">
                <a:solidFill>
                  <a:schemeClr val="hlink"/>
                </a:solidFill>
                <a:latin typeface="Calibri"/>
                <a:ea typeface="Calibri"/>
                <a:cs typeface="Calibri"/>
                <a:sym typeface="Calibri"/>
                <a:hlinkClick r:id="rId7"/>
              </a:rPr>
              <a:t>The Effective Executive</a:t>
            </a:r>
            <a:endParaRPr b="1">
              <a:solidFill>
                <a:srgbClr val="212338"/>
              </a:solidFill>
              <a:latin typeface="Calibri"/>
              <a:ea typeface="Calibri"/>
              <a:cs typeface="Calibri"/>
              <a:sym typeface="Calibri"/>
            </a:endParaRPr>
          </a:p>
          <a:p>
            <a:pPr indent="-355600" lvl="0" marL="457200" rtl="0" algn="l">
              <a:lnSpc>
                <a:spcPct val="200000"/>
              </a:lnSpc>
              <a:spcBef>
                <a:spcPts val="0"/>
              </a:spcBef>
              <a:spcAft>
                <a:spcPts val="0"/>
              </a:spcAft>
              <a:buClr>
                <a:srgbClr val="212338"/>
              </a:buClr>
              <a:buSzPts val="2000"/>
              <a:buFont typeface="Calibri"/>
              <a:buChar char="●"/>
            </a:pPr>
            <a:r>
              <a:rPr b="1" lang="en-US">
                <a:solidFill>
                  <a:srgbClr val="212338"/>
                </a:solidFill>
                <a:latin typeface="Calibri"/>
                <a:ea typeface="Calibri"/>
                <a:cs typeface="Calibri"/>
                <a:sym typeface="Calibri"/>
              </a:rPr>
              <a:t>Stephen Covey: </a:t>
            </a:r>
            <a:r>
              <a:rPr b="1" lang="en-US" u="sng">
                <a:solidFill>
                  <a:schemeClr val="hlink"/>
                </a:solidFill>
                <a:latin typeface="Calibri"/>
                <a:ea typeface="Calibri"/>
                <a:cs typeface="Calibri"/>
                <a:sym typeface="Calibri"/>
                <a:hlinkClick r:id="rId8"/>
              </a:rPr>
              <a:t>The 7 </a:t>
            </a:r>
            <a:r>
              <a:rPr b="1" lang="en-US" u="sng">
                <a:solidFill>
                  <a:schemeClr val="hlink"/>
                </a:solidFill>
                <a:latin typeface="Calibri"/>
                <a:ea typeface="Calibri"/>
                <a:cs typeface="Calibri"/>
                <a:sym typeface="Calibri"/>
                <a:hlinkClick r:id="rId9"/>
              </a:rPr>
              <a:t>Habits</a:t>
            </a:r>
            <a:r>
              <a:rPr b="1" lang="en-US" u="sng">
                <a:solidFill>
                  <a:schemeClr val="hlink"/>
                </a:solidFill>
                <a:latin typeface="Calibri"/>
                <a:ea typeface="Calibri"/>
                <a:cs typeface="Calibri"/>
                <a:sym typeface="Calibri"/>
                <a:hlinkClick r:id="rId10"/>
              </a:rPr>
              <a:t> of Highly Effective People</a:t>
            </a:r>
            <a:endParaRPr b="1">
              <a:solidFill>
                <a:srgbClr val="212338"/>
              </a:solidFill>
              <a:latin typeface="Calibri"/>
              <a:ea typeface="Calibri"/>
              <a:cs typeface="Calibri"/>
              <a:sym typeface="Calibri"/>
            </a:endParaRPr>
          </a:p>
          <a:p>
            <a:pPr indent="-355600" lvl="0" marL="457200" rtl="0" algn="l">
              <a:lnSpc>
                <a:spcPct val="200000"/>
              </a:lnSpc>
              <a:spcBef>
                <a:spcPts val="0"/>
              </a:spcBef>
              <a:spcAft>
                <a:spcPts val="0"/>
              </a:spcAft>
              <a:buClr>
                <a:srgbClr val="212338"/>
              </a:buClr>
              <a:buSzPts val="2000"/>
              <a:buFont typeface="Calibri"/>
              <a:buChar char="●"/>
            </a:pPr>
            <a:r>
              <a:rPr b="1" lang="en-US" u="sng">
                <a:solidFill>
                  <a:schemeClr val="hlink"/>
                </a:solidFill>
                <a:latin typeface="Calibri"/>
                <a:ea typeface="Calibri"/>
                <a:cs typeface="Calibri"/>
                <a:sym typeface="Calibri"/>
                <a:hlinkClick r:id="rId11"/>
              </a:rPr>
              <a:t>Seth Godin: The Practice</a:t>
            </a:r>
            <a:endParaRPr b="1">
              <a:solidFill>
                <a:srgbClr val="212338"/>
              </a:solidFill>
              <a:latin typeface="Calibri"/>
              <a:ea typeface="Calibri"/>
              <a:cs typeface="Calibri"/>
              <a:sym typeface="Calibri"/>
            </a:endParaRPr>
          </a:p>
          <a:p>
            <a:pPr indent="-355600" lvl="0" marL="457200" rtl="0" algn="l">
              <a:lnSpc>
                <a:spcPct val="200000"/>
              </a:lnSpc>
              <a:spcBef>
                <a:spcPts val="0"/>
              </a:spcBef>
              <a:spcAft>
                <a:spcPts val="0"/>
              </a:spcAft>
              <a:buClr>
                <a:srgbClr val="212338"/>
              </a:buClr>
              <a:buSzPts val="2000"/>
              <a:buFont typeface="Calibri"/>
              <a:buChar char="●"/>
            </a:pPr>
            <a:r>
              <a:rPr b="1" lang="en-US">
                <a:solidFill>
                  <a:srgbClr val="212338"/>
                </a:solidFill>
                <a:latin typeface="Calibri"/>
                <a:ea typeface="Calibri"/>
                <a:cs typeface="Calibri"/>
                <a:sym typeface="Calibri"/>
              </a:rPr>
              <a:t>Robert Iger:</a:t>
            </a:r>
            <a:r>
              <a:rPr b="1" lang="en-US" u="sng">
                <a:solidFill>
                  <a:schemeClr val="hlink"/>
                </a:solidFill>
                <a:latin typeface="Calibri"/>
                <a:ea typeface="Calibri"/>
                <a:cs typeface="Calibri"/>
                <a:sym typeface="Calibri"/>
                <a:hlinkClick r:id="rId12"/>
              </a:rPr>
              <a:t> Ride of a Lifetime</a:t>
            </a:r>
            <a:endParaRPr b="1">
              <a:solidFill>
                <a:srgbClr val="212338"/>
              </a:solidFill>
              <a:latin typeface="Calibri"/>
              <a:ea typeface="Calibri"/>
              <a:cs typeface="Calibri"/>
              <a:sym typeface="Calibri"/>
            </a:endParaRPr>
          </a:p>
          <a:p>
            <a:pPr indent="0" lvl="0" marL="0" rtl="0" algn="l">
              <a:spcBef>
                <a:spcPts val="1900"/>
              </a:spcBef>
              <a:spcAft>
                <a:spcPts val="0"/>
              </a:spcAft>
              <a:buNone/>
            </a:pPr>
            <a:r>
              <a:t/>
            </a:r>
            <a:endParaRPr sz="2300"/>
          </a:p>
        </p:txBody>
      </p:sp>
      <p:sp>
        <p:nvSpPr>
          <p:cNvPr id="496" name="Google Shape;496;p60"/>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61"/>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Additional Videos/Resources</a:t>
            </a:r>
            <a:endParaRPr/>
          </a:p>
        </p:txBody>
      </p:sp>
      <p:sp>
        <p:nvSpPr>
          <p:cNvPr id="502" name="Google Shape;502;p61"/>
          <p:cNvSpPr txBox="1"/>
          <p:nvPr>
            <p:ph idx="1" type="body"/>
          </p:nvPr>
        </p:nvSpPr>
        <p:spPr>
          <a:xfrm>
            <a:off x="1451575" y="2015724"/>
            <a:ext cx="9603300" cy="3947700"/>
          </a:xfrm>
          <a:prstGeom prst="rect">
            <a:avLst/>
          </a:prstGeom>
        </p:spPr>
        <p:txBody>
          <a:bodyPr anchorCtr="0" anchor="t" bIns="45700" lIns="91425" spcFirstLastPara="1" rIns="91425" wrap="square" tIns="45700">
            <a:noAutofit/>
          </a:bodyPr>
          <a:lstStyle/>
          <a:p>
            <a:pPr indent="-368300" lvl="0" marL="457200" rtl="0" algn="l">
              <a:spcBef>
                <a:spcPts val="1000"/>
              </a:spcBef>
              <a:spcAft>
                <a:spcPts val="0"/>
              </a:spcAft>
              <a:buSzPts val="2200"/>
              <a:buChar char="•"/>
            </a:pPr>
            <a:r>
              <a:rPr b="1" lang="en-US" sz="2400"/>
              <a:t>3 key </a:t>
            </a:r>
            <a:r>
              <a:rPr b="1" lang="en-US" sz="2400"/>
              <a:t>strategies</a:t>
            </a:r>
            <a:r>
              <a:rPr b="1" lang="en-US" sz="2400"/>
              <a:t> for a </a:t>
            </a:r>
            <a:r>
              <a:rPr b="1" lang="en-US" sz="2400"/>
              <a:t>successful</a:t>
            </a:r>
            <a:r>
              <a:rPr b="1" lang="en-US" sz="2400"/>
              <a:t> accounting business: </a:t>
            </a:r>
            <a:r>
              <a:rPr b="1" lang="en-US" sz="2400" u="sng">
                <a:solidFill>
                  <a:schemeClr val="hlink"/>
                </a:solidFill>
                <a:hlinkClick r:id="rId3"/>
              </a:rPr>
              <a:t>https://youtu.be/ZkNfw7o-jSc</a:t>
            </a:r>
            <a:endParaRPr b="1" sz="2400"/>
          </a:p>
          <a:p>
            <a:pPr indent="-368300" lvl="0" marL="457200" rtl="0" algn="l">
              <a:spcBef>
                <a:spcPts val="0"/>
              </a:spcBef>
              <a:spcAft>
                <a:spcPts val="0"/>
              </a:spcAft>
              <a:buSzPts val="2200"/>
              <a:buChar char="•"/>
            </a:pPr>
            <a:r>
              <a:rPr b="1" lang="en-US" sz="2400"/>
              <a:t>Playlist - Lessons from Implementing Value Pricing: </a:t>
            </a:r>
            <a:r>
              <a:rPr b="1" lang="en-US" sz="2400" u="sng">
                <a:solidFill>
                  <a:schemeClr val="hlink"/>
                </a:solidFill>
                <a:hlinkClick r:id="rId4"/>
              </a:rPr>
              <a:t>https://youtu.be/IAe9I1bejCw</a:t>
            </a:r>
            <a:endParaRPr b="1" sz="2400"/>
          </a:p>
          <a:p>
            <a:pPr indent="-368300" lvl="0" marL="457200" rtl="0" algn="l">
              <a:spcBef>
                <a:spcPts val="0"/>
              </a:spcBef>
              <a:spcAft>
                <a:spcPts val="0"/>
              </a:spcAft>
              <a:buSzPts val="2200"/>
              <a:buChar char="•"/>
            </a:pPr>
            <a:r>
              <a:rPr b="1" lang="en-US" sz="2400"/>
              <a:t>30 Elements of Value: </a:t>
            </a:r>
            <a:r>
              <a:rPr b="1" lang="en-US" sz="2400" u="sng">
                <a:solidFill>
                  <a:schemeClr val="hlink"/>
                </a:solidFill>
                <a:hlinkClick r:id="rId5"/>
              </a:rPr>
              <a:t>https://youtu.be/coUN7xuHDCs</a:t>
            </a:r>
            <a:endParaRPr b="1" sz="2400"/>
          </a:p>
          <a:p>
            <a:pPr indent="-368300" lvl="0" marL="457200" rtl="0" algn="l">
              <a:spcBef>
                <a:spcPts val="0"/>
              </a:spcBef>
              <a:spcAft>
                <a:spcPts val="0"/>
              </a:spcAft>
              <a:buSzPts val="2200"/>
              <a:buChar char="•"/>
            </a:pPr>
            <a:r>
              <a:rPr b="1" lang="en-US" sz="2400"/>
              <a:t>12 T’s of Pricing Options: </a:t>
            </a:r>
            <a:r>
              <a:rPr b="1" lang="en-US" sz="2400" u="sng">
                <a:solidFill>
                  <a:schemeClr val="hlink"/>
                </a:solidFill>
                <a:hlinkClick r:id="rId6"/>
              </a:rPr>
              <a:t>https://youtu.be/KiJz-veiCFc</a:t>
            </a:r>
            <a:endParaRPr b="1" sz="2400"/>
          </a:p>
          <a:p>
            <a:pPr indent="-368300" lvl="0" marL="457200" rtl="0" algn="l">
              <a:spcBef>
                <a:spcPts val="0"/>
              </a:spcBef>
              <a:spcAft>
                <a:spcPts val="0"/>
              </a:spcAft>
              <a:buSzPts val="2200"/>
              <a:buChar char="•"/>
            </a:pPr>
            <a:r>
              <a:rPr b="1" lang="en-US" sz="2400"/>
              <a:t>How much is a business </a:t>
            </a:r>
            <a:r>
              <a:rPr b="1" lang="en-US" sz="2400"/>
              <a:t>worth</a:t>
            </a:r>
            <a:r>
              <a:rPr b="1" lang="en-US" sz="2400"/>
              <a:t>: </a:t>
            </a:r>
            <a:r>
              <a:rPr b="1" lang="en-US" sz="2400" u="sng">
                <a:solidFill>
                  <a:schemeClr val="hlink"/>
                </a:solidFill>
                <a:hlinkClick r:id="rId7"/>
              </a:rPr>
              <a:t>https://youtu.be/vs9N0d2fs30</a:t>
            </a:r>
            <a:endParaRPr b="1" sz="2400"/>
          </a:p>
        </p:txBody>
      </p:sp>
      <p:sp>
        <p:nvSpPr>
          <p:cNvPr id="503" name="Google Shape;503;p61"/>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7"/>
          <p:cNvSpPr txBox="1"/>
          <p:nvPr>
            <p:ph type="title"/>
          </p:nvPr>
        </p:nvSpPr>
        <p:spPr>
          <a:xfrm>
            <a:off x="1451579" y="804519"/>
            <a:ext cx="9603300" cy="1049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ALL SUCCESSFUL BUSINESSES HAVE ONE THING IN COMMON</a:t>
            </a:r>
            <a:endParaRPr b="1"/>
          </a:p>
        </p:txBody>
      </p:sp>
      <p:sp>
        <p:nvSpPr>
          <p:cNvPr id="133" name="Google Shape;133;p17"/>
          <p:cNvSpPr txBox="1"/>
          <p:nvPr>
            <p:ph idx="1" type="body"/>
          </p:nvPr>
        </p:nvSpPr>
        <p:spPr>
          <a:xfrm>
            <a:off x="1451579" y="2015732"/>
            <a:ext cx="9603300" cy="3450600"/>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SzPts val="2000"/>
              <a:buNone/>
            </a:pPr>
            <a:r>
              <a:rPr lang="en-US" sz="2900"/>
              <a:t>They </a:t>
            </a:r>
            <a:r>
              <a:rPr b="1" lang="en-US" sz="2900"/>
              <a:t>create value </a:t>
            </a:r>
            <a:r>
              <a:rPr lang="en-US" sz="2900"/>
              <a:t>for the customers and in exchange they collect a fraction of that value created</a:t>
            </a:r>
            <a:endParaRPr sz="2900"/>
          </a:p>
          <a:p>
            <a:pPr indent="-101600" lvl="0" marL="228600" rtl="0" algn="l">
              <a:lnSpc>
                <a:spcPct val="120000"/>
              </a:lnSpc>
              <a:spcBef>
                <a:spcPts val="1000"/>
              </a:spcBef>
              <a:spcAft>
                <a:spcPts val="0"/>
              </a:spcAft>
              <a:buSzPts val="2000"/>
              <a:buNone/>
            </a:pPr>
            <a:r>
              <a:t/>
            </a:r>
            <a:endParaRPr sz="2900"/>
          </a:p>
        </p:txBody>
      </p:sp>
      <p:sp>
        <p:nvSpPr>
          <p:cNvPr id="134" name="Google Shape;134;p17"/>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62"/>
          <p:cNvSpPr txBox="1"/>
          <p:nvPr>
            <p:ph type="title"/>
          </p:nvPr>
        </p:nvSpPr>
        <p:spPr>
          <a:xfrm>
            <a:off x="1451579" y="804519"/>
            <a:ext cx="9603300" cy="104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9" name="Google Shape;509;p62"/>
          <p:cNvSpPr txBox="1"/>
          <p:nvPr>
            <p:ph idx="1" type="body"/>
          </p:nvPr>
        </p:nvSpPr>
        <p:spPr>
          <a:xfrm>
            <a:off x="1451579" y="2015732"/>
            <a:ext cx="9603300" cy="34506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b="1" lang="en-US" sz="5000"/>
              <a:t>Q&amp;A</a:t>
            </a:r>
            <a:endParaRPr b="1" sz="5000"/>
          </a:p>
        </p:txBody>
      </p:sp>
      <p:sp>
        <p:nvSpPr>
          <p:cNvPr id="510" name="Google Shape;510;p62"/>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8"/>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WHAT WE THINK CLIENTS VALUE THE MOST</a:t>
            </a:r>
            <a:endParaRPr b="1"/>
          </a:p>
        </p:txBody>
      </p:sp>
      <p:sp>
        <p:nvSpPr>
          <p:cNvPr id="140" name="Google Shape;140;p18"/>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p>
            <a:pPr indent="-273050" lvl="0" marL="228600" rtl="0" algn="l">
              <a:lnSpc>
                <a:spcPct val="120000"/>
              </a:lnSpc>
              <a:spcBef>
                <a:spcPts val="0"/>
              </a:spcBef>
              <a:spcAft>
                <a:spcPts val="0"/>
              </a:spcAft>
              <a:buSzPts val="2700"/>
              <a:buChar char="•"/>
            </a:pPr>
            <a:r>
              <a:rPr lang="en-US" sz="2700"/>
              <a:t>Accuracy</a:t>
            </a:r>
            <a:endParaRPr sz="2700"/>
          </a:p>
          <a:p>
            <a:pPr indent="-273050" lvl="0" marL="228600" rtl="0" algn="l">
              <a:lnSpc>
                <a:spcPct val="120000"/>
              </a:lnSpc>
              <a:spcBef>
                <a:spcPts val="1000"/>
              </a:spcBef>
              <a:spcAft>
                <a:spcPts val="0"/>
              </a:spcAft>
              <a:buSzPts val="2700"/>
              <a:buChar char="•"/>
            </a:pPr>
            <a:r>
              <a:rPr lang="en-US" sz="2700"/>
              <a:t>Completeness</a:t>
            </a:r>
            <a:endParaRPr sz="2700"/>
          </a:p>
          <a:p>
            <a:pPr indent="-273050" lvl="0" marL="228600" rtl="0" algn="l">
              <a:lnSpc>
                <a:spcPct val="120000"/>
              </a:lnSpc>
              <a:spcBef>
                <a:spcPts val="1000"/>
              </a:spcBef>
              <a:spcAft>
                <a:spcPts val="0"/>
              </a:spcAft>
              <a:buSzPts val="2700"/>
              <a:buChar char="•"/>
            </a:pPr>
            <a:r>
              <a:rPr lang="en-US" sz="2700"/>
              <a:t>Efficiency</a:t>
            </a:r>
            <a:endParaRPr sz="2700"/>
          </a:p>
          <a:p>
            <a:pPr indent="-273050" lvl="0" marL="228600" rtl="0" algn="l">
              <a:lnSpc>
                <a:spcPct val="120000"/>
              </a:lnSpc>
              <a:spcBef>
                <a:spcPts val="1000"/>
              </a:spcBef>
              <a:spcAft>
                <a:spcPts val="0"/>
              </a:spcAft>
              <a:buSzPts val="2700"/>
              <a:buChar char="•"/>
            </a:pPr>
            <a:r>
              <a:rPr lang="en-US" sz="2700"/>
              <a:t>Compliance</a:t>
            </a:r>
            <a:endParaRPr sz="2700"/>
          </a:p>
          <a:p>
            <a:pPr indent="-273050" lvl="0" marL="228600" rtl="0" algn="l">
              <a:lnSpc>
                <a:spcPct val="120000"/>
              </a:lnSpc>
              <a:spcBef>
                <a:spcPts val="1000"/>
              </a:spcBef>
              <a:spcAft>
                <a:spcPts val="0"/>
              </a:spcAft>
              <a:buSzPts val="2700"/>
              <a:buChar char="•"/>
            </a:pPr>
            <a:r>
              <a:rPr b="1" lang="en-US" sz="2700"/>
              <a:t>Profitability*</a:t>
            </a:r>
            <a:endParaRPr sz="2700"/>
          </a:p>
        </p:txBody>
      </p:sp>
      <p:sp>
        <p:nvSpPr>
          <p:cNvPr id="141" name="Google Shape;141;p18"/>
          <p:cNvSpPr txBox="1"/>
          <p:nvPr/>
        </p:nvSpPr>
        <p:spPr>
          <a:xfrm>
            <a:off x="6635578" y="2690336"/>
            <a:ext cx="3554303" cy="1477328"/>
          </a:xfrm>
          <a:prstGeom prst="rect">
            <a:avLst/>
          </a:prstGeom>
          <a:solidFill>
            <a:srgbClr val="002060"/>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5400" u="none" cap="none" strike="noStrike">
                <a:solidFill>
                  <a:schemeClr val="lt1"/>
                </a:solidFill>
                <a:latin typeface="Gill Sans"/>
                <a:ea typeface="Gill Sans"/>
                <a:cs typeface="Gill Sans"/>
                <a:sym typeface="Gill Sans"/>
              </a:rPr>
              <a:t>Why?</a:t>
            </a:r>
            <a:endParaRPr/>
          </a:p>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a:p>
            <a:pPr indent="0" lvl="0" marL="0" marR="0" rtl="0" algn="ctr">
              <a:spcBef>
                <a:spcPts val="0"/>
              </a:spcBef>
              <a:spcAft>
                <a:spcPts val="0"/>
              </a:spcAft>
              <a:buNone/>
            </a:pPr>
            <a:r>
              <a:rPr b="0" i="1" lang="en-US" sz="1800" u="none" cap="none" strike="noStrike">
                <a:solidFill>
                  <a:schemeClr val="lt1"/>
                </a:solidFill>
                <a:latin typeface="Gill Sans"/>
                <a:ea typeface="Gill Sans"/>
                <a:cs typeface="Gill Sans"/>
                <a:sym typeface="Gill Sans"/>
              </a:rPr>
              <a:t>We know how to measure these</a:t>
            </a:r>
            <a:endParaRPr/>
          </a:p>
        </p:txBody>
      </p:sp>
      <p:sp>
        <p:nvSpPr>
          <p:cNvPr id="142" name="Google Shape;142;p18"/>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9"/>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WHAT IS ”PROFITABILITY”?</a:t>
            </a:r>
            <a:endParaRPr b="1"/>
          </a:p>
        </p:txBody>
      </p:sp>
      <p:sp>
        <p:nvSpPr>
          <p:cNvPr id="148" name="Google Shape;148;p19"/>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SzPts val="2000"/>
              <a:buNone/>
            </a:pPr>
            <a:r>
              <a:rPr b="1" lang="en-US" sz="2600"/>
              <a:t>Accounting</a:t>
            </a:r>
            <a:r>
              <a:rPr b="1" lang="en-US" sz="2600"/>
              <a:t> Profitability: </a:t>
            </a:r>
            <a:r>
              <a:rPr lang="en-US" sz="2600"/>
              <a:t>the difference between income and expense</a:t>
            </a:r>
            <a:br>
              <a:rPr lang="en-US" sz="2600"/>
            </a:br>
            <a:endParaRPr sz="2600"/>
          </a:p>
          <a:p>
            <a:pPr indent="0" lvl="0" marL="0" rtl="0" algn="l">
              <a:lnSpc>
                <a:spcPct val="120000"/>
              </a:lnSpc>
              <a:spcBef>
                <a:spcPts val="1000"/>
              </a:spcBef>
              <a:spcAft>
                <a:spcPts val="0"/>
              </a:spcAft>
              <a:buSzPts val="2000"/>
              <a:buNone/>
            </a:pPr>
            <a:r>
              <a:rPr b="1" lang="en-US" sz="2600"/>
              <a:t>Entrepreneur’s Profitability:  </a:t>
            </a:r>
            <a:r>
              <a:rPr lang="en-US" sz="2600"/>
              <a:t>return on trade-offs</a:t>
            </a:r>
            <a:endParaRPr sz="2600"/>
          </a:p>
        </p:txBody>
      </p:sp>
      <p:sp>
        <p:nvSpPr>
          <p:cNvPr id="149" name="Google Shape;149;p19"/>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0"/>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ENTREPRENEUR’S TRADEOFFS</a:t>
            </a:r>
            <a:endParaRPr b="1"/>
          </a:p>
        </p:txBody>
      </p:sp>
      <p:sp>
        <p:nvSpPr>
          <p:cNvPr id="155" name="Google Shape;155;p20"/>
          <p:cNvSpPr txBox="1"/>
          <p:nvPr>
            <p:ph idx="1" type="body"/>
          </p:nvPr>
        </p:nvSpPr>
        <p:spPr>
          <a:xfrm>
            <a:off x="1451579" y="2164014"/>
            <a:ext cx="9603275" cy="3754872"/>
          </a:xfrm>
          <a:prstGeom prst="rect">
            <a:avLst/>
          </a:prstGeom>
          <a:noFill/>
          <a:ln>
            <a:noFill/>
          </a:ln>
        </p:spPr>
        <p:txBody>
          <a:bodyPr anchorCtr="0" anchor="t" bIns="45700" lIns="91425" spcFirstLastPara="1" rIns="91425" wrap="square" tIns="45700">
            <a:noAutofit/>
          </a:bodyPr>
          <a:lstStyle/>
          <a:p>
            <a:pPr indent="-234950" lvl="0" marL="228600" rtl="0" algn="l">
              <a:lnSpc>
                <a:spcPct val="110000"/>
              </a:lnSpc>
              <a:spcBef>
                <a:spcPts val="0"/>
              </a:spcBef>
              <a:spcAft>
                <a:spcPts val="0"/>
              </a:spcAft>
              <a:buSzPts val="2100"/>
              <a:buChar char="•"/>
            </a:pPr>
            <a:r>
              <a:rPr lang="en-US" sz="2100"/>
              <a:t>Time spent </a:t>
            </a:r>
            <a:r>
              <a:rPr lang="en-US" sz="2100" u="sng"/>
              <a:t>on</a:t>
            </a:r>
            <a:r>
              <a:rPr lang="en-US" sz="2100"/>
              <a:t> the business (development) vs. </a:t>
            </a:r>
            <a:r>
              <a:rPr lang="en-US" sz="2100" u="sng"/>
              <a:t>in</a:t>
            </a:r>
            <a:r>
              <a:rPr lang="en-US" sz="2100"/>
              <a:t> the business (laboring)</a:t>
            </a:r>
            <a:endParaRPr sz="2100"/>
          </a:p>
          <a:p>
            <a:pPr indent="-234950" lvl="0" marL="228600" rtl="0" algn="l">
              <a:lnSpc>
                <a:spcPct val="110000"/>
              </a:lnSpc>
              <a:spcBef>
                <a:spcPts val="1000"/>
              </a:spcBef>
              <a:spcAft>
                <a:spcPts val="0"/>
              </a:spcAft>
              <a:buSzPts val="2100"/>
              <a:buChar char="•"/>
            </a:pPr>
            <a:r>
              <a:rPr lang="en-US" sz="2100"/>
              <a:t>Time spent on neither (family time, vacations, etc.)</a:t>
            </a:r>
            <a:endParaRPr sz="2100"/>
          </a:p>
          <a:p>
            <a:pPr indent="-234950" lvl="0" marL="228600" rtl="0" algn="l">
              <a:lnSpc>
                <a:spcPct val="110000"/>
              </a:lnSpc>
              <a:spcBef>
                <a:spcPts val="1000"/>
              </a:spcBef>
              <a:spcAft>
                <a:spcPts val="0"/>
              </a:spcAft>
              <a:buSzPts val="2100"/>
              <a:buChar char="•"/>
            </a:pPr>
            <a:r>
              <a:rPr lang="en-US" sz="2100"/>
              <a:t>Risking capital</a:t>
            </a:r>
            <a:endParaRPr sz="2100"/>
          </a:p>
          <a:p>
            <a:pPr indent="-234950" lvl="0" marL="228600" rtl="0" algn="l">
              <a:lnSpc>
                <a:spcPct val="110000"/>
              </a:lnSpc>
              <a:spcBef>
                <a:spcPts val="1000"/>
              </a:spcBef>
              <a:spcAft>
                <a:spcPts val="0"/>
              </a:spcAft>
              <a:buSzPts val="2100"/>
              <a:buChar char="•"/>
            </a:pPr>
            <a:r>
              <a:rPr lang="en-US" sz="2100"/>
              <a:t>Anxiety and stress</a:t>
            </a:r>
            <a:endParaRPr sz="2100"/>
          </a:p>
          <a:p>
            <a:pPr indent="-234950" lvl="0" marL="228600" rtl="0" algn="l">
              <a:lnSpc>
                <a:spcPct val="110000"/>
              </a:lnSpc>
              <a:spcBef>
                <a:spcPts val="1000"/>
              </a:spcBef>
              <a:spcAft>
                <a:spcPts val="0"/>
              </a:spcAft>
              <a:buSzPts val="2100"/>
              <a:buChar char="•"/>
            </a:pPr>
            <a:r>
              <a:rPr lang="en-US" sz="2100"/>
              <a:t>Having control of time and decisions </a:t>
            </a:r>
            <a:endParaRPr sz="2100"/>
          </a:p>
          <a:p>
            <a:pPr indent="-234950" lvl="0" marL="228600" rtl="0" algn="l">
              <a:lnSpc>
                <a:spcPct val="110000"/>
              </a:lnSpc>
              <a:spcBef>
                <a:spcPts val="1000"/>
              </a:spcBef>
              <a:spcAft>
                <a:spcPts val="0"/>
              </a:spcAft>
              <a:buSzPts val="2100"/>
              <a:buChar char="•"/>
            </a:pPr>
            <a:r>
              <a:rPr lang="en-US" sz="2100"/>
              <a:t>Reputation</a:t>
            </a:r>
            <a:endParaRPr sz="2100"/>
          </a:p>
          <a:p>
            <a:pPr indent="-234950" lvl="0" marL="228600" rtl="0" algn="l">
              <a:lnSpc>
                <a:spcPct val="110000"/>
              </a:lnSpc>
              <a:spcBef>
                <a:spcPts val="1000"/>
              </a:spcBef>
              <a:spcAft>
                <a:spcPts val="0"/>
              </a:spcAft>
              <a:buSzPts val="2100"/>
              <a:buChar char="•"/>
            </a:pPr>
            <a:r>
              <a:rPr lang="en-US" sz="2100"/>
              <a:t>Dividends or return of capital</a:t>
            </a:r>
            <a:endParaRPr sz="2100"/>
          </a:p>
          <a:p>
            <a:pPr indent="-234950" lvl="0" marL="228600" rtl="0" algn="l">
              <a:lnSpc>
                <a:spcPct val="110000"/>
              </a:lnSpc>
              <a:spcBef>
                <a:spcPts val="1000"/>
              </a:spcBef>
              <a:spcAft>
                <a:spcPts val="0"/>
              </a:spcAft>
              <a:buSzPts val="2100"/>
              <a:buChar char="•"/>
            </a:pPr>
            <a:r>
              <a:rPr lang="en-US" sz="2100"/>
              <a:t>Positive impact on the world</a:t>
            </a:r>
            <a:endParaRPr sz="2100"/>
          </a:p>
        </p:txBody>
      </p:sp>
      <p:sp>
        <p:nvSpPr>
          <p:cNvPr id="156" name="Google Shape;156;p20"/>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1"/>
          <p:cNvSpPr txBox="1"/>
          <p:nvPr>
            <p:ph type="title"/>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3200"/>
              <a:buFont typeface="Gill Sans"/>
              <a:buNone/>
            </a:pPr>
            <a:r>
              <a:rPr b="1" lang="en-US"/>
              <a:t>WHAT CLIENTS ACTUALLY VALUE</a:t>
            </a:r>
            <a:endParaRPr b="1"/>
          </a:p>
          <a:p>
            <a:pPr indent="0" lvl="0" marL="0" rtl="0" algn="l">
              <a:lnSpc>
                <a:spcPct val="90000"/>
              </a:lnSpc>
              <a:spcBef>
                <a:spcPts val="0"/>
              </a:spcBef>
              <a:spcAft>
                <a:spcPts val="0"/>
              </a:spcAft>
              <a:buClr>
                <a:schemeClr val="dk1"/>
              </a:buClr>
              <a:buSzPts val="3200"/>
              <a:buFont typeface="Gill Sans"/>
              <a:buNone/>
            </a:pPr>
            <a:r>
              <a:rPr b="1" lang="en-US"/>
              <a:t>Long Term</a:t>
            </a:r>
            <a:endParaRPr b="1"/>
          </a:p>
        </p:txBody>
      </p:sp>
      <p:sp>
        <p:nvSpPr>
          <p:cNvPr id="162" name="Google Shape;162;p21"/>
          <p:cNvSpPr txBox="1"/>
          <p:nvPr>
            <p:ph idx="1" type="body"/>
          </p:nvPr>
        </p:nvSpPr>
        <p:spPr>
          <a:xfrm>
            <a:off x="1451579" y="2015732"/>
            <a:ext cx="9603275" cy="3450613"/>
          </a:xfrm>
          <a:prstGeom prst="rect">
            <a:avLst/>
          </a:prstGeom>
          <a:noFill/>
          <a:ln>
            <a:noFill/>
          </a:ln>
        </p:spPr>
        <p:txBody>
          <a:bodyPr anchorCtr="0" anchor="t" bIns="45700" lIns="91425" spcFirstLastPara="1" rIns="91425" wrap="square" tIns="45700">
            <a:noAutofit/>
          </a:bodyPr>
          <a:lstStyle/>
          <a:p>
            <a:pPr indent="-234950" lvl="0" marL="228600" rtl="0" algn="l">
              <a:lnSpc>
                <a:spcPct val="120000"/>
              </a:lnSpc>
              <a:spcBef>
                <a:spcPts val="0"/>
              </a:spcBef>
              <a:spcAft>
                <a:spcPts val="0"/>
              </a:spcAft>
              <a:buSzPts val="2100"/>
              <a:buChar char="•"/>
            </a:pPr>
            <a:r>
              <a:rPr b="1" lang="en-US" sz="2100"/>
              <a:t>Health</a:t>
            </a:r>
            <a:endParaRPr sz="2100"/>
          </a:p>
          <a:p>
            <a:pPr indent="-234950" lvl="0" marL="228600" rtl="0" algn="l">
              <a:lnSpc>
                <a:spcPct val="120000"/>
              </a:lnSpc>
              <a:spcBef>
                <a:spcPts val="1000"/>
              </a:spcBef>
              <a:spcAft>
                <a:spcPts val="0"/>
              </a:spcAft>
              <a:buSzPts val="2100"/>
              <a:buChar char="•"/>
            </a:pPr>
            <a:r>
              <a:rPr b="1" lang="en-US" sz="2100"/>
              <a:t>Wealth</a:t>
            </a:r>
            <a:endParaRPr sz="2100"/>
          </a:p>
          <a:p>
            <a:pPr indent="-234950" lvl="0" marL="228600" rtl="0" algn="l">
              <a:lnSpc>
                <a:spcPct val="120000"/>
              </a:lnSpc>
              <a:spcBef>
                <a:spcPts val="1000"/>
              </a:spcBef>
              <a:spcAft>
                <a:spcPts val="0"/>
              </a:spcAft>
              <a:buSzPts val="2100"/>
              <a:buChar char="•"/>
            </a:pPr>
            <a:r>
              <a:rPr b="1" lang="en-US" sz="2100"/>
              <a:t>Legacy</a:t>
            </a:r>
            <a:endParaRPr sz="2100"/>
          </a:p>
        </p:txBody>
      </p:sp>
      <p:sp>
        <p:nvSpPr>
          <p:cNvPr id="163" name="Google Shape;163;p21"/>
          <p:cNvSpPr txBox="1"/>
          <p:nvPr/>
        </p:nvSpPr>
        <p:spPr>
          <a:xfrm>
            <a:off x="2827298" y="2015732"/>
            <a:ext cx="9603275" cy="3450613"/>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Clr>
                <a:schemeClr val="accent1"/>
              </a:buClr>
              <a:buSzPts val="2000"/>
              <a:buFont typeface="Arial"/>
              <a:buNone/>
            </a:pPr>
            <a:r>
              <a:rPr b="0" i="0" lang="en-US" sz="2100" u="none" cap="none" strike="noStrike">
                <a:solidFill>
                  <a:schemeClr val="dk1"/>
                </a:solidFill>
                <a:latin typeface="Gill Sans"/>
                <a:ea typeface="Gill Sans"/>
                <a:cs typeface="Gill Sans"/>
                <a:sym typeface="Gill Sans"/>
              </a:rPr>
              <a:t>Time off, peace of mind, confidence, etc.</a:t>
            </a:r>
            <a:endParaRPr sz="1500"/>
          </a:p>
          <a:p>
            <a:pPr indent="0" lvl="0" marL="0" marR="0" rtl="0" algn="l">
              <a:lnSpc>
                <a:spcPct val="120000"/>
              </a:lnSpc>
              <a:spcBef>
                <a:spcPts val="1000"/>
              </a:spcBef>
              <a:spcAft>
                <a:spcPts val="0"/>
              </a:spcAft>
              <a:buClr>
                <a:schemeClr val="accent1"/>
              </a:buClr>
              <a:buSzPts val="2000"/>
              <a:buFont typeface="Arial"/>
              <a:buNone/>
            </a:pPr>
            <a:r>
              <a:rPr b="0" i="0" lang="en-US" sz="2100" u="none" cap="none" strike="noStrike">
                <a:solidFill>
                  <a:schemeClr val="dk1"/>
                </a:solidFill>
                <a:latin typeface="Gill Sans"/>
                <a:ea typeface="Gill Sans"/>
                <a:cs typeface="Gill Sans"/>
                <a:sym typeface="Gill Sans"/>
              </a:rPr>
              <a:t>Accounting profitability, dividends, etc.</a:t>
            </a:r>
            <a:endParaRPr sz="1500"/>
          </a:p>
          <a:p>
            <a:pPr indent="0" lvl="0" marL="0" marR="0" rtl="0" algn="l">
              <a:lnSpc>
                <a:spcPct val="120000"/>
              </a:lnSpc>
              <a:spcBef>
                <a:spcPts val="1000"/>
              </a:spcBef>
              <a:spcAft>
                <a:spcPts val="0"/>
              </a:spcAft>
              <a:buClr>
                <a:schemeClr val="accent1"/>
              </a:buClr>
              <a:buSzPts val="2000"/>
              <a:buFont typeface="Arial"/>
              <a:buNone/>
            </a:pPr>
            <a:r>
              <a:rPr b="0" i="0" lang="en-US" sz="2100" u="none" cap="none" strike="noStrike">
                <a:solidFill>
                  <a:schemeClr val="dk1"/>
                </a:solidFill>
                <a:latin typeface="Gill Sans"/>
                <a:ea typeface="Gill Sans"/>
                <a:cs typeface="Gill Sans"/>
                <a:sym typeface="Gill Sans"/>
              </a:rPr>
              <a:t>Reputation, impact on the world, estate, etc.</a:t>
            </a:r>
            <a:endParaRPr sz="1500"/>
          </a:p>
        </p:txBody>
      </p:sp>
      <p:sp>
        <p:nvSpPr>
          <p:cNvPr id="164" name="Google Shape;164;p21"/>
          <p:cNvSpPr txBox="1"/>
          <p:nvPr/>
        </p:nvSpPr>
        <p:spPr>
          <a:xfrm>
            <a:off x="6368100" y="6225225"/>
            <a:ext cx="5823900" cy="4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2100">
                <a:solidFill>
                  <a:srgbClr val="FFFFFF"/>
                </a:solidFill>
                <a:latin typeface="Gill Sans"/>
                <a:ea typeface="Gill Sans"/>
                <a:cs typeface="Gill Sans"/>
                <a:sym typeface="Gill Sans"/>
              </a:rPr>
              <a:t>Sponsored by:</a:t>
            </a:r>
            <a:r>
              <a:rPr lang="en-US" sz="2100">
                <a:latin typeface="Gill Sans"/>
                <a:ea typeface="Gill Sans"/>
                <a:cs typeface="Gill Sans"/>
                <a:sym typeface="Gill Sans"/>
              </a:rPr>
              <a:t> </a:t>
            </a:r>
            <a:r>
              <a:rPr b="1" lang="en-US" sz="2600">
                <a:solidFill>
                  <a:srgbClr val="FFFFFF"/>
                </a:solidFill>
                <a:latin typeface="Gill Sans"/>
                <a:ea typeface="Gill Sans"/>
                <a:cs typeface="Gill Sans"/>
                <a:sym typeface="Gill Sans"/>
              </a:rPr>
              <a:t>www.AltAccountant.com</a:t>
            </a:r>
            <a:endParaRPr b="1" sz="2600">
              <a:solidFill>
                <a:srgbClr val="FFFFFF"/>
              </a:solidFill>
              <a:latin typeface="Gill Sans"/>
              <a:ea typeface="Gill Sans"/>
              <a:cs typeface="Gill Sans"/>
              <a:sym typeface="Gill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Gallery">
  <a:themeElements>
    <a:clrScheme name="Gallery">
      <a:dk1>
        <a:srgbClr val="000000"/>
      </a:dk1>
      <a:lt1>
        <a:srgbClr val="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